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ink/ink1.xml" ContentType="application/inkml+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6"/>
  </p:notesMasterIdLst>
  <p:sldIdLst>
    <p:sldId id="256" r:id="rId2"/>
    <p:sldId id="262" r:id="rId3"/>
    <p:sldId id="395" r:id="rId4"/>
    <p:sldId id="434" r:id="rId5"/>
    <p:sldId id="390" r:id="rId6"/>
    <p:sldId id="382" r:id="rId7"/>
    <p:sldId id="383" r:id="rId8"/>
    <p:sldId id="385" r:id="rId9"/>
    <p:sldId id="381" r:id="rId10"/>
    <p:sldId id="317" r:id="rId11"/>
    <p:sldId id="372" r:id="rId12"/>
    <p:sldId id="318" r:id="rId13"/>
    <p:sldId id="321" r:id="rId14"/>
    <p:sldId id="373" r:id="rId15"/>
    <p:sldId id="391" r:id="rId16"/>
    <p:sldId id="392" r:id="rId17"/>
    <p:sldId id="316" r:id="rId18"/>
    <p:sldId id="315" r:id="rId19"/>
    <p:sldId id="422" r:id="rId20"/>
    <p:sldId id="376" r:id="rId21"/>
    <p:sldId id="417" r:id="rId22"/>
    <p:sldId id="418" r:id="rId23"/>
    <p:sldId id="419" r:id="rId24"/>
    <p:sldId id="285" r:id="rId25"/>
    <p:sldId id="286" r:id="rId26"/>
    <p:sldId id="291" r:id="rId27"/>
    <p:sldId id="421" r:id="rId28"/>
    <p:sldId id="287" r:id="rId29"/>
    <p:sldId id="423" r:id="rId30"/>
    <p:sldId id="274" r:id="rId31"/>
    <p:sldId id="292" r:id="rId32"/>
    <p:sldId id="425" r:id="rId33"/>
    <p:sldId id="426" r:id="rId34"/>
    <p:sldId id="427" r:id="rId35"/>
    <p:sldId id="378" r:id="rId36"/>
    <p:sldId id="351" r:id="rId37"/>
    <p:sldId id="298" r:id="rId38"/>
    <p:sldId id="283" r:id="rId39"/>
    <p:sldId id="398" r:id="rId40"/>
    <p:sldId id="269" r:id="rId41"/>
    <p:sldId id="431" r:id="rId42"/>
    <p:sldId id="312" r:id="rId43"/>
    <p:sldId id="396" r:id="rId44"/>
    <p:sldId id="397" r:id="rId45"/>
    <p:sldId id="380" r:id="rId46"/>
    <p:sldId id="311" r:id="rId47"/>
    <p:sldId id="388" r:id="rId48"/>
    <p:sldId id="400" r:id="rId49"/>
    <p:sldId id="399" r:id="rId50"/>
    <p:sldId id="424" r:id="rId51"/>
    <p:sldId id="384" r:id="rId52"/>
    <p:sldId id="393" r:id="rId53"/>
    <p:sldId id="275" r:id="rId54"/>
    <p:sldId id="303" r:id="rId55"/>
    <p:sldId id="437" r:id="rId56"/>
    <p:sldId id="377" r:id="rId57"/>
    <p:sldId id="308" r:id="rId58"/>
    <p:sldId id="405" r:id="rId59"/>
    <p:sldId id="307" r:id="rId60"/>
    <p:sldId id="435" r:id="rId61"/>
    <p:sldId id="407" r:id="rId62"/>
    <p:sldId id="412" r:id="rId63"/>
    <p:sldId id="408" r:id="rId64"/>
    <p:sldId id="411" r:id="rId65"/>
    <p:sldId id="409" r:id="rId66"/>
    <p:sldId id="415" r:id="rId67"/>
    <p:sldId id="416" r:id="rId68"/>
    <p:sldId id="414" r:id="rId69"/>
    <p:sldId id="428" r:id="rId70"/>
    <p:sldId id="366" r:id="rId71"/>
    <p:sldId id="420" r:id="rId72"/>
    <p:sldId id="429" r:id="rId73"/>
    <p:sldId id="430" r:id="rId74"/>
    <p:sldId id="433"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7"/>
    <p:restoredTop sz="70839"/>
  </p:normalViewPr>
  <p:slideViewPr>
    <p:cSldViewPr snapToGrid="0" snapToObjects="1">
      <p:cViewPr varScale="1">
        <p:scale>
          <a:sx n="153" d="100"/>
          <a:sy n="153" d="100"/>
        </p:scale>
        <p:origin x="2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11/16/20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n.wikipedia.org/wiki/Instance-based_learning"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en.wikipedia.org/wiki/Nonparametric_statistics" TargetMode="External"/><Relationship Id="rId4" Type="http://schemas.openxmlformats.org/officeDocument/2006/relationships/hyperlink" Target="https://en.wikipedia.org/wiki/Lazy_learning"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n.wikipedia.org/wiki/Instance-based_learning"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en.wikipedia.org/wiki/Nonparametric_statistics" TargetMode="External"/><Relationship Id="rId4" Type="http://schemas.openxmlformats.org/officeDocument/2006/relationships/hyperlink" Target="https://en.wikipedia.org/wiki/Lazy_learning"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n.wikipedia.org/wiki/Instance-based_learning"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en.wikipedia.org/wiki/Nonparametric_statistics" TargetMode="External"/><Relationship Id="rId4" Type="http://schemas.openxmlformats.org/officeDocument/2006/relationships/hyperlink" Target="https://en.wikipedia.org/wiki/Lazy_learning"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n.wikipedia.org/wiki/Instance-based_learning"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en.wikipedia.org/wiki/Nonparametric_statistics" TargetMode="External"/><Relationship Id="rId4" Type="http://schemas.openxmlformats.org/officeDocument/2006/relationships/hyperlink" Target="https://en.wikipedia.org/wiki/Lazy_learning"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ncbi.nlm.nih.gov/pmc/articles/PMC7524554/#bib46"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ncbi.nlm.nih.gov/pmc/articles/PMC7524554/#bib9"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raw.githubusercontent.com/andrewxiechina/DataScience/master/K-Means/k4XcapI.gif"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csci8980bigdataalgo.files.wordpress.com/2013/09/bats-means.pdf" TargetMode="External"/><Relationship Id="rId2" Type="http://schemas.openxmlformats.org/officeDocument/2006/relationships/slide" Target="../slides/slide37.xml"/><Relationship Id="rId1" Type="http://schemas.openxmlformats.org/officeDocument/2006/relationships/notesMaster" Target="../notesMasters/notesMaster1.xml"/><Relationship Id="rId5" Type="http://schemas.openxmlformats.org/officeDocument/2006/relationships/hyperlink" Target="https://rdrr.io/cran/inaparc/man/kmpp.html" TargetMode="External"/><Relationship Id="rId4" Type="http://schemas.openxmlformats.org/officeDocument/2006/relationships/hyperlink" Target="https://datasciencelab.wordpress.com/2014/01/15/improved-seeding-for-clustering-with-k-means/"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en.wikipedia.org/wiki/Information_gain_in_decision_trees" TargetMode="External"/><Relationship Id="rId2" Type="http://schemas.openxmlformats.org/officeDocument/2006/relationships/slide" Target="../slides/slide40.xml"/><Relationship Id="rId1" Type="http://schemas.openxmlformats.org/officeDocument/2006/relationships/notesMaster" Target="../notesMasters/notesMaster1.xml"/><Relationship Id="rId5" Type="http://schemas.openxmlformats.org/officeDocument/2006/relationships/hyperlink" Target="https://en.wikipedia.org/wiki/Gini_coefficient" TargetMode="External"/><Relationship Id="rId4" Type="http://schemas.openxmlformats.org/officeDocument/2006/relationships/hyperlink" Target="https://en.wikipedia.org/wiki/Information_gain_ratio"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medium.com/datadriveninvestor/tree-algorithms-id3-c4-5-c5-0-and-cart-413387342164"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medium.com/datadriveninvestor/tree-algorithms-id3-c4-5-c5-0-and-cart-413387342164"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medium.com/datadriveninvestor/tree-algorithms-id3-c4-5-c5-0-and-cart-413387342164"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analyticsvidhya.com/blog/2016/04/tree-based-algorithms-complete-tutorial-scratch-in-pytho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cs.columbia.edu/~kathy/cs4701/documents/jason_svm_tutorial.pdf"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web.mit.edu/6.034/wwwbob/svm-notes-long-08.pdf" TargetMode="External"/><Relationship Id="rId4" Type="http://schemas.openxmlformats.org/officeDocument/2006/relationships/hyperlink" Target="https://www.di.ens.fr/~mallat/papiers/svmtutorial.pdf"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towardsdatascience.com/understanding-support-vector-machine-part-1-lagrange-multipliers-5c24a52ffc5e" TargetMode="External"/><Relationship Id="rId3" Type="http://schemas.openxmlformats.org/officeDocument/2006/relationships/hyperlink" Target="https://www.quantstart.com/articles/Support-Vector-Machines-A-Guide-for-Beginners/" TargetMode="External"/><Relationship Id="rId7" Type="http://schemas.openxmlformats.org/officeDocument/2006/relationships/hyperlink" Target="http://www.stats.ox.ac.uk/~sejdinov/teaching/sdmml16/materials/HT16_lecture9+10-nup.pdf"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people.csail.mit.edu/dsontag/courses/ml12/slides/lecture5.pdf" TargetMode="External"/><Relationship Id="rId5" Type="http://schemas.openxmlformats.org/officeDocument/2006/relationships/hyperlink" Target="https://cse.iitk.ac.in/users/piyush/courses/ml_autumn16/771A_lec8_slides.pdf" TargetMode="External"/><Relationship Id="rId10" Type="http://schemas.openxmlformats.org/officeDocument/2006/relationships/hyperlink" Target="https://www.ugpti.org/smartse/resources/downloads/support-vector-machines.pdf" TargetMode="External"/><Relationship Id="rId4" Type="http://schemas.openxmlformats.org/officeDocument/2006/relationships/hyperlink" Target="http://article.sciencepublishinggroup.com/html/10.11648.j.acm.s.2017060401.11.html" TargetMode="External"/><Relationship Id="rId9" Type="http://schemas.openxmlformats.org/officeDocument/2006/relationships/hyperlink" Target="https://shuzhanfan.github.io/2018/05/understanding-mathematics-behind-support-vector-machines/"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Lightly ML vs traditional (regression)</a:t>
            </a:r>
          </a:p>
          <a:p>
            <a:endParaRPr lang="en-US" dirty="0"/>
          </a:p>
          <a:p>
            <a:r>
              <a:rPr lang="en-US" dirty="0" err="1"/>
              <a:t>Continous</a:t>
            </a:r>
            <a:r>
              <a:rPr lang="en-US" dirty="0"/>
              <a:t> example too</a:t>
            </a:r>
          </a:p>
        </p:txBody>
      </p:sp>
      <p:sp>
        <p:nvSpPr>
          <p:cNvPr id="4" name="Slide Number Placeholder 3"/>
          <p:cNvSpPr>
            <a:spLocks noGrp="1"/>
          </p:cNvSpPr>
          <p:nvPr>
            <p:ph type="sldNum" sz="quarter" idx="5"/>
          </p:nvPr>
        </p:nvSpPr>
        <p:spPr/>
        <p:txBody>
          <a:bodyPr/>
          <a:lstStyle/>
          <a:p>
            <a:fld id="{4BD52BF8-803F-3446-AB20-937457F192DD}" type="slidenum">
              <a:rPr lang="en-US" smtClean="0"/>
              <a:t>2</a:t>
            </a:fld>
            <a:endParaRPr lang="en-US"/>
          </a:p>
        </p:txBody>
      </p:sp>
    </p:spTree>
    <p:extLst>
      <p:ext uri="{BB962C8B-B14F-4D97-AF65-F5344CB8AC3E}">
        <p14:creationId xmlns:p14="http://schemas.microsoft.com/office/powerpoint/2010/main" val="171935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Irreducible error is also known as "noise," and it can't be reduced by your choice in algorithm. It typically comes from inherent randomness, a mis-framed problem, or an incomplete feature set.</a:t>
            </a:r>
          </a:p>
          <a:p>
            <a:endParaRPr lang="en-US" dirty="0"/>
          </a:p>
          <a:p>
            <a:r>
              <a:rPr lang="en-US" dirty="0"/>
              <a:t>Word concepts maybe using example</a:t>
            </a:r>
          </a:p>
          <a:p>
            <a:endParaRPr lang="en-US" dirty="0"/>
          </a:p>
          <a:p>
            <a:r>
              <a:rPr lang="en-US" dirty="0"/>
              <a:t>Bias: the difference between the expected value of the estimator and the parameter that we want to estimate</a:t>
            </a:r>
          </a:p>
          <a:p>
            <a:endParaRPr lang="en-US" dirty="0"/>
          </a:p>
          <a:p>
            <a:r>
              <a:rPr lang="en-US" dirty="0"/>
              <a:t>Variance: difference between the expected value of the squared estimator minus the squared expectation of the estimator</a:t>
            </a:r>
          </a:p>
          <a:p>
            <a:endParaRPr lang="en-US" dirty="0"/>
          </a:p>
          <a:p>
            <a:r>
              <a:rPr lang="en-US" dirty="0"/>
              <a:t>Shoot for the Bull’s eye</a:t>
            </a:r>
          </a:p>
          <a:p>
            <a:endParaRPr lang="en-US" dirty="0"/>
          </a:p>
          <a:p>
            <a:endParaRPr lang="en-US" dirty="0"/>
          </a:p>
          <a:p>
            <a:r>
              <a:rPr lang="en-US" dirty="0"/>
              <a:t>Degree to which the data is scattered</a:t>
            </a:r>
          </a:p>
          <a:p>
            <a:r>
              <a:rPr lang="en-US" dirty="0"/>
              <a:t>Scattered to a high degree</a:t>
            </a:r>
          </a:p>
          <a:p>
            <a:r>
              <a:rPr lang="en-US" dirty="0"/>
              <a:t>Very scattered</a:t>
            </a:r>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prediction look like and what the results are (using examples)</a:t>
            </a:r>
          </a:p>
          <a:p>
            <a:r>
              <a:rPr lang="en-US" dirty="0"/>
              <a:t>imbalanced</a:t>
            </a:r>
          </a:p>
          <a:p>
            <a:endParaRPr lang="en-US" dirty="0"/>
          </a:p>
          <a:p>
            <a:r>
              <a:rPr lang="en-US" dirty="0"/>
              <a:t>Fit to data points </a:t>
            </a:r>
          </a:p>
          <a:p>
            <a:endParaRPr lang="en-US" dirty="0"/>
          </a:p>
          <a:p>
            <a:r>
              <a:rPr lang="en-US" dirty="0"/>
              <a:t>Generalized for new data set</a:t>
            </a:r>
          </a:p>
          <a:p>
            <a:endParaRPr lang="en-US" dirty="0"/>
          </a:p>
          <a:p>
            <a:r>
              <a:rPr lang="en-US" dirty="0"/>
              <a:t>It didn’t have high correlation </a:t>
            </a:r>
          </a:p>
        </p:txBody>
      </p:sp>
      <p:sp>
        <p:nvSpPr>
          <p:cNvPr id="4" name="Slide Number Placeholder 3"/>
          <p:cNvSpPr>
            <a:spLocks noGrp="1"/>
          </p:cNvSpPr>
          <p:nvPr>
            <p:ph type="sldNum" sz="quarter" idx="5"/>
          </p:nvPr>
        </p:nvSpPr>
        <p:spPr/>
        <p:txBody>
          <a:bodyPr/>
          <a:lstStyle/>
          <a:p>
            <a:fld id="{4BD52BF8-803F-3446-AB20-937457F192DD}" type="slidenum">
              <a:rPr lang="en-US" smtClean="0"/>
              <a:t>12</a:t>
            </a:fld>
            <a:endParaRPr lang="en-US"/>
          </a:p>
        </p:txBody>
      </p:sp>
    </p:spTree>
    <p:extLst>
      <p:ext uri="{BB962C8B-B14F-4D97-AF65-F5344CB8AC3E}">
        <p14:creationId xmlns:p14="http://schemas.microsoft.com/office/powerpoint/2010/main" val="161264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sweetspot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13</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Illustrate training test set</a:t>
            </a:r>
          </a:p>
          <a:p>
            <a:endParaRPr lang="en-US" dirty="0"/>
          </a:p>
          <a:p>
            <a:r>
              <a:rPr lang="en-US" dirty="0"/>
              <a:t>Repeat iterations with different test folds</a:t>
            </a:r>
          </a:p>
        </p:txBody>
      </p:sp>
      <p:sp>
        <p:nvSpPr>
          <p:cNvPr id="4" name="Slide Number Placeholder 3"/>
          <p:cNvSpPr>
            <a:spLocks noGrp="1"/>
          </p:cNvSpPr>
          <p:nvPr>
            <p:ph type="sldNum" sz="quarter" idx="5"/>
          </p:nvPr>
        </p:nvSpPr>
        <p:spPr/>
        <p:txBody>
          <a:bodyPr/>
          <a:lstStyle/>
          <a:p>
            <a:fld id="{4BD52BF8-803F-3446-AB20-937457F192DD}" type="slidenum">
              <a:rPr lang="en-US" smtClean="0"/>
              <a:t>14</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Illustrate training test set</a:t>
            </a:r>
          </a:p>
        </p:txBody>
      </p:sp>
      <p:sp>
        <p:nvSpPr>
          <p:cNvPr id="4" name="Slide Number Placeholder 3"/>
          <p:cNvSpPr>
            <a:spLocks noGrp="1"/>
          </p:cNvSpPr>
          <p:nvPr>
            <p:ph type="sldNum" sz="quarter" idx="5"/>
          </p:nvPr>
        </p:nvSpPr>
        <p:spPr/>
        <p:txBody>
          <a:bodyPr/>
          <a:lstStyle/>
          <a:p>
            <a:fld id="{4BD52BF8-803F-3446-AB20-937457F192DD}" type="slidenum">
              <a:rPr lang="en-US" smtClean="0"/>
              <a:t>15</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Illustrate training test set</a:t>
            </a:r>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Svm</a:t>
            </a:r>
            <a:r>
              <a:rPr lang="en-US" dirty="0"/>
              <a:t>, decision trees, </a:t>
            </a:r>
            <a:r>
              <a:rPr lang="en-US" dirty="0" err="1"/>
              <a:t>kNN</a:t>
            </a:r>
            <a:r>
              <a:rPr lang="en-US" dirty="0"/>
              <a:t>, non-parametric methods</a:t>
            </a:r>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k-nearest neighbors:  adjust k</a:t>
            </a:r>
          </a:p>
          <a:p>
            <a:r>
              <a:rPr lang="en-US" dirty="0"/>
              <a:t>Support vector machine: adjust margin</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18</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19</a:t>
            </a:fld>
            <a:endParaRPr lang="en-US"/>
          </a:p>
        </p:txBody>
      </p:sp>
    </p:spTree>
    <p:extLst>
      <p:ext uri="{BB962C8B-B14F-4D97-AF65-F5344CB8AC3E}">
        <p14:creationId xmlns:p14="http://schemas.microsoft.com/office/powerpoint/2010/main" val="2509251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Instance-Based Learning</a:t>
            </a:r>
            <a:r>
              <a:rPr lang="en-US" sz="1200" b="0" i="0" kern="1200" dirty="0">
                <a:solidFill>
                  <a:schemeClr val="tx1"/>
                </a:solidFill>
                <a:effectLst/>
                <a:latin typeface="+mn-lt"/>
                <a:ea typeface="+mn-ea"/>
                <a:cs typeface="+mn-cs"/>
              </a:rPr>
              <a:t>: The raw training instances are used to make predictions. As such KNN is often referred to as </a:t>
            </a:r>
            <a:r>
              <a:rPr lang="en-US" sz="1200" b="0" i="0" u="none" strike="noStrike" kern="1200" dirty="0">
                <a:solidFill>
                  <a:schemeClr val="tx1"/>
                </a:solidFill>
                <a:effectLst/>
                <a:latin typeface="+mn-lt"/>
                <a:ea typeface="+mn-ea"/>
                <a:cs typeface="+mn-cs"/>
                <a:hlinkClick r:id="rId3"/>
              </a:rPr>
              <a:t>instance-based learning</a:t>
            </a:r>
            <a:r>
              <a:rPr lang="en-US" sz="1200" b="0" i="0" kern="1200" dirty="0">
                <a:solidFill>
                  <a:schemeClr val="tx1"/>
                </a:solidFill>
                <a:effectLst/>
                <a:latin typeface="+mn-lt"/>
                <a:ea typeface="+mn-ea"/>
                <a:cs typeface="+mn-cs"/>
              </a:rPr>
              <a:t> or a case-based learning (where each training instance is a case from the problem domain).</a:t>
            </a:r>
          </a:p>
          <a:p>
            <a:pPr fontAlgn="base"/>
            <a:r>
              <a:rPr lang="en-US" sz="1200" b="1" i="0" kern="1200" dirty="0">
                <a:solidFill>
                  <a:schemeClr val="tx1"/>
                </a:solidFill>
                <a:effectLst/>
                <a:latin typeface="+mn-lt"/>
                <a:ea typeface="+mn-ea"/>
                <a:cs typeface="+mn-cs"/>
              </a:rPr>
              <a:t>Lazy Learning</a:t>
            </a:r>
            <a:r>
              <a:rPr lang="en-US" sz="1200" b="0" i="0" kern="1200" dirty="0">
                <a:solidFill>
                  <a:schemeClr val="tx1"/>
                </a:solidFill>
                <a:effectLst/>
                <a:latin typeface="+mn-lt"/>
                <a:ea typeface="+mn-ea"/>
                <a:cs typeface="+mn-cs"/>
              </a:rPr>
              <a:t>: No learning of the model is required and all of the work happens at the time a prediction is requested. As such, KNN is often referred to as a </a:t>
            </a:r>
            <a:r>
              <a:rPr lang="en-US" sz="1200" b="0" i="0" u="none" strike="noStrike" kern="1200" dirty="0">
                <a:solidFill>
                  <a:schemeClr val="tx1"/>
                </a:solidFill>
                <a:effectLst/>
                <a:latin typeface="+mn-lt"/>
                <a:ea typeface="+mn-ea"/>
                <a:cs typeface="+mn-cs"/>
                <a:hlinkClick r:id="rId4"/>
              </a:rPr>
              <a:t>lazy learning</a:t>
            </a:r>
            <a:r>
              <a:rPr lang="en-US" sz="1200" b="0" i="0" kern="1200" dirty="0">
                <a:solidFill>
                  <a:schemeClr val="tx1"/>
                </a:solidFill>
                <a:effectLst/>
                <a:latin typeface="+mn-lt"/>
                <a:ea typeface="+mn-ea"/>
                <a:cs typeface="+mn-cs"/>
              </a:rPr>
              <a:t> algorithm.</a:t>
            </a:r>
          </a:p>
          <a:p>
            <a:pPr fontAlgn="base"/>
            <a:r>
              <a:rPr lang="en-US" sz="1200" b="1" i="0" kern="1200" dirty="0">
                <a:solidFill>
                  <a:schemeClr val="tx1"/>
                </a:solidFill>
                <a:effectLst/>
                <a:latin typeface="+mn-lt"/>
                <a:ea typeface="+mn-ea"/>
                <a:cs typeface="+mn-cs"/>
              </a:rPr>
              <a:t>Non-Parametric</a:t>
            </a:r>
            <a:r>
              <a:rPr lang="en-US" sz="1200" b="0" i="0" kern="1200" dirty="0">
                <a:solidFill>
                  <a:schemeClr val="tx1"/>
                </a:solidFill>
                <a:effectLst/>
                <a:latin typeface="+mn-lt"/>
                <a:ea typeface="+mn-ea"/>
                <a:cs typeface="+mn-cs"/>
              </a:rPr>
              <a:t>: KNN makes no assumptions about the functional form of the problem being solved. As such KNN is referred to as a </a:t>
            </a:r>
            <a:r>
              <a:rPr lang="en-US" sz="1200" b="0" i="0" u="none" strike="noStrike" kern="1200" dirty="0">
                <a:solidFill>
                  <a:schemeClr val="tx1"/>
                </a:solidFill>
                <a:effectLst/>
                <a:latin typeface="+mn-lt"/>
                <a:ea typeface="+mn-ea"/>
                <a:cs typeface="+mn-cs"/>
                <a:hlinkClick r:id="rId5"/>
              </a:rPr>
              <a:t>non-parametric</a:t>
            </a:r>
            <a:r>
              <a:rPr lang="en-US" sz="1200" b="0" i="0" kern="1200" dirty="0">
                <a:solidFill>
                  <a:schemeClr val="tx1"/>
                </a:solidFill>
                <a:effectLst/>
                <a:latin typeface="+mn-lt"/>
                <a:ea typeface="+mn-ea"/>
                <a:cs typeface="+mn-cs"/>
              </a:rPr>
              <a:t> machine learning algorithm.</a:t>
            </a:r>
          </a:p>
        </p:txBody>
      </p:sp>
      <p:sp>
        <p:nvSpPr>
          <p:cNvPr id="4" name="Slide Number Placeholder 3"/>
          <p:cNvSpPr>
            <a:spLocks noGrp="1"/>
          </p:cNvSpPr>
          <p:nvPr>
            <p:ph type="sldNum" sz="quarter" idx="5"/>
          </p:nvPr>
        </p:nvSpPr>
        <p:spPr/>
        <p:txBody>
          <a:bodyPr/>
          <a:lstStyle/>
          <a:p>
            <a:fld id="{4BD52BF8-803F-3446-AB20-937457F192DD}" type="slidenum">
              <a:rPr lang="en-US" smtClean="0"/>
              <a:t>20</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Informative </a:t>
            </a:r>
          </a:p>
          <a:p>
            <a:r>
              <a:rPr lang="en-US" dirty="0"/>
              <a:t>Simpler -&gt; straightforward</a:t>
            </a:r>
          </a:p>
          <a:p>
            <a:r>
              <a:rPr lang="en-US" dirty="0"/>
              <a:t>Broadly applicable</a:t>
            </a:r>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Instance-Based Learning</a:t>
            </a:r>
            <a:r>
              <a:rPr lang="en-US" sz="1200" b="0" i="0" kern="1200" dirty="0">
                <a:solidFill>
                  <a:schemeClr val="tx1"/>
                </a:solidFill>
                <a:effectLst/>
                <a:latin typeface="+mn-lt"/>
                <a:ea typeface="+mn-ea"/>
                <a:cs typeface="+mn-cs"/>
              </a:rPr>
              <a:t>: The raw training instances are used to make predictions. As such KNN is often referred to as </a:t>
            </a:r>
            <a:r>
              <a:rPr lang="en-US" sz="1200" b="0" i="0" u="none" strike="noStrike" kern="1200" dirty="0">
                <a:solidFill>
                  <a:schemeClr val="tx1"/>
                </a:solidFill>
                <a:effectLst/>
                <a:latin typeface="+mn-lt"/>
                <a:ea typeface="+mn-ea"/>
                <a:cs typeface="+mn-cs"/>
                <a:hlinkClick r:id="rId3"/>
              </a:rPr>
              <a:t>instance-based learning</a:t>
            </a:r>
            <a:r>
              <a:rPr lang="en-US" sz="1200" b="0" i="0" kern="1200" dirty="0">
                <a:solidFill>
                  <a:schemeClr val="tx1"/>
                </a:solidFill>
                <a:effectLst/>
                <a:latin typeface="+mn-lt"/>
                <a:ea typeface="+mn-ea"/>
                <a:cs typeface="+mn-cs"/>
              </a:rPr>
              <a:t> or a case-based learning (where each training instance is a case from the problem domain).</a:t>
            </a:r>
          </a:p>
          <a:p>
            <a:pPr fontAlgn="base"/>
            <a:r>
              <a:rPr lang="en-US" sz="1200" b="1" i="0" kern="1200" dirty="0">
                <a:solidFill>
                  <a:schemeClr val="tx1"/>
                </a:solidFill>
                <a:effectLst/>
                <a:latin typeface="+mn-lt"/>
                <a:ea typeface="+mn-ea"/>
                <a:cs typeface="+mn-cs"/>
              </a:rPr>
              <a:t>Lazy Learning</a:t>
            </a:r>
            <a:r>
              <a:rPr lang="en-US" sz="1200" b="0" i="0" kern="1200" dirty="0">
                <a:solidFill>
                  <a:schemeClr val="tx1"/>
                </a:solidFill>
                <a:effectLst/>
                <a:latin typeface="+mn-lt"/>
                <a:ea typeface="+mn-ea"/>
                <a:cs typeface="+mn-cs"/>
              </a:rPr>
              <a:t>: No learning of the model is required and all of the work happens at the time a prediction is requested. As such, KNN is often referred to as a </a:t>
            </a:r>
            <a:r>
              <a:rPr lang="en-US" sz="1200" b="0" i="0" u="none" strike="noStrike" kern="1200" dirty="0">
                <a:solidFill>
                  <a:schemeClr val="tx1"/>
                </a:solidFill>
                <a:effectLst/>
                <a:latin typeface="+mn-lt"/>
                <a:ea typeface="+mn-ea"/>
                <a:cs typeface="+mn-cs"/>
                <a:hlinkClick r:id="rId4"/>
              </a:rPr>
              <a:t>lazy learning</a:t>
            </a:r>
            <a:r>
              <a:rPr lang="en-US" sz="1200" b="0" i="0" kern="1200" dirty="0">
                <a:solidFill>
                  <a:schemeClr val="tx1"/>
                </a:solidFill>
                <a:effectLst/>
                <a:latin typeface="+mn-lt"/>
                <a:ea typeface="+mn-ea"/>
                <a:cs typeface="+mn-cs"/>
              </a:rPr>
              <a:t> algorithm.</a:t>
            </a:r>
          </a:p>
          <a:p>
            <a:pPr fontAlgn="base"/>
            <a:r>
              <a:rPr lang="en-US" sz="1200" b="1" i="0" kern="1200" dirty="0">
                <a:solidFill>
                  <a:schemeClr val="tx1"/>
                </a:solidFill>
                <a:effectLst/>
                <a:latin typeface="+mn-lt"/>
                <a:ea typeface="+mn-ea"/>
                <a:cs typeface="+mn-cs"/>
              </a:rPr>
              <a:t>Non-Parametric</a:t>
            </a:r>
            <a:r>
              <a:rPr lang="en-US" sz="1200" b="0" i="0" kern="1200" dirty="0">
                <a:solidFill>
                  <a:schemeClr val="tx1"/>
                </a:solidFill>
                <a:effectLst/>
                <a:latin typeface="+mn-lt"/>
                <a:ea typeface="+mn-ea"/>
                <a:cs typeface="+mn-cs"/>
              </a:rPr>
              <a:t>: KNN makes no assumptions about the functional form of the problem being solved. As such KNN is referred to as a </a:t>
            </a:r>
            <a:r>
              <a:rPr lang="en-US" sz="1200" b="0" i="0" u="none" strike="noStrike" kern="1200" dirty="0">
                <a:solidFill>
                  <a:schemeClr val="tx1"/>
                </a:solidFill>
                <a:effectLst/>
                <a:latin typeface="+mn-lt"/>
                <a:ea typeface="+mn-ea"/>
                <a:cs typeface="+mn-cs"/>
                <a:hlinkClick r:id="rId5"/>
              </a:rPr>
              <a:t>non-parametric</a:t>
            </a:r>
            <a:r>
              <a:rPr lang="en-US" sz="1200" b="0" i="0" kern="1200" dirty="0">
                <a:solidFill>
                  <a:schemeClr val="tx1"/>
                </a:solidFill>
                <a:effectLst/>
                <a:latin typeface="+mn-lt"/>
                <a:ea typeface="+mn-ea"/>
                <a:cs typeface="+mn-cs"/>
              </a:rPr>
              <a:t> machine learning algorithm.</a:t>
            </a:r>
          </a:p>
        </p:txBody>
      </p:sp>
      <p:sp>
        <p:nvSpPr>
          <p:cNvPr id="4" name="Slide Number Placeholder 3"/>
          <p:cNvSpPr>
            <a:spLocks noGrp="1"/>
          </p:cNvSpPr>
          <p:nvPr>
            <p:ph type="sldNum" sz="quarter" idx="5"/>
          </p:nvPr>
        </p:nvSpPr>
        <p:spPr/>
        <p:txBody>
          <a:bodyPr/>
          <a:lstStyle/>
          <a:p>
            <a:fld id="{4BD52BF8-803F-3446-AB20-937457F192DD}" type="slidenum">
              <a:rPr lang="en-US" smtClean="0"/>
              <a:t>21</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Instance-Based Learning</a:t>
            </a:r>
            <a:r>
              <a:rPr lang="en-US" sz="1200" b="0" i="0" kern="1200" dirty="0">
                <a:solidFill>
                  <a:schemeClr val="tx1"/>
                </a:solidFill>
                <a:effectLst/>
                <a:latin typeface="+mn-lt"/>
                <a:ea typeface="+mn-ea"/>
                <a:cs typeface="+mn-cs"/>
              </a:rPr>
              <a:t>: The raw training instances are used to make predictions. As such KNN is often referred to as </a:t>
            </a:r>
            <a:r>
              <a:rPr lang="en-US" sz="1200" b="0" i="0" u="none" strike="noStrike" kern="1200" dirty="0">
                <a:solidFill>
                  <a:schemeClr val="tx1"/>
                </a:solidFill>
                <a:effectLst/>
                <a:latin typeface="+mn-lt"/>
                <a:ea typeface="+mn-ea"/>
                <a:cs typeface="+mn-cs"/>
                <a:hlinkClick r:id="rId3"/>
              </a:rPr>
              <a:t>instance-based learning</a:t>
            </a:r>
            <a:r>
              <a:rPr lang="en-US" sz="1200" b="0" i="0" kern="1200" dirty="0">
                <a:solidFill>
                  <a:schemeClr val="tx1"/>
                </a:solidFill>
                <a:effectLst/>
                <a:latin typeface="+mn-lt"/>
                <a:ea typeface="+mn-ea"/>
                <a:cs typeface="+mn-cs"/>
              </a:rPr>
              <a:t> or a case-based learning (where each training instance is a case from the problem domain).</a:t>
            </a:r>
          </a:p>
          <a:p>
            <a:pPr fontAlgn="base"/>
            <a:r>
              <a:rPr lang="en-US" sz="1200" b="1" i="0" kern="1200" dirty="0">
                <a:solidFill>
                  <a:schemeClr val="tx1"/>
                </a:solidFill>
                <a:effectLst/>
                <a:latin typeface="+mn-lt"/>
                <a:ea typeface="+mn-ea"/>
                <a:cs typeface="+mn-cs"/>
              </a:rPr>
              <a:t>Lazy Learning</a:t>
            </a:r>
            <a:r>
              <a:rPr lang="en-US" sz="1200" b="0" i="0" kern="1200" dirty="0">
                <a:solidFill>
                  <a:schemeClr val="tx1"/>
                </a:solidFill>
                <a:effectLst/>
                <a:latin typeface="+mn-lt"/>
                <a:ea typeface="+mn-ea"/>
                <a:cs typeface="+mn-cs"/>
              </a:rPr>
              <a:t>: No learning of the model is required and all of the work happens at the time a prediction is requested. As such, KNN is often referred to as a </a:t>
            </a:r>
            <a:r>
              <a:rPr lang="en-US" sz="1200" b="0" i="0" u="none" strike="noStrike" kern="1200" dirty="0">
                <a:solidFill>
                  <a:schemeClr val="tx1"/>
                </a:solidFill>
                <a:effectLst/>
                <a:latin typeface="+mn-lt"/>
                <a:ea typeface="+mn-ea"/>
                <a:cs typeface="+mn-cs"/>
                <a:hlinkClick r:id="rId4"/>
              </a:rPr>
              <a:t>lazy learning</a:t>
            </a:r>
            <a:r>
              <a:rPr lang="en-US" sz="1200" b="0" i="0" kern="1200" dirty="0">
                <a:solidFill>
                  <a:schemeClr val="tx1"/>
                </a:solidFill>
                <a:effectLst/>
                <a:latin typeface="+mn-lt"/>
                <a:ea typeface="+mn-ea"/>
                <a:cs typeface="+mn-cs"/>
              </a:rPr>
              <a:t> algorithm.</a:t>
            </a:r>
          </a:p>
          <a:p>
            <a:pPr fontAlgn="base"/>
            <a:r>
              <a:rPr lang="en-US" sz="1200" b="1" i="0" kern="1200" dirty="0">
                <a:solidFill>
                  <a:schemeClr val="tx1"/>
                </a:solidFill>
                <a:effectLst/>
                <a:latin typeface="+mn-lt"/>
                <a:ea typeface="+mn-ea"/>
                <a:cs typeface="+mn-cs"/>
              </a:rPr>
              <a:t>Non-Parametric</a:t>
            </a:r>
            <a:r>
              <a:rPr lang="en-US" sz="1200" b="0" i="0" kern="1200" dirty="0">
                <a:solidFill>
                  <a:schemeClr val="tx1"/>
                </a:solidFill>
                <a:effectLst/>
                <a:latin typeface="+mn-lt"/>
                <a:ea typeface="+mn-ea"/>
                <a:cs typeface="+mn-cs"/>
              </a:rPr>
              <a:t>: KNN makes no assumptions about the functional form of the problem being solved. As such KNN is referred to as a </a:t>
            </a:r>
            <a:r>
              <a:rPr lang="en-US" sz="1200" b="0" i="0" u="none" strike="noStrike" kern="1200" dirty="0">
                <a:solidFill>
                  <a:schemeClr val="tx1"/>
                </a:solidFill>
                <a:effectLst/>
                <a:latin typeface="+mn-lt"/>
                <a:ea typeface="+mn-ea"/>
                <a:cs typeface="+mn-cs"/>
                <a:hlinkClick r:id="rId5"/>
              </a:rPr>
              <a:t>non-parametric</a:t>
            </a:r>
            <a:r>
              <a:rPr lang="en-US" sz="1200" b="0" i="0" kern="1200" dirty="0">
                <a:solidFill>
                  <a:schemeClr val="tx1"/>
                </a:solidFill>
                <a:effectLst/>
                <a:latin typeface="+mn-lt"/>
                <a:ea typeface="+mn-ea"/>
                <a:cs typeface="+mn-cs"/>
              </a:rPr>
              <a:t> machine learning algorithm.</a:t>
            </a:r>
          </a:p>
        </p:txBody>
      </p:sp>
      <p:sp>
        <p:nvSpPr>
          <p:cNvPr id="4" name="Slide Number Placeholder 3"/>
          <p:cNvSpPr>
            <a:spLocks noGrp="1"/>
          </p:cNvSpPr>
          <p:nvPr>
            <p:ph type="sldNum" sz="quarter" idx="5"/>
          </p:nvPr>
        </p:nvSpPr>
        <p:spPr/>
        <p:txBody>
          <a:bodyPr/>
          <a:lstStyle/>
          <a:p>
            <a:fld id="{4BD52BF8-803F-3446-AB20-937457F192DD}" type="slidenum">
              <a:rPr lang="en-US" smtClean="0"/>
              <a:t>22</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Instance-Based Learning</a:t>
            </a:r>
            <a:r>
              <a:rPr lang="en-US" sz="1200" b="0" i="0" kern="1200" dirty="0">
                <a:solidFill>
                  <a:schemeClr val="tx1"/>
                </a:solidFill>
                <a:effectLst/>
                <a:latin typeface="+mn-lt"/>
                <a:ea typeface="+mn-ea"/>
                <a:cs typeface="+mn-cs"/>
              </a:rPr>
              <a:t>: The raw training instances are used to make predictions. As such KNN is often referred to as </a:t>
            </a:r>
            <a:r>
              <a:rPr lang="en-US" sz="1200" b="0" i="0" u="none" strike="noStrike" kern="1200" dirty="0">
                <a:solidFill>
                  <a:schemeClr val="tx1"/>
                </a:solidFill>
                <a:effectLst/>
                <a:latin typeface="+mn-lt"/>
                <a:ea typeface="+mn-ea"/>
                <a:cs typeface="+mn-cs"/>
                <a:hlinkClick r:id="rId3"/>
              </a:rPr>
              <a:t>instance-based learning</a:t>
            </a:r>
            <a:r>
              <a:rPr lang="en-US" sz="1200" b="0" i="0" kern="1200" dirty="0">
                <a:solidFill>
                  <a:schemeClr val="tx1"/>
                </a:solidFill>
                <a:effectLst/>
                <a:latin typeface="+mn-lt"/>
                <a:ea typeface="+mn-ea"/>
                <a:cs typeface="+mn-cs"/>
              </a:rPr>
              <a:t> or a case-based learning (where each training instance is a case from the problem domain).</a:t>
            </a:r>
          </a:p>
          <a:p>
            <a:pPr fontAlgn="base"/>
            <a:r>
              <a:rPr lang="en-US" sz="1200" b="1" i="0" kern="1200" dirty="0">
                <a:solidFill>
                  <a:schemeClr val="tx1"/>
                </a:solidFill>
                <a:effectLst/>
                <a:latin typeface="+mn-lt"/>
                <a:ea typeface="+mn-ea"/>
                <a:cs typeface="+mn-cs"/>
              </a:rPr>
              <a:t>Lazy Learning</a:t>
            </a:r>
            <a:r>
              <a:rPr lang="en-US" sz="1200" b="0" i="0" kern="1200" dirty="0">
                <a:solidFill>
                  <a:schemeClr val="tx1"/>
                </a:solidFill>
                <a:effectLst/>
                <a:latin typeface="+mn-lt"/>
                <a:ea typeface="+mn-ea"/>
                <a:cs typeface="+mn-cs"/>
              </a:rPr>
              <a:t>: No learning of the model is required and all of the work happens at the time a prediction is requested. As such, KNN is often referred to as a </a:t>
            </a:r>
            <a:r>
              <a:rPr lang="en-US" sz="1200" b="0" i="0" u="none" strike="noStrike" kern="1200" dirty="0">
                <a:solidFill>
                  <a:schemeClr val="tx1"/>
                </a:solidFill>
                <a:effectLst/>
                <a:latin typeface="+mn-lt"/>
                <a:ea typeface="+mn-ea"/>
                <a:cs typeface="+mn-cs"/>
                <a:hlinkClick r:id="rId4"/>
              </a:rPr>
              <a:t>lazy learning</a:t>
            </a:r>
            <a:r>
              <a:rPr lang="en-US" sz="1200" b="0" i="0" kern="1200" dirty="0">
                <a:solidFill>
                  <a:schemeClr val="tx1"/>
                </a:solidFill>
                <a:effectLst/>
                <a:latin typeface="+mn-lt"/>
                <a:ea typeface="+mn-ea"/>
                <a:cs typeface="+mn-cs"/>
              </a:rPr>
              <a:t> algorithm.</a:t>
            </a:r>
          </a:p>
          <a:p>
            <a:pPr fontAlgn="base"/>
            <a:r>
              <a:rPr lang="en-US" sz="1200" b="1" i="0" kern="1200" dirty="0">
                <a:solidFill>
                  <a:schemeClr val="tx1"/>
                </a:solidFill>
                <a:effectLst/>
                <a:latin typeface="+mn-lt"/>
                <a:ea typeface="+mn-ea"/>
                <a:cs typeface="+mn-cs"/>
              </a:rPr>
              <a:t>Non-Parametric</a:t>
            </a:r>
            <a:r>
              <a:rPr lang="en-US" sz="1200" b="0" i="0" kern="1200" dirty="0">
                <a:solidFill>
                  <a:schemeClr val="tx1"/>
                </a:solidFill>
                <a:effectLst/>
                <a:latin typeface="+mn-lt"/>
                <a:ea typeface="+mn-ea"/>
                <a:cs typeface="+mn-cs"/>
              </a:rPr>
              <a:t>: KNN makes no assumptions about the functional form of the problem being solved. As such KNN is referred to as a </a:t>
            </a:r>
            <a:r>
              <a:rPr lang="en-US" sz="1200" b="0" i="0" u="none" strike="noStrike" kern="1200" dirty="0">
                <a:solidFill>
                  <a:schemeClr val="tx1"/>
                </a:solidFill>
                <a:effectLst/>
                <a:latin typeface="+mn-lt"/>
                <a:ea typeface="+mn-ea"/>
                <a:cs typeface="+mn-cs"/>
                <a:hlinkClick r:id="rId5"/>
              </a:rPr>
              <a:t>non-parametric</a:t>
            </a:r>
            <a:r>
              <a:rPr lang="en-US" sz="1200" b="0" i="0" kern="1200" dirty="0">
                <a:solidFill>
                  <a:schemeClr val="tx1"/>
                </a:solidFill>
                <a:effectLst/>
                <a:latin typeface="+mn-lt"/>
                <a:ea typeface="+mn-ea"/>
                <a:cs typeface="+mn-cs"/>
              </a:rPr>
              <a:t> machine learning algorithm.</a:t>
            </a:r>
          </a:p>
        </p:txBody>
      </p:sp>
      <p:sp>
        <p:nvSpPr>
          <p:cNvPr id="4" name="Slide Number Placeholder 3"/>
          <p:cNvSpPr>
            <a:spLocks noGrp="1"/>
          </p:cNvSpPr>
          <p:nvPr>
            <p:ph type="sldNum" sz="quarter" idx="5"/>
          </p:nvPr>
        </p:nvSpPr>
        <p:spPr/>
        <p:txBody>
          <a:bodyPr/>
          <a:lstStyle/>
          <a:p>
            <a:fld id="{4BD52BF8-803F-3446-AB20-937457F192DD}" type="slidenum">
              <a:rPr lang="en-US" smtClean="0"/>
              <a:t>23</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make K an odd number to have a tiebreaker.</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Take the majority vote and use that to assign the data point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useful for high complexity data</a:t>
            </a:r>
          </a:p>
          <a:p>
            <a:r>
              <a:rPr lang="en-US" dirty="0" err="1"/>
              <a:t>Cateogrical</a:t>
            </a:r>
            <a:r>
              <a:rPr lang="en-US" dirty="0"/>
              <a:t> -&gt; one hot -&gt; hamming </a:t>
            </a:r>
            <a:r>
              <a:rPr lang="en-US" dirty="0" err="1"/>
              <a:t>distanace</a:t>
            </a:r>
            <a:endParaRPr lang="en-US" dirty="0"/>
          </a:p>
          <a:p>
            <a:endParaRPr lang="en-US" dirty="0"/>
          </a:p>
          <a:p>
            <a:r>
              <a:rPr lang="en-US" dirty="0"/>
              <a:t>"k-prototypes" :a mix of categorical and numeric features. mixes the Hamming distance for categorical features and the Euclidean distance for numeric features.</a:t>
            </a:r>
          </a:p>
          <a:p>
            <a:endParaRPr lang="en-US" dirty="0"/>
          </a:p>
          <a:p>
            <a:r>
              <a:rPr lang="en-US" dirty="0"/>
              <a:t>Outlier detection: z-</a:t>
            </a:r>
            <a:r>
              <a:rPr lang="en-US" dirty="0" err="1"/>
              <a:t>score,dbscan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‘latency’ in virology usually refers to a nonproductive state of infection of a pool of cells that are transcriptionally silent</a:t>
            </a:r>
          </a:p>
          <a:p>
            <a:endParaRPr lang="en-US" dirty="0"/>
          </a:p>
          <a:p>
            <a:r>
              <a:rPr lang="en-US" dirty="0"/>
              <a:t>The latent reservoir is a major barrier to HIV cure. As latently infected cells cannot be </a:t>
            </a:r>
            <a:r>
              <a:rPr lang="en-US" dirty="0" err="1"/>
              <a:t>phenotyped</a:t>
            </a:r>
            <a:r>
              <a:rPr lang="en-US" dirty="0"/>
              <a:t> directly, the features of the in vivo reservoir have remained elusive. Here, we describe a method that leverages high-dimensional phenotyping using </a:t>
            </a:r>
            <a:r>
              <a:rPr lang="en-US" dirty="0" err="1"/>
              <a:t>CyTOF</a:t>
            </a:r>
            <a:r>
              <a:rPr lang="en-US" dirty="0"/>
              <a:t> to trace latently infected cells reactivated ex vivo to their original pre-activation states. </a:t>
            </a:r>
          </a:p>
          <a:p>
            <a:endParaRPr lang="en-US" dirty="0"/>
          </a:p>
          <a:p>
            <a:r>
              <a:rPr lang="en-US" dirty="0"/>
              <a:t>Cells of clone 6.3 were reactivated by stimulation with PMA/ionomycin and </a:t>
            </a:r>
            <a:r>
              <a:rPr lang="en-US" dirty="0" err="1"/>
              <a:t>phenotyped</a:t>
            </a:r>
            <a:r>
              <a:rPr lang="en-US" dirty="0"/>
              <a:t> using a </a:t>
            </a:r>
            <a:r>
              <a:rPr lang="en-US" dirty="0" err="1"/>
              <a:t>CyTOF</a:t>
            </a:r>
            <a:r>
              <a:rPr lang="en-US" dirty="0"/>
              <a:t> T cell panel (</a:t>
            </a:r>
            <a:r>
              <a:rPr lang="en-US" dirty="0">
                <a:hlinkClick r:id="rId3"/>
              </a:rPr>
              <a:t>Ma et al., 2020</a:t>
            </a:r>
            <a:r>
              <a:rPr lang="en-US" dirty="0"/>
              <a:t>), along with unstimulated cells of clone 6.3 and another clone 5A8. </a:t>
            </a:r>
          </a:p>
          <a:p>
            <a:endParaRPr lang="en-US" dirty="0"/>
          </a:p>
          <a:p>
            <a:r>
              <a:rPr lang="en-US" dirty="0"/>
              <a:t>PP-SLIDE to predict the state of CD4+ T cells before phenotypic changes induced by productive HIV infection (</a:t>
            </a:r>
            <a:r>
              <a:rPr lang="en-US" dirty="0">
                <a:hlinkClick r:id="rId4"/>
              </a:rPr>
              <a:t>Cavrois et al., 2017</a:t>
            </a:r>
            <a:r>
              <a:rPr lang="en-US" dirty="0"/>
              <a:t>; </a:t>
            </a:r>
            <a:r>
              <a:rPr lang="en-US" dirty="0">
                <a:hlinkClick r:id="rId3"/>
              </a:rPr>
              <a:t>Ma et al., 2020</a:t>
            </a:r>
            <a:r>
              <a:rPr lang="en-US" dirty="0"/>
              <a:t>). Here, we applied it to determine the features of in vivo latent CD4+ T cells before their reactivation by ex vivo </a:t>
            </a:r>
            <a:r>
              <a:rPr lang="en-US" dirty="0" err="1"/>
              <a:t>stimulatio</a:t>
            </a:r>
            <a:endParaRPr lang="en-US" dirty="0"/>
          </a:p>
          <a:p>
            <a:endParaRPr lang="en-US" dirty="0"/>
          </a:p>
          <a:p>
            <a:r>
              <a:rPr lang="en-US" dirty="0"/>
              <a:t>PP-SLIDE (Predicted Precursor as determined by SLIDE) that can effectively backtrack in time to establish the cell surface phenotype of a cell before infection </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2751979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with 5</a:t>
            </a:r>
          </a:p>
          <a:p>
            <a:endParaRPr lang="en-US" dirty="0"/>
          </a:p>
          <a:p>
            <a:r>
              <a:rPr lang="en-US" dirty="0"/>
              <a:t>Restricted to continuous, outlier sensitivity, K determination issues </a:t>
            </a:r>
            <a:r>
              <a:rPr lang="en-US" dirty="0" err="1"/>
              <a:t>overcomed</a:t>
            </a:r>
            <a:r>
              <a:rPr lang="en-US" dirty="0"/>
              <a:t>: </a:t>
            </a:r>
            <a:r>
              <a:rPr lang="en-US" sz="1200" kern="1200" dirty="0">
                <a:solidFill>
                  <a:schemeClr val="tx1"/>
                </a:solidFill>
                <a:effectLst/>
                <a:latin typeface="+mn-lt"/>
                <a:ea typeface="+mn-ea"/>
                <a:cs typeface="+mn-cs"/>
              </a:rPr>
              <a:t>MAP-DP, PLOS</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29</a:t>
            </a:fld>
            <a:endParaRPr lang="en-US"/>
          </a:p>
        </p:txBody>
      </p:sp>
    </p:spTree>
    <p:extLst>
      <p:ext uri="{BB962C8B-B14F-4D97-AF65-F5344CB8AC3E}">
        <p14:creationId xmlns:p14="http://schemas.microsoft.com/office/powerpoint/2010/main" val="526739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K-means picks k number of points for each cluster known as centroids.</a:t>
            </a:r>
          </a:p>
          <a:p>
            <a:r>
              <a:rPr lang="en-US" sz="1200" b="0" i="0" kern="1200" dirty="0">
                <a:solidFill>
                  <a:schemeClr val="tx1"/>
                </a:solidFill>
                <a:effectLst/>
                <a:latin typeface="+mn-lt"/>
                <a:ea typeface="+mn-ea"/>
                <a:cs typeface="+mn-cs"/>
              </a:rPr>
              <a:t>Each data point forms a cluster with the closest centroids i.e. k clusters.</a:t>
            </a:r>
          </a:p>
          <a:p>
            <a:r>
              <a:rPr lang="en-US" sz="1200" b="0" i="0" kern="1200" dirty="0">
                <a:solidFill>
                  <a:schemeClr val="tx1"/>
                </a:solidFill>
                <a:effectLst/>
                <a:latin typeface="+mn-lt"/>
                <a:ea typeface="+mn-ea"/>
                <a:cs typeface="+mn-cs"/>
              </a:rPr>
              <a:t>Finds the centroid of each cluster based on existing cluster members. Here we have new centroids.</a:t>
            </a:r>
          </a:p>
          <a:p>
            <a:r>
              <a:rPr lang="en-US" sz="1200" b="0" i="0" kern="1200" dirty="0">
                <a:solidFill>
                  <a:schemeClr val="tx1"/>
                </a:solidFill>
                <a:effectLst/>
                <a:latin typeface="+mn-lt"/>
                <a:ea typeface="+mn-ea"/>
                <a:cs typeface="+mn-cs"/>
              </a:rPr>
              <a:t>As we have new centroids, repeat step 2 and 3. Find the closest distance for each data point from new centroids and get associated with new k-clusters. Repeat this process until convergence occurs i.e. centroids does not change.</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one cluster is assigned</a:t>
            </a:r>
          </a:p>
          <a:p>
            <a:endParaRPr lang="en-US" dirty="0"/>
          </a:p>
          <a:p>
            <a:r>
              <a:rPr lang="en-US" dirty="0"/>
              <a:t>Dunn index: the ratio of the min of inter-cluster </a:t>
            </a:r>
            <a:r>
              <a:rPr lang="en-US" dirty="0" err="1"/>
              <a:t>dist</a:t>
            </a:r>
            <a:r>
              <a:rPr lang="en-US" dirty="0"/>
              <a:t> and max of intra-cluster </a:t>
            </a:r>
            <a:r>
              <a:rPr lang="en-US" dirty="0" err="1"/>
              <a:t>dist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one cluster is assigned</a:t>
            </a:r>
          </a:p>
          <a:p>
            <a:endParaRPr lang="en-US" dirty="0"/>
          </a:p>
          <a:p>
            <a:r>
              <a:rPr lang="en-US" dirty="0"/>
              <a:t>Dunn index: the ratio of the min of inter-cluster </a:t>
            </a:r>
            <a:r>
              <a:rPr lang="en-US" dirty="0" err="1"/>
              <a:t>dist</a:t>
            </a:r>
            <a:r>
              <a:rPr lang="en-US" dirty="0"/>
              <a:t> and max of intra-cluster </a:t>
            </a:r>
            <a:r>
              <a:rPr lang="en-US" dirty="0" err="1"/>
              <a:t>dist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one cluster is assigned</a:t>
            </a:r>
          </a:p>
          <a:p>
            <a:endParaRPr lang="en-US" dirty="0"/>
          </a:p>
          <a:p>
            <a:r>
              <a:rPr lang="en-US" dirty="0"/>
              <a:t>Dunn index: the ratio of the min of inter-cluster </a:t>
            </a:r>
            <a:r>
              <a:rPr lang="en-US" dirty="0" err="1"/>
              <a:t>dist</a:t>
            </a:r>
            <a:r>
              <a:rPr lang="en-US" dirty="0"/>
              <a:t> and max of intra-cluster </a:t>
            </a:r>
            <a:r>
              <a:rPr lang="en-US" dirty="0" err="1"/>
              <a:t>dist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https://raw.githubusercontent.com/andrewxiechina/DataScience</a:t>
            </a:r>
            <a:r>
              <a:rPr lang="en-US">
                <a:hlinkClick r:id="rId3"/>
              </a:rPr>
              <a:t>/master/K-Means/k4XcapI.gif</a:t>
            </a:r>
            <a:endParaRPr lang="en-US"/>
          </a:p>
          <a:p>
            <a:endParaRPr lang="en-US"/>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a biological context</a:t>
            </a:r>
          </a:p>
          <a:p>
            <a:pPr fontAlgn="base"/>
            <a:endParaRPr lang="en-US" sz="1200" b="0" i="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To investigate the patterns of DEGs at various tree age</a:t>
            </a:r>
          </a:p>
          <a:p>
            <a:pPr fontAlgn="base"/>
            <a:r>
              <a:rPr lang="en-US" sz="1200" kern="1200" dirty="0">
                <a:solidFill>
                  <a:schemeClr val="tx1"/>
                </a:solidFill>
                <a:effectLst/>
                <a:latin typeface="+mn-lt"/>
                <a:ea typeface="+mn-ea"/>
                <a:cs typeface="+mn-cs"/>
              </a:rPr>
              <a:t>Functional Classification of DEGs</a:t>
            </a:r>
          </a:p>
          <a:p>
            <a:pPr fontAlgn="base"/>
            <a:r>
              <a:rPr lang="en-US" sz="1200" kern="1200" dirty="0">
                <a:solidFill>
                  <a:schemeClr val="tx1"/>
                </a:solidFill>
                <a:effectLst/>
                <a:latin typeface="+mn-lt"/>
                <a:ea typeface="+mn-ea"/>
                <a:cs typeface="+mn-cs"/>
              </a:rPr>
              <a:t>Upregulated? Downregulated, along with tree age?</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Across The aging process of sycamore trees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﻿K-means clustering of gene expression profiles. (a) The centers of eight clusters with</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different expression patterns. The number of genes in each cluster is indicated; (b) Functional</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classification of each cluster.</a:t>
            </a:r>
          </a:p>
          <a:p>
            <a:pPr fontAlgn="base"/>
            <a:endParaRPr lang="en-US" sz="1200" b="0" i="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functional classifications of the DEG: eight clusters with distinct expression patterns :the expression levels of the genes in a cluster were down-regulated or not along with tree age</a:t>
            </a:r>
            <a:endParaRPr lang="en-US" sz="1200" b="0" i="0" kern="120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www.mdpi.com</a:t>
            </a:r>
            <a:r>
              <a:rPr lang="en-US" sz="1200" b="0" i="0" kern="1200" dirty="0">
                <a:solidFill>
                  <a:schemeClr val="tx1"/>
                </a:solidFill>
                <a:effectLst/>
                <a:latin typeface="+mn-lt"/>
                <a:ea typeface="+mn-ea"/>
                <a:cs typeface="+mn-cs"/>
              </a:rPr>
              <a:t>/1999-4907/10/5/393</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 the aging process of P. </a:t>
            </a:r>
            <a:r>
              <a:rPr lang="en-US" sz="1200" b="0" i="0" kern="1200" dirty="0" err="1">
                <a:solidFill>
                  <a:schemeClr val="tx1"/>
                </a:solidFill>
                <a:effectLst/>
                <a:latin typeface="+mn-lt"/>
                <a:ea typeface="+mn-ea"/>
                <a:cs typeface="+mn-cs"/>
              </a:rPr>
              <a:t>orientalis</a:t>
            </a:r>
            <a:endParaRPr lang="en-US" sz="1200" b="0" i="0" kern="120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﻿Eight clusters with distinct expression patterns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file:///Users/</a:t>
            </a:r>
            <a:r>
              <a:rPr lang="en-US" sz="1200" b="0" i="0" kern="1200" dirty="0" err="1">
                <a:solidFill>
                  <a:schemeClr val="tx1"/>
                </a:solidFill>
                <a:effectLst/>
                <a:latin typeface="+mn-lt"/>
                <a:ea typeface="+mn-ea"/>
                <a:cs typeface="+mn-cs"/>
              </a:rPr>
              <a:t>mingyoungshin</a:t>
            </a:r>
            <a:r>
              <a:rPr lang="en-US" sz="1200" b="0" i="0" kern="1200" dirty="0">
                <a:solidFill>
                  <a:schemeClr val="tx1"/>
                </a:solidFill>
                <a:effectLst/>
                <a:latin typeface="+mn-lt"/>
                <a:ea typeface="+mn-ea"/>
                <a:cs typeface="+mn-cs"/>
              </a:rPr>
              <a:t>/Downloads/forests-10-00393-v2.pdf</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This clustering analysis was performed in an Sycamore aging study</a:t>
            </a:r>
          </a:p>
          <a:p>
            <a:pPr fontAlgn="base"/>
            <a:r>
              <a:rPr lang="en-US" sz="1200" b="0" i="0" kern="1200" dirty="0">
                <a:solidFill>
                  <a:schemeClr val="tx1"/>
                </a:solidFill>
                <a:effectLst/>
                <a:latin typeface="+mn-lt"/>
                <a:ea typeface="+mn-ea"/>
                <a:cs typeface="+mn-cs"/>
              </a:rPr>
              <a:t>Based on gene expression distributed over time, genes are clustered by </a:t>
            </a:r>
            <a:r>
              <a:rPr lang="en-US" sz="1200" b="0" i="0" kern="1200" dirty="0" err="1">
                <a:solidFill>
                  <a:schemeClr val="tx1"/>
                </a:solidFill>
                <a:effectLst/>
                <a:latin typeface="+mn-lt"/>
                <a:ea typeface="+mn-ea"/>
                <a:cs typeface="+mn-cs"/>
              </a:rPr>
              <a:t>kmeans</a:t>
            </a:r>
            <a:r>
              <a:rPr lang="en-US" sz="1200" b="0" i="0" kern="1200" dirty="0">
                <a:solidFill>
                  <a:schemeClr val="tx1"/>
                </a:solidFill>
                <a:effectLst/>
                <a:latin typeface="+mn-lt"/>
                <a:ea typeface="+mn-ea"/>
                <a:cs typeface="+mn-cs"/>
              </a:rPr>
              <a:t> algorithm</a:t>
            </a: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Pros/ cons plurals</a:t>
            </a:r>
          </a:p>
          <a:p>
            <a:endParaRPr lang="en-US" dirty="0"/>
          </a:p>
          <a:p>
            <a:r>
              <a:rPr lang="en-US" dirty="0"/>
              <a:t>Too many outliers -&gt; PAM (medoid)</a:t>
            </a:r>
          </a:p>
          <a:p>
            <a:r>
              <a:rPr lang="en-US" dirty="0"/>
              <a:t>swap the previous centroid with all other (m-1) points from the cluster and finalize the point as new centroid that have a minimum loss</a:t>
            </a:r>
          </a:p>
          <a:p>
            <a:endParaRPr lang="en-US" dirty="0"/>
          </a:p>
          <a:p>
            <a:endParaRPr lang="en-US" dirty="0"/>
          </a:p>
          <a:p>
            <a:r>
              <a:rPr lang="en-US" dirty="0"/>
              <a:t>Vs hierarchical clustering? </a:t>
            </a:r>
            <a:r>
              <a:rPr lang="en-US" i="1" dirty="0"/>
              <a:t>k</a:t>
            </a:r>
            <a:r>
              <a:rPr lang="en-US" dirty="0"/>
              <a:t>-means clustering as this technique is used when the number of groups is specified in advance. with a large number of variables, </a:t>
            </a:r>
            <a:r>
              <a:rPr lang="en-US" i="1" dirty="0"/>
              <a:t>k</a:t>
            </a:r>
            <a:r>
              <a:rPr lang="en-US" dirty="0"/>
              <a:t>-means may be computationally faster </a:t>
            </a:r>
          </a:p>
          <a:p>
            <a:r>
              <a:rPr lang="en-US" dirty="0"/>
              <a:t>More interpretable? Hierarchical</a:t>
            </a:r>
          </a:p>
          <a:p>
            <a:endParaRPr lang="en-US" dirty="0"/>
          </a:p>
          <a:p>
            <a:r>
              <a:rPr lang="en-US" dirty="0"/>
              <a:t>Categorical? Mean -&gt;. Mode (</a:t>
            </a:r>
            <a:r>
              <a:rPr lang="en-US" dirty="0" err="1"/>
              <a:t>freq</a:t>
            </a:r>
            <a:r>
              <a:rPr lang="en-US" dirty="0"/>
              <a:t>)</a:t>
            </a: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https://csci8980bigdataalgo.files.wordpress.com/2013/09/bats-means.pdf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4"/>
              </a:rPr>
              <a:t>https://datasciencelab.wordpress.com/2014/01/15/improved-seeding-for-clustering-with-k-means/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5"/>
              </a:rPr>
              <a:t>https://rdrr.io/cran/inaparc/man/kmpp.html</a:t>
            </a:r>
            <a:endParaRPr lang="en-US" dirty="0"/>
          </a:p>
          <a:p>
            <a:endParaRPr lang="en-US" dirty="0"/>
          </a:p>
          <a:p>
            <a:r>
              <a:rPr lang="en-US" sz="1200" b="0" i="1" kern="1200" dirty="0" err="1">
                <a:solidFill>
                  <a:schemeClr val="tx1"/>
                </a:solidFill>
                <a:effectLst/>
                <a:latin typeface="+mn-lt"/>
                <a:ea typeface="+mn-ea"/>
                <a:cs typeface="+mn-cs"/>
              </a:rPr>
              <a:t>Kmoids</a:t>
            </a:r>
            <a:r>
              <a:rPr lang="en-US" sz="1200" b="0" i="1" kern="1200" dirty="0">
                <a:solidFill>
                  <a:schemeClr val="tx1"/>
                </a:solidFill>
                <a:effectLst/>
                <a:latin typeface="+mn-lt"/>
                <a:ea typeface="+mn-ea"/>
                <a:cs typeface="+mn-cs"/>
              </a:rPr>
              <a:t>: less sensitive to noise and outlier</a:t>
            </a:r>
          </a:p>
          <a:p>
            <a:endParaRPr lang="en-US" sz="1200" b="0" i="1"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Repeat the algorithm with random initialization or</a:t>
            </a:r>
          </a:p>
          <a:p>
            <a:endParaRPr lang="en-US" sz="1200" b="0" i="1"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PAM or</a:t>
            </a:r>
          </a:p>
          <a:p>
            <a:endParaRPr lang="en-US" sz="1200" b="0" i="1" kern="1200" dirty="0">
              <a:solidFill>
                <a:schemeClr val="tx1"/>
              </a:solidFill>
              <a:effectLst/>
              <a:latin typeface="+mn-lt"/>
              <a:ea typeface="+mn-ea"/>
              <a:cs typeface="+mn-cs"/>
            </a:endParaRPr>
          </a:p>
          <a:p>
            <a:r>
              <a:rPr lang="en-US" sz="1200" b="0" i="1" kern="1200" dirty="0" err="1">
                <a:solidFill>
                  <a:schemeClr val="tx1"/>
                </a:solidFill>
                <a:effectLst/>
                <a:latin typeface="+mn-lt"/>
                <a:ea typeface="+mn-ea"/>
                <a:cs typeface="+mn-cs"/>
              </a:rPr>
              <a:t>Kmeans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plusplus</a:t>
            </a:r>
            <a:endParaRPr lang="en-US" sz="1200" b="0" i="1"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Choose one center uniformly at random among the data points.</a:t>
            </a:r>
          </a:p>
          <a:p>
            <a:r>
              <a:rPr lang="en-US" sz="1200" b="0" i="0" kern="1200" dirty="0">
                <a:solidFill>
                  <a:schemeClr val="tx1"/>
                </a:solidFill>
                <a:effectLst/>
                <a:latin typeface="+mn-lt"/>
                <a:ea typeface="+mn-ea"/>
                <a:cs typeface="+mn-cs"/>
              </a:rPr>
              <a:t>For each data point </a:t>
            </a:r>
            <a:r>
              <a:rPr lang="en-US" sz="1200" b="0" i="1" kern="1200" dirty="0">
                <a:solidFill>
                  <a:schemeClr val="tx1"/>
                </a:solidFill>
                <a:effectLst/>
                <a:latin typeface="+mn-lt"/>
                <a:ea typeface="+mn-ea"/>
                <a:cs typeface="+mn-cs"/>
              </a:rPr>
              <a:t>x</a:t>
            </a:r>
            <a:r>
              <a:rPr lang="en-US" sz="1200" b="0" i="0" kern="1200" dirty="0">
                <a:solidFill>
                  <a:schemeClr val="tx1"/>
                </a:solidFill>
                <a:effectLst/>
                <a:latin typeface="+mn-lt"/>
                <a:ea typeface="+mn-ea"/>
                <a:cs typeface="+mn-cs"/>
              </a:rPr>
              <a:t>, compute D(</a:t>
            </a:r>
            <a:r>
              <a:rPr lang="en-US" sz="1200" b="0" i="1" kern="1200" dirty="0">
                <a:solidFill>
                  <a:schemeClr val="tx1"/>
                </a:solidFill>
                <a:effectLst/>
                <a:latin typeface="+mn-lt"/>
                <a:ea typeface="+mn-ea"/>
                <a:cs typeface="+mn-cs"/>
              </a:rPr>
              <a:t>x</a:t>
            </a:r>
            <a:r>
              <a:rPr lang="en-US" sz="1200" b="0" i="0" kern="1200" dirty="0">
                <a:solidFill>
                  <a:schemeClr val="tx1"/>
                </a:solidFill>
                <a:effectLst/>
                <a:latin typeface="+mn-lt"/>
                <a:ea typeface="+mn-ea"/>
                <a:cs typeface="+mn-cs"/>
              </a:rPr>
              <a:t>), the distance between </a:t>
            </a:r>
            <a:r>
              <a:rPr lang="en-US" sz="1200" b="0" i="1" kern="1200" dirty="0">
                <a:solidFill>
                  <a:schemeClr val="tx1"/>
                </a:solidFill>
                <a:effectLst/>
                <a:latin typeface="+mn-lt"/>
                <a:ea typeface="+mn-ea"/>
                <a:cs typeface="+mn-cs"/>
              </a:rPr>
              <a:t>x</a:t>
            </a:r>
            <a:r>
              <a:rPr lang="en-US" sz="1200" b="0" i="0" kern="1200" dirty="0">
                <a:solidFill>
                  <a:schemeClr val="tx1"/>
                </a:solidFill>
                <a:effectLst/>
                <a:latin typeface="+mn-lt"/>
                <a:ea typeface="+mn-ea"/>
                <a:cs typeface="+mn-cs"/>
              </a:rPr>
              <a:t> and the nearest center that has already been chosen.</a:t>
            </a:r>
          </a:p>
          <a:p>
            <a:r>
              <a:rPr lang="en-US" sz="1200" b="0" i="0" kern="1200" dirty="0">
                <a:solidFill>
                  <a:schemeClr val="tx1"/>
                </a:solidFill>
                <a:effectLst/>
                <a:latin typeface="+mn-lt"/>
                <a:ea typeface="+mn-ea"/>
                <a:cs typeface="+mn-cs"/>
              </a:rPr>
              <a:t>Choose one new data point at random as a new center, using a weighted probability distribution where a point </a:t>
            </a:r>
            <a:r>
              <a:rPr lang="en-US" sz="1200" b="0" i="1" kern="1200" dirty="0">
                <a:solidFill>
                  <a:schemeClr val="tx1"/>
                </a:solidFill>
                <a:effectLst/>
                <a:latin typeface="+mn-lt"/>
                <a:ea typeface="+mn-ea"/>
                <a:cs typeface="+mn-cs"/>
              </a:rPr>
              <a:t>x</a:t>
            </a:r>
            <a:r>
              <a:rPr lang="en-US" sz="1200" b="0" i="0" kern="1200" dirty="0">
                <a:solidFill>
                  <a:schemeClr val="tx1"/>
                </a:solidFill>
                <a:effectLst/>
                <a:latin typeface="+mn-lt"/>
                <a:ea typeface="+mn-ea"/>
                <a:cs typeface="+mn-cs"/>
              </a:rPr>
              <a:t> is chosen with probability proportional to D(</a:t>
            </a:r>
            <a:r>
              <a:rPr lang="en-US" sz="1200" b="0" i="1" kern="1200" dirty="0">
                <a:solidFill>
                  <a:schemeClr val="tx1"/>
                </a:solidFill>
                <a:effectLst/>
                <a:latin typeface="+mn-lt"/>
                <a:ea typeface="+mn-ea"/>
                <a:cs typeface="+mn-cs"/>
              </a:rPr>
              <a:t>x</a:t>
            </a:r>
            <a:r>
              <a:rPr lang="en-US" sz="1200" b="0" i="0" kern="1200" dirty="0">
                <a:solidFill>
                  <a:schemeClr val="tx1"/>
                </a:solidFill>
                <a:effectLst/>
                <a:latin typeface="+mn-lt"/>
                <a:ea typeface="+mn-ea"/>
                <a:cs typeface="+mn-cs"/>
              </a:rPr>
              <a:t>)</a:t>
            </a:r>
            <a:r>
              <a:rPr lang="en-US" sz="1200" b="0" i="0" kern="1200" baseline="30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Repeat Steps 2 and 3 until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 centers have been chosen.</a:t>
            </a:r>
          </a:p>
          <a:p>
            <a:endParaRPr lang="en-US" sz="1200" b="0" i="0" kern="1200" dirty="0">
              <a:solidFill>
                <a:schemeClr val="tx1"/>
              </a:solidFill>
              <a:effectLst/>
              <a:latin typeface="+mn-lt"/>
              <a:ea typeface="+mn-ea"/>
              <a:cs typeface="+mn-cs"/>
            </a:endParaRPr>
          </a:p>
          <a:p>
            <a:r>
              <a:rPr lang="en-US" dirty="0"/>
              <a:t>Furthest point:</a:t>
            </a:r>
          </a:p>
          <a:p>
            <a:r>
              <a:rPr lang="en-US" sz="1200" b="0" i="0" kern="1200" dirty="0">
                <a:solidFill>
                  <a:schemeClr val="tx1"/>
                </a:solidFill>
                <a:effectLst/>
                <a:latin typeface="+mn-lt"/>
                <a:ea typeface="+mn-ea"/>
                <a:cs typeface="+mn-cs"/>
              </a:rPr>
              <a:t>At each step, the next centroid is the point that is furthest (max) from its nearest (min) existing centroid. This is also known as </a:t>
            </a:r>
            <a:r>
              <a:rPr lang="en-US" sz="1200" b="0" i="1" kern="1200" dirty="0" err="1">
                <a:solidFill>
                  <a:schemeClr val="tx1"/>
                </a:solidFill>
                <a:effectLst/>
                <a:latin typeface="+mn-lt"/>
                <a:ea typeface="+mn-ea"/>
                <a:cs typeface="+mn-cs"/>
              </a:rPr>
              <a:t>Maxmin</a:t>
            </a:r>
            <a:endParaRPr lang="en-US" sz="1200" b="0" i="1"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Agglomerative clustering</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Prediction errors / how much  error is produced by a given k</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sum of squared distance (SSE) between data points and their assigned clusters’ centroids and the data points within a cluster constitutes within sum of square value for that cluster. Also, when the sum of square values for all the clusters are added, it becomes total within sum of square value for the cluster solution.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pick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 at the spot where SSE starts to flatten out and forming an elbow</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Since increasing the number of clusters will always reduce the distance to data points, increasing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 will </a:t>
            </a:r>
            <a:r>
              <a:rPr lang="en-US" sz="1200" b="0" i="1" kern="1200" dirty="0">
                <a:solidFill>
                  <a:schemeClr val="tx1"/>
                </a:solidFill>
                <a:effectLst/>
                <a:latin typeface="+mn-lt"/>
                <a:ea typeface="+mn-ea"/>
                <a:cs typeface="+mn-cs"/>
              </a:rPr>
              <a:t>always</a:t>
            </a:r>
            <a:r>
              <a:rPr lang="en-US" sz="1200" b="0" i="0" kern="1200" dirty="0">
                <a:solidFill>
                  <a:schemeClr val="tx1"/>
                </a:solidFill>
                <a:effectLst/>
                <a:latin typeface="+mn-lt"/>
                <a:ea typeface="+mn-ea"/>
                <a:cs typeface="+mn-cs"/>
              </a:rPr>
              <a:t> decrease this metric, to the extreme of reaching zero when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 is the same as the number of data points.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 number of other techniques exist for validating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 including cross-validation, information criteria, the information theoretic jump method, the silhouette method, and the G-means algorithm. In addition, monitoring the distribution of data points across groups provides insight into how the algorithm is splitting the data for each </a:t>
            </a:r>
            <a:r>
              <a:rPr lang="en-US" sz="1200" b="0" i="1" kern="1200" dirty="0">
                <a:solidFill>
                  <a:schemeClr val="tx1"/>
                </a:solidFill>
                <a:effectLst/>
                <a:latin typeface="+mn-lt"/>
                <a:ea typeface="+mn-ea"/>
                <a:cs typeface="+mn-cs"/>
              </a:rPr>
              <a:t>K</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30751894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rPr>
              <a:t>ID3 Shannon Entropy, only category, no missing value</a:t>
            </a:r>
          </a:p>
          <a:p>
            <a:endParaRPr lang="en-US" b="0" i="0" dirty="0">
              <a:effectLst/>
            </a:endParaRPr>
          </a:p>
          <a:p>
            <a:r>
              <a:rPr lang="en-US" b="0" i="0" dirty="0">
                <a:effectLst/>
              </a:rPr>
              <a:t>C.4.5 Shannon  Entropy, binning continuous values, confidence interval based pruning, smaller tree -&gt; more interpretable</a:t>
            </a:r>
          </a:p>
          <a:p>
            <a:r>
              <a:rPr lang="en-US" dirty="0"/>
              <a:t>deals with missing values by returning the probability distribution of the labels under the attribute branch for which the value is missing</a:t>
            </a:r>
            <a:endParaRPr lang="en-US" b="0" i="0" dirty="0">
              <a:effectLst/>
            </a:endParaRPr>
          </a:p>
          <a:p>
            <a:r>
              <a:rPr lang="en-US" b="0" i="0" dirty="0" err="1">
                <a:effectLst/>
              </a:rPr>
              <a:t>conti</a:t>
            </a:r>
            <a:r>
              <a:rPr lang="en-US" b="0" i="0" dirty="0">
                <a:effectLst/>
              </a:rPr>
              <a:t> -&gt; </a:t>
            </a:r>
            <a:r>
              <a:rPr lang="en-US" b="0" i="0" dirty="0" err="1">
                <a:effectLst/>
              </a:rPr>
              <a:t>categori</a:t>
            </a:r>
            <a:endParaRPr lang="en-US" b="0" i="0" dirty="0">
              <a:effectLst/>
            </a:endParaRPr>
          </a:p>
          <a:p>
            <a:endParaRPr lang="en-US" b="0" i="0" dirty="0">
              <a:effectLst/>
            </a:endParaRPr>
          </a:p>
          <a:p>
            <a:r>
              <a:rPr lang="en-US" b="0" i="0" dirty="0">
                <a:effectLst/>
              </a:rPr>
              <a:t>Cart: Gini or entropy, regression, binary split -&gt;not for rules, cv based pruning, importance feature</a:t>
            </a:r>
          </a:p>
          <a:p>
            <a:r>
              <a:rPr lang="en-US" dirty="0"/>
              <a:t>the predicted classes are used when the actual classes for x1 are missing</a:t>
            </a:r>
            <a:endParaRPr lang="en-US" b="0" i="0" dirty="0">
              <a:effectLst/>
            </a:endParaRPr>
          </a:p>
          <a:p>
            <a:r>
              <a:rPr lang="en-US" b="0" i="0" dirty="0">
                <a:effectLst/>
              </a:rPr>
              <a:t>Conti -&gt; </a:t>
            </a:r>
            <a:r>
              <a:rPr lang="en-US" b="0" i="0" dirty="0" err="1">
                <a:effectLst/>
              </a:rPr>
              <a:t>conti</a:t>
            </a:r>
            <a:endParaRPr lang="en-US" b="0" i="0" dirty="0">
              <a:effectLst/>
            </a:endParaRPr>
          </a:p>
          <a:p>
            <a:endParaRPr lang="en-US" b="0" i="0" dirty="0">
              <a:effectLst/>
            </a:endParaRPr>
          </a:p>
          <a:p>
            <a:r>
              <a:rPr lang="en-US" dirty="0">
                <a:hlinkClick r:id="rId3"/>
              </a:rPr>
              <a:t>Information gain</a:t>
            </a:r>
            <a:r>
              <a:rPr lang="en-US" dirty="0"/>
              <a:t> (info before splitting – after splitting) -</a:t>
            </a:r>
          </a:p>
          <a:p>
            <a:r>
              <a:rPr lang="en-US" dirty="0">
                <a:hlinkClick r:id="rId4"/>
              </a:rPr>
              <a:t>Gain ratio</a:t>
            </a:r>
            <a:r>
              <a:rPr lang="en-US" dirty="0"/>
              <a:t> - used in the ID3 and C4.5 algorithm </a:t>
            </a:r>
          </a:p>
          <a:p>
            <a:r>
              <a:rPr lang="en-US" dirty="0">
                <a:hlinkClick r:id="rId5"/>
              </a:rPr>
              <a:t>Gini index</a:t>
            </a:r>
            <a:r>
              <a:rPr lang="en-US" dirty="0"/>
              <a:t> - used in the CART algorithm  ex) https://</a:t>
            </a:r>
            <a:r>
              <a:rPr lang="en-US" dirty="0" err="1"/>
              <a:t>blog.quantinsti.com</a:t>
            </a:r>
            <a:r>
              <a:rPr lang="en-US" dirty="0"/>
              <a:t>/</a:t>
            </a:r>
            <a:r>
              <a:rPr lang="en-US" dirty="0" err="1"/>
              <a:t>gini</a:t>
            </a:r>
            <a:r>
              <a:rPr lang="en-US" dirty="0"/>
              <a:t>-index/</a:t>
            </a:r>
          </a:p>
          <a:p>
            <a:endParaRPr lang="en-US" dirty="0"/>
          </a:p>
          <a:p>
            <a:r>
              <a:rPr lang="en-US" dirty="0"/>
              <a:t>If two attributes with different number of possible values (categories), have the same </a:t>
            </a:r>
            <a:r>
              <a:rPr lang="en-US" dirty="0" err="1"/>
              <a:t>Enthropy</a:t>
            </a:r>
            <a:r>
              <a:rPr lang="en-US" dirty="0"/>
              <a:t>, Info Gain cannot differentiate them (Decision tree algorithm will select one of them randomly). In the same situation Gain Ratio, will favor attribute with less categories.</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40</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courses.cs.washington.edu</a:t>
            </a:r>
            <a:r>
              <a:rPr lang="en-US" dirty="0"/>
              <a:t>/courses/cse446/20wi/Lecture2/02_DecisionTrees.pdf</a:t>
            </a:r>
          </a:p>
          <a:p>
            <a:endParaRPr lang="en-US" dirty="0"/>
          </a:p>
          <a:p>
            <a:r>
              <a:rPr lang="en-US" dirty="0"/>
              <a:t>Constructed with</a:t>
            </a:r>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data is used to establish the model performance</a:t>
            </a:r>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18133217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determine where the tree splits</a:t>
            </a:r>
          </a:p>
          <a:p>
            <a:endParaRPr lang="en-US" dirty="0"/>
          </a:p>
          <a:p>
            <a:r>
              <a:rPr lang="en-US" dirty="0"/>
              <a:t>Gini’s maximum impurity is 0.5 and maximum purity is 0</a:t>
            </a:r>
          </a:p>
          <a:p>
            <a:r>
              <a:rPr lang="en-US" dirty="0"/>
              <a:t>Entropy’s maximum impurity is 1 and maximum purity is 0</a:t>
            </a:r>
          </a:p>
          <a:p>
            <a:endParaRPr lang="en-US" dirty="0"/>
          </a:p>
          <a:p>
            <a:r>
              <a:rPr lang="en-US" b="0" i="0" dirty="0">
                <a:effectLst/>
              </a:rPr>
              <a:t>measures how heterogeneous / mixed / distributed some value is over a set. In decision trees, we find criteria that make a set into more homogenous subsets. </a:t>
            </a:r>
            <a:endParaRPr lang="en-US" dirty="0"/>
          </a:p>
          <a:p>
            <a:endParaRPr lang="en-US" dirty="0"/>
          </a:p>
          <a:p>
            <a:r>
              <a:rPr lang="en-US" dirty="0"/>
              <a:t>The Gini Index </a:t>
            </a:r>
            <a:r>
              <a:rPr lang="en-US" b="1" dirty="0"/>
              <a:t>facilitates the bigger distributions</a:t>
            </a:r>
            <a:r>
              <a:rPr lang="en-US" dirty="0"/>
              <a:t> so easy to implement whereas the Information Gain </a:t>
            </a:r>
            <a:r>
              <a:rPr lang="en-US" b="1" dirty="0"/>
              <a:t>favors lesser distributions</a:t>
            </a:r>
            <a:r>
              <a:rPr lang="en-US" dirty="0"/>
              <a:t> having small count with multiple specific values.</a:t>
            </a:r>
          </a:p>
          <a:p>
            <a:r>
              <a:rPr lang="en-US" dirty="0"/>
              <a:t>The method of the Gini Index is</a:t>
            </a:r>
            <a:r>
              <a:rPr lang="en-US" b="1" dirty="0"/>
              <a:t> used by CART algorithms</a:t>
            </a:r>
            <a:r>
              <a:rPr lang="en-US" dirty="0"/>
              <a:t>, in contrast to it, Information Gain is</a:t>
            </a:r>
            <a:r>
              <a:rPr lang="en-US" b="1" dirty="0"/>
              <a:t> used in </a:t>
            </a:r>
            <a:r>
              <a:rPr lang="en-US" b="1" dirty="0">
                <a:hlinkClick r:id="rId3"/>
              </a:rPr>
              <a:t>ID3, C4.5 algorithms</a:t>
            </a:r>
            <a:r>
              <a:rPr lang="en-US" dirty="0"/>
              <a:t>.</a:t>
            </a:r>
          </a:p>
          <a:p>
            <a:r>
              <a:rPr lang="en-US" dirty="0"/>
              <a:t>Gini index </a:t>
            </a:r>
            <a:r>
              <a:rPr lang="en-US" b="1" dirty="0"/>
              <a:t>operates on the categorical target variables</a:t>
            </a:r>
            <a:r>
              <a:rPr lang="en-US" dirty="0"/>
              <a:t> in terms of “success” or “failure” and </a:t>
            </a:r>
            <a:r>
              <a:rPr lang="en-US" b="1" dirty="0"/>
              <a:t>performs only binary split</a:t>
            </a:r>
            <a:r>
              <a:rPr lang="en-US" dirty="0"/>
              <a:t>, in opposite to that Information Gain </a:t>
            </a:r>
            <a:r>
              <a:rPr lang="en-US" b="1" dirty="0"/>
              <a:t>computes the difference between entropy</a:t>
            </a:r>
            <a:r>
              <a:rPr lang="en-US" dirty="0"/>
              <a:t> </a:t>
            </a:r>
            <a:r>
              <a:rPr lang="en-US" b="1" dirty="0"/>
              <a:t>before and after the split</a:t>
            </a:r>
            <a:r>
              <a:rPr lang="en-US" dirty="0"/>
              <a:t> and indicates the impurity in classes of elements.</a:t>
            </a:r>
          </a:p>
          <a:p>
            <a:endParaRPr lang="en-US" dirty="0"/>
          </a:p>
          <a:p>
            <a:endParaRPr lang="en-US" dirty="0"/>
          </a:p>
          <a:p>
            <a:r>
              <a:rPr lang="en-US" dirty="0"/>
              <a:t>examples</a:t>
            </a:r>
          </a:p>
          <a:p>
            <a:r>
              <a:rPr lang="en-US" dirty="0"/>
              <a:t>https://process-</a:t>
            </a:r>
            <a:r>
              <a:rPr lang="en-US" dirty="0" err="1"/>
              <a:t>mining.tistory.com</a:t>
            </a:r>
            <a:r>
              <a:rPr lang="en-US" dirty="0"/>
              <a:t>/106</a:t>
            </a:r>
          </a:p>
          <a:p>
            <a:r>
              <a:rPr lang="en-US" dirty="0"/>
              <a:t>https://</a:t>
            </a:r>
            <a:r>
              <a:rPr lang="en-US" dirty="0" err="1"/>
              <a:t>www.analyticsvidhya.com</a:t>
            </a:r>
            <a:r>
              <a:rPr lang="en-US" dirty="0"/>
              <a:t>/blog/2016/04/tree-based-algorithms-complete-tutorial-scratch-in-python/</a:t>
            </a:r>
          </a:p>
          <a:p>
            <a:r>
              <a:rPr lang="en-US" dirty="0"/>
              <a:t>http://</a:t>
            </a:r>
            <a:r>
              <a:rPr lang="en-US" dirty="0" err="1"/>
              <a:t>www.learnbymarketing.com</a:t>
            </a:r>
            <a:r>
              <a:rPr lang="en-US" dirty="0"/>
              <a:t>/481/decision-tree-flavors-</a:t>
            </a:r>
            <a:r>
              <a:rPr lang="en-US" dirty="0" err="1"/>
              <a:t>gini</a:t>
            </a:r>
            <a:r>
              <a:rPr lang="en-US" dirty="0"/>
              <a:t>-info-gain/ fs</a:t>
            </a:r>
          </a:p>
          <a:p>
            <a:endParaRPr lang="en-US" dirty="0"/>
          </a:p>
          <a:p>
            <a:endParaRPr lang="en-US" dirty="0"/>
          </a:p>
          <a:p>
            <a:r>
              <a:rPr lang="en-US" dirty="0"/>
              <a:t>Information gain on continuous variable: differential entropy: function of the variance/ or use bin</a:t>
            </a:r>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Gini’s maximum impurity is 0.5 and maximum purity is 0</a:t>
            </a:r>
          </a:p>
          <a:p>
            <a:r>
              <a:rPr lang="en-US" dirty="0"/>
              <a:t>Entropy’s maximum impurity is 1 and maximum purity is 0</a:t>
            </a:r>
          </a:p>
          <a:p>
            <a:endParaRPr lang="en-US" dirty="0"/>
          </a:p>
          <a:p>
            <a:r>
              <a:rPr lang="en-US" b="0" i="0" dirty="0">
                <a:effectLst/>
              </a:rPr>
              <a:t>measures how heterogeneous / mixed / distributed some value is over a set. In decision trees, we find criteria that make a set into more homogenous subsets. </a:t>
            </a:r>
            <a:endParaRPr lang="en-US" dirty="0"/>
          </a:p>
          <a:p>
            <a:endParaRPr lang="en-US" dirty="0"/>
          </a:p>
          <a:p>
            <a:r>
              <a:rPr lang="en-US" dirty="0"/>
              <a:t>The Gini Index </a:t>
            </a:r>
            <a:r>
              <a:rPr lang="en-US" b="1" dirty="0"/>
              <a:t>facilitates the bigger distributions</a:t>
            </a:r>
            <a:r>
              <a:rPr lang="en-US" dirty="0"/>
              <a:t> so easy to implement whereas the Information Gain </a:t>
            </a:r>
            <a:r>
              <a:rPr lang="en-US" b="1" dirty="0"/>
              <a:t>favors lesser distributions</a:t>
            </a:r>
            <a:r>
              <a:rPr lang="en-US" dirty="0"/>
              <a:t> having small count with multiple specific values.</a:t>
            </a:r>
          </a:p>
          <a:p>
            <a:r>
              <a:rPr lang="en-US" dirty="0"/>
              <a:t>The method of the Gini Index is</a:t>
            </a:r>
            <a:r>
              <a:rPr lang="en-US" b="1" dirty="0"/>
              <a:t> used by CART algorithms</a:t>
            </a:r>
            <a:r>
              <a:rPr lang="en-US" dirty="0"/>
              <a:t>, in contrast to it, Information Gain is</a:t>
            </a:r>
            <a:r>
              <a:rPr lang="en-US" b="1" dirty="0"/>
              <a:t> used in </a:t>
            </a:r>
            <a:r>
              <a:rPr lang="en-US" b="1" dirty="0">
                <a:hlinkClick r:id="rId3"/>
              </a:rPr>
              <a:t>ID3, C4.5 algorithms</a:t>
            </a:r>
            <a:r>
              <a:rPr lang="en-US" dirty="0"/>
              <a:t>.</a:t>
            </a:r>
          </a:p>
          <a:p>
            <a:r>
              <a:rPr lang="en-US" dirty="0"/>
              <a:t>Gini index </a:t>
            </a:r>
            <a:r>
              <a:rPr lang="en-US" b="1" dirty="0"/>
              <a:t>operates on the categorical target variables</a:t>
            </a:r>
            <a:r>
              <a:rPr lang="en-US" dirty="0"/>
              <a:t> in terms of “success” or “failure” and </a:t>
            </a:r>
            <a:r>
              <a:rPr lang="en-US" b="1" dirty="0"/>
              <a:t>performs only binary split</a:t>
            </a:r>
            <a:r>
              <a:rPr lang="en-US" dirty="0"/>
              <a:t>, in opposite to that Information Gain </a:t>
            </a:r>
            <a:r>
              <a:rPr lang="en-US" b="1" dirty="0"/>
              <a:t>computes the difference between entropy</a:t>
            </a:r>
            <a:r>
              <a:rPr lang="en-US" dirty="0"/>
              <a:t> </a:t>
            </a:r>
            <a:r>
              <a:rPr lang="en-US" b="1" dirty="0"/>
              <a:t>before and after the split</a:t>
            </a:r>
            <a:r>
              <a:rPr lang="en-US" dirty="0"/>
              <a:t> and indicates the impurity in classes of elements.</a:t>
            </a:r>
          </a:p>
          <a:p>
            <a:endParaRPr lang="en-US" dirty="0"/>
          </a:p>
          <a:p>
            <a:r>
              <a:rPr lang="en-US" dirty="0"/>
              <a:t>examples</a:t>
            </a:r>
          </a:p>
          <a:p>
            <a:r>
              <a:rPr lang="en-US" dirty="0"/>
              <a:t>https://process-</a:t>
            </a:r>
            <a:r>
              <a:rPr lang="en-US" dirty="0" err="1"/>
              <a:t>mining.tistory.com</a:t>
            </a:r>
            <a:r>
              <a:rPr lang="en-US" dirty="0"/>
              <a:t>/106</a:t>
            </a:r>
          </a:p>
          <a:p>
            <a:r>
              <a:rPr lang="en-US" dirty="0"/>
              <a:t>https://</a:t>
            </a:r>
            <a:r>
              <a:rPr lang="en-US" dirty="0" err="1"/>
              <a:t>www.analyticsvidhya.com</a:t>
            </a:r>
            <a:r>
              <a:rPr lang="en-US" dirty="0"/>
              <a:t>/blog/2016/04/tree-based-algorithms-complete-tutorial-scratch-in-python/</a:t>
            </a:r>
          </a:p>
          <a:p>
            <a:r>
              <a:rPr lang="en-US" dirty="0"/>
              <a:t>http://</a:t>
            </a:r>
            <a:r>
              <a:rPr lang="en-US" dirty="0" err="1"/>
              <a:t>www.learnbymarketing.com</a:t>
            </a:r>
            <a:r>
              <a:rPr lang="en-US" dirty="0"/>
              <a:t>/481/decision-tree-flavors-</a:t>
            </a:r>
            <a:r>
              <a:rPr lang="en-US" dirty="0" err="1"/>
              <a:t>gini</a:t>
            </a:r>
            <a:r>
              <a:rPr lang="en-US" dirty="0"/>
              <a:t>-info-gain/ fs</a:t>
            </a:r>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Gini’s maximum impurity is 0.5 and maximum purity is 0</a:t>
            </a:r>
          </a:p>
          <a:p>
            <a:r>
              <a:rPr lang="en-US" dirty="0"/>
              <a:t>Entropy’s maximum impurity is 1 and maximum purity is 0</a:t>
            </a:r>
          </a:p>
          <a:p>
            <a:endParaRPr lang="en-US" dirty="0"/>
          </a:p>
          <a:p>
            <a:r>
              <a:rPr lang="en-US" b="0" i="0" dirty="0">
                <a:effectLst/>
              </a:rPr>
              <a:t>measures how heterogeneous / mixed / distributed some value is over a set. In decision trees, we find criteria that make a set into more homogenous subsets. </a:t>
            </a:r>
            <a:endParaRPr lang="en-US" dirty="0"/>
          </a:p>
          <a:p>
            <a:endParaRPr lang="en-US" dirty="0"/>
          </a:p>
          <a:p>
            <a:r>
              <a:rPr lang="en-US" dirty="0"/>
              <a:t>The Gini Index </a:t>
            </a:r>
            <a:r>
              <a:rPr lang="en-US" b="1" dirty="0"/>
              <a:t>facilitates the bigger distributions</a:t>
            </a:r>
            <a:r>
              <a:rPr lang="en-US" dirty="0"/>
              <a:t> so easy to implement whereas the Information Gain </a:t>
            </a:r>
            <a:r>
              <a:rPr lang="en-US" b="1" dirty="0"/>
              <a:t>favors lesser distributions</a:t>
            </a:r>
            <a:r>
              <a:rPr lang="en-US" dirty="0"/>
              <a:t> having small count with multiple specific values.</a:t>
            </a:r>
          </a:p>
          <a:p>
            <a:r>
              <a:rPr lang="en-US" dirty="0"/>
              <a:t>The method of the Gini Index is</a:t>
            </a:r>
            <a:r>
              <a:rPr lang="en-US" b="1" dirty="0"/>
              <a:t> used by CART algorithms</a:t>
            </a:r>
            <a:r>
              <a:rPr lang="en-US" dirty="0"/>
              <a:t>, in contrast to it, Information Gain is</a:t>
            </a:r>
            <a:r>
              <a:rPr lang="en-US" b="1" dirty="0"/>
              <a:t> used in </a:t>
            </a:r>
            <a:r>
              <a:rPr lang="en-US" b="1" dirty="0">
                <a:hlinkClick r:id="rId3"/>
              </a:rPr>
              <a:t>ID3, C4.5 algorithms</a:t>
            </a:r>
            <a:r>
              <a:rPr lang="en-US" dirty="0"/>
              <a:t>.</a:t>
            </a:r>
          </a:p>
          <a:p>
            <a:r>
              <a:rPr lang="en-US" dirty="0"/>
              <a:t>Gini index </a:t>
            </a:r>
            <a:r>
              <a:rPr lang="en-US" b="1" dirty="0"/>
              <a:t>operates on the categorical target variables</a:t>
            </a:r>
            <a:r>
              <a:rPr lang="en-US" dirty="0"/>
              <a:t> in terms of “success” or “failure” and </a:t>
            </a:r>
            <a:r>
              <a:rPr lang="en-US" b="1" dirty="0"/>
              <a:t>performs only binary split</a:t>
            </a:r>
            <a:r>
              <a:rPr lang="en-US" dirty="0"/>
              <a:t>, in opposite to that Information Gain </a:t>
            </a:r>
            <a:r>
              <a:rPr lang="en-US" b="1" dirty="0"/>
              <a:t>computes the difference between entropy</a:t>
            </a:r>
            <a:r>
              <a:rPr lang="en-US" dirty="0"/>
              <a:t> </a:t>
            </a:r>
            <a:r>
              <a:rPr lang="en-US" b="1" dirty="0"/>
              <a:t>before and after the split</a:t>
            </a:r>
            <a:r>
              <a:rPr lang="en-US" dirty="0"/>
              <a:t> and indicates the impurity in classes of elements.</a:t>
            </a:r>
          </a:p>
          <a:p>
            <a:endParaRPr lang="en-US" dirty="0"/>
          </a:p>
          <a:p>
            <a:r>
              <a:rPr lang="en-US" dirty="0"/>
              <a:t>examples</a:t>
            </a:r>
          </a:p>
          <a:p>
            <a:r>
              <a:rPr lang="en-US" dirty="0"/>
              <a:t>https://process-</a:t>
            </a:r>
            <a:r>
              <a:rPr lang="en-US" dirty="0" err="1"/>
              <a:t>mining.tistory.com</a:t>
            </a:r>
            <a:r>
              <a:rPr lang="en-US" dirty="0"/>
              <a:t>/106</a:t>
            </a:r>
          </a:p>
          <a:p>
            <a:r>
              <a:rPr lang="en-US" dirty="0"/>
              <a:t>https://</a:t>
            </a:r>
            <a:r>
              <a:rPr lang="en-US" dirty="0" err="1"/>
              <a:t>www.analyticsvidhya.com</a:t>
            </a:r>
            <a:r>
              <a:rPr lang="en-US" dirty="0"/>
              <a:t>/blog/2016/04/tree-based-algorithms-complete-tutorial-scratch-in-python/</a:t>
            </a:r>
          </a:p>
          <a:p>
            <a:r>
              <a:rPr lang="en-US" dirty="0"/>
              <a:t>http://</a:t>
            </a:r>
            <a:r>
              <a:rPr lang="en-US" dirty="0" err="1"/>
              <a:t>www.learnbymarketing.com</a:t>
            </a:r>
            <a:r>
              <a:rPr lang="en-US" dirty="0"/>
              <a:t>/481/decision-tree-flavors-</a:t>
            </a:r>
            <a:r>
              <a:rPr lang="en-US" dirty="0" err="1"/>
              <a:t>gini</a:t>
            </a:r>
            <a:r>
              <a:rPr lang="en-US" dirty="0"/>
              <a:t>-info-gain/ fs</a:t>
            </a:r>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typical clinical syndromes(</a:t>
            </a:r>
            <a:r>
              <a:rPr lang="en-US" sz="1200" kern="1200" dirty="0" err="1">
                <a:solidFill>
                  <a:schemeClr val="tx1"/>
                </a:solidFill>
                <a:effectLst/>
                <a:latin typeface="+mn-lt"/>
                <a:ea typeface="+mn-ea"/>
                <a:cs typeface="+mn-cs"/>
              </a:rPr>
              <a:t>AtAD</a:t>
            </a:r>
            <a:r>
              <a:rPr lang="en-US" sz="1200" kern="1200" dirty="0">
                <a:solidFill>
                  <a:schemeClr val="tx1"/>
                </a:solidFill>
                <a:effectLst/>
                <a:latin typeface="+mn-lt"/>
                <a:ea typeface="+mn-ea"/>
                <a:cs typeface="+mn-cs"/>
              </a:rPr>
              <a:t>)</a:t>
            </a:r>
            <a:endParaRPr lang="en-US" dirty="0"/>
          </a:p>
          <a:p>
            <a:r>
              <a:rPr lang="en-US" dirty="0"/>
              <a:t>https://</a:t>
            </a:r>
            <a:r>
              <a:rPr lang="en-US" dirty="0" err="1"/>
              <a:t>bmcneurol.biomedcentral.com</a:t>
            </a:r>
            <a:r>
              <a:rPr lang="en-US" dirty="0"/>
              <a:t>/articles/10.1186/s12883-015-0304-6/figures/7</a:t>
            </a:r>
          </a:p>
          <a:p>
            <a:endParaRPr lang="en-US" dirty="0"/>
          </a:p>
          <a:p>
            <a:r>
              <a:rPr lang="en-US" dirty="0"/>
              <a:t>Differentiator </a:t>
            </a:r>
          </a:p>
          <a:p>
            <a:endParaRPr lang="en-US" dirty="0"/>
          </a:p>
          <a:p>
            <a:r>
              <a:rPr lang="en-US" dirty="0"/>
              <a:t>Branching points represent the variable and cutting point which best predicts whether or not an individual will be diagnosed with an atypical form of Alzheimer’s disease (</a:t>
            </a:r>
            <a:r>
              <a:rPr lang="en-US" dirty="0" err="1"/>
              <a:t>AtD</a:t>
            </a:r>
            <a:r>
              <a:rPr lang="en-US" dirty="0"/>
              <a:t>). Shaded boxes depict the variable used to separate each subgroup and unshaded boxes provide summary data characterizing each subgroup</a:t>
            </a:r>
          </a:p>
          <a:p>
            <a:endParaRPr lang="en-US" dirty="0"/>
          </a:p>
          <a:p>
            <a:r>
              <a:rPr lang="en-US" dirty="0"/>
              <a:t>Other examples:</a:t>
            </a:r>
          </a:p>
          <a:p>
            <a:r>
              <a:rPr lang="en-US" dirty="0"/>
              <a:t>https://</a:t>
            </a:r>
            <a:r>
              <a:rPr lang="en-US" dirty="0" err="1"/>
              <a:t>journals.plos.org</a:t>
            </a:r>
            <a:r>
              <a:rPr lang="en-US" dirty="0"/>
              <a:t>/</a:t>
            </a:r>
            <a:r>
              <a:rPr lang="en-US" dirty="0" err="1"/>
              <a:t>ploscompbiol</a:t>
            </a:r>
            <a:r>
              <a:rPr lang="en-US" dirty="0"/>
              <a:t>/article/</a:t>
            </a:r>
            <a:r>
              <a:rPr lang="en-US" dirty="0" err="1"/>
              <a:t>figure?id</a:t>
            </a:r>
            <a:r>
              <a:rPr lang="en-US" dirty="0"/>
              <a:t>=10.1371/journal.pcbi.1000120.g001</a:t>
            </a:r>
          </a:p>
          <a:p>
            <a:endParaRPr lang="en-US" dirty="0"/>
          </a:p>
          <a:p>
            <a:r>
              <a:rPr lang="en-US" dirty="0"/>
              <a:t>https://</a:t>
            </a:r>
            <a:r>
              <a:rPr lang="en-US" dirty="0" err="1"/>
              <a:t>www.researchgate.net</a:t>
            </a:r>
            <a:r>
              <a:rPr lang="en-US" dirty="0"/>
              <a:t>/publication/7321840_Data_mining_of_the_GAW14_simulated_data_using_rough_set_theory_and_tree-based_methods</a:t>
            </a:r>
          </a:p>
          <a:p>
            <a:endParaRPr lang="en-US" dirty="0"/>
          </a:p>
          <a:p>
            <a:r>
              <a:rPr lang="en-US" dirty="0"/>
              <a:t>https://</a:t>
            </a:r>
            <a:r>
              <a:rPr lang="en-US" dirty="0" err="1"/>
              <a:t>bmcneurol.biomedcentral.com</a:t>
            </a:r>
            <a:r>
              <a:rPr lang="en-US" dirty="0"/>
              <a:t>/articles/10.1186/s12883-015-0304-6/figures/5</a:t>
            </a:r>
          </a:p>
          <a:p>
            <a:endParaRPr lang="en-US" dirty="0"/>
          </a:p>
          <a:p>
            <a:r>
              <a:rPr lang="en-US" dirty="0"/>
              <a:t>https://</a:t>
            </a:r>
            <a:r>
              <a:rPr lang="en-US" dirty="0" err="1"/>
              <a:t>journals.plos.org</a:t>
            </a:r>
            <a:r>
              <a:rPr lang="en-US" dirty="0"/>
              <a:t>/</a:t>
            </a:r>
            <a:r>
              <a:rPr lang="en-US" dirty="0" err="1"/>
              <a:t>plosone</a:t>
            </a:r>
            <a:r>
              <a:rPr lang="en-US" dirty="0"/>
              <a:t>/article/</a:t>
            </a:r>
            <a:r>
              <a:rPr lang="en-US" dirty="0" err="1"/>
              <a:t>figure?id</a:t>
            </a:r>
            <a:r>
              <a:rPr lang="en-US" dirty="0"/>
              <a:t>=10.1371/journal.pone.0172165.g001</a:t>
            </a:r>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Overfitting: tree size, tree pruning:</a:t>
            </a:r>
            <a:r>
              <a:rPr lang="en-US" b="1" dirty="0"/>
              <a:t> </a:t>
            </a:r>
            <a:r>
              <a:rPr lang="en-US" dirty="0">
                <a:hlinkClick r:id="rId3"/>
              </a:rPr>
              <a:t>https://www.analyticsvidhya.com/blog/2016/04/tree-based-algorithms-complete-tutorial-scratch-in-python/</a:t>
            </a:r>
            <a:r>
              <a:rPr lang="en-US" dirty="0"/>
              <a:t> </a:t>
            </a:r>
          </a:p>
          <a:p>
            <a:r>
              <a:rPr lang="en-US" dirty="0"/>
              <a:t>Min samples for a node split, a terminal node, max depth of tree, number of terminal nodes, features to consider for split</a:t>
            </a:r>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5042329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3425760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2871155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28715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57972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supervised machine </a:t>
            </a:r>
            <a:r>
              <a:rPr lang="en-US" dirty="0" err="1"/>
              <a:t>leanring</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41669278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History: </a:t>
            </a:r>
            <a:r>
              <a:rPr lang="en-US" dirty="0">
                <a:hlinkClick r:id="rId3"/>
              </a:rPr>
              <a:t>http://www.cs.columbia.edu/~kathy/cs4701/documents/jason_svm_tutorial.pdf</a:t>
            </a:r>
            <a:r>
              <a:rPr lang="en-US" dirty="0"/>
              <a:t> </a:t>
            </a:r>
          </a:p>
          <a:p>
            <a:r>
              <a:rPr lang="en-US" dirty="0"/>
              <a:t>Paper: </a:t>
            </a:r>
            <a:r>
              <a:rPr lang="en-US" dirty="0">
                <a:hlinkClick r:id="rId4"/>
              </a:rPr>
              <a:t>https://www.di.ens.fr/~mallat/papiers/svmtutorial.pdf</a:t>
            </a:r>
            <a:endParaRPr lang="en-US" dirty="0"/>
          </a:p>
          <a:p>
            <a:r>
              <a:rPr lang="en-US" dirty="0"/>
              <a:t>History: </a:t>
            </a:r>
            <a:r>
              <a:rPr lang="en-US" dirty="0">
                <a:hlinkClick r:id="rId5"/>
              </a:rPr>
              <a:t>http://web.mit.edu/6.034/wwwbob/svm-notes-long-08.pdf</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32277469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Duality : https://</a:t>
            </a:r>
            <a:r>
              <a:rPr lang="en-US" dirty="0" err="1"/>
              <a:t>towardsdatascience.com</a:t>
            </a:r>
            <a:r>
              <a:rPr lang="en-US" dirty="0"/>
              <a:t>/understanding-support-vector-machine-part-1-lagrange-multipliers-5c24a52ffc5e</a:t>
            </a:r>
          </a:p>
          <a:p>
            <a:endParaRPr lang="en-US" dirty="0"/>
          </a:p>
          <a:p>
            <a:r>
              <a:rPr lang="en-US" sz="1200" kern="1200" dirty="0">
                <a:solidFill>
                  <a:schemeClr val="tx1"/>
                </a:solidFill>
                <a:effectLst/>
                <a:latin typeface="+mn-lt"/>
                <a:ea typeface="+mn-ea"/>
                <a:cs typeface="+mn-cs"/>
              </a:rPr>
              <a:t>reduce the number of </a:t>
            </a:r>
            <a:r>
              <a:rPr lang="en-US" sz="1200" kern="1200" dirty="0" err="1">
                <a:solidFill>
                  <a:schemeClr val="tx1"/>
                </a:solidFill>
                <a:effectLst/>
                <a:latin typeface="+mn-lt"/>
                <a:ea typeface="+mn-ea"/>
                <a:cs typeface="+mn-cs"/>
              </a:rPr>
              <a:t>weightsthat</a:t>
            </a:r>
            <a:r>
              <a:rPr lang="en-US" sz="1200" kern="1200" dirty="0">
                <a:solidFill>
                  <a:schemeClr val="tx1"/>
                </a:solidFill>
                <a:effectLst/>
                <a:latin typeface="+mn-lt"/>
                <a:ea typeface="+mn-ea"/>
                <a:cs typeface="+mn-cs"/>
              </a:rPr>
              <a:t> are nonzero to just a few that correspond to </a:t>
            </a:r>
            <a:r>
              <a:rPr lang="en-US" sz="1200" kern="1200" dirty="0" err="1">
                <a:solidFill>
                  <a:schemeClr val="tx1"/>
                </a:solidFill>
                <a:effectLst/>
                <a:latin typeface="+mn-lt"/>
                <a:ea typeface="+mn-ea"/>
                <a:cs typeface="+mn-cs"/>
              </a:rPr>
              <a:t>theimportant</a:t>
            </a:r>
            <a:r>
              <a:rPr lang="en-US" sz="1200" kern="1200" dirty="0">
                <a:solidFill>
                  <a:schemeClr val="tx1"/>
                </a:solidFill>
                <a:effectLst/>
                <a:latin typeface="+mn-lt"/>
                <a:ea typeface="+mn-ea"/>
                <a:cs typeface="+mn-cs"/>
              </a:rPr>
              <a:t> features that ‘matter’ in deciding the </a:t>
            </a:r>
            <a:r>
              <a:rPr lang="en-US" sz="1200" kern="1200" dirty="0" err="1">
                <a:solidFill>
                  <a:schemeClr val="tx1"/>
                </a:solidFill>
                <a:effectLst/>
                <a:latin typeface="+mn-lt"/>
                <a:ea typeface="+mn-ea"/>
                <a:cs typeface="+mn-cs"/>
              </a:rPr>
              <a:t>separatingline</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Diffrenciate</a:t>
            </a:r>
            <a:r>
              <a:rPr lang="en-US" sz="1200" kern="1200" dirty="0">
                <a:solidFill>
                  <a:schemeClr val="tx1"/>
                </a:solidFill>
                <a:effectLst/>
                <a:latin typeface="+mn-lt"/>
                <a:ea typeface="+mn-ea"/>
                <a:cs typeface="+mn-cs"/>
              </a:rPr>
              <a:t> or assign </a:t>
            </a:r>
          </a:p>
          <a:p>
            <a:endParaRPr lang="en-US" sz="1200" kern="1200" dirty="0">
              <a:solidFill>
                <a:schemeClr val="tx1"/>
              </a:solidFill>
              <a:effectLst/>
              <a:latin typeface="+mn-lt"/>
              <a:ea typeface="+mn-ea"/>
              <a:cs typeface="+mn-cs"/>
            </a:endParaRPr>
          </a:p>
          <a:p>
            <a:r>
              <a:rPr lang="en-US" dirty="0"/>
              <a:t>https://</a:t>
            </a:r>
            <a:r>
              <a:rPr lang="en-US" dirty="0" err="1"/>
              <a:t>shuzhanfan.github.io</a:t>
            </a:r>
            <a:r>
              <a:rPr lang="en-US" dirty="0"/>
              <a:t>/2018/05/understanding-mathematics-behind-support-vector-machines/</a:t>
            </a:r>
          </a:p>
        </p:txBody>
      </p:sp>
      <p:sp>
        <p:nvSpPr>
          <p:cNvPr id="4" name="Slide Number Placeholder 3"/>
          <p:cNvSpPr>
            <a:spLocks noGrp="1"/>
          </p:cNvSpPr>
          <p:nvPr>
            <p:ph type="sldNum" sz="quarter" idx="5"/>
          </p:nvPr>
        </p:nvSpPr>
        <p:spPr/>
        <p:txBody>
          <a:bodyPr/>
          <a:lstStyle/>
          <a:p>
            <a:fld id="{4BD52BF8-803F-3446-AB20-937457F192DD}" type="slidenum">
              <a:rPr lang="en-US" smtClean="0"/>
              <a:t>54</a:t>
            </a:fld>
            <a:endParaRPr lang="en-US"/>
          </a:p>
        </p:txBody>
      </p:sp>
    </p:spTree>
    <p:extLst>
      <p:ext uri="{BB962C8B-B14F-4D97-AF65-F5344CB8AC3E}">
        <p14:creationId xmlns:p14="http://schemas.microsoft.com/office/powerpoint/2010/main" val="1470608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20321274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Apply for</a:t>
            </a:r>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3428618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correctly classify brain images of cocaine-dependent participants and </a:t>
            </a:r>
            <a:r>
              <a:rPr lang="en-US" sz="1200" kern="1200" dirty="0" err="1">
                <a:solidFill>
                  <a:schemeClr val="tx1"/>
                </a:solidFill>
                <a:effectLst/>
                <a:latin typeface="+mn-lt"/>
                <a:ea typeface="+mn-ea"/>
                <a:cs typeface="+mn-cs"/>
              </a:rPr>
              <a:t>healthycontrols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diagnosis of substance use disorders and furthering </a:t>
            </a:r>
            <a:r>
              <a:rPr lang="en-US" sz="1200" kern="1200" dirty="0" err="1">
                <a:solidFill>
                  <a:schemeClr val="tx1"/>
                </a:solidFill>
                <a:effectLst/>
                <a:latin typeface="+mn-lt"/>
                <a:ea typeface="+mn-ea"/>
                <a:cs typeface="+mn-cs"/>
              </a:rPr>
              <a:t>anunderstanding</a:t>
            </a:r>
            <a:r>
              <a:rPr lang="en-US" sz="1200" kern="1200" dirty="0">
                <a:solidFill>
                  <a:schemeClr val="tx1"/>
                </a:solidFill>
                <a:effectLst/>
                <a:latin typeface="+mn-lt"/>
                <a:ea typeface="+mn-ea"/>
                <a:cs typeface="+mn-cs"/>
              </a:rPr>
              <a:t> of their underlying pathology</a:t>
            </a:r>
          </a:p>
          <a:p>
            <a:r>
              <a:rPr lang="en-US" sz="1200" kern="1200" dirty="0">
                <a:solidFill>
                  <a:schemeClr val="tx1"/>
                </a:solidFill>
                <a:effectLst/>
                <a:latin typeface="+mn-lt"/>
                <a:ea typeface="+mn-ea"/>
                <a:cs typeface="+mn-cs"/>
              </a:rPr>
              <a:t>to de-</a:t>
            </a:r>
            <a:r>
              <a:rPr lang="en-US" sz="1200" kern="1200" dirty="0" err="1">
                <a:solidFill>
                  <a:schemeClr val="tx1"/>
                </a:solidFill>
                <a:effectLst/>
                <a:latin typeface="+mn-lt"/>
                <a:ea typeface="+mn-ea"/>
                <a:cs typeface="+mn-cs"/>
              </a:rPr>
              <a:t>velop</a:t>
            </a:r>
            <a:r>
              <a:rPr lang="en-US" sz="1200" kern="1200" dirty="0">
                <a:solidFill>
                  <a:schemeClr val="tx1"/>
                </a:solidFill>
                <a:effectLst/>
                <a:latin typeface="+mn-lt"/>
                <a:ea typeface="+mn-ea"/>
                <a:cs typeface="+mn-cs"/>
              </a:rPr>
              <a:t> a clinically applicable framework to identify cocaine-dependent patients via brain imaging, using study </a:t>
            </a:r>
            <a:r>
              <a:rPr lang="en-US" sz="1200" kern="1200" dirty="0" err="1">
                <a:solidFill>
                  <a:schemeClr val="tx1"/>
                </a:solidFill>
                <a:effectLst/>
                <a:latin typeface="+mn-lt"/>
                <a:ea typeface="+mn-ea"/>
                <a:cs typeface="+mn-cs"/>
              </a:rPr>
              <a:t>partici</a:t>
            </a:r>
            <a:r>
              <a:rPr lang="en-US" sz="1200" kern="1200" dirty="0">
                <a:solidFill>
                  <a:schemeClr val="tx1"/>
                </a:solidFill>
                <a:effectLst/>
                <a:latin typeface="+mn-lt"/>
                <a:ea typeface="+mn-ea"/>
                <a:cs typeface="+mn-cs"/>
              </a:rPr>
              <a:t>-pants assessed with single photon emission </a:t>
            </a:r>
            <a:r>
              <a:rPr lang="en-US" sz="1200" kern="1200" dirty="0" err="1">
                <a:solidFill>
                  <a:schemeClr val="tx1"/>
                </a:solidFill>
                <a:effectLst/>
                <a:latin typeface="+mn-lt"/>
                <a:ea typeface="+mn-ea"/>
                <a:cs typeface="+mn-cs"/>
              </a:rPr>
              <a:t>computerizedtomography</a:t>
            </a:r>
            <a:r>
              <a:rPr lang="en-US" sz="1200" kern="1200" dirty="0">
                <a:solidFill>
                  <a:schemeClr val="tx1"/>
                </a:solidFill>
                <a:effectLst/>
                <a:latin typeface="+mn-lt"/>
                <a:ea typeface="+mn-ea"/>
                <a:cs typeface="+mn-cs"/>
              </a:rPr>
              <a:t> (SPECT)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toy example with only two features and 19sample</a:t>
            </a:r>
          </a:p>
          <a:p>
            <a:endParaRPr lang="en-US" dirty="0"/>
          </a:p>
          <a:p>
            <a:r>
              <a:rPr lang="en-US" dirty="0"/>
              <a:t>120 out of 162 subjects were correctly classified /without kernel: 117 BMC Bioinformatics volume 17, Article number: 357 (2016)</a:t>
            </a:r>
          </a:p>
          <a:p>
            <a:r>
              <a:rPr lang="en-US" dirty="0"/>
              <a:t>classify brain images of cocaine-dependent participants and healthy controls.</a:t>
            </a:r>
          </a:p>
          <a:p>
            <a:endParaRPr lang="en-US" dirty="0"/>
          </a:p>
          <a:p>
            <a:r>
              <a:rPr lang="en-US" sz="1200" kern="1200" dirty="0">
                <a:solidFill>
                  <a:schemeClr val="tx1"/>
                </a:solidFill>
                <a:effectLst/>
                <a:latin typeface="+mn-lt"/>
                <a:ea typeface="+mn-ea"/>
                <a:cs typeface="+mn-cs"/>
              </a:rPr>
              <a:t>classifying all of </a:t>
            </a:r>
            <a:r>
              <a:rPr lang="en-US" sz="1200" kern="1200" dirty="0" err="1">
                <a:solidFill>
                  <a:schemeClr val="tx1"/>
                </a:solidFill>
                <a:effectLst/>
                <a:latin typeface="+mn-lt"/>
                <a:ea typeface="+mn-ea"/>
                <a:cs typeface="+mn-cs"/>
              </a:rPr>
              <a:t>theparticipants</a:t>
            </a:r>
            <a:r>
              <a:rPr lang="en-US" sz="1200" kern="1200" dirty="0">
                <a:solidFill>
                  <a:schemeClr val="tx1"/>
                </a:solidFill>
                <a:effectLst/>
                <a:latin typeface="+mn-lt"/>
                <a:ea typeface="+mn-ea"/>
                <a:cs typeface="+mn-cs"/>
              </a:rPr>
              <a:t> with only two features (voxels) are visual-</a:t>
            </a:r>
            <a:r>
              <a:rPr lang="en-US" sz="1200" kern="1200" dirty="0" err="1">
                <a:solidFill>
                  <a:schemeClr val="tx1"/>
                </a:solidFill>
                <a:effectLst/>
                <a:latin typeface="+mn-lt"/>
                <a:ea typeface="+mn-ea"/>
                <a:cs typeface="+mn-cs"/>
              </a:rPr>
              <a:t>ized</a:t>
            </a:r>
            <a:r>
              <a:rPr lang="en-US" sz="1200" kern="1200" dirty="0">
                <a:solidFill>
                  <a:schemeClr val="tx1"/>
                </a:solidFill>
                <a:effectLst/>
                <a:latin typeface="+mn-lt"/>
                <a:ea typeface="+mn-ea"/>
                <a:cs typeface="+mn-cs"/>
              </a:rPr>
              <a:t> : in real, 5500 voxels</a:t>
            </a:r>
          </a:p>
          <a:p>
            <a:endParaRPr lang="en-US" dirty="0"/>
          </a:p>
          <a:p>
            <a:r>
              <a:rPr lang="en-US" sz="1200" kern="1200" dirty="0">
                <a:solidFill>
                  <a:schemeClr val="tx1"/>
                </a:solidFill>
                <a:effectLst/>
                <a:latin typeface="+mn-lt"/>
                <a:ea typeface="+mn-ea"/>
                <a:cs typeface="+mn-cs"/>
              </a:rPr>
              <a:t>SPECT data (brain scan) of participants from </a:t>
            </a:r>
            <a:r>
              <a:rPr lang="en-US" sz="1200" kern="1200" dirty="0" err="1">
                <a:solidFill>
                  <a:schemeClr val="tx1"/>
                </a:solidFill>
                <a:effectLst/>
                <a:latin typeface="+mn-lt"/>
                <a:ea typeface="+mn-ea"/>
                <a:cs typeface="+mn-cs"/>
              </a:rPr>
              <a:t>bothgroups</a:t>
            </a:r>
            <a:r>
              <a:rPr lang="en-US" sz="1200" kern="1200" dirty="0">
                <a:solidFill>
                  <a:schemeClr val="tx1"/>
                </a:solidFill>
                <a:effectLst/>
                <a:latin typeface="+mn-lt"/>
                <a:ea typeface="+mn-ea"/>
                <a:cs typeface="+mn-cs"/>
              </a:rPr>
              <a:t>, cocaine-dependent and healthy control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Voxel: intensity of </a:t>
            </a:r>
            <a:r>
              <a:rPr lang="en-US" sz="1200" kern="1200" dirty="0" err="1">
                <a:solidFill>
                  <a:schemeClr val="tx1"/>
                </a:solidFill>
                <a:effectLst/>
                <a:latin typeface="+mn-lt"/>
                <a:ea typeface="+mn-ea"/>
                <a:cs typeface="+mn-cs"/>
              </a:rPr>
              <a:t>rCBF</a:t>
            </a:r>
            <a:r>
              <a:rPr lang="en-US" sz="1200" kern="1200" dirty="0">
                <a:solidFill>
                  <a:schemeClr val="tx1"/>
                </a:solidFill>
                <a:effectLst/>
                <a:latin typeface="+mn-lt"/>
                <a:ea typeface="+mn-ea"/>
                <a:cs typeface="+mn-cs"/>
              </a:rPr>
              <a:t> (regional cerebral blood flow) change</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Quantivied</a:t>
            </a:r>
            <a:r>
              <a:rPr lang="en-US" sz="1200" kern="1200" dirty="0">
                <a:solidFill>
                  <a:schemeClr val="tx1"/>
                </a:solidFill>
                <a:effectLst/>
                <a:latin typeface="+mn-lt"/>
                <a:ea typeface="+mn-ea"/>
                <a:cs typeface="+mn-cs"/>
              </a:rPr>
              <a:t> the brain activity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F-measure, extensively used in information re-</a:t>
            </a:r>
            <a:r>
              <a:rPr lang="en-US" sz="1200" kern="1200" dirty="0" err="1">
                <a:solidFill>
                  <a:schemeClr val="tx1"/>
                </a:solidFill>
                <a:effectLst/>
                <a:latin typeface="+mn-lt"/>
                <a:ea typeface="+mn-ea"/>
                <a:cs typeface="+mn-cs"/>
              </a:rPr>
              <a:t>trieval</a:t>
            </a:r>
            <a:r>
              <a:rPr lang="en-US" sz="1200" kern="1200" dirty="0">
                <a:solidFill>
                  <a:schemeClr val="tx1"/>
                </a:solidFill>
                <a:effectLst/>
                <a:latin typeface="+mn-lt"/>
                <a:ea typeface="+mn-ea"/>
                <a:cs typeface="+mn-cs"/>
              </a:rPr>
              <a:t> domain, is the harmonic mean </a:t>
            </a:r>
            <a:r>
              <a:rPr lang="en-US" sz="1200" kern="1200" dirty="0" err="1">
                <a:solidFill>
                  <a:schemeClr val="tx1"/>
                </a:solidFill>
                <a:effectLst/>
                <a:latin typeface="+mn-lt"/>
                <a:ea typeface="+mn-ea"/>
                <a:cs typeface="+mn-cs"/>
              </a:rPr>
              <a:t>ofprecisionandrecall</a:t>
            </a:r>
            <a:r>
              <a:rPr lang="en-US" sz="1200" kern="1200" dirty="0">
                <a:solidFill>
                  <a:schemeClr val="tx1"/>
                </a:solidFill>
                <a:effectLst/>
                <a:latin typeface="+mn-lt"/>
                <a:ea typeface="+mn-ea"/>
                <a:cs typeface="+mn-cs"/>
              </a:rPr>
              <a:t>. Recall is the percentage of positive labeled </a:t>
            </a:r>
            <a:r>
              <a:rPr lang="en-US" sz="1200" kern="1200" dirty="0" err="1">
                <a:solidFill>
                  <a:schemeClr val="tx1"/>
                </a:solidFill>
                <a:effectLst/>
                <a:latin typeface="+mn-lt"/>
                <a:ea typeface="+mn-ea"/>
                <a:cs typeface="+mn-cs"/>
              </a:rPr>
              <a:t>instancesthat</a:t>
            </a:r>
            <a:r>
              <a:rPr lang="en-US" sz="1200" kern="1200" dirty="0">
                <a:solidFill>
                  <a:schemeClr val="tx1"/>
                </a:solidFill>
                <a:effectLst/>
                <a:latin typeface="+mn-lt"/>
                <a:ea typeface="+mn-ea"/>
                <a:cs typeface="+mn-cs"/>
              </a:rPr>
              <a:t> were predicted as positive and found </a:t>
            </a:r>
            <a:r>
              <a:rPr lang="en-US" sz="1200" kern="1200" dirty="0" err="1">
                <a:solidFill>
                  <a:schemeClr val="tx1"/>
                </a:solidFill>
                <a:effectLst/>
                <a:latin typeface="+mn-lt"/>
                <a:ea typeface="+mn-ea"/>
                <a:cs typeface="+mn-cs"/>
              </a:rPr>
              <a:t>byTrue</a:t>
            </a:r>
            <a:r>
              <a:rPr lang="en-US" sz="1200" kern="1200" dirty="0">
                <a:solidFill>
                  <a:schemeClr val="tx1"/>
                </a:solidFill>
                <a:effectLst/>
                <a:latin typeface="+mn-lt"/>
                <a:ea typeface="+mn-ea"/>
                <a:cs typeface="+mn-cs"/>
              </a:rPr>
              <a:t> Positive/(True </a:t>
            </a:r>
            <a:r>
              <a:rPr lang="en-US" sz="1200" kern="1200" dirty="0" err="1">
                <a:solidFill>
                  <a:schemeClr val="tx1"/>
                </a:solidFill>
                <a:effectLst/>
                <a:latin typeface="+mn-lt"/>
                <a:ea typeface="+mn-ea"/>
                <a:cs typeface="+mn-cs"/>
              </a:rPr>
              <a:t>Positive+False</a:t>
            </a:r>
            <a:r>
              <a:rPr lang="en-US" sz="1200" kern="1200" dirty="0">
                <a:solidFill>
                  <a:schemeClr val="tx1"/>
                </a:solidFill>
                <a:effectLst/>
                <a:latin typeface="+mn-lt"/>
                <a:ea typeface="+mn-ea"/>
                <a:cs typeface="+mn-cs"/>
              </a:rPr>
              <a:t> Negative). Precision is defined as </a:t>
            </a:r>
            <a:r>
              <a:rPr lang="en-US" sz="1200" kern="1200" dirty="0" err="1">
                <a:solidFill>
                  <a:schemeClr val="tx1"/>
                </a:solidFill>
                <a:effectLst/>
                <a:latin typeface="+mn-lt"/>
                <a:ea typeface="+mn-ea"/>
                <a:cs typeface="+mn-cs"/>
              </a:rPr>
              <a:t>thepercentage</a:t>
            </a:r>
            <a:r>
              <a:rPr lang="en-US" sz="1200" kern="1200" dirty="0">
                <a:solidFill>
                  <a:schemeClr val="tx1"/>
                </a:solidFill>
                <a:effectLst/>
                <a:latin typeface="+mn-lt"/>
                <a:ea typeface="+mn-ea"/>
                <a:cs typeface="+mn-cs"/>
              </a:rPr>
              <a:t> of positive predictions (e.g., cocaine-dependent)that are correct, and calculated </a:t>
            </a:r>
            <a:r>
              <a:rPr lang="en-US" sz="1200" kern="1200" dirty="0" err="1">
                <a:solidFill>
                  <a:schemeClr val="tx1"/>
                </a:solidFill>
                <a:effectLst/>
                <a:latin typeface="+mn-lt"/>
                <a:ea typeface="+mn-ea"/>
                <a:cs typeface="+mn-cs"/>
              </a:rPr>
              <a:t>asTrue</a:t>
            </a:r>
            <a:r>
              <a:rPr lang="en-US" sz="1200" kern="1200" dirty="0">
                <a:solidFill>
                  <a:schemeClr val="tx1"/>
                </a:solidFill>
                <a:effectLst/>
                <a:latin typeface="+mn-lt"/>
                <a:ea typeface="+mn-ea"/>
                <a:cs typeface="+mn-cs"/>
              </a:rPr>
              <a:t> Positive/(True </a:t>
            </a:r>
            <a:r>
              <a:rPr lang="en-US" sz="1200" kern="1200" dirty="0" err="1">
                <a:solidFill>
                  <a:schemeClr val="tx1"/>
                </a:solidFill>
                <a:effectLst/>
                <a:latin typeface="+mn-lt"/>
                <a:ea typeface="+mn-ea"/>
                <a:cs typeface="+mn-cs"/>
              </a:rPr>
              <a:t>Posi-tive+False</a:t>
            </a:r>
            <a:r>
              <a:rPr lang="en-US" sz="1200" kern="1200" dirty="0">
                <a:solidFill>
                  <a:schemeClr val="tx1"/>
                </a:solidFill>
                <a:effectLst/>
                <a:latin typeface="+mn-lt"/>
                <a:ea typeface="+mn-ea"/>
                <a:cs typeface="+mn-cs"/>
              </a:rPr>
              <a:t> Positive). Based on given ratios, the F-</a:t>
            </a:r>
            <a:r>
              <a:rPr lang="en-US" sz="1200" kern="1200" dirty="0" err="1">
                <a:solidFill>
                  <a:schemeClr val="tx1"/>
                </a:solidFill>
                <a:effectLst/>
                <a:latin typeface="+mn-lt"/>
                <a:ea typeface="+mn-ea"/>
                <a:cs typeface="+mn-cs"/>
              </a:rPr>
              <a:t>measurewas</a:t>
            </a:r>
            <a:r>
              <a:rPr lang="en-US" sz="1200" kern="1200" dirty="0">
                <a:solidFill>
                  <a:schemeClr val="tx1"/>
                </a:solidFill>
                <a:effectLst/>
                <a:latin typeface="+mn-lt"/>
                <a:ea typeface="+mn-ea"/>
                <a:cs typeface="+mn-cs"/>
              </a:rPr>
              <a:t> calculated as2PrecisionRecallPrecisionþRecall. If the same F-measure </a:t>
            </a:r>
            <a:r>
              <a:rPr lang="en-US" sz="1200" kern="1200" dirty="0" err="1">
                <a:solidFill>
                  <a:schemeClr val="tx1"/>
                </a:solidFill>
                <a:effectLst/>
                <a:latin typeface="+mn-lt"/>
                <a:ea typeface="+mn-ea"/>
                <a:cs typeface="+mn-cs"/>
              </a:rPr>
              <a:t>isobtained</a:t>
            </a:r>
            <a:r>
              <a:rPr lang="en-US" sz="1200" kern="1200" dirty="0">
                <a:solidFill>
                  <a:schemeClr val="tx1"/>
                </a:solidFill>
                <a:effectLst/>
                <a:latin typeface="+mn-lt"/>
                <a:ea typeface="+mn-ea"/>
                <a:cs typeface="+mn-cs"/>
              </a:rPr>
              <a:t> from several SVMs, the one with highest recall is</a:t>
            </a:r>
          </a:p>
          <a:p>
            <a:endParaRPr lang="en-US" sz="1200" kern="1200" dirty="0">
              <a:solidFill>
                <a:schemeClr val="tx1"/>
              </a:solidFill>
              <a:effectLst/>
              <a:latin typeface="+mn-lt"/>
              <a:ea typeface="+mn-ea"/>
              <a:cs typeface="+mn-cs"/>
            </a:endParaRPr>
          </a:p>
          <a:p>
            <a:r>
              <a:rPr lang="en-US" dirty="0"/>
              <a:t>file:///Users/</a:t>
            </a:r>
            <a:r>
              <a:rPr lang="en-US" dirty="0" err="1"/>
              <a:t>mingyoungshin</a:t>
            </a:r>
            <a:r>
              <a:rPr lang="en-US" dirty="0"/>
              <a:t>/Downloads/s12859-016-1218-z-2</a:t>
            </a:r>
          </a:p>
          <a:p>
            <a:endParaRPr lang="en-US" dirty="0"/>
          </a:p>
          <a:p>
            <a:r>
              <a:rPr lang="en-US" sz="1200" kern="1200" dirty="0">
                <a:solidFill>
                  <a:schemeClr val="tx1"/>
                </a:solidFill>
                <a:effectLst/>
                <a:latin typeface="+mn-lt"/>
                <a:ea typeface="+mn-ea"/>
                <a:cs typeface="+mn-cs"/>
              </a:rPr>
              <a:t>F-measure </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8928296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equations :</a:t>
            </a:r>
            <a:r>
              <a:rPr lang="en-US" dirty="0">
                <a:hlinkClick r:id="rId3"/>
              </a:rPr>
              <a:t>https://www.quantstart.com/articles/Support-Vector-Machines-A-Guide-for-Beginners/</a:t>
            </a:r>
            <a:endParaRPr lang="en-US" dirty="0"/>
          </a:p>
          <a:p>
            <a:r>
              <a:rPr lang="en-US" dirty="0">
                <a:hlinkClick r:id="rId4"/>
              </a:rPr>
              <a:t>http://article.sciencepublishinggroup.com/html/10.11648.j.acm.s.2017060401.11.html</a:t>
            </a:r>
            <a:endParaRPr lang="en-US" dirty="0"/>
          </a:p>
          <a:p>
            <a:r>
              <a:rPr lang="en-US" dirty="0"/>
              <a:t>Solving equation : </a:t>
            </a:r>
            <a:r>
              <a:rPr lang="en-US" dirty="0">
                <a:hlinkClick r:id="rId5"/>
              </a:rPr>
              <a:t>https://cse.iitk.ac.in/users/piyush/courses/ml_autumn16/771A_lec8_slides.pdf</a:t>
            </a:r>
            <a:endParaRPr lang="en-US" dirty="0"/>
          </a:p>
          <a:p>
            <a:r>
              <a:rPr lang="en-US" dirty="0">
                <a:hlinkClick r:id="rId6"/>
              </a:rPr>
              <a:t>http://people.csail.mit.edu/dsontag/courses/ml12/slides/lecture5.pdf</a:t>
            </a:r>
            <a:endParaRPr lang="en-US" dirty="0"/>
          </a:p>
          <a:p>
            <a:r>
              <a:rPr lang="en-US" dirty="0">
                <a:hlinkClick r:id="rId7"/>
              </a:rPr>
              <a:t>http://www.stats.ox.ac.uk/~sejdinov/teaching/sdmml16/materials/HT16_lecture9+10-nup.pdf</a:t>
            </a:r>
            <a:endParaRPr lang="en-US" dirty="0"/>
          </a:p>
          <a:p>
            <a:r>
              <a:rPr lang="en-US" dirty="0"/>
              <a:t>Derivation: </a:t>
            </a:r>
            <a:r>
              <a:rPr lang="en-US" dirty="0">
                <a:hlinkClick r:id="rId8"/>
              </a:rPr>
              <a:t>https://towardsdatascience.com/understanding-support-vector-machine-part-1-lagrange-multipliers-5c24a52ffc5e</a:t>
            </a:r>
            <a:endParaRPr lang="en-US" dirty="0"/>
          </a:p>
          <a:p>
            <a:r>
              <a:rPr lang="en-US" dirty="0">
                <a:hlinkClick r:id="rId9"/>
              </a:rPr>
              <a:t>https://shuzhanfan.github.io/2018/05/understanding-mathematics-behind-support-vector-machines/</a:t>
            </a:r>
            <a:endParaRPr lang="en-US" dirty="0"/>
          </a:p>
          <a:p>
            <a:r>
              <a:rPr lang="en-US" dirty="0">
                <a:hlinkClick r:id="rId10"/>
              </a:rPr>
              <a:t>https://www.ugpti.org/smartse/resources/downloads/support-vector-machines.pdf</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Memory efficient: only subset of the training points are used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Class weighted </a:t>
            </a:r>
            <a:r>
              <a:rPr lang="en-US" dirty="0" err="1"/>
              <a:t>svm</a:t>
            </a:r>
            <a:endParaRPr lang="en-US" dirty="0"/>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21261645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oss</a:t>
            </a:r>
            <a:r>
              <a:rPr lang="en-US" dirty="0"/>
              <a:t> matrix, changing the relative importance of misclassifying a default as non-default versus a non-default as a default. You want to stress that misclassifying a default as a non-default should be penalized more heavily.</a:t>
            </a:r>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25856343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number is the frequency, i.e. the number of cases having that particular combination of the row and column variable.</a:t>
            </a:r>
          </a:p>
          <a:p>
            <a:r>
              <a:rPr lang="en-US" dirty="0"/>
              <a:t>The second number is the "percent", i.e. the cell's proportion of the total; the denominator is the total number of </a:t>
            </a:r>
            <a:r>
              <a:rPr lang="en-US" dirty="0" err="1"/>
              <a:t>nonmissing</a:t>
            </a:r>
            <a:r>
              <a:rPr lang="en-US" dirty="0"/>
              <a:t> values, 388).</a:t>
            </a:r>
          </a:p>
          <a:p>
            <a:r>
              <a:rPr lang="en-US" dirty="0"/>
              <a:t>The third number is the row percentage, i.e., the cell's proportion of that row; the denominator is the value in the 'Total' cell at the end of the row).</a:t>
            </a:r>
          </a:p>
          <a:p>
            <a:r>
              <a:rPr lang="en-US" dirty="0"/>
              <a:t>The fourth number is the column percentage, i.e., the cell's proportion of that column; the denominator is the value in the 'Total' cell at the end of the column.</a:t>
            </a:r>
          </a:p>
          <a:p>
            <a:endParaRPr lang="en-US" dirty="0"/>
          </a:p>
          <a:p>
            <a:endParaRPr lang="en-US" dirty="0"/>
          </a:p>
          <a:p>
            <a:r>
              <a:rPr lang="en-US" dirty="0"/>
              <a:t>Tissue example </a:t>
            </a:r>
          </a:p>
          <a:p>
            <a:r>
              <a:rPr lang="en-US" dirty="0"/>
              <a:t>https://</a:t>
            </a:r>
            <a:r>
              <a:rPr lang="en-US" dirty="0" err="1"/>
              <a:t>genomicsclass.github.io</a:t>
            </a:r>
            <a:r>
              <a:rPr lang="en-US" dirty="0"/>
              <a:t>/book/pages/</a:t>
            </a:r>
            <a:r>
              <a:rPr lang="en-US" dirty="0" err="1"/>
              <a:t>crossvalidation.html</a:t>
            </a:r>
            <a:endParaRPr lang="en-US" dirty="0"/>
          </a:p>
          <a:p>
            <a:r>
              <a:rPr lang="en-US" dirty="0"/>
              <a:t>Nested cv</a:t>
            </a:r>
          </a:p>
          <a:p>
            <a:r>
              <a:rPr lang="en-US" dirty="0"/>
              <a:t>https://</a:t>
            </a:r>
            <a:r>
              <a:rPr lang="en-US" dirty="0" err="1"/>
              <a:t>sebastianraschka.com</a:t>
            </a:r>
            <a:r>
              <a:rPr lang="en-US" dirty="0"/>
              <a:t>/</a:t>
            </a:r>
            <a:r>
              <a:rPr lang="en-US" dirty="0" err="1"/>
              <a:t>faq</a:t>
            </a:r>
            <a:r>
              <a:rPr lang="en-US" dirty="0"/>
              <a:t>/docs/evaluate-a-</a:t>
            </a:r>
            <a:r>
              <a:rPr lang="en-US" dirty="0" err="1"/>
              <a:t>model.html</a:t>
            </a:r>
            <a:endParaRPr lang="en-US" dirty="0"/>
          </a:p>
          <a:p>
            <a:endParaRPr lang="en-US" dirty="0"/>
          </a:p>
          <a:p>
            <a:r>
              <a:rPr lang="en-US" i="1" dirty="0"/>
              <a:t>classification</a:t>
            </a:r>
            <a:r>
              <a:rPr lang="en-US" dirty="0"/>
              <a:t> trees such as AdaBoost</a:t>
            </a:r>
          </a:p>
          <a:p>
            <a:endParaRPr lang="en-US" dirty="0"/>
          </a:p>
          <a:p>
            <a:r>
              <a:rPr lang="en-US" dirty="0"/>
              <a:t>https://</a:t>
            </a:r>
            <a:r>
              <a:rPr lang="en-US" dirty="0" err="1"/>
              <a:t>rdrr.io</a:t>
            </a:r>
            <a:r>
              <a:rPr lang="en-US" dirty="0"/>
              <a:t>/</a:t>
            </a:r>
            <a:r>
              <a:rPr lang="en-US" dirty="0" err="1"/>
              <a:t>cran</a:t>
            </a:r>
            <a:r>
              <a:rPr lang="en-US" dirty="0"/>
              <a:t>/caret/man/</a:t>
            </a:r>
            <a:r>
              <a:rPr lang="en-US" dirty="0" err="1"/>
              <a:t>models.html</a:t>
            </a:r>
            <a:endParaRPr lang="en-US" dirty="0"/>
          </a:p>
          <a:p>
            <a:endParaRPr lang="en-US" dirty="0"/>
          </a:p>
          <a:p>
            <a:r>
              <a:rPr lang="en-US" dirty="0"/>
              <a:t>clusters contain data points of different densities, standard Gap method might fail and he suggested to use reference data sets sampled from </a:t>
            </a:r>
            <a:r>
              <a:rPr lang="en-US" i="1" dirty="0"/>
              <a:t>Normal distribution</a:t>
            </a:r>
            <a:r>
              <a:rPr lang="en-US" dirty="0"/>
              <a:t> rather than </a:t>
            </a:r>
            <a:r>
              <a:rPr lang="en-US" i="1" dirty="0"/>
              <a:t>Uniform distribution</a:t>
            </a:r>
            <a:r>
              <a:rPr lang="en-US" dirty="0"/>
              <a:t>.</a:t>
            </a:r>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23826726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nstart</a:t>
            </a:r>
            <a:r>
              <a:rPr lang="en-US" dirty="0"/>
              <a:t>=25 will generate 25 initial random centroids and choose the best one for the algorithm</a:t>
            </a:r>
          </a:p>
          <a:p>
            <a:endParaRPr lang="en-US" dirty="0"/>
          </a:p>
          <a:p>
            <a:r>
              <a:rPr lang="en-US" dirty="0"/>
              <a:t>The total within-cluster sum of square (</a:t>
            </a:r>
            <a:r>
              <a:rPr lang="en-US" dirty="0" err="1"/>
              <a:t>wss</a:t>
            </a:r>
            <a:r>
              <a:rPr lang="en-US" dirty="0"/>
              <a:t>) measures the compactness of the clustering and we want it to be as small as possible</a:t>
            </a:r>
          </a:p>
          <a:p>
            <a:endParaRPr lang="en-US" dirty="0"/>
          </a:p>
          <a:p>
            <a:r>
              <a:rPr lang="en-US" dirty="0"/>
              <a:t>https://</a:t>
            </a:r>
            <a:r>
              <a:rPr lang="en-US" dirty="0" err="1"/>
              <a:t>www.tqmp.org</a:t>
            </a:r>
            <a:r>
              <a:rPr lang="en-US" dirty="0"/>
              <a:t>/</a:t>
            </a:r>
            <a:r>
              <a:rPr lang="en-US" dirty="0" err="1"/>
              <a:t>RegularArticles</a:t>
            </a:r>
            <a:r>
              <a:rPr lang="en-US" dirty="0"/>
              <a:t>/vol09-1/p015/p015.pdf</a:t>
            </a:r>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2080931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that we predict the association of groups in is test data</a:t>
            </a:r>
          </a:p>
          <a:p>
            <a:endParaRPr lang="en-US" dirty="0"/>
          </a:p>
          <a:p>
            <a:r>
              <a:rPr lang="en-US" sz="1200" b="0" i="0" u="none" strike="noStrike" kern="1200" dirty="0">
                <a:solidFill>
                  <a:schemeClr val="tx1"/>
                </a:solidFill>
                <a:effectLst/>
                <a:latin typeface="+mn-lt"/>
                <a:ea typeface="+mn-ea"/>
                <a:cs typeface="+mn-cs"/>
              </a:rPr>
              <a:t>Using rules produced through processing the training data x</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2888632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21121414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www.listendata.com</a:t>
            </a:r>
            <a:r>
              <a:rPr lang="en-US" dirty="0"/>
              <a:t>/2015/04/ways-to-correct-class-</a:t>
            </a:r>
            <a:r>
              <a:rPr lang="en-US" dirty="0" err="1"/>
              <a:t>imbalances.html</a:t>
            </a:r>
            <a:endParaRPr lang="en-US" dirty="0"/>
          </a:p>
          <a:p>
            <a:r>
              <a:rPr lang="en-US" dirty="0"/>
              <a:t>https://</a:t>
            </a:r>
            <a:r>
              <a:rPr lang="en-US" dirty="0" err="1"/>
              <a:t>code.env.duke.edu</a:t>
            </a:r>
            <a:r>
              <a:rPr lang="en-US" dirty="0"/>
              <a:t>/projects/</a:t>
            </a:r>
            <a:r>
              <a:rPr lang="en-US" dirty="0" err="1"/>
              <a:t>mget</a:t>
            </a:r>
            <a:r>
              <a:rPr lang="en-US" dirty="0"/>
              <a:t>/export/HEAD/MGET/Trunk/</a:t>
            </a:r>
            <a:r>
              <a:rPr lang="en-US" dirty="0" err="1"/>
              <a:t>PythonPackage</a:t>
            </a:r>
            <a:r>
              <a:rPr lang="en-US" dirty="0"/>
              <a:t>/</a:t>
            </a:r>
            <a:r>
              <a:rPr lang="en-US" dirty="0" err="1"/>
              <a:t>dist</a:t>
            </a:r>
            <a:r>
              <a:rPr lang="en-US" dirty="0"/>
              <a:t>/</a:t>
            </a:r>
            <a:r>
              <a:rPr lang="en-US" dirty="0" err="1"/>
              <a:t>TracOnlineDocumentation</a:t>
            </a:r>
            <a:r>
              <a:rPr lang="en-US" dirty="0"/>
              <a:t>/Documentation/</a:t>
            </a:r>
            <a:r>
              <a:rPr lang="en-US" dirty="0" err="1"/>
              <a:t>ArcGISReference</a:t>
            </a:r>
            <a:r>
              <a:rPr lang="en-US" dirty="0"/>
              <a:t>/</a:t>
            </a:r>
            <a:r>
              <a:rPr lang="en-US" dirty="0" err="1"/>
              <a:t>TreeModel.FitToArcGISTable.html</a:t>
            </a:r>
            <a:endParaRPr lang="en-US" dirty="0"/>
          </a:p>
          <a:p>
            <a:r>
              <a:rPr lang="en-US" dirty="0"/>
              <a:t>https://</a:t>
            </a:r>
            <a:r>
              <a:rPr lang="en-US" dirty="0" err="1"/>
              <a:t>www.isical.ac.in</a:t>
            </a:r>
            <a:r>
              <a:rPr lang="en-US" dirty="0"/>
              <a:t>/~</a:t>
            </a:r>
            <a:r>
              <a:rPr lang="en-US" dirty="0" err="1"/>
              <a:t>arnabc</a:t>
            </a:r>
            <a:r>
              <a:rPr lang="en-US" dirty="0"/>
              <a:t>/multi/leccart2.html</a:t>
            </a:r>
          </a:p>
        </p:txBody>
      </p:sp>
      <p:sp>
        <p:nvSpPr>
          <p:cNvPr id="4" name="Slide Number Placeholder 3"/>
          <p:cNvSpPr>
            <a:spLocks noGrp="1"/>
          </p:cNvSpPr>
          <p:nvPr>
            <p:ph type="sldNum" sz="quarter" idx="5"/>
          </p:nvPr>
        </p:nvSpPr>
        <p:spPr/>
        <p:txBody>
          <a:bodyPr/>
          <a:lstStyle/>
          <a:p>
            <a:fld id="{4BD52BF8-803F-3446-AB20-937457F192DD}" type="slidenum">
              <a:rPr lang="en-US" smtClean="0"/>
              <a:t>66</a:t>
            </a:fld>
            <a:endParaRPr lang="en-US"/>
          </a:p>
        </p:txBody>
      </p:sp>
    </p:spTree>
    <p:extLst>
      <p:ext uri="{BB962C8B-B14F-4D97-AF65-F5344CB8AC3E}">
        <p14:creationId xmlns:p14="http://schemas.microsoft.com/office/powerpoint/2010/main" val="34790784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Prediction error rate in training data = Root node error * </a:t>
            </a:r>
            <a:r>
              <a:rPr lang="en-US" dirty="0" err="1"/>
              <a:t>rel</a:t>
            </a:r>
            <a:r>
              <a:rPr lang="en-US" dirty="0"/>
              <a:t> error * 100% # Prediction error rate in cross-validation = Root node error * </a:t>
            </a:r>
            <a:r>
              <a:rPr lang="en-US" dirty="0" err="1"/>
              <a:t>xerror</a:t>
            </a:r>
            <a:r>
              <a:rPr lang="en-US" dirty="0"/>
              <a:t> * 100%</a:t>
            </a:r>
          </a:p>
        </p:txBody>
      </p:sp>
      <p:sp>
        <p:nvSpPr>
          <p:cNvPr id="4" name="Slide Number Placeholder 3"/>
          <p:cNvSpPr>
            <a:spLocks noGrp="1"/>
          </p:cNvSpPr>
          <p:nvPr>
            <p:ph type="sldNum" sz="quarter" idx="5"/>
          </p:nvPr>
        </p:nvSpPr>
        <p:spPr/>
        <p:txBody>
          <a:bodyPr/>
          <a:lstStyle/>
          <a:p>
            <a:fld id="{4BD52BF8-803F-3446-AB20-937457F192DD}" type="slidenum">
              <a:rPr lang="en-US" smtClean="0"/>
              <a:t>68</a:t>
            </a:fld>
            <a:endParaRPr lang="en-US"/>
          </a:p>
        </p:txBody>
      </p:sp>
    </p:spTree>
    <p:extLst>
      <p:ext uri="{BB962C8B-B14F-4D97-AF65-F5344CB8AC3E}">
        <p14:creationId xmlns:p14="http://schemas.microsoft.com/office/powerpoint/2010/main" val="10585376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69</a:t>
            </a:fld>
            <a:endParaRPr lang="en-US"/>
          </a:p>
        </p:txBody>
      </p:sp>
    </p:spTree>
    <p:extLst>
      <p:ext uri="{BB962C8B-B14F-4D97-AF65-F5344CB8AC3E}">
        <p14:creationId xmlns:p14="http://schemas.microsoft.com/office/powerpoint/2010/main" val="33388242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nested cross validation</a:t>
            </a:r>
          </a:p>
          <a:p>
            <a:r>
              <a:rPr lang="en-US" dirty="0"/>
              <a:t>unbiased</a:t>
            </a:r>
          </a:p>
        </p:txBody>
      </p:sp>
      <p:sp>
        <p:nvSpPr>
          <p:cNvPr id="4" name="Slide Number Placeholder 3"/>
          <p:cNvSpPr>
            <a:spLocks noGrp="1"/>
          </p:cNvSpPr>
          <p:nvPr>
            <p:ph type="sldNum" sz="quarter" idx="5"/>
          </p:nvPr>
        </p:nvSpPr>
        <p:spPr/>
        <p:txBody>
          <a:bodyPr/>
          <a:lstStyle/>
          <a:p>
            <a:fld id="{4BD52BF8-803F-3446-AB20-937457F192DD}" type="slidenum">
              <a:rPr lang="en-US" smtClean="0"/>
              <a:t>71</a:t>
            </a:fld>
            <a:endParaRPr lang="en-US"/>
          </a:p>
        </p:txBody>
      </p:sp>
    </p:spTree>
    <p:extLst>
      <p:ext uri="{BB962C8B-B14F-4D97-AF65-F5344CB8AC3E}">
        <p14:creationId xmlns:p14="http://schemas.microsoft.com/office/powerpoint/2010/main" val="3703018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RF may alleviate </a:t>
            </a:r>
            <a:r>
              <a:rPr lang="en-US" dirty="0" err="1"/>
              <a:t>multicolineary</a:t>
            </a:r>
            <a:r>
              <a:rPr lang="en-US" dirty="0"/>
              <a:t> by bagging: https://</a:t>
            </a:r>
            <a:r>
              <a:rPr lang="en-US" dirty="0" err="1"/>
              <a:t>www.ncbi.nlm.nih.gov</a:t>
            </a:r>
            <a:r>
              <a:rPr lang="en-US" dirty="0"/>
              <a:t>/</a:t>
            </a:r>
            <a:r>
              <a:rPr lang="en-US" dirty="0" err="1"/>
              <a:t>pmc</a:t>
            </a:r>
            <a:r>
              <a:rPr lang="en-US" dirty="0"/>
              <a:t>/articles/PMC6540709/</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74</a:t>
            </a:fld>
            <a:endParaRPr lang="en-US"/>
          </a:p>
        </p:txBody>
      </p:sp>
    </p:spTree>
    <p:extLst>
      <p:ext uri="{BB962C8B-B14F-4D97-AF65-F5344CB8AC3E}">
        <p14:creationId xmlns:p14="http://schemas.microsoft.com/office/powerpoint/2010/main" val="3575494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ex: https://</a:t>
            </a:r>
            <a:r>
              <a:rPr lang="en-US" dirty="0" err="1"/>
              <a:t>www.snakebytez.com</a:t>
            </a:r>
            <a:r>
              <a:rPr lang="en-US" dirty="0"/>
              <a:t>/artificial-intelligence-marketing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Later on in this presentation</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characteristics</a:t>
            </a:r>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doist.com</a:t>
            </a:r>
            <a:r>
              <a:rPr lang="en-US" dirty="0"/>
              <a:t>/blog/ambition-balance/</a:t>
            </a:r>
          </a:p>
          <a:p>
            <a:endParaRPr lang="en-US" dirty="0"/>
          </a:p>
          <a:p>
            <a:r>
              <a:rPr lang="en-US" dirty="0"/>
              <a:t>Model with high efficacy</a:t>
            </a:r>
          </a:p>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402621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11/16/20</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11/16/20</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11/16/20</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11/16/20</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11/16/20</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11/16/20</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11/16/20</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11/16/20</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11/16/20</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11/16/20</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11/16/20</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11/16/20</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10.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hyperlink" Target="https://www.analyticsvidhya.co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customXml" Target="../ink/ink1.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2.png"/><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9.png"/></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8.tif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0.tif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1.tif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72.tiff"/></Relationships>
</file>

<file path=ppt/slides/_rels/slide6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jpe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70.xml.rels><?xml version="1.0" encoding="UTF-8" standalone="yes"?>
<Relationships xmlns="http://schemas.openxmlformats.org/package/2006/relationships"><Relationship Id="rId3" Type="http://schemas.openxmlformats.org/officeDocument/2006/relationships/hyperlink" Target="http://www.learnbymarketing.com/tutorials/rpart-decision-trees-in-r/" TargetMode="External"/><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B1D60-B7BA-BC4B-B7CA-8121EB149050}"/>
              </a:ext>
            </a:extLst>
          </p:cNvPr>
          <p:cNvSpPr>
            <a:spLocks noGrp="1"/>
          </p:cNvSpPr>
          <p:nvPr>
            <p:ph type="ctrTitle"/>
          </p:nvPr>
        </p:nvSpPr>
        <p:spPr/>
        <p:txBody>
          <a:bodyPr>
            <a:normAutofit/>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p>
        </p:txBody>
      </p:sp>
      <p:sp>
        <p:nvSpPr>
          <p:cNvPr id="3" name="Subtitle 2">
            <a:extLst>
              <a:ext uri="{FF2B5EF4-FFF2-40B4-BE49-F238E27FC236}">
                <a16:creationId xmlns:a16="http://schemas.microsoft.com/office/drawing/2014/main" id="{A216BFEF-C088-E34A-9316-0A9DE2B91482}"/>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418C508E-30E3-6646-9DB0-D8BACF295123}"/>
              </a:ext>
            </a:extLst>
          </p:cNvPr>
          <p:cNvSpPr>
            <a:spLocks noGrp="1"/>
          </p:cNvSpPr>
          <p:nvPr>
            <p:ph type="sldNum" sz="quarter" idx="12"/>
          </p:nvPr>
        </p:nvSpPr>
        <p:spPr/>
        <p:txBody>
          <a:bodyPr/>
          <a:lstStyle/>
          <a:p>
            <a:fld id="{160847C4-C153-934D-B234-B5C1EA6118B1}" type="slidenum">
              <a:rPr lang="en-US" smtClean="0"/>
              <a:t>1</a:t>
            </a:fld>
            <a:endParaRPr lang="en-US"/>
          </a:p>
        </p:txBody>
      </p:sp>
    </p:spTree>
    <p:extLst>
      <p:ext uri="{BB962C8B-B14F-4D97-AF65-F5344CB8AC3E}">
        <p14:creationId xmlns:p14="http://schemas.microsoft.com/office/powerpoint/2010/main" val="2829784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809233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3" name="Content Placeholder 2">
            <a:extLst>
              <a:ext uri="{FF2B5EF4-FFF2-40B4-BE49-F238E27FC236}">
                <a16:creationId xmlns:a16="http://schemas.microsoft.com/office/drawing/2014/main" id="{3CBEB769-95D9-D44C-AD17-0AF4C352577A}"/>
              </a:ext>
            </a:extLst>
          </p:cNvPr>
          <p:cNvSpPr>
            <a:spLocks noGrp="1"/>
          </p:cNvSpPr>
          <p:nvPr>
            <p:ph idx="1"/>
          </p:nvPr>
        </p:nvSpPr>
        <p:spPr/>
        <p:txBody>
          <a:bodyPr/>
          <a:lstStyle/>
          <a:p>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043068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2FF1-4CFA-954D-B320-B41D3CFEEF0A}"/>
              </a:ext>
            </a:extLst>
          </p:cNvPr>
          <p:cNvSpPr>
            <a:spLocks noGrp="1"/>
          </p:cNvSpPr>
          <p:nvPr>
            <p:ph type="title"/>
          </p:nvPr>
        </p:nvSpPr>
        <p:spPr/>
        <p:txBody>
          <a:bodyPr>
            <a:normAutofit fontScale="90000"/>
          </a:bodyPr>
          <a:lstStyle/>
          <a:p>
            <a:r>
              <a:rPr lang="en-US" dirty="0"/>
              <a:t>Bias and Variance</a:t>
            </a:r>
          </a:p>
        </p:txBody>
      </p:sp>
      <p:sp>
        <p:nvSpPr>
          <p:cNvPr id="3" name="Content Placeholder 2">
            <a:extLst>
              <a:ext uri="{FF2B5EF4-FFF2-40B4-BE49-F238E27FC236}">
                <a16:creationId xmlns:a16="http://schemas.microsoft.com/office/drawing/2014/main" id="{EC553608-431E-464D-B6D2-D09F6A4474CA}"/>
              </a:ext>
            </a:extLst>
          </p:cNvPr>
          <p:cNvSpPr>
            <a:spLocks noGrp="1"/>
          </p:cNvSpPr>
          <p:nvPr>
            <p:ph idx="1"/>
          </p:nvPr>
        </p:nvSpPr>
        <p:spPr/>
        <p:txBody>
          <a:bodyPr/>
          <a:lstStyle/>
          <a:p>
            <a:endParaRPr lang="en-US"/>
          </a:p>
        </p:txBody>
      </p:sp>
      <p:pic>
        <p:nvPicPr>
          <p:cNvPr id="2050" name="Picture 2">
            <a:extLst>
              <a:ext uri="{FF2B5EF4-FFF2-40B4-BE49-F238E27FC236}">
                <a16:creationId xmlns:a16="http://schemas.microsoft.com/office/drawing/2014/main" id="{19507E2E-1AE1-5B45-8B2D-B2BCB9327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1377950"/>
            <a:ext cx="10541000" cy="4102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9645A-2DD8-8B44-ADF8-2ADA18BFF8DD}"/>
              </a:ext>
            </a:extLst>
          </p:cNvPr>
          <p:cNvSpPr/>
          <p:nvPr/>
        </p:nvSpPr>
        <p:spPr>
          <a:xfrm>
            <a:off x="8909614" y="6456855"/>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5" name="Slide Number Placeholder 4">
            <a:extLst>
              <a:ext uri="{FF2B5EF4-FFF2-40B4-BE49-F238E27FC236}">
                <a16:creationId xmlns:a16="http://schemas.microsoft.com/office/drawing/2014/main" id="{E7E2F580-166E-6F44-9734-3A7CFAD7DF6A}"/>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2634856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A0A2B-83A6-2B4A-864A-449DF8202332}"/>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370E06B6-67F3-394B-8581-D52C618AD2F9}"/>
              </a:ext>
            </a:extLst>
          </p:cNvPr>
          <p:cNvSpPr>
            <a:spLocks noGrp="1"/>
          </p:cNvSpPr>
          <p:nvPr>
            <p:ph idx="1"/>
          </p:nvPr>
        </p:nvSpPr>
        <p:spPr/>
        <p:txBody>
          <a:bodyPr/>
          <a:lstStyle/>
          <a:p>
            <a:endParaRPr lang="en-US"/>
          </a:p>
        </p:txBody>
      </p:sp>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930703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950686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562979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3705796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3005042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18</a:t>
            </a:fld>
            <a:endParaRPr lang="en-US"/>
          </a:p>
        </p:txBody>
      </p:sp>
    </p:spTree>
    <p:extLst>
      <p:ext uri="{BB962C8B-B14F-4D97-AF65-F5344CB8AC3E}">
        <p14:creationId xmlns:p14="http://schemas.microsoft.com/office/powerpoint/2010/main" val="104386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Examples of Machine Learning Methods</a:t>
            </a:r>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5023487" y="5199610"/>
            <a:ext cx="1521571" cy="335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7640664" y="2673514"/>
            <a:ext cx="946328"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8586991" y="4692087"/>
            <a:ext cx="1433898" cy="271463"/>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1433898"/>
                      <a:gd name="connsiteY0" fmla="*/ 0 h 271463"/>
                      <a:gd name="connsiteX1" fmla="*/ 506644 w 1433898"/>
                      <a:gd name="connsiteY1" fmla="*/ 0 h 271463"/>
                      <a:gd name="connsiteX2" fmla="*/ 941593 w 1433898"/>
                      <a:gd name="connsiteY2" fmla="*/ 0 h 271463"/>
                      <a:gd name="connsiteX3" fmla="*/ 1433898 w 1433898"/>
                      <a:gd name="connsiteY3" fmla="*/ 0 h 271463"/>
                      <a:gd name="connsiteX4" fmla="*/ 1433898 w 1433898"/>
                      <a:gd name="connsiteY4" fmla="*/ 271463 h 271463"/>
                      <a:gd name="connsiteX5" fmla="*/ 984610 w 1433898"/>
                      <a:gd name="connsiteY5" fmla="*/ 271463 h 271463"/>
                      <a:gd name="connsiteX6" fmla="*/ 535322 w 1433898"/>
                      <a:gd name="connsiteY6" fmla="*/ 271463 h 271463"/>
                      <a:gd name="connsiteX7" fmla="*/ 0 w 1433898"/>
                      <a:gd name="connsiteY7" fmla="*/ 271463 h 271463"/>
                      <a:gd name="connsiteX8" fmla="*/ 0 w 1433898"/>
                      <a:gd name="connsiteY8"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898" h="271463" extrusionOk="0">
                        <a:moveTo>
                          <a:pt x="0" y="0"/>
                        </a:moveTo>
                        <a:cubicBezTo>
                          <a:pt x="198598" y="-12432"/>
                          <a:pt x="347108" y="39446"/>
                          <a:pt x="506644" y="0"/>
                        </a:cubicBezTo>
                        <a:cubicBezTo>
                          <a:pt x="666180" y="-39446"/>
                          <a:pt x="816035" y="33733"/>
                          <a:pt x="941593" y="0"/>
                        </a:cubicBezTo>
                        <a:cubicBezTo>
                          <a:pt x="1067151" y="-33733"/>
                          <a:pt x="1279584" y="52231"/>
                          <a:pt x="1433898" y="0"/>
                        </a:cubicBezTo>
                        <a:cubicBezTo>
                          <a:pt x="1446032" y="123908"/>
                          <a:pt x="1423949" y="155994"/>
                          <a:pt x="1433898" y="271463"/>
                        </a:cubicBezTo>
                        <a:cubicBezTo>
                          <a:pt x="1290837" y="283963"/>
                          <a:pt x="1175797" y="231154"/>
                          <a:pt x="984610" y="271463"/>
                        </a:cubicBezTo>
                        <a:cubicBezTo>
                          <a:pt x="793423" y="311772"/>
                          <a:pt x="740573" y="236284"/>
                          <a:pt x="535322" y="271463"/>
                        </a:cubicBezTo>
                        <a:cubicBezTo>
                          <a:pt x="330071" y="306642"/>
                          <a:pt x="124305" y="270181"/>
                          <a:pt x="0" y="271463"/>
                        </a:cubicBezTo>
                        <a:cubicBezTo>
                          <a:pt x="-29077" y="140266"/>
                          <a:pt x="13818" y="114737"/>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15">
            <a:extLst>
              <a:ext uri="{FF2B5EF4-FFF2-40B4-BE49-F238E27FC236}">
                <a16:creationId xmlns:a16="http://schemas.microsoft.com/office/drawing/2014/main" id="{95DE98BE-9AF7-6842-B469-CEABDAE322BD}"/>
              </a:ext>
            </a:extLst>
          </p:cNvPr>
          <p:cNvSpPr>
            <a:spLocks noGrp="1"/>
          </p:cNvSpPr>
          <p:nvPr>
            <p:ph type="sldNum" sz="quarter" idx="12"/>
          </p:nvPr>
        </p:nvSpPr>
        <p:spPr/>
        <p:txBody>
          <a:bodyPr/>
          <a:lstStyle/>
          <a:p>
            <a:fld id="{160847C4-C153-934D-B234-B5C1EA6118B1}" type="slidenum">
              <a:rPr lang="en-US" smtClean="0"/>
              <a:t>19</a:t>
            </a:fld>
            <a:endParaRPr lang="en-US"/>
          </a:p>
        </p:txBody>
      </p:sp>
    </p:spTree>
    <p:extLst>
      <p:ext uri="{BB962C8B-B14F-4D97-AF65-F5344CB8AC3E}">
        <p14:creationId xmlns:p14="http://schemas.microsoft.com/office/powerpoint/2010/main" val="364176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5500-0C16-4B41-A9F4-B6E2A5D7FF44}"/>
              </a:ext>
            </a:extLst>
          </p:cNvPr>
          <p:cNvSpPr>
            <a:spLocks noGrp="1"/>
          </p:cNvSpPr>
          <p:nvPr>
            <p:ph type="title"/>
          </p:nvPr>
        </p:nvSpPr>
        <p:spPr/>
        <p:txBody>
          <a:bodyPr>
            <a:normAutofit fontScale="90000"/>
          </a:bodyPr>
          <a:lstStyle/>
          <a:p>
            <a:r>
              <a:rPr lang="en-US" dirty="0"/>
              <a:t>Table of contents</a:t>
            </a:r>
          </a:p>
        </p:txBody>
      </p:sp>
      <p:sp>
        <p:nvSpPr>
          <p:cNvPr id="3" name="Content Placeholder 2">
            <a:extLst>
              <a:ext uri="{FF2B5EF4-FFF2-40B4-BE49-F238E27FC236}">
                <a16:creationId xmlns:a16="http://schemas.microsoft.com/office/drawing/2014/main" id="{56E913D9-28A0-774E-A9E3-2A738F4560D8}"/>
              </a:ext>
            </a:extLst>
          </p:cNvPr>
          <p:cNvSpPr>
            <a:spLocks noGrp="1"/>
          </p:cNvSpPr>
          <p:nvPr>
            <p:ph idx="1"/>
          </p:nvPr>
        </p:nvSpPr>
        <p:spPr/>
        <p:txBody>
          <a:bodyPr>
            <a:normAutofit fontScale="92500" lnSpcReduction="10000"/>
          </a:bodyPr>
          <a:lstStyle/>
          <a:p>
            <a:r>
              <a:rPr lang="en-US" dirty="0"/>
              <a:t>Introduction </a:t>
            </a:r>
          </a:p>
          <a:p>
            <a:pPr lvl="1"/>
            <a:r>
              <a:rPr lang="en-US" dirty="0"/>
              <a:t>Supervised and Unsupervised</a:t>
            </a:r>
          </a:p>
          <a:p>
            <a:pPr lvl="1"/>
            <a:r>
              <a:rPr lang="en-US" dirty="0"/>
              <a:t>Bias and Variance </a:t>
            </a:r>
          </a:p>
          <a:p>
            <a:pPr lvl="1"/>
            <a:r>
              <a:rPr lang="en-US" dirty="0"/>
              <a:t>Cross Validation</a:t>
            </a:r>
          </a:p>
          <a:p>
            <a:r>
              <a:rPr lang="en-US" dirty="0"/>
              <a:t>Methods</a:t>
            </a:r>
          </a:p>
          <a:p>
            <a:pPr lvl="1"/>
            <a:r>
              <a:rPr lang="en-US" dirty="0"/>
              <a:t>Nearest Neighbors</a:t>
            </a:r>
          </a:p>
          <a:p>
            <a:pPr lvl="1"/>
            <a:r>
              <a:rPr lang="en-US" dirty="0"/>
              <a:t>K-means clustering </a:t>
            </a:r>
          </a:p>
          <a:p>
            <a:pPr lvl="1"/>
            <a:r>
              <a:rPr lang="en-US" dirty="0"/>
              <a:t>Decision Tree </a:t>
            </a:r>
          </a:p>
          <a:p>
            <a:pPr lvl="1"/>
            <a:r>
              <a:rPr lang="en-US" dirty="0"/>
              <a:t>Support Vector Machines</a:t>
            </a:r>
          </a:p>
          <a:p>
            <a:r>
              <a:rPr lang="en-US" dirty="0"/>
              <a:t>Hands on practice </a:t>
            </a:r>
          </a:p>
          <a:p>
            <a:pPr lvl="1"/>
            <a:r>
              <a:rPr lang="en-US" dirty="0"/>
              <a:t>Nearest Neighbors R practice</a:t>
            </a:r>
          </a:p>
          <a:p>
            <a:pPr lvl="1"/>
            <a:r>
              <a:rPr lang="en-US" dirty="0"/>
              <a:t>K-means clustering R practice</a:t>
            </a:r>
          </a:p>
          <a:p>
            <a:pPr lvl="1"/>
            <a:r>
              <a:rPr lang="en-US" dirty="0"/>
              <a:t>Decision Tree R practice</a:t>
            </a:r>
          </a:p>
        </p:txBody>
      </p:sp>
      <p:sp>
        <p:nvSpPr>
          <p:cNvPr id="4" name="Slide Number Placeholder 3">
            <a:extLst>
              <a:ext uri="{FF2B5EF4-FFF2-40B4-BE49-F238E27FC236}">
                <a16:creationId xmlns:a16="http://schemas.microsoft.com/office/drawing/2014/main" id="{9B549746-70C5-1A45-8B30-73027926AE99}"/>
              </a:ext>
            </a:extLst>
          </p:cNvPr>
          <p:cNvSpPr>
            <a:spLocks noGrp="1"/>
          </p:cNvSpPr>
          <p:nvPr>
            <p:ph type="sldNum" sz="quarter" idx="12"/>
          </p:nvPr>
        </p:nvSpPr>
        <p:spPr/>
        <p:txBody>
          <a:bodyPr/>
          <a:lstStyle/>
          <a:p>
            <a:fld id="{160847C4-C153-934D-B234-B5C1EA6118B1}" type="slidenum">
              <a:rPr lang="en-US" smtClean="0"/>
              <a:t>2</a:t>
            </a:fld>
            <a:endParaRPr lang="en-US"/>
          </a:p>
        </p:txBody>
      </p:sp>
    </p:spTree>
    <p:extLst>
      <p:ext uri="{BB962C8B-B14F-4D97-AF65-F5344CB8AC3E}">
        <p14:creationId xmlns:p14="http://schemas.microsoft.com/office/powerpoint/2010/main" val="254185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20</a:t>
            </a:fld>
            <a:endParaRPr lang="en-US"/>
          </a:p>
        </p:txBody>
      </p:sp>
    </p:spTree>
    <p:extLst>
      <p:ext uri="{BB962C8B-B14F-4D97-AF65-F5344CB8AC3E}">
        <p14:creationId xmlns:p14="http://schemas.microsoft.com/office/powerpoint/2010/main" val="1227231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21</a:t>
            </a:fld>
            <a:endParaRPr lang="en-US"/>
          </a:p>
        </p:txBody>
      </p:sp>
    </p:spTree>
    <p:extLst>
      <p:ext uri="{BB962C8B-B14F-4D97-AF65-F5344CB8AC3E}">
        <p14:creationId xmlns:p14="http://schemas.microsoft.com/office/powerpoint/2010/main" val="2360586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22</a:t>
            </a:fld>
            <a:endParaRPr lang="en-US"/>
          </a:p>
        </p:txBody>
      </p:sp>
    </p:spTree>
    <p:extLst>
      <p:ext uri="{BB962C8B-B14F-4D97-AF65-F5344CB8AC3E}">
        <p14:creationId xmlns:p14="http://schemas.microsoft.com/office/powerpoint/2010/main" val="4164021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23</a:t>
            </a:fld>
            <a:endParaRPr lang="en-US"/>
          </a:p>
        </p:txBody>
      </p:sp>
    </p:spTree>
    <p:extLst>
      <p:ext uri="{BB962C8B-B14F-4D97-AF65-F5344CB8AC3E}">
        <p14:creationId xmlns:p14="http://schemas.microsoft.com/office/powerpoint/2010/main" val="3503772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24</a:t>
            </a:fld>
            <a:endParaRPr lang="en-US"/>
          </a:p>
        </p:txBody>
      </p:sp>
    </p:spTree>
    <p:extLst>
      <p:ext uri="{BB962C8B-B14F-4D97-AF65-F5344CB8AC3E}">
        <p14:creationId xmlns:p14="http://schemas.microsoft.com/office/powerpoint/2010/main" val="4641527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fontScale="92500" lnSpcReduction="20000"/>
          </a:bodyPr>
          <a:lstStyle/>
          <a:p>
            <a:pPr marL="0" indent="0">
              <a:buNone/>
            </a:pPr>
            <a:r>
              <a:rPr lang="en-US" b="1" dirty="0"/>
              <a:t>Pros</a:t>
            </a:r>
          </a:p>
          <a:p>
            <a:r>
              <a:rPr lang="en-US" dirty="0"/>
              <a:t>Easy to implement</a:t>
            </a:r>
          </a:p>
          <a:p>
            <a:r>
              <a:rPr lang="en-US" dirty="0"/>
              <a:t>No assumption about data</a:t>
            </a:r>
          </a:p>
          <a:p>
            <a:endParaRPr lang="en-US" dirty="0"/>
          </a:p>
          <a:p>
            <a:pPr marL="0" indent="0">
              <a:buNone/>
            </a:pPr>
            <a:r>
              <a:rPr lang="en-US" b="1" dirty="0"/>
              <a:t>Cons</a:t>
            </a:r>
          </a:p>
          <a:p>
            <a:r>
              <a:rPr lang="en-US" dirty="0"/>
              <a:t>Computationally expensive</a:t>
            </a:r>
          </a:p>
          <a:p>
            <a:r>
              <a:rPr lang="en-US" dirty="0"/>
              <a:t>Uses a lot of memory</a:t>
            </a:r>
          </a:p>
          <a:p>
            <a:r>
              <a:rPr lang="en-US" dirty="0"/>
              <a:t>Sensitive to the scale of data and outliers</a:t>
            </a:r>
          </a:p>
          <a:p>
            <a:pPr fontAlgn="base"/>
            <a:r>
              <a:rPr lang="en-US" dirty="0"/>
              <a:t>As the number of dimensions increases, the volume of the input space increases at an exponential rate</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25</a:t>
            </a:fld>
            <a:endParaRPr lang="en-US"/>
          </a:p>
        </p:txBody>
      </p:sp>
    </p:spTree>
    <p:extLst>
      <p:ext uri="{BB962C8B-B14F-4D97-AF65-F5344CB8AC3E}">
        <p14:creationId xmlns:p14="http://schemas.microsoft.com/office/powerpoint/2010/main" val="1193803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643779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3" name="Content Placeholder 2">
            <a:extLst>
              <a:ext uri="{FF2B5EF4-FFF2-40B4-BE49-F238E27FC236}">
                <a16:creationId xmlns:a16="http://schemas.microsoft.com/office/drawing/2014/main" id="{E7A99D41-7034-804E-B277-6BA61364BACD}"/>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8D88F7D-2A9B-4045-A482-0D2763F1FA65}"/>
              </a:ext>
            </a:extLst>
          </p:cNvPr>
          <p:cNvPicPr>
            <a:picLocks noChangeAspect="1"/>
          </p:cNvPicPr>
          <p:nvPr/>
        </p:nvPicPr>
        <p:blipFill>
          <a:blip r:embed="rId3"/>
          <a:stretch>
            <a:fillRect/>
          </a:stretch>
        </p:blipFill>
        <p:spPr>
          <a:xfrm>
            <a:off x="1854200" y="1338263"/>
            <a:ext cx="8483600" cy="4838700"/>
          </a:xfrm>
          <a:prstGeom prst="rect">
            <a:avLst/>
          </a:prstGeom>
        </p:spPr>
      </p:pic>
      <p:sp>
        <p:nvSpPr>
          <p:cNvPr id="6" name="Rectangle 5">
            <a:extLst>
              <a:ext uri="{FF2B5EF4-FFF2-40B4-BE49-F238E27FC236}">
                <a16:creationId xmlns:a16="http://schemas.microsoft.com/office/drawing/2014/main" id="{4614842A-7ABF-6746-86C2-98DEAD851FA4}"/>
              </a:ext>
            </a:extLst>
          </p:cNvPr>
          <p:cNvSpPr/>
          <p:nvPr/>
        </p:nvSpPr>
        <p:spPr>
          <a:xfrm>
            <a:off x="8678820" y="6421486"/>
            <a:ext cx="3317960" cy="369332"/>
          </a:xfrm>
          <a:prstGeom prst="rect">
            <a:avLst/>
          </a:prstGeom>
        </p:spPr>
        <p:txBody>
          <a:bodyPr wrap="none">
            <a:spAutoFit/>
          </a:bodyPr>
          <a:lstStyle/>
          <a:p>
            <a:r>
              <a:rPr lang="en-US" dirty="0"/>
              <a:t>Jason </a:t>
            </a:r>
            <a:r>
              <a:rPr lang="en-US" dirty="0" err="1"/>
              <a:t>Neidleman</a:t>
            </a:r>
            <a:r>
              <a:rPr lang="en-US" dirty="0"/>
              <a:t> et al, </a:t>
            </a:r>
            <a:r>
              <a:rPr lang="en-US" dirty="0" err="1"/>
              <a:t>eLife</a:t>
            </a:r>
            <a:r>
              <a:rPr lang="en-US" dirty="0"/>
              <a:t> 2020</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2860461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78995421-DDC4-434C-946A-2831EF6EA002}"/>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063972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Examples of Machine Learning Methods</a:t>
            </a:r>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5003221" y="5267222"/>
            <a:ext cx="1541837" cy="29155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7640664" y="2673514"/>
            <a:ext cx="946328"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10" name="Rectangle 9">
            <a:extLst>
              <a:ext uri="{FF2B5EF4-FFF2-40B4-BE49-F238E27FC236}">
                <a16:creationId xmlns:a16="http://schemas.microsoft.com/office/drawing/2014/main" id="{43A1F905-DF2A-2D4B-AEC0-C250B0EF8D84}"/>
              </a:ext>
            </a:extLst>
          </p:cNvPr>
          <p:cNvSpPr/>
          <p:nvPr/>
        </p:nvSpPr>
        <p:spPr>
          <a:xfrm>
            <a:off x="7981014" y="5260150"/>
            <a:ext cx="851924" cy="310502"/>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851924"/>
                      <a:gd name="connsiteY0" fmla="*/ 0 h 310502"/>
                      <a:gd name="connsiteX1" fmla="*/ 443000 w 851924"/>
                      <a:gd name="connsiteY1" fmla="*/ 0 h 310502"/>
                      <a:gd name="connsiteX2" fmla="*/ 851924 w 851924"/>
                      <a:gd name="connsiteY2" fmla="*/ 0 h 310502"/>
                      <a:gd name="connsiteX3" fmla="*/ 851924 w 851924"/>
                      <a:gd name="connsiteY3" fmla="*/ 310502 h 310502"/>
                      <a:gd name="connsiteX4" fmla="*/ 443000 w 851924"/>
                      <a:gd name="connsiteY4" fmla="*/ 310502 h 310502"/>
                      <a:gd name="connsiteX5" fmla="*/ 0 w 851924"/>
                      <a:gd name="connsiteY5" fmla="*/ 310502 h 310502"/>
                      <a:gd name="connsiteX6" fmla="*/ 0 w 851924"/>
                      <a:gd name="connsiteY6" fmla="*/ 0 h 3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924" h="310502" extrusionOk="0">
                        <a:moveTo>
                          <a:pt x="0" y="0"/>
                        </a:moveTo>
                        <a:cubicBezTo>
                          <a:pt x="197066" y="-15351"/>
                          <a:pt x="327431" y="44728"/>
                          <a:pt x="443000" y="0"/>
                        </a:cubicBezTo>
                        <a:cubicBezTo>
                          <a:pt x="558569" y="-44728"/>
                          <a:pt x="691702" y="41662"/>
                          <a:pt x="851924" y="0"/>
                        </a:cubicBezTo>
                        <a:cubicBezTo>
                          <a:pt x="857107" y="112140"/>
                          <a:pt x="837970" y="228918"/>
                          <a:pt x="851924" y="310502"/>
                        </a:cubicBezTo>
                        <a:cubicBezTo>
                          <a:pt x="701060" y="356736"/>
                          <a:pt x="617137" y="285555"/>
                          <a:pt x="443000" y="310502"/>
                        </a:cubicBezTo>
                        <a:cubicBezTo>
                          <a:pt x="268863" y="335449"/>
                          <a:pt x="135847" y="257887"/>
                          <a:pt x="0" y="310502"/>
                        </a:cubicBezTo>
                        <a:cubicBezTo>
                          <a:pt x="-15082" y="168449"/>
                          <a:pt x="4596" y="125683"/>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F3776B5-D80A-114D-BBF1-728E92314FFB}"/>
              </a:ext>
            </a:extLst>
          </p:cNvPr>
          <p:cNvSpPr/>
          <p:nvPr/>
        </p:nvSpPr>
        <p:spPr>
          <a:xfrm>
            <a:off x="8658596" y="4699116"/>
            <a:ext cx="1263486"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8">
            <a:extLst>
              <a:ext uri="{FF2B5EF4-FFF2-40B4-BE49-F238E27FC236}">
                <a16:creationId xmlns:a16="http://schemas.microsoft.com/office/drawing/2014/main" id="{36DD9FC6-1F3F-D249-AC5A-D1536E6116BC}"/>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18" name="Picture 17">
            <a:extLst>
              <a:ext uri="{FF2B5EF4-FFF2-40B4-BE49-F238E27FC236}">
                <a16:creationId xmlns:a16="http://schemas.microsoft.com/office/drawing/2014/main" id="{92CD7562-CF98-8645-92D1-771CD54DBF17}"/>
              </a:ext>
            </a:extLst>
          </p:cNvPr>
          <p:cNvPicPr>
            <a:picLocks noChangeAspect="1"/>
          </p:cNvPicPr>
          <p:nvPr/>
        </p:nvPicPr>
        <p:blipFill>
          <a:blip r:embed="rId7"/>
          <a:stretch>
            <a:fillRect/>
          </a:stretch>
        </p:blipFill>
        <p:spPr>
          <a:xfrm>
            <a:off x="10005428" y="4572031"/>
            <a:ext cx="424090" cy="381001"/>
          </a:xfrm>
          <a:prstGeom prst="rect">
            <a:avLst/>
          </a:prstGeom>
        </p:spPr>
      </p:pic>
    </p:spTree>
    <p:extLst>
      <p:ext uri="{BB962C8B-B14F-4D97-AF65-F5344CB8AC3E}">
        <p14:creationId xmlns:p14="http://schemas.microsoft.com/office/powerpoint/2010/main" val="1643129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7626096" y="2660431"/>
            <a:ext cx="932688" cy="29260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4950437" y="5174339"/>
            <a:ext cx="1614886" cy="40627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1622145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clustering of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1424289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599216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32</a:t>
            </a:fld>
            <a:endParaRPr lang="en-US"/>
          </a:p>
        </p:txBody>
      </p:sp>
    </p:spTree>
    <p:extLst>
      <p:ext uri="{BB962C8B-B14F-4D97-AF65-F5344CB8AC3E}">
        <p14:creationId xmlns:p14="http://schemas.microsoft.com/office/powerpoint/2010/main" val="17240355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577083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633C-CD9F-EC4F-AC66-AC807B18FE43}"/>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96B83471-6572-ED4C-A135-3F50036EBC52}"/>
              </a:ext>
            </a:extLst>
          </p:cNvPr>
          <p:cNvSpPr>
            <a:spLocks noGrp="1"/>
          </p:cNvSpPr>
          <p:nvPr>
            <p:ph idx="1"/>
          </p:nvPr>
        </p:nvSpPr>
        <p:spPr/>
        <p:txBody>
          <a:bodyPr/>
          <a:lstStyle/>
          <a:p>
            <a:endParaRPr lang="en-US" dirty="0"/>
          </a:p>
        </p:txBody>
      </p:sp>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38215741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3506130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Sensitive to outliers</a:t>
            </a:r>
          </a:p>
          <a:p>
            <a:endParaRPr lang="en-US" dirty="0"/>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1315876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14122018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38</a:t>
            </a:fld>
            <a:endParaRPr lang="en-US"/>
          </a:p>
        </p:txBody>
      </p:sp>
    </p:spTree>
    <p:extLst>
      <p:ext uri="{BB962C8B-B14F-4D97-AF65-F5344CB8AC3E}">
        <p14:creationId xmlns:p14="http://schemas.microsoft.com/office/powerpoint/2010/main" val="3841696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7626096" y="2660431"/>
            <a:ext cx="932688" cy="292608"/>
          </a:xfrm>
          <a:prstGeom prst="rect">
            <a:avLst/>
          </a:prstGeom>
          <a:noFill/>
          <a:ln w="76200">
            <a:solidFill>
              <a:srgbClr val="00B050"/>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4950437" y="5174339"/>
            <a:ext cx="1614886" cy="406272"/>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a:ln>
            <a:solidFill>
              <a:schemeClr val="accent4">
                <a:lumMod val="60000"/>
                <a:lumOff val="40000"/>
              </a:schemeClr>
            </a:solidFill>
          </a:ln>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15">
            <a:extLst>
              <a:ext uri="{FF2B5EF4-FFF2-40B4-BE49-F238E27FC236}">
                <a16:creationId xmlns:a16="http://schemas.microsoft.com/office/drawing/2014/main" id="{4F619154-1FE4-5645-9C14-DE38BD8E9228}"/>
              </a:ext>
            </a:extLst>
          </p:cNvPr>
          <p:cNvSpPr>
            <a:spLocks noGrp="1"/>
          </p:cNvSpPr>
          <p:nvPr>
            <p:ph type="sldNum" sz="quarter" idx="12"/>
          </p:nvPr>
        </p:nvSpPr>
        <p:spPr/>
        <p:txBody>
          <a:bodyPr/>
          <a:lstStyle/>
          <a:p>
            <a:fld id="{160847C4-C153-934D-B234-B5C1EA6118B1}" type="slidenum">
              <a:rPr lang="en-US" smtClean="0"/>
              <a:t>39</a:t>
            </a:fld>
            <a:endParaRPr lang="en-US"/>
          </a:p>
        </p:txBody>
      </p:sp>
      <p:pic>
        <p:nvPicPr>
          <p:cNvPr id="17" name="Picture 16">
            <a:extLst>
              <a:ext uri="{FF2B5EF4-FFF2-40B4-BE49-F238E27FC236}">
                <a16:creationId xmlns:a16="http://schemas.microsoft.com/office/drawing/2014/main" id="{9D6538E9-AD8A-EE4E-B99F-12C2F57E29B4}"/>
              </a:ext>
            </a:extLst>
          </p:cNvPr>
          <p:cNvPicPr>
            <a:picLocks noChangeAspect="1"/>
          </p:cNvPicPr>
          <p:nvPr/>
        </p:nvPicPr>
        <p:blipFill>
          <a:blip r:embed="rId7"/>
          <a:stretch>
            <a:fillRect/>
          </a:stretch>
        </p:blipFill>
        <p:spPr>
          <a:xfrm>
            <a:off x="10005428" y="4572031"/>
            <a:ext cx="424090" cy="381001"/>
          </a:xfrm>
          <a:prstGeom prst="rect">
            <a:avLst/>
          </a:prstGeom>
        </p:spPr>
      </p:pic>
      <p:pic>
        <p:nvPicPr>
          <p:cNvPr id="18" name="Picture 17">
            <a:extLst>
              <a:ext uri="{FF2B5EF4-FFF2-40B4-BE49-F238E27FC236}">
                <a16:creationId xmlns:a16="http://schemas.microsoft.com/office/drawing/2014/main" id="{E9EDD3D1-5DEC-7143-B417-6C8FAF747590}"/>
              </a:ext>
            </a:extLst>
          </p:cNvPr>
          <p:cNvPicPr>
            <a:picLocks noChangeAspect="1"/>
          </p:cNvPicPr>
          <p:nvPr/>
        </p:nvPicPr>
        <p:blipFill>
          <a:blip r:embed="rId7"/>
          <a:stretch>
            <a:fillRect/>
          </a:stretch>
        </p:blipFill>
        <p:spPr>
          <a:xfrm>
            <a:off x="8759610" y="5145715"/>
            <a:ext cx="424090" cy="381001"/>
          </a:xfrm>
          <a:prstGeom prst="rect">
            <a:avLst/>
          </a:prstGeom>
        </p:spPr>
      </p:pic>
    </p:spTree>
    <p:extLst>
      <p:ext uri="{BB962C8B-B14F-4D97-AF65-F5344CB8AC3E}">
        <p14:creationId xmlns:p14="http://schemas.microsoft.com/office/powerpoint/2010/main" val="3077247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endParaRPr lang="en-US" dirty="0"/>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4</a:t>
            </a:fld>
            <a:endParaRPr lang="en-US"/>
          </a:p>
        </p:txBody>
      </p:sp>
    </p:spTree>
    <p:extLst>
      <p:ext uri="{BB962C8B-B14F-4D97-AF65-F5344CB8AC3E}">
        <p14:creationId xmlns:p14="http://schemas.microsoft.com/office/powerpoint/2010/main" val="7818491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29094855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8C510-5F76-DA43-BB3E-09F6FBE1ECF7}"/>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E0E0B598-1BF4-5846-B08A-402644C85769}"/>
              </a:ext>
            </a:extLst>
          </p:cNvPr>
          <p:cNvSpPr>
            <a:spLocks noGrp="1"/>
          </p:cNvSpPr>
          <p:nvPr>
            <p:ph idx="1"/>
          </p:nvPr>
        </p:nvSpPr>
        <p:spPr/>
        <p:txBody>
          <a:bodyPr/>
          <a:lstStyle/>
          <a:p>
            <a:endParaRPr lang="en-US" dirty="0"/>
          </a:p>
        </p:txBody>
      </p:sp>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2343904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66143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43</a:t>
            </a:fld>
            <a:endParaRPr lang="en-US"/>
          </a:p>
        </p:txBody>
      </p:sp>
    </p:spTree>
    <p:extLst>
      <p:ext uri="{BB962C8B-B14F-4D97-AF65-F5344CB8AC3E}">
        <p14:creationId xmlns:p14="http://schemas.microsoft.com/office/powerpoint/2010/main" val="4135212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1995767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3" name="Content Placeholder 2">
            <a:extLst>
              <a:ext uri="{FF2B5EF4-FFF2-40B4-BE49-F238E27FC236}">
                <a16:creationId xmlns:a16="http://schemas.microsoft.com/office/drawing/2014/main" id="{90E16236-2B40-6E4C-B66A-315A969DB8FC}"/>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30306640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lnSpcReduction="10000"/>
          </a:bodyPr>
          <a:lstStyle/>
          <a:p>
            <a:pPr marL="0" indent="0">
              <a:buNone/>
            </a:pPr>
            <a:r>
              <a:rPr lang="en-US" b="1" dirty="0"/>
              <a:t>Pros</a:t>
            </a:r>
            <a:endParaRPr lang="en-US" dirty="0"/>
          </a:p>
          <a:p>
            <a:r>
              <a:rPr lang="en-US" dirty="0"/>
              <a:t>Easy interpretation</a:t>
            </a:r>
          </a:p>
          <a:p>
            <a:r>
              <a:rPr lang="en-US" dirty="0"/>
              <a:t>Not influenced by outliers and missing values</a:t>
            </a:r>
          </a:p>
          <a:p>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early stopping and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32915559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103A1401-3F07-B140-B973-4BBCDE73C331}"/>
              </a:ext>
            </a:extLst>
          </p:cNvPr>
          <p:cNvSpPr>
            <a:spLocks noGrp="1"/>
          </p:cNvSpPr>
          <p:nvPr>
            <p:ph idx="1"/>
          </p:nvPr>
        </p:nvSpPr>
        <p:spPr/>
        <p:txBody>
          <a:bodyPr/>
          <a:lstStyle/>
          <a:p>
            <a:endParaRPr lang="en-US"/>
          </a:p>
        </p:txBody>
      </p:sp>
      <p:sp>
        <p:nvSpPr>
          <p:cNvPr id="5" name="Rectangle 4">
            <a:extLst>
              <a:ext uri="{FF2B5EF4-FFF2-40B4-BE49-F238E27FC236}">
                <a16:creationId xmlns:a16="http://schemas.microsoft.com/office/drawing/2014/main" id="{DC2A34CB-D129-2841-B624-714E8BC31DDF}"/>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618F00DD-597B-4A49-9929-530442BCAC30}"/>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7040658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F6E6457-3670-FE41-A657-8CABC2CEEB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A68159EF-BFE0-A24E-A142-EFD9F2057B59}"/>
              </a:ext>
            </a:extLst>
          </p:cNvPr>
          <p:cNvSpPr>
            <a:spLocks noGrp="1"/>
          </p:cNvSpPr>
          <p:nvPr>
            <p:ph type="sldNum" sz="quarter" idx="12"/>
          </p:nvPr>
        </p:nvSpPr>
        <p:spPr/>
        <p:txBody>
          <a:bodyPr/>
          <a:lstStyle/>
          <a:p>
            <a:fld id="{160847C4-C153-934D-B234-B5C1EA6118B1}" type="slidenum">
              <a:rPr lang="en-US" smtClean="0"/>
              <a:t>48</a:t>
            </a:fld>
            <a:endParaRPr lang="en-US"/>
          </a:p>
        </p:txBody>
      </p:sp>
    </p:spTree>
    <p:extLst>
      <p:ext uri="{BB962C8B-B14F-4D97-AF65-F5344CB8AC3E}">
        <p14:creationId xmlns:p14="http://schemas.microsoft.com/office/powerpoint/2010/main" val="37597282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a:extLst>
              <a:ext uri="{FF2B5EF4-FFF2-40B4-BE49-F238E27FC236}">
                <a16:creationId xmlns:a16="http://schemas.microsoft.com/office/drawing/2014/main" id="{178A404A-845F-CD4D-92F8-1C52FCEEEC5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6304" y="2940990"/>
            <a:ext cx="7510272" cy="4224528"/>
          </a:xfrm>
          <a:prstGeom prst="rect">
            <a:avLst/>
          </a:prstGeom>
          <a:noFill/>
          <a:extLst>
            <a:ext uri="{909E8E84-426E-40DD-AFC4-6F175D3DCCD1}">
              <a14:hiddenFill xmlns:a14="http://schemas.microsoft.com/office/drawing/2010/main">
                <a:solidFill>
                  <a:srgbClr val="FFFFFF"/>
                </a:solidFill>
              </a14:hiddenFill>
            </a:ext>
          </a:extLst>
        </p:spPr>
      </p:pic>
      <p:sp>
        <p:nvSpPr>
          <p:cNvPr id="30" name="Cloud Callout 29">
            <a:extLst>
              <a:ext uri="{FF2B5EF4-FFF2-40B4-BE49-F238E27FC236}">
                <a16:creationId xmlns:a16="http://schemas.microsoft.com/office/drawing/2014/main" id="{33F33D72-F2E6-A44E-998A-FB2E9F658067}"/>
              </a:ext>
            </a:extLst>
          </p:cNvPr>
          <p:cNvSpPr/>
          <p:nvPr/>
        </p:nvSpPr>
        <p:spPr>
          <a:xfrm>
            <a:off x="4155029" y="497947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pic>
        <p:nvPicPr>
          <p:cNvPr id="7192" name="Picture 24" descr="Cute Orange Clipart Free PNG Image｜Illustoon">
            <a:extLst>
              <a:ext uri="{FF2B5EF4-FFF2-40B4-BE49-F238E27FC236}">
                <a16:creationId xmlns:a16="http://schemas.microsoft.com/office/drawing/2014/main" id="{3AE37233-0803-7747-B402-93BB4AD6C4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4436381" y="5085288"/>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18" name="Cloud Callout 17">
            <a:extLst>
              <a:ext uri="{FF2B5EF4-FFF2-40B4-BE49-F238E27FC236}">
                <a16:creationId xmlns:a16="http://schemas.microsoft.com/office/drawing/2014/main" id="{BCDC9A99-B857-0C4C-94D2-407607C603CF}"/>
              </a:ext>
            </a:extLst>
          </p:cNvPr>
          <p:cNvSpPr/>
          <p:nvPr/>
        </p:nvSpPr>
        <p:spPr>
          <a:xfrm>
            <a:off x="713578" y="393185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19" name="Picture 22" descr="Graphics Cartoon Orange, orange, orange, smiley, cartoon, tangerine, fruit  png | NextPNG">
            <a:extLst>
              <a:ext uri="{FF2B5EF4-FFF2-40B4-BE49-F238E27FC236}">
                <a16:creationId xmlns:a16="http://schemas.microsoft.com/office/drawing/2014/main" id="{E395FE64-4213-594F-9E9E-92C15C3BB5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0674" y="411035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0" name="Cloud Callout 19">
            <a:extLst>
              <a:ext uri="{FF2B5EF4-FFF2-40B4-BE49-F238E27FC236}">
                <a16:creationId xmlns:a16="http://schemas.microsoft.com/office/drawing/2014/main" id="{4F1938C4-0ACB-DB46-AE19-84563F51F530}"/>
              </a:ext>
            </a:extLst>
          </p:cNvPr>
          <p:cNvSpPr/>
          <p:nvPr/>
        </p:nvSpPr>
        <p:spPr>
          <a:xfrm>
            <a:off x="4471762" y="3745597"/>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1" name="Picture 22" descr="Graphics Cartoon Orange, orange, orange, smiley, cartoon, tangerine, fruit  png | NextPNG">
            <a:extLst>
              <a:ext uri="{FF2B5EF4-FFF2-40B4-BE49-F238E27FC236}">
                <a16:creationId xmlns:a16="http://schemas.microsoft.com/office/drawing/2014/main" id="{AAC22F22-4847-4E4E-B349-F09C4A2CA8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8858" y="3924088"/>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2" name="Cloud Callout 21">
            <a:extLst>
              <a:ext uri="{FF2B5EF4-FFF2-40B4-BE49-F238E27FC236}">
                <a16:creationId xmlns:a16="http://schemas.microsoft.com/office/drawing/2014/main" id="{4D12D343-CA21-9E4E-9851-15E305911E1B}"/>
              </a:ext>
            </a:extLst>
          </p:cNvPr>
          <p:cNvSpPr/>
          <p:nvPr/>
        </p:nvSpPr>
        <p:spPr>
          <a:xfrm>
            <a:off x="2969825" y="563398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pic>
        <p:nvPicPr>
          <p:cNvPr id="23" name="Picture 22" descr="Graphics Cartoon Orange, orange, orange, smiley, cartoon, tangerine, fruit  png | NextPNG">
            <a:extLst>
              <a:ext uri="{FF2B5EF4-FFF2-40B4-BE49-F238E27FC236}">
                <a16:creationId xmlns:a16="http://schemas.microsoft.com/office/drawing/2014/main" id="{039291A4-9939-854B-B04A-F70E2C5F4A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6921" y="5812477"/>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4" name="Cloud Callout 23">
            <a:extLst>
              <a:ext uri="{FF2B5EF4-FFF2-40B4-BE49-F238E27FC236}">
                <a16:creationId xmlns:a16="http://schemas.microsoft.com/office/drawing/2014/main" id="{6321FBB6-4676-314B-9F3E-4831A844625E}"/>
              </a:ext>
            </a:extLst>
          </p:cNvPr>
          <p:cNvSpPr/>
          <p:nvPr/>
        </p:nvSpPr>
        <p:spPr>
          <a:xfrm>
            <a:off x="5687914" y="5366020"/>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5" name="Picture 24" descr="Graphics Cartoon Orange, orange, orange, smiley, cartoon, tangerine, fruit  png | NextPNG">
            <a:extLst>
              <a:ext uri="{FF2B5EF4-FFF2-40B4-BE49-F238E27FC236}">
                <a16:creationId xmlns:a16="http://schemas.microsoft.com/office/drawing/2014/main" id="{D3F42E9A-3CDD-1045-B405-B94D08B2B9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5010" y="5544511"/>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6" name="Cloud Callout 25">
            <a:extLst>
              <a:ext uri="{FF2B5EF4-FFF2-40B4-BE49-F238E27FC236}">
                <a16:creationId xmlns:a16="http://schemas.microsoft.com/office/drawing/2014/main" id="{3643614C-195F-7849-9EDE-A457F0E28E48}"/>
              </a:ext>
            </a:extLst>
          </p:cNvPr>
          <p:cNvSpPr/>
          <p:nvPr/>
        </p:nvSpPr>
        <p:spPr>
          <a:xfrm>
            <a:off x="128362" y="5037252"/>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7" name="Picture 26" descr="Graphics Cartoon Orange, orange, orange, smiley, cartoon, tangerine, fruit  png | NextPNG">
            <a:extLst>
              <a:ext uri="{FF2B5EF4-FFF2-40B4-BE49-F238E27FC236}">
                <a16:creationId xmlns:a16="http://schemas.microsoft.com/office/drawing/2014/main" id="{BB9EE67A-DE0F-294E-8B84-B2DFDC47EC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458" y="5215743"/>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8" name="Cloud Callout 27">
            <a:extLst>
              <a:ext uri="{FF2B5EF4-FFF2-40B4-BE49-F238E27FC236}">
                <a16:creationId xmlns:a16="http://schemas.microsoft.com/office/drawing/2014/main" id="{2A5883BF-08FC-C949-A3FD-92E311E3D9ED}"/>
              </a:ext>
            </a:extLst>
          </p:cNvPr>
          <p:cNvSpPr/>
          <p:nvPr/>
        </p:nvSpPr>
        <p:spPr>
          <a:xfrm>
            <a:off x="2712893" y="4441474"/>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9" name="Picture 28" descr="Graphics Cartoon Orange, orange, orange, smiley, cartoon, tangerine, fruit  png | NextPNG">
            <a:extLst>
              <a:ext uri="{FF2B5EF4-FFF2-40B4-BE49-F238E27FC236}">
                <a16:creationId xmlns:a16="http://schemas.microsoft.com/office/drawing/2014/main" id="{8AC9FBCD-8F10-A14B-BC7F-7F167C356A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9989" y="4619965"/>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32" name="Cloud Callout 31">
            <a:extLst>
              <a:ext uri="{FF2B5EF4-FFF2-40B4-BE49-F238E27FC236}">
                <a16:creationId xmlns:a16="http://schemas.microsoft.com/office/drawing/2014/main" id="{42C073A5-67C9-0E4B-A11B-D416C725D521}"/>
              </a:ext>
            </a:extLst>
          </p:cNvPr>
          <p:cNvSpPr/>
          <p:nvPr/>
        </p:nvSpPr>
        <p:spPr>
          <a:xfrm>
            <a:off x="2583526" y="3366311"/>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3" name="Picture 24" descr="Cute Orange Clipart Free PNG Image｜Illustoon">
            <a:extLst>
              <a:ext uri="{FF2B5EF4-FFF2-40B4-BE49-F238E27FC236}">
                <a16:creationId xmlns:a16="http://schemas.microsoft.com/office/drawing/2014/main" id="{87CCE1B4-ABBC-4D4B-B7B9-BD36799F52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2864878" y="3472123"/>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4" name="Cloud Callout 33">
            <a:extLst>
              <a:ext uri="{FF2B5EF4-FFF2-40B4-BE49-F238E27FC236}">
                <a16:creationId xmlns:a16="http://schemas.microsoft.com/office/drawing/2014/main" id="{80EB2E06-BA9A-4E45-B75D-92360A192DD6}"/>
              </a:ext>
            </a:extLst>
          </p:cNvPr>
          <p:cNvSpPr/>
          <p:nvPr/>
        </p:nvSpPr>
        <p:spPr>
          <a:xfrm>
            <a:off x="616993" y="5795823"/>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5" name="Picture 24" descr="Cute Orange Clipart Free PNG Image｜Illustoon">
            <a:extLst>
              <a:ext uri="{FF2B5EF4-FFF2-40B4-BE49-F238E27FC236}">
                <a16:creationId xmlns:a16="http://schemas.microsoft.com/office/drawing/2014/main" id="{17960F1D-4D34-D746-BB3F-C3AC512DDFB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898345" y="5901635"/>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D5DF93B-9BF8-A14D-8CDD-7697D2FB14B7}"/>
              </a:ext>
            </a:extLst>
          </p:cNvPr>
          <p:cNvSpPr txBox="1"/>
          <p:nvPr/>
        </p:nvSpPr>
        <p:spPr>
          <a:xfrm>
            <a:off x="7300236" y="4044099"/>
            <a:ext cx="4992072" cy="646331"/>
          </a:xfrm>
          <a:prstGeom prst="rect">
            <a:avLst/>
          </a:prstGeom>
          <a:noFill/>
        </p:spPr>
        <p:txBody>
          <a:bodyPr wrap="none" rtlCol="0">
            <a:spAutoFit/>
          </a:bodyPr>
          <a:lstStyle/>
          <a:p>
            <a:pPr marL="285750" indent="-285750">
              <a:buFontTx/>
              <a:buChar char="-"/>
            </a:pPr>
            <a:r>
              <a:rPr lang="en-US" dirty="0">
                <a:latin typeface="Klee Medium" panose="02020600000000000000" pitchFamily="18" charset="-128"/>
                <a:ea typeface="Klee Medium" panose="02020600000000000000" pitchFamily="18" charset="-128"/>
              </a:rPr>
              <a:t>Sub-sampling of features and data points</a:t>
            </a:r>
          </a:p>
          <a:p>
            <a:pPr marL="285750" indent="-285750">
              <a:buFontTx/>
              <a:buChar char="-"/>
            </a:pPr>
            <a:r>
              <a:rPr lang="en-US" dirty="0">
                <a:latin typeface="Klee Medium" panose="02020600000000000000" pitchFamily="18" charset="-128"/>
                <a:ea typeface="Klee Medium" panose="02020600000000000000" pitchFamily="18" charset="-128"/>
              </a:rPr>
              <a:t>Efficient control of bias and balance</a:t>
            </a:r>
          </a:p>
        </p:txBody>
      </p:sp>
      <p:sp>
        <p:nvSpPr>
          <p:cNvPr id="31" name="Rectangle 30">
            <a:extLst>
              <a:ext uri="{FF2B5EF4-FFF2-40B4-BE49-F238E27FC236}">
                <a16:creationId xmlns:a16="http://schemas.microsoft.com/office/drawing/2014/main" id="{A74392C2-22C1-344C-A02A-2941A47E29F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2BFF546-3820-3347-A1FF-5429047F3061}"/>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1474913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8831679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7640664" y="2645607"/>
            <a:ext cx="970002" cy="314569"/>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a:ln>
            <a:solidFill>
              <a:schemeClr val="accent4">
                <a:lumMod val="60000"/>
                <a:lumOff val="40000"/>
              </a:schemeClr>
            </a:solidFill>
          </a:ln>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5003223" y="5243975"/>
            <a:ext cx="1589241" cy="305158"/>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1589241"/>
                      <a:gd name="connsiteY0" fmla="*/ 0 h 305158"/>
                      <a:gd name="connsiteX1" fmla="*/ 561532 w 1589241"/>
                      <a:gd name="connsiteY1" fmla="*/ 0 h 305158"/>
                      <a:gd name="connsiteX2" fmla="*/ 1043602 w 1589241"/>
                      <a:gd name="connsiteY2" fmla="*/ 0 h 305158"/>
                      <a:gd name="connsiteX3" fmla="*/ 1589241 w 1589241"/>
                      <a:gd name="connsiteY3" fmla="*/ 0 h 305158"/>
                      <a:gd name="connsiteX4" fmla="*/ 1589241 w 1589241"/>
                      <a:gd name="connsiteY4" fmla="*/ 305158 h 305158"/>
                      <a:gd name="connsiteX5" fmla="*/ 1091279 w 1589241"/>
                      <a:gd name="connsiteY5" fmla="*/ 305158 h 305158"/>
                      <a:gd name="connsiteX6" fmla="*/ 593317 w 1589241"/>
                      <a:gd name="connsiteY6" fmla="*/ 305158 h 305158"/>
                      <a:gd name="connsiteX7" fmla="*/ 0 w 1589241"/>
                      <a:gd name="connsiteY7" fmla="*/ 305158 h 305158"/>
                      <a:gd name="connsiteX8" fmla="*/ 0 w 1589241"/>
                      <a:gd name="connsiteY8" fmla="*/ 0 h 30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241" h="305158" extrusionOk="0">
                        <a:moveTo>
                          <a:pt x="0" y="0"/>
                        </a:moveTo>
                        <a:cubicBezTo>
                          <a:pt x="153515" y="-27507"/>
                          <a:pt x="292631" y="58983"/>
                          <a:pt x="561532" y="0"/>
                        </a:cubicBezTo>
                        <a:cubicBezTo>
                          <a:pt x="830433" y="-58983"/>
                          <a:pt x="929338" y="23847"/>
                          <a:pt x="1043602" y="0"/>
                        </a:cubicBezTo>
                        <a:cubicBezTo>
                          <a:pt x="1157866" y="-23847"/>
                          <a:pt x="1371656" y="57871"/>
                          <a:pt x="1589241" y="0"/>
                        </a:cubicBezTo>
                        <a:cubicBezTo>
                          <a:pt x="1624207" y="149486"/>
                          <a:pt x="1570858" y="233004"/>
                          <a:pt x="1589241" y="305158"/>
                        </a:cubicBezTo>
                        <a:cubicBezTo>
                          <a:pt x="1354503" y="360850"/>
                          <a:pt x="1323863" y="274024"/>
                          <a:pt x="1091279" y="305158"/>
                        </a:cubicBezTo>
                        <a:cubicBezTo>
                          <a:pt x="858695" y="336292"/>
                          <a:pt x="713792" y="258969"/>
                          <a:pt x="593317" y="305158"/>
                        </a:cubicBezTo>
                        <a:cubicBezTo>
                          <a:pt x="472842" y="351347"/>
                          <a:pt x="127785" y="242316"/>
                          <a:pt x="0" y="305158"/>
                        </a:cubicBezTo>
                        <a:cubicBezTo>
                          <a:pt x="-32878" y="179244"/>
                          <a:pt x="1524" y="74070"/>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15">
            <a:extLst>
              <a:ext uri="{FF2B5EF4-FFF2-40B4-BE49-F238E27FC236}">
                <a16:creationId xmlns:a16="http://schemas.microsoft.com/office/drawing/2014/main" id="{B773B908-3E35-8F43-8A22-9F8099967124}"/>
              </a:ext>
            </a:extLst>
          </p:cNvPr>
          <p:cNvSpPr>
            <a:spLocks noGrp="1"/>
          </p:cNvSpPr>
          <p:nvPr>
            <p:ph type="sldNum" sz="quarter" idx="12"/>
          </p:nvPr>
        </p:nvSpPr>
        <p:spPr/>
        <p:txBody>
          <a:bodyPr/>
          <a:lstStyle/>
          <a:p>
            <a:fld id="{160847C4-C153-934D-B234-B5C1EA6118B1}" type="slidenum">
              <a:rPr lang="en-US" smtClean="0"/>
              <a:t>50</a:t>
            </a:fld>
            <a:endParaRPr lang="en-US"/>
          </a:p>
        </p:txBody>
      </p:sp>
      <p:pic>
        <p:nvPicPr>
          <p:cNvPr id="17" name="Picture 16">
            <a:extLst>
              <a:ext uri="{FF2B5EF4-FFF2-40B4-BE49-F238E27FC236}">
                <a16:creationId xmlns:a16="http://schemas.microsoft.com/office/drawing/2014/main" id="{3D81905A-FAE8-C54B-ABBC-7606D9A0B221}"/>
              </a:ext>
            </a:extLst>
          </p:cNvPr>
          <p:cNvPicPr>
            <a:picLocks noChangeAspect="1"/>
          </p:cNvPicPr>
          <p:nvPr/>
        </p:nvPicPr>
        <p:blipFill>
          <a:blip r:embed="rId7"/>
          <a:stretch>
            <a:fillRect/>
          </a:stretch>
        </p:blipFill>
        <p:spPr>
          <a:xfrm>
            <a:off x="10005428" y="4572031"/>
            <a:ext cx="424090" cy="381001"/>
          </a:xfrm>
          <a:prstGeom prst="rect">
            <a:avLst/>
          </a:prstGeom>
        </p:spPr>
      </p:pic>
      <p:pic>
        <p:nvPicPr>
          <p:cNvPr id="18" name="Picture 17">
            <a:extLst>
              <a:ext uri="{FF2B5EF4-FFF2-40B4-BE49-F238E27FC236}">
                <a16:creationId xmlns:a16="http://schemas.microsoft.com/office/drawing/2014/main" id="{A9D03A39-2899-C149-B860-88AB4BFB5DD1}"/>
              </a:ext>
            </a:extLst>
          </p:cNvPr>
          <p:cNvPicPr>
            <a:picLocks noChangeAspect="1"/>
          </p:cNvPicPr>
          <p:nvPr/>
        </p:nvPicPr>
        <p:blipFill>
          <a:blip r:embed="rId7"/>
          <a:stretch>
            <a:fillRect/>
          </a:stretch>
        </p:blipFill>
        <p:spPr>
          <a:xfrm>
            <a:off x="8759610" y="5145715"/>
            <a:ext cx="424090" cy="381001"/>
          </a:xfrm>
          <a:prstGeom prst="rect">
            <a:avLst/>
          </a:prstGeom>
        </p:spPr>
      </p:pic>
      <p:pic>
        <p:nvPicPr>
          <p:cNvPr id="19" name="Picture 18">
            <a:extLst>
              <a:ext uri="{FF2B5EF4-FFF2-40B4-BE49-F238E27FC236}">
                <a16:creationId xmlns:a16="http://schemas.microsoft.com/office/drawing/2014/main" id="{9C78E557-863A-624D-9C7A-B2BC10379818}"/>
              </a:ext>
            </a:extLst>
          </p:cNvPr>
          <p:cNvPicPr>
            <a:picLocks noChangeAspect="1"/>
          </p:cNvPicPr>
          <p:nvPr/>
        </p:nvPicPr>
        <p:blipFill>
          <a:blip r:embed="rId7"/>
          <a:stretch>
            <a:fillRect/>
          </a:stretch>
        </p:blipFill>
        <p:spPr>
          <a:xfrm>
            <a:off x="8335520" y="2194757"/>
            <a:ext cx="424090" cy="381001"/>
          </a:xfrm>
          <a:prstGeom prst="rect">
            <a:avLst/>
          </a:prstGeom>
        </p:spPr>
      </p:pic>
    </p:spTree>
    <p:extLst>
      <p:ext uri="{BB962C8B-B14F-4D97-AF65-F5344CB8AC3E}">
        <p14:creationId xmlns:p14="http://schemas.microsoft.com/office/powerpoint/2010/main" val="7042066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Hyperplane</a:t>
            </a:r>
          </a:p>
          <a:p>
            <a:pPr marL="0" indent="0">
              <a:buNone/>
            </a:pPr>
            <a:r>
              <a:rPr lang="en-US" dirty="0"/>
              <a:t>- subdivides a dataspace for easier linear classification</a:t>
            </a:r>
          </a:p>
          <a:p>
            <a:endParaRPr lang="en-US" dirty="0"/>
          </a:p>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DEA82B02-EE6F-0749-98AB-7B4EBF072E65}"/>
              </a:ext>
            </a:extLst>
          </p:cNvPr>
          <p:cNvPicPr>
            <a:picLocks noChangeAspect="1"/>
          </p:cNvPicPr>
          <p:nvPr/>
        </p:nvPicPr>
        <p:blipFill>
          <a:blip r:embed="rId3"/>
          <a:stretch>
            <a:fillRect/>
          </a:stretch>
        </p:blipFill>
        <p:spPr>
          <a:xfrm>
            <a:off x="4010890" y="2172680"/>
            <a:ext cx="6715414" cy="2839201"/>
          </a:xfrm>
          <a:prstGeom prst="rect">
            <a:avLst/>
          </a:prstGeom>
        </p:spPr>
      </p:pic>
      <p:sp>
        <p:nvSpPr>
          <p:cNvPr id="5" name="Slide Number Placeholder 4">
            <a:extLst>
              <a:ext uri="{FF2B5EF4-FFF2-40B4-BE49-F238E27FC236}">
                <a16:creationId xmlns:a16="http://schemas.microsoft.com/office/drawing/2014/main" id="{586A2933-7A73-2946-809C-8D7F085478B2}"/>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35143198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Kernel</a:t>
            </a:r>
          </a:p>
          <a:p>
            <a:pPr marL="0" indent="0">
              <a:buNone/>
            </a:pPr>
            <a:r>
              <a:rPr lang="en-US" dirty="0"/>
              <a:t>-</a:t>
            </a:r>
          </a:p>
        </p:txBody>
      </p:sp>
      <p:sp>
        <p:nvSpPr>
          <p:cNvPr id="6" name="Rectangle 11">
            <a:extLst>
              <a:ext uri="{FF2B5EF4-FFF2-40B4-BE49-F238E27FC236}">
                <a16:creationId xmlns:a16="http://schemas.microsoft.com/office/drawing/2014/main" id="{A65266CE-8660-774F-BF71-36BCA1943FBF}"/>
              </a:ext>
            </a:extLst>
          </p:cNvPr>
          <p:cNvSpPr>
            <a:spLocks noChangeArrowheads="1"/>
          </p:cNvSpPr>
          <p:nvPr/>
        </p:nvSpPr>
        <p:spPr bwMode="auto">
          <a:xfrm>
            <a:off x="1226127" y="1737652"/>
            <a:ext cx="96744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a function that takes two vectors and returns the value of the inner product of their mapping : </a:t>
            </a:r>
          </a:p>
        </p:txBody>
      </p:sp>
      <p:pic>
        <p:nvPicPr>
          <p:cNvPr id="16398" name="Picture 14" descr="$\phi({\bf x}_i)$">
            <a:extLst>
              <a:ext uri="{FF2B5EF4-FFF2-40B4-BE49-F238E27FC236}">
                <a16:creationId xmlns:a16="http://schemas.microsoft.com/office/drawing/2014/main" id="{138391AF-67D5-4644-A3AC-4947C728F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577" y="1685780"/>
            <a:ext cx="5969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399" name="Picture 15" descr="$\phi({\bf x}_j)$">
            <a:extLst>
              <a:ext uri="{FF2B5EF4-FFF2-40B4-BE49-F238E27FC236}">
                <a16:creationId xmlns:a16="http://schemas.microsoft.com/office/drawing/2014/main" id="{E43705FF-BA63-EE49-B7ED-D303D6B525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70802" y="1685780"/>
            <a:ext cx="6096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403" name="Picture 19" descr="\begin{displaymath}&#10;K({\bf x}_1,{\bf x}_2)=\phi({\bf x}_1)^T\phi({\bf x}_2)&#10;\end{displaymath}">
            <a:extLst>
              <a:ext uri="{FF2B5EF4-FFF2-40B4-BE49-F238E27FC236}">
                <a16:creationId xmlns:a16="http://schemas.microsoft.com/office/drawing/2014/main" id="{65309313-FFA2-8C40-87B1-1A95840264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4959" y="2751859"/>
            <a:ext cx="2552700" cy="4191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BCA0C66-5B64-204D-A5D5-AF3DA050A016}"/>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9635370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Introduction</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Support Vector Machines</a:t>
            </a:r>
          </a:p>
          <a:p>
            <a:endParaRPr lang="en-US" dirty="0"/>
          </a:p>
          <a:p>
            <a:r>
              <a:rPr lang="en-US" dirty="0"/>
              <a:t>Finding the ideal hyperplane that differentiates between two classes</a:t>
            </a:r>
          </a:p>
          <a:p>
            <a:endParaRPr lang="en-US" dirty="0"/>
          </a:p>
          <a:p>
            <a:r>
              <a:rPr lang="en-US" dirty="0"/>
              <a:t>Kernels can be used to find non-linear hyperplane </a:t>
            </a:r>
          </a:p>
        </p:txBody>
      </p:sp>
      <p:sp>
        <p:nvSpPr>
          <p:cNvPr id="4" name="Rectangle 3">
            <a:extLst>
              <a:ext uri="{FF2B5EF4-FFF2-40B4-BE49-F238E27FC236}">
                <a16:creationId xmlns:a16="http://schemas.microsoft.com/office/drawing/2014/main" id="{65F36D95-13C5-324D-B466-4D7AF4BD2C01}"/>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E603C26-5C5A-504A-B84C-91C71AC5FEB1}"/>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28327612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37192-3282-474F-889A-E51D7EE39189}"/>
              </a:ext>
            </a:extLst>
          </p:cNvPr>
          <p:cNvSpPr>
            <a:spLocks noGrp="1"/>
          </p:cNvSpPr>
          <p:nvPr>
            <p:ph type="title"/>
          </p:nvPr>
        </p:nvSpPr>
        <p:spPr/>
        <p:txBody>
          <a:bodyPr>
            <a:normAutofit fontScale="90000"/>
          </a:bodyPr>
          <a:lstStyle/>
          <a:p>
            <a:r>
              <a:rPr lang="en-US" dirty="0"/>
              <a:t>Support Vector Machines: formula</a:t>
            </a:r>
          </a:p>
        </p:txBody>
      </p:sp>
      <p:sp>
        <p:nvSpPr>
          <p:cNvPr id="5" name="TextBox 4">
            <a:extLst>
              <a:ext uri="{FF2B5EF4-FFF2-40B4-BE49-F238E27FC236}">
                <a16:creationId xmlns:a16="http://schemas.microsoft.com/office/drawing/2014/main" id="{03035735-A987-ED44-9EDA-7F4FE3443489}"/>
              </a:ext>
            </a:extLst>
          </p:cNvPr>
          <p:cNvSpPr txBox="1"/>
          <p:nvPr/>
        </p:nvSpPr>
        <p:spPr>
          <a:xfrm>
            <a:off x="716267" y="1409139"/>
            <a:ext cx="2235164" cy="369332"/>
          </a:xfrm>
          <a:prstGeom prst="rect">
            <a:avLst/>
          </a:prstGeom>
          <a:noFill/>
        </p:spPr>
        <p:txBody>
          <a:bodyPr wrap="none" rtlCol="0">
            <a:spAutoFit/>
          </a:bodyPr>
          <a:lstStyle/>
          <a:p>
            <a:r>
              <a:rPr lang="en-US" dirty="0"/>
              <a:t>We want to minimize:</a:t>
            </a:r>
          </a:p>
        </p:txBody>
      </p:sp>
      <p:sp>
        <p:nvSpPr>
          <p:cNvPr id="9" name="TextBox 8">
            <a:extLst>
              <a:ext uri="{FF2B5EF4-FFF2-40B4-BE49-F238E27FC236}">
                <a16:creationId xmlns:a16="http://schemas.microsoft.com/office/drawing/2014/main" id="{1A52AFDA-37BC-1244-8406-38BAE377CB59}"/>
              </a:ext>
            </a:extLst>
          </p:cNvPr>
          <p:cNvSpPr txBox="1"/>
          <p:nvPr/>
        </p:nvSpPr>
        <p:spPr>
          <a:xfrm>
            <a:off x="716267" y="3772222"/>
            <a:ext cx="779572"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606E962D-0204-E14A-A5D5-099715B3D32C}"/>
                  </a:ext>
                </a:extLst>
              </p:cNvPr>
              <p:cNvSpPr/>
              <p:nvPr/>
            </p:nvSpPr>
            <p:spPr>
              <a:xfrm>
                <a:off x="2876415" y="4870123"/>
                <a:ext cx="2946512" cy="2031325"/>
              </a:xfrm>
              <a:prstGeom prst="rect">
                <a:avLst/>
              </a:prstGeom>
            </p:spPr>
            <p:txBody>
              <a:bodyPr wrap="none">
                <a:spAutoFit/>
              </a:bodyPr>
              <a:lstStyle/>
              <a:p>
                <a14:m>
                  <m:oMath xmlns:m="http://schemas.openxmlformats.org/officeDocument/2006/math">
                    <m:r>
                      <a:rPr lang="en-US" b="0" i="1" smtClean="0">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1 </m:t>
                    </m:r>
                    <m:r>
                      <a:rPr lang="en-US" b="0" i="1" dirty="0" smtClean="0">
                        <a:latin typeface="Cambria Math" panose="02040503050406030204" pitchFamily="18" charset="0"/>
                        <a:ea typeface="Cambria Math" panose="02040503050406030204" pitchFamily="18" charset="0"/>
                      </a:rPr>
                      <m:t>𝑖𝑓</m:t>
                    </m:r>
                    <m:r>
                      <a:rPr lang="en-US" b="0" i="1" dirty="0" smtClean="0">
                        <a:latin typeface="Cambria Math" panose="02040503050406030204" pitchFamily="18" charset="0"/>
                        <a:ea typeface="Cambria Math" panose="02040503050406030204" pitchFamily="18" charset="0"/>
                      </a:rPr>
                      <m:t> </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=1</m:t>
                    </m:r>
                  </m:oMath>
                </a14:m>
                <a:endParaRPr lang="en-US" b="0" dirty="0">
                  <a:ea typeface="Cambria Math" panose="02040503050406030204" pitchFamily="18" charset="0"/>
                </a:endParaRPr>
              </a:p>
              <a:p>
                <a14:m>
                  <m:oMath xmlns:m="http://schemas.openxmlformats.org/officeDocument/2006/math">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1 </m:t>
                    </m:r>
                    <m:r>
                      <a:rPr lang="en-US" i="1" dirty="0">
                        <a:latin typeface="Cambria Math" panose="02040503050406030204" pitchFamily="18" charset="0"/>
                        <a:ea typeface="Cambria Math" panose="02040503050406030204" pitchFamily="18" charset="0"/>
                      </a:rPr>
                      <m:t>𝑖𝑓</m:t>
                    </m:r>
                    <m:r>
                      <a:rPr lang="en-US" i="1" dirty="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1</m:t>
                    </m:r>
                  </m:oMath>
                </a14:m>
                <a:endParaRPr lang="en-US" dirty="0">
                  <a:ea typeface="Cambria Math" panose="02040503050406030204" pitchFamily="18" charset="0"/>
                </a:endParaRPr>
              </a:p>
              <a:p>
                <a:endParaRPr lang="en-US" dirty="0">
                  <a:ea typeface="Cambria Math" panose="02040503050406030204" pitchFamily="18" charset="0"/>
                </a:endParaRPr>
              </a:p>
              <a:p>
                <a:pPr algn="ctr"/>
                <a:r>
                  <a:rPr lang="en-US" dirty="0">
                    <a:ea typeface="Cambria Math" panose="02040503050406030204" pitchFamily="18" charset="0"/>
                    <a:sym typeface="Wingdings" pitchFamily="2" charset="2"/>
                  </a:rPr>
                  <a:t></a:t>
                </a:r>
                <a:endParaRPr lang="en-US" dirty="0">
                  <a:ea typeface="Cambria Math" panose="02040503050406030204" pitchFamily="18" charset="0"/>
                </a:endParaRPr>
              </a:p>
              <a:p>
                <a:endParaRPr lang="en-US"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oMath>
                  </m:oMathPara>
                </a14:m>
                <a:endParaRPr lang="en-US" dirty="0">
                  <a:ea typeface="Cambria Math" panose="02040503050406030204" pitchFamily="18" charset="0"/>
                </a:endParaRPr>
              </a:p>
              <a:p>
                <a:endParaRPr lang="en-US" dirty="0"/>
              </a:p>
            </p:txBody>
          </p:sp>
        </mc:Choice>
        <mc:Fallback xmlns="">
          <p:sp>
            <p:nvSpPr>
              <p:cNvPr id="11" name="Rectangle 10">
                <a:extLst>
                  <a:ext uri="{FF2B5EF4-FFF2-40B4-BE49-F238E27FC236}">
                    <a16:creationId xmlns:a16="http://schemas.microsoft.com/office/drawing/2014/main" id="{606E962D-0204-E14A-A5D5-099715B3D32C}"/>
                  </a:ext>
                </a:extLst>
              </p:cNvPr>
              <p:cNvSpPr>
                <a:spLocks noRot="1" noChangeAspect="1" noMove="1" noResize="1" noEditPoints="1" noAdjustHandles="1" noChangeArrowheads="1" noChangeShapeType="1" noTextEdit="1"/>
              </p:cNvSpPr>
              <p:nvPr/>
            </p:nvSpPr>
            <p:spPr>
              <a:xfrm>
                <a:off x="2876415" y="4870123"/>
                <a:ext cx="2946512" cy="2031325"/>
              </a:xfrm>
              <a:prstGeom prst="rect">
                <a:avLst/>
              </a:prstGeom>
              <a:blipFill>
                <a:blip r:embed="rId3"/>
                <a:stretch>
                  <a:fillRect t="-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78851E27-07F3-F449-B04E-A5C53384BC36}"/>
                  </a:ext>
                </a:extLst>
              </p:cNvPr>
              <p:cNvSpPr/>
              <p:nvPr/>
            </p:nvSpPr>
            <p:spPr>
              <a:xfrm>
                <a:off x="3301658" y="2662443"/>
                <a:ext cx="981807"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m:t>
                          </m:r>
                          <m:d>
                            <m:dPr>
                              <m:begChr m:val="|"/>
                              <m:endChr m:val="|"/>
                              <m:ctrlPr>
                                <a:rPr lang="en-US" b="0" i="1" dirty="0" smtClean="0">
                                  <a:latin typeface="Cambria Math" panose="02040503050406030204" pitchFamily="18" charset="0"/>
                                </a:rPr>
                              </m:ctrlPr>
                            </m:dPr>
                            <m:e>
                              <m:r>
                                <a:rPr lang="en-US" i="1">
                                  <a:latin typeface="Cambria Math" panose="02040503050406030204" pitchFamily="18" charset="0"/>
                                </a:rPr>
                                <m:t>𝑤</m:t>
                              </m:r>
                            </m:e>
                          </m:d>
                          <m:r>
                            <a:rPr lang="en-US" b="0" i="1" smtClean="0">
                              <a:latin typeface="Cambria Math" panose="02040503050406030204" pitchFamily="18" charset="0"/>
                            </a:rPr>
                            <m:t>|</m:t>
                          </m:r>
                        </m:e>
                        <m:sup>
                          <m:r>
                            <a:rPr lang="en-US" b="0" i="1" dirty="0" smtClean="0">
                              <a:latin typeface="Cambria Math" panose="02040503050406030204" pitchFamily="18" charset="0"/>
                            </a:rPr>
                            <m:t>2</m:t>
                          </m:r>
                        </m:sup>
                      </m:sSup>
                    </m:oMath>
                  </m:oMathPara>
                </a14:m>
                <a:endParaRPr lang="en-US" dirty="0"/>
              </a:p>
            </p:txBody>
          </p:sp>
        </mc:Choice>
        <mc:Fallback xmlns="">
          <p:sp>
            <p:nvSpPr>
              <p:cNvPr id="19" name="Rectangle 18">
                <a:extLst>
                  <a:ext uri="{FF2B5EF4-FFF2-40B4-BE49-F238E27FC236}">
                    <a16:creationId xmlns:a16="http://schemas.microsoft.com/office/drawing/2014/main" id="{78851E27-07F3-F449-B04E-A5C53384BC36}"/>
                  </a:ext>
                </a:extLst>
              </p:cNvPr>
              <p:cNvSpPr>
                <a:spLocks noRot="1" noChangeAspect="1" noMove="1" noResize="1" noEditPoints="1" noAdjustHandles="1" noChangeArrowheads="1" noChangeShapeType="1" noTextEdit="1"/>
              </p:cNvSpPr>
              <p:nvPr/>
            </p:nvSpPr>
            <p:spPr>
              <a:xfrm>
                <a:off x="3301658" y="2662443"/>
                <a:ext cx="981807" cy="610936"/>
              </a:xfrm>
              <a:prstGeom prst="rect">
                <a:avLst/>
              </a:prstGeom>
              <a:blipFill>
                <a:blip r:embed="rId4"/>
                <a:stretch>
                  <a:fillRect b="-2041"/>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id="{FEE3DA26-93CA-584D-A4F7-56C8EDC138FD}"/>
              </a:ext>
            </a:extLst>
          </p:cNvPr>
          <p:cNvSpPr/>
          <p:nvPr/>
        </p:nvSpPr>
        <p:spPr>
          <a:xfrm>
            <a:off x="6812281" y="6169709"/>
            <a:ext cx="5711124" cy="646331"/>
          </a:xfrm>
          <a:prstGeom prst="rect">
            <a:avLst/>
          </a:prstGeom>
        </p:spPr>
        <p:txBody>
          <a:bodyPr wrap="square">
            <a:spAutoFit/>
          </a:bodyPr>
          <a:lstStyle/>
          <a:p>
            <a:r>
              <a:rPr lang="en-US" dirty="0"/>
              <a:t>Krell, Mario Michael. (2015). Generalizing, Decoding, and Optimizing Support Vector Machine Classification. </a:t>
            </a:r>
          </a:p>
        </p:txBody>
      </p:sp>
      <p:pic>
        <p:nvPicPr>
          <p:cNvPr id="17410" name="Picture 2" descr="3: Soft margin support vector machine scheme. In contrast to 2, some samples are on the wrong side of the hyperplanes within the margin. ">
            <a:extLst>
              <a:ext uri="{FF2B5EF4-FFF2-40B4-BE49-F238E27FC236}">
                <a16:creationId xmlns:a16="http://schemas.microsoft.com/office/drawing/2014/main" id="{4B623CA6-DECA-114A-AD93-369E499297D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0090" t="6101" r="454" b="6252"/>
          <a:stretch/>
        </p:blipFill>
        <p:spPr bwMode="auto">
          <a:xfrm>
            <a:off x="7461504" y="1892808"/>
            <a:ext cx="3593592" cy="348386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E45E2AB-2A72-C845-A471-8B4EBFC2529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286A39F4-3A0C-0E4C-9F54-B29217EEB5FB}"/>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35992223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742AF-D484-C74A-B729-ED166FAECC8B}"/>
              </a:ext>
            </a:extLst>
          </p:cNvPr>
          <p:cNvSpPr>
            <a:spLocks noGrp="1"/>
          </p:cNvSpPr>
          <p:nvPr>
            <p:ph type="title"/>
          </p:nvPr>
        </p:nvSpPr>
        <p:spPr/>
        <p:txBody>
          <a:bodyPr>
            <a:normAutofit fontScale="90000"/>
          </a:bodyPr>
          <a:lstStyle/>
          <a:p>
            <a:endParaRPr lang="en-US"/>
          </a:p>
        </p:txBody>
      </p:sp>
      <p:sp>
        <p:nvSpPr>
          <p:cNvPr id="6" name="Slide Number Placeholder 5">
            <a:extLst>
              <a:ext uri="{FF2B5EF4-FFF2-40B4-BE49-F238E27FC236}">
                <a16:creationId xmlns:a16="http://schemas.microsoft.com/office/drawing/2014/main" id="{A95B9F9A-573D-7B4E-8887-F98135B6B0C6}"/>
              </a:ext>
            </a:extLst>
          </p:cNvPr>
          <p:cNvSpPr>
            <a:spLocks noGrp="1"/>
          </p:cNvSpPr>
          <p:nvPr>
            <p:ph type="sldNum" sz="quarter" idx="12"/>
          </p:nvPr>
        </p:nvSpPr>
        <p:spPr/>
        <p:txBody>
          <a:bodyPr/>
          <a:lstStyle/>
          <a:p>
            <a:fld id="{160847C4-C153-934D-B234-B5C1EA6118B1}" type="slidenum">
              <a:rPr lang="en-US" smtClean="0"/>
              <a:t>55</a:t>
            </a:fld>
            <a:endParaRPr lang="en-US"/>
          </a:p>
        </p:txBody>
      </p:sp>
      <p:pic>
        <p:nvPicPr>
          <p:cNvPr id="1026" name="Picture 2" descr="An Introduction to Support Vector Machines (SVM): Dual problem solution  using GD - Gu Blog">
            <a:extLst>
              <a:ext uri="{FF2B5EF4-FFF2-40B4-BE49-F238E27FC236}">
                <a16:creationId xmlns:a16="http://schemas.microsoft.com/office/drawing/2014/main" id="{AAD6F2C8-79CA-7241-BD4F-B2B29D40E57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77067" y="841115"/>
            <a:ext cx="6637866" cy="4978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01F337B-1000-194E-83E9-CED37C5990E4}"/>
              </a:ext>
            </a:extLst>
          </p:cNvPr>
          <p:cNvSpPr/>
          <p:nvPr/>
        </p:nvSpPr>
        <p:spPr>
          <a:xfrm>
            <a:off x="7320742" y="6077725"/>
            <a:ext cx="6096000" cy="646331"/>
          </a:xfrm>
          <a:prstGeom prst="rect">
            <a:avLst/>
          </a:prstGeom>
        </p:spPr>
        <p:txBody>
          <a:bodyPr>
            <a:spAutoFit/>
          </a:bodyPr>
          <a:lstStyle/>
          <a:p>
            <a:r>
              <a:rPr lang="en-US" dirty="0"/>
              <a:t>https://</a:t>
            </a:r>
            <a:r>
              <a:rPr lang="en-US" dirty="0" err="1"/>
              <a:t>nianlonggu.com</a:t>
            </a:r>
            <a:r>
              <a:rPr lang="en-US" dirty="0"/>
              <a:t>/2019/05/27/tutorial-on-SVM/#hyperplane-over-iteration</a:t>
            </a:r>
          </a:p>
        </p:txBody>
      </p:sp>
    </p:spTree>
    <p:extLst>
      <p:ext uri="{BB962C8B-B14F-4D97-AF65-F5344CB8AC3E}">
        <p14:creationId xmlns:p14="http://schemas.microsoft.com/office/powerpoint/2010/main" val="3848550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6D9C2-EDCF-BE4F-900F-3027E9549138}"/>
              </a:ext>
            </a:extLst>
          </p:cNvPr>
          <p:cNvSpPr>
            <a:spLocks noGrp="1"/>
          </p:cNvSpPr>
          <p:nvPr>
            <p:ph type="title"/>
          </p:nvPr>
        </p:nvSpPr>
        <p:spPr/>
        <p:txBody>
          <a:bodyPr>
            <a:normAutofit fontScale="90000"/>
          </a:bodyPr>
          <a:lstStyle/>
          <a:p>
            <a:r>
              <a:rPr lang="en-US" dirty="0"/>
              <a:t>Support Vector Machines: slack variable</a:t>
            </a:r>
          </a:p>
        </p:txBody>
      </p:sp>
      <p:sp>
        <p:nvSpPr>
          <p:cNvPr id="6" name="TextBox 5">
            <a:extLst>
              <a:ext uri="{FF2B5EF4-FFF2-40B4-BE49-F238E27FC236}">
                <a16:creationId xmlns:a16="http://schemas.microsoft.com/office/drawing/2014/main" id="{8228397E-FC40-3E48-B636-FF36EC6ECC9B}"/>
              </a:ext>
            </a:extLst>
          </p:cNvPr>
          <p:cNvSpPr txBox="1"/>
          <p:nvPr/>
        </p:nvSpPr>
        <p:spPr>
          <a:xfrm>
            <a:off x="838200" y="2069432"/>
            <a:ext cx="4392421" cy="1754326"/>
          </a:xfrm>
          <a:prstGeom prst="rect">
            <a:avLst/>
          </a:prstGeom>
          <a:noFill/>
        </p:spPr>
        <p:txBody>
          <a:bodyPr wrap="none" rtlCol="0">
            <a:spAutoFit/>
          </a:bodyPr>
          <a:lstStyle/>
          <a:p>
            <a:r>
              <a:rPr lang="en-US" dirty="0"/>
              <a:t>What if there is no perfect linear separation?</a:t>
            </a:r>
          </a:p>
          <a:p>
            <a:endParaRPr lang="en-US" dirty="0"/>
          </a:p>
          <a:p>
            <a:r>
              <a:rPr lang="en-US" dirty="0"/>
              <a:t>: use soft margin</a:t>
            </a:r>
          </a:p>
          <a:p>
            <a:endParaRPr lang="en-US" dirty="0"/>
          </a:p>
          <a:p>
            <a:endParaRPr lang="en-US" dirty="0"/>
          </a:p>
          <a:p>
            <a:r>
              <a:rPr lang="en-US" dirty="0"/>
              <a:t>Now, we minimize: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9D8BB03-8004-3D42-8A10-F6E6EF6B208D}"/>
                  </a:ext>
                </a:extLst>
              </p:cNvPr>
              <p:cNvSpPr txBox="1"/>
              <p:nvPr/>
            </p:nvSpPr>
            <p:spPr>
              <a:xfrm>
                <a:off x="1256840" y="3993017"/>
                <a:ext cx="1832617" cy="75623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i="1" smtClean="0">
                          <a:latin typeface="Cambria Math" panose="02040503050406030204" pitchFamily="18" charset="0"/>
                        </a:rPr>
                        <m:t>|</m:t>
                      </m:r>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r>
                                <a:rPr lang="en-US" i="1">
                                  <a:latin typeface="Cambria Math" panose="02040503050406030204" pitchFamily="18" charset="0"/>
                                </a:rPr>
                                <m:t>𝑤</m:t>
                              </m:r>
                            </m:e>
                          </m:d>
                          <m:r>
                            <a:rPr lang="en-US" i="1">
                              <a:latin typeface="Cambria Math" panose="02040503050406030204" pitchFamily="18" charset="0"/>
                            </a:rPr>
                            <m:t>|</m:t>
                          </m:r>
                        </m:e>
                        <m:sup>
                          <m:r>
                            <a:rPr lang="en-US" i="1">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b>
                            <m:sSubPr>
                              <m:ctrlPr>
                                <a:rPr lang="en-US" b="0" i="1" smtClean="0">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b="0" i="1" smtClean="0">
                                  <a:latin typeface="Cambria Math" panose="02040503050406030204" pitchFamily="18" charset="0"/>
                                </a:rPr>
                                <m:t>𝑖</m:t>
                              </m:r>
                            </m:sub>
                          </m:sSub>
                        </m:e>
                      </m:nary>
                    </m:oMath>
                  </m:oMathPara>
                </a14:m>
                <a:endParaRPr lang="en-US" dirty="0"/>
              </a:p>
            </p:txBody>
          </p:sp>
        </mc:Choice>
        <mc:Fallback xmlns="">
          <p:sp>
            <p:nvSpPr>
              <p:cNvPr id="8" name="TextBox 7">
                <a:extLst>
                  <a:ext uri="{FF2B5EF4-FFF2-40B4-BE49-F238E27FC236}">
                    <a16:creationId xmlns:a16="http://schemas.microsoft.com/office/drawing/2014/main" id="{89D8BB03-8004-3D42-8A10-F6E6EF6B208D}"/>
                  </a:ext>
                </a:extLst>
              </p:cNvPr>
              <p:cNvSpPr txBox="1">
                <a:spLocks noRot="1" noChangeAspect="1" noMove="1" noResize="1" noEditPoints="1" noAdjustHandles="1" noChangeArrowheads="1" noChangeShapeType="1" noTextEdit="1"/>
              </p:cNvSpPr>
              <p:nvPr/>
            </p:nvSpPr>
            <p:spPr>
              <a:xfrm>
                <a:off x="1256840" y="3993017"/>
                <a:ext cx="1832617" cy="756233"/>
              </a:xfrm>
              <a:prstGeom prst="rect">
                <a:avLst/>
              </a:prstGeom>
              <a:blipFill>
                <a:blip r:embed="rId3"/>
                <a:stretch>
                  <a:fillRect l="-2069" t="-114754" r="-17241" b="-17541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4FAEB05B-54F0-344E-BA9C-15A4195D0666}"/>
              </a:ext>
            </a:extLst>
          </p:cNvPr>
          <p:cNvSpPr txBox="1"/>
          <p:nvPr/>
        </p:nvSpPr>
        <p:spPr>
          <a:xfrm>
            <a:off x="838200" y="4918509"/>
            <a:ext cx="837280"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6B481CF-9A37-BD48-B044-5B299646B90C}"/>
                  </a:ext>
                </a:extLst>
              </p:cNvPr>
              <p:cNvSpPr txBox="1"/>
              <p:nvPr/>
            </p:nvSpPr>
            <p:spPr>
              <a:xfrm>
                <a:off x="1338111" y="5623496"/>
                <a:ext cx="3169266" cy="276999"/>
              </a:xfrm>
              <a:prstGeom prst="rect">
                <a:avLst/>
              </a:prstGeom>
              <a:noFill/>
            </p:spPr>
            <p:txBody>
              <a:bodyPr wrap="none" lIns="0" tIns="0" rIns="0" bIns="0" rtlCol="0">
                <a:spAutoFit/>
              </a:bodyPr>
              <a:lstStyle/>
              <a:p>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r>
                      <a:rPr lang="en-US" b="0" i="1" dirty="0" smtClean="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r>
                      <a:rPr lang="en-US" i="1" dirty="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0</m:t>
                    </m:r>
                  </m:oMath>
                </a14:m>
                <a:endParaRPr lang="en-US" dirty="0"/>
              </a:p>
            </p:txBody>
          </p:sp>
        </mc:Choice>
        <mc:Fallback xmlns="">
          <p:sp>
            <p:nvSpPr>
              <p:cNvPr id="12" name="TextBox 11">
                <a:extLst>
                  <a:ext uri="{FF2B5EF4-FFF2-40B4-BE49-F238E27FC236}">
                    <a16:creationId xmlns:a16="http://schemas.microsoft.com/office/drawing/2014/main" id="{D6B481CF-9A37-BD48-B044-5B299646B90C}"/>
                  </a:ext>
                </a:extLst>
              </p:cNvPr>
              <p:cNvSpPr txBox="1">
                <a:spLocks noRot="1" noChangeAspect="1" noMove="1" noResize="1" noEditPoints="1" noAdjustHandles="1" noChangeArrowheads="1" noChangeShapeType="1" noTextEdit="1"/>
              </p:cNvSpPr>
              <p:nvPr/>
            </p:nvSpPr>
            <p:spPr>
              <a:xfrm>
                <a:off x="1338111" y="5623496"/>
                <a:ext cx="3169266" cy="276999"/>
              </a:xfrm>
              <a:prstGeom prst="rect">
                <a:avLst/>
              </a:prstGeom>
              <a:blipFill>
                <a:blip r:embed="rId4"/>
                <a:stretch>
                  <a:fillRect l="-2390" t="-21739" r="-1195" b="-47826"/>
                </a:stretch>
              </a:blipFill>
            </p:spPr>
            <p:txBody>
              <a:bodyPr/>
              <a:lstStyle/>
              <a:p>
                <a:r>
                  <a:rPr lang="en-US">
                    <a:noFill/>
                  </a:rPr>
                  <a:t> </a:t>
                </a:r>
              </a:p>
            </p:txBody>
          </p:sp>
        </mc:Fallback>
      </mc:AlternateContent>
      <p:sp>
        <p:nvSpPr>
          <p:cNvPr id="14" name="Content Placeholder 13">
            <a:extLst>
              <a:ext uri="{FF2B5EF4-FFF2-40B4-BE49-F238E27FC236}">
                <a16:creationId xmlns:a16="http://schemas.microsoft.com/office/drawing/2014/main" id="{1BAD763C-6C6A-EE40-9BE1-23610C2CE8D9}"/>
              </a:ext>
            </a:extLst>
          </p:cNvPr>
          <p:cNvSpPr>
            <a:spLocks noGrp="1"/>
          </p:cNvSpPr>
          <p:nvPr>
            <p:ph idx="1"/>
          </p:nvPr>
        </p:nvSpPr>
        <p:spPr/>
        <p:txBody>
          <a:bodyPr/>
          <a:lstStyle/>
          <a:p>
            <a:endParaRPr lang="en-US"/>
          </a:p>
        </p:txBody>
      </p:sp>
      <p:pic>
        <p:nvPicPr>
          <p:cNvPr id="28674" name="Picture 2" descr="Soft margin SVM showing the (solid) maximal margin hyper-plane and (dashed) functional margins for two categories of events (dots and squares) in two dimensions.  ">
            <a:extLst>
              <a:ext uri="{FF2B5EF4-FFF2-40B4-BE49-F238E27FC236}">
                <a16:creationId xmlns:a16="http://schemas.microsoft.com/office/drawing/2014/main" id="{2A0ABA32-1561-3C46-BFE1-DA522C9A11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2511" y="1684095"/>
            <a:ext cx="6223000" cy="42164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C555D42D-C99C-9A4C-A93F-2B3771BD9E1A}"/>
              </a:ext>
            </a:extLst>
          </p:cNvPr>
          <p:cNvSpPr/>
          <p:nvPr/>
        </p:nvSpPr>
        <p:spPr>
          <a:xfrm>
            <a:off x="6007608" y="6386726"/>
            <a:ext cx="7123176" cy="369332"/>
          </a:xfrm>
          <a:prstGeom prst="rect">
            <a:avLst/>
          </a:prstGeom>
        </p:spPr>
        <p:txBody>
          <a:bodyPr wrap="square">
            <a:spAutoFit/>
          </a:bodyPr>
          <a:lstStyle/>
          <a:p>
            <a:r>
              <a:rPr lang="en-US" dirty="0"/>
              <a:t>Bevan, Adrian, et al, (2017). Journal of Physics: Conference Series</a:t>
            </a:r>
          </a:p>
        </p:txBody>
      </p:sp>
      <p:sp>
        <p:nvSpPr>
          <p:cNvPr id="11" name="Rectangle 10">
            <a:extLst>
              <a:ext uri="{FF2B5EF4-FFF2-40B4-BE49-F238E27FC236}">
                <a16:creationId xmlns:a16="http://schemas.microsoft.com/office/drawing/2014/main" id="{F5905684-8D32-B441-BE0C-3C976D04E3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C64AE2F7-3D77-364A-91D8-104AFB76DC7D}"/>
              </a:ext>
            </a:extLst>
          </p:cNvPr>
          <p:cNvSpPr>
            <a:spLocks noGrp="1"/>
          </p:cNvSpPr>
          <p:nvPr>
            <p:ph type="sldNum" sz="quarter" idx="12"/>
          </p:nvPr>
        </p:nvSpPr>
        <p:spPr/>
        <p:txBody>
          <a:bodyPr/>
          <a:lstStyle/>
          <a:p>
            <a:fld id="{160847C4-C153-934D-B234-B5C1EA6118B1}" type="slidenum">
              <a:rPr lang="en-US" smtClean="0"/>
              <a:t>56</a:t>
            </a:fld>
            <a:endParaRPr lang="en-US"/>
          </a:p>
        </p:txBody>
      </p:sp>
    </p:spTree>
    <p:extLst>
      <p:ext uri="{BB962C8B-B14F-4D97-AF65-F5344CB8AC3E}">
        <p14:creationId xmlns:p14="http://schemas.microsoft.com/office/powerpoint/2010/main" val="25486543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03151-4D12-BA48-A586-A0148CF4224D}"/>
              </a:ext>
            </a:extLst>
          </p:cNvPr>
          <p:cNvSpPr>
            <a:spLocks noGrp="1"/>
          </p:cNvSpPr>
          <p:nvPr>
            <p:ph type="title"/>
          </p:nvPr>
        </p:nvSpPr>
        <p:spPr/>
        <p:txBody>
          <a:bodyPr>
            <a:normAutofit fontScale="90000"/>
          </a:bodyPr>
          <a:lstStyle/>
          <a:p>
            <a:r>
              <a:rPr lang="en-US" dirty="0"/>
              <a:t>Kernel trick for non linearly separable problems</a:t>
            </a:r>
          </a:p>
        </p:txBody>
      </p:sp>
      <p:sp>
        <p:nvSpPr>
          <p:cNvPr id="3" name="Content Placeholder 2">
            <a:extLst>
              <a:ext uri="{FF2B5EF4-FFF2-40B4-BE49-F238E27FC236}">
                <a16:creationId xmlns:a16="http://schemas.microsoft.com/office/drawing/2014/main" id="{89271CAA-90CA-1544-AC74-55D2F67879C4}"/>
              </a:ext>
            </a:extLst>
          </p:cNvPr>
          <p:cNvSpPr>
            <a:spLocks noGrp="1"/>
          </p:cNvSpPr>
          <p:nvPr>
            <p:ph idx="1"/>
          </p:nvPr>
        </p:nvSpPr>
        <p:spPr/>
        <p:txBody>
          <a:bodyPr/>
          <a:lstStyle/>
          <a:p>
            <a:endParaRPr lang="en-US" dirty="0"/>
          </a:p>
        </p:txBody>
      </p:sp>
      <p:sp>
        <p:nvSpPr>
          <p:cNvPr id="5" name="Rectangle 4">
            <a:extLst>
              <a:ext uri="{FF2B5EF4-FFF2-40B4-BE49-F238E27FC236}">
                <a16:creationId xmlns:a16="http://schemas.microsoft.com/office/drawing/2014/main" id="{70A81645-5E01-9C4B-AFEE-63014FF081B7}"/>
              </a:ext>
            </a:extLst>
          </p:cNvPr>
          <p:cNvSpPr/>
          <p:nvPr/>
        </p:nvSpPr>
        <p:spPr>
          <a:xfrm>
            <a:off x="6021465" y="6169709"/>
            <a:ext cx="6170535" cy="646331"/>
          </a:xfrm>
          <a:prstGeom prst="rect">
            <a:avLst/>
          </a:prstGeom>
        </p:spPr>
        <p:txBody>
          <a:bodyPr wrap="none">
            <a:spAutoFit/>
          </a:bodyPr>
          <a:lstStyle/>
          <a:p>
            <a:endParaRPr lang="en-US" dirty="0"/>
          </a:p>
          <a:p>
            <a:r>
              <a:rPr lang="en-US" dirty="0"/>
              <a:t>Tutorial on Support Vector Machine (SVM) </a:t>
            </a:r>
            <a:r>
              <a:rPr lang="en-US" dirty="0" err="1"/>
              <a:t>Vikramaditya</a:t>
            </a:r>
            <a:r>
              <a:rPr lang="en-US" dirty="0"/>
              <a:t> </a:t>
            </a:r>
            <a:r>
              <a:rPr lang="en-US" dirty="0" err="1"/>
              <a:t>Jakkula</a:t>
            </a:r>
            <a:endParaRPr lang="en-US" dirty="0"/>
          </a:p>
        </p:txBody>
      </p:sp>
      <p:pic>
        <p:nvPicPr>
          <p:cNvPr id="6" name="Picture 5">
            <a:extLst>
              <a:ext uri="{FF2B5EF4-FFF2-40B4-BE49-F238E27FC236}">
                <a16:creationId xmlns:a16="http://schemas.microsoft.com/office/drawing/2014/main" id="{17FE7B0F-B032-774D-9E96-77FD05239454}"/>
              </a:ext>
            </a:extLst>
          </p:cNvPr>
          <p:cNvPicPr>
            <a:picLocks noChangeAspect="1"/>
          </p:cNvPicPr>
          <p:nvPr/>
        </p:nvPicPr>
        <p:blipFill>
          <a:blip r:embed="rId3"/>
          <a:stretch>
            <a:fillRect/>
          </a:stretch>
        </p:blipFill>
        <p:spPr>
          <a:xfrm>
            <a:off x="2717800" y="1974382"/>
            <a:ext cx="6756400" cy="3429000"/>
          </a:xfrm>
          <a:prstGeom prst="rect">
            <a:avLst/>
          </a:prstGeom>
        </p:spPr>
      </p:pic>
      <p:sp>
        <p:nvSpPr>
          <p:cNvPr id="4" name="TextBox 3">
            <a:extLst>
              <a:ext uri="{FF2B5EF4-FFF2-40B4-BE49-F238E27FC236}">
                <a16:creationId xmlns:a16="http://schemas.microsoft.com/office/drawing/2014/main" id="{0E2583A3-727E-1244-B4A0-F70DADCB612D}"/>
              </a:ext>
            </a:extLst>
          </p:cNvPr>
          <p:cNvSpPr txBox="1"/>
          <p:nvPr/>
        </p:nvSpPr>
        <p:spPr>
          <a:xfrm>
            <a:off x="8375073" y="5060373"/>
            <a:ext cx="1548245" cy="599763"/>
          </a:xfrm>
          <a:prstGeom prst="rect">
            <a:avLst/>
          </a:prstGeom>
          <a:solidFill>
            <a:schemeClr val="bg1"/>
          </a:solidFill>
        </p:spPr>
        <p:txBody>
          <a:bodyPr wrap="square" rtlCol="0">
            <a:spAutoFit/>
          </a:bodyPr>
          <a:lstStyle/>
          <a:p>
            <a:endParaRPr lang="en-US" dirty="0"/>
          </a:p>
        </p:txBody>
      </p:sp>
      <p:sp>
        <p:nvSpPr>
          <p:cNvPr id="7" name="Rectangle 6">
            <a:extLst>
              <a:ext uri="{FF2B5EF4-FFF2-40B4-BE49-F238E27FC236}">
                <a16:creationId xmlns:a16="http://schemas.microsoft.com/office/drawing/2014/main" id="{A2ACC093-83E0-204F-A1C1-AB88B9A1633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08EC5F0F-39CE-044B-8D5E-3C928856D997}"/>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39983263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B44B1-7ACB-6F41-9040-E63609C2484A}"/>
              </a:ext>
            </a:extLst>
          </p:cNvPr>
          <p:cNvSpPr>
            <a:spLocks noGrp="1"/>
          </p:cNvSpPr>
          <p:nvPr>
            <p:ph type="title"/>
          </p:nvPr>
        </p:nvSpPr>
        <p:spPr/>
        <p:txBody>
          <a:bodyPr>
            <a:normAutofit fontScale="90000"/>
          </a:bodyPr>
          <a:lstStyle/>
          <a:p>
            <a:r>
              <a:rPr lang="en-US" dirty="0"/>
              <a:t>SVM application example</a:t>
            </a:r>
          </a:p>
        </p:txBody>
      </p:sp>
      <p:sp>
        <p:nvSpPr>
          <p:cNvPr id="3" name="Content Placeholder 2">
            <a:extLst>
              <a:ext uri="{FF2B5EF4-FFF2-40B4-BE49-F238E27FC236}">
                <a16:creationId xmlns:a16="http://schemas.microsoft.com/office/drawing/2014/main" id="{520FDE04-C2F6-7B4C-A279-A252B23F092B}"/>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66BC8BC4-C962-DE41-91DB-E464A6BECC98}"/>
              </a:ext>
            </a:extLst>
          </p:cNvPr>
          <p:cNvPicPr>
            <a:picLocks noChangeAspect="1"/>
          </p:cNvPicPr>
          <p:nvPr/>
        </p:nvPicPr>
        <p:blipFill>
          <a:blip r:embed="rId3"/>
          <a:stretch>
            <a:fillRect/>
          </a:stretch>
        </p:blipFill>
        <p:spPr>
          <a:xfrm>
            <a:off x="2447588" y="1033272"/>
            <a:ext cx="7569200" cy="4089400"/>
          </a:xfrm>
          <a:prstGeom prst="rect">
            <a:avLst/>
          </a:prstGeom>
        </p:spPr>
      </p:pic>
      <p:sp>
        <p:nvSpPr>
          <p:cNvPr id="7" name="Rectangle 6">
            <a:extLst>
              <a:ext uri="{FF2B5EF4-FFF2-40B4-BE49-F238E27FC236}">
                <a16:creationId xmlns:a16="http://schemas.microsoft.com/office/drawing/2014/main" id="{09E533BB-D008-C147-94A7-56F3179EA55A}"/>
              </a:ext>
            </a:extLst>
          </p:cNvPr>
          <p:cNvSpPr/>
          <p:nvPr/>
        </p:nvSpPr>
        <p:spPr>
          <a:xfrm>
            <a:off x="8850915" y="6341555"/>
            <a:ext cx="3449662" cy="369332"/>
          </a:xfrm>
          <a:prstGeom prst="rect">
            <a:avLst/>
          </a:prstGeom>
        </p:spPr>
        <p:txBody>
          <a:bodyPr wrap="none">
            <a:spAutoFit/>
          </a:bodyPr>
          <a:lstStyle/>
          <a:p>
            <a:r>
              <a:rPr lang="en-US" dirty="0"/>
              <a:t>BMC Bioinformatics 17: 357 (2016)</a:t>
            </a:r>
          </a:p>
        </p:txBody>
      </p:sp>
      <p:pic>
        <p:nvPicPr>
          <p:cNvPr id="4" name="Picture 3">
            <a:extLst>
              <a:ext uri="{FF2B5EF4-FFF2-40B4-BE49-F238E27FC236}">
                <a16:creationId xmlns:a16="http://schemas.microsoft.com/office/drawing/2014/main" id="{D781376B-6804-BD4E-945E-3533F1F9A871}"/>
              </a:ext>
            </a:extLst>
          </p:cNvPr>
          <p:cNvPicPr>
            <a:picLocks noChangeAspect="1"/>
          </p:cNvPicPr>
          <p:nvPr/>
        </p:nvPicPr>
        <p:blipFill>
          <a:blip r:embed="rId4"/>
          <a:stretch>
            <a:fillRect/>
          </a:stretch>
        </p:blipFill>
        <p:spPr>
          <a:xfrm>
            <a:off x="3365769" y="5315930"/>
            <a:ext cx="6217731" cy="949778"/>
          </a:xfrm>
          <a:prstGeom prst="rect">
            <a:avLst/>
          </a:prstGeom>
        </p:spPr>
      </p:pic>
      <p:sp>
        <p:nvSpPr>
          <p:cNvPr id="8" name="Rectangle 7">
            <a:extLst>
              <a:ext uri="{FF2B5EF4-FFF2-40B4-BE49-F238E27FC236}">
                <a16:creationId xmlns:a16="http://schemas.microsoft.com/office/drawing/2014/main" id="{F18821E6-A083-7440-A63C-CB56BC5FBCC9}"/>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F8085C42-D82D-414B-AFAC-418119BFBD5F}"/>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38983413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A4019-50A1-7341-A930-2EBB22D15B49}"/>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F8B0161D-F6C7-8743-A209-AC7495762C21}"/>
              </a:ext>
            </a:extLst>
          </p:cNvPr>
          <p:cNvSpPr>
            <a:spLocks noGrp="1"/>
          </p:cNvSpPr>
          <p:nvPr>
            <p:ph idx="1"/>
          </p:nvPr>
        </p:nvSpPr>
        <p:spPr/>
        <p:txBody>
          <a:bodyPr>
            <a:normAutofit/>
          </a:bodyPr>
          <a:lstStyle/>
          <a:p>
            <a:pPr marL="0" indent="0">
              <a:buNone/>
            </a:pPr>
            <a:r>
              <a:rPr lang="en-US" b="1" dirty="0"/>
              <a:t>Pros</a:t>
            </a:r>
            <a:endParaRPr lang="en-US" dirty="0"/>
          </a:p>
          <a:p>
            <a:r>
              <a:rPr lang="en-US" dirty="0"/>
              <a:t>Can find global optimal solution</a:t>
            </a:r>
          </a:p>
          <a:p>
            <a:r>
              <a:rPr lang="en-US" dirty="0"/>
              <a:t>Can handle high dimension data </a:t>
            </a:r>
          </a:p>
          <a:p>
            <a:r>
              <a:rPr lang="en-US" dirty="0"/>
              <a:t>Memory efficient</a:t>
            </a:r>
          </a:p>
          <a:p>
            <a:r>
              <a:rPr lang="en-US" dirty="0"/>
              <a:t>Kernels for non-linear cases</a:t>
            </a:r>
          </a:p>
          <a:p>
            <a:endParaRPr lang="en-US" dirty="0"/>
          </a:p>
          <a:p>
            <a:pPr marL="0" indent="0">
              <a:buNone/>
            </a:pPr>
            <a:r>
              <a:rPr lang="en-US" b="1" dirty="0"/>
              <a:t>Cons</a:t>
            </a:r>
            <a:endParaRPr lang="en-US" dirty="0"/>
          </a:p>
          <a:p>
            <a:r>
              <a:rPr lang="en-US" dirty="0"/>
              <a:t>Not for (#parameters) &gt;  (#data points)</a:t>
            </a:r>
          </a:p>
          <a:p>
            <a:r>
              <a:rPr lang="en-US" dirty="0"/>
              <a:t>Sensitive to scale of inputs</a:t>
            </a:r>
          </a:p>
        </p:txBody>
      </p:sp>
      <p:sp>
        <p:nvSpPr>
          <p:cNvPr id="4" name="Rectangle 3">
            <a:extLst>
              <a:ext uri="{FF2B5EF4-FFF2-40B4-BE49-F238E27FC236}">
                <a16:creationId xmlns:a16="http://schemas.microsoft.com/office/drawing/2014/main" id="{9B2F90AD-7D04-FC48-B589-8E12F28AB1B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01BE3F11-819A-EE45-AC3F-DA3E5417F1DA}"/>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1010862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33607176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01C6A-E979-1941-B3C1-6B2F167F3641}"/>
              </a:ext>
            </a:extLst>
          </p:cNvPr>
          <p:cNvSpPr>
            <a:spLocks noGrp="1"/>
          </p:cNvSpPr>
          <p:nvPr>
            <p:ph type="title"/>
          </p:nvPr>
        </p:nvSpPr>
        <p:spPr/>
        <p:txBody>
          <a:bodyPr>
            <a:normAutofit fontScale="90000"/>
          </a:bodyPr>
          <a:lstStyle/>
          <a:p>
            <a:endParaRPr lang="en-US"/>
          </a:p>
        </p:txBody>
      </p:sp>
      <p:pic>
        <p:nvPicPr>
          <p:cNvPr id="4" name="Content Placeholder 3">
            <a:extLst>
              <a:ext uri="{FF2B5EF4-FFF2-40B4-BE49-F238E27FC236}">
                <a16:creationId xmlns:a16="http://schemas.microsoft.com/office/drawing/2014/main" id="{F344CA01-2E50-FA41-A02E-5819EE10A7E8}"/>
              </a:ext>
            </a:extLst>
          </p:cNvPr>
          <p:cNvPicPr>
            <a:picLocks noGrp="1" noChangeAspect="1"/>
          </p:cNvPicPr>
          <p:nvPr>
            <p:ph idx="1"/>
          </p:nvPr>
        </p:nvPicPr>
        <p:blipFill>
          <a:blip r:embed="rId3"/>
          <a:stretch>
            <a:fillRect/>
          </a:stretch>
        </p:blipFill>
        <p:spPr>
          <a:xfrm>
            <a:off x="3714184" y="365125"/>
            <a:ext cx="4352046" cy="5897562"/>
          </a:xfrm>
          <a:prstGeom prst="rect">
            <a:avLst/>
          </a:prstGeom>
        </p:spPr>
      </p:pic>
      <p:sp>
        <p:nvSpPr>
          <p:cNvPr id="5" name="Slide Number Placeholder 4">
            <a:extLst>
              <a:ext uri="{FF2B5EF4-FFF2-40B4-BE49-F238E27FC236}">
                <a16:creationId xmlns:a16="http://schemas.microsoft.com/office/drawing/2014/main" id="{F3D4972B-3DB1-F440-800F-576E707A607C}"/>
              </a:ext>
            </a:extLst>
          </p:cNvPr>
          <p:cNvSpPr>
            <a:spLocks noGrp="1"/>
          </p:cNvSpPr>
          <p:nvPr>
            <p:ph type="sldNum" sz="quarter" idx="12"/>
          </p:nvPr>
        </p:nvSpPr>
        <p:spPr/>
        <p:txBody>
          <a:bodyPr/>
          <a:lstStyle/>
          <a:p>
            <a:fld id="{160847C4-C153-934D-B234-B5C1EA6118B1}" type="slidenum">
              <a:rPr lang="en-US" smtClean="0"/>
              <a:t>60</a:t>
            </a:fld>
            <a:endParaRPr lang="en-US"/>
          </a:p>
        </p:txBody>
      </p:sp>
    </p:spTree>
    <p:extLst>
      <p:ext uri="{BB962C8B-B14F-4D97-AF65-F5344CB8AC3E}">
        <p14:creationId xmlns:p14="http://schemas.microsoft.com/office/powerpoint/2010/main" val="27940490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FE2AF-54E7-7A46-8BA5-AC69DD758EAD}"/>
              </a:ext>
            </a:extLst>
          </p:cNvPr>
          <p:cNvSpPr>
            <a:spLocks noGrp="1"/>
          </p:cNvSpPr>
          <p:nvPr>
            <p:ph type="title"/>
          </p:nvPr>
        </p:nvSpPr>
        <p:spPr/>
        <p:txBody>
          <a:bodyPr>
            <a:normAutofit fontScale="90000"/>
          </a:bodyPr>
          <a:lstStyle/>
          <a:p>
            <a:r>
              <a:rPr lang="en-US" dirty="0"/>
              <a:t>K-NN R practice</a:t>
            </a:r>
          </a:p>
        </p:txBody>
      </p:sp>
      <p:sp>
        <p:nvSpPr>
          <p:cNvPr id="3" name="Content Placeholder 2">
            <a:extLst>
              <a:ext uri="{FF2B5EF4-FFF2-40B4-BE49-F238E27FC236}">
                <a16:creationId xmlns:a16="http://schemas.microsoft.com/office/drawing/2014/main" id="{D8E21E60-A272-6640-B410-C9CEFCA89679}"/>
              </a:ext>
            </a:extLst>
          </p:cNvPr>
          <p:cNvSpPr>
            <a:spLocks noGrp="1"/>
          </p:cNvSpPr>
          <p:nvPr>
            <p:ph idx="1"/>
          </p:nvPr>
        </p:nvSpPr>
        <p:spPr/>
        <p:txBody>
          <a:bodyPr numCol="2">
            <a:normAutofit fontScale="25000" lnSpcReduction="20000"/>
          </a:bodyPr>
          <a:lstStyle/>
          <a:p>
            <a:pPr marL="0" indent="0">
              <a:buNone/>
            </a:pPr>
            <a:r>
              <a:rPr lang="en-US" dirty="0"/>
              <a:t>library(class)</a:t>
            </a:r>
          </a:p>
          <a:p>
            <a:pPr marL="0" indent="0">
              <a:buNone/>
            </a:pPr>
            <a:r>
              <a:rPr lang="en-US" dirty="0"/>
              <a:t>library(caret)</a:t>
            </a:r>
          </a:p>
          <a:p>
            <a:pPr marL="0" indent="0">
              <a:buNone/>
            </a:pPr>
            <a:endParaRPr lang="en-US" dirty="0"/>
          </a:p>
          <a:p>
            <a:pPr marL="0" indent="0">
              <a:buNone/>
            </a:pPr>
            <a:r>
              <a:rPr lang="en-US" dirty="0"/>
              <a:t>#load iris data</a:t>
            </a:r>
          </a:p>
          <a:p>
            <a:pPr marL="0" indent="0">
              <a:buNone/>
            </a:pPr>
            <a:r>
              <a:rPr lang="en-US" dirty="0"/>
              <a:t>data(iris)</a:t>
            </a:r>
          </a:p>
          <a:p>
            <a:pPr marL="0" indent="0">
              <a:buNone/>
            </a:pPr>
            <a:r>
              <a:rPr lang="en-US" dirty="0"/>
              <a:t>head(iris)</a:t>
            </a:r>
          </a:p>
          <a:p>
            <a:pPr marL="0" indent="0">
              <a:buNone/>
            </a:pPr>
            <a:endParaRPr lang="en-US" dirty="0"/>
          </a:p>
          <a:p>
            <a:pPr marL="0" indent="0">
              <a:buNone/>
            </a:pPr>
            <a:r>
              <a:rPr lang="en-US" dirty="0"/>
              <a:t>#shuffle iris data</a:t>
            </a:r>
          </a:p>
          <a:p>
            <a:pPr marL="0" indent="0">
              <a:buNone/>
            </a:pPr>
            <a:r>
              <a:rPr lang="en-US" dirty="0"/>
              <a:t>iris=iris[sample(1:length(iris[,1]),length(iris[,1])),]</a:t>
            </a:r>
          </a:p>
          <a:p>
            <a:pPr marL="0" indent="0">
              <a:buNone/>
            </a:pPr>
            <a:endParaRPr lang="en-US" dirty="0"/>
          </a:p>
          <a:p>
            <a:pPr marL="0" indent="0">
              <a:buNone/>
            </a:pPr>
            <a:r>
              <a:rPr lang="en-US" dirty="0"/>
              <a:t>#assign training data and test data</a:t>
            </a:r>
          </a:p>
          <a:p>
            <a:pPr marL="0" indent="0">
              <a:buNone/>
            </a:pPr>
            <a:r>
              <a:rPr lang="en-US" dirty="0" err="1"/>
              <a:t>train_index</a:t>
            </a:r>
            <a:r>
              <a:rPr lang="en-US" dirty="0"/>
              <a:t>=1:round(length(iris[,1])*0.7)</a:t>
            </a:r>
          </a:p>
          <a:p>
            <a:pPr marL="0" indent="0">
              <a:buNone/>
            </a:pPr>
            <a:r>
              <a:rPr lang="en-US" dirty="0" err="1"/>
              <a:t>train_data</a:t>
            </a:r>
            <a:r>
              <a:rPr lang="en-US" dirty="0"/>
              <a:t>=iris[train_index,1:4]</a:t>
            </a:r>
          </a:p>
          <a:p>
            <a:pPr marL="0" indent="0">
              <a:buNone/>
            </a:pPr>
            <a:r>
              <a:rPr lang="en-US" dirty="0" err="1"/>
              <a:t>train_label</a:t>
            </a:r>
            <a:r>
              <a:rPr lang="en-US" dirty="0"/>
              <a:t>=</a:t>
            </a:r>
            <a:r>
              <a:rPr lang="en-US" dirty="0" err="1"/>
              <a:t>as.character</a:t>
            </a:r>
            <a:r>
              <a:rPr lang="en-US" dirty="0"/>
              <a:t>(iris[train_index,5])</a:t>
            </a:r>
          </a:p>
          <a:p>
            <a:pPr marL="0" indent="0">
              <a:buNone/>
            </a:pPr>
            <a:endParaRPr lang="en-US" dirty="0"/>
          </a:p>
          <a:p>
            <a:pPr marL="0" indent="0">
              <a:buNone/>
            </a:pPr>
            <a:r>
              <a:rPr lang="en-US" dirty="0" err="1"/>
              <a:t>test_data</a:t>
            </a:r>
            <a:r>
              <a:rPr lang="en-US" dirty="0"/>
              <a:t>=iris[-train_index,1:4]</a:t>
            </a:r>
          </a:p>
          <a:p>
            <a:pPr marL="0" indent="0">
              <a:buNone/>
            </a:pPr>
            <a:r>
              <a:rPr lang="en-US" dirty="0" err="1"/>
              <a:t>test_label</a:t>
            </a:r>
            <a:r>
              <a:rPr lang="en-US" dirty="0"/>
              <a:t>=</a:t>
            </a:r>
            <a:r>
              <a:rPr lang="en-US" dirty="0" err="1"/>
              <a:t>as.character</a:t>
            </a:r>
            <a:r>
              <a:rPr lang="en-US" dirty="0"/>
              <a:t>(iris[-train_index,5])</a:t>
            </a:r>
          </a:p>
          <a:p>
            <a:pPr marL="0" indent="0">
              <a:buNone/>
            </a:pPr>
            <a:endParaRPr lang="en-US" dirty="0"/>
          </a:p>
          <a:p>
            <a:pPr marL="0" indent="0">
              <a:buNone/>
            </a:pPr>
            <a:r>
              <a:rPr lang="en-US" dirty="0"/>
              <a:t>#find the best k using cross validation </a:t>
            </a:r>
          </a:p>
          <a:p>
            <a:pPr marL="0" indent="0">
              <a:buNone/>
            </a:pPr>
            <a:r>
              <a:rPr lang="en-US" dirty="0" err="1"/>
              <a:t>caret_fit</a:t>
            </a:r>
            <a:r>
              <a:rPr lang="en-US" dirty="0"/>
              <a:t> &lt;- train(</a:t>
            </a:r>
            <a:r>
              <a:rPr lang="en-US" dirty="0" err="1"/>
              <a:t>train_data</a:t>
            </a:r>
            <a:r>
              <a:rPr lang="en-US" dirty="0"/>
              <a:t>, </a:t>
            </a:r>
            <a:r>
              <a:rPr lang="en-US" dirty="0" err="1"/>
              <a:t>train_label</a:t>
            </a:r>
            <a:r>
              <a:rPr lang="en-US" dirty="0"/>
              <a:t>, method = "</a:t>
            </a:r>
            <a:r>
              <a:rPr lang="en-US" dirty="0" err="1"/>
              <a:t>knn</a:t>
            </a:r>
            <a:r>
              <a:rPr lang="en-US" dirty="0"/>
              <a:t>", </a:t>
            </a:r>
            <a:r>
              <a:rPr lang="en-US" dirty="0" err="1"/>
              <a:t>trControl</a:t>
            </a:r>
            <a:r>
              <a:rPr lang="en-US" dirty="0"/>
              <a:t> = </a:t>
            </a:r>
            <a:r>
              <a:rPr lang="en-US" dirty="0" err="1"/>
              <a:t>trainControl</a:t>
            </a:r>
            <a:r>
              <a:rPr lang="en-US" dirty="0"/>
              <a:t>(method="</a:t>
            </a:r>
            <a:r>
              <a:rPr lang="en-US" dirty="0" err="1"/>
              <a:t>cv",number</a:t>
            </a:r>
            <a:r>
              <a:rPr lang="en-US" dirty="0"/>
              <a:t> = 10))</a:t>
            </a:r>
          </a:p>
          <a:p>
            <a:pPr marL="0" indent="0">
              <a:buNone/>
            </a:pPr>
            <a:endParaRPr lang="en-US" dirty="0"/>
          </a:p>
          <a:p>
            <a:pPr marL="0" indent="0">
              <a:buNone/>
            </a:pPr>
            <a:r>
              <a:rPr lang="en-US" dirty="0"/>
              <a:t>#plot accuracy and k</a:t>
            </a:r>
          </a:p>
          <a:p>
            <a:pPr marL="0" indent="0">
              <a:buNone/>
            </a:pPr>
            <a:r>
              <a:rPr lang="en-US" dirty="0"/>
              <a:t>plot(</a:t>
            </a:r>
            <a:r>
              <a:rPr lang="en-US" dirty="0" err="1"/>
              <a:t>caret_fit</a:t>
            </a:r>
            <a:r>
              <a:rPr lang="en-US" dirty="0"/>
              <a:t>)</a:t>
            </a:r>
          </a:p>
          <a:p>
            <a:pPr marL="0" indent="0">
              <a:buNone/>
            </a:pPr>
            <a:endParaRPr lang="en-US" dirty="0"/>
          </a:p>
          <a:p>
            <a:pPr marL="0" indent="0">
              <a:buNone/>
            </a:pPr>
            <a:r>
              <a:rPr lang="en-US" dirty="0"/>
              <a:t>#predict labels</a:t>
            </a:r>
          </a:p>
          <a:p>
            <a:pPr marL="0" indent="0">
              <a:buNone/>
            </a:pPr>
            <a:r>
              <a:rPr lang="en-US" dirty="0"/>
              <a:t>prediction&lt;- predict(</a:t>
            </a:r>
            <a:r>
              <a:rPr lang="en-US" dirty="0" err="1"/>
              <a:t>caret_fit</a:t>
            </a:r>
            <a:r>
              <a:rPr lang="en-US" dirty="0"/>
              <a:t>, </a:t>
            </a:r>
            <a:r>
              <a:rPr lang="en-US" dirty="0" err="1"/>
              <a:t>newdata</a:t>
            </a:r>
            <a:r>
              <a:rPr lang="en-US" dirty="0"/>
              <a:t> = </a:t>
            </a:r>
            <a:r>
              <a:rPr lang="en-US" dirty="0" err="1"/>
              <a:t>test_data</a:t>
            </a:r>
            <a:r>
              <a:rPr lang="en-US" dirty="0"/>
              <a:t>)</a:t>
            </a:r>
          </a:p>
          <a:p>
            <a:pPr marL="0" indent="0">
              <a:buNone/>
            </a:pPr>
            <a:endParaRPr lang="en-US" dirty="0"/>
          </a:p>
          <a:p>
            <a:pPr marL="0" indent="0">
              <a:buNone/>
            </a:pPr>
            <a:r>
              <a:rPr lang="en-US" dirty="0"/>
              <a:t>#check the prediction result</a:t>
            </a:r>
          </a:p>
          <a:p>
            <a:pPr marL="0" indent="0">
              <a:buNone/>
            </a:pPr>
            <a:r>
              <a:rPr lang="en-US" dirty="0"/>
              <a:t>summary(prediction)</a:t>
            </a:r>
          </a:p>
          <a:p>
            <a:pPr marL="0" indent="0">
              <a:buNone/>
            </a:pPr>
            <a:endParaRPr lang="en-US" dirty="0"/>
          </a:p>
          <a:p>
            <a:pPr marL="0" indent="0">
              <a:buNone/>
            </a:pPr>
            <a:r>
              <a:rPr lang="en-US" dirty="0"/>
              <a:t>#</a:t>
            </a:r>
            <a:r>
              <a:rPr lang="en-US" dirty="0" err="1"/>
              <a:t>tablulatize</a:t>
            </a:r>
            <a:r>
              <a:rPr lang="en-US" dirty="0"/>
              <a:t> prediction vs observed value</a:t>
            </a:r>
          </a:p>
          <a:p>
            <a:pPr marL="0" indent="0">
              <a:buNone/>
            </a:pPr>
            <a:r>
              <a:rPr lang="en-US" dirty="0"/>
              <a:t>tb &lt;- table(</a:t>
            </a:r>
            <a:r>
              <a:rPr lang="en-US" dirty="0" err="1"/>
              <a:t>prediction,test_label</a:t>
            </a:r>
            <a:r>
              <a:rPr lang="en-US" dirty="0"/>
              <a:t>)</a:t>
            </a:r>
          </a:p>
          <a:p>
            <a:pPr marL="0" indent="0">
              <a:buNone/>
            </a:pPr>
            <a:r>
              <a:rPr lang="en-US" dirty="0"/>
              <a:t>tb</a:t>
            </a:r>
          </a:p>
          <a:p>
            <a:pPr marL="0" indent="0">
              <a:buNone/>
            </a:pPr>
            <a:endParaRPr lang="en-US" dirty="0"/>
          </a:p>
          <a:p>
            <a:pPr marL="0" indent="0">
              <a:buNone/>
            </a:pPr>
            <a:r>
              <a:rPr lang="en-US" dirty="0"/>
              <a:t>#calculate accuracy</a:t>
            </a:r>
          </a:p>
          <a:p>
            <a:pPr marL="0" indent="0">
              <a:buNone/>
            </a:pPr>
            <a:r>
              <a:rPr lang="en-US" dirty="0"/>
              <a:t>accuracy &lt;- function(x){sum(</a:t>
            </a:r>
            <a:r>
              <a:rPr lang="en-US" dirty="0" err="1"/>
              <a:t>diag</a:t>
            </a:r>
            <a:r>
              <a:rPr lang="en-US" dirty="0"/>
              <a:t>(x)/(sum(</a:t>
            </a:r>
            <a:r>
              <a:rPr lang="en-US" dirty="0" err="1"/>
              <a:t>rowSums</a:t>
            </a:r>
            <a:r>
              <a:rPr lang="en-US" dirty="0"/>
              <a:t>(x)))) * 100}</a:t>
            </a:r>
          </a:p>
          <a:p>
            <a:pPr marL="0" indent="0">
              <a:buNone/>
            </a:pPr>
            <a:r>
              <a:rPr lang="en-US" dirty="0"/>
              <a:t>accuracy(tb)</a:t>
            </a:r>
          </a:p>
          <a:p>
            <a:pPr marL="0" indent="0">
              <a:buNone/>
            </a:pPr>
            <a:endParaRPr lang="en-US" dirty="0"/>
          </a:p>
          <a:p>
            <a:pPr marL="0" indent="0">
              <a:buNone/>
            </a:pPr>
            <a:r>
              <a:rPr lang="en-US" dirty="0"/>
              <a:t>#make a cross table</a:t>
            </a:r>
          </a:p>
          <a:p>
            <a:pPr marL="0" indent="0">
              <a:buNone/>
            </a:pPr>
            <a:r>
              <a:rPr lang="en-US" dirty="0"/>
              <a:t>#The second number is the frequency, i.e. the number of cases having that particular combination of the row and column variable.</a:t>
            </a:r>
          </a:p>
          <a:p>
            <a:pPr marL="0" indent="0">
              <a:buNone/>
            </a:pPr>
            <a:r>
              <a:rPr lang="en-US" dirty="0"/>
              <a:t>#The fourth number is the column percentage, i.e., the cell's proportion of that column; the denominator is the value in the 'Total' cell at the end of the column.</a:t>
            </a:r>
          </a:p>
          <a:p>
            <a:pPr marL="0" indent="0">
              <a:buNone/>
            </a:pPr>
            <a:r>
              <a:rPr lang="en-US" dirty="0"/>
              <a:t>#The third number is the row percentage, i.e., the cell's proportion of that row; the denominator is the value in the 'Total' cell at the end of the row).</a:t>
            </a:r>
          </a:p>
          <a:p>
            <a:pPr marL="0" indent="0">
              <a:buNone/>
            </a:pPr>
            <a:r>
              <a:rPr lang="en-US" dirty="0"/>
              <a:t>#The fourth number is the percentage, i.e. the cell's proportion having that particular combination of the row and column variable.</a:t>
            </a:r>
          </a:p>
          <a:p>
            <a:pPr marL="0" indent="0">
              <a:buNone/>
            </a:pPr>
            <a:r>
              <a:rPr lang="en-US" dirty="0"/>
              <a:t>library(</a:t>
            </a:r>
            <a:r>
              <a:rPr lang="en-US" dirty="0" err="1"/>
              <a:t>gmodels</a:t>
            </a:r>
            <a:r>
              <a:rPr lang="en-US" dirty="0"/>
              <a:t>)</a:t>
            </a:r>
          </a:p>
          <a:p>
            <a:pPr marL="0" indent="0">
              <a:buNone/>
            </a:pPr>
            <a:r>
              <a:rPr lang="en-US" dirty="0" err="1"/>
              <a:t>CrossTable</a:t>
            </a:r>
            <a:r>
              <a:rPr lang="en-US" dirty="0"/>
              <a:t>(x=</a:t>
            </a:r>
            <a:r>
              <a:rPr lang="en-US" dirty="0" err="1"/>
              <a:t>prediction,y</a:t>
            </a:r>
            <a:r>
              <a:rPr lang="en-US" dirty="0"/>
              <a:t>=</a:t>
            </a:r>
            <a:r>
              <a:rPr lang="en-US" dirty="0" err="1"/>
              <a:t>test_label</a:t>
            </a:r>
            <a:r>
              <a:rPr lang="en-US" dirty="0"/>
              <a:t>)</a:t>
            </a:r>
          </a:p>
        </p:txBody>
      </p:sp>
      <p:sp>
        <p:nvSpPr>
          <p:cNvPr id="4" name="Slide Number Placeholder 3">
            <a:extLst>
              <a:ext uri="{FF2B5EF4-FFF2-40B4-BE49-F238E27FC236}">
                <a16:creationId xmlns:a16="http://schemas.microsoft.com/office/drawing/2014/main" id="{69E911AE-D4AB-C049-85ED-1CB752E1BC68}"/>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21989890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A2C32-42C3-8E4A-90E0-D35FB52A8F23}"/>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D76EE053-CFA1-7045-8B69-ADDCB6F215E0}"/>
              </a:ext>
            </a:extLst>
          </p:cNvPr>
          <p:cNvSpPr>
            <a:spLocks noGrp="1"/>
          </p:cNvSpPr>
          <p:nvPr>
            <p:ph idx="1"/>
          </p:nvPr>
        </p:nvSpPr>
        <p:spPr/>
        <p:txBody>
          <a:bodyPr/>
          <a:lstStyle/>
          <a:p>
            <a:endParaRPr lang="en-US"/>
          </a:p>
        </p:txBody>
      </p:sp>
      <p:sp>
        <p:nvSpPr>
          <p:cNvPr id="4" name="AutoShape 2">
            <a:extLst>
              <a:ext uri="{FF2B5EF4-FFF2-40B4-BE49-F238E27FC236}">
                <a16:creationId xmlns:a16="http://schemas.microsoft.com/office/drawing/2014/main" id="{CEBB92D5-A995-4540-AD94-B2C270800C2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a:extLst>
              <a:ext uri="{FF2B5EF4-FFF2-40B4-BE49-F238E27FC236}">
                <a16:creationId xmlns:a16="http://schemas.microsoft.com/office/drawing/2014/main" id="{05628741-143A-8C42-977F-9EC5658AEE6A}"/>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48EF3857-E201-EA4E-89C3-EF5B935EA75F}"/>
              </a:ext>
            </a:extLst>
          </p:cNvPr>
          <p:cNvPicPr>
            <a:picLocks noChangeAspect="1"/>
          </p:cNvPicPr>
          <p:nvPr/>
        </p:nvPicPr>
        <p:blipFill>
          <a:blip r:embed="rId2"/>
          <a:stretch>
            <a:fillRect/>
          </a:stretch>
        </p:blipFill>
        <p:spPr>
          <a:xfrm>
            <a:off x="3708400" y="1409700"/>
            <a:ext cx="4775200" cy="4038600"/>
          </a:xfrm>
          <a:prstGeom prst="rect">
            <a:avLst/>
          </a:prstGeom>
        </p:spPr>
      </p:pic>
      <p:sp>
        <p:nvSpPr>
          <p:cNvPr id="5" name="Slide Number Placeholder 4">
            <a:extLst>
              <a:ext uri="{FF2B5EF4-FFF2-40B4-BE49-F238E27FC236}">
                <a16:creationId xmlns:a16="http://schemas.microsoft.com/office/drawing/2014/main" id="{BF0948B6-9A59-F84A-9D72-F0359CB0C1F3}"/>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41058940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02296-17B4-A747-B513-42A15D1EB9FF}"/>
              </a:ext>
            </a:extLst>
          </p:cNvPr>
          <p:cNvSpPr>
            <a:spLocks noGrp="1"/>
          </p:cNvSpPr>
          <p:nvPr>
            <p:ph type="title"/>
          </p:nvPr>
        </p:nvSpPr>
        <p:spPr/>
        <p:txBody>
          <a:bodyPr>
            <a:normAutofit fontScale="90000"/>
          </a:bodyPr>
          <a:lstStyle/>
          <a:p>
            <a:r>
              <a:rPr lang="en-US" dirty="0"/>
              <a:t>K-means R practice</a:t>
            </a:r>
          </a:p>
        </p:txBody>
      </p:sp>
      <p:sp>
        <p:nvSpPr>
          <p:cNvPr id="3" name="Content Placeholder 2">
            <a:extLst>
              <a:ext uri="{FF2B5EF4-FFF2-40B4-BE49-F238E27FC236}">
                <a16:creationId xmlns:a16="http://schemas.microsoft.com/office/drawing/2014/main" id="{680D1C5F-9933-C247-BDC3-BBC990E63387}"/>
              </a:ext>
            </a:extLst>
          </p:cNvPr>
          <p:cNvSpPr>
            <a:spLocks noGrp="1"/>
          </p:cNvSpPr>
          <p:nvPr>
            <p:ph idx="1"/>
          </p:nvPr>
        </p:nvSpPr>
        <p:spPr/>
        <p:txBody>
          <a:bodyPr numCol="2">
            <a:normAutofit/>
          </a:bodyPr>
          <a:lstStyle/>
          <a:p>
            <a:pPr marL="0" indent="0">
              <a:buNone/>
            </a:pPr>
            <a:r>
              <a:rPr lang="en-US" sz="1800" dirty="0"/>
              <a:t>library(cluster)</a:t>
            </a:r>
          </a:p>
          <a:p>
            <a:pPr marL="0" indent="0">
              <a:buNone/>
            </a:pPr>
            <a:endParaRPr lang="en-US" sz="1800" dirty="0"/>
          </a:p>
          <a:p>
            <a:pPr marL="0" indent="0">
              <a:buNone/>
            </a:pPr>
            <a:r>
              <a:rPr lang="en-US" sz="1800" dirty="0"/>
              <a:t>#load iris data</a:t>
            </a:r>
          </a:p>
          <a:p>
            <a:pPr marL="0" indent="0">
              <a:buNone/>
            </a:pPr>
            <a:r>
              <a:rPr lang="en-US" sz="1800" dirty="0"/>
              <a:t>data(iris)</a:t>
            </a:r>
          </a:p>
          <a:p>
            <a:pPr marL="0" indent="0">
              <a:buNone/>
            </a:pPr>
            <a:r>
              <a:rPr lang="en-US" sz="1800" dirty="0"/>
              <a:t>head(iris)</a:t>
            </a:r>
          </a:p>
          <a:p>
            <a:pPr marL="0" indent="0">
              <a:buNone/>
            </a:pPr>
            <a:endParaRPr lang="en-US" sz="1800" dirty="0"/>
          </a:p>
          <a:p>
            <a:pPr marL="0" indent="0">
              <a:buNone/>
            </a:pPr>
            <a:r>
              <a:rPr lang="en-US" sz="1800" dirty="0"/>
              <a:t>#retrieve variables</a:t>
            </a:r>
          </a:p>
          <a:p>
            <a:pPr marL="0" indent="0">
              <a:buNone/>
            </a:pPr>
            <a:r>
              <a:rPr lang="en-US" sz="1800" dirty="0"/>
              <a:t>data=iris[,1:4]</a:t>
            </a:r>
          </a:p>
          <a:p>
            <a:pPr marL="0" indent="0">
              <a:buNone/>
            </a:pPr>
            <a:endParaRPr lang="en-US" sz="1800" dirty="0"/>
          </a:p>
          <a:p>
            <a:pPr marL="0" indent="0">
              <a:buNone/>
            </a:pPr>
            <a:r>
              <a:rPr lang="en-US" sz="1800" dirty="0"/>
              <a:t>#choose k</a:t>
            </a:r>
          </a:p>
          <a:p>
            <a:pPr marL="0" indent="0">
              <a:buNone/>
            </a:pPr>
            <a:r>
              <a:rPr lang="en-US" sz="1800" dirty="0"/>
              <a:t>library(</a:t>
            </a:r>
            <a:r>
              <a:rPr lang="en-US" sz="1800" dirty="0" err="1"/>
              <a:t>factoextra</a:t>
            </a:r>
            <a:r>
              <a:rPr lang="en-US" sz="1800" dirty="0"/>
              <a:t>)</a:t>
            </a:r>
          </a:p>
          <a:p>
            <a:pPr marL="0" indent="0">
              <a:buNone/>
            </a:pPr>
            <a:r>
              <a:rPr lang="en-US" sz="1800" dirty="0" err="1"/>
              <a:t>fviz_nbclust</a:t>
            </a:r>
            <a:r>
              <a:rPr lang="en-US" sz="1800" dirty="0"/>
              <a:t>(x = </a:t>
            </a:r>
            <a:r>
              <a:rPr lang="en-US" sz="1800" dirty="0" err="1"/>
              <a:t>data,FUNcluster</a:t>
            </a:r>
            <a:r>
              <a:rPr lang="en-US" sz="1800" dirty="0"/>
              <a:t> = </a:t>
            </a:r>
            <a:r>
              <a:rPr lang="en-US" sz="1800" dirty="0" err="1"/>
              <a:t>kmeans</a:t>
            </a:r>
            <a:r>
              <a:rPr lang="en-US" sz="1800" dirty="0"/>
              <a:t>, method = '</a:t>
            </a:r>
            <a:r>
              <a:rPr lang="en-US" sz="1800" dirty="0" err="1"/>
              <a:t>wss</a:t>
            </a:r>
            <a:r>
              <a:rPr lang="en-US" sz="1800" dirty="0"/>
              <a:t>' )</a:t>
            </a:r>
          </a:p>
          <a:p>
            <a:pPr marL="0" indent="0">
              <a:buNone/>
            </a:pPr>
            <a:endParaRPr lang="en-US" sz="1800" dirty="0"/>
          </a:p>
          <a:p>
            <a:pPr marL="0" indent="0">
              <a:buNone/>
            </a:pPr>
            <a:r>
              <a:rPr lang="en-US" sz="1800" dirty="0"/>
              <a:t>#train </a:t>
            </a:r>
            <a:r>
              <a:rPr lang="en-US" sz="1800" dirty="0" err="1"/>
              <a:t>kmeans</a:t>
            </a:r>
            <a:endParaRPr lang="en-US" sz="1800" dirty="0"/>
          </a:p>
          <a:p>
            <a:pPr marL="0" indent="0">
              <a:buNone/>
            </a:pPr>
            <a:r>
              <a:rPr lang="en-US" sz="1800" dirty="0"/>
              <a:t>fit &lt;- </a:t>
            </a:r>
            <a:r>
              <a:rPr lang="en-US" sz="1800" dirty="0" err="1"/>
              <a:t>kmeans</a:t>
            </a:r>
            <a:r>
              <a:rPr lang="en-US" sz="1800" dirty="0"/>
              <a:t>(data, centers= 3, </a:t>
            </a:r>
            <a:r>
              <a:rPr lang="en-US" sz="1800" dirty="0" err="1"/>
              <a:t>nstart</a:t>
            </a:r>
            <a:r>
              <a:rPr lang="en-US" sz="1800" dirty="0"/>
              <a:t>=25)</a:t>
            </a:r>
          </a:p>
          <a:p>
            <a:pPr marL="0" indent="0">
              <a:buNone/>
            </a:pPr>
            <a:r>
              <a:rPr lang="en-US" sz="1800" dirty="0" err="1"/>
              <a:t>fit$cluster</a:t>
            </a:r>
            <a:endParaRPr lang="en-US" sz="1800" dirty="0"/>
          </a:p>
          <a:p>
            <a:pPr marL="0" indent="0">
              <a:buNone/>
            </a:pPr>
            <a:endParaRPr lang="en-US" sz="1800" dirty="0"/>
          </a:p>
          <a:p>
            <a:pPr marL="0" indent="0">
              <a:buNone/>
            </a:pPr>
            <a:r>
              <a:rPr lang="en-US" sz="1800" dirty="0"/>
              <a:t>#visualize clusters</a:t>
            </a:r>
          </a:p>
          <a:p>
            <a:pPr marL="0" indent="0">
              <a:buNone/>
            </a:pPr>
            <a:r>
              <a:rPr lang="en-US" sz="1800" dirty="0" err="1"/>
              <a:t>fviz_cluster</a:t>
            </a:r>
            <a:r>
              <a:rPr lang="en-US" sz="1800" dirty="0"/>
              <a:t>(fit, data = data, palette = c("#00AFBB","#2E9FDF", "#E7B800", "#FC4E07"), </a:t>
            </a:r>
            <a:r>
              <a:rPr lang="en-US" sz="1800" dirty="0" err="1"/>
              <a:t>ggtheme</a:t>
            </a:r>
            <a:r>
              <a:rPr lang="en-US" sz="1800" dirty="0"/>
              <a:t> = </a:t>
            </a:r>
            <a:r>
              <a:rPr lang="en-US" sz="1800" dirty="0" err="1"/>
              <a:t>theme_minimal</a:t>
            </a:r>
            <a:r>
              <a:rPr lang="en-US" sz="1800" dirty="0"/>
              <a:t>())</a:t>
            </a:r>
          </a:p>
        </p:txBody>
      </p:sp>
      <p:sp>
        <p:nvSpPr>
          <p:cNvPr id="4" name="Slide Number Placeholder 3">
            <a:extLst>
              <a:ext uri="{FF2B5EF4-FFF2-40B4-BE49-F238E27FC236}">
                <a16:creationId xmlns:a16="http://schemas.microsoft.com/office/drawing/2014/main" id="{33EA37F8-5050-1B4C-807E-47BB08EE5A1A}"/>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16930025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16EF5-611C-E348-B24F-49120F42F869}"/>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95AF2702-84E9-3748-BAD5-A015439B62DA}"/>
              </a:ext>
            </a:extLst>
          </p:cNvPr>
          <p:cNvSpPr>
            <a:spLocks noGrp="1"/>
          </p:cNvSpPr>
          <p:nvPr>
            <p:ph idx="1"/>
          </p:nvPr>
        </p:nvSpPr>
        <p:spPr/>
        <p:txBody>
          <a:bodyPr/>
          <a:lstStyle/>
          <a:p>
            <a:endParaRPr lang="en-US" dirty="0"/>
          </a:p>
        </p:txBody>
      </p:sp>
      <p:sp>
        <p:nvSpPr>
          <p:cNvPr id="8" name="AutoShape 6">
            <a:extLst>
              <a:ext uri="{FF2B5EF4-FFF2-40B4-BE49-F238E27FC236}">
                <a16:creationId xmlns:a16="http://schemas.microsoft.com/office/drawing/2014/main" id="{E3C2D335-58A8-E04F-B69B-014C3108F6D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a:extLst>
              <a:ext uri="{FF2B5EF4-FFF2-40B4-BE49-F238E27FC236}">
                <a16:creationId xmlns:a16="http://schemas.microsoft.com/office/drawing/2014/main" id="{D66F525F-FAF1-464D-B63A-FCCEE797A623}"/>
              </a:ext>
            </a:extLst>
          </p:cNvPr>
          <p:cNvPicPr>
            <a:picLocks noChangeAspect="1"/>
          </p:cNvPicPr>
          <p:nvPr/>
        </p:nvPicPr>
        <p:blipFill>
          <a:blip r:embed="rId3"/>
          <a:stretch>
            <a:fillRect/>
          </a:stretch>
        </p:blipFill>
        <p:spPr>
          <a:xfrm>
            <a:off x="2108200" y="184150"/>
            <a:ext cx="7975600" cy="6489700"/>
          </a:xfrm>
          <a:prstGeom prst="rect">
            <a:avLst/>
          </a:prstGeom>
        </p:spPr>
      </p:pic>
      <p:sp>
        <p:nvSpPr>
          <p:cNvPr id="4" name="Slide Number Placeholder 3">
            <a:extLst>
              <a:ext uri="{FF2B5EF4-FFF2-40B4-BE49-F238E27FC236}">
                <a16:creationId xmlns:a16="http://schemas.microsoft.com/office/drawing/2014/main" id="{EE57E5AD-0785-1C42-B924-20DF470A743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6675595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5A50D-9F5B-3B44-85FE-B05D6B97D1E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C907048C-FED1-5342-B27F-CE336D07EF38}"/>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9C529C81-F871-C64B-A3CC-F0274A654D14}"/>
              </a:ext>
            </a:extLst>
          </p:cNvPr>
          <p:cNvPicPr>
            <a:picLocks noChangeAspect="1"/>
          </p:cNvPicPr>
          <p:nvPr/>
        </p:nvPicPr>
        <p:blipFill>
          <a:blip r:embed="rId2"/>
          <a:stretch>
            <a:fillRect/>
          </a:stretch>
        </p:blipFill>
        <p:spPr>
          <a:xfrm>
            <a:off x="3364992" y="1033272"/>
            <a:ext cx="5618226" cy="4530252"/>
          </a:xfrm>
          <a:prstGeom prst="rect">
            <a:avLst/>
          </a:prstGeom>
        </p:spPr>
      </p:pic>
      <p:sp>
        <p:nvSpPr>
          <p:cNvPr id="4" name="Slide Number Placeholder 3">
            <a:extLst>
              <a:ext uri="{FF2B5EF4-FFF2-40B4-BE49-F238E27FC236}">
                <a16:creationId xmlns:a16="http://schemas.microsoft.com/office/drawing/2014/main" id="{BB5C8014-8BC1-CC42-B07E-C69D034410E2}"/>
              </a:ext>
            </a:extLst>
          </p:cNvPr>
          <p:cNvSpPr>
            <a:spLocks noGrp="1"/>
          </p:cNvSpPr>
          <p:nvPr>
            <p:ph type="sldNum" sz="quarter" idx="12"/>
          </p:nvPr>
        </p:nvSpPr>
        <p:spPr/>
        <p:txBody>
          <a:bodyPr/>
          <a:lstStyle/>
          <a:p>
            <a:fld id="{160847C4-C153-934D-B234-B5C1EA6118B1}" type="slidenum">
              <a:rPr lang="en-US" smtClean="0"/>
              <a:t>65</a:t>
            </a:fld>
            <a:endParaRPr lang="en-US"/>
          </a:p>
        </p:txBody>
      </p:sp>
    </p:spTree>
    <p:extLst>
      <p:ext uri="{BB962C8B-B14F-4D97-AF65-F5344CB8AC3E}">
        <p14:creationId xmlns:p14="http://schemas.microsoft.com/office/powerpoint/2010/main" val="22368456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3FC80-A54E-504E-BB44-AC739A48367B}"/>
              </a:ext>
            </a:extLst>
          </p:cNvPr>
          <p:cNvSpPr>
            <a:spLocks noGrp="1"/>
          </p:cNvSpPr>
          <p:nvPr>
            <p:ph type="title"/>
          </p:nvPr>
        </p:nvSpPr>
        <p:spPr/>
        <p:txBody>
          <a:bodyPr>
            <a:normAutofit fontScale="90000"/>
          </a:bodyPr>
          <a:lstStyle/>
          <a:p>
            <a:r>
              <a:rPr lang="en-US" dirty="0"/>
              <a:t>Decision Tree R practice</a:t>
            </a:r>
          </a:p>
        </p:txBody>
      </p:sp>
      <p:sp>
        <p:nvSpPr>
          <p:cNvPr id="3" name="Content Placeholder 2">
            <a:extLst>
              <a:ext uri="{FF2B5EF4-FFF2-40B4-BE49-F238E27FC236}">
                <a16:creationId xmlns:a16="http://schemas.microsoft.com/office/drawing/2014/main" id="{F48265F1-CA9F-844F-8475-20AE0AD38BE8}"/>
              </a:ext>
            </a:extLst>
          </p:cNvPr>
          <p:cNvSpPr>
            <a:spLocks noGrp="1"/>
          </p:cNvSpPr>
          <p:nvPr>
            <p:ph idx="1"/>
          </p:nvPr>
        </p:nvSpPr>
        <p:spPr/>
        <p:txBody>
          <a:bodyPr numCol="2">
            <a:normAutofit fontScale="62500" lnSpcReduction="20000"/>
          </a:bodyPr>
          <a:lstStyle/>
          <a:p>
            <a:pPr marL="0" indent="0">
              <a:buNone/>
            </a:pPr>
            <a:r>
              <a:rPr lang="en-US" sz="1000" dirty="0"/>
              <a:t>library(</a:t>
            </a:r>
            <a:r>
              <a:rPr lang="en-US" sz="1000" dirty="0" err="1"/>
              <a:t>rpart</a:t>
            </a:r>
            <a:r>
              <a:rPr lang="en-US" sz="1000" dirty="0"/>
              <a:t>)</a:t>
            </a:r>
          </a:p>
          <a:p>
            <a:pPr marL="0" indent="0">
              <a:buNone/>
            </a:pPr>
            <a:r>
              <a:rPr lang="en-US" sz="1000" dirty="0"/>
              <a:t>library(</a:t>
            </a:r>
            <a:r>
              <a:rPr lang="en-US" sz="1000" dirty="0" err="1"/>
              <a:t>rpart.plot</a:t>
            </a:r>
            <a:r>
              <a:rPr lang="en-US" sz="1000" dirty="0"/>
              <a:t>) </a:t>
            </a:r>
          </a:p>
          <a:p>
            <a:pPr marL="0" indent="0">
              <a:buNone/>
            </a:pPr>
            <a:endParaRPr lang="en-US" sz="1000" dirty="0"/>
          </a:p>
          <a:p>
            <a:pPr marL="0" indent="0">
              <a:buNone/>
            </a:pPr>
            <a:r>
              <a:rPr lang="en-US" sz="1000" dirty="0"/>
              <a:t>#load titanic data</a:t>
            </a:r>
          </a:p>
          <a:p>
            <a:pPr marL="0" indent="0">
              <a:buNone/>
            </a:pPr>
            <a:r>
              <a:rPr lang="en-US" sz="1000" dirty="0"/>
              <a:t>data(</a:t>
            </a:r>
            <a:r>
              <a:rPr lang="en-US" sz="1000" dirty="0" err="1"/>
              <a:t>ptitanic</a:t>
            </a:r>
            <a:r>
              <a:rPr lang="en-US" sz="1000" dirty="0"/>
              <a:t>)</a:t>
            </a:r>
          </a:p>
          <a:p>
            <a:pPr marL="0" indent="0">
              <a:buNone/>
            </a:pPr>
            <a:endParaRPr lang="en-US" sz="1000" dirty="0"/>
          </a:p>
          <a:p>
            <a:pPr marL="0" indent="0">
              <a:buNone/>
            </a:pPr>
            <a:r>
              <a:rPr lang="en-US" sz="1000" dirty="0"/>
              <a:t>#shuffle titanic data</a:t>
            </a:r>
          </a:p>
          <a:p>
            <a:pPr marL="0" indent="0">
              <a:buNone/>
            </a:pPr>
            <a:r>
              <a:rPr lang="en-US" sz="1000" dirty="0"/>
              <a:t>titanic=</a:t>
            </a:r>
            <a:r>
              <a:rPr lang="en-US" sz="1000" dirty="0" err="1"/>
              <a:t>ptitanic</a:t>
            </a:r>
            <a:r>
              <a:rPr lang="en-US" sz="1000" dirty="0"/>
              <a:t>[sample(1:length(</a:t>
            </a:r>
            <a:r>
              <a:rPr lang="en-US" sz="1000" dirty="0" err="1"/>
              <a:t>ptitanic</a:t>
            </a:r>
            <a:r>
              <a:rPr lang="en-US" sz="1000" dirty="0"/>
              <a:t>[,1]),length(</a:t>
            </a:r>
            <a:r>
              <a:rPr lang="en-US" sz="1000" dirty="0" err="1"/>
              <a:t>ptitanic</a:t>
            </a:r>
            <a:r>
              <a:rPr lang="en-US" sz="1000" dirty="0"/>
              <a:t>[,1])),]</a:t>
            </a:r>
          </a:p>
          <a:p>
            <a:pPr marL="0" indent="0">
              <a:buNone/>
            </a:pPr>
            <a:endParaRPr lang="en-US" sz="1000" dirty="0"/>
          </a:p>
          <a:p>
            <a:pPr marL="0" indent="0">
              <a:buNone/>
            </a:pPr>
            <a:r>
              <a:rPr lang="en-US" sz="1000" dirty="0"/>
              <a:t>#split training data and test data</a:t>
            </a:r>
          </a:p>
          <a:p>
            <a:pPr marL="0" indent="0">
              <a:buNone/>
            </a:pPr>
            <a:r>
              <a:rPr lang="en-US" sz="1000" dirty="0" err="1"/>
              <a:t>train_index</a:t>
            </a:r>
            <a:r>
              <a:rPr lang="en-US" sz="1000" dirty="0"/>
              <a:t>=1:round(length(</a:t>
            </a:r>
            <a:r>
              <a:rPr lang="en-US" sz="1000" dirty="0" err="1"/>
              <a:t>ptitanic</a:t>
            </a:r>
            <a:r>
              <a:rPr lang="en-US" sz="1000" dirty="0"/>
              <a:t>[,1])*0.7)</a:t>
            </a:r>
          </a:p>
          <a:p>
            <a:pPr marL="0" indent="0">
              <a:buNone/>
            </a:pPr>
            <a:r>
              <a:rPr lang="en-US" sz="1000" dirty="0" err="1"/>
              <a:t>train_data</a:t>
            </a:r>
            <a:r>
              <a:rPr lang="en-US" sz="1000" dirty="0"/>
              <a:t>=</a:t>
            </a:r>
            <a:r>
              <a:rPr lang="en-US" sz="1000" dirty="0" err="1"/>
              <a:t>ptitanic</a:t>
            </a:r>
            <a:r>
              <a:rPr lang="en-US" sz="1000" dirty="0"/>
              <a:t>[</a:t>
            </a:r>
            <a:r>
              <a:rPr lang="en-US" sz="1000" dirty="0" err="1"/>
              <a:t>train_index</a:t>
            </a:r>
            <a:r>
              <a:rPr lang="en-US" sz="1000" dirty="0"/>
              <a:t>,]</a:t>
            </a:r>
          </a:p>
          <a:p>
            <a:pPr marL="0" indent="0">
              <a:buNone/>
            </a:pPr>
            <a:r>
              <a:rPr lang="en-US" sz="1000" dirty="0" err="1"/>
              <a:t>test_data</a:t>
            </a:r>
            <a:r>
              <a:rPr lang="en-US" sz="1000" dirty="0"/>
              <a:t>=</a:t>
            </a:r>
            <a:r>
              <a:rPr lang="en-US" sz="1000" dirty="0" err="1"/>
              <a:t>ptitanic</a:t>
            </a:r>
            <a:r>
              <a:rPr lang="en-US" sz="1000" dirty="0"/>
              <a:t>[-</a:t>
            </a:r>
            <a:r>
              <a:rPr lang="en-US" sz="1000" dirty="0" err="1"/>
              <a:t>train_index</a:t>
            </a:r>
            <a:r>
              <a:rPr lang="en-US" sz="1000" dirty="0"/>
              <a:t>,]</a:t>
            </a:r>
          </a:p>
          <a:p>
            <a:pPr marL="0" indent="0">
              <a:buNone/>
            </a:pPr>
            <a:endParaRPr lang="en-US" sz="1000" dirty="0"/>
          </a:p>
          <a:p>
            <a:pPr marL="0" indent="0">
              <a:buNone/>
            </a:pPr>
            <a:r>
              <a:rPr lang="en-US" sz="1000" dirty="0"/>
              <a:t>#train a decision tree</a:t>
            </a:r>
          </a:p>
          <a:p>
            <a:pPr marL="0" indent="0">
              <a:buNone/>
            </a:pPr>
            <a:r>
              <a:rPr lang="en-US" sz="1000" dirty="0"/>
              <a:t>survived &lt;- </a:t>
            </a:r>
            <a:r>
              <a:rPr lang="en-US" sz="1000" dirty="0" err="1"/>
              <a:t>rpart</a:t>
            </a:r>
            <a:r>
              <a:rPr lang="en-US" sz="1000" dirty="0"/>
              <a:t>(survived ~ ., data = </a:t>
            </a:r>
            <a:r>
              <a:rPr lang="en-US" sz="1000" dirty="0" err="1"/>
              <a:t>train_data</a:t>
            </a:r>
            <a:r>
              <a:rPr lang="en-US" sz="1000" dirty="0"/>
              <a:t>)</a:t>
            </a:r>
          </a:p>
          <a:p>
            <a:pPr marL="0" indent="0">
              <a:buNone/>
            </a:pPr>
            <a:endParaRPr lang="en-US" sz="1000" dirty="0"/>
          </a:p>
          <a:p>
            <a:pPr marL="0" indent="0">
              <a:buNone/>
            </a:pPr>
            <a:r>
              <a:rPr lang="en-US" sz="1000" dirty="0"/>
              <a:t>#visualize the decision tree</a:t>
            </a:r>
          </a:p>
          <a:p>
            <a:pPr marL="0" indent="0">
              <a:buNone/>
            </a:pPr>
            <a:r>
              <a:rPr lang="en-US" sz="1000" dirty="0" err="1"/>
              <a:t>rpart.plot</a:t>
            </a:r>
            <a:r>
              <a:rPr lang="en-US" sz="1000" dirty="0"/>
              <a:t>(survived, type = 3, </a:t>
            </a:r>
            <a:r>
              <a:rPr lang="en-US" sz="1000" dirty="0" err="1"/>
              <a:t>clip.right.labs</a:t>
            </a:r>
            <a:r>
              <a:rPr lang="en-US" sz="1000" dirty="0"/>
              <a:t> = FALSE, branch = .3)</a:t>
            </a:r>
          </a:p>
          <a:p>
            <a:pPr marL="0" indent="0">
              <a:buNone/>
            </a:pPr>
            <a:endParaRPr lang="en-US" sz="1000" dirty="0"/>
          </a:p>
          <a:p>
            <a:pPr marL="0" indent="0">
              <a:buNone/>
            </a:pPr>
            <a:r>
              <a:rPr lang="en-US" sz="1000" dirty="0"/>
              <a:t>#check the splitting rules</a:t>
            </a:r>
          </a:p>
          <a:p>
            <a:pPr marL="0" indent="0">
              <a:buNone/>
            </a:pPr>
            <a:r>
              <a:rPr lang="en-US" sz="1000" dirty="0" err="1"/>
              <a:t>rpart.rules</a:t>
            </a:r>
            <a:r>
              <a:rPr lang="en-US" sz="1000" dirty="0"/>
              <a:t>(survived, cover = TRUE)</a:t>
            </a:r>
          </a:p>
          <a:p>
            <a:pPr marL="0" indent="0">
              <a:buNone/>
            </a:pPr>
            <a:endParaRPr lang="en-US" sz="1000" dirty="0"/>
          </a:p>
          <a:p>
            <a:pPr marL="0" indent="0">
              <a:buNone/>
            </a:pPr>
            <a:r>
              <a:rPr lang="en-US" sz="1000" dirty="0"/>
              <a:t># visualize Complexity parameter cross-validation result</a:t>
            </a:r>
          </a:p>
          <a:p>
            <a:pPr marL="0" indent="0">
              <a:buNone/>
            </a:pPr>
            <a:r>
              <a:rPr lang="en-US" sz="1000" dirty="0" err="1"/>
              <a:t>plotcp</a:t>
            </a:r>
            <a:r>
              <a:rPr lang="en-US" sz="1000" dirty="0"/>
              <a:t>(survived)  </a:t>
            </a:r>
          </a:p>
          <a:p>
            <a:pPr marL="0" indent="0">
              <a:buNone/>
            </a:pPr>
            <a:endParaRPr lang="en-US" sz="1000" dirty="0"/>
          </a:p>
          <a:p>
            <a:pPr marL="0" indent="0">
              <a:buNone/>
            </a:pPr>
            <a:r>
              <a:rPr lang="en-US" sz="1000" dirty="0"/>
              <a:t># print Complexity parameter of the current tree</a:t>
            </a:r>
          </a:p>
          <a:p>
            <a:pPr marL="0" indent="0">
              <a:buNone/>
            </a:pPr>
            <a:r>
              <a:rPr lang="en-US" sz="1000" dirty="0" err="1"/>
              <a:t>printcp</a:t>
            </a:r>
            <a:r>
              <a:rPr lang="en-US" sz="1000" dirty="0"/>
              <a:t>(survived) # result of </a:t>
            </a:r>
            <a:r>
              <a:rPr lang="en-US" sz="1000" dirty="0" err="1"/>
              <a:t>rpart</a:t>
            </a:r>
            <a:endParaRPr lang="en-US" sz="1000" dirty="0"/>
          </a:p>
          <a:p>
            <a:pPr marL="0" indent="0">
              <a:buNone/>
            </a:pPr>
            <a:endParaRPr lang="en-US" sz="1000" dirty="0"/>
          </a:p>
          <a:p>
            <a:pPr marL="0" indent="0">
              <a:buNone/>
            </a:pPr>
            <a:r>
              <a:rPr lang="en-US" sz="1000" dirty="0"/>
              <a:t># prune the decision tree based on the best cp</a:t>
            </a:r>
          </a:p>
          <a:p>
            <a:pPr marL="0" indent="0">
              <a:buNone/>
            </a:pPr>
            <a:r>
              <a:rPr lang="en-US" sz="1000" dirty="0" err="1"/>
              <a:t>survived_pruned</a:t>
            </a:r>
            <a:r>
              <a:rPr lang="en-US" sz="1000" dirty="0"/>
              <a:t>&lt;- prune(survived, cp= </a:t>
            </a:r>
            <a:r>
              <a:rPr lang="en-US" sz="1000" dirty="0" err="1"/>
              <a:t>survived$cptable</a:t>
            </a:r>
            <a:r>
              <a:rPr lang="en-US" sz="1000" dirty="0"/>
              <a:t>[</a:t>
            </a:r>
            <a:r>
              <a:rPr lang="en-US" sz="1000" dirty="0" err="1"/>
              <a:t>which.min</a:t>
            </a:r>
            <a:r>
              <a:rPr lang="en-US" sz="1000" dirty="0"/>
              <a:t>(</a:t>
            </a:r>
            <a:r>
              <a:rPr lang="en-US" sz="1000" dirty="0" err="1"/>
              <a:t>survived$cptable</a:t>
            </a:r>
            <a:r>
              <a:rPr lang="en-US" sz="1000" dirty="0"/>
              <a:t>[,"</a:t>
            </a:r>
            <a:r>
              <a:rPr lang="en-US" sz="1000" dirty="0" err="1"/>
              <a:t>xerror</a:t>
            </a:r>
            <a:r>
              <a:rPr lang="en-US" sz="1000" dirty="0"/>
              <a:t>"]),"CP"])</a:t>
            </a:r>
          </a:p>
          <a:p>
            <a:pPr marL="0" indent="0">
              <a:buNone/>
            </a:pPr>
            <a:endParaRPr lang="en-US" sz="1000" dirty="0"/>
          </a:p>
          <a:p>
            <a:pPr marL="0" indent="0">
              <a:buNone/>
            </a:pPr>
            <a:r>
              <a:rPr lang="en-US" sz="1000" dirty="0"/>
              <a:t>#visualize the decision tree</a:t>
            </a:r>
          </a:p>
          <a:p>
            <a:pPr marL="0" indent="0">
              <a:buNone/>
            </a:pPr>
            <a:r>
              <a:rPr lang="en-US" sz="1000" dirty="0" err="1"/>
              <a:t>rpart.plot</a:t>
            </a:r>
            <a:r>
              <a:rPr lang="en-US" sz="1000" dirty="0"/>
              <a:t>(</a:t>
            </a:r>
            <a:r>
              <a:rPr lang="en-US" sz="1000" dirty="0" err="1"/>
              <a:t>survived_pruned</a:t>
            </a:r>
            <a:r>
              <a:rPr lang="en-US" sz="1000" dirty="0"/>
              <a:t>, type = 3, </a:t>
            </a:r>
            <a:r>
              <a:rPr lang="en-US" sz="1000" dirty="0" err="1"/>
              <a:t>clip.right.labs</a:t>
            </a:r>
            <a:r>
              <a:rPr lang="en-US" sz="1000" dirty="0"/>
              <a:t> = FALSE, branch = .3)</a:t>
            </a:r>
          </a:p>
          <a:p>
            <a:pPr marL="0" indent="0">
              <a:buNone/>
            </a:pPr>
            <a:endParaRPr lang="en-US" sz="1000" dirty="0"/>
          </a:p>
          <a:p>
            <a:pPr marL="0" indent="0">
              <a:buNone/>
            </a:pPr>
            <a:r>
              <a:rPr lang="en-US" sz="1000" dirty="0"/>
              <a:t>#different way to visualize the tree</a:t>
            </a:r>
          </a:p>
          <a:p>
            <a:pPr marL="0" indent="0">
              <a:buNone/>
            </a:pPr>
            <a:r>
              <a:rPr lang="en-US" sz="1000" dirty="0"/>
              <a:t>library(</a:t>
            </a:r>
            <a:r>
              <a:rPr lang="en-US" sz="1000" dirty="0" err="1"/>
              <a:t>partykit</a:t>
            </a:r>
            <a:r>
              <a:rPr lang="en-US" sz="1000" dirty="0"/>
              <a:t>)</a:t>
            </a:r>
          </a:p>
          <a:p>
            <a:pPr marL="0" indent="0">
              <a:buNone/>
            </a:pPr>
            <a:r>
              <a:rPr lang="en-US" sz="1000" dirty="0" err="1"/>
              <a:t>new_tree</a:t>
            </a:r>
            <a:r>
              <a:rPr lang="en-US" sz="1000" dirty="0"/>
              <a:t> &lt;- </a:t>
            </a:r>
            <a:r>
              <a:rPr lang="en-US" sz="1000" dirty="0" err="1"/>
              <a:t>as.party</a:t>
            </a:r>
            <a:r>
              <a:rPr lang="en-US" sz="1000" dirty="0"/>
              <a:t>(</a:t>
            </a:r>
            <a:r>
              <a:rPr lang="en-US" sz="1000" dirty="0" err="1"/>
              <a:t>survived_pruned</a:t>
            </a:r>
            <a:r>
              <a:rPr lang="en-US" sz="1000" dirty="0"/>
              <a:t>)</a:t>
            </a:r>
          </a:p>
          <a:p>
            <a:pPr marL="0" indent="0">
              <a:buNone/>
            </a:pPr>
            <a:r>
              <a:rPr lang="en-US" sz="1000" dirty="0"/>
              <a:t>plot(</a:t>
            </a:r>
            <a:r>
              <a:rPr lang="en-US" sz="1000" dirty="0" err="1"/>
              <a:t>new_tree</a:t>
            </a:r>
            <a:r>
              <a:rPr lang="en-US" sz="1000" dirty="0"/>
              <a:t>) </a:t>
            </a:r>
          </a:p>
          <a:p>
            <a:pPr marL="0" indent="0">
              <a:buNone/>
            </a:pPr>
            <a:endParaRPr lang="en-US" sz="1000" dirty="0"/>
          </a:p>
          <a:p>
            <a:pPr marL="0" indent="0">
              <a:buNone/>
            </a:pPr>
            <a:r>
              <a:rPr lang="en-US" sz="1000" dirty="0"/>
              <a:t>#prediction</a:t>
            </a:r>
          </a:p>
          <a:p>
            <a:pPr marL="0" indent="0">
              <a:buNone/>
            </a:pPr>
            <a:r>
              <a:rPr lang="en-US" sz="1000" dirty="0" err="1"/>
              <a:t>prediction_pruned</a:t>
            </a:r>
            <a:r>
              <a:rPr lang="en-US" sz="1000" dirty="0"/>
              <a:t> &lt;-predict(</a:t>
            </a:r>
            <a:r>
              <a:rPr lang="en-US" sz="1000" dirty="0" err="1"/>
              <a:t>survived_pruned</a:t>
            </a:r>
            <a:r>
              <a:rPr lang="en-US" sz="1000" dirty="0"/>
              <a:t>, </a:t>
            </a:r>
            <a:r>
              <a:rPr lang="en-US" sz="1000" dirty="0" err="1"/>
              <a:t>test_data</a:t>
            </a:r>
            <a:r>
              <a:rPr lang="en-US" sz="1000" dirty="0"/>
              <a:t>, type = 'class')</a:t>
            </a:r>
          </a:p>
          <a:p>
            <a:pPr marL="0" indent="0">
              <a:buNone/>
            </a:pPr>
            <a:endParaRPr lang="en-US" sz="1000" dirty="0"/>
          </a:p>
          <a:p>
            <a:pPr marL="0" indent="0">
              <a:buNone/>
            </a:pPr>
            <a:r>
              <a:rPr lang="en-US" sz="1000" dirty="0"/>
              <a:t>#tabulate prediction vs observed labels</a:t>
            </a:r>
          </a:p>
          <a:p>
            <a:pPr marL="0" indent="0">
              <a:buNone/>
            </a:pPr>
            <a:r>
              <a:rPr lang="en-US" sz="1000" dirty="0" err="1"/>
              <a:t>table_mat_pruned</a:t>
            </a:r>
            <a:r>
              <a:rPr lang="en-US" sz="1000" dirty="0"/>
              <a:t> &lt;- table(</a:t>
            </a:r>
            <a:r>
              <a:rPr lang="en-US" sz="1000" dirty="0" err="1"/>
              <a:t>test_data$survived</a:t>
            </a:r>
            <a:r>
              <a:rPr lang="en-US" sz="1000" dirty="0"/>
              <a:t>, </a:t>
            </a:r>
            <a:r>
              <a:rPr lang="en-US" sz="1000" dirty="0" err="1"/>
              <a:t>prediction_pruned</a:t>
            </a:r>
            <a:r>
              <a:rPr lang="en-US" sz="1000" dirty="0"/>
              <a:t>) </a:t>
            </a:r>
          </a:p>
          <a:p>
            <a:pPr marL="0" indent="0">
              <a:buNone/>
            </a:pPr>
            <a:r>
              <a:rPr lang="en-US" sz="1000" dirty="0" err="1"/>
              <a:t>table_mat_pruned</a:t>
            </a:r>
            <a:endParaRPr lang="en-US" sz="1000" dirty="0"/>
          </a:p>
          <a:p>
            <a:pPr marL="0" indent="0">
              <a:buNone/>
            </a:pPr>
            <a:endParaRPr lang="en-US" sz="1000" dirty="0"/>
          </a:p>
          <a:p>
            <a:pPr marL="0" indent="0">
              <a:buNone/>
            </a:pPr>
            <a:r>
              <a:rPr lang="en-US" sz="1000" dirty="0"/>
              <a:t>#calculate accuracy</a:t>
            </a:r>
          </a:p>
          <a:p>
            <a:pPr marL="0" indent="0">
              <a:buNone/>
            </a:pPr>
            <a:r>
              <a:rPr lang="en-US" sz="1000" dirty="0"/>
              <a:t>accuracy &lt;- function(x){sum(</a:t>
            </a:r>
            <a:r>
              <a:rPr lang="en-US" sz="1000" dirty="0" err="1"/>
              <a:t>diag</a:t>
            </a:r>
            <a:r>
              <a:rPr lang="en-US" sz="1000" dirty="0"/>
              <a:t>(x)/(sum(</a:t>
            </a:r>
            <a:r>
              <a:rPr lang="en-US" sz="1000" dirty="0" err="1"/>
              <a:t>rowSums</a:t>
            </a:r>
            <a:r>
              <a:rPr lang="en-US" sz="1000" dirty="0"/>
              <a:t>(x)))) * 100}</a:t>
            </a:r>
          </a:p>
          <a:p>
            <a:pPr marL="0" indent="0">
              <a:buNone/>
            </a:pPr>
            <a:r>
              <a:rPr lang="en-US" sz="1000" dirty="0"/>
              <a:t>accuracy(</a:t>
            </a:r>
            <a:r>
              <a:rPr lang="en-US" sz="1000" dirty="0" err="1"/>
              <a:t>table_mat_pruned</a:t>
            </a:r>
            <a:r>
              <a:rPr lang="en-US" sz="1000" dirty="0"/>
              <a:t>)</a:t>
            </a:r>
          </a:p>
        </p:txBody>
      </p:sp>
      <p:sp>
        <p:nvSpPr>
          <p:cNvPr id="4" name="Slide Number Placeholder 3">
            <a:extLst>
              <a:ext uri="{FF2B5EF4-FFF2-40B4-BE49-F238E27FC236}">
                <a16:creationId xmlns:a16="http://schemas.microsoft.com/office/drawing/2014/main" id="{CAB40623-4423-1348-9C6C-797524259ADF}"/>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13737269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359A9-D156-0946-8521-0BCA1D71D504}"/>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1548CE91-0E77-CC41-89E8-779C6611D2B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01AEA92-B560-184B-97E6-0330D7AFBB88}"/>
              </a:ext>
            </a:extLst>
          </p:cNvPr>
          <p:cNvPicPr>
            <a:picLocks noChangeAspect="1"/>
          </p:cNvPicPr>
          <p:nvPr/>
        </p:nvPicPr>
        <p:blipFill>
          <a:blip r:embed="rId2"/>
          <a:stretch>
            <a:fillRect/>
          </a:stretch>
        </p:blipFill>
        <p:spPr>
          <a:xfrm>
            <a:off x="2188132" y="880950"/>
            <a:ext cx="7815735" cy="5612926"/>
          </a:xfrm>
          <a:prstGeom prst="rect">
            <a:avLst/>
          </a:prstGeom>
        </p:spPr>
      </p:pic>
      <p:sp>
        <p:nvSpPr>
          <p:cNvPr id="5" name="Slide Number Placeholder 4">
            <a:extLst>
              <a:ext uri="{FF2B5EF4-FFF2-40B4-BE49-F238E27FC236}">
                <a16:creationId xmlns:a16="http://schemas.microsoft.com/office/drawing/2014/main" id="{C66011FF-BD15-5C45-876A-08F8189B9C8B}"/>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18134725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9FB62-7387-BC4F-8ED1-9A71A91CA988}"/>
              </a:ext>
            </a:extLst>
          </p:cNvPr>
          <p:cNvSpPr>
            <a:spLocks noGrp="1"/>
          </p:cNvSpPr>
          <p:nvPr>
            <p:ph type="title"/>
          </p:nvPr>
        </p:nvSpPr>
        <p:spPr/>
        <p:txBody>
          <a:bodyPr>
            <a:normAutofit fontScale="90000"/>
          </a:bodyPr>
          <a:lstStyle/>
          <a:p>
            <a:endParaRPr lang="en-US"/>
          </a:p>
        </p:txBody>
      </p:sp>
      <p:pic>
        <p:nvPicPr>
          <p:cNvPr id="7" name="Content Placeholder 6">
            <a:extLst>
              <a:ext uri="{FF2B5EF4-FFF2-40B4-BE49-F238E27FC236}">
                <a16:creationId xmlns:a16="http://schemas.microsoft.com/office/drawing/2014/main" id="{3A439359-4CFF-DE4A-97B5-DF90737BF068}"/>
              </a:ext>
            </a:extLst>
          </p:cNvPr>
          <p:cNvPicPr>
            <a:picLocks noGrp="1" noChangeAspect="1"/>
          </p:cNvPicPr>
          <p:nvPr>
            <p:ph idx="1"/>
          </p:nvPr>
        </p:nvPicPr>
        <p:blipFill>
          <a:blip r:embed="rId3"/>
          <a:stretch>
            <a:fillRect/>
          </a:stretch>
        </p:blipFill>
        <p:spPr>
          <a:xfrm>
            <a:off x="193834" y="2401172"/>
            <a:ext cx="5422842" cy="3894453"/>
          </a:xfrm>
          <a:prstGeom prst="rect">
            <a:avLst/>
          </a:prstGeom>
        </p:spPr>
      </p:pic>
      <p:pic>
        <p:nvPicPr>
          <p:cNvPr id="6" name="Picture 5">
            <a:extLst>
              <a:ext uri="{FF2B5EF4-FFF2-40B4-BE49-F238E27FC236}">
                <a16:creationId xmlns:a16="http://schemas.microsoft.com/office/drawing/2014/main" id="{BAA77844-EEBB-9A4A-BA5C-76F8B9431A71}"/>
              </a:ext>
            </a:extLst>
          </p:cNvPr>
          <p:cNvPicPr>
            <a:picLocks noChangeAspect="1"/>
          </p:cNvPicPr>
          <p:nvPr/>
        </p:nvPicPr>
        <p:blipFill>
          <a:blip r:embed="rId4"/>
          <a:stretch>
            <a:fillRect/>
          </a:stretch>
        </p:blipFill>
        <p:spPr>
          <a:xfrm>
            <a:off x="5616676" y="1563553"/>
            <a:ext cx="5942550" cy="4267685"/>
          </a:xfrm>
          <a:prstGeom prst="rect">
            <a:avLst/>
          </a:prstGeom>
        </p:spPr>
      </p:pic>
      <p:sp>
        <p:nvSpPr>
          <p:cNvPr id="3" name="Slide Number Placeholder 2">
            <a:extLst>
              <a:ext uri="{FF2B5EF4-FFF2-40B4-BE49-F238E27FC236}">
                <a16:creationId xmlns:a16="http://schemas.microsoft.com/office/drawing/2014/main" id="{2A9D8B51-C5CB-204E-AEAD-B84A82794B51}"/>
              </a:ext>
            </a:extLst>
          </p:cNvPr>
          <p:cNvSpPr>
            <a:spLocks noGrp="1"/>
          </p:cNvSpPr>
          <p:nvPr>
            <p:ph type="sldNum" sz="quarter" idx="12"/>
          </p:nvPr>
        </p:nvSpPr>
        <p:spPr/>
        <p:txBody>
          <a:bodyPr/>
          <a:lstStyle/>
          <a:p>
            <a:fld id="{160847C4-C153-934D-B234-B5C1EA6118B1}" type="slidenum">
              <a:rPr lang="en-US" smtClean="0"/>
              <a:t>68</a:t>
            </a:fld>
            <a:endParaRPr lang="en-US"/>
          </a:p>
        </p:txBody>
      </p:sp>
    </p:spTree>
    <p:extLst>
      <p:ext uri="{BB962C8B-B14F-4D97-AF65-F5344CB8AC3E}">
        <p14:creationId xmlns:p14="http://schemas.microsoft.com/office/powerpoint/2010/main" val="25716072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C00AE-6D5D-0C41-BD78-14BACE0F87A7}"/>
              </a:ext>
            </a:extLst>
          </p:cNvPr>
          <p:cNvSpPr>
            <a:spLocks noGrp="1"/>
          </p:cNvSpPr>
          <p:nvPr>
            <p:ph type="title"/>
          </p:nvPr>
        </p:nvSpPr>
        <p:spPr/>
        <p:txBody>
          <a:bodyPr>
            <a:normAutofit fontScale="90000"/>
          </a:bodyPr>
          <a:lstStyle/>
          <a:p>
            <a:r>
              <a:rPr lang="en-US" dirty="0"/>
              <a:t>Neural Network</a:t>
            </a:r>
          </a:p>
        </p:txBody>
      </p:sp>
      <p:sp>
        <p:nvSpPr>
          <p:cNvPr id="3" name="Content Placeholder 2">
            <a:extLst>
              <a:ext uri="{FF2B5EF4-FFF2-40B4-BE49-F238E27FC236}">
                <a16:creationId xmlns:a16="http://schemas.microsoft.com/office/drawing/2014/main" id="{B7E7FE00-FD16-BA4E-9687-7115B420C14D}"/>
              </a:ext>
            </a:extLst>
          </p:cNvPr>
          <p:cNvSpPr>
            <a:spLocks noGrp="1"/>
          </p:cNvSpPr>
          <p:nvPr>
            <p:ph idx="1"/>
          </p:nvPr>
        </p:nvSpPr>
        <p:spPr/>
        <p:txBody>
          <a:bodyPr/>
          <a:lstStyle/>
          <a:p>
            <a:endParaRPr lang="en-US" dirty="0"/>
          </a:p>
        </p:txBody>
      </p:sp>
      <p:pic>
        <p:nvPicPr>
          <p:cNvPr id="1026" name="Picture 2" descr="Neural network, conceptual illustration">
            <a:extLst>
              <a:ext uri="{FF2B5EF4-FFF2-40B4-BE49-F238E27FC236}">
                <a16:creationId xmlns:a16="http://schemas.microsoft.com/office/drawing/2014/main" id="{7A804AAE-B647-4746-B9C7-39DB520FCC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99410"/>
            <a:ext cx="8132596" cy="5414211"/>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B59F27C9-D5BC-CD4A-8C0C-5E992FFE0671}"/>
              </a:ext>
            </a:extLst>
          </p:cNvPr>
          <p:cNvSpPr/>
          <p:nvPr/>
        </p:nvSpPr>
        <p:spPr>
          <a:xfrm>
            <a:off x="3724977" y="308970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D3E9B84-D648-8D41-BAA2-99ECD741DB39}"/>
              </a:ext>
            </a:extLst>
          </p:cNvPr>
          <p:cNvSpPr/>
          <p:nvPr/>
        </p:nvSpPr>
        <p:spPr>
          <a:xfrm>
            <a:off x="3710163" y="437789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266813C-47BC-C244-A254-9E8AFC043F61}"/>
              </a:ext>
            </a:extLst>
          </p:cNvPr>
          <p:cNvSpPr/>
          <p:nvPr/>
        </p:nvSpPr>
        <p:spPr>
          <a:xfrm>
            <a:off x="6096000" y="1923448"/>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FB1B868-2AFB-DE4E-AF32-4C693B841A3D}"/>
              </a:ext>
            </a:extLst>
          </p:cNvPr>
          <p:cNvSpPr/>
          <p:nvPr/>
        </p:nvSpPr>
        <p:spPr>
          <a:xfrm>
            <a:off x="6081186" y="321162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448420B-89D6-C64E-83C8-D4FFD3C14F03}"/>
              </a:ext>
            </a:extLst>
          </p:cNvPr>
          <p:cNvSpPr/>
          <p:nvPr/>
        </p:nvSpPr>
        <p:spPr>
          <a:xfrm>
            <a:off x="6110814" y="449981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DBB52FE-D750-DF48-9581-7346C87C180A}"/>
              </a:ext>
            </a:extLst>
          </p:cNvPr>
          <p:cNvSpPr/>
          <p:nvPr/>
        </p:nvSpPr>
        <p:spPr>
          <a:xfrm>
            <a:off x="6096000" y="5787991"/>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AE09EAF-DC8F-4943-BA2E-594287D66B6B}"/>
              </a:ext>
            </a:extLst>
          </p:cNvPr>
          <p:cNvSpPr/>
          <p:nvPr/>
        </p:nvSpPr>
        <p:spPr>
          <a:xfrm>
            <a:off x="9275407" y="3858928"/>
            <a:ext cx="712270" cy="712270"/>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F41A6292-DEBA-3B40-962D-2C27F5BDB2A2}"/>
              </a:ext>
            </a:extLst>
          </p:cNvPr>
          <p:cNvCxnSpPr>
            <a:stCxn id="4" idx="6"/>
          </p:cNvCxnSpPr>
          <p:nvPr/>
        </p:nvCxnSpPr>
        <p:spPr>
          <a:xfrm flipV="1">
            <a:off x="4437247" y="2425566"/>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4" name="Straight Arrow Connector 13">
            <a:extLst>
              <a:ext uri="{FF2B5EF4-FFF2-40B4-BE49-F238E27FC236}">
                <a16:creationId xmlns:a16="http://schemas.microsoft.com/office/drawing/2014/main" id="{ECCF4B12-F37B-334B-B3EA-856EB596C72A}"/>
              </a:ext>
            </a:extLst>
          </p:cNvPr>
          <p:cNvCxnSpPr/>
          <p:nvPr/>
        </p:nvCxnSpPr>
        <p:spPr>
          <a:xfrm flipV="1">
            <a:off x="4422433" y="3672038"/>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5" name="Straight Arrow Connector 14">
            <a:extLst>
              <a:ext uri="{FF2B5EF4-FFF2-40B4-BE49-F238E27FC236}">
                <a16:creationId xmlns:a16="http://schemas.microsoft.com/office/drawing/2014/main" id="{6D645502-C616-2D4C-9E99-4AC6244D28D8}"/>
              </a:ext>
            </a:extLst>
          </p:cNvPr>
          <p:cNvCxnSpPr>
            <a:cxnSpLocks/>
          </p:cNvCxnSpPr>
          <p:nvPr/>
        </p:nvCxnSpPr>
        <p:spPr>
          <a:xfrm>
            <a:off x="4437247" y="3472860"/>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9" name="Straight Arrow Connector 18">
            <a:extLst>
              <a:ext uri="{FF2B5EF4-FFF2-40B4-BE49-F238E27FC236}">
                <a16:creationId xmlns:a16="http://schemas.microsoft.com/office/drawing/2014/main" id="{212A31C9-7325-5A45-8B8E-74FA54AE6558}"/>
              </a:ext>
            </a:extLst>
          </p:cNvPr>
          <p:cNvCxnSpPr>
            <a:cxnSpLocks/>
          </p:cNvCxnSpPr>
          <p:nvPr/>
        </p:nvCxnSpPr>
        <p:spPr>
          <a:xfrm>
            <a:off x="4418848" y="4686585"/>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0" name="Straight Arrow Connector 19">
            <a:extLst>
              <a:ext uri="{FF2B5EF4-FFF2-40B4-BE49-F238E27FC236}">
                <a16:creationId xmlns:a16="http://schemas.microsoft.com/office/drawing/2014/main" id="{81A16928-A40D-D047-9880-6DE6BEFF992A}"/>
              </a:ext>
            </a:extLst>
          </p:cNvPr>
          <p:cNvCxnSpPr>
            <a:cxnSpLocks/>
          </p:cNvCxnSpPr>
          <p:nvPr/>
        </p:nvCxnSpPr>
        <p:spPr>
          <a:xfrm>
            <a:off x="4470460" y="3442979"/>
            <a:ext cx="1592327" cy="144626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3" name="Straight Arrow Connector 22">
            <a:extLst>
              <a:ext uri="{FF2B5EF4-FFF2-40B4-BE49-F238E27FC236}">
                <a16:creationId xmlns:a16="http://schemas.microsoft.com/office/drawing/2014/main" id="{2D8555C2-980F-D54D-9305-1CB7BEDFD1CC}"/>
              </a:ext>
            </a:extLst>
          </p:cNvPr>
          <p:cNvCxnSpPr>
            <a:cxnSpLocks/>
            <a:endCxn id="10" idx="1"/>
          </p:cNvCxnSpPr>
          <p:nvPr/>
        </p:nvCxnSpPr>
        <p:spPr>
          <a:xfrm>
            <a:off x="4485274" y="3488723"/>
            <a:ext cx="1715036" cy="24035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6" name="Straight Arrow Connector 25">
            <a:extLst>
              <a:ext uri="{FF2B5EF4-FFF2-40B4-BE49-F238E27FC236}">
                <a16:creationId xmlns:a16="http://schemas.microsoft.com/office/drawing/2014/main" id="{05861E6B-CAF8-7548-BC44-0DBDA3F1A00A}"/>
              </a:ext>
            </a:extLst>
          </p:cNvPr>
          <p:cNvCxnSpPr>
            <a:cxnSpLocks/>
            <a:stCxn id="6" idx="6"/>
          </p:cNvCxnSpPr>
          <p:nvPr/>
        </p:nvCxnSpPr>
        <p:spPr>
          <a:xfrm flipV="1">
            <a:off x="4422433" y="2467957"/>
            <a:ext cx="1625540" cy="22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9" name="Straight Arrow Connector 28">
            <a:extLst>
              <a:ext uri="{FF2B5EF4-FFF2-40B4-BE49-F238E27FC236}">
                <a16:creationId xmlns:a16="http://schemas.microsoft.com/office/drawing/2014/main" id="{5767C335-81DB-CE4E-B33F-E3A2347C5AA7}"/>
              </a:ext>
            </a:extLst>
          </p:cNvPr>
          <p:cNvCxnSpPr>
            <a:cxnSpLocks/>
          </p:cNvCxnSpPr>
          <p:nvPr/>
        </p:nvCxnSpPr>
        <p:spPr>
          <a:xfrm>
            <a:off x="4428473" y="4672095"/>
            <a:ext cx="1706780" cy="1201794"/>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1" name="Straight Arrow Connector 30">
            <a:extLst>
              <a:ext uri="{FF2B5EF4-FFF2-40B4-BE49-F238E27FC236}">
                <a16:creationId xmlns:a16="http://schemas.microsoft.com/office/drawing/2014/main" id="{A3752AD8-F027-5544-A6EC-7E32FADC7AB0}"/>
              </a:ext>
            </a:extLst>
          </p:cNvPr>
          <p:cNvCxnSpPr>
            <a:cxnSpLocks/>
            <a:stCxn id="7" idx="6"/>
          </p:cNvCxnSpPr>
          <p:nvPr/>
        </p:nvCxnSpPr>
        <p:spPr>
          <a:xfrm>
            <a:off x="6808270" y="2279583"/>
            <a:ext cx="2469730" cy="192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3" name="Straight Arrow Connector 32">
            <a:extLst>
              <a:ext uri="{FF2B5EF4-FFF2-40B4-BE49-F238E27FC236}">
                <a16:creationId xmlns:a16="http://schemas.microsoft.com/office/drawing/2014/main" id="{31D2726E-6C09-3748-B6B3-DB33B2B4F76E}"/>
              </a:ext>
            </a:extLst>
          </p:cNvPr>
          <p:cNvCxnSpPr>
            <a:cxnSpLocks/>
          </p:cNvCxnSpPr>
          <p:nvPr/>
        </p:nvCxnSpPr>
        <p:spPr>
          <a:xfrm>
            <a:off x="6793456" y="3600991"/>
            <a:ext cx="2481951" cy="601239"/>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6" name="Straight Arrow Connector 35">
            <a:extLst>
              <a:ext uri="{FF2B5EF4-FFF2-40B4-BE49-F238E27FC236}">
                <a16:creationId xmlns:a16="http://schemas.microsoft.com/office/drawing/2014/main" id="{17D421AD-B6B9-EF4B-985A-527021616BAA}"/>
              </a:ext>
            </a:extLst>
          </p:cNvPr>
          <p:cNvCxnSpPr>
            <a:cxnSpLocks/>
            <a:stCxn id="9" idx="6"/>
          </p:cNvCxnSpPr>
          <p:nvPr/>
        </p:nvCxnSpPr>
        <p:spPr>
          <a:xfrm flipV="1">
            <a:off x="6823084" y="4226669"/>
            <a:ext cx="2452323" cy="62927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9" name="Straight Arrow Connector 38">
            <a:extLst>
              <a:ext uri="{FF2B5EF4-FFF2-40B4-BE49-F238E27FC236}">
                <a16:creationId xmlns:a16="http://schemas.microsoft.com/office/drawing/2014/main" id="{C770B491-361D-524F-B4B6-BEB6D4E8F15E}"/>
              </a:ext>
            </a:extLst>
          </p:cNvPr>
          <p:cNvCxnSpPr>
            <a:cxnSpLocks/>
            <a:stCxn id="10" idx="6"/>
          </p:cNvCxnSpPr>
          <p:nvPr/>
        </p:nvCxnSpPr>
        <p:spPr>
          <a:xfrm flipV="1">
            <a:off x="6808270" y="4278058"/>
            <a:ext cx="2467137" cy="18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42" name="TextBox 41">
            <a:extLst>
              <a:ext uri="{FF2B5EF4-FFF2-40B4-BE49-F238E27FC236}">
                <a16:creationId xmlns:a16="http://schemas.microsoft.com/office/drawing/2014/main" id="{7C53EDA4-A497-C542-8F15-0F7771FA2637}"/>
              </a:ext>
            </a:extLst>
          </p:cNvPr>
          <p:cNvSpPr txBox="1"/>
          <p:nvPr/>
        </p:nvSpPr>
        <p:spPr>
          <a:xfrm>
            <a:off x="3660932" y="2551447"/>
            <a:ext cx="739305" cy="400110"/>
          </a:xfrm>
          <a:prstGeom prst="rect">
            <a:avLst/>
          </a:prstGeom>
          <a:noFill/>
        </p:spPr>
        <p:txBody>
          <a:bodyPr wrap="none" rtlCol="0">
            <a:spAutoFit/>
          </a:bodyPr>
          <a:lstStyle/>
          <a:p>
            <a:r>
              <a:rPr lang="en-US" sz="2000" dirty="0">
                <a:solidFill>
                  <a:schemeClr val="bg1"/>
                </a:solidFill>
              </a:rPr>
              <a:t>Input</a:t>
            </a:r>
          </a:p>
        </p:txBody>
      </p:sp>
      <p:sp>
        <p:nvSpPr>
          <p:cNvPr id="44" name="TextBox 43">
            <a:extLst>
              <a:ext uri="{FF2B5EF4-FFF2-40B4-BE49-F238E27FC236}">
                <a16:creationId xmlns:a16="http://schemas.microsoft.com/office/drawing/2014/main" id="{61C30F09-FBB9-014E-928A-304B472DDFD7}"/>
              </a:ext>
            </a:extLst>
          </p:cNvPr>
          <p:cNvSpPr txBox="1"/>
          <p:nvPr/>
        </p:nvSpPr>
        <p:spPr>
          <a:xfrm>
            <a:off x="9164413" y="3325108"/>
            <a:ext cx="931665" cy="400110"/>
          </a:xfrm>
          <a:prstGeom prst="rect">
            <a:avLst/>
          </a:prstGeom>
          <a:noFill/>
        </p:spPr>
        <p:txBody>
          <a:bodyPr wrap="none" rtlCol="0">
            <a:spAutoFit/>
          </a:bodyPr>
          <a:lstStyle/>
          <a:p>
            <a:r>
              <a:rPr lang="en-US" sz="2000" dirty="0"/>
              <a:t>Output</a:t>
            </a:r>
          </a:p>
        </p:txBody>
      </p:sp>
      <p:sp>
        <p:nvSpPr>
          <p:cNvPr id="45" name="TextBox 44">
            <a:extLst>
              <a:ext uri="{FF2B5EF4-FFF2-40B4-BE49-F238E27FC236}">
                <a16:creationId xmlns:a16="http://schemas.microsoft.com/office/drawing/2014/main" id="{65F68037-8243-DB4F-B177-789E2F2C9027}"/>
              </a:ext>
            </a:extLst>
          </p:cNvPr>
          <p:cNvSpPr txBox="1"/>
          <p:nvPr/>
        </p:nvSpPr>
        <p:spPr>
          <a:xfrm>
            <a:off x="6047973" y="1357805"/>
            <a:ext cx="936475" cy="400110"/>
          </a:xfrm>
          <a:prstGeom prst="rect">
            <a:avLst/>
          </a:prstGeom>
          <a:noFill/>
        </p:spPr>
        <p:txBody>
          <a:bodyPr wrap="none" rtlCol="0">
            <a:spAutoFit/>
          </a:bodyPr>
          <a:lstStyle/>
          <a:p>
            <a:r>
              <a:rPr lang="en-US" sz="2000" dirty="0">
                <a:solidFill>
                  <a:schemeClr val="bg1"/>
                </a:solidFill>
              </a:rPr>
              <a:t>Hidden</a:t>
            </a:r>
          </a:p>
        </p:txBody>
      </p:sp>
      <p:sp>
        <p:nvSpPr>
          <p:cNvPr id="46" name="TextBox 45">
            <a:extLst>
              <a:ext uri="{FF2B5EF4-FFF2-40B4-BE49-F238E27FC236}">
                <a16:creationId xmlns:a16="http://schemas.microsoft.com/office/drawing/2014/main" id="{43065202-A864-244D-88DB-C18D11C84FFA}"/>
              </a:ext>
            </a:extLst>
          </p:cNvPr>
          <p:cNvSpPr txBox="1"/>
          <p:nvPr/>
        </p:nvSpPr>
        <p:spPr>
          <a:xfrm>
            <a:off x="4965813" y="2799998"/>
            <a:ext cx="367408" cy="400110"/>
          </a:xfrm>
          <a:prstGeom prst="rect">
            <a:avLst/>
          </a:prstGeom>
          <a:noFill/>
        </p:spPr>
        <p:txBody>
          <a:bodyPr wrap="none" rtlCol="0">
            <a:spAutoFit/>
          </a:bodyPr>
          <a:lstStyle/>
          <a:p>
            <a:r>
              <a:rPr lang="en-US" sz="2000" dirty="0">
                <a:solidFill>
                  <a:schemeClr val="bg1"/>
                </a:solidFill>
              </a:rPr>
              <a:t>w</a:t>
            </a:r>
          </a:p>
        </p:txBody>
      </p:sp>
      <p:sp>
        <p:nvSpPr>
          <p:cNvPr id="47" name="TextBox 46">
            <a:extLst>
              <a:ext uri="{FF2B5EF4-FFF2-40B4-BE49-F238E27FC236}">
                <a16:creationId xmlns:a16="http://schemas.microsoft.com/office/drawing/2014/main" id="{BEB4101E-82EB-5446-ACCD-097198130C62}"/>
              </a:ext>
            </a:extLst>
          </p:cNvPr>
          <p:cNvSpPr txBox="1"/>
          <p:nvPr/>
        </p:nvSpPr>
        <p:spPr>
          <a:xfrm>
            <a:off x="7674430" y="2903301"/>
            <a:ext cx="367408" cy="400110"/>
          </a:xfrm>
          <a:prstGeom prst="rect">
            <a:avLst/>
          </a:prstGeom>
          <a:noFill/>
        </p:spPr>
        <p:txBody>
          <a:bodyPr wrap="none" rtlCol="0">
            <a:spAutoFit/>
          </a:bodyPr>
          <a:lstStyle/>
          <a:p>
            <a:r>
              <a:rPr lang="en-US" sz="2000" dirty="0">
                <a:solidFill>
                  <a:schemeClr val="bg1"/>
                </a:solidFill>
              </a:rPr>
              <a:t>w</a:t>
            </a:r>
          </a:p>
        </p:txBody>
      </p:sp>
      <p:sp>
        <p:nvSpPr>
          <p:cNvPr id="5" name="Slide Number Placeholder 4">
            <a:extLst>
              <a:ext uri="{FF2B5EF4-FFF2-40B4-BE49-F238E27FC236}">
                <a16:creationId xmlns:a16="http://schemas.microsoft.com/office/drawing/2014/main" id="{D5BB9316-3006-9449-864D-CA4B686E98E5}"/>
              </a:ext>
            </a:extLst>
          </p:cNvPr>
          <p:cNvSpPr>
            <a:spLocks noGrp="1"/>
          </p:cNvSpPr>
          <p:nvPr>
            <p:ph type="sldNum" sz="quarter" idx="12"/>
          </p:nvPr>
        </p:nvSpPr>
        <p:spPr/>
        <p:txBody>
          <a:bodyPr/>
          <a:lstStyle/>
          <a:p>
            <a:fld id="{160847C4-C153-934D-B234-B5C1EA6118B1}" type="slidenum">
              <a:rPr lang="en-US" smtClean="0"/>
              <a:t>69</a:t>
            </a:fld>
            <a:endParaRPr lang="en-US"/>
          </a:p>
        </p:txBody>
      </p:sp>
    </p:spTree>
    <p:extLst>
      <p:ext uri="{BB962C8B-B14F-4D97-AF65-F5344CB8AC3E}">
        <p14:creationId xmlns:p14="http://schemas.microsoft.com/office/powerpoint/2010/main" val="1702113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7</a:t>
            </a:fld>
            <a:endParaRPr lang="en-US"/>
          </a:p>
        </p:txBody>
      </p:sp>
    </p:spTree>
    <p:extLst>
      <p:ext uri="{BB962C8B-B14F-4D97-AF65-F5344CB8AC3E}">
        <p14:creationId xmlns:p14="http://schemas.microsoft.com/office/powerpoint/2010/main" val="14226688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lstStyle/>
          <a:p>
            <a:endParaRPr lang="en-US" dirty="0"/>
          </a:p>
        </p:txBody>
      </p:sp>
      <p:sp>
        <p:nvSpPr>
          <p:cNvPr id="5" name="Rectangle 3">
            <a:extLst>
              <a:ext uri="{FF2B5EF4-FFF2-40B4-BE49-F238E27FC236}">
                <a16:creationId xmlns:a16="http://schemas.microsoft.com/office/drawing/2014/main" id="{B680005E-E130-1F4B-B02C-C869CCCA5EA9}"/>
              </a:ext>
            </a:extLst>
          </p:cNvPr>
          <p:cNvSpPr>
            <a:spLocks noChangeArrowheads="1"/>
          </p:cNvSpPr>
          <p:nvPr/>
        </p:nvSpPr>
        <p:spPr bwMode="auto">
          <a:xfrm>
            <a:off x="699330" y="2948677"/>
            <a:ext cx="10793339"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0600" b="0" i="0" u="none" strike="noStrike" cap="none" normalizeH="0" baseline="0" dirty="0">
                <a:ln>
                  <a:noFill/>
                </a:ln>
                <a:solidFill>
                  <a:schemeClr val="tx1"/>
                </a:solidFill>
                <a:effectLst/>
                <a:latin typeface="Arial" panose="020B060402020202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For the given tree, add up the misclassification at every terminal node.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Then multiply the number of splits time a penalty term (lambda) and add it to the total misclassification.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The lambda is determined through cross-validation and not reported in R.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The cp we see </a:t>
            </a:r>
            <a:r>
              <a:rPr kumimoji="0" lang="en-US" altLang="en-US" b="0" i="0" u="none" strike="noStrike" cap="none" normalizeH="0" baseline="0" dirty="0">
                <a:ln>
                  <a:noFill/>
                </a:ln>
                <a:solidFill>
                  <a:schemeClr val="tx1"/>
                </a:solidFill>
                <a:effectLst/>
                <a:latin typeface="Arial" panose="020B0604020202020204" pitchFamily="34" charset="0"/>
              </a:rPr>
              <a:t>using </a:t>
            </a:r>
            <a:r>
              <a:rPr kumimoji="0" lang="en-US" altLang="en-US" b="0" i="0" u="none" strike="noStrike" cap="none" normalizeH="0" baseline="0" dirty="0" err="1">
                <a:ln>
                  <a:noFill/>
                </a:ln>
                <a:solidFill>
                  <a:schemeClr val="tx1"/>
                </a:solidFill>
                <a:effectLst/>
                <a:latin typeface="Arial Unicode MS" panose="020B0604020202020204" pitchFamily="34" charset="-128"/>
              </a:rPr>
              <a:t>printcp</a:t>
            </a:r>
            <a:r>
              <a:rPr kumimoji="0" lang="en-US" altLang="en-US" b="0" i="0" u="none" strike="noStrike" cap="none" normalizeH="0" baseline="0" dirty="0">
                <a:ln>
                  <a:noFill/>
                </a:ln>
                <a:solidFill>
                  <a:schemeClr val="tx1"/>
                </a:solidFill>
                <a:effectLst/>
                <a:latin typeface="Arial Unicode MS" panose="020B0604020202020204" pitchFamily="34" charset="-128"/>
              </a:rPr>
              <a:t>()</a:t>
            </a:r>
            <a:r>
              <a:rPr kumimoji="0" lang="en-US" altLang="en-US" b="0" i="0" u="none" strike="noStrike" cap="none" normalizeH="0" baseline="0" dirty="0">
                <a:ln>
                  <a:noFill/>
                </a:ln>
                <a:solidFill>
                  <a:schemeClr val="tx1"/>
                </a:solidFill>
                <a:effectLst/>
              </a:rPr>
              <a:t> is the scaled version of lambda over the </a:t>
            </a:r>
            <a:r>
              <a:rPr kumimoji="0" lang="en-US" altLang="en-US" b="0" i="0" u="none" strike="noStrike" cap="none" normalizeH="0" baseline="0" dirty="0" err="1">
                <a:ln>
                  <a:noFill/>
                </a:ln>
                <a:solidFill>
                  <a:schemeClr val="tx1"/>
                </a:solidFill>
                <a:effectLst/>
              </a:rPr>
              <a:t>misclassifcation</a:t>
            </a:r>
            <a:r>
              <a:rPr kumimoji="0" lang="en-US" altLang="en-US" b="0" i="0" u="none" strike="noStrike" cap="none" normalizeH="0" baseline="0" dirty="0">
                <a:ln>
                  <a:noFill/>
                </a:ln>
                <a:solidFill>
                  <a:schemeClr val="tx1"/>
                </a:solidFill>
                <a:effectLst/>
              </a:rPr>
              <a:t> rate of the overall data.</a:t>
            </a:r>
            <a:r>
              <a:rPr kumimoji="0" lang="en-US" altLang="en-US"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44" name="Picture 4" descr="Cost Complexity in Decision Trees">
            <a:extLst>
              <a:ext uri="{FF2B5EF4-FFF2-40B4-BE49-F238E27FC236}">
                <a16:creationId xmlns:a16="http://schemas.microsoft.com/office/drawing/2014/main" id="{4934386B-9834-FC4E-95D4-73E61A410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606" y="2748224"/>
            <a:ext cx="7150100" cy="16891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05A27EE-110E-2048-8740-0D9D078A5249}"/>
              </a:ext>
            </a:extLst>
          </p:cNvPr>
          <p:cNvSpPr/>
          <p:nvPr/>
        </p:nvSpPr>
        <p:spPr>
          <a:xfrm>
            <a:off x="5193234" y="6308209"/>
            <a:ext cx="8187719" cy="369332"/>
          </a:xfrm>
          <a:prstGeom prst="rect">
            <a:avLst/>
          </a:prstGeom>
        </p:spPr>
        <p:txBody>
          <a:bodyPr wrap="square">
            <a:spAutoFit/>
          </a:bodyPr>
          <a:lstStyle/>
          <a:p>
            <a:r>
              <a:rPr lang="en-US" dirty="0">
                <a:hlinkClick r:id="rId3"/>
              </a:rPr>
              <a:t>http://www.learnbymarketing.com/tutorials/rpart-decision-trees-in-r/</a:t>
            </a:r>
            <a:endParaRPr lang="en-US" dirty="0"/>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70</a:t>
            </a:fld>
            <a:endParaRPr lang="en-US"/>
          </a:p>
        </p:txBody>
      </p:sp>
    </p:spTree>
    <p:extLst>
      <p:ext uri="{BB962C8B-B14F-4D97-AF65-F5344CB8AC3E}">
        <p14:creationId xmlns:p14="http://schemas.microsoft.com/office/powerpoint/2010/main" val="18440757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B6C5-2D7D-F14F-881D-8D9666258D9B}"/>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D095655C-2FF5-AA47-BDF9-124C3F8B02B2}"/>
              </a:ext>
            </a:extLst>
          </p:cNvPr>
          <p:cNvSpPr>
            <a:spLocks noGrp="1"/>
          </p:cNvSpPr>
          <p:nvPr>
            <p:ph idx="1"/>
          </p:nvPr>
        </p:nvSpPr>
        <p:spPr/>
        <p:txBody>
          <a:bodyPr/>
          <a:lstStyle/>
          <a:p>
            <a:endParaRPr lang="en-US"/>
          </a:p>
        </p:txBody>
      </p:sp>
      <p:pic>
        <p:nvPicPr>
          <p:cNvPr id="4098" name="Picture 2" descr="nested cross validation">
            <a:extLst>
              <a:ext uri="{FF2B5EF4-FFF2-40B4-BE49-F238E27FC236}">
                <a16:creationId xmlns:a16="http://schemas.microsoft.com/office/drawing/2014/main" id="{4A3922C9-33A7-2840-876B-40F27C52E6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150" y="50800"/>
            <a:ext cx="9283700" cy="67564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F5C453A-126D-FF4B-B617-88C553FF865B}"/>
              </a:ext>
            </a:extLst>
          </p:cNvPr>
          <p:cNvSpPr>
            <a:spLocks noGrp="1"/>
          </p:cNvSpPr>
          <p:nvPr>
            <p:ph type="sldNum" sz="quarter" idx="12"/>
          </p:nvPr>
        </p:nvSpPr>
        <p:spPr/>
        <p:txBody>
          <a:bodyPr/>
          <a:lstStyle/>
          <a:p>
            <a:fld id="{160847C4-C153-934D-B234-B5C1EA6118B1}" type="slidenum">
              <a:rPr lang="en-US" smtClean="0"/>
              <a:t>71</a:t>
            </a:fld>
            <a:endParaRPr lang="en-US"/>
          </a:p>
        </p:txBody>
      </p:sp>
    </p:spTree>
    <p:extLst>
      <p:ext uri="{BB962C8B-B14F-4D97-AF65-F5344CB8AC3E}">
        <p14:creationId xmlns:p14="http://schemas.microsoft.com/office/powerpoint/2010/main" val="41932971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A16C3-D207-604F-B84A-E52DE32ADA37}"/>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D1EF2362-78CA-3841-B161-55034B8ED47C}"/>
              </a:ext>
            </a:extLst>
          </p:cNvPr>
          <p:cNvSpPr>
            <a:spLocks noGrp="1"/>
          </p:cNvSpPr>
          <p:nvPr>
            <p:ph idx="1"/>
          </p:nvPr>
        </p:nvSpPr>
        <p:spPr/>
        <p:txBody>
          <a:bodyPr/>
          <a:lstStyle/>
          <a:p>
            <a:r>
              <a:rPr lang="en-US" dirty="0"/>
              <a:t>Dealing with correlation:</a:t>
            </a:r>
          </a:p>
          <a:p>
            <a:endParaRPr lang="en-US" dirty="0"/>
          </a:p>
          <a:p>
            <a:r>
              <a:rPr lang="en-US" dirty="0"/>
              <a:t>Greedy Elimination (GE): iteratively eliminate feature of highest correlated feature pair</a:t>
            </a:r>
          </a:p>
          <a:p>
            <a:r>
              <a:rPr lang="en-US" dirty="0"/>
              <a:t>Recursive Feature Elimination (RFE): recursive elimination of features with respect to their importance</a:t>
            </a:r>
          </a:p>
          <a:p>
            <a:r>
              <a:rPr lang="en-US" dirty="0"/>
              <a:t>Lasso </a:t>
            </a:r>
            <a:r>
              <a:rPr lang="en-US" dirty="0" err="1"/>
              <a:t>Regulariosion</a:t>
            </a:r>
            <a:r>
              <a:rPr lang="en-US" dirty="0"/>
              <a:t> (LR): use L1 </a:t>
            </a:r>
            <a:r>
              <a:rPr lang="en-US" dirty="0" err="1"/>
              <a:t>regularisation</a:t>
            </a:r>
            <a:r>
              <a:rPr lang="en-US" dirty="0"/>
              <a:t> to remove features with zero weight</a:t>
            </a:r>
          </a:p>
          <a:p>
            <a:r>
              <a:rPr lang="en-US" dirty="0"/>
              <a:t>Principle Component Analysis (PCA): transform data set with PCA and choose components with highest variations</a:t>
            </a:r>
          </a:p>
          <a:p>
            <a:endParaRPr lang="en-US" dirty="0"/>
          </a:p>
        </p:txBody>
      </p:sp>
      <p:sp>
        <p:nvSpPr>
          <p:cNvPr id="4" name="Slide Number Placeholder 3">
            <a:extLst>
              <a:ext uri="{FF2B5EF4-FFF2-40B4-BE49-F238E27FC236}">
                <a16:creationId xmlns:a16="http://schemas.microsoft.com/office/drawing/2014/main" id="{822B9355-3F6E-ED41-B18D-340E21DAD9F4}"/>
              </a:ext>
            </a:extLst>
          </p:cNvPr>
          <p:cNvSpPr>
            <a:spLocks noGrp="1"/>
          </p:cNvSpPr>
          <p:nvPr>
            <p:ph type="sldNum" sz="quarter" idx="12"/>
          </p:nvPr>
        </p:nvSpPr>
        <p:spPr/>
        <p:txBody>
          <a:bodyPr/>
          <a:lstStyle/>
          <a:p>
            <a:fld id="{160847C4-C153-934D-B234-B5C1EA6118B1}" type="slidenum">
              <a:rPr lang="en-US" smtClean="0"/>
              <a:t>72</a:t>
            </a:fld>
            <a:endParaRPr lang="en-US"/>
          </a:p>
        </p:txBody>
      </p:sp>
    </p:spTree>
    <p:extLst>
      <p:ext uri="{BB962C8B-B14F-4D97-AF65-F5344CB8AC3E}">
        <p14:creationId xmlns:p14="http://schemas.microsoft.com/office/powerpoint/2010/main" val="33310494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20F95-7A0D-2944-A650-BA399F2B51EB}"/>
              </a:ext>
            </a:extLst>
          </p:cNvPr>
          <p:cNvSpPr>
            <a:spLocks noGrp="1"/>
          </p:cNvSpPr>
          <p:nvPr>
            <p:ph type="title"/>
          </p:nvPr>
        </p:nvSpPr>
        <p:spPr/>
        <p:txBody>
          <a:bodyPr>
            <a:normAutofit fontScale="90000"/>
          </a:bodyPr>
          <a:lstStyle/>
          <a:p>
            <a:r>
              <a:rPr lang="en-US" dirty="0"/>
              <a:t>Reference (lectures)</a:t>
            </a:r>
          </a:p>
        </p:txBody>
      </p:sp>
      <p:sp>
        <p:nvSpPr>
          <p:cNvPr id="3" name="Content Placeholder 2">
            <a:extLst>
              <a:ext uri="{FF2B5EF4-FFF2-40B4-BE49-F238E27FC236}">
                <a16:creationId xmlns:a16="http://schemas.microsoft.com/office/drawing/2014/main" id="{1FD8F9BA-C0DA-D348-8DE7-81CDE6AA42DF}"/>
              </a:ext>
            </a:extLst>
          </p:cNvPr>
          <p:cNvSpPr>
            <a:spLocks noGrp="1"/>
          </p:cNvSpPr>
          <p:nvPr>
            <p:ph idx="1"/>
          </p:nvPr>
        </p:nvSpPr>
        <p:spPr/>
        <p:txBody>
          <a:bodyPr/>
          <a:lstStyle/>
          <a:p>
            <a:r>
              <a:rPr lang="en-US" dirty="0"/>
              <a:t>https://</a:t>
            </a:r>
            <a:r>
              <a:rPr lang="en-US" dirty="0" err="1"/>
              <a:t>courses.cs.washington.edu</a:t>
            </a:r>
            <a:r>
              <a:rPr lang="en-US" dirty="0"/>
              <a:t>/courses/cse446/20wi/</a:t>
            </a:r>
          </a:p>
        </p:txBody>
      </p:sp>
      <p:sp>
        <p:nvSpPr>
          <p:cNvPr id="4" name="Slide Number Placeholder 3">
            <a:extLst>
              <a:ext uri="{FF2B5EF4-FFF2-40B4-BE49-F238E27FC236}">
                <a16:creationId xmlns:a16="http://schemas.microsoft.com/office/drawing/2014/main" id="{3E12FA1D-81DA-8042-8AE6-29C78D5AFC6E}"/>
              </a:ext>
            </a:extLst>
          </p:cNvPr>
          <p:cNvSpPr>
            <a:spLocks noGrp="1"/>
          </p:cNvSpPr>
          <p:nvPr>
            <p:ph type="sldNum" sz="quarter" idx="12"/>
          </p:nvPr>
        </p:nvSpPr>
        <p:spPr/>
        <p:txBody>
          <a:bodyPr/>
          <a:lstStyle/>
          <a:p>
            <a:fld id="{160847C4-C153-934D-B234-B5C1EA6118B1}" type="slidenum">
              <a:rPr lang="en-US" smtClean="0"/>
              <a:t>73</a:t>
            </a:fld>
            <a:endParaRPr lang="en-US"/>
          </a:p>
        </p:txBody>
      </p:sp>
    </p:spTree>
    <p:extLst>
      <p:ext uri="{BB962C8B-B14F-4D97-AF65-F5344CB8AC3E}">
        <p14:creationId xmlns:p14="http://schemas.microsoft.com/office/powerpoint/2010/main" val="7629993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246DB-789E-9D4C-BA33-A207ACEAC1F5}"/>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5195238C-CCC3-804B-8BCB-7AC148A0999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DB2A6815-F94E-C44E-AF60-F664E27465D6}"/>
              </a:ext>
            </a:extLst>
          </p:cNvPr>
          <p:cNvSpPr>
            <a:spLocks noGrp="1"/>
          </p:cNvSpPr>
          <p:nvPr>
            <p:ph type="sldNum" sz="quarter" idx="12"/>
          </p:nvPr>
        </p:nvSpPr>
        <p:spPr/>
        <p:txBody>
          <a:bodyPr/>
          <a:lstStyle/>
          <a:p>
            <a:fld id="{160847C4-C153-934D-B234-B5C1EA6118B1}" type="slidenum">
              <a:rPr lang="en-US" smtClean="0"/>
              <a:t>74</a:t>
            </a:fld>
            <a:endParaRPr lang="en-US"/>
          </a:p>
        </p:txBody>
      </p:sp>
    </p:spTree>
    <p:extLst>
      <p:ext uri="{BB962C8B-B14F-4D97-AF65-F5344CB8AC3E}">
        <p14:creationId xmlns:p14="http://schemas.microsoft.com/office/powerpoint/2010/main" val="3232569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C48-9971-9444-A273-02386BC87356}"/>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406F4F56-BDE1-374B-B590-CC4D7024F666}"/>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1531727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4082E-1774-EA47-B1E6-10FA3E1CBD82}"/>
              </a:ext>
            </a:extLst>
          </p:cNvPr>
          <p:cNvSpPr>
            <a:spLocks noGrp="1"/>
          </p:cNvSpPr>
          <p:nvPr>
            <p:ph type="title"/>
          </p:nvPr>
        </p:nvSpPr>
        <p:spPr/>
        <p:txBody>
          <a:bodyPr>
            <a:normAutofit fontScale="90000"/>
          </a:bodyPr>
          <a:lstStyle/>
          <a:p>
            <a:endParaRPr lang="en-US" dirty="0"/>
          </a:p>
        </p:txBody>
      </p:sp>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2543741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236854</TotalTime>
  <Words>6556</Words>
  <Application>Microsoft Macintosh PowerPoint</Application>
  <PresentationFormat>Widescreen</PresentationFormat>
  <Paragraphs>1031</Paragraphs>
  <Slides>74</Slides>
  <Notes>65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74</vt:i4>
      </vt:variant>
    </vt:vector>
  </HeadingPairs>
  <TitlesOfParts>
    <vt:vector size="83" baseType="lpstr">
      <vt:lpstr>Arial Unicode MS</vt: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Table of contents</vt:lpstr>
      <vt:lpstr>PowerPoint Presentation</vt:lpstr>
      <vt:lpstr>PowerPoint Presentation</vt:lpstr>
      <vt:lpstr>Training Data and Test Data</vt:lpstr>
      <vt:lpstr>PowerPoint Presentation</vt:lpstr>
      <vt:lpstr>PowerPoint Presentation</vt:lpstr>
      <vt:lpstr>PowerPoint Presentation</vt:lpstr>
      <vt:lpstr>PowerPoint Presentation</vt:lpstr>
      <vt:lpstr>Finding a good prediction model: Balance of Bias and Variance</vt:lpstr>
      <vt:lpstr>Bias and Variance</vt:lpstr>
      <vt:lpstr>Bias and Variance</vt:lpstr>
      <vt:lpstr>PowerPoint Presentation</vt:lpstr>
      <vt:lpstr>How can we select a model that balances variance &amp; bias?</vt:lpstr>
      <vt:lpstr>How can we select a model that balances variance &amp; bias?</vt:lpstr>
      <vt:lpstr>How can we select a model that balances variance &amp; bias?</vt:lpstr>
      <vt:lpstr>High variance</vt:lpstr>
      <vt:lpstr>High bias </vt:lpstr>
      <vt:lpstr>PowerPoint Presentation</vt:lpstr>
      <vt:lpstr>K-nearest neighbor (kNN)</vt:lpstr>
      <vt:lpstr>K-nearest neighbor (kNN)</vt:lpstr>
      <vt:lpstr>K-nearest neighbor (kNN)</vt:lpstr>
      <vt:lpstr>K-nearest neighbor (kNN)</vt:lpstr>
      <vt:lpstr>K-nearest neighbor (kNN) steps:</vt:lpstr>
      <vt:lpstr>K-nearest neighbor (kNN)</vt:lpstr>
      <vt:lpstr>K-nearest neighbor (kNN): Preprocessing</vt:lpstr>
      <vt:lpstr>kNN application example</vt:lpstr>
      <vt:lpstr>K-nearest neighbor (kNN)</vt:lpstr>
      <vt:lpstr>PowerPoint Presentation</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PowerPoint Presentation</vt:lpstr>
      <vt:lpstr>Decision Tree</vt:lpstr>
      <vt:lpstr>PowerPoint Presentation</vt:lpstr>
      <vt:lpstr>Decision Tree: which feature to use?</vt:lpstr>
      <vt:lpstr>Decision Tree: which feature to use?</vt:lpstr>
      <vt:lpstr>Decision Tree: which feature to use?</vt:lpstr>
      <vt:lpstr>Decision Tree application example</vt:lpstr>
      <vt:lpstr>Decision Tree</vt:lpstr>
      <vt:lpstr>Random Forest</vt:lpstr>
      <vt:lpstr>Random Forest</vt:lpstr>
      <vt:lpstr>Random Forest</vt:lpstr>
      <vt:lpstr>PowerPoint Presentation</vt:lpstr>
      <vt:lpstr>Support Vector Machines: Terminologies</vt:lpstr>
      <vt:lpstr>Support Vector Machines: Terminologies</vt:lpstr>
      <vt:lpstr>Introduction</vt:lpstr>
      <vt:lpstr>Support Vector Machines: formula</vt:lpstr>
      <vt:lpstr>PowerPoint Presentation</vt:lpstr>
      <vt:lpstr>Support Vector Machines: slack variable</vt:lpstr>
      <vt:lpstr>Kernel trick for non linearly separable problems</vt:lpstr>
      <vt:lpstr>SVM application example</vt:lpstr>
      <vt:lpstr>PowerPoint Presentation</vt:lpstr>
      <vt:lpstr>PowerPoint Presentation</vt:lpstr>
      <vt:lpstr>K-NN R practice</vt:lpstr>
      <vt:lpstr>PowerPoint Presentation</vt:lpstr>
      <vt:lpstr>K-means R practice</vt:lpstr>
      <vt:lpstr>PowerPoint Presentation</vt:lpstr>
      <vt:lpstr>PowerPoint Presentation</vt:lpstr>
      <vt:lpstr>Decision Tree R practice</vt:lpstr>
      <vt:lpstr>PowerPoint Presentation</vt:lpstr>
      <vt:lpstr>PowerPoint Presentation</vt:lpstr>
      <vt:lpstr>Neural Network</vt:lpstr>
      <vt:lpstr>Complexity parameter (cp)</vt:lpstr>
      <vt:lpstr>PowerPoint Presentation</vt:lpstr>
      <vt:lpstr>PowerPoint Presentation</vt:lpstr>
      <vt:lpstr>Reference (lectures)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571</cp:revision>
  <dcterms:created xsi:type="dcterms:W3CDTF">2020-04-23T04:16:30Z</dcterms:created>
  <dcterms:modified xsi:type="dcterms:W3CDTF">2020-11-16T19:26:07Z</dcterms:modified>
</cp:coreProperties>
</file>