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ink/ink1.xml" ContentType="application/inkml+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1"/>
  </p:notesMasterIdLst>
  <p:sldIdLst>
    <p:sldId id="256" r:id="rId2"/>
    <p:sldId id="262" r:id="rId3"/>
    <p:sldId id="438" r:id="rId4"/>
    <p:sldId id="395" r:id="rId5"/>
    <p:sldId id="439" r:id="rId6"/>
    <p:sldId id="434" r:id="rId7"/>
    <p:sldId id="437" r:id="rId8"/>
    <p:sldId id="382" r:id="rId9"/>
    <p:sldId id="383" r:id="rId10"/>
    <p:sldId id="385" r:id="rId11"/>
    <p:sldId id="381" r:id="rId12"/>
    <p:sldId id="317" r:id="rId13"/>
    <p:sldId id="372" r:id="rId14"/>
    <p:sldId id="318" r:id="rId15"/>
    <p:sldId id="321" r:id="rId16"/>
    <p:sldId id="373" r:id="rId17"/>
    <p:sldId id="391" r:id="rId18"/>
    <p:sldId id="392" r:id="rId19"/>
    <p:sldId id="454" r:id="rId20"/>
    <p:sldId id="316" r:id="rId21"/>
    <p:sldId id="315" r:id="rId22"/>
    <p:sldId id="441" r:id="rId23"/>
    <p:sldId id="376" r:id="rId24"/>
    <p:sldId id="417" r:id="rId25"/>
    <p:sldId id="418" r:id="rId26"/>
    <p:sldId id="419" r:id="rId27"/>
    <p:sldId id="285" r:id="rId28"/>
    <p:sldId id="286" r:id="rId29"/>
    <p:sldId id="291" r:id="rId30"/>
    <p:sldId id="466" r:id="rId31"/>
    <p:sldId id="287" r:id="rId32"/>
    <p:sldId id="452" r:id="rId33"/>
    <p:sldId id="443" r:id="rId34"/>
    <p:sldId id="274" r:id="rId35"/>
    <p:sldId id="292" r:id="rId36"/>
    <p:sldId id="425" r:id="rId37"/>
    <p:sldId id="426" r:id="rId38"/>
    <p:sldId id="427" r:id="rId39"/>
    <p:sldId id="378" r:id="rId40"/>
    <p:sldId id="351" r:id="rId41"/>
    <p:sldId id="298" r:id="rId42"/>
    <p:sldId id="283" r:id="rId43"/>
    <p:sldId id="450" r:id="rId44"/>
    <p:sldId id="451" r:id="rId45"/>
    <p:sldId id="444" r:id="rId46"/>
    <p:sldId id="269" r:id="rId47"/>
    <p:sldId id="431" r:id="rId48"/>
    <p:sldId id="312" r:id="rId49"/>
    <p:sldId id="396" r:id="rId50"/>
    <p:sldId id="397" r:id="rId51"/>
    <p:sldId id="380" r:id="rId52"/>
    <p:sldId id="311" r:id="rId53"/>
    <p:sldId id="453" r:id="rId54"/>
    <p:sldId id="463" r:id="rId55"/>
    <p:sldId id="445" r:id="rId56"/>
    <p:sldId id="388" r:id="rId57"/>
    <p:sldId id="400" r:id="rId58"/>
    <p:sldId id="399" r:id="rId59"/>
    <p:sldId id="446" r:id="rId60"/>
    <p:sldId id="384" r:id="rId61"/>
    <p:sldId id="393" r:id="rId62"/>
    <p:sldId id="275" r:id="rId63"/>
    <p:sldId id="303" r:id="rId64"/>
    <p:sldId id="377" r:id="rId65"/>
    <p:sldId id="308" r:id="rId66"/>
    <p:sldId id="405" r:id="rId67"/>
    <p:sldId id="307" r:id="rId68"/>
    <p:sldId id="447" r:id="rId69"/>
    <p:sldId id="428" r:id="rId7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441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778"/>
    <p:restoredTop sz="80344"/>
  </p:normalViewPr>
  <p:slideViewPr>
    <p:cSldViewPr snapToGrid="0" snapToObjects="1">
      <p:cViewPr varScale="1">
        <p:scale>
          <a:sx n="100" d="100"/>
          <a:sy n="100" d="100"/>
        </p:scale>
        <p:origin x="160" y="4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notesMaster" Target="notesMasters/notesMaster1.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18T23:32:32.847"/>
    </inkml:context>
    <inkml:brush xml:id="br0">
      <inkml:brushProperty name="width" value="0.05" units="cm"/>
      <inkml:brushProperty name="height" value="0.05" units="cm"/>
      <inkml:brushProperty name="color" value="#E71224"/>
    </inkml:brush>
  </inkml:definitions>
  <inkml:trace contextRef="#ctx0" brushRef="#br0">6246 3164 24575,'-29'0'0,"-9"0"0,-14 0 0,-15 0 0,7 0 0,-13 0 0,13-2 0,-4-1-820,3 2 1,-4 0 819,-24-6 0,-5-2-1122,8 2 1,-1 1 1121,-9-3 0,-2-2-1273,0 0 1,-2-1 1272,24 3 0,-3 0 0,0-1-834,-1 0 1,0-2 0,-1-1 833,-2-2 0,-2-1 0,1-1 0,-3 1 0,0-1 0,0 0 0,0-2 0,0 0 0,0 0 0,3 1 0,0-1 0,0 0 0,-3-1 0,0-1 0,0 0 0,0 1 0,0 2 0,0-2 0,6-2 0,1-1 0,-1 1 0,-5-2 0,0 1 0,1 0 0,4 0 0,2 0 0,-1-1 0,-5-5 0,0-2 0,1 1 0,4 4 0,1 1 0,3-1 0,12 2 0,2 0 0,0 0-135,-3-1 1,-1-1 0,4 2 134,-11-2 0,2 0 0,-19-11 0,-1 0 0,16 10 0,1 1 0,-5-6 0,3 1 413,13 9 0,3 1-413,-5-1 0,3 1 2042,-15-7-2042,-13 1 0,40 7 3034,-12-5-3034,19 2 2154,9 5-2154,9-5 1092,8 6-1092,4-13 182,10 3-182,0-13 0,15-17 0,27-8 0,14 2 0,12-3-1935,10 7 1,9-1 1934,-28 18 0,5-2 0,2-1 0,1 2-1241,7 0 1,3 3 0,1-1 0,2 1 1240,-8 3 0,1-1 0,2 0 0,2 1 0,1 1-772,8-1 0,2 0 0,2 1 1,1 1-1,0-1 772,-10 6 0,1-1 0,1 1 0,0 1 0,1 0 0,0 3-431,1 0 1,0 3 0,1 0 0,0 2 0,1 0 0,0 1 430,4 0 0,1 1 0,1 1 0,0 0 0,-4 3 0,-2 1 14,14-2 0,-6 4 0,1 1 0,9 2-14,-18 3 0,9 0 0,4 2 0,0 1 0,-2 0 0,-8 1 0,-10 0 0,14 0 0,-13 2 0,9 2 93,-10 1 0,11 1 1,4 1-1,-1 1 0,-7 1 1,-13 0-94,22 6 0,-9 4 0,-13 1 0,3 5 0,-4-1 1114,13 7 0,-6 1-1114,-8-3 0,-5 2 0,-7-1 0,-4 1 3790,35 19-3790,-13 3 0,-8-1 0,-8 3 0,3 6 0,-7-1 0,-1 10 0,-9-1 0,-6 3 0,-8-1 0,-1 5 0,-12-4 0,-1 5 0,-9-21 0,-3 30 0,-2-26 0,-3 30 2603,0-19-2603,-7-18 0,-2 3 0,-7 29 1817,2-23 1,-3-1-1818,-14 24 0,-8 8 0,-3-7 0,-11-2 0,-4-1 214,13-34 0,-3-4-214,-28 19 0,3-10 0,-1-2-1388,-8-7 1388,21-10 0,-9 5 0,6-5 0,14-10 0,-1-1 0,-8 5 0,-5 3 0,2-3 0,-7-1 0,3-1 0,-7 8 0,-2 2 0,0-3 0,0-1 0,6 0 0,2 0 0,2 2 0,1-1-593,-4-3 0,1-1 593,6 4 0,1-1 0,-4-3 0,1 0 0,6 1 0,1-1 0,0-2 0,1 0 237,7-4 1,1 0-238,-3 3 0,2-2 0,-20 9 929,0-1-929,30-14 1722,3-6-1722,12-2 1418,3-3-1418,8-3 0,4 0 0,4-11 0,1 6 0,2-6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8792A5-8FE6-AD4D-BB3D-A496E9455D48}" type="datetimeFigureOut">
              <a:rPr lang="en-US" smtClean="0"/>
              <a:t>7/22/21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D52BF8-803F-3446-AB20-937457F192DD}" type="slidenum">
              <a:rPr lang="en-US" smtClean="0"/>
              <a:t>‹#›</a:t>
            </a:fld>
            <a:endParaRPr lang="en-US"/>
          </a:p>
        </p:txBody>
      </p:sp>
    </p:spTree>
    <p:extLst>
      <p:ext uri="{BB962C8B-B14F-4D97-AF65-F5344CB8AC3E}">
        <p14:creationId xmlns:p14="http://schemas.microsoft.com/office/powerpoint/2010/main" val="9981510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2</a:t>
            </a:fld>
            <a:endParaRPr lang="en-US"/>
          </a:p>
        </p:txBody>
      </p:sp>
    </p:spTree>
    <p:extLst>
      <p:ext uri="{BB962C8B-B14F-4D97-AF65-F5344CB8AC3E}">
        <p14:creationId xmlns:p14="http://schemas.microsoft.com/office/powerpoint/2010/main" val="17193584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11</a:t>
            </a:fld>
            <a:endParaRPr lang="en-US"/>
          </a:p>
        </p:txBody>
      </p:sp>
    </p:spTree>
    <p:extLst>
      <p:ext uri="{BB962C8B-B14F-4D97-AF65-F5344CB8AC3E}">
        <p14:creationId xmlns:p14="http://schemas.microsoft.com/office/powerpoint/2010/main" val="24400368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12</a:t>
            </a:fld>
            <a:endParaRPr lang="en-US"/>
          </a:p>
        </p:txBody>
      </p:sp>
    </p:spTree>
    <p:extLst>
      <p:ext uri="{BB962C8B-B14F-4D97-AF65-F5344CB8AC3E}">
        <p14:creationId xmlns:p14="http://schemas.microsoft.com/office/powerpoint/2010/main" val="24026213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13</a:t>
            </a:fld>
            <a:endParaRPr lang="en-US"/>
          </a:p>
        </p:txBody>
      </p:sp>
    </p:spTree>
    <p:extLst>
      <p:ext uri="{BB962C8B-B14F-4D97-AF65-F5344CB8AC3E}">
        <p14:creationId xmlns:p14="http://schemas.microsoft.com/office/powerpoint/2010/main" val="22353672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14</a:t>
            </a:fld>
            <a:endParaRPr lang="en-US"/>
          </a:p>
        </p:txBody>
      </p:sp>
    </p:spTree>
    <p:extLst>
      <p:ext uri="{BB962C8B-B14F-4D97-AF65-F5344CB8AC3E}">
        <p14:creationId xmlns:p14="http://schemas.microsoft.com/office/powerpoint/2010/main" val="16126454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15</a:t>
            </a:fld>
            <a:endParaRPr lang="en-US"/>
          </a:p>
        </p:txBody>
      </p:sp>
    </p:spTree>
    <p:extLst>
      <p:ext uri="{BB962C8B-B14F-4D97-AF65-F5344CB8AC3E}">
        <p14:creationId xmlns:p14="http://schemas.microsoft.com/office/powerpoint/2010/main" val="35407922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16</a:t>
            </a:fld>
            <a:endParaRPr lang="en-US"/>
          </a:p>
        </p:txBody>
      </p:sp>
    </p:spTree>
    <p:extLst>
      <p:ext uri="{BB962C8B-B14F-4D97-AF65-F5344CB8AC3E}">
        <p14:creationId xmlns:p14="http://schemas.microsoft.com/office/powerpoint/2010/main" val="39498136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17</a:t>
            </a:fld>
            <a:endParaRPr lang="en-US"/>
          </a:p>
        </p:txBody>
      </p:sp>
    </p:spTree>
    <p:extLst>
      <p:ext uri="{BB962C8B-B14F-4D97-AF65-F5344CB8AC3E}">
        <p14:creationId xmlns:p14="http://schemas.microsoft.com/office/powerpoint/2010/main" val="14294200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18</a:t>
            </a:fld>
            <a:endParaRPr lang="en-US"/>
          </a:p>
        </p:txBody>
      </p:sp>
    </p:spTree>
    <p:extLst>
      <p:ext uri="{BB962C8B-B14F-4D97-AF65-F5344CB8AC3E}">
        <p14:creationId xmlns:p14="http://schemas.microsoft.com/office/powerpoint/2010/main" val="26972144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20</a:t>
            </a:fld>
            <a:endParaRPr lang="en-US"/>
          </a:p>
        </p:txBody>
      </p:sp>
    </p:spTree>
    <p:extLst>
      <p:ext uri="{BB962C8B-B14F-4D97-AF65-F5344CB8AC3E}">
        <p14:creationId xmlns:p14="http://schemas.microsoft.com/office/powerpoint/2010/main" val="2823958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21</a:t>
            </a:fld>
            <a:endParaRPr lang="en-US"/>
          </a:p>
        </p:txBody>
      </p:sp>
    </p:spTree>
    <p:extLst>
      <p:ext uri="{BB962C8B-B14F-4D97-AF65-F5344CB8AC3E}">
        <p14:creationId xmlns:p14="http://schemas.microsoft.com/office/powerpoint/2010/main" val="32096836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Informative </a:t>
            </a:r>
          </a:p>
          <a:p>
            <a:r>
              <a:rPr lang="en-US" dirty="0"/>
              <a:t>Simpler -&gt; straightforward</a:t>
            </a:r>
          </a:p>
          <a:p>
            <a:r>
              <a:rPr lang="en-US" dirty="0"/>
              <a:t>Broadly applicable</a:t>
            </a:r>
          </a:p>
        </p:txBody>
      </p:sp>
      <p:sp>
        <p:nvSpPr>
          <p:cNvPr id="4" name="Slide Number Placeholder 3"/>
          <p:cNvSpPr>
            <a:spLocks noGrp="1"/>
          </p:cNvSpPr>
          <p:nvPr>
            <p:ph type="sldNum" sz="quarter" idx="5"/>
          </p:nvPr>
        </p:nvSpPr>
        <p:spPr/>
        <p:txBody>
          <a:bodyPr/>
          <a:lstStyle/>
          <a:p>
            <a:fld id="{4BD52BF8-803F-3446-AB20-937457F192DD}" type="slidenum">
              <a:rPr lang="en-US" smtClean="0"/>
              <a:t>3</a:t>
            </a:fld>
            <a:endParaRPr lang="en-US"/>
          </a:p>
        </p:txBody>
      </p:sp>
    </p:spTree>
    <p:extLst>
      <p:ext uri="{BB962C8B-B14F-4D97-AF65-F5344CB8AC3E}">
        <p14:creationId xmlns:p14="http://schemas.microsoft.com/office/powerpoint/2010/main" val="35608109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Main </a:t>
            </a:r>
            <a:r>
              <a:rPr lang="en-US" dirty="0" err="1"/>
              <a:t>techniqiues</a:t>
            </a:r>
            <a:r>
              <a:rPr lang="en-US" dirty="0"/>
              <a:t> to focus on</a:t>
            </a:r>
          </a:p>
          <a:p>
            <a:r>
              <a:rPr lang="en-US" sz="1200" b="0" i="0" u="none" strike="noStrike" kern="1200" dirty="0">
                <a:solidFill>
                  <a:schemeClr val="tx1"/>
                </a:solidFill>
                <a:effectLst/>
                <a:latin typeface="+mn-lt"/>
                <a:ea typeface="+mn-ea"/>
                <a:cs typeface="+mn-cs"/>
              </a:rPr>
              <a:t>This is a cursory tree </a:t>
            </a:r>
          </a:p>
          <a:p>
            <a:r>
              <a:rPr lang="en-US" sz="1200" b="0" i="0" u="none" strike="noStrike" kern="1200" dirty="0">
                <a:solidFill>
                  <a:schemeClr val="tx1"/>
                </a:solidFill>
                <a:effectLst/>
                <a:latin typeface="+mn-lt"/>
                <a:ea typeface="+mn-ea"/>
                <a:cs typeface="+mn-cs"/>
              </a:rPr>
              <a:t>Relatively easy or easier to learn</a:t>
            </a:r>
          </a:p>
          <a:p>
            <a:endParaRPr lang="en-US" sz="1200" b="0" i="0" u="none" strike="noStrike" kern="1200" dirty="0">
              <a:solidFill>
                <a:schemeClr val="tx1"/>
              </a:solidFill>
              <a:effectLst/>
              <a:latin typeface="+mn-lt"/>
              <a:ea typeface="+mn-ea"/>
              <a:cs typeface="+mn-cs"/>
            </a:endParaRPr>
          </a:p>
          <a:p>
            <a:r>
              <a:rPr lang="en-US" sz="1200" b="0" i="0" u="none" strike="noStrike" kern="1200" dirty="0">
                <a:solidFill>
                  <a:schemeClr val="tx1"/>
                </a:solidFill>
                <a:effectLst/>
                <a:latin typeface="+mn-lt"/>
                <a:ea typeface="+mn-ea"/>
                <a:cs typeface="+mn-cs"/>
              </a:rPr>
              <a:t>Google search engine advertisement optimization</a:t>
            </a:r>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22</a:t>
            </a:fld>
            <a:endParaRPr lang="en-US"/>
          </a:p>
        </p:txBody>
      </p:sp>
    </p:spTree>
    <p:extLst>
      <p:ext uri="{BB962C8B-B14F-4D97-AF65-F5344CB8AC3E}">
        <p14:creationId xmlns:p14="http://schemas.microsoft.com/office/powerpoint/2010/main" val="31384036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BD52BF8-803F-3446-AB20-937457F192DD}" type="slidenum">
              <a:rPr lang="en-US" smtClean="0"/>
              <a:t>23</a:t>
            </a:fld>
            <a:endParaRPr lang="en-US"/>
          </a:p>
        </p:txBody>
      </p:sp>
    </p:spTree>
    <p:extLst>
      <p:ext uri="{BB962C8B-B14F-4D97-AF65-F5344CB8AC3E}">
        <p14:creationId xmlns:p14="http://schemas.microsoft.com/office/powerpoint/2010/main" val="34531149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BD52BF8-803F-3446-AB20-937457F192DD}" type="slidenum">
              <a:rPr lang="en-US" smtClean="0"/>
              <a:t>24</a:t>
            </a:fld>
            <a:endParaRPr lang="en-US"/>
          </a:p>
        </p:txBody>
      </p:sp>
    </p:spTree>
    <p:extLst>
      <p:ext uri="{BB962C8B-B14F-4D97-AF65-F5344CB8AC3E}">
        <p14:creationId xmlns:p14="http://schemas.microsoft.com/office/powerpoint/2010/main" val="31072481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BD52BF8-803F-3446-AB20-937457F192DD}" type="slidenum">
              <a:rPr lang="en-US" smtClean="0"/>
              <a:t>25</a:t>
            </a:fld>
            <a:endParaRPr lang="en-US"/>
          </a:p>
        </p:txBody>
      </p:sp>
    </p:spTree>
    <p:extLst>
      <p:ext uri="{BB962C8B-B14F-4D97-AF65-F5344CB8AC3E}">
        <p14:creationId xmlns:p14="http://schemas.microsoft.com/office/powerpoint/2010/main" val="9168894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BD52BF8-803F-3446-AB20-937457F192DD}" type="slidenum">
              <a:rPr lang="en-US" smtClean="0"/>
              <a:t>26</a:t>
            </a:fld>
            <a:endParaRPr lang="en-US"/>
          </a:p>
        </p:txBody>
      </p:sp>
    </p:spTree>
    <p:extLst>
      <p:ext uri="{BB962C8B-B14F-4D97-AF65-F5344CB8AC3E}">
        <p14:creationId xmlns:p14="http://schemas.microsoft.com/office/powerpoint/2010/main" val="37265805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27</a:t>
            </a:fld>
            <a:endParaRPr lang="en-US"/>
          </a:p>
        </p:txBody>
      </p:sp>
    </p:spTree>
    <p:extLst>
      <p:ext uri="{BB962C8B-B14F-4D97-AF65-F5344CB8AC3E}">
        <p14:creationId xmlns:p14="http://schemas.microsoft.com/office/powerpoint/2010/main" val="30221671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28</a:t>
            </a:fld>
            <a:endParaRPr lang="en-US"/>
          </a:p>
        </p:txBody>
      </p:sp>
    </p:spTree>
    <p:extLst>
      <p:ext uri="{BB962C8B-B14F-4D97-AF65-F5344CB8AC3E}">
        <p14:creationId xmlns:p14="http://schemas.microsoft.com/office/powerpoint/2010/main" val="670087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www.pnas.org</a:t>
            </a:r>
            <a:r>
              <a:rPr lang="en-US" dirty="0"/>
              <a:t>/content/116/2/367/tab-figures-data</a:t>
            </a:r>
          </a:p>
          <a:p>
            <a:r>
              <a:rPr lang="en-US" dirty="0"/>
              <a:t>5,527 unique genes and 107 total experiments.</a:t>
            </a:r>
          </a:p>
        </p:txBody>
      </p:sp>
      <p:sp>
        <p:nvSpPr>
          <p:cNvPr id="4" name="Slide Number Placeholder 3"/>
          <p:cNvSpPr>
            <a:spLocks noGrp="1"/>
          </p:cNvSpPr>
          <p:nvPr>
            <p:ph type="sldNum" sz="quarter" idx="5"/>
          </p:nvPr>
        </p:nvSpPr>
        <p:spPr/>
        <p:txBody>
          <a:bodyPr/>
          <a:lstStyle/>
          <a:p>
            <a:fld id="{4BD52BF8-803F-3446-AB20-937457F192DD}" type="slidenum">
              <a:rPr lang="en-US" smtClean="0"/>
              <a:t>30</a:t>
            </a:fld>
            <a:endParaRPr lang="en-US"/>
          </a:p>
        </p:txBody>
      </p:sp>
    </p:spTree>
    <p:extLst>
      <p:ext uri="{BB962C8B-B14F-4D97-AF65-F5344CB8AC3E}">
        <p14:creationId xmlns:p14="http://schemas.microsoft.com/office/powerpoint/2010/main" val="32530073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31</a:t>
            </a:fld>
            <a:endParaRPr lang="en-US"/>
          </a:p>
        </p:txBody>
      </p:sp>
    </p:spTree>
    <p:extLst>
      <p:ext uri="{BB962C8B-B14F-4D97-AF65-F5344CB8AC3E}">
        <p14:creationId xmlns:p14="http://schemas.microsoft.com/office/powerpoint/2010/main" val="416860493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32</a:t>
            </a:fld>
            <a:endParaRPr lang="en-US"/>
          </a:p>
        </p:txBody>
      </p:sp>
    </p:spTree>
    <p:extLst>
      <p:ext uri="{BB962C8B-B14F-4D97-AF65-F5344CB8AC3E}">
        <p14:creationId xmlns:p14="http://schemas.microsoft.com/office/powerpoint/2010/main" val="16650853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Main </a:t>
            </a:r>
            <a:r>
              <a:rPr lang="en-US" dirty="0" err="1"/>
              <a:t>techniqiues</a:t>
            </a:r>
            <a:r>
              <a:rPr lang="en-US" dirty="0"/>
              <a:t> to focus on</a:t>
            </a:r>
          </a:p>
          <a:p>
            <a:r>
              <a:rPr lang="en-US" sz="1200" b="0" i="0" u="none" strike="noStrike" kern="1200" dirty="0">
                <a:solidFill>
                  <a:schemeClr val="tx1"/>
                </a:solidFill>
                <a:effectLst/>
                <a:latin typeface="+mn-lt"/>
                <a:ea typeface="+mn-ea"/>
                <a:cs typeface="+mn-cs"/>
              </a:rPr>
              <a:t>This is a cursory tree </a:t>
            </a:r>
          </a:p>
          <a:p>
            <a:r>
              <a:rPr lang="en-US" sz="1200" b="0" i="0" u="none" strike="noStrike" kern="1200" dirty="0">
                <a:solidFill>
                  <a:schemeClr val="tx1"/>
                </a:solidFill>
                <a:effectLst/>
                <a:latin typeface="+mn-lt"/>
                <a:ea typeface="+mn-ea"/>
                <a:cs typeface="+mn-cs"/>
              </a:rPr>
              <a:t>Relatively easy or easier to learn</a:t>
            </a:r>
          </a:p>
          <a:p>
            <a:endParaRPr lang="en-US" sz="1200" b="0" i="0" u="none" strike="noStrike" kern="1200" dirty="0">
              <a:solidFill>
                <a:schemeClr val="tx1"/>
              </a:solidFill>
              <a:effectLst/>
              <a:latin typeface="+mn-lt"/>
              <a:ea typeface="+mn-ea"/>
              <a:cs typeface="+mn-cs"/>
            </a:endParaRPr>
          </a:p>
          <a:p>
            <a:r>
              <a:rPr lang="en-US" sz="1200" b="0" i="0" u="none" strike="noStrike" kern="1200" dirty="0">
                <a:solidFill>
                  <a:schemeClr val="tx1"/>
                </a:solidFill>
                <a:effectLst/>
                <a:latin typeface="+mn-lt"/>
                <a:ea typeface="+mn-ea"/>
                <a:cs typeface="+mn-cs"/>
              </a:rPr>
              <a:t>Google search engine advertisement optimization</a:t>
            </a:r>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a:t>
            </a:fld>
            <a:endParaRPr lang="en-US"/>
          </a:p>
        </p:txBody>
      </p:sp>
    </p:spTree>
    <p:extLst>
      <p:ext uri="{BB962C8B-B14F-4D97-AF65-F5344CB8AC3E}">
        <p14:creationId xmlns:p14="http://schemas.microsoft.com/office/powerpoint/2010/main" val="35608109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Main </a:t>
            </a:r>
            <a:r>
              <a:rPr lang="en-US" dirty="0" err="1"/>
              <a:t>techniqiues</a:t>
            </a:r>
            <a:r>
              <a:rPr lang="en-US" dirty="0"/>
              <a:t> to focus on</a:t>
            </a:r>
          </a:p>
          <a:p>
            <a:r>
              <a:rPr lang="en-US" sz="1200" b="0" i="0" u="none" strike="noStrike" kern="1200" dirty="0">
                <a:solidFill>
                  <a:schemeClr val="tx1"/>
                </a:solidFill>
                <a:effectLst/>
                <a:latin typeface="+mn-lt"/>
                <a:ea typeface="+mn-ea"/>
                <a:cs typeface="+mn-cs"/>
              </a:rPr>
              <a:t>This is a cursory tree </a:t>
            </a:r>
          </a:p>
          <a:p>
            <a:r>
              <a:rPr lang="en-US" sz="1200" b="0" i="0" u="none" strike="noStrike" kern="1200" dirty="0">
                <a:solidFill>
                  <a:schemeClr val="tx1"/>
                </a:solidFill>
                <a:effectLst/>
                <a:latin typeface="+mn-lt"/>
                <a:ea typeface="+mn-ea"/>
                <a:cs typeface="+mn-cs"/>
              </a:rPr>
              <a:t>Relatively easy or easier to learn</a:t>
            </a:r>
          </a:p>
          <a:p>
            <a:endParaRPr lang="en-US" sz="1200" b="0" i="0" u="none" strike="noStrike" kern="1200" dirty="0">
              <a:solidFill>
                <a:schemeClr val="tx1"/>
              </a:solidFill>
              <a:effectLst/>
              <a:latin typeface="+mn-lt"/>
              <a:ea typeface="+mn-ea"/>
              <a:cs typeface="+mn-cs"/>
            </a:endParaRPr>
          </a:p>
          <a:p>
            <a:r>
              <a:rPr lang="en-US" sz="1200" b="0" i="0" u="none" strike="noStrike" kern="1200" dirty="0">
                <a:solidFill>
                  <a:schemeClr val="tx1"/>
                </a:solidFill>
                <a:effectLst/>
                <a:latin typeface="+mn-lt"/>
                <a:ea typeface="+mn-ea"/>
                <a:cs typeface="+mn-cs"/>
              </a:rPr>
              <a:t>Google search engine advertisement optimization</a:t>
            </a:r>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33</a:t>
            </a:fld>
            <a:endParaRPr lang="en-US"/>
          </a:p>
        </p:txBody>
      </p:sp>
    </p:spTree>
    <p:extLst>
      <p:ext uri="{BB962C8B-B14F-4D97-AF65-F5344CB8AC3E}">
        <p14:creationId xmlns:p14="http://schemas.microsoft.com/office/powerpoint/2010/main" val="26253167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34</a:t>
            </a:fld>
            <a:endParaRPr lang="en-US"/>
          </a:p>
        </p:txBody>
      </p:sp>
    </p:spTree>
    <p:extLst>
      <p:ext uri="{BB962C8B-B14F-4D97-AF65-F5344CB8AC3E}">
        <p14:creationId xmlns:p14="http://schemas.microsoft.com/office/powerpoint/2010/main" val="39329584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35</a:t>
            </a:fld>
            <a:endParaRPr lang="en-US"/>
          </a:p>
        </p:txBody>
      </p:sp>
    </p:spTree>
    <p:extLst>
      <p:ext uri="{BB962C8B-B14F-4D97-AF65-F5344CB8AC3E}">
        <p14:creationId xmlns:p14="http://schemas.microsoft.com/office/powerpoint/2010/main" val="323296497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36</a:t>
            </a:fld>
            <a:endParaRPr lang="en-US"/>
          </a:p>
        </p:txBody>
      </p:sp>
    </p:spTree>
    <p:extLst>
      <p:ext uri="{BB962C8B-B14F-4D97-AF65-F5344CB8AC3E}">
        <p14:creationId xmlns:p14="http://schemas.microsoft.com/office/powerpoint/2010/main" val="43431940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37</a:t>
            </a:fld>
            <a:endParaRPr lang="en-US"/>
          </a:p>
        </p:txBody>
      </p:sp>
    </p:spTree>
    <p:extLst>
      <p:ext uri="{BB962C8B-B14F-4D97-AF65-F5344CB8AC3E}">
        <p14:creationId xmlns:p14="http://schemas.microsoft.com/office/powerpoint/2010/main" val="188196216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38</a:t>
            </a:fld>
            <a:endParaRPr lang="en-US"/>
          </a:p>
        </p:txBody>
      </p:sp>
    </p:spTree>
    <p:extLst>
      <p:ext uri="{BB962C8B-B14F-4D97-AF65-F5344CB8AC3E}">
        <p14:creationId xmlns:p14="http://schemas.microsoft.com/office/powerpoint/2010/main" val="261405932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BD52BF8-803F-3446-AB20-937457F192DD}" type="slidenum">
              <a:rPr lang="en-US" smtClean="0"/>
              <a:t>39</a:t>
            </a:fld>
            <a:endParaRPr lang="en-US"/>
          </a:p>
        </p:txBody>
      </p:sp>
    </p:spTree>
    <p:extLst>
      <p:ext uri="{BB962C8B-B14F-4D97-AF65-F5344CB8AC3E}">
        <p14:creationId xmlns:p14="http://schemas.microsoft.com/office/powerpoint/2010/main" val="415645565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40</a:t>
            </a:fld>
            <a:endParaRPr lang="en-US"/>
          </a:p>
        </p:txBody>
      </p:sp>
    </p:spTree>
    <p:extLst>
      <p:ext uri="{BB962C8B-B14F-4D97-AF65-F5344CB8AC3E}">
        <p14:creationId xmlns:p14="http://schemas.microsoft.com/office/powerpoint/2010/main" val="150686289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41</a:t>
            </a:fld>
            <a:endParaRPr lang="en-US"/>
          </a:p>
        </p:txBody>
      </p:sp>
    </p:spTree>
    <p:extLst>
      <p:ext uri="{BB962C8B-B14F-4D97-AF65-F5344CB8AC3E}">
        <p14:creationId xmlns:p14="http://schemas.microsoft.com/office/powerpoint/2010/main" val="253466846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42</a:t>
            </a:fld>
            <a:endParaRPr lang="en-US"/>
          </a:p>
        </p:txBody>
      </p:sp>
    </p:spTree>
    <p:extLst>
      <p:ext uri="{BB962C8B-B14F-4D97-AF65-F5344CB8AC3E}">
        <p14:creationId xmlns:p14="http://schemas.microsoft.com/office/powerpoint/2010/main" val="18537019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a:t>
            </a:fld>
            <a:endParaRPr lang="en-US"/>
          </a:p>
        </p:txBody>
      </p:sp>
    </p:spTree>
    <p:extLst>
      <p:ext uri="{BB962C8B-B14F-4D97-AF65-F5344CB8AC3E}">
        <p14:creationId xmlns:p14="http://schemas.microsoft.com/office/powerpoint/2010/main" val="76644758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44</a:t>
            </a:fld>
            <a:endParaRPr lang="en-US"/>
          </a:p>
        </p:txBody>
      </p:sp>
    </p:spTree>
    <p:extLst>
      <p:ext uri="{BB962C8B-B14F-4D97-AF65-F5344CB8AC3E}">
        <p14:creationId xmlns:p14="http://schemas.microsoft.com/office/powerpoint/2010/main" val="239453684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Main </a:t>
            </a:r>
            <a:r>
              <a:rPr lang="en-US" dirty="0" err="1"/>
              <a:t>techniqiues</a:t>
            </a:r>
            <a:r>
              <a:rPr lang="en-US" dirty="0"/>
              <a:t> to focus on</a:t>
            </a:r>
          </a:p>
          <a:p>
            <a:r>
              <a:rPr lang="en-US" sz="1200" b="0" i="0" u="none" strike="noStrike" kern="1200" dirty="0">
                <a:solidFill>
                  <a:schemeClr val="tx1"/>
                </a:solidFill>
                <a:effectLst/>
                <a:latin typeface="+mn-lt"/>
                <a:ea typeface="+mn-ea"/>
                <a:cs typeface="+mn-cs"/>
              </a:rPr>
              <a:t>This is a cursory tree </a:t>
            </a:r>
          </a:p>
          <a:p>
            <a:r>
              <a:rPr lang="en-US" sz="1200" b="0" i="0" u="none" strike="noStrike" kern="1200" dirty="0">
                <a:solidFill>
                  <a:schemeClr val="tx1"/>
                </a:solidFill>
                <a:effectLst/>
                <a:latin typeface="+mn-lt"/>
                <a:ea typeface="+mn-ea"/>
                <a:cs typeface="+mn-cs"/>
              </a:rPr>
              <a:t>Relatively easy or easier to learn</a:t>
            </a:r>
          </a:p>
          <a:p>
            <a:endParaRPr lang="en-US" sz="1200" b="0" i="0" u="none" strike="noStrike" kern="1200" dirty="0">
              <a:solidFill>
                <a:schemeClr val="tx1"/>
              </a:solidFill>
              <a:effectLst/>
              <a:latin typeface="+mn-lt"/>
              <a:ea typeface="+mn-ea"/>
              <a:cs typeface="+mn-cs"/>
            </a:endParaRPr>
          </a:p>
          <a:p>
            <a:r>
              <a:rPr lang="en-US" sz="1200" b="0" i="0" u="none" strike="noStrike" kern="1200" dirty="0">
                <a:solidFill>
                  <a:schemeClr val="tx1"/>
                </a:solidFill>
                <a:effectLst/>
                <a:latin typeface="+mn-lt"/>
                <a:ea typeface="+mn-ea"/>
                <a:cs typeface="+mn-cs"/>
              </a:rPr>
              <a:t>Google search engine advertisement optimization</a:t>
            </a:r>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45</a:t>
            </a:fld>
            <a:endParaRPr lang="en-US"/>
          </a:p>
        </p:txBody>
      </p:sp>
    </p:spTree>
    <p:extLst>
      <p:ext uri="{BB962C8B-B14F-4D97-AF65-F5344CB8AC3E}">
        <p14:creationId xmlns:p14="http://schemas.microsoft.com/office/powerpoint/2010/main" val="356081095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46</a:t>
            </a:fld>
            <a:endParaRPr lang="en-US"/>
          </a:p>
        </p:txBody>
      </p:sp>
    </p:spTree>
    <p:extLst>
      <p:ext uri="{BB962C8B-B14F-4D97-AF65-F5344CB8AC3E}">
        <p14:creationId xmlns:p14="http://schemas.microsoft.com/office/powerpoint/2010/main" val="217811836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47</a:t>
            </a:fld>
            <a:endParaRPr lang="en-US"/>
          </a:p>
        </p:txBody>
      </p:sp>
    </p:spTree>
    <p:extLst>
      <p:ext uri="{BB962C8B-B14F-4D97-AF65-F5344CB8AC3E}">
        <p14:creationId xmlns:p14="http://schemas.microsoft.com/office/powerpoint/2010/main" val="326287149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48</a:t>
            </a:fld>
            <a:endParaRPr lang="en-US"/>
          </a:p>
        </p:txBody>
      </p:sp>
    </p:spTree>
    <p:extLst>
      <p:ext uri="{BB962C8B-B14F-4D97-AF65-F5344CB8AC3E}">
        <p14:creationId xmlns:p14="http://schemas.microsoft.com/office/powerpoint/2010/main" val="347228742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49</a:t>
            </a:fld>
            <a:endParaRPr lang="en-US"/>
          </a:p>
        </p:txBody>
      </p:sp>
    </p:spTree>
    <p:extLst>
      <p:ext uri="{BB962C8B-B14F-4D97-AF65-F5344CB8AC3E}">
        <p14:creationId xmlns:p14="http://schemas.microsoft.com/office/powerpoint/2010/main" val="304492543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50</a:t>
            </a:fld>
            <a:endParaRPr lang="en-US"/>
          </a:p>
        </p:txBody>
      </p:sp>
    </p:spTree>
    <p:extLst>
      <p:ext uri="{BB962C8B-B14F-4D97-AF65-F5344CB8AC3E}">
        <p14:creationId xmlns:p14="http://schemas.microsoft.com/office/powerpoint/2010/main" val="105443108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51</a:t>
            </a:fld>
            <a:endParaRPr lang="en-US"/>
          </a:p>
        </p:txBody>
      </p:sp>
    </p:spTree>
    <p:extLst>
      <p:ext uri="{BB962C8B-B14F-4D97-AF65-F5344CB8AC3E}">
        <p14:creationId xmlns:p14="http://schemas.microsoft.com/office/powerpoint/2010/main" val="323408055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52</a:t>
            </a:fld>
            <a:endParaRPr lang="en-US"/>
          </a:p>
        </p:txBody>
      </p:sp>
    </p:spTree>
    <p:extLst>
      <p:ext uri="{BB962C8B-B14F-4D97-AF65-F5344CB8AC3E}">
        <p14:creationId xmlns:p14="http://schemas.microsoft.com/office/powerpoint/2010/main" val="388605048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Main </a:t>
            </a:r>
            <a:r>
              <a:rPr lang="en-US" dirty="0" err="1"/>
              <a:t>techniqiues</a:t>
            </a:r>
            <a:r>
              <a:rPr lang="en-US" dirty="0"/>
              <a:t> to focus on</a:t>
            </a:r>
          </a:p>
          <a:p>
            <a:r>
              <a:rPr lang="en-US" sz="1200" b="0" i="0" u="none" strike="noStrike" kern="1200" dirty="0">
                <a:solidFill>
                  <a:schemeClr val="tx1"/>
                </a:solidFill>
                <a:effectLst/>
                <a:latin typeface="+mn-lt"/>
                <a:ea typeface="+mn-ea"/>
                <a:cs typeface="+mn-cs"/>
              </a:rPr>
              <a:t>This is a cursory tree </a:t>
            </a:r>
          </a:p>
          <a:p>
            <a:r>
              <a:rPr lang="en-US" sz="1200" b="0" i="0" u="none" strike="noStrike" kern="1200" dirty="0">
                <a:solidFill>
                  <a:schemeClr val="tx1"/>
                </a:solidFill>
                <a:effectLst/>
                <a:latin typeface="+mn-lt"/>
                <a:ea typeface="+mn-ea"/>
                <a:cs typeface="+mn-cs"/>
              </a:rPr>
              <a:t>Relatively easy or easier to learn</a:t>
            </a:r>
          </a:p>
          <a:p>
            <a:endParaRPr lang="en-US" sz="1200" b="0" i="0" u="none" strike="noStrike" kern="1200" dirty="0">
              <a:solidFill>
                <a:schemeClr val="tx1"/>
              </a:solidFill>
              <a:effectLst/>
              <a:latin typeface="+mn-lt"/>
              <a:ea typeface="+mn-ea"/>
              <a:cs typeface="+mn-cs"/>
            </a:endParaRPr>
          </a:p>
          <a:p>
            <a:r>
              <a:rPr lang="en-US" sz="1200" b="0" i="0" u="none" strike="noStrike" kern="1200" dirty="0">
                <a:solidFill>
                  <a:schemeClr val="tx1"/>
                </a:solidFill>
                <a:effectLst/>
                <a:latin typeface="+mn-lt"/>
                <a:ea typeface="+mn-ea"/>
                <a:cs typeface="+mn-cs"/>
              </a:rPr>
              <a:t>Google search engine advertisement optimization</a:t>
            </a:r>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55</a:t>
            </a:fld>
            <a:endParaRPr lang="en-US"/>
          </a:p>
        </p:txBody>
      </p:sp>
    </p:spTree>
    <p:extLst>
      <p:ext uri="{BB962C8B-B14F-4D97-AF65-F5344CB8AC3E}">
        <p14:creationId xmlns:p14="http://schemas.microsoft.com/office/powerpoint/2010/main" val="35608109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Property or outcome = label</a:t>
            </a:r>
          </a:p>
        </p:txBody>
      </p:sp>
      <p:sp>
        <p:nvSpPr>
          <p:cNvPr id="4" name="Slide Number Placeholder 3"/>
          <p:cNvSpPr>
            <a:spLocks noGrp="1"/>
          </p:cNvSpPr>
          <p:nvPr>
            <p:ph type="sldNum" sz="quarter" idx="5"/>
          </p:nvPr>
        </p:nvSpPr>
        <p:spPr/>
        <p:txBody>
          <a:bodyPr/>
          <a:lstStyle/>
          <a:p>
            <a:fld id="{4BD52BF8-803F-3446-AB20-937457F192DD}" type="slidenum">
              <a:rPr lang="en-US" smtClean="0"/>
              <a:t>6</a:t>
            </a:fld>
            <a:endParaRPr lang="en-US"/>
          </a:p>
        </p:txBody>
      </p:sp>
    </p:spTree>
    <p:extLst>
      <p:ext uri="{BB962C8B-B14F-4D97-AF65-F5344CB8AC3E}">
        <p14:creationId xmlns:p14="http://schemas.microsoft.com/office/powerpoint/2010/main" val="402049247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56</a:t>
            </a:fld>
            <a:endParaRPr lang="en-US"/>
          </a:p>
        </p:txBody>
      </p:sp>
    </p:spTree>
    <p:extLst>
      <p:ext uri="{BB962C8B-B14F-4D97-AF65-F5344CB8AC3E}">
        <p14:creationId xmlns:p14="http://schemas.microsoft.com/office/powerpoint/2010/main" val="150423293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57</a:t>
            </a:fld>
            <a:endParaRPr lang="en-US"/>
          </a:p>
        </p:txBody>
      </p:sp>
    </p:spTree>
    <p:extLst>
      <p:ext uri="{BB962C8B-B14F-4D97-AF65-F5344CB8AC3E}">
        <p14:creationId xmlns:p14="http://schemas.microsoft.com/office/powerpoint/2010/main" val="342576061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58</a:t>
            </a:fld>
            <a:endParaRPr lang="en-US"/>
          </a:p>
        </p:txBody>
      </p:sp>
    </p:spTree>
    <p:extLst>
      <p:ext uri="{BB962C8B-B14F-4D97-AF65-F5344CB8AC3E}">
        <p14:creationId xmlns:p14="http://schemas.microsoft.com/office/powerpoint/2010/main" val="287115532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Main </a:t>
            </a:r>
            <a:r>
              <a:rPr lang="en-US" dirty="0" err="1"/>
              <a:t>techniqiues</a:t>
            </a:r>
            <a:r>
              <a:rPr lang="en-US" dirty="0"/>
              <a:t> to focus on</a:t>
            </a:r>
          </a:p>
          <a:p>
            <a:r>
              <a:rPr lang="en-US" sz="1200" b="0" i="0" u="none" strike="noStrike" kern="1200" dirty="0">
                <a:solidFill>
                  <a:schemeClr val="tx1"/>
                </a:solidFill>
                <a:effectLst/>
                <a:latin typeface="+mn-lt"/>
                <a:ea typeface="+mn-ea"/>
                <a:cs typeface="+mn-cs"/>
              </a:rPr>
              <a:t>This is a cursory tree </a:t>
            </a:r>
          </a:p>
          <a:p>
            <a:r>
              <a:rPr lang="en-US" sz="1200" b="0" i="0" u="none" strike="noStrike" kern="1200" dirty="0">
                <a:solidFill>
                  <a:schemeClr val="tx1"/>
                </a:solidFill>
                <a:effectLst/>
                <a:latin typeface="+mn-lt"/>
                <a:ea typeface="+mn-ea"/>
                <a:cs typeface="+mn-cs"/>
              </a:rPr>
              <a:t>Relatively easy or easier to learn</a:t>
            </a:r>
          </a:p>
          <a:p>
            <a:endParaRPr lang="en-US" sz="1200" b="0" i="0" u="none" strike="noStrike" kern="1200" dirty="0">
              <a:solidFill>
                <a:schemeClr val="tx1"/>
              </a:solidFill>
              <a:effectLst/>
              <a:latin typeface="+mn-lt"/>
              <a:ea typeface="+mn-ea"/>
              <a:cs typeface="+mn-cs"/>
            </a:endParaRPr>
          </a:p>
          <a:p>
            <a:r>
              <a:rPr lang="en-US" sz="1200" b="0" i="0" u="none" strike="noStrike" kern="1200" dirty="0">
                <a:solidFill>
                  <a:schemeClr val="tx1"/>
                </a:solidFill>
                <a:effectLst/>
                <a:latin typeface="+mn-lt"/>
                <a:ea typeface="+mn-ea"/>
                <a:cs typeface="+mn-cs"/>
              </a:rPr>
              <a:t>Google search engine advertisement optimization</a:t>
            </a:r>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59</a:t>
            </a:fld>
            <a:endParaRPr lang="en-US"/>
          </a:p>
        </p:txBody>
      </p:sp>
    </p:spTree>
    <p:extLst>
      <p:ext uri="{BB962C8B-B14F-4D97-AF65-F5344CB8AC3E}">
        <p14:creationId xmlns:p14="http://schemas.microsoft.com/office/powerpoint/2010/main" val="356081095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60</a:t>
            </a:fld>
            <a:endParaRPr lang="en-US"/>
          </a:p>
        </p:txBody>
      </p:sp>
    </p:spTree>
    <p:extLst>
      <p:ext uri="{BB962C8B-B14F-4D97-AF65-F5344CB8AC3E}">
        <p14:creationId xmlns:p14="http://schemas.microsoft.com/office/powerpoint/2010/main" val="5797205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61</a:t>
            </a:fld>
            <a:endParaRPr lang="en-US"/>
          </a:p>
        </p:txBody>
      </p:sp>
    </p:spTree>
    <p:extLst>
      <p:ext uri="{BB962C8B-B14F-4D97-AF65-F5344CB8AC3E}">
        <p14:creationId xmlns:p14="http://schemas.microsoft.com/office/powerpoint/2010/main" val="416692783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62</a:t>
            </a:fld>
            <a:endParaRPr lang="en-US"/>
          </a:p>
        </p:txBody>
      </p:sp>
    </p:spTree>
    <p:extLst>
      <p:ext uri="{BB962C8B-B14F-4D97-AF65-F5344CB8AC3E}">
        <p14:creationId xmlns:p14="http://schemas.microsoft.com/office/powerpoint/2010/main" val="322774693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63</a:t>
            </a:fld>
            <a:endParaRPr lang="en-US"/>
          </a:p>
        </p:txBody>
      </p:sp>
    </p:spTree>
    <p:extLst>
      <p:ext uri="{BB962C8B-B14F-4D97-AF65-F5344CB8AC3E}">
        <p14:creationId xmlns:p14="http://schemas.microsoft.com/office/powerpoint/2010/main" val="147060872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64</a:t>
            </a:fld>
            <a:endParaRPr lang="en-US"/>
          </a:p>
        </p:txBody>
      </p:sp>
    </p:spTree>
    <p:extLst>
      <p:ext uri="{BB962C8B-B14F-4D97-AF65-F5344CB8AC3E}">
        <p14:creationId xmlns:p14="http://schemas.microsoft.com/office/powerpoint/2010/main" val="203212746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65</a:t>
            </a:fld>
            <a:endParaRPr lang="en-US"/>
          </a:p>
        </p:txBody>
      </p:sp>
    </p:spTree>
    <p:extLst>
      <p:ext uri="{BB962C8B-B14F-4D97-AF65-F5344CB8AC3E}">
        <p14:creationId xmlns:p14="http://schemas.microsoft.com/office/powerpoint/2010/main" val="3428618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Test data is used to establish the model performance</a:t>
            </a:r>
          </a:p>
          <a:p>
            <a:endParaRPr lang="en-US" dirty="0"/>
          </a:p>
          <a:p>
            <a:r>
              <a:rPr lang="en-US"/>
              <a:t>Machine -&gt; model</a:t>
            </a:r>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7</a:t>
            </a:fld>
            <a:endParaRPr lang="en-US"/>
          </a:p>
        </p:txBody>
      </p:sp>
    </p:spTree>
    <p:extLst>
      <p:ext uri="{BB962C8B-B14F-4D97-AF65-F5344CB8AC3E}">
        <p14:creationId xmlns:p14="http://schemas.microsoft.com/office/powerpoint/2010/main" val="317917799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66</a:t>
            </a:fld>
            <a:endParaRPr lang="en-US"/>
          </a:p>
        </p:txBody>
      </p:sp>
    </p:spTree>
    <p:extLst>
      <p:ext uri="{BB962C8B-B14F-4D97-AF65-F5344CB8AC3E}">
        <p14:creationId xmlns:p14="http://schemas.microsoft.com/office/powerpoint/2010/main" val="89282961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67</a:t>
            </a:fld>
            <a:endParaRPr lang="en-US"/>
          </a:p>
        </p:txBody>
      </p:sp>
    </p:spTree>
    <p:extLst>
      <p:ext uri="{BB962C8B-B14F-4D97-AF65-F5344CB8AC3E}">
        <p14:creationId xmlns:p14="http://schemas.microsoft.com/office/powerpoint/2010/main" val="212616457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Main </a:t>
            </a:r>
            <a:r>
              <a:rPr lang="en-US" dirty="0" err="1"/>
              <a:t>techniqiues</a:t>
            </a:r>
            <a:r>
              <a:rPr lang="en-US" dirty="0"/>
              <a:t> to focus on</a:t>
            </a:r>
          </a:p>
          <a:p>
            <a:r>
              <a:rPr lang="en-US" sz="1200" b="0" i="0" u="none" strike="noStrike" kern="1200" dirty="0">
                <a:solidFill>
                  <a:schemeClr val="tx1"/>
                </a:solidFill>
                <a:effectLst/>
                <a:latin typeface="+mn-lt"/>
                <a:ea typeface="+mn-ea"/>
                <a:cs typeface="+mn-cs"/>
              </a:rPr>
              <a:t>This is a cursory tree </a:t>
            </a:r>
          </a:p>
          <a:p>
            <a:r>
              <a:rPr lang="en-US" sz="1200" b="0" i="0" u="none" strike="noStrike" kern="1200" dirty="0">
                <a:solidFill>
                  <a:schemeClr val="tx1"/>
                </a:solidFill>
                <a:effectLst/>
                <a:latin typeface="+mn-lt"/>
                <a:ea typeface="+mn-ea"/>
                <a:cs typeface="+mn-cs"/>
              </a:rPr>
              <a:t>Relatively easy or easier to learn</a:t>
            </a:r>
          </a:p>
          <a:p>
            <a:endParaRPr lang="en-US" sz="1200" b="0" i="0" u="none" strike="noStrike" kern="1200" dirty="0">
              <a:solidFill>
                <a:schemeClr val="tx1"/>
              </a:solidFill>
              <a:effectLst/>
              <a:latin typeface="+mn-lt"/>
              <a:ea typeface="+mn-ea"/>
              <a:cs typeface="+mn-cs"/>
            </a:endParaRPr>
          </a:p>
          <a:p>
            <a:r>
              <a:rPr lang="en-US" sz="1200" b="0" i="0" u="none" strike="noStrike" kern="1200" dirty="0">
                <a:solidFill>
                  <a:schemeClr val="tx1"/>
                </a:solidFill>
                <a:effectLst/>
                <a:latin typeface="+mn-lt"/>
                <a:ea typeface="+mn-ea"/>
                <a:cs typeface="+mn-cs"/>
              </a:rPr>
              <a:t>Google search engine advertisement optimization</a:t>
            </a:r>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68</a:t>
            </a:fld>
            <a:endParaRPr lang="en-US"/>
          </a:p>
        </p:txBody>
      </p:sp>
    </p:spTree>
    <p:extLst>
      <p:ext uri="{BB962C8B-B14F-4D97-AF65-F5344CB8AC3E}">
        <p14:creationId xmlns:p14="http://schemas.microsoft.com/office/powerpoint/2010/main" val="356081095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69</a:t>
            </a:fld>
            <a:endParaRPr lang="en-US"/>
          </a:p>
        </p:txBody>
      </p:sp>
    </p:spTree>
    <p:extLst>
      <p:ext uri="{BB962C8B-B14F-4D97-AF65-F5344CB8AC3E}">
        <p14:creationId xmlns:p14="http://schemas.microsoft.com/office/powerpoint/2010/main" val="33388242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8</a:t>
            </a:fld>
            <a:endParaRPr lang="en-US"/>
          </a:p>
        </p:txBody>
      </p:sp>
    </p:spTree>
    <p:extLst>
      <p:ext uri="{BB962C8B-B14F-4D97-AF65-F5344CB8AC3E}">
        <p14:creationId xmlns:p14="http://schemas.microsoft.com/office/powerpoint/2010/main" val="16013327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9</a:t>
            </a:fld>
            <a:endParaRPr lang="en-US"/>
          </a:p>
        </p:txBody>
      </p:sp>
    </p:spTree>
    <p:extLst>
      <p:ext uri="{BB962C8B-B14F-4D97-AF65-F5344CB8AC3E}">
        <p14:creationId xmlns:p14="http://schemas.microsoft.com/office/powerpoint/2010/main" val="32888632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10</a:t>
            </a:fld>
            <a:endParaRPr lang="en-US"/>
          </a:p>
        </p:txBody>
      </p:sp>
    </p:spTree>
    <p:extLst>
      <p:ext uri="{BB962C8B-B14F-4D97-AF65-F5344CB8AC3E}">
        <p14:creationId xmlns:p14="http://schemas.microsoft.com/office/powerpoint/2010/main" val="26616228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E1718-7542-CB4F-AAF8-9C7E53F9164E}"/>
              </a:ext>
            </a:extLst>
          </p:cNvPr>
          <p:cNvSpPr>
            <a:spLocks noGrp="1"/>
          </p:cNvSpPr>
          <p:nvPr>
            <p:ph type="ctrTitle"/>
          </p:nvPr>
        </p:nvSpPr>
        <p:spPr>
          <a:xfrm>
            <a:off x="1524000" y="1122363"/>
            <a:ext cx="9144000" cy="2387600"/>
          </a:xfrm>
        </p:spPr>
        <p:txBody>
          <a:bodyPr anchor="b"/>
          <a:lstStyle>
            <a:lvl1pPr algn="ctr">
              <a:defRPr sz="6000">
                <a:latin typeface="Klee Medium" panose="02020600000000000000" pitchFamily="18" charset="-128"/>
                <a:ea typeface="Klee Medium" panose="02020600000000000000" pitchFamily="18" charset="-128"/>
              </a:defRPr>
            </a:lvl1pPr>
          </a:lstStyle>
          <a:p>
            <a:r>
              <a:rPr lang="en-US" dirty="0"/>
              <a:t>Click to edit Master title style</a:t>
            </a:r>
          </a:p>
        </p:txBody>
      </p:sp>
      <p:sp>
        <p:nvSpPr>
          <p:cNvPr id="3" name="Subtitle 2">
            <a:extLst>
              <a:ext uri="{FF2B5EF4-FFF2-40B4-BE49-F238E27FC236}">
                <a16:creationId xmlns:a16="http://schemas.microsoft.com/office/drawing/2014/main" id="{2C97B89B-0C22-2D49-8C17-E5C03445D974}"/>
              </a:ext>
            </a:extLst>
          </p:cNvPr>
          <p:cNvSpPr>
            <a:spLocks noGrp="1"/>
          </p:cNvSpPr>
          <p:nvPr>
            <p:ph type="subTitle" idx="1"/>
          </p:nvPr>
        </p:nvSpPr>
        <p:spPr>
          <a:xfrm>
            <a:off x="1524000" y="3602038"/>
            <a:ext cx="9144000" cy="1655762"/>
          </a:xfrm>
        </p:spPr>
        <p:txBody>
          <a:bodyPr/>
          <a:lstStyle>
            <a:lvl1pPr marL="0" indent="0" algn="ctr">
              <a:buNone/>
              <a:defRPr sz="2400">
                <a:latin typeface="Klee Medium" panose="02020600000000000000" pitchFamily="18" charset="-128"/>
                <a:ea typeface="Klee Medium" panose="02020600000000000000" pitchFamily="18"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58DB4F64-BD1E-E149-92EA-7751E98122B2}"/>
              </a:ext>
            </a:extLst>
          </p:cNvPr>
          <p:cNvSpPr>
            <a:spLocks noGrp="1"/>
          </p:cNvSpPr>
          <p:nvPr>
            <p:ph type="dt" sz="half" idx="10"/>
          </p:nvPr>
        </p:nvSpPr>
        <p:spPr/>
        <p:txBody>
          <a:bodyPr/>
          <a:lstStyle/>
          <a:p>
            <a:fld id="{E0CC5F41-15CE-8349-BE91-0E15583CE679}" type="datetime1">
              <a:rPr lang="en-US" smtClean="0"/>
              <a:t>7/22/21</a:t>
            </a:fld>
            <a:endParaRPr lang="en-US"/>
          </a:p>
        </p:txBody>
      </p:sp>
      <p:sp>
        <p:nvSpPr>
          <p:cNvPr id="5" name="Footer Placeholder 4">
            <a:extLst>
              <a:ext uri="{FF2B5EF4-FFF2-40B4-BE49-F238E27FC236}">
                <a16:creationId xmlns:a16="http://schemas.microsoft.com/office/drawing/2014/main" id="{0B9272DB-D3BF-E44D-8CE0-E04C2B1A96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B2778E-8F07-004C-9864-5BE3CD0C2EB3}"/>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20733203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36B626-0623-E948-909A-398B5E0980D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FE42925-2381-CC43-9A79-C945A443EBF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22D15CA-B310-3B40-A246-4035FB2EEEFA}"/>
              </a:ext>
            </a:extLst>
          </p:cNvPr>
          <p:cNvSpPr>
            <a:spLocks noGrp="1"/>
          </p:cNvSpPr>
          <p:nvPr>
            <p:ph type="dt" sz="half" idx="10"/>
          </p:nvPr>
        </p:nvSpPr>
        <p:spPr/>
        <p:txBody>
          <a:bodyPr/>
          <a:lstStyle/>
          <a:p>
            <a:fld id="{CAB297AD-A009-5943-9BFC-D799FFE4DB06}" type="datetime1">
              <a:rPr lang="en-US" smtClean="0"/>
              <a:t>7/22/21</a:t>
            </a:fld>
            <a:endParaRPr lang="en-US"/>
          </a:p>
        </p:txBody>
      </p:sp>
      <p:sp>
        <p:nvSpPr>
          <p:cNvPr id="5" name="Footer Placeholder 4">
            <a:extLst>
              <a:ext uri="{FF2B5EF4-FFF2-40B4-BE49-F238E27FC236}">
                <a16:creationId xmlns:a16="http://schemas.microsoft.com/office/drawing/2014/main" id="{9D746334-D415-C04C-B755-40892F6768B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F2EAEE-950E-954E-8840-2CE63F5DB4F6}"/>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30418803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E742143-1843-9E42-AB57-936B80CC9B7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EB17A92-8F5C-1949-88AE-CF5F0AD9EE4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E788B6-E0A6-7A46-A887-740A00B11BA1}"/>
              </a:ext>
            </a:extLst>
          </p:cNvPr>
          <p:cNvSpPr>
            <a:spLocks noGrp="1"/>
          </p:cNvSpPr>
          <p:nvPr>
            <p:ph type="dt" sz="half" idx="10"/>
          </p:nvPr>
        </p:nvSpPr>
        <p:spPr/>
        <p:txBody>
          <a:bodyPr/>
          <a:lstStyle/>
          <a:p>
            <a:fld id="{8A8742C5-D2FA-BD4D-89AE-064B1D2F0C6A}" type="datetime1">
              <a:rPr lang="en-US" smtClean="0"/>
              <a:t>7/22/21</a:t>
            </a:fld>
            <a:endParaRPr lang="en-US"/>
          </a:p>
        </p:txBody>
      </p:sp>
      <p:sp>
        <p:nvSpPr>
          <p:cNvPr id="5" name="Footer Placeholder 4">
            <a:extLst>
              <a:ext uri="{FF2B5EF4-FFF2-40B4-BE49-F238E27FC236}">
                <a16:creationId xmlns:a16="http://schemas.microsoft.com/office/drawing/2014/main" id="{1360A18F-1424-E647-801A-D058DF249E9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F37D648-B170-8346-BA33-77C12B888F7E}"/>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35468596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F0FFC-4BDC-DF48-B0C3-87DF3812F904}"/>
              </a:ext>
            </a:extLst>
          </p:cNvPr>
          <p:cNvSpPr>
            <a:spLocks noGrp="1"/>
          </p:cNvSpPr>
          <p:nvPr>
            <p:ph type="title"/>
          </p:nvPr>
        </p:nvSpPr>
        <p:spPr>
          <a:xfrm>
            <a:off x="838200" y="365125"/>
            <a:ext cx="10515600" cy="668147"/>
          </a:xfrm>
        </p:spPr>
        <p:txBody>
          <a:bodyPr/>
          <a:lstStyle>
            <a:lvl1pPr algn="ctr">
              <a:defRPr>
                <a:latin typeface="Klee Medium" panose="02020600000000000000" pitchFamily="18" charset="-128"/>
                <a:ea typeface="Klee Medium" panose="02020600000000000000" pitchFamily="18" charset="-128"/>
              </a:defRPr>
            </a:lvl1pPr>
          </a:lstStyle>
          <a:p>
            <a:r>
              <a:rPr lang="en-US" dirty="0"/>
              <a:t>Click to edit Master title style</a:t>
            </a:r>
          </a:p>
        </p:txBody>
      </p:sp>
      <p:sp>
        <p:nvSpPr>
          <p:cNvPr id="3" name="Content Placeholder 2">
            <a:extLst>
              <a:ext uri="{FF2B5EF4-FFF2-40B4-BE49-F238E27FC236}">
                <a16:creationId xmlns:a16="http://schemas.microsoft.com/office/drawing/2014/main" id="{C29BA920-994D-1F40-BF30-76D5793A4955}"/>
              </a:ext>
            </a:extLst>
          </p:cNvPr>
          <p:cNvSpPr>
            <a:spLocks noGrp="1"/>
          </p:cNvSpPr>
          <p:nvPr>
            <p:ph idx="1"/>
          </p:nvPr>
        </p:nvSpPr>
        <p:spPr>
          <a:xfrm>
            <a:off x="838200" y="1197864"/>
            <a:ext cx="10515600" cy="4979099"/>
          </a:xfrm>
        </p:spPr>
        <p:txBody>
          <a:bodyPr/>
          <a:lstStyle>
            <a:lvl1pPr>
              <a:defRPr>
                <a:latin typeface="Klee Medium" panose="02020600000000000000" pitchFamily="18" charset="-128"/>
                <a:ea typeface="Klee Medium" panose="02020600000000000000" pitchFamily="18" charset="-128"/>
              </a:defRPr>
            </a:lvl1pPr>
            <a:lvl2pPr>
              <a:defRPr>
                <a:latin typeface="Klee Medium" panose="02020600000000000000" pitchFamily="18" charset="-128"/>
                <a:ea typeface="Klee Medium" panose="02020600000000000000" pitchFamily="18" charset="-128"/>
              </a:defRPr>
            </a:lvl2pPr>
            <a:lvl3pPr>
              <a:defRPr>
                <a:latin typeface="Klee Medium" panose="02020600000000000000" pitchFamily="18" charset="-128"/>
                <a:ea typeface="Klee Medium" panose="02020600000000000000" pitchFamily="18" charset="-128"/>
              </a:defRPr>
            </a:lvl3pPr>
            <a:lvl4pPr>
              <a:defRPr>
                <a:latin typeface="Klee Medium" panose="02020600000000000000" pitchFamily="18" charset="-128"/>
                <a:ea typeface="Klee Medium" panose="02020600000000000000" pitchFamily="18" charset="-128"/>
              </a:defRPr>
            </a:lvl4pPr>
            <a:lvl5pPr>
              <a:defRPr>
                <a:latin typeface="Klee Medium" panose="02020600000000000000" pitchFamily="18" charset="-128"/>
                <a:ea typeface="Klee Medium" panose="02020600000000000000" pitchFamily="18" charset="-128"/>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36F0E3E0-1969-5849-B995-2BC2B06E5240}"/>
              </a:ext>
            </a:extLst>
          </p:cNvPr>
          <p:cNvSpPr>
            <a:spLocks noGrp="1"/>
          </p:cNvSpPr>
          <p:nvPr>
            <p:ph type="dt" sz="half" idx="10"/>
          </p:nvPr>
        </p:nvSpPr>
        <p:spPr/>
        <p:txBody>
          <a:bodyPr/>
          <a:lstStyle/>
          <a:p>
            <a:fld id="{FE838912-898F-7D43-923C-FA00A617A6D9}" type="datetime1">
              <a:rPr lang="en-US" smtClean="0"/>
              <a:t>7/22/21</a:t>
            </a:fld>
            <a:endParaRPr lang="en-US"/>
          </a:p>
        </p:txBody>
      </p:sp>
      <p:sp>
        <p:nvSpPr>
          <p:cNvPr id="5" name="Footer Placeholder 4">
            <a:extLst>
              <a:ext uri="{FF2B5EF4-FFF2-40B4-BE49-F238E27FC236}">
                <a16:creationId xmlns:a16="http://schemas.microsoft.com/office/drawing/2014/main" id="{5B542BC1-CC3D-E345-B916-98E101F441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37AC61-9BDE-5949-B226-FF5BA09DC123}"/>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10621624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8629F2-3B2A-6848-A2DB-6732368E15B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A534F05-534D-224F-B552-4771D4DA0A5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3A3F94E-70DF-8444-8235-37F494BB1331}"/>
              </a:ext>
            </a:extLst>
          </p:cNvPr>
          <p:cNvSpPr>
            <a:spLocks noGrp="1"/>
          </p:cNvSpPr>
          <p:nvPr>
            <p:ph type="dt" sz="half" idx="10"/>
          </p:nvPr>
        </p:nvSpPr>
        <p:spPr/>
        <p:txBody>
          <a:bodyPr/>
          <a:lstStyle/>
          <a:p>
            <a:fld id="{255757D3-14C4-394F-A846-8A0AE0E01257}" type="datetime1">
              <a:rPr lang="en-US" smtClean="0"/>
              <a:t>7/22/21</a:t>
            </a:fld>
            <a:endParaRPr lang="en-US"/>
          </a:p>
        </p:txBody>
      </p:sp>
      <p:sp>
        <p:nvSpPr>
          <p:cNvPr id="5" name="Footer Placeholder 4">
            <a:extLst>
              <a:ext uri="{FF2B5EF4-FFF2-40B4-BE49-F238E27FC236}">
                <a16:creationId xmlns:a16="http://schemas.microsoft.com/office/drawing/2014/main" id="{D0A7B84E-9E01-9441-993C-C5D0989B6E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3E62BE-9C65-C04F-B82E-416B096343D4}"/>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21449583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076833-40D1-2F4B-9352-B35C4146F46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EB5E306-493A-494B-ACD8-45B3695DC55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08FFE03-0C55-B943-BA99-E8361266742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4ABBC66-9CA0-8C48-9673-EDA34BB0B012}"/>
              </a:ext>
            </a:extLst>
          </p:cNvPr>
          <p:cNvSpPr>
            <a:spLocks noGrp="1"/>
          </p:cNvSpPr>
          <p:nvPr>
            <p:ph type="dt" sz="half" idx="10"/>
          </p:nvPr>
        </p:nvSpPr>
        <p:spPr/>
        <p:txBody>
          <a:bodyPr/>
          <a:lstStyle/>
          <a:p>
            <a:fld id="{326B2010-C983-2C4C-A594-8C0B6A2C9E53}" type="datetime1">
              <a:rPr lang="en-US" smtClean="0"/>
              <a:t>7/22/21</a:t>
            </a:fld>
            <a:endParaRPr lang="en-US"/>
          </a:p>
        </p:txBody>
      </p:sp>
      <p:sp>
        <p:nvSpPr>
          <p:cNvPr id="6" name="Footer Placeholder 5">
            <a:extLst>
              <a:ext uri="{FF2B5EF4-FFF2-40B4-BE49-F238E27FC236}">
                <a16:creationId xmlns:a16="http://schemas.microsoft.com/office/drawing/2014/main" id="{D1733EC8-76DE-944C-B7EB-59F0610BE80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1FC9920-06DB-CA44-8A5E-AB7EF3A4A15B}"/>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1686125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207D45-DFD2-EA48-88E4-1C5333B04BF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799F9CE-E7A1-2042-AA32-AD0DA2936A7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037EECE-1FE8-6D45-87A4-3E9A8448BE9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19ABDAC-249A-1E4B-AF82-AC776F84F1E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D03500F-B272-E446-B460-0F8C069B7D6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3F94C86-124C-DB4F-966D-38C14AC7E9CE}"/>
              </a:ext>
            </a:extLst>
          </p:cNvPr>
          <p:cNvSpPr>
            <a:spLocks noGrp="1"/>
          </p:cNvSpPr>
          <p:nvPr>
            <p:ph type="dt" sz="half" idx="10"/>
          </p:nvPr>
        </p:nvSpPr>
        <p:spPr/>
        <p:txBody>
          <a:bodyPr/>
          <a:lstStyle/>
          <a:p>
            <a:fld id="{CE410FBF-0D85-8B4A-BA60-FF6F27CEA1DF}" type="datetime1">
              <a:rPr lang="en-US" smtClean="0"/>
              <a:t>7/22/21</a:t>
            </a:fld>
            <a:endParaRPr lang="en-US"/>
          </a:p>
        </p:txBody>
      </p:sp>
      <p:sp>
        <p:nvSpPr>
          <p:cNvPr id="8" name="Footer Placeholder 7">
            <a:extLst>
              <a:ext uri="{FF2B5EF4-FFF2-40B4-BE49-F238E27FC236}">
                <a16:creationId xmlns:a16="http://schemas.microsoft.com/office/drawing/2014/main" id="{BDFE1365-D533-3741-9988-8238C453B05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E61D402-01BF-134E-9777-D4D46295193B}"/>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42851316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2B384A-9106-1D43-997D-E22E9364C54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7862B4F-7210-3A46-BF61-DD4F75F206ED}"/>
              </a:ext>
            </a:extLst>
          </p:cNvPr>
          <p:cNvSpPr>
            <a:spLocks noGrp="1"/>
          </p:cNvSpPr>
          <p:nvPr>
            <p:ph type="dt" sz="half" idx="10"/>
          </p:nvPr>
        </p:nvSpPr>
        <p:spPr/>
        <p:txBody>
          <a:bodyPr/>
          <a:lstStyle/>
          <a:p>
            <a:fld id="{DF4E7329-2746-AA43-9B04-76A31C6CDE08}" type="datetime1">
              <a:rPr lang="en-US" smtClean="0"/>
              <a:t>7/22/21</a:t>
            </a:fld>
            <a:endParaRPr lang="en-US"/>
          </a:p>
        </p:txBody>
      </p:sp>
      <p:sp>
        <p:nvSpPr>
          <p:cNvPr id="4" name="Footer Placeholder 3">
            <a:extLst>
              <a:ext uri="{FF2B5EF4-FFF2-40B4-BE49-F238E27FC236}">
                <a16:creationId xmlns:a16="http://schemas.microsoft.com/office/drawing/2014/main" id="{149EE045-5787-9E43-8039-49E3DEBAE55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2644C4E-C59E-7F44-A29E-60517A8310C1}"/>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7605979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C58EA06-A9FA-1A4F-A9D6-6F9F340123BC}"/>
              </a:ext>
            </a:extLst>
          </p:cNvPr>
          <p:cNvSpPr>
            <a:spLocks noGrp="1"/>
          </p:cNvSpPr>
          <p:nvPr>
            <p:ph type="dt" sz="half" idx="10"/>
          </p:nvPr>
        </p:nvSpPr>
        <p:spPr/>
        <p:txBody>
          <a:bodyPr/>
          <a:lstStyle/>
          <a:p>
            <a:fld id="{741EB7E7-5A4D-3542-B2B4-16D9B0035C24}" type="datetime1">
              <a:rPr lang="en-US" smtClean="0"/>
              <a:t>7/22/21</a:t>
            </a:fld>
            <a:endParaRPr lang="en-US"/>
          </a:p>
        </p:txBody>
      </p:sp>
      <p:sp>
        <p:nvSpPr>
          <p:cNvPr id="3" name="Footer Placeholder 2">
            <a:extLst>
              <a:ext uri="{FF2B5EF4-FFF2-40B4-BE49-F238E27FC236}">
                <a16:creationId xmlns:a16="http://schemas.microsoft.com/office/drawing/2014/main" id="{3AD5E37A-5377-A143-AB18-D4DAED74A2F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8866909-39D3-5E42-A144-6107F359BF2D}"/>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35618976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5B27AF-897A-A64F-AC31-98302C3A86C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62E140E-2363-CE4D-B896-D68799F3E92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85B8600-76F4-364E-8CC3-154A472C3A4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669407D-A84B-304F-9391-29953BAFB244}"/>
              </a:ext>
            </a:extLst>
          </p:cNvPr>
          <p:cNvSpPr>
            <a:spLocks noGrp="1"/>
          </p:cNvSpPr>
          <p:nvPr>
            <p:ph type="dt" sz="half" idx="10"/>
          </p:nvPr>
        </p:nvSpPr>
        <p:spPr/>
        <p:txBody>
          <a:bodyPr/>
          <a:lstStyle/>
          <a:p>
            <a:fld id="{6C86FCC6-A8A7-EF45-9443-A50FC9EF6454}" type="datetime1">
              <a:rPr lang="en-US" smtClean="0"/>
              <a:t>7/22/21</a:t>
            </a:fld>
            <a:endParaRPr lang="en-US"/>
          </a:p>
        </p:txBody>
      </p:sp>
      <p:sp>
        <p:nvSpPr>
          <p:cNvPr id="6" name="Footer Placeholder 5">
            <a:extLst>
              <a:ext uri="{FF2B5EF4-FFF2-40B4-BE49-F238E27FC236}">
                <a16:creationId xmlns:a16="http://schemas.microsoft.com/office/drawing/2014/main" id="{A6DD4BE5-5105-8A4D-A4E4-714540978B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5B617C5-8CD0-7946-AC8E-8F6E7E3E2CDC}"/>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38467016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92F7C5-1ECA-064D-8266-D6F2609E659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188C9E3-0694-0849-99EA-C4F393C658C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7F6671C-8D33-5644-AD59-FFBD57B798F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95C80A1-C752-5A4C-B989-86CDDDABC501}"/>
              </a:ext>
            </a:extLst>
          </p:cNvPr>
          <p:cNvSpPr>
            <a:spLocks noGrp="1"/>
          </p:cNvSpPr>
          <p:nvPr>
            <p:ph type="dt" sz="half" idx="10"/>
          </p:nvPr>
        </p:nvSpPr>
        <p:spPr/>
        <p:txBody>
          <a:bodyPr/>
          <a:lstStyle/>
          <a:p>
            <a:fld id="{F1E7EDD2-7CE3-F744-867E-4C93E0B75634}" type="datetime1">
              <a:rPr lang="en-US" smtClean="0"/>
              <a:t>7/22/21</a:t>
            </a:fld>
            <a:endParaRPr lang="en-US"/>
          </a:p>
        </p:txBody>
      </p:sp>
      <p:sp>
        <p:nvSpPr>
          <p:cNvPr id="6" name="Footer Placeholder 5">
            <a:extLst>
              <a:ext uri="{FF2B5EF4-FFF2-40B4-BE49-F238E27FC236}">
                <a16:creationId xmlns:a16="http://schemas.microsoft.com/office/drawing/2014/main" id="{A910F43D-2510-6B45-BEBC-9F4F7B15970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2057790-4587-9143-B8C9-ED4A147C0708}"/>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42887280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03D191D-1A07-4545-A47B-0DB8CCC93B8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907553C-E9DA-7D4F-835C-B72CD2F0607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14128D3-1CA1-104C-A842-FF83ED3771D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4149B5-7F88-334B-847E-78A192534188}" type="datetime1">
              <a:rPr lang="en-US" smtClean="0"/>
              <a:t>7/22/21</a:t>
            </a:fld>
            <a:endParaRPr lang="en-US"/>
          </a:p>
        </p:txBody>
      </p:sp>
      <p:sp>
        <p:nvSpPr>
          <p:cNvPr id="5" name="Footer Placeholder 4">
            <a:extLst>
              <a:ext uri="{FF2B5EF4-FFF2-40B4-BE49-F238E27FC236}">
                <a16:creationId xmlns:a16="http://schemas.microsoft.com/office/drawing/2014/main" id="{711D6F98-8387-EC4D-9D6B-A10930734EE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AAB71B1-7DDE-A04C-9576-474F1ED80CE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0847C4-C153-934D-B234-B5C1EA6118B1}" type="slidenum">
              <a:rPr lang="en-US" smtClean="0"/>
              <a:t>‹#›</a:t>
            </a:fld>
            <a:endParaRPr lang="en-US"/>
          </a:p>
        </p:txBody>
      </p:sp>
    </p:spTree>
    <p:extLst>
      <p:ext uri="{BB962C8B-B14F-4D97-AF65-F5344CB8AC3E}">
        <p14:creationId xmlns:p14="http://schemas.microsoft.com/office/powerpoint/2010/main" val="37090772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5.tif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1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310.png"/></Relationships>
</file>

<file path=ppt/slides/_rels/slide1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1.png"/><Relationship Id="rId3" Type="http://schemas.openxmlformats.org/officeDocument/2006/relationships/image" Target="../media/image41.png"/><Relationship Id="rId7" Type="http://schemas.openxmlformats.org/officeDocument/2006/relationships/image" Target="../media/image15.png"/><Relationship Id="rId12"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4.png"/><Relationship Id="rId11" Type="http://schemas.openxmlformats.org/officeDocument/2006/relationships/image" Target="../media/image20.png"/><Relationship Id="rId5" Type="http://schemas.openxmlformats.org/officeDocument/2006/relationships/image" Target="../media/image13.png"/><Relationship Id="rId10" Type="http://schemas.openxmlformats.org/officeDocument/2006/relationships/image" Target="../media/image19.png"/><Relationship Id="rId4" Type="http://schemas.openxmlformats.org/officeDocument/2006/relationships/image" Target="../media/image12.png"/><Relationship Id="rId9" Type="http://schemas.openxmlformats.org/officeDocument/2006/relationships/image" Target="../media/image18.png"/></Relationships>
</file>

<file path=ppt/slides/_rels/slide17.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1.png"/><Relationship Id="rId3" Type="http://schemas.openxmlformats.org/officeDocument/2006/relationships/image" Target="../media/image41.png"/><Relationship Id="rId7" Type="http://schemas.openxmlformats.org/officeDocument/2006/relationships/image" Target="../media/image15.png"/><Relationship Id="rId12"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4.png"/><Relationship Id="rId11" Type="http://schemas.openxmlformats.org/officeDocument/2006/relationships/image" Target="../media/image20.png"/><Relationship Id="rId5" Type="http://schemas.openxmlformats.org/officeDocument/2006/relationships/image" Target="../media/image13.png"/><Relationship Id="rId10" Type="http://schemas.openxmlformats.org/officeDocument/2006/relationships/image" Target="../media/image19.png"/><Relationship Id="rId4" Type="http://schemas.openxmlformats.org/officeDocument/2006/relationships/image" Target="../media/image12.png"/><Relationship Id="rId9" Type="http://schemas.openxmlformats.org/officeDocument/2006/relationships/image" Target="../media/image18.png"/></Relationships>
</file>

<file path=ppt/slides/_rels/slide18.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3" Type="http://schemas.openxmlformats.org/officeDocument/2006/relationships/image" Target="../media/image41.png"/><Relationship Id="rId7" Type="http://schemas.openxmlformats.org/officeDocument/2006/relationships/image" Target="../media/image15.png"/><Relationship Id="rId12"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_rels/slide1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0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tiff"/><Relationship Id="rId5" Type="http://schemas.openxmlformats.org/officeDocument/2006/relationships/image" Target="../media/image2.tiff"/><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hyperlink" Target="https://www.analyticsvidhya.com/" TargetMode="Externa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6.gif"/><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hyperlink" Target="https://raw.githubusercontent.com/andrewxiechina/DataScience/master/K-Means/k4XcapI.gif"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0.tiff"/><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4.xml"/><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52.png"/></Relationships>
</file>

<file path=ppt/slides/_rels/slide4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image" Target="../media/image530.png"/><Relationship Id="rId5" Type="http://schemas.openxmlformats.org/officeDocument/2006/relationships/customXml" Target="../ink/ink1.xml"/><Relationship Id="rId4" Type="http://schemas.openxmlformats.org/officeDocument/2006/relationships/image" Target="../media/image53.png"/></Relationships>
</file>

<file path=ppt/slides/_rels/slide5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5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52.xml"/><Relationship Id="rId1" Type="http://schemas.openxmlformats.org/officeDocument/2006/relationships/slideLayout" Target="../slideLayouts/slideLayout2.xml"/><Relationship Id="rId6" Type="http://schemas.openxmlformats.org/officeDocument/2006/relationships/image" Target="../media/image58.png"/><Relationship Id="rId5" Type="http://schemas.openxmlformats.org/officeDocument/2006/relationships/image" Target="../media/image56.png"/><Relationship Id="rId4" Type="http://schemas.openxmlformats.org/officeDocument/2006/relationships/image" Target="../media/image55.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5.xml"/><Relationship Id="rId1" Type="http://schemas.openxmlformats.org/officeDocument/2006/relationships/slideLayout" Target="../slideLayouts/slideLayout2.xml"/><Relationship Id="rId5" Type="http://schemas.openxmlformats.org/officeDocument/2006/relationships/image" Target="../media/image62.png"/><Relationship Id="rId4" Type="http://schemas.openxmlformats.org/officeDocument/2006/relationships/image" Target="../media/image61.pn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7.xml"/><Relationship Id="rId1" Type="http://schemas.openxmlformats.org/officeDocument/2006/relationships/slideLayout" Target="../slideLayouts/slideLayout2.xml"/><Relationship Id="rId5" Type="http://schemas.openxmlformats.org/officeDocument/2006/relationships/image" Target="../media/image63.png"/><Relationship Id="rId4" Type="http://schemas.openxmlformats.org/officeDocument/2006/relationships/image" Target="../media/image66.png"/></Relationships>
</file>

<file path=ppt/slides/_rels/slide6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8.xml"/><Relationship Id="rId1" Type="http://schemas.openxmlformats.org/officeDocument/2006/relationships/slideLayout" Target="../slideLayouts/slideLayout2.xml"/><Relationship Id="rId5" Type="http://schemas.openxmlformats.org/officeDocument/2006/relationships/image" Target="../media/image64.png"/><Relationship Id="rId4" Type="http://schemas.openxmlformats.org/officeDocument/2006/relationships/image" Target="../media/image69.png"/></Relationships>
</file>

<file path=ppt/slides/_rels/slide6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71.pn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3" Type="http://schemas.openxmlformats.org/officeDocument/2006/relationships/image" Target="../media/image11.jpeg"/><Relationship Id="rId7" Type="http://schemas.openxmlformats.org/officeDocument/2006/relationships/image" Target="../media/image15.png"/><Relationship Id="rId12"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_rels/slide9.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3" Type="http://schemas.openxmlformats.org/officeDocument/2006/relationships/image" Target="../media/image22.jpeg"/><Relationship Id="rId7" Type="http://schemas.openxmlformats.org/officeDocument/2006/relationships/image" Target="../media/image26.png"/><Relationship Id="rId12"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5.png"/><Relationship Id="rId11" Type="http://schemas.openxmlformats.org/officeDocument/2006/relationships/image" Target="../media/image30.png"/><Relationship Id="rId5" Type="http://schemas.openxmlformats.org/officeDocument/2006/relationships/image" Target="../media/image24.png"/><Relationship Id="rId15" Type="http://schemas.openxmlformats.org/officeDocument/2006/relationships/image" Target="../media/image3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 Id="rId14"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1B1D60-B7BA-BC4B-B7CA-8121EB149050}"/>
              </a:ext>
            </a:extLst>
          </p:cNvPr>
          <p:cNvSpPr>
            <a:spLocks noGrp="1"/>
          </p:cNvSpPr>
          <p:nvPr>
            <p:ph type="ctrTitle"/>
          </p:nvPr>
        </p:nvSpPr>
        <p:spPr/>
        <p:txBody>
          <a:bodyPr>
            <a:normAutofit/>
          </a:bodyPr>
          <a:lstStyle/>
          <a:p>
            <a:r>
              <a:rPr lang="en-US" b="1" dirty="0">
                <a:latin typeface="Klee Medium" panose="02020600000000000000" pitchFamily="18" charset="-128"/>
                <a:ea typeface="Klee Medium" panose="02020600000000000000" pitchFamily="18" charset="-128"/>
                <a:cs typeface="Consolas" panose="020B0609020204030204" pitchFamily="49" charset="0"/>
              </a:rPr>
              <a:t>Introductory Machine Learning for Biologists</a:t>
            </a:r>
          </a:p>
        </p:txBody>
      </p:sp>
      <p:sp>
        <p:nvSpPr>
          <p:cNvPr id="3" name="Subtitle 2">
            <a:extLst>
              <a:ext uri="{FF2B5EF4-FFF2-40B4-BE49-F238E27FC236}">
                <a16:creationId xmlns:a16="http://schemas.microsoft.com/office/drawing/2014/main" id="{A216BFEF-C088-E34A-9316-0A9DE2B91482}"/>
              </a:ext>
            </a:extLst>
          </p:cNvPr>
          <p:cNvSpPr>
            <a:spLocks noGrp="1"/>
          </p:cNvSpPr>
          <p:nvPr>
            <p:ph type="subTitle" idx="1"/>
          </p:nvPr>
        </p:nvSpPr>
        <p:spPr/>
        <p:txBody>
          <a:bodyPr/>
          <a:lstStyle/>
          <a:p>
            <a:endParaRPr lang="en-US" dirty="0"/>
          </a:p>
        </p:txBody>
      </p:sp>
      <p:sp>
        <p:nvSpPr>
          <p:cNvPr id="4" name="Slide Number Placeholder 3">
            <a:extLst>
              <a:ext uri="{FF2B5EF4-FFF2-40B4-BE49-F238E27FC236}">
                <a16:creationId xmlns:a16="http://schemas.microsoft.com/office/drawing/2014/main" id="{418C508E-30E3-6646-9DB0-D8BACF295123}"/>
              </a:ext>
            </a:extLst>
          </p:cNvPr>
          <p:cNvSpPr>
            <a:spLocks noGrp="1"/>
          </p:cNvSpPr>
          <p:nvPr>
            <p:ph type="sldNum" sz="quarter" idx="12"/>
          </p:nvPr>
        </p:nvSpPr>
        <p:spPr/>
        <p:txBody>
          <a:bodyPr/>
          <a:lstStyle/>
          <a:p>
            <a:fld id="{160847C4-C153-934D-B234-B5C1EA6118B1}" type="slidenum">
              <a:rPr lang="en-US" smtClean="0"/>
              <a:t>1</a:t>
            </a:fld>
            <a:endParaRPr lang="en-US"/>
          </a:p>
        </p:txBody>
      </p:sp>
    </p:spTree>
    <p:extLst>
      <p:ext uri="{BB962C8B-B14F-4D97-AF65-F5344CB8AC3E}">
        <p14:creationId xmlns:p14="http://schemas.microsoft.com/office/powerpoint/2010/main" val="28297848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6EC48-9971-9444-A273-02386BC87356}"/>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406F4F56-BDE1-374B-B590-CC4D7024F666}"/>
              </a:ext>
            </a:extLst>
          </p:cNvPr>
          <p:cNvSpPr>
            <a:spLocks noGrp="1"/>
          </p:cNvSpPr>
          <p:nvPr>
            <p:ph idx="1"/>
          </p:nvPr>
        </p:nvSpPr>
        <p:spPr/>
        <p:txBody>
          <a:bodyPr/>
          <a:lstStyle/>
          <a:p>
            <a:endParaRPr lang="en-US" dirty="0"/>
          </a:p>
        </p:txBody>
      </p:sp>
      <p:pic>
        <p:nvPicPr>
          <p:cNvPr id="5" name="Picture 4">
            <a:extLst>
              <a:ext uri="{FF2B5EF4-FFF2-40B4-BE49-F238E27FC236}">
                <a16:creationId xmlns:a16="http://schemas.microsoft.com/office/drawing/2014/main" id="{AE842DFF-D33B-3342-B15C-650F3E909F3F}"/>
              </a:ext>
            </a:extLst>
          </p:cNvPr>
          <p:cNvPicPr>
            <a:picLocks noChangeAspect="1"/>
          </p:cNvPicPr>
          <p:nvPr/>
        </p:nvPicPr>
        <p:blipFill>
          <a:blip r:embed="rId3"/>
          <a:stretch>
            <a:fillRect/>
          </a:stretch>
        </p:blipFill>
        <p:spPr>
          <a:xfrm>
            <a:off x="1386655" y="-76200"/>
            <a:ext cx="9728200" cy="6858000"/>
          </a:xfrm>
          <a:prstGeom prst="rect">
            <a:avLst/>
          </a:prstGeom>
        </p:spPr>
      </p:pic>
      <p:sp>
        <p:nvSpPr>
          <p:cNvPr id="4" name="Rectangle 3">
            <a:extLst>
              <a:ext uri="{FF2B5EF4-FFF2-40B4-BE49-F238E27FC236}">
                <a16:creationId xmlns:a16="http://schemas.microsoft.com/office/drawing/2014/main" id="{E5D253DE-688F-D64D-AC0F-F6F32A1F6173}"/>
              </a:ext>
            </a:extLst>
          </p:cNvPr>
          <p:cNvSpPr/>
          <p:nvPr/>
        </p:nvSpPr>
        <p:spPr>
          <a:xfrm>
            <a:off x="5431536" y="6568551"/>
            <a:ext cx="6959277" cy="369332"/>
          </a:xfrm>
          <a:prstGeom prst="rect">
            <a:avLst/>
          </a:prstGeom>
        </p:spPr>
        <p:txBody>
          <a:bodyPr wrap="square">
            <a:spAutoFit/>
          </a:bodyPr>
          <a:lstStyle/>
          <a:p>
            <a:r>
              <a:rPr lang="en-US" dirty="0"/>
              <a:t>https://machine-learning-and-data-science-with-</a:t>
            </a:r>
            <a:r>
              <a:rPr lang="en-US" dirty="0" err="1"/>
              <a:t>python.readthedocs.io</a:t>
            </a:r>
            <a:endParaRPr lang="en-US" dirty="0"/>
          </a:p>
        </p:txBody>
      </p:sp>
      <p:sp>
        <p:nvSpPr>
          <p:cNvPr id="6" name="Slide Number Placeholder 5">
            <a:extLst>
              <a:ext uri="{FF2B5EF4-FFF2-40B4-BE49-F238E27FC236}">
                <a16:creationId xmlns:a16="http://schemas.microsoft.com/office/drawing/2014/main" id="{3F3CE2FC-D5C9-1043-B121-18AA1AB5D81F}"/>
              </a:ext>
            </a:extLst>
          </p:cNvPr>
          <p:cNvSpPr>
            <a:spLocks noGrp="1"/>
          </p:cNvSpPr>
          <p:nvPr>
            <p:ph type="sldNum" sz="quarter" idx="12"/>
          </p:nvPr>
        </p:nvSpPr>
        <p:spPr/>
        <p:txBody>
          <a:bodyPr/>
          <a:lstStyle/>
          <a:p>
            <a:fld id="{160847C4-C153-934D-B234-B5C1EA6118B1}" type="slidenum">
              <a:rPr lang="en-US" smtClean="0"/>
              <a:t>10</a:t>
            </a:fld>
            <a:endParaRPr lang="en-US"/>
          </a:p>
        </p:txBody>
      </p:sp>
    </p:spTree>
    <p:extLst>
      <p:ext uri="{BB962C8B-B14F-4D97-AF65-F5344CB8AC3E}">
        <p14:creationId xmlns:p14="http://schemas.microsoft.com/office/powerpoint/2010/main" val="15317274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F4082E-1774-EA47-B1E6-10FA3E1CBD82}"/>
              </a:ext>
            </a:extLst>
          </p:cNvPr>
          <p:cNvSpPr>
            <a:spLocks noGrp="1"/>
          </p:cNvSpPr>
          <p:nvPr>
            <p:ph type="title"/>
          </p:nvPr>
        </p:nvSpPr>
        <p:spPr/>
        <p:txBody>
          <a:bodyPr>
            <a:normAutofit fontScale="90000"/>
          </a:bodyPr>
          <a:lstStyle/>
          <a:p>
            <a:endParaRPr lang="en-US" dirty="0"/>
          </a:p>
        </p:txBody>
      </p:sp>
      <p:sp>
        <p:nvSpPr>
          <p:cNvPr id="5" name="Oval 4">
            <a:extLst>
              <a:ext uri="{FF2B5EF4-FFF2-40B4-BE49-F238E27FC236}">
                <a16:creationId xmlns:a16="http://schemas.microsoft.com/office/drawing/2014/main" id="{1151ECF6-6179-5641-9D5D-56C7763A9A1F}"/>
              </a:ext>
            </a:extLst>
          </p:cNvPr>
          <p:cNvSpPr/>
          <p:nvPr/>
        </p:nvSpPr>
        <p:spPr>
          <a:xfrm>
            <a:off x="2347716" y="1901743"/>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3FECD5D8-267D-B345-9EC7-18A3B3A6D314}"/>
              </a:ext>
            </a:extLst>
          </p:cNvPr>
          <p:cNvSpPr/>
          <p:nvPr/>
        </p:nvSpPr>
        <p:spPr>
          <a:xfrm>
            <a:off x="2804916" y="1972765"/>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7D31369F-231A-CE40-9E83-E08D464DFE88}"/>
              </a:ext>
            </a:extLst>
          </p:cNvPr>
          <p:cNvSpPr/>
          <p:nvPr/>
        </p:nvSpPr>
        <p:spPr>
          <a:xfrm>
            <a:off x="2324042" y="2273125"/>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6661AF2A-6198-CE45-91B2-6B8C52B66249}"/>
              </a:ext>
            </a:extLst>
          </p:cNvPr>
          <p:cNvSpPr/>
          <p:nvPr/>
        </p:nvSpPr>
        <p:spPr>
          <a:xfrm>
            <a:off x="2733894" y="2592723"/>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0D49864C-2FB7-C247-9D53-1CBE6592CA4A}"/>
              </a:ext>
            </a:extLst>
          </p:cNvPr>
          <p:cNvSpPr/>
          <p:nvPr/>
        </p:nvSpPr>
        <p:spPr>
          <a:xfrm>
            <a:off x="2457743" y="2517262"/>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D179E547-11AD-3E4D-BBAF-E2E83F84E505}"/>
              </a:ext>
            </a:extLst>
          </p:cNvPr>
          <p:cNvSpPr/>
          <p:nvPr/>
        </p:nvSpPr>
        <p:spPr>
          <a:xfrm>
            <a:off x="2886294" y="2745123"/>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5FBA783F-A96E-BE42-9818-D9C006E4810F}"/>
              </a:ext>
            </a:extLst>
          </p:cNvPr>
          <p:cNvSpPr/>
          <p:nvPr/>
        </p:nvSpPr>
        <p:spPr>
          <a:xfrm>
            <a:off x="3056449" y="2308636"/>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761DCECB-3834-8D4D-BD7C-A60F922A9FB0}"/>
              </a:ext>
            </a:extLst>
          </p:cNvPr>
          <p:cNvSpPr/>
          <p:nvPr/>
        </p:nvSpPr>
        <p:spPr>
          <a:xfrm>
            <a:off x="3645339" y="2054143"/>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C5FF5F73-D151-4842-A02E-736D57800654}"/>
              </a:ext>
            </a:extLst>
          </p:cNvPr>
          <p:cNvSpPr/>
          <p:nvPr/>
        </p:nvSpPr>
        <p:spPr>
          <a:xfrm>
            <a:off x="4102539" y="2125165"/>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BB0AFC66-0962-1546-871D-F1CBB7518600}"/>
              </a:ext>
            </a:extLst>
          </p:cNvPr>
          <p:cNvSpPr/>
          <p:nvPr/>
        </p:nvSpPr>
        <p:spPr>
          <a:xfrm>
            <a:off x="3621665" y="2425525"/>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9FF0A803-8BC6-7742-9996-EFF2437E7396}"/>
              </a:ext>
            </a:extLst>
          </p:cNvPr>
          <p:cNvSpPr/>
          <p:nvPr/>
        </p:nvSpPr>
        <p:spPr>
          <a:xfrm>
            <a:off x="4031517" y="2398892"/>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6CF364EA-169B-CD4B-A6BB-8732B55017D5}"/>
              </a:ext>
            </a:extLst>
          </p:cNvPr>
          <p:cNvSpPr/>
          <p:nvPr/>
        </p:nvSpPr>
        <p:spPr>
          <a:xfrm>
            <a:off x="3755366" y="2669662"/>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26A8AD10-3F51-114B-B19B-EEB6E538C2E9}"/>
              </a:ext>
            </a:extLst>
          </p:cNvPr>
          <p:cNvSpPr/>
          <p:nvPr/>
        </p:nvSpPr>
        <p:spPr>
          <a:xfrm>
            <a:off x="4183917" y="2551292"/>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F94492DD-EDA4-5447-A42E-F30751452E10}"/>
              </a:ext>
            </a:extLst>
          </p:cNvPr>
          <p:cNvSpPr/>
          <p:nvPr/>
        </p:nvSpPr>
        <p:spPr>
          <a:xfrm>
            <a:off x="4354072" y="2461036"/>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cxnSp>
        <p:nvCxnSpPr>
          <p:cNvPr id="30" name="Straight Connector 29">
            <a:extLst>
              <a:ext uri="{FF2B5EF4-FFF2-40B4-BE49-F238E27FC236}">
                <a16:creationId xmlns:a16="http://schemas.microsoft.com/office/drawing/2014/main" id="{EA77955F-60F8-B547-AF2C-627260691858}"/>
              </a:ext>
            </a:extLst>
          </p:cNvPr>
          <p:cNvCxnSpPr/>
          <p:nvPr/>
        </p:nvCxnSpPr>
        <p:spPr>
          <a:xfrm>
            <a:off x="2886294" y="1608780"/>
            <a:ext cx="940094" cy="1775534"/>
          </a:xfrm>
          <a:prstGeom prst="line">
            <a:avLst/>
          </a:prstGeom>
          <a:ln w="19050" cap="flat" cmpd="sng" algn="ctr">
            <a:solidFill>
              <a:srgbClr val="C0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2" name="Straight Connector 31">
            <a:extLst>
              <a:ext uri="{FF2B5EF4-FFF2-40B4-BE49-F238E27FC236}">
                <a16:creationId xmlns:a16="http://schemas.microsoft.com/office/drawing/2014/main" id="{98F8E71F-A6F5-084C-BB65-84A67914DCC1}"/>
              </a:ext>
            </a:extLst>
          </p:cNvPr>
          <p:cNvCxnSpPr>
            <a:cxnSpLocks/>
          </p:cNvCxnSpPr>
          <p:nvPr/>
        </p:nvCxnSpPr>
        <p:spPr>
          <a:xfrm>
            <a:off x="2001115" y="1589968"/>
            <a:ext cx="11501" cy="1856047"/>
          </a:xfrm>
          <a:prstGeom prst="line">
            <a:avLst/>
          </a:prstGeom>
          <a:ln w="19050"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5" name="Straight Connector 34">
            <a:extLst>
              <a:ext uri="{FF2B5EF4-FFF2-40B4-BE49-F238E27FC236}">
                <a16:creationId xmlns:a16="http://schemas.microsoft.com/office/drawing/2014/main" id="{4BE1DCCE-FBF6-4441-A435-2BE89D92CD86}"/>
              </a:ext>
            </a:extLst>
          </p:cNvPr>
          <p:cNvCxnSpPr>
            <a:cxnSpLocks/>
          </p:cNvCxnSpPr>
          <p:nvPr/>
        </p:nvCxnSpPr>
        <p:spPr>
          <a:xfrm flipH="1">
            <a:off x="2036926" y="3429179"/>
            <a:ext cx="2961918" cy="17015"/>
          </a:xfrm>
          <a:prstGeom prst="line">
            <a:avLst/>
          </a:prstGeom>
          <a:ln w="19050"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7" name="Oval 36">
            <a:extLst>
              <a:ext uri="{FF2B5EF4-FFF2-40B4-BE49-F238E27FC236}">
                <a16:creationId xmlns:a16="http://schemas.microsoft.com/office/drawing/2014/main" id="{EE1305B4-3F46-FF44-867B-61A4717ABB80}"/>
              </a:ext>
            </a:extLst>
          </p:cNvPr>
          <p:cNvSpPr/>
          <p:nvPr/>
        </p:nvSpPr>
        <p:spPr>
          <a:xfrm>
            <a:off x="7675797" y="1884728"/>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E788A957-1868-524E-902C-EA6543828797}"/>
              </a:ext>
            </a:extLst>
          </p:cNvPr>
          <p:cNvSpPr/>
          <p:nvPr/>
        </p:nvSpPr>
        <p:spPr>
          <a:xfrm>
            <a:off x="8132997" y="2230959"/>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F3F8EB05-77A0-B546-9F1C-3E6A888B84B4}"/>
              </a:ext>
            </a:extLst>
          </p:cNvPr>
          <p:cNvSpPr/>
          <p:nvPr/>
        </p:nvSpPr>
        <p:spPr>
          <a:xfrm>
            <a:off x="7652123" y="2256110"/>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EED4D041-97CB-7948-9A94-3A76084BC080}"/>
              </a:ext>
            </a:extLst>
          </p:cNvPr>
          <p:cNvSpPr/>
          <p:nvPr/>
        </p:nvSpPr>
        <p:spPr>
          <a:xfrm>
            <a:off x="8061975" y="2575708"/>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6F593500-F610-1E4A-8EF3-CD9D8E088898}"/>
              </a:ext>
            </a:extLst>
          </p:cNvPr>
          <p:cNvSpPr/>
          <p:nvPr/>
        </p:nvSpPr>
        <p:spPr>
          <a:xfrm>
            <a:off x="7785824" y="2500247"/>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A704C8C5-0710-1842-BF76-D8CF7ADA18AD}"/>
              </a:ext>
            </a:extLst>
          </p:cNvPr>
          <p:cNvSpPr/>
          <p:nvPr/>
        </p:nvSpPr>
        <p:spPr>
          <a:xfrm>
            <a:off x="8214375" y="2728108"/>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F49B1013-48EF-EB41-BA54-FFB9066CCFE8}"/>
              </a:ext>
            </a:extLst>
          </p:cNvPr>
          <p:cNvSpPr/>
          <p:nvPr/>
        </p:nvSpPr>
        <p:spPr>
          <a:xfrm>
            <a:off x="8384530" y="2291621"/>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DF7E64D3-548C-E64B-8F49-DF6B19B6AFA0}"/>
              </a:ext>
            </a:extLst>
          </p:cNvPr>
          <p:cNvSpPr/>
          <p:nvPr/>
        </p:nvSpPr>
        <p:spPr>
          <a:xfrm>
            <a:off x="8973420" y="2862752"/>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8DD45C9D-84E4-C940-9A08-A682CBD4514E}"/>
              </a:ext>
            </a:extLst>
          </p:cNvPr>
          <p:cNvSpPr/>
          <p:nvPr/>
        </p:nvSpPr>
        <p:spPr>
          <a:xfrm>
            <a:off x="9430620" y="2108150"/>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DFE44446-30E5-764E-A663-53B58CD59003}"/>
              </a:ext>
            </a:extLst>
          </p:cNvPr>
          <p:cNvSpPr/>
          <p:nvPr/>
        </p:nvSpPr>
        <p:spPr>
          <a:xfrm>
            <a:off x="8949746" y="2408510"/>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F5EAB9B3-E219-D743-86A0-E94309DD74E8}"/>
              </a:ext>
            </a:extLst>
          </p:cNvPr>
          <p:cNvSpPr/>
          <p:nvPr/>
        </p:nvSpPr>
        <p:spPr>
          <a:xfrm>
            <a:off x="9359598" y="2381877"/>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2A6EEDB5-B178-AB49-9BC2-1BAA38E8D9A5}"/>
              </a:ext>
            </a:extLst>
          </p:cNvPr>
          <p:cNvSpPr/>
          <p:nvPr/>
        </p:nvSpPr>
        <p:spPr>
          <a:xfrm>
            <a:off x="9083447" y="2652647"/>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0CF39B93-FB29-CD4D-A158-D6D0B8C7D493}"/>
              </a:ext>
            </a:extLst>
          </p:cNvPr>
          <p:cNvSpPr/>
          <p:nvPr/>
        </p:nvSpPr>
        <p:spPr>
          <a:xfrm>
            <a:off x="9511998" y="2534277"/>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50" name="Oval 49">
            <a:extLst>
              <a:ext uri="{FF2B5EF4-FFF2-40B4-BE49-F238E27FC236}">
                <a16:creationId xmlns:a16="http://schemas.microsoft.com/office/drawing/2014/main" id="{C8D16F2D-ECED-D340-B397-485FF6AA309A}"/>
              </a:ext>
            </a:extLst>
          </p:cNvPr>
          <p:cNvSpPr/>
          <p:nvPr/>
        </p:nvSpPr>
        <p:spPr>
          <a:xfrm>
            <a:off x="9682153" y="2444021"/>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cxnSp>
        <p:nvCxnSpPr>
          <p:cNvPr id="51" name="Straight Connector 50">
            <a:extLst>
              <a:ext uri="{FF2B5EF4-FFF2-40B4-BE49-F238E27FC236}">
                <a16:creationId xmlns:a16="http://schemas.microsoft.com/office/drawing/2014/main" id="{35D8C380-A6DF-D14E-A723-0C913129FFC9}"/>
              </a:ext>
            </a:extLst>
          </p:cNvPr>
          <p:cNvCxnSpPr>
            <a:cxnSpLocks/>
          </p:cNvCxnSpPr>
          <p:nvPr/>
        </p:nvCxnSpPr>
        <p:spPr>
          <a:xfrm>
            <a:off x="7391237" y="1502359"/>
            <a:ext cx="1294129" cy="850668"/>
          </a:xfrm>
          <a:prstGeom prst="line">
            <a:avLst/>
          </a:prstGeom>
          <a:ln w="19050" cap="flat" cmpd="sng" algn="ctr">
            <a:solidFill>
              <a:srgbClr val="C0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52" name="Straight Connector 51">
            <a:extLst>
              <a:ext uri="{FF2B5EF4-FFF2-40B4-BE49-F238E27FC236}">
                <a16:creationId xmlns:a16="http://schemas.microsoft.com/office/drawing/2014/main" id="{98842D5F-698A-AA42-9E43-F8DE17F05933}"/>
              </a:ext>
            </a:extLst>
          </p:cNvPr>
          <p:cNvCxnSpPr>
            <a:cxnSpLocks/>
          </p:cNvCxnSpPr>
          <p:nvPr/>
        </p:nvCxnSpPr>
        <p:spPr>
          <a:xfrm>
            <a:off x="7329196" y="1572953"/>
            <a:ext cx="11501" cy="1856047"/>
          </a:xfrm>
          <a:prstGeom prst="line">
            <a:avLst/>
          </a:prstGeom>
          <a:ln w="19050"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53" name="Straight Connector 52">
            <a:extLst>
              <a:ext uri="{FF2B5EF4-FFF2-40B4-BE49-F238E27FC236}">
                <a16:creationId xmlns:a16="http://schemas.microsoft.com/office/drawing/2014/main" id="{CB4481F6-B55D-E24A-8AFB-8722D1A047A3}"/>
              </a:ext>
            </a:extLst>
          </p:cNvPr>
          <p:cNvCxnSpPr>
            <a:cxnSpLocks/>
          </p:cNvCxnSpPr>
          <p:nvPr/>
        </p:nvCxnSpPr>
        <p:spPr>
          <a:xfrm flipH="1">
            <a:off x="7365007" y="3412164"/>
            <a:ext cx="2961918" cy="17015"/>
          </a:xfrm>
          <a:prstGeom prst="line">
            <a:avLst/>
          </a:prstGeom>
          <a:ln w="19050"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72" name="Straight Connector 71">
            <a:extLst>
              <a:ext uri="{FF2B5EF4-FFF2-40B4-BE49-F238E27FC236}">
                <a16:creationId xmlns:a16="http://schemas.microsoft.com/office/drawing/2014/main" id="{A758155B-4EA3-7F45-AE34-4BA8D7880058}"/>
              </a:ext>
            </a:extLst>
          </p:cNvPr>
          <p:cNvCxnSpPr>
            <a:cxnSpLocks/>
          </p:cNvCxnSpPr>
          <p:nvPr/>
        </p:nvCxnSpPr>
        <p:spPr>
          <a:xfrm flipH="1">
            <a:off x="8655534" y="1404093"/>
            <a:ext cx="1023125" cy="1014050"/>
          </a:xfrm>
          <a:prstGeom prst="line">
            <a:avLst/>
          </a:prstGeom>
          <a:ln w="19050" cap="flat" cmpd="sng" algn="ctr">
            <a:solidFill>
              <a:srgbClr val="C0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75" name="Straight Connector 74">
            <a:extLst>
              <a:ext uri="{FF2B5EF4-FFF2-40B4-BE49-F238E27FC236}">
                <a16:creationId xmlns:a16="http://schemas.microsoft.com/office/drawing/2014/main" id="{1437FDCB-3DCF-494A-934C-98ACC3CEB776}"/>
              </a:ext>
            </a:extLst>
          </p:cNvPr>
          <p:cNvCxnSpPr>
            <a:cxnSpLocks/>
          </p:cNvCxnSpPr>
          <p:nvPr/>
        </p:nvCxnSpPr>
        <p:spPr>
          <a:xfrm flipH="1" flipV="1">
            <a:off x="8698213" y="2434403"/>
            <a:ext cx="11501" cy="955374"/>
          </a:xfrm>
          <a:prstGeom prst="line">
            <a:avLst/>
          </a:prstGeom>
          <a:ln w="19050" cap="flat" cmpd="sng" algn="ctr">
            <a:solidFill>
              <a:srgbClr val="C0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78" name="Oval 77">
            <a:extLst>
              <a:ext uri="{FF2B5EF4-FFF2-40B4-BE49-F238E27FC236}">
                <a16:creationId xmlns:a16="http://schemas.microsoft.com/office/drawing/2014/main" id="{2B3389F0-45B3-164B-9678-EE8F7D4D72F6}"/>
              </a:ext>
            </a:extLst>
          </p:cNvPr>
          <p:cNvSpPr/>
          <p:nvPr/>
        </p:nvSpPr>
        <p:spPr>
          <a:xfrm>
            <a:off x="8570966" y="1399415"/>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79" name="Oval 78">
            <a:extLst>
              <a:ext uri="{FF2B5EF4-FFF2-40B4-BE49-F238E27FC236}">
                <a16:creationId xmlns:a16="http://schemas.microsoft.com/office/drawing/2014/main" id="{92E422C9-183C-454D-B36A-2F16F979CCA3}"/>
              </a:ext>
            </a:extLst>
          </p:cNvPr>
          <p:cNvSpPr/>
          <p:nvPr/>
        </p:nvSpPr>
        <p:spPr>
          <a:xfrm>
            <a:off x="8499944" y="1673142"/>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80" name="Oval 79">
            <a:extLst>
              <a:ext uri="{FF2B5EF4-FFF2-40B4-BE49-F238E27FC236}">
                <a16:creationId xmlns:a16="http://schemas.microsoft.com/office/drawing/2014/main" id="{628C9E55-3968-D94A-94BE-458C74233AA0}"/>
              </a:ext>
            </a:extLst>
          </p:cNvPr>
          <p:cNvSpPr/>
          <p:nvPr/>
        </p:nvSpPr>
        <p:spPr>
          <a:xfrm>
            <a:off x="8652344" y="1825542"/>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81" name="Oval 80">
            <a:extLst>
              <a:ext uri="{FF2B5EF4-FFF2-40B4-BE49-F238E27FC236}">
                <a16:creationId xmlns:a16="http://schemas.microsoft.com/office/drawing/2014/main" id="{CB6C35CD-3E3C-4F4C-9F5C-79F9C67DBE32}"/>
              </a:ext>
            </a:extLst>
          </p:cNvPr>
          <p:cNvSpPr/>
          <p:nvPr/>
        </p:nvSpPr>
        <p:spPr>
          <a:xfrm>
            <a:off x="8822499" y="1735286"/>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86" name="Oval 85">
            <a:extLst>
              <a:ext uri="{FF2B5EF4-FFF2-40B4-BE49-F238E27FC236}">
                <a16:creationId xmlns:a16="http://schemas.microsoft.com/office/drawing/2014/main" id="{21BEFC9C-F6BC-5B46-ABBD-3594798D60F6}"/>
              </a:ext>
            </a:extLst>
          </p:cNvPr>
          <p:cNvSpPr/>
          <p:nvPr/>
        </p:nvSpPr>
        <p:spPr>
          <a:xfrm>
            <a:off x="8322392" y="1505947"/>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b="1"/>
          </a:p>
        </p:txBody>
      </p:sp>
      <p:sp>
        <p:nvSpPr>
          <p:cNvPr id="87" name="Oval 86">
            <a:extLst>
              <a:ext uri="{FF2B5EF4-FFF2-40B4-BE49-F238E27FC236}">
                <a16:creationId xmlns:a16="http://schemas.microsoft.com/office/drawing/2014/main" id="{CB8ABFAB-4CF3-0348-826E-E1FF311C6695}"/>
              </a:ext>
            </a:extLst>
          </p:cNvPr>
          <p:cNvSpPr/>
          <p:nvPr/>
        </p:nvSpPr>
        <p:spPr>
          <a:xfrm>
            <a:off x="8251370" y="1779674"/>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b="1"/>
          </a:p>
        </p:txBody>
      </p:sp>
      <p:sp>
        <p:nvSpPr>
          <p:cNvPr id="88" name="Oval 87">
            <a:extLst>
              <a:ext uri="{FF2B5EF4-FFF2-40B4-BE49-F238E27FC236}">
                <a16:creationId xmlns:a16="http://schemas.microsoft.com/office/drawing/2014/main" id="{8708A776-2C47-8841-9A36-ABD7C62FF03F}"/>
              </a:ext>
            </a:extLst>
          </p:cNvPr>
          <p:cNvSpPr/>
          <p:nvPr/>
        </p:nvSpPr>
        <p:spPr>
          <a:xfrm>
            <a:off x="8403770" y="1932074"/>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b="1"/>
          </a:p>
        </p:txBody>
      </p:sp>
      <p:sp>
        <p:nvSpPr>
          <p:cNvPr id="89" name="Oval 88">
            <a:extLst>
              <a:ext uri="{FF2B5EF4-FFF2-40B4-BE49-F238E27FC236}">
                <a16:creationId xmlns:a16="http://schemas.microsoft.com/office/drawing/2014/main" id="{28ABEEDC-B50F-A244-9F38-D256ED5AE1EE}"/>
              </a:ext>
            </a:extLst>
          </p:cNvPr>
          <p:cNvSpPr/>
          <p:nvPr/>
        </p:nvSpPr>
        <p:spPr>
          <a:xfrm>
            <a:off x="8573925" y="1841818"/>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b="1"/>
          </a:p>
        </p:txBody>
      </p:sp>
      <p:sp>
        <p:nvSpPr>
          <p:cNvPr id="77" name="TextBox 76">
            <a:extLst>
              <a:ext uri="{FF2B5EF4-FFF2-40B4-BE49-F238E27FC236}">
                <a16:creationId xmlns:a16="http://schemas.microsoft.com/office/drawing/2014/main" id="{BE344E21-5E5C-AF48-ACDD-0709843A424D}"/>
              </a:ext>
            </a:extLst>
          </p:cNvPr>
          <p:cNvSpPr txBox="1"/>
          <p:nvPr/>
        </p:nvSpPr>
        <p:spPr>
          <a:xfrm>
            <a:off x="2994676" y="977672"/>
            <a:ext cx="1458220" cy="369332"/>
          </a:xfrm>
          <a:prstGeom prst="rect">
            <a:avLst/>
          </a:prstGeom>
          <a:noFill/>
        </p:spPr>
        <p:txBody>
          <a:bodyPr wrap="none" rtlCol="0">
            <a:spAutoFit/>
          </a:bodyPr>
          <a:lstStyle/>
          <a:p>
            <a:r>
              <a:rPr lang="en-US" dirty="0"/>
              <a:t>Classification </a:t>
            </a:r>
          </a:p>
        </p:txBody>
      </p:sp>
      <p:sp>
        <p:nvSpPr>
          <p:cNvPr id="91" name="TextBox 90">
            <a:extLst>
              <a:ext uri="{FF2B5EF4-FFF2-40B4-BE49-F238E27FC236}">
                <a16:creationId xmlns:a16="http://schemas.microsoft.com/office/drawing/2014/main" id="{D75CFB2A-B67F-D740-A0D0-168A8008D769}"/>
              </a:ext>
            </a:extLst>
          </p:cNvPr>
          <p:cNvSpPr txBox="1"/>
          <p:nvPr/>
        </p:nvSpPr>
        <p:spPr>
          <a:xfrm>
            <a:off x="8260614" y="972092"/>
            <a:ext cx="1123769" cy="369332"/>
          </a:xfrm>
          <a:prstGeom prst="rect">
            <a:avLst/>
          </a:prstGeom>
          <a:noFill/>
        </p:spPr>
        <p:txBody>
          <a:bodyPr wrap="none" rtlCol="0">
            <a:spAutoFit/>
          </a:bodyPr>
          <a:lstStyle/>
          <a:p>
            <a:r>
              <a:rPr lang="en-US" dirty="0"/>
              <a:t>Clustering</a:t>
            </a:r>
          </a:p>
        </p:txBody>
      </p:sp>
      <p:sp>
        <p:nvSpPr>
          <p:cNvPr id="100" name="Oval 99">
            <a:extLst>
              <a:ext uri="{FF2B5EF4-FFF2-40B4-BE49-F238E27FC236}">
                <a16:creationId xmlns:a16="http://schemas.microsoft.com/office/drawing/2014/main" id="{2E64FA8E-F2A9-6544-94A0-BFB9EB3B44D3}"/>
              </a:ext>
            </a:extLst>
          </p:cNvPr>
          <p:cNvSpPr/>
          <p:nvPr/>
        </p:nvSpPr>
        <p:spPr>
          <a:xfrm>
            <a:off x="6427243" y="4838206"/>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101" name="Oval 100">
            <a:extLst>
              <a:ext uri="{FF2B5EF4-FFF2-40B4-BE49-F238E27FC236}">
                <a16:creationId xmlns:a16="http://schemas.microsoft.com/office/drawing/2014/main" id="{B1790DE3-D116-A845-B6D5-123EA8EE9DA7}"/>
              </a:ext>
            </a:extLst>
          </p:cNvPr>
          <p:cNvSpPr/>
          <p:nvPr/>
        </p:nvSpPr>
        <p:spPr>
          <a:xfrm>
            <a:off x="6054903" y="5346690"/>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cxnSp>
        <p:nvCxnSpPr>
          <p:cNvPr id="107" name="Straight Connector 106">
            <a:extLst>
              <a:ext uri="{FF2B5EF4-FFF2-40B4-BE49-F238E27FC236}">
                <a16:creationId xmlns:a16="http://schemas.microsoft.com/office/drawing/2014/main" id="{8334D283-5EEB-9841-8FB0-B20FB6072D2E}"/>
              </a:ext>
            </a:extLst>
          </p:cNvPr>
          <p:cNvCxnSpPr>
            <a:cxnSpLocks/>
          </p:cNvCxnSpPr>
          <p:nvPr/>
        </p:nvCxnSpPr>
        <p:spPr>
          <a:xfrm>
            <a:off x="4625687" y="4550244"/>
            <a:ext cx="11501" cy="1856047"/>
          </a:xfrm>
          <a:prstGeom prst="line">
            <a:avLst/>
          </a:prstGeom>
          <a:ln w="19050"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08" name="Straight Connector 107">
            <a:extLst>
              <a:ext uri="{FF2B5EF4-FFF2-40B4-BE49-F238E27FC236}">
                <a16:creationId xmlns:a16="http://schemas.microsoft.com/office/drawing/2014/main" id="{EEFC2003-EB44-724B-8AD2-08A8FC1B8F4F}"/>
              </a:ext>
            </a:extLst>
          </p:cNvPr>
          <p:cNvCxnSpPr>
            <a:cxnSpLocks/>
          </p:cNvCxnSpPr>
          <p:nvPr/>
        </p:nvCxnSpPr>
        <p:spPr>
          <a:xfrm flipH="1">
            <a:off x="4661498" y="6389455"/>
            <a:ext cx="2961918" cy="17015"/>
          </a:xfrm>
          <a:prstGeom prst="line">
            <a:avLst/>
          </a:prstGeom>
          <a:ln w="19050"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09" name="Straight Connector 108">
            <a:extLst>
              <a:ext uri="{FF2B5EF4-FFF2-40B4-BE49-F238E27FC236}">
                <a16:creationId xmlns:a16="http://schemas.microsoft.com/office/drawing/2014/main" id="{73D6BD4A-75B7-4847-A45D-DF7A430394A2}"/>
              </a:ext>
            </a:extLst>
          </p:cNvPr>
          <p:cNvCxnSpPr>
            <a:cxnSpLocks/>
          </p:cNvCxnSpPr>
          <p:nvPr/>
        </p:nvCxnSpPr>
        <p:spPr>
          <a:xfrm flipH="1">
            <a:off x="4661499" y="4287089"/>
            <a:ext cx="2267095" cy="2119202"/>
          </a:xfrm>
          <a:prstGeom prst="line">
            <a:avLst/>
          </a:prstGeom>
          <a:ln w="19050" cap="flat" cmpd="sng" algn="ctr">
            <a:solidFill>
              <a:srgbClr val="C0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19" name="TextBox 118">
            <a:extLst>
              <a:ext uri="{FF2B5EF4-FFF2-40B4-BE49-F238E27FC236}">
                <a16:creationId xmlns:a16="http://schemas.microsoft.com/office/drawing/2014/main" id="{5D48F32A-5945-CA4D-B05B-314D72BF7E00}"/>
              </a:ext>
            </a:extLst>
          </p:cNvPr>
          <p:cNvSpPr txBox="1"/>
          <p:nvPr/>
        </p:nvSpPr>
        <p:spPr>
          <a:xfrm>
            <a:off x="5206748" y="3950023"/>
            <a:ext cx="1198726" cy="369332"/>
          </a:xfrm>
          <a:prstGeom prst="rect">
            <a:avLst/>
          </a:prstGeom>
          <a:noFill/>
        </p:spPr>
        <p:txBody>
          <a:bodyPr wrap="none" rtlCol="0">
            <a:spAutoFit/>
          </a:bodyPr>
          <a:lstStyle/>
          <a:p>
            <a:r>
              <a:rPr lang="en-US" dirty="0"/>
              <a:t>Regression</a:t>
            </a:r>
          </a:p>
        </p:txBody>
      </p:sp>
      <p:sp>
        <p:nvSpPr>
          <p:cNvPr id="122" name="Oval 121">
            <a:extLst>
              <a:ext uri="{FF2B5EF4-FFF2-40B4-BE49-F238E27FC236}">
                <a16:creationId xmlns:a16="http://schemas.microsoft.com/office/drawing/2014/main" id="{78042015-D92C-DA41-A8B8-FF7517970C04}"/>
              </a:ext>
            </a:extLst>
          </p:cNvPr>
          <p:cNvSpPr/>
          <p:nvPr/>
        </p:nvSpPr>
        <p:spPr>
          <a:xfrm>
            <a:off x="5497088" y="5499090"/>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123" name="Oval 122">
            <a:extLst>
              <a:ext uri="{FF2B5EF4-FFF2-40B4-BE49-F238E27FC236}">
                <a16:creationId xmlns:a16="http://schemas.microsoft.com/office/drawing/2014/main" id="{DCEC0A52-2D5E-EC40-A2CA-53D53091D6A0}"/>
              </a:ext>
            </a:extLst>
          </p:cNvPr>
          <p:cNvSpPr/>
          <p:nvPr/>
        </p:nvSpPr>
        <p:spPr>
          <a:xfrm>
            <a:off x="5266270" y="5845322"/>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714F59C6-A3A1-A84B-93E6-400288A5D5AA}"/>
              </a:ext>
            </a:extLst>
          </p:cNvPr>
          <p:cNvSpPr>
            <a:spLocks noGrp="1"/>
          </p:cNvSpPr>
          <p:nvPr>
            <p:ph type="sldNum" sz="quarter" idx="12"/>
          </p:nvPr>
        </p:nvSpPr>
        <p:spPr/>
        <p:txBody>
          <a:bodyPr/>
          <a:lstStyle/>
          <a:p>
            <a:fld id="{160847C4-C153-934D-B234-B5C1EA6118B1}" type="slidenum">
              <a:rPr lang="en-US" smtClean="0"/>
              <a:t>11</a:t>
            </a:fld>
            <a:endParaRPr lang="en-US"/>
          </a:p>
        </p:txBody>
      </p:sp>
    </p:spTree>
    <p:extLst>
      <p:ext uri="{BB962C8B-B14F-4D97-AF65-F5344CB8AC3E}">
        <p14:creationId xmlns:p14="http://schemas.microsoft.com/office/powerpoint/2010/main" val="25437410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F7214-FDED-8E42-AB22-49399F28B49D}"/>
              </a:ext>
            </a:extLst>
          </p:cNvPr>
          <p:cNvSpPr>
            <a:spLocks noGrp="1"/>
          </p:cNvSpPr>
          <p:nvPr>
            <p:ph type="title"/>
          </p:nvPr>
        </p:nvSpPr>
        <p:spPr/>
        <p:txBody>
          <a:bodyPr>
            <a:normAutofit fontScale="90000"/>
          </a:bodyPr>
          <a:lstStyle/>
          <a:p>
            <a:r>
              <a:rPr lang="en-US" dirty="0"/>
              <a:t>Finding a good prediction model:</a:t>
            </a:r>
            <a:br>
              <a:rPr lang="en-US" dirty="0"/>
            </a:br>
            <a:r>
              <a:rPr lang="en-US" dirty="0"/>
              <a:t>Balance of Bias and Variance</a:t>
            </a:r>
          </a:p>
        </p:txBody>
      </p:sp>
      <p:pic>
        <p:nvPicPr>
          <p:cNvPr id="1026" name="Picture 2">
            <a:extLst>
              <a:ext uri="{FF2B5EF4-FFF2-40B4-BE49-F238E27FC236}">
                <a16:creationId xmlns:a16="http://schemas.microsoft.com/office/drawing/2014/main" id="{A66A3092-EC2C-DA4D-A7FA-5BDF83E768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9350" y="2318396"/>
            <a:ext cx="7353300" cy="13843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9D11D97E-6E68-E94B-96ED-C85D64E9A059}"/>
              </a:ext>
            </a:extLst>
          </p:cNvPr>
          <p:cNvPicPr>
            <a:picLocks noChangeAspect="1"/>
          </p:cNvPicPr>
          <p:nvPr/>
        </p:nvPicPr>
        <p:blipFill>
          <a:blip r:embed="rId4"/>
          <a:stretch>
            <a:fillRect/>
          </a:stretch>
        </p:blipFill>
        <p:spPr>
          <a:xfrm>
            <a:off x="971550" y="1968500"/>
            <a:ext cx="10248900" cy="2921000"/>
          </a:xfrm>
          <a:prstGeom prst="rect">
            <a:avLst/>
          </a:prstGeom>
        </p:spPr>
      </p:pic>
      <p:sp>
        <p:nvSpPr>
          <p:cNvPr id="3" name="TextBox 2">
            <a:extLst>
              <a:ext uri="{FF2B5EF4-FFF2-40B4-BE49-F238E27FC236}">
                <a16:creationId xmlns:a16="http://schemas.microsoft.com/office/drawing/2014/main" id="{A066FB00-7BF6-E741-BA4D-07AE3C77BB09}"/>
              </a:ext>
            </a:extLst>
          </p:cNvPr>
          <p:cNvSpPr txBox="1"/>
          <p:nvPr/>
        </p:nvSpPr>
        <p:spPr>
          <a:xfrm>
            <a:off x="3271102" y="2040584"/>
            <a:ext cx="689612" cy="461665"/>
          </a:xfrm>
          <a:prstGeom prst="rect">
            <a:avLst/>
          </a:prstGeom>
          <a:noFill/>
        </p:spPr>
        <p:txBody>
          <a:bodyPr wrap="none" rtlCol="0">
            <a:spAutoFit/>
          </a:bodyPr>
          <a:lstStyle/>
          <a:p>
            <a:r>
              <a:rPr lang="en-US" sz="2400" dirty="0">
                <a:solidFill>
                  <a:schemeClr val="bg1"/>
                </a:solidFill>
              </a:rPr>
              <a:t>Bias</a:t>
            </a:r>
          </a:p>
        </p:txBody>
      </p:sp>
      <p:sp>
        <p:nvSpPr>
          <p:cNvPr id="6" name="TextBox 5">
            <a:extLst>
              <a:ext uri="{FF2B5EF4-FFF2-40B4-BE49-F238E27FC236}">
                <a16:creationId xmlns:a16="http://schemas.microsoft.com/office/drawing/2014/main" id="{BAEF9AEF-7C4C-644A-ABDF-4292917A730D}"/>
              </a:ext>
            </a:extLst>
          </p:cNvPr>
          <p:cNvSpPr txBox="1"/>
          <p:nvPr/>
        </p:nvSpPr>
        <p:spPr>
          <a:xfrm>
            <a:off x="9772650" y="3551518"/>
            <a:ext cx="1260794" cy="461665"/>
          </a:xfrm>
          <a:prstGeom prst="rect">
            <a:avLst/>
          </a:prstGeom>
          <a:noFill/>
        </p:spPr>
        <p:txBody>
          <a:bodyPr wrap="none" rtlCol="0">
            <a:spAutoFit/>
          </a:bodyPr>
          <a:lstStyle/>
          <a:p>
            <a:r>
              <a:rPr lang="en-US" sz="2400" dirty="0">
                <a:solidFill>
                  <a:schemeClr val="bg1"/>
                </a:solidFill>
              </a:rPr>
              <a:t>Variance</a:t>
            </a:r>
          </a:p>
        </p:txBody>
      </p:sp>
      <p:sp>
        <p:nvSpPr>
          <p:cNvPr id="5" name="Slide Number Placeholder 4">
            <a:extLst>
              <a:ext uri="{FF2B5EF4-FFF2-40B4-BE49-F238E27FC236}">
                <a16:creationId xmlns:a16="http://schemas.microsoft.com/office/drawing/2014/main" id="{FCB7402A-B94C-3E4B-A6FF-0609928614D0}"/>
              </a:ext>
            </a:extLst>
          </p:cNvPr>
          <p:cNvSpPr>
            <a:spLocks noGrp="1"/>
          </p:cNvSpPr>
          <p:nvPr>
            <p:ph type="sldNum" sz="quarter" idx="12"/>
          </p:nvPr>
        </p:nvSpPr>
        <p:spPr/>
        <p:txBody>
          <a:bodyPr/>
          <a:lstStyle/>
          <a:p>
            <a:fld id="{160847C4-C153-934D-B234-B5C1EA6118B1}" type="slidenum">
              <a:rPr lang="en-US" smtClean="0"/>
              <a:t>12</a:t>
            </a:fld>
            <a:endParaRPr lang="en-US"/>
          </a:p>
        </p:txBody>
      </p:sp>
    </p:spTree>
    <p:extLst>
      <p:ext uri="{BB962C8B-B14F-4D97-AF65-F5344CB8AC3E}">
        <p14:creationId xmlns:p14="http://schemas.microsoft.com/office/powerpoint/2010/main" val="18092337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F7214-FDED-8E42-AB22-49399F28B49D}"/>
              </a:ext>
            </a:extLst>
          </p:cNvPr>
          <p:cNvSpPr>
            <a:spLocks noGrp="1"/>
          </p:cNvSpPr>
          <p:nvPr>
            <p:ph type="title"/>
          </p:nvPr>
        </p:nvSpPr>
        <p:spPr/>
        <p:txBody>
          <a:bodyPr>
            <a:normAutofit fontScale="90000"/>
          </a:bodyPr>
          <a:lstStyle/>
          <a:p>
            <a:r>
              <a:rPr lang="en-US" dirty="0"/>
              <a:t>Bias and Variance</a:t>
            </a:r>
          </a:p>
        </p:txBody>
      </p:sp>
      <p:pic>
        <p:nvPicPr>
          <p:cNvPr id="1026" name="Picture 2">
            <a:extLst>
              <a:ext uri="{FF2B5EF4-FFF2-40B4-BE49-F238E27FC236}">
                <a16:creationId xmlns:a16="http://schemas.microsoft.com/office/drawing/2014/main" id="{A66A3092-EC2C-DA4D-A7FA-5BDF83E768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8970" y="1285875"/>
            <a:ext cx="7353300" cy="138430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0620664C-A23B-D646-B5E7-59A981FF4E8B}"/>
                  </a:ext>
                </a:extLst>
              </p:cNvPr>
              <p:cNvSpPr txBox="1"/>
              <p:nvPr/>
            </p:nvSpPr>
            <p:spPr>
              <a:xfrm>
                <a:off x="2187396" y="3429000"/>
                <a:ext cx="2469266" cy="661912"/>
              </a:xfrm>
              <a:prstGeom prst="rect">
                <a:avLst/>
              </a:prstGeom>
              <a:noFill/>
            </p:spPr>
            <p:txBody>
              <a:bodyPr wrap="none" rtlCol="0">
                <a:spAutoFit/>
              </a:bodyPr>
              <a:lstStyle/>
              <a:p>
                <a14:m>
                  <m:oMath xmlns:m="http://schemas.openxmlformats.org/officeDocument/2006/math">
                    <m:r>
                      <a:rPr lang="en-US" i="1" dirty="0" smtClean="0">
                        <a:latin typeface="Cambria Math" panose="02040503050406030204" pitchFamily="18" charset="0"/>
                      </a:rPr>
                      <m:t>𝑓</m:t>
                    </m:r>
                  </m:oMath>
                </a14:m>
                <a:r>
                  <a:rPr lang="en-US" dirty="0"/>
                  <a:t>(x): prediction function</a:t>
                </a:r>
              </a:p>
              <a:p>
                <a14:m>
                  <m:oMath xmlns:m="http://schemas.openxmlformats.org/officeDocument/2006/math">
                    <m:acc>
                      <m:accPr>
                        <m:chr m:val="̂"/>
                        <m:ctrlPr>
                          <a:rPr lang="en-US" i="1" dirty="0" smtClean="0">
                            <a:latin typeface="Cambria Math" panose="02040503050406030204" pitchFamily="18" charset="0"/>
                          </a:rPr>
                        </m:ctrlPr>
                      </m:accPr>
                      <m:e>
                        <m:r>
                          <a:rPr lang="en-US" i="1" dirty="0">
                            <a:latin typeface="Cambria Math" panose="02040503050406030204" pitchFamily="18" charset="0"/>
                          </a:rPr>
                          <m:t>𝑓</m:t>
                        </m:r>
                      </m:e>
                    </m:acc>
                    <m:r>
                      <a:rPr lang="en-US" i="1" dirty="0" smtClean="0">
                        <a:latin typeface="Cambria Math" panose="02040503050406030204" pitchFamily="18" charset="0"/>
                      </a:rPr>
                      <m:t> </m:t>
                    </m:r>
                  </m:oMath>
                </a14:m>
                <a:r>
                  <a:rPr lang="en-US" dirty="0"/>
                  <a:t>(x): estimate of </a:t>
                </a:r>
                <a14:m>
                  <m:oMath xmlns:m="http://schemas.openxmlformats.org/officeDocument/2006/math">
                    <m:r>
                      <a:rPr lang="en-US" i="1" dirty="0">
                        <a:latin typeface="Cambria Math" panose="02040503050406030204" pitchFamily="18" charset="0"/>
                      </a:rPr>
                      <m:t>𝑓</m:t>
                    </m:r>
                  </m:oMath>
                </a14:m>
                <a:r>
                  <a:rPr lang="en-US" dirty="0"/>
                  <a:t>(x)</a:t>
                </a:r>
              </a:p>
            </p:txBody>
          </p:sp>
        </mc:Choice>
        <mc:Fallback xmlns="">
          <p:sp>
            <p:nvSpPr>
              <p:cNvPr id="4" name="TextBox 3">
                <a:extLst>
                  <a:ext uri="{FF2B5EF4-FFF2-40B4-BE49-F238E27FC236}">
                    <a16:creationId xmlns:a16="http://schemas.microsoft.com/office/drawing/2014/main" id="{0620664C-A23B-D646-B5E7-59A981FF4E8B}"/>
                  </a:ext>
                </a:extLst>
              </p:cNvPr>
              <p:cNvSpPr txBox="1">
                <a:spLocks noRot="1" noChangeAspect="1" noMove="1" noResize="1" noEditPoints="1" noAdjustHandles="1" noChangeArrowheads="1" noChangeShapeType="1" noTextEdit="1"/>
              </p:cNvSpPr>
              <p:nvPr/>
            </p:nvSpPr>
            <p:spPr>
              <a:xfrm>
                <a:off x="2187396" y="3429000"/>
                <a:ext cx="2469266" cy="661912"/>
              </a:xfrm>
              <a:prstGeom prst="rect">
                <a:avLst/>
              </a:prstGeom>
              <a:blipFill>
                <a:blip r:embed="rId4"/>
                <a:stretch>
                  <a:fillRect l="-1026" t="-5660" r="-1538" b="-13208"/>
                </a:stretch>
              </a:blipFill>
            </p:spPr>
            <p:txBody>
              <a:bodyPr/>
              <a:lstStyle/>
              <a:p>
                <a:r>
                  <a:rPr lang="en-US">
                    <a:noFill/>
                  </a:rPr>
                  <a:t> </a:t>
                </a:r>
              </a:p>
            </p:txBody>
          </p:sp>
        </mc:Fallback>
      </mc:AlternateContent>
      <p:pic>
        <p:nvPicPr>
          <p:cNvPr id="7" name="Picture 2" descr="Image for post">
            <a:extLst>
              <a:ext uri="{FF2B5EF4-FFF2-40B4-BE49-F238E27FC236}">
                <a16:creationId xmlns:a16="http://schemas.microsoft.com/office/drawing/2014/main" id="{DDCED148-ABE9-8D4E-8AE6-535BA106E46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92987" y="2340138"/>
            <a:ext cx="4499013" cy="414332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0D407AB8-060F-824F-B003-E32B63A92E1D}"/>
              </a:ext>
            </a:extLst>
          </p:cNvPr>
          <p:cNvSpPr/>
          <p:nvPr/>
        </p:nvSpPr>
        <p:spPr>
          <a:xfrm>
            <a:off x="9058181" y="6483460"/>
            <a:ext cx="6096000" cy="369332"/>
          </a:xfrm>
          <a:prstGeom prst="rect">
            <a:avLst/>
          </a:prstGeom>
        </p:spPr>
        <p:txBody>
          <a:bodyPr>
            <a:spAutoFit/>
          </a:bodyPr>
          <a:lstStyle/>
          <a:p>
            <a:r>
              <a:rPr lang="en-US" dirty="0"/>
              <a:t>https://</a:t>
            </a:r>
            <a:r>
              <a:rPr lang="en-US" dirty="0" err="1"/>
              <a:t>towardsdatascience.com</a:t>
            </a:r>
            <a:endParaRPr lang="en-US" dirty="0"/>
          </a:p>
        </p:txBody>
      </p:sp>
      <p:sp>
        <p:nvSpPr>
          <p:cNvPr id="6" name="Slide Number Placeholder 5">
            <a:extLst>
              <a:ext uri="{FF2B5EF4-FFF2-40B4-BE49-F238E27FC236}">
                <a16:creationId xmlns:a16="http://schemas.microsoft.com/office/drawing/2014/main" id="{A66487F7-194B-DB48-947A-191CF314F31D}"/>
              </a:ext>
            </a:extLst>
          </p:cNvPr>
          <p:cNvSpPr>
            <a:spLocks noGrp="1"/>
          </p:cNvSpPr>
          <p:nvPr>
            <p:ph type="sldNum" sz="quarter" idx="12"/>
          </p:nvPr>
        </p:nvSpPr>
        <p:spPr/>
        <p:txBody>
          <a:bodyPr/>
          <a:lstStyle/>
          <a:p>
            <a:fld id="{160847C4-C153-934D-B234-B5C1EA6118B1}" type="slidenum">
              <a:rPr lang="en-US" smtClean="0"/>
              <a:t>13</a:t>
            </a:fld>
            <a:endParaRPr lang="en-US"/>
          </a:p>
        </p:txBody>
      </p:sp>
    </p:spTree>
    <p:extLst>
      <p:ext uri="{BB962C8B-B14F-4D97-AF65-F5344CB8AC3E}">
        <p14:creationId xmlns:p14="http://schemas.microsoft.com/office/powerpoint/2010/main" val="20430682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4F2FF1-4CFA-954D-B320-B41D3CFEEF0A}"/>
              </a:ext>
            </a:extLst>
          </p:cNvPr>
          <p:cNvSpPr>
            <a:spLocks noGrp="1"/>
          </p:cNvSpPr>
          <p:nvPr>
            <p:ph type="title"/>
          </p:nvPr>
        </p:nvSpPr>
        <p:spPr/>
        <p:txBody>
          <a:bodyPr>
            <a:normAutofit fontScale="90000"/>
          </a:bodyPr>
          <a:lstStyle/>
          <a:p>
            <a:r>
              <a:rPr lang="en-US" dirty="0"/>
              <a:t>Bias and Variance</a:t>
            </a:r>
          </a:p>
        </p:txBody>
      </p:sp>
      <p:sp>
        <p:nvSpPr>
          <p:cNvPr id="3" name="Content Placeholder 2">
            <a:extLst>
              <a:ext uri="{FF2B5EF4-FFF2-40B4-BE49-F238E27FC236}">
                <a16:creationId xmlns:a16="http://schemas.microsoft.com/office/drawing/2014/main" id="{EC553608-431E-464D-B6D2-D09F6A4474CA}"/>
              </a:ext>
            </a:extLst>
          </p:cNvPr>
          <p:cNvSpPr>
            <a:spLocks noGrp="1"/>
          </p:cNvSpPr>
          <p:nvPr>
            <p:ph idx="1"/>
          </p:nvPr>
        </p:nvSpPr>
        <p:spPr/>
        <p:txBody>
          <a:bodyPr/>
          <a:lstStyle/>
          <a:p>
            <a:endParaRPr lang="en-US"/>
          </a:p>
        </p:txBody>
      </p:sp>
      <p:pic>
        <p:nvPicPr>
          <p:cNvPr id="2050" name="Picture 2">
            <a:extLst>
              <a:ext uri="{FF2B5EF4-FFF2-40B4-BE49-F238E27FC236}">
                <a16:creationId xmlns:a16="http://schemas.microsoft.com/office/drawing/2014/main" id="{19507E2E-1AE1-5B45-8B2D-B2BCB93274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5500" y="1377950"/>
            <a:ext cx="10541000" cy="41021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849645A-2DD8-8B44-ADF8-2ADA18BFF8DD}"/>
              </a:ext>
            </a:extLst>
          </p:cNvPr>
          <p:cNvSpPr/>
          <p:nvPr/>
        </p:nvSpPr>
        <p:spPr>
          <a:xfrm>
            <a:off x="8909614" y="6456855"/>
            <a:ext cx="6096000" cy="369332"/>
          </a:xfrm>
          <a:prstGeom prst="rect">
            <a:avLst/>
          </a:prstGeom>
        </p:spPr>
        <p:txBody>
          <a:bodyPr>
            <a:spAutoFit/>
          </a:bodyPr>
          <a:lstStyle/>
          <a:p>
            <a:r>
              <a:rPr lang="en-US" dirty="0"/>
              <a:t>https://</a:t>
            </a:r>
            <a:r>
              <a:rPr lang="en-US" dirty="0" err="1"/>
              <a:t>towardsdatascience.com</a:t>
            </a:r>
            <a:endParaRPr lang="en-US" dirty="0"/>
          </a:p>
        </p:txBody>
      </p:sp>
      <p:sp>
        <p:nvSpPr>
          <p:cNvPr id="5" name="Slide Number Placeholder 4">
            <a:extLst>
              <a:ext uri="{FF2B5EF4-FFF2-40B4-BE49-F238E27FC236}">
                <a16:creationId xmlns:a16="http://schemas.microsoft.com/office/drawing/2014/main" id="{E7E2F580-166E-6F44-9734-3A7CFAD7DF6A}"/>
              </a:ext>
            </a:extLst>
          </p:cNvPr>
          <p:cNvSpPr>
            <a:spLocks noGrp="1"/>
          </p:cNvSpPr>
          <p:nvPr>
            <p:ph type="sldNum" sz="quarter" idx="12"/>
          </p:nvPr>
        </p:nvSpPr>
        <p:spPr/>
        <p:txBody>
          <a:bodyPr/>
          <a:lstStyle/>
          <a:p>
            <a:fld id="{160847C4-C153-934D-B234-B5C1EA6118B1}" type="slidenum">
              <a:rPr lang="en-US" smtClean="0"/>
              <a:t>14</a:t>
            </a:fld>
            <a:endParaRPr lang="en-US"/>
          </a:p>
        </p:txBody>
      </p:sp>
    </p:spTree>
    <p:extLst>
      <p:ext uri="{BB962C8B-B14F-4D97-AF65-F5344CB8AC3E}">
        <p14:creationId xmlns:p14="http://schemas.microsoft.com/office/powerpoint/2010/main" val="26348566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CA0A2B-83A6-2B4A-864A-449DF8202332}"/>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370E06B6-67F3-394B-8581-D52C618AD2F9}"/>
              </a:ext>
            </a:extLst>
          </p:cNvPr>
          <p:cNvSpPr>
            <a:spLocks noGrp="1"/>
          </p:cNvSpPr>
          <p:nvPr>
            <p:ph idx="1"/>
          </p:nvPr>
        </p:nvSpPr>
        <p:spPr/>
        <p:txBody>
          <a:bodyPr/>
          <a:lstStyle/>
          <a:p>
            <a:endParaRPr lang="en-US"/>
          </a:p>
        </p:txBody>
      </p:sp>
      <p:pic>
        <p:nvPicPr>
          <p:cNvPr id="4098" name="Picture 2">
            <a:extLst>
              <a:ext uri="{FF2B5EF4-FFF2-40B4-BE49-F238E27FC236}">
                <a16:creationId xmlns:a16="http://schemas.microsoft.com/office/drawing/2014/main" id="{D5BE4813-2737-5C44-96BD-F8F0991792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63010" y="6748"/>
            <a:ext cx="9220200" cy="628451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7750392F-EEEF-474C-8327-F8E4EBFF2A0E}"/>
              </a:ext>
            </a:extLst>
          </p:cNvPr>
          <p:cNvSpPr/>
          <p:nvPr/>
        </p:nvSpPr>
        <p:spPr>
          <a:xfrm>
            <a:off x="8238744" y="6522847"/>
            <a:ext cx="6096000" cy="369332"/>
          </a:xfrm>
          <a:prstGeom prst="rect">
            <a:avLst/>
          </a:prstGeom>
        </p:spPr>
        <p:txBody>
          <a:bodyPr>
            <a:spAutoFit/>
          </a:bodyPr>
          <a:lstStyle/>
          <a:p>
            <a:r>
              <a:rPr lang="en-US" dirty="0"/>
              <a:t>https://</a:t>
            </a:r>
            <a:r>
              <a:rPr lang="en-US" dirty="0" err="1"/>
              <a:t>medium.com</a:t>
            </a:r>
            <a:r>
              <a:rPr lang="en-US" dirty="0"/>
              <a:t>/</a:t>
            </a:r>
            <a:r>
              <a:rPr lang="en-US" dirty="0" err="1"/>
              <a:t>datadriveninvestor</a:t>
            </a:r>
            <a:endParaRPr lang="en-US" dirty="0"/>
          </a:p>
        </p:txBody>
      </p:sp>
      <p:sp>
        <p:nvSpPr>
          <p:cNvPr id="5" name="TextBox 4">
            <a:extLst>
              <a:ext uri="{FF2B5EF4-FFF2-40B4-BE49-F238E27FC236}">
                <a16:creationId xmlns:a16="http://schemas.microsoft.com/office/drawing/2014/main" id="{14F43510-70E2-AA4A-878B-08F01C2F5300}"/>
              </a:ext>
            </a:extLst>
          </p:cNvPr>
          <p:cNvSpPr txBox="1"/>
          <p:nvPr/>
        </p:nvSpPr>
        <p:spPr>
          <a:xfrm>
            <a:off x="7045036" y="2748896"/>
            <a:ext cx="924791" cy="400110"/>
          </a:xfrm>
          <a:prstGeom prst="rect">
            <a:avLst/>
          </a:prstGeom>
          <a:solidFill>
            <a:schemeClr val="bg1"/>
          </a:solidFill>
        </p:spPr>
        <p:txBody>
          <a:bodyPr wrap="square" rtlCol="0">
            <a:spAutoFit/>
          </a:bodyPr>
          <a:lstStyle/>
          <a:p>
            <a:r>
              <a:rPr lang="en-US" sz="2000" dirty="0">
                <a:solidFill>
                  <a:schemeClr val="tx1">
                    <a:lumMod val="75000"/>
                    <a:lumOff val="25000"/>
                  </a:schemeClr>
                </a:solidFill>
                <a:latin typeface="Palatino Linotype" panose="02040502050505030304" pitchFamily="18" charset="0"/>
              </a:rPr>
              <a:t>Data</a:t>
            </a:r>
          </a:p>
        </p:txBody>
      </p:sp>
      <p:sp>
        <p:nvSpPr>
          <p:cNvPr id="7" name="TextBox 6">
            <a:extLst>
              <a:ext uri="{FF2B5EF4-FFF2-40B4-BE49-F238E27FC236}">
                <a16:creationId xmlns:a16="http://schemas.microsoft.com/office/drawing/2014/main" id="{D0B67327-1396-A44E-8B0D-961E181B2FA1}"/>
              </a:ext>
            </a:extLst>
          </p:cNvPr>
          <p:cNvSpPr txBox="1"/>
          <p:nvPr/>
        </p:nvSpPr>
        <p:spPr>
          <a:xfrm>
            <a:off x="4664477" y="4482929"/>
            <a:ext cx="904009" cy="400110"/>
          </a:xfrm>
          <a:prstGeom prst="rect">
            <a:avLst/>
          </a:prstGeom>
          <a:solidFill>
            <a:schemeClr val="bg1"/>
          </a:solidFill>
        </p:spPr>
        <p:txBody>
          <a:bodyPr wrap="square" rtlCol="0">
            <a:spAutoFit/>
          </a:bodyPr>
          <a:lstStyle/>
          <a:p>
            <a:r>
              <a:rPr lang="en-US" sz="2000" dirty="0">
                <a:solidFill>
                  <a:schemeClr val="tx1">
                    <a:lumMod val="75000"/>
                    <a:lumOff val="25000"/>
                  </a:schemeClr>
                </a:solidFill>
                <a:latin typeface="Palatino Linotype" panose="02040502050505030304" pitchFamily="18" charset="0"/>
              </a:rPr>
              <a:t>Data</a:t>
            </a:r>
          </a:p>
        </p:txBody>
      </p:sp>
      <p:sp>
        <p:nvSpPr>
          <p:cNvPr id="6" name="Slide Number Placeholder 5">
            <a:extLst>
              <a:ext uri="{FF2B5EF4-FFF2-40B4-BE49-F238E27FC236}">
                <a16:creationId xmlns:a16="http://schemas.microsoft.com/office/drawing/2014/main" id="{14EC48D5-8D1E-CF4C-ACCB-BAEE2CD333B5}"/>
              </a:ext>
            </a:extLst>
          </p:cNvPr>
          <p:cNvSpPr>
            <a:spLocks noGrp="1"/>
          </p:cNvSpPr>
          <p:nvPr>
            <p:ph type="sldNum" sz="quarter" idx="12"/>
          </p:nvPr>
        </p:nvSpPr>
        <p:spPr/>
        <p:txBody>
          <a:bodyPr/>
          <a:lstStyle/>
          <a:p>
            <a:fld id="{160847C4-C153-934D-B234-B5C1EA6118B1}" type="slidenum">
              <a:rPr lang="en-US" smtClean="0"/>
              <a:t>15</a:t>
            </a:fld>
            <a:endParaRPr lang="en-US"/>
          </a:p>
        </p:txBody>
      </p:sp>
    </p:spTree>
    <p:extLst>
      <p:ext uri="{BB962C8B-B14F-4D97-AF65-F5344CB8AC3E}">
        <p14:creationId xmlns:p14="http://schemas.microsoft.com/office/powerpoint/2010/main" val="19307030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DC3F4-0609-F945-8F27-327ED0920DA0}"/>
              </a:ext>
            </a:extLst>
          </p:cNvPr>
          <p:cNvSpPr>
            <a:spLocks noGrp="1"/>
          </p:cNvSpPr>
          <p:nvPr>
            <p:ph type="title"/>
          </p:nvPr>
        </p:nvSpPr>
        <p:spPr/>
        <p:txBody>
          <a:bodyPr>
            <a:normAutofit fontScale="90000"/>
          </a:bodyPr>
          <a:lstStyle/>
          <a:p>
            <a:r>
              <a:rPr lang="en-US" dirty="0"/>
              <a:t>How can we select a model that balances variance &amp; bias?</a:t>
            </a:r>
          </a:p>
        </p:txBody>
      </p:sp>
      <p:sp>
        <p:nvSpPr>
          <p:cNvPr id="3" name="Content Placeholder 2">
            <a:extLst>
              <a:ext uri="{FF2B5EF4-FFF2-40B4-BE49-F238E27FC236}">
                <a16:creationId xmlns:a16="http://schemas.microsoft.com/office/drawing/2014/main" id="{7E1F0D96-BFE8-C046-8503-9CDBF85692ED}"/>
              </a:ext>
            </a:extLst>
          </p:cNvPr>
          <p:cNvSpPr>
            <a:spLocks noGrp="1"/>
          </p:cNvSpPr>
          <p:nvPr>
            <p:ph idx="1"/>
          </p:nvPr>
        </p:nvSpPr>
        <p:spPr>
          <a:xfrm>
            <a:off x="838200" y="1579418"/>
            <a:ext cx="10515600" cy="4597545"/>
          </a:xfrm>
        </p:spPr>
        <p:txBody>
          <a:bodyPr/>
          <a:lstStyle/>
          <a:p>
            <a:r>
              <a:rPr lang="en-US" dirty="0"/>
              <a:t>Use cross-validation!</a:t>
            </a:r>
          </a:p>
          <a:p>
            <a:r>
              <a:rPr lang="en-US" dirty="0"/>
              <a:t>Bias and variance can be balanced</a:t>
            </a:r>
          </a:p>
        </p:txBody>
      </p:sp>
      <p:sp>
        <p:nvSpPr>
          <p:cNvPr id="4" name="Rectangle 3">
            <a:extLst>
              <a:ext uri="{FF2B5EF4-FFF2-40B4-BE49-F238E27FC236}">
                <a16:creationId xmlns:a16="http://schemas.microsoft.com/office/drawing/2014/main" id="{80944E07-5F3D-7F4F-96E5-E9E64FD8A764}"/>
              </a:ext>
            </a:extLst>
          </p:cNvPr>
          <p:cNvSpPr/>
          <p:nvPr/>
        </p:nvSpPr>
        <p:spPr>
          <a:xfrm>
            <a:off x="0" y="6211669"/>
            <a:ext cx="4202559" cy="646331"/>
          </a:xfrm>
          <a:prstGeom prst="rect">
            <a:avLst/>
          </a:prstGeom>
        </p:spPr>
        <p:txBody>
          <a:bodyPr wrap="square">
            <a:spAutoFit/>
          </a:bodyPr>
          <a:lstStyle/>
          <a:p>
            <a:r>
              <a:rPr lang="en-US" dirty="0" err="1"/>
              <a:t>Niu</a:t>
            </a:r>
            <a:r>
              <a:rPr lang="en-US" dirty="0"/>
              <a:t>, </a:t>
            </a:r>
            <a:r>
              <a:rPr lang="en-US" dirty="0" err="1"/>
              <a:t>Mengting</a:t>
            </a:r>
            <a:r>
              <a:rPr lang="en-US" dirty="0"/>
              <a:t> et al. (2018). International journal of molecular sciences. </a:t>
            </a:r>
          </a:p>
        </p:txBody>
      </p:sp>
      <p:pic>
        <p:nvPicPr>
          <p:cNvPr id="1026" name="Picture 2" descr="Ten-fold cross validation diagram. The dataset was divided into ten parts, and nine of them were taken as training data in turn, and one was used as test data for testing. The average value E of the ten-groups test results is calculated as an estimate of the model accuracy and is used as a performance indicator for the current K-fold cross-validation model. Where E i represents the cross-validation error of the ith group.3.4. The RFAmyloid Online Prediction Server. ">
            <a:extLst>
              <a:ext uri="{FF2B5EF4-FFF2-40B4-BE49-F238E27FC236}">
                <a16:creationId xmlns:a16="http://schemas.microsoft.com/office/drawing/2014/main" id="{1A475DBC-F7DB-2B48-817D-2EFA66B1D5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3045899"/>
            <a:ext cx="7354478" cy="2784195"/>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0">
            <a:extLst>
              <a:ext uri="{FF2B5EF4-FFF2-40B4-BE49-F238E27FC236}">
                <a16:creationId xmlns:a16="http://schemas.microsoft.com/office/drawing/2014/main" id="{389F73B8-8D26-9542-9BF7-B651CE2D8BC6}"/>
              </a:ext>
            </a:extLst>
          </p:cNvPr>
          <p:cNvPicPr>
            <a:picLocks noChangeAspect="1"/>
          </p:cNvPicPr>
          <p:nvPr/>
        </p:nvPicPr>
        <p:blipFill>
          <a:blip r:embed="rId4"/>
          <a:stretch>
            <a:fillRect/>
          </a:stretch>
        </p:blipFill>
        <p:spPr>
          <a:xfrm>
            <a:off x="10703339" y="3070788"/>
            <a:ext cx="704237" cy="721698"/>
          </a:xfrm>
          <a:prstGeom prst="rect">
            <a:avLst/>
          </a:prstGeom>
        </p:spPr>
      </p:pic>
      <p:pic>
        <p:nvPicPr>
          <p:cNvPr id="22" name="Picture 21">
            <a:extLst>
              <a:ext uri="{FF2B5EF4-FFF2-40B4-BE49-F238E27FC236}">
                <a16:creationId xmlns:a16="http://schemas.microsoft.com/office/drawing/2014/main" id="{CD8331A4-2751-9C45-BEEC-62A15AAD7A43}"/>
              </a:ext>
            </a:extLst>
          </p:cNvPr>
          <p:cNvPicPr>
            <a:picLocks noChangeAspect="1"/>
          </p:cNvPicPr>
          <p:nvPr/>
        </p:nvPicPr>
        <p:blipFill>
          <a:blip r:embed="rId5"/>
          <a:stretch>
            <a:fillRect/>
          </a:stretch>
        </p:blipFill>
        <p:spPr>
          <a:xfrm>
            <a:off x="11204883" y="3931499"/>
            <a:ext cx="671769" cy="688424"/>
          </a:xfrm>
          <a:prstGeom prst="rect">
            <a:avLst/>
          </a:prstGeom>
        </p:spPr>
      </p:pic>
      <p:pic>
        <p:nvPicPr>
          <p:cNvPr id="23" name="Picture 22">
            <a:extLst>
              <a:ext uri="{FF2B5EF4-FFF2-40B4-BE49-F238E27FC236}">
                <a16:creationId xmlns:a16="http://schemas.microsoft.com/office/drawing/2014/main" id="{4D0A3FB5-CF7B-2544-8EA2-5D00E9B3D6F5}"/>
              </a:ext>
            </a:extLst>
          </p:cNvPr>
          <p:cNvPicPr>
            <a:picLocks noChangeAspect="1"/>
          </p:cNvPicPr>
          <p:nvPr/>
        </p:nvPicPr>
        <p:blipFill>
          <a:blip r:embed="rId6"/>
          <a:stretch>
            <a:fillRect/>
          </a:stretch>
        </p:blipFill>
        <p:spPr>
          <a:xfrm>
            <a:off x="9689821" y="3431637"/>
            <a:ext cx="671769" cy="688424"/>
          </a:xfrm>
          <a:prstGeom prst="rect">
            <a:avLst/>
          </a:prstGeom>
        </p:spPr>
      </p:pic>
      <p:pic>
        <p:nvPicPr>
          <p:cNvPr id="24" name="Picture 23">
            <a:extLst>
              <a:ext uri="{FF2B5EF4-FFF2-40B4-BE49-F238E27FC236}">
                <a16:creationId xmlns:a16="http://schemas.microsoft.com/office/drawing/2014/main" id="{786FFDEC-44FF-B941-80FC-4F43EF6642B8}"/>
              </a:ext>
            </a:extLst>
          </p:cNvPr>
          <p:cNvPicPr>
            <a:picLocks noChangeAspect="1"/>
          </p:cNvPicPr>
          <p:nvPr/>
        </p:nvPicPr>
        <p:blipFill>
          <a:blip r:embed="rId7"/>
          <a:stretch>
            <a:fillRect/>
          </a:stretch>
        </p:blipFill>
        <p:spPr>
          <a:xfrm>
            <a:off x="10736104" y="1641710"/>
            <a:ext cx="671472" cy="688120"/>
          </a:xfrm>
          <a:prstGeom prst="rect">
            <a:avLst/>
          </a:prstGeom>
        </p:spPr>
      </p:pic>
      <p:pic>
        <p:nvPicPr>
          <p:cNvPr id="25" name="Picture 24">
            <a:extLst>
              <a:ext uri="{FF2B5EF4-FFF2-40B4-BE49-F238E27FC236}">
                <a16:creationId xmlns:a16="http://schemas.microsoft.com/office/drawing/2014/main" id="{35244285-DF20-EC4A-A820-5BFEF5466077}"/>
              </a:ext>
            </a:extLst>
          </p:cNvPr>
          <p:cNvPicPr>
            <a:picLocks noChangeAspect="1"/>
          </p:cNvPicPr>
          <p:nvPr/>
        </p:nvPicPr>
        <p:blipFill>
          <a:blip r:embed="rId8"/>
          <a:stretch>
            <a:fillRect/>
          </a:stretch>
        </p:blipFill>
        <p:spPr>
          <a:xfrm>
            <a:off x="9582281" y="2592381"/>
            <a:ext cx="630695" cy="646332"/>
          </a:xfrm>
          <a:prstGeom prst="rect">
            <a:avLst/>
          </a:prstGeom>
        </p:spPr>
      </p:pic>
      <p:pic>
        <p:nvPicPr>
          <p:cNvPr id="26" name="Picture 25">
            <a:extLst>
              <a:ext uri="{FF2B5EF4-FFF2-40B4-BE49-F238E27FC236}">
                <a16:creationId xmlns:a16="http://schemas.microsoft.com/office/drawing/2014/main" id="{ADCDCA0E-5680-E840-BD63-BB90E4B0A062}"/>
              </a:ext>
            </a:extLst>
          </p:cNvPr>
          <p:cNvPicPr>
            <a:picLocks noChangeAspect="1"/>
          </p:cNvPicPr>
          <p:nvPr/>
        </p:nvPicPr>
        <p:blipFill>
          <a:blip r:embed="rId9"/>
          <a:stretch>
            <a:fillRect/>
          </a:stretch>
        </p:blipFill>
        <p:spPr>
          <a:xfrm>
            <a:off x="11561305" y="2437141"/>
            <a:ext cx="630695" cy="646332"/>
          </a:xfrm>
          <a:prstGeom prst="rect">
            <a:avLst/>
          </a:prstGeom>
        </p:spPr>
      </p:pic>
      <p:pic>
        <p:nvPicPr>
          <p:cNvPr id="27" name="Picture 26">
            <a:extLst>
              <a:ext uri="{FF2B5EF4-FFF2-40B4-BE49-F238E27FC236}">
                <a16:creationId xmlns:a16="http://schemas.microsoft.com/office/drawing/2014/main" id="{CC32BA8C-2F88-134E-B177-8406FECF38A4}"/>
              </a:ext>
            </a:extLst>
          </p:cNvPr>
          <p:cNvPicPr>
            <a:picLocks noChangeAspect="1"/>
          </p:cNvPicPr>
          <p:nvPr/>
        </p:nvPicPr>
        <p:blipFill>
          <a:blip r:embed="rId10"/>
          <a:stretch>
            <a:fillRect/>
          </a:stretch>
        </p:blipFill>
        <p:spPr>
          <a:xfrm>
            <a:off x="8724315" y="3113481"/>
            <a:ext cx="630695" cy="646331"/>
          </a:xfrm>
          <a:prstGeom prst="rect">
            <a:avLst/>
          </a:prstGeom>
        </p:spPr>
      </p:pic>
      <p:pic>
        <p:nvPicPr>
          <p:cNvPr id="28" name="Picture 27">
            <a:extLst>
              <a:ext uri="{FF2B5EF4-FFF2-40B4-BE49-F238E27FC236}">
                <a16:creationId xmlns:a16="http://schemas.microsoft.com/office/drawing/2014/main" id="{34FAD398-AF64-D546-97DC-A1D3BD1658F2}"/>
              </a:ext>
            </a:extLst>
          </p:cNvPr>
          <p:cNvPicPr>
            <a:picLocks noChangeAspect="1"/>
          </p:cNvPicPr>
          <p:nvPr/>
        </p:nvPicPr>
        <p:blipFill>
          <a:blip r:embed="rId11"/>
          <a:stretch>
            <a:fillRect/>
          </a:stretch>
        </p:blipFill>
        <p:spPr>
          <a:xfrm>
            <a:off x="8546451" y="2092928"/>
            <a:ext cx="671770" cy="688425"/>
          </a:xfrm>
          <a:prstGeom prst="rect">
            <a:avLst/>
          </a:prstGeom>
        </p:spPr>
      </p:pic>
      <p:pic>
        <p:nvPicPr>
          <p:cNvPr id="31" name="Picture 30">
            <a:extLst>
              <a:ext uri="{FF2B5EF4-FFF2-40B4-BE49-F238E27FC236}">
                <a16:creationId xmlns:a16="http://schemas.microsoft.com/office/drawing/2014/main" id="{45A721DE-A05A-2747-B101-B20CB7364D2A}"/>
              </a:ext>
            </a:extLst>
          </p:cNvPr>
          <p:cNvPicPr>
            <a:picLocks noChangeAspect="1"/>
          </p:cNvPicPr>
          <p:nvPr/>
        </p:nvPicPr>
        <p:blipFill>
          <a:blip r:embed="rId12"/>
          <a:stretch>
            <a:fillRect/>
          </a:stretch>
        </p:blipFill>
        <p:spPr>
          <a:xfrm>
            <a:off x="9943557" y="4776077"/>
            <a:ext cx="710003" cy="727607"/>
          </a:xfrm>
          <a:prstGeom prst="rect">
            <a:avLst/>
          </a:prstGeom>
        </p:spPr>
      </p:pic>
      <p:pic>
        <p:nvPicPr>
          <p:cNvPr id="32" name="Picture 31">
            <a:extLst>
              <a:ext uri="{FF2B5EF4-FFF2-40B4-BE49-F238E27FC236}">
                <a16:creationId xmlns:a16="http://schemas.microsoft.com/office/drawing/2014/main" id="{1648972F-1C2A-8449-BED1-CA0B9982A0B2}"/>
              </a:ext>
            </a:extLst>
          </p:cNvPr>
          <p:cNvPicPr>
            <a:picLocks noChangeAspect="1"/>
          </p:cNvPicPr>
          <p:nvPr/>
        </p:nvPicPr>
        <p:blipFill>
          <a:blip r:embed="rId13"/>
          <a:stretch>
            <a:fillRect/>
          </a:stretch>
        </p:blipFill>
        <p:spPr>
          <a:xfrm>
            <a:off x="11092228" y="4893124"/>
            <a:ext cx="630695" cy="646332"/>
          </a:xfrm>
          <a:prstGeom prst="rect">
            <a:avLst/>
          </a:prstGeom>
        </p:spPr>
      </p:pic>
      <p:sp>
        <p:nvSpPr>
          <p:cNvPr id="5" name="Slide Number Placeholder 4">
            <a:extLst>
              <a:ext uri="{FF2B5EF4-FFF2-40B4-BE49-F238E27FC236}">
                <a16:creationId xmlns:a16="http://schemas.microsoft.com/office/drawing/2014/main" id="{3FC00FA0-935B-6B41-BC78-5E19658B33AB}"/>
              </a:ext>
            </a:extLst>
          </p:cNvPr>
          <p:cNvSpPr>
            <a:spLocks noGrp="1"/>
          </p:cNvSpPr>
          <p:nvPr>
            <p:ph type="sldNum" sz="quarter" idx="12"/>
          </p:nvPr>
        </p:nvSpPr>
        <p:spPr/>
        <p:txBody>
          <a:bodyPr/>
          <a:lstStyle/>
          <a:p>
            <a:fld id="{160847C4-C153-934D-B234-B5C1EA6118B1}" type="slidenum">
              <a:rPr lang="en-US" smtClean="0"/>
              <a:t>16</a:t>
            </a:fld>
            <a:endParaRPr lang="en-US"/>
          </a:p>
        </p:txBody>
      </p:sp>
    </p:spTree>
    <p:extLst>
      <p:ext uri="{BB962C8B-B14F-4D97-AF65-F5344CB8AC3E}">
        <p14:creationId xmlns:p14="http://schemas.microsoft.com/office/powerpoint/2010/main" val="19506861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DC3F4-0609-F945-8F27-327ED0920DA0}"/>
              </a:ext>
            </a:extLst>
          </p:cNvPr>
          <p:cNvSpPr>
            <a:spLocks noGrp="1"/>
          </p:cNvSpPr>
          <p:nvPr>
            <p:ph type="title"/>
          </p:nvPr>
        </p:nvSpPr>
        <p:spPr/>
        <p:txBody>
          <a:bodyPr>
            <a:normAutofit fontScale="90000"/>
          </a:bodyPr>
          <a:lstStyle/>
          <a:p>
            <a:r>
              <a:rPr lang="en-US" dirty="0"/>
              <a:t>How can we select a model that balances variance &amp; bias?</a:t>
            </a:r>
          </a:p>
        </p:txBody>
      </p:sp>
      <p:sp>
        <p:nvSpPr>
          <p:cNvPr id="3" name="Content Placeholder 2">
            <a:extLst>
              <a:ext uri="{FF2B5EF4-FFF2-40B4-BE49-F238E27FC236}">
                <a16:creationId xmlns:a16="http://schemas.microsoft.com/office/drawing/2014/main" id="{7E1F0D96-BFE8-C046-8503-9CDBF85692ED}"/>
              </a:ext>
            </a:extLst>
          </p:cNvPr>
          <p:cNvSpPr>
            <a:spLocks noGrp="1"/>
          </p:cNvSpPr>
          <p:nvPr>
            <p:ph idx="1"/>
          </p:nvPr>
        </p:nvSpPr>
        <p:spPr>
          <a:xfrm>
            <a:off x="838200" y="1579418"/>
            <a:ext cx="10515600" cy="4597545"/>
          </a:xfrm>
        </p:spPr>
        <p:txBody>
          <a:bodyPr/>
          <a:lstStyle/>
          <a:p>
            <a:r>
              <a:rPr lang="en-US" dirty="0"/>
              <a:t>Use cross-validation!</a:t>
            </a:r>
          </a:p>
          <a:p>
            <a:r>
              <a:rPr lang="en-US" dirty="0"/>
              <a:t>Bias and variance can be balanced</a:t>
            </a:r>
          </a:p>
        </p:txBody>
      </p:sp>
      <p:pic>
        <p:nvPicPr>
          <p:cNvPr id="1026" name="Picture 2" descr="Ten-fold cross validation diagram. The dataset was divided into ten parts, and nine of them were taken as training data in turn, and one was used as test data for testing. The average value E of the ten-groups test results is calculated as an estimate of the model accuracy and is used as a performance indicator for the current K-fold cross-validation model. Where E i represents the cross-validation error of the ith group.3.4. The RFAmyloid Online Prediction Server. ">
            <a:extLst>
              <a:ext uri="{FF2B5EF4-FFF2-40B4-BE49-F238E27FC236}">
                <a16:creationId xmlns:a16="http://schemas.microsoft.com/office/drawing/2014/main" id="{1A475DBC-F7DB-2B48-817D-2EFA66B1D5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3045899"/>
            <a:ext cx="7354478" cy="278419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CC34CCCE-C105-AC47-8383-EBA4E81AC504}"/>
              </a:ext>
            </a:extLst>
          </p:cNvPr>
          <p:cNvPicPr>
            <a:picLocks noChangeAspect="1"/>
          </p:cNvPicPr>
          <p:nvPr/>
        </p:nvPicPr>
        <p:blipFill>
          <a:blip r:embed="rId4"/>
          <a:stretch>
            <a:fillRect/>
          </a:stretch>
        </p:blipFill>
        <p:spPr>
          <a:xfrm>
            <a:off x="10703339" y="3070788"/>
            <a:ext cx="704237" cy="721698"/>
          </a:xfrm>
          <a:prstGeom prst="rect">
            <a:avLst/>
          </a:prstGeom>
        </p:spPr>
      </p:pic>
      <p:pic>
        <p:nvPicPr>
          <p:cNvPr id="9" name="Picture 8">
            <a:extLst>
              <a:ext uri="{FF2B5EF4-FFF2-40B4-BE49-F238E27FC236}">
                <a16:creationId xmlns:a16="http://schemas.microsoft.com/office/drawing/2014/main" id="{E706ECA2-5AA0-6745-A80B-E36E7DFF6AAB}"/>
              </a:ext>
            </a:extLst>
          </p:cNvPr>
          <p:cNvPicPr>
            <a:picLocks noChangeAspect="1"/>
          </p:cNvPicPr>
          <p:nvPr/>
        </p:nvPicPr>
        <p:blipFill>
          <a:blip r:embed="rId5"/>
          <a:stretch>
            <a:fillRect/>
          </a:stretch>
        </p:blipFill>
        <p:spPr>
          <a:xfrm>
            <a:off x="11204883" y="3931499"/>
            <a:ext cx="671769" cy="688424"/>
          </a:xfrm>
          <a:prstGeom prst="rect">
            <a:avLst/>
          </a:prstGeom>
        </p:spPr>
      </p:pic>
      <p:pic>
        <p:nvPicPr>
          <p:cNvPr id="10" name="Picture 9">
            <a:extLst>
              <a:ext uri="{FF2B5EF4-FFF2-40B4-BE49-F238E27FC236}">
                <a16:creationId xmlns:a16="http://schemas.microsoft.com/office/drawing/2014/main" id="{C1E0ECC4-68E8-DE41-AA81-88B3E463E4EA}"/>
              </a:ext>
            </a:extLst>
          </p:cNvPr>
          <p:cNvPicPr>
            <a:picLocks noChangeAspect="1"/>
          </p:cNvPicPr>
          <p:nvPr/>
        </p:nvPicPr>
        <p:blipFill>
          <a:blip r:embed="rId6"/>
          <a:stretch>
            <a:fillRect/>
          </a:stretch>
        </p:blipFill>
        <p:spPr>
          <a:xfrm>
            <a:off x="9689821" y="3431637"/>
            <a:ext cx="671769" cy="688424"/>
          </a:xfrm>
          <a:prstGeom prst="rect">
            <a:avLst/>
          </a:prstGeom>
        </p:spPr>
      </p:pic>
      <p:pic>
        <p:nvPicPr>
          <p:cNvPr id="11" name="Picture 10">
            <a:extLst>
              <a:ext uri="{FF2B5EF4-FFF2-40B4-BE49-F238E27FC236}">
                <a16:creationId xmlns:a16="http://schemas.microsoft.com/office/drawing/2014/main" id="{11FC7AC2-C916-BF49-8B62-709BDBAEA471}"/>
              </a:ext>
            </a:extLst>
          </p:cNvPr>
          <p:cNvPicPr>
            <a:picLocks noChangeAspect="1"/>
          </p:cNvPicPr>
          <p:nvPr/>
        </p:nvPicPr>
        <p:blipFill>
          <a:blip r:embed="rId7"/>
          <a:stretch>
            <a:fillRect/>
          </a:stretch>
        </p:blipFill>
        <p:spPr>
          <a:xfrm>
            <a:off x="10736104" y="1641710"/>
            <a:ext cx="671472" cy="688120"/>
          </a:xfrm>
          <a:prstGeom prst="rect">
            <a:avLst/>
          </a:prstGeom>
        </p:spPr>
      </p:pic>
      <p:pic>
        <p:nvPicPr>
          <p:cNvPr id="13" name="Picture 12">
            <a:extLst>
              <a:ext uri="{FF2B5EF4-FFF2-40B4-BE49-F238E27FC236}">
                <a16:creationId xmlns:a16="http://schemas.microsoft.com/office/drawing/2014/main" id="{5AC93246-7B51-4B4E-BA1D-7CCD20B2ACE8}"/>
              </a:ext>
            </a:extLst>
          </p:cNvPr>
          <p:cNvPicPr>
            <a:picLocks noChangeAspect="1"/>
          </p:cNvPicPr>
          <p:nvPr/>
        </p:nvPicPr>
        <p:blipFill>
          <a:blip r:embed="rId8"/>
          <a:stretch>
            <a:fillRect/>
          </a:stretch>
        </p:blipFill>
        <p:spPr>
          <a:xfrm>
            <a:off x="9582281" y="2592381"/>
            <a:ext cx="630695" cy="646332"/>
          </a:xfrm>
          <a:prstGeom prst="rect">
            <a:avLst/>
          </a:prstGeom>
        </p:spPr>
      </p:pic>
      <p:pic>
        <p:nvPicPr>
          <p:cNvPr id="14" name="Picture 13">
            <a:extLst>
              <a:ext uri="{FF2B5EF4-FFF2-40B4-BE49-F238E27FC236}">
                <a16:creationId xmlns:a16="http://schemas.microsoft.com/office/drawing/2014/main" id="{C563936C-86CD-EB4E-B482-641D3F5E2D58}"/>
              </a:ext>
            </a:extLst>
          </p:cNvPr>
          <p:cNvPicPr>
            <a:picLocks noChangeAspect="1"/>
          </p:cNvPicPr>
          <p:nvPr/>
        </p:nvPicPr>
        <p:blipFill>
          <a:blip r:embed="rId9"/>
          <a:stretch>
            <a:fillRect/>
          </a:stretch>
        </p:blipFill>
        <p:spPr>
          <a:xfrm>
            <a:off x="11561305" y="2437141"/>
            <a:ext cx="630695" cy="646332"/>
          </a:xfrm>
          <a:prstGeom prst="rect">
            <a:avLst/>
          </a:prstGeom>
        </p:spPr>
      </p:pic>
      <p:pic>
        <p:nvPicPr>
          <p:cNvPr id="15" name="Picture 14">
            <a:extLst>
              <a:ext uri="{FF2B5EF4-FFF2-40B4-BE49-F238E27FC236}">
                <a16:creationId xmlns:a16="http://schemas.microsoft.com/office/drawing/2014/main" id="{21F9BFE1-13A7-E042-9686-8A47DD523703}"/>
              </a:ext>
            </a:extLst>
          </p:cNvPr>
          <p:cNvPicPr>
            <a:picLocks noChangeAspect="1"/>
          </p:cNvPicPr>
          <p:nvPr/>
        </p:nvPicPr>
        <p:blipFill>
          <a:blip r:embed="rId10"/>
          <a:stretch>
            <a:fillRect/>
          </a:stretch>
        </p:blipFill>
        <p:spPr>
          <a:xfrm>
            <a:off x="8724315" y="3113481"/>
            <a:ext cx="630695" cy="646331"/>
          </a:xfrm>
          <a:prstGeom prst="rect">
            <a:avLst/>
          </a:prstGeom>
        </p:spPr>
      </p:pic>
      <p:pic>
        <p:nvPicPr>
          <p:cNvPr id="16" name="Picture 15">
            <a:extLst>
              <a:ext uri="{FF2B5EF4-FFF2-40B4-BE49-F238E27FC236}">
                <a16:creationId xmlns:a16="http://schemas.microsoft.com/office/drawing/2014/main" id="{732D9204-A6AB-F644-A7EF-9605393D8F4D}"/>
              </a:ext>
            </a:extLst>
          </p:cNvPr>
          <p:cNvPicPr>
            <a:picLocks noChangeAspect="1"/>
          </p:cNvPicPr>
          <p:nvPr/>
        </p:nvPicPr>
        <p:blipFill>
          <a:blip r:embed="rId11"/>
          <a:stretch>
            <a:fillRect/>
          </a:stretch>
        </p:blipFill>
        <p:spPr>
          <a:xfrm>
            <a:off x="8546451" y="2092928"/>
            <a:ext cx="671770" cy="688425"/>
          </a:xfrm>
          <a:prstGeom prst="rect">
            <a:avLst/>
          </a:prstGeom>
        </p:spPr>
      </p:pic>
      <p:sp>
        <p:nvSpPr>
          <p:cNvPr id="18" name="Rectangle 17">
            <a:extLst>
              <a:ext uri="{FF2B5EF4-FFF2-40B4-BE49-F238E27FC236}">
                <a16:creationId xmlns:a16="http://schemas.microsoft.com/office/drawing/2014/main" id="{FFC57042-C657-074F-A495-E1730C58B887}"/>
              </a:ext>
            </a:extLst>
          </p:cNvPr>
          <p:cNvSpPr/>
          <p:nvPr/>
        </p:nvSpPr>
        <p:spPr>
          <a:xfrm>
            <a:off x="9582281" y="4480986"/>
            <a:ext cx="2360576" cy="1503969"/>
          </a:xfrm>
          <a:prstGeom prst="rect">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52B88BDB-67E0-0246-B564-66280654EA12}"/>
              </a:ext>
            </a:extLst>
          </p:cNvPr>
          <p:cNvSpPr/>
          <p:nvPr/>
        </p:nvSpPr>
        <p:spPr>
          <a:xfrm>
            <a:off x="8280515" y="1625029"/>
            <a:ext cx="3804111" cy="2994894"/>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B77D8214-4980-7848-92B4-1F86342AD229}"/>
              </a:ext>
            </a:extLst>
          </p:cNvPr>
          <p:cNvPicPr>
            <a:picLocks noChangeAspect="1"/>
          </p:cNvPicPr>
          <p:nvPr/>
        </p:nvPicPr>
        <p:blipFill>
          <a:blip r:embed="rId12"/>
          <a:stretch>
            <a:fillRect/>
          </a:stretch>
        </p:blipFill>
        <p:spPr>
          <a:xfrm>
            <a:off x="9943557" y="4776077"/>
            <a:ext cx="710003" cy="727607"/>
          </a:xfrm>
          <a:prstGeom prst="rect">
            <a:avLst/>
          </a:prstGeom>
        </p:spPr>
      </p:pic>
      <p:pic>
        <p:nvPicPr>
          <p:cNvPr id="21" name="Picture 20">
            <a:extLst>
              <a:ext uri="{FF2B5EF4-FFF2-40B4-BE49-F238E27FC236}">
                <a16:creationId xmlns:a16="http://schemas.microsoft.com/office/drawing/2014/main" id="{2A8B869E-AB88-3349-A83C-746F9ED7A11D}"/>
              </a:ext>
            </a:extLst>
          </p:cNvPr>
          <p:cNvPicPr>
            <a:picLocks noChangeAspect="1"/>
          </p:cNvPicPr>
          <p:nvPr/>
        </p:nvPicPr>
        <p:blipFill>
          <a:blip r:embed="rId13"/>
          <a:stretch>
            <a:fillRect/>
          </a:stretch>
        </p:blipFill>
        <p:spPr>
          <a:xfrm>
            <a:off x="11092228" y="4893124"/>
            <a:ext cx="630695" cy="646332"/>
          </a:xfrm>
          <a:prstGeom prst="rect">
            <a:avLst/>
          </a:prstGeom>
        </p:spPr>
      </p:pic>
      <p:sp>
        <p:nvSpPr>
          <p:cNvPr id="5" name="TextBox 4">
            <a:extLst>
              <a:ext uri="{FF2B5EF4-FFF2-40B4-BE49-F238E27FC236}">
                <a16:creationId xmlns:a16="http://schemas.microsoft.com/office/drawing/2014/main" id="{7425985C-C607-894E-A7C4-91DA5F8CDF2A}"/>
              </a:ext>
            </a:extLst>
          </p:cNvPr>
          <p:cNvSpPr txBox="1"/>
          <p:nvPr/>
        </p:nvSpPr>
        <p:spPr>
          <a:xfrm>
            <a:off x="9434945" y="1257300"/>
            <a:ext cx="1415837" cy="369332"/>
          </a:xfrm>
          <a:prstGeom prst="rect">
            <a:avLst/>
          </a:prstGeom>
          <a:noFill/>
        </p:spPr>
        <p:txBody>
          <a:bodyPr wrap="none" rtlCol="0">
            <a:spAutoFit/>
          </a:bodyPr>
          <a:lstStyle/>
          <a:p>
            <a:r>
              <a:rPr lang="en-US" dirty="0"/>
              <a:t>Training Data</a:t>
            </a:r>
          </a:p>
        </p:txBody>
      </p:sp>
      <p:sp>
        <p:nvSpPr>
          <p:cNvPr id="22" name="TextBox 21">
            <a:extLst>
              <a:ext uri="{FF2B5EF4-FFF2-40B4-BE49-F238E27FC236}">
                <a16:creationId xmlns:a16="http://schemas.microsoft.com/office/drawing/2014/main" id="{D3D96CC8-1A8A-E44C-80C0-95C7717D52F3}"/>
              </a:ext>
            </a:extLst>
          </p:cNvPr>
          <p:cNvSpPr txBox="1"/>
          <p:nvPr/>
        </p:nvSpPr>
        <p:spPr>
          <a:xfrm>
            <a:off x="8210588" y="5345938"/>
            <a:ext cx="1044710" cy="369332"/>
          </a:xfrm>
          <a:prstGeom prst="rect">
            <a:avLst/>
          </a:prstGeom>
          <a:noFill/>
        </p:spPr>
        <p:txBody>
          <a:bodyPr wrap="none" rtlCol="0">
            <a:spAutoFit/>
          </a:bodyPr>
          <a:lstStyle/>
          <a:p>
            <a:r>
              <a:rPr lang="en-US" dirty="0"/>
              <a:t>Test Data</a:t>
            </a:r>
          </a:p>
        </p:txBody>
      </p:sp>
      <p:sp>
        <p:nvSpPr>
          <p:cNvPr id="23" name="Rectangle 22">
            <a:extLst>
              <a:ext uri="{FF2B5EF4-FFF2-40B4-BE49-F238E27FC236}">
                <a16:creationId xmlns:a16="http://schemas.microsoft.com/office/drawing/2014/main" id="{EFBB860B-EF79-F242-A453-80B9C4E42560}"/>
              </a:ext>
            </a:extLst>
          </p:cNvPr>
          <p:cNvSpPr/>
          <p:nvPr/>
        </p:nvSpPr>
        <p:spPr>
          <a:xfrm>
            <a:off x="0" y="6211669"/>
            <a:ext cx="4202559" cy="646331"/>
          </a:xfrm>
          <a:prstGeom prst="rect">
            <a:avLst/>
          </a:prstGeom>
        </p:spPr>
        <p:txBody>
          <a:bodyPr wrap="square">
            <a:spAutoFit/>
          </a:bodyPr>
          <a:lstStyle/>
          <a:p>
            <a:r>
              <a:rPr lang="en-US" dirty="0" err="1"/>
              <a:t>Niu</a:t>
            </a:r>
            <a:r>
              <a:rPr lang="en-US" dirty="0"/>
              <a:t>, </a:t>
            </a:r>
            <a:r>
              <a:rPr lang="en-US" dirty="0" err="1"/>
              <a:t>Mengting</a:t>
            </a:r>
            <a:r>
              <a:rPr lang="en-US" dirty="0"/>
              <a:t> et al. (2018). International journal of molecular sciences. </a:t>
            </a:r>
          </a:p>
        </p:txBody>
      </p:sp>
      <p:sp>
        <p:nvSpPr>
          <p:cNvPr id="4" name="Slide Number Placeholder 3">
            <a:extLst>
              <a:ext uri="{FF2B5EF4-FFF2-40B4-BE49-F238E27FC236}">
                <a16:creationId xmlns:a16="http://schemas.microsoft.com/office/drawing/2014/main" id="{BC1EB6AD-A024-E548-992F-E6F9BB5CBF9A}"/>
              </a:ext>
            </a:extLst>
          </p:cNvPr>
          <p:cNvSpPr>
            <a:spLocks noGrp="1"/>
          </p:cNvSpPr>
          <p:nvPr>
            <p:ph type="sldNum" sz="quarter" idx="12"/>
          </p:nvPr>
        </p:nvSpPr>
        <p:spPr/>
        <p:txBody>
          <a:bodyPr/>
          <a:lstStyle/>
          <a:p>
            <a:fld id="{160847C4-C153-934D-B234-B5C1EA6118B1}" type="slidenum">
              <a:rPr lang="en-US" smtClean="0"/>
              <a:t>17</a:t>
            </a:fld>
            <a:endParaRPr lang="en-US"/>
          </a:p>
        </p:txBody>
      </p:sp>
    </p:spTree>
    <p:extLst>
      <p:ext uri="{BB962C8B-B14F-4D97-AF65-F5344CB8AC3E}">
        <p14:creationId xmlns:p14="http://schemas.microsoft.com/office/powerpoint/2010/main" val="35629792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DC3F4-0609-F945-8F27-327ED0920DA0}"/>
              </a:ext>
            </a:extLst>
          </p:cNvPr>
          <p:cNvSpPr>
            <a:spLocks noGrp="1"/>
          </p:cNvSpPr>
          <p:nvPr>
            <p:ph type="title"/>
          </p:nvPr>
        </p:nvSpPr>
        <p:spPr/>
        <p:txBody>
          <a:bodyPr>
            <a:normAutofit fontScale="90000"/>
          </a:bodyPr>
          <a:lstStyle/>
          <a:p>
            <a:r>
              <a:rPr lang="en-US" dirty="0"/>
              <a:t>How can we select a model that balances variance &amp; bias?</a:t>
            </a:r>
          </a:p>
        </p:txBody>
      </p:sp>
      <p:sp>
        <p:nvSpPr>
          <p:cNvPr id="3" name="Content Placeholder 2">
            <a:extLst>
              <a:ext uri="{FF2B5EF4-FFF2-40B4-BE49-F238E27FC236}">
                <a16:creationId xmlns:a16="http://schemas.microsoft.com/office/drawing/2014/main" id="{7E1F0D96-BFE8-C046-8503-9CDBF85692ED}"/>
              </a:ext>
            </a:extLst>
          </p:cNvPr>
          <p:cNvSpPr>
            <a:spLocks noGrp="1"/>
          </p:cNvSpPr>
          <p:nvPr>
            <p:ph idx="1"/>
          </p:nvPr>
        </p:nvSpPr>
        <p:spPr>
          <a:xfrm>
            <a:off x="838200" y="1579418"/>
            <a:ext cx="10515600" cy="4597545"/>
          </a:xfrm>
        </p:spPr>
        <p:txBody>
          <a:bodyPr/>
          <a:lstStyle/>
          <a:p>
            <a:r>
              <a:rPr lang="en-US" dirty="0"/>
              <a:t>Use cross-validation!</a:t>
            </a:r>
          </a:p>
          <a:p>
            <a:r>
              <a:rPr lang="en-US" dirty="0"/>
              <a:t>Bias and variance can be balanced</a:t>
            </a:r>
          </a:p>
        </p:txBody>
      </p:sp>
      <p:pic>
        <p:nvPicPr>
          <p:cNvPr id="1026" name="Picture 2" descr="Ten-fold cross validation diagram. The dataset was divided into ten parts, and nine of them were taken as training data in turn, and one was used as test data for testing. The average value E of the ten-groups test results is calculated as an estimate of the model accuracy and is used as a performance indicator for the current K-fold cross-validation model. Where E i represents the cross-validation error of the ith group.3.4. The RFAmyloid Online Prediction Server. ">
            <a:extLst>
              <a:ext uri="{FF2B5EF4-FFF2-40B4-BE49-F238E27FC236}">
                <a16:creationId xmlns:a16="http://schemas.microsoft.com/office/drawing/2014/main" id="{1A475DBC-F7DB-2B48-817D-2EFA66B1D5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3045899"/>
            <a:ext cx="7354478" cy="278419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CC34CCCE-C105-AC47-8383-EBA4E81AC504}"/>
              </a:ext>
            </a:extLst>
          </p:cNvPr>
          <p:cNvPicPr>
            <a:picLocks noChangeAspect="1"/>
          </p:cNvPicPr>
          <p:nvPr/>
        </p:nvPicPr>
        <p:blipFill>
          <a:blip r:embed="rId4"/>
          <a:stretch>
            <a:fillRect/>
          </a:stretch>
        </p:blipFill>
        <p:spPr>
          <a:xfrm>
            <a:off x="10703339" y="3070788"/>
            <a:ext cx="704237" cy="721698"/>
          </a:xfrm>
          <a:prstGeom prst="rect">
            <a:avLst/>
          </a:prstGeom>
        </p:spPr>
      </p:pic>
      <p:pic>
        <p:nvPicPr>
          <p:cNvPr id="9" name="Picture 8">
            <a:extLst>
              <a:ext uri="{FF2B5EF4-FFF2-40B4-BE49-F238E27FC236}">
                <a16:creationId xmlns:a16="http://schemas.microsoft.com/office/drawing/2014/main" id="{E706ECA2-5AA0-6745-A80B-E36E7DFF6AAB}"/>
              </a:ext>
            </a:extLst>
          </p:cNvPr>
          <p:cNvPicPr>
            <a:picLocks noChangeAspect="1"/>
          </p:cNvPicPr>
          <p:nvPr/>
        </p:nvPicPr>
        <p:blipFill>
          <a:blip r:embed="rId5"/>
          <a:stretch>
            <a:fillRect/>
          </a:stretch>
        </p:blipFill>
        <p:spPr>
          <a:xfrm>
            <a:off x="11204883" y="3931499"/>
            <a:ext cx="671769" cy="688424"/>
          </a:xfrm>
          <a:prstGeom prst="rect">
            <a:avLst/>
          </a:prstGeom>
        </p:spPr>
      </p:pic>
      <p:pic>
        <p:nvPicPr>
          <p:cNvPr id="10" name="Picture 9">
            <a:extLst>
              <a:ext uri="{FF2B5EF4-FFF2-40B4-BE49-F238E27FC236}">
                <a16:creationId xmlns:a16="http://schemas.microsoft.com/office/drawing/2014/main" id="{C1E0ECC4-68E8-DE41-AA81-88B3E463E4EA}"/>
              </a:ext>
            </a:extLst>
          </p:cNvPr>
          <p:cNvPicPr>
            <a:picLocks noChangeAspect="1"/>
          </p:cNvPicPr>
          <p:nvPr/>
        </p:nvPicPr>
        <p:blipFill>
          <a:blip r:embed="rId6"/>
          <a:stretch>
            <a:fillRect/>
          </a:stretch>
        </p:blipFill>
        <p:spPr>
          <a:xfrm>
            <a:off x="9689821" y="3431637"/>
            <a:ext cx="671769" cy="688424"/>
          </a:xfrm>
          <a:prstGeom prst="rect">
            <a:avLst/>
          </a:prstGeom>
        </p:spPr>
      </p:pic>
      <p:pic>
        <p:nvPicPr>
          <p:cNvPr id="11" name="Picture 10">
            <a:extLst>
              <a:ext uri="{FF2B5EF4-FFF2-40B4-BE49-F238E27FC236}">
                <a16:creationId xmlns:a16="http://schemas.microsoft.com/office/drawing/2014/main" id="{11FC7AC2-C916-BF49-8B62-709BDBAEA471}"/>
              </a:ext>
            </a:extLst>
          </p:cNvPr>
          <p:cNvPicPr>
            <a:picLocks noChangeAspect="1"/>
          </p:cNvPicPr>
          <p:nvPr/>
        </p:nvPicPr>
        <p:blipFill>
          <a:blip r:embed="rId7"/>
          <a:stretch>
            <a:fillRect/>
          </a:stretch>
        </p:blipFill>
        <p:spPr>
          <a:xfrm>
            <a:off x="10736104" y="1641710"/>
            <a:ext cx="671472" cy="688120"/>
          </a:xfrm>
          <a:prstGeom prst="rect">
            <a:avLst/>
          </a:prstGeom>
        </p:spPr>
      </p:pic>
      <p:pic>
        <p:nvPicPr>
          <p:cNvPr id="12" name="Picture 11">
            <a:extLst>
              <a:ext uri="{FF2B5EF4-FFF2-40B4-BE49-F238E27FC236}">
                <a16:creationId xmlns:a16="http://schemas.microsoft.com/office/drawing/2014/main" id="{A8C0CFE1-D039-DE4D-8382-5736F0E17D62}"/>
              </a:ext>
            </a:extLst>
          </p:cNvPr>
          <p:cNvPicPr>
            <a:picLocks noChangeAspect="1"/>
          </p:cNvPicPr>
          <p:nvPr/>
        </p:nvPicPr>
        <p:blipFill>
          <a:blip r:embed="rId8"/>
          <a:stretch>
            <a:fillRect/>
          </a:stretch>
        </p:blipFill>
        <p:spPr>
          <a:xfrm>
            <a:off x="9943557" y="4776077"/>
            <a:ext cx="710003" cy="727607"/>
          </a:xfrm>
          <a:prstGeom prst="rect">
            <a:avLst/>
          </a:prstGeom>
        </p:spPr>
      </p:pic>
      <p:pic>
        <p:nvPicPr>
          <p:cNvPr id="13" name="Picture 12">
            <a:extLst>
              <a:ext uri="{FF2B5EF4-FFF2-40B4-BE49-F238E27FC236}">
                <a16:creationId xmlns:a16="http://schemas.microsoft.com/office/drawing/2014/main" id="{5AC93246-7B51-4B4E-BA1D-7CCD20B2ACE8}"/>
              </a:ext>
            </a:extLst>
          </p:cNvPr>
          <p:cNvPicPr>
            <a:picLocks noChangeAspect="1"/>
          </p:cNvPicPr>
          <p:nvPr/>
        </p:nvPicPr>
        <p:blipFill>
          <a:blip r:embed="rId9"/>
          <a:stretch>
            <a:fillRect/>
          </a:stretch>
        </p:blipFill>
        <p:spPr>
          <a:xfrm>
            <a:off x="9582281" y="2592381"/>
            <a:ext cx="630695" cy="646332"/>
          </a:xfrm>
          <a:prstGeom prst="rect">
            <a:avLst/>
          </a:prstGeom>
        </p:spPr>
      </p:pic>
      <p:pic>
        <p:nvPicPr>
          <p:cNvPr id="14" name="Picture 13">
            <a:extLst>
              <a:ext uri="{FF2B5EF4-FFF2-40B4-BE49-F238E27FC236}">
                <a16:creationId xmlns:a16="http://schemas.microsoft.com/office/drawing/2014/main" id="{C563936C-86CD-EB4E-B482-641D3F5E2D58}"/>
              </a:ext>
            </a:extLst>
          </p:cNvPr>
          <p:cNvPicPr>
            <a:picLocks noChangeAspect="1"/>
          </p:cNvPicPr>
          <p:nvPr/>
        </p:nvPicPr>
        <p:blipFill>
          <a:blip r:embed="rId10"/>
          <a:stretch>
            <a:fillRect/>
          </a:stretch>
        </p:blipFill>
        <p:spPr>
          <a:xfrm>
            <a:off x="11561305" y="2437141"/>
            <a:ext cx="630695" cy="646332"/>
          </a:xfrm>
          <a:prstGeom prst="rect">
            <a:avLst/>
          </a:prstGeom>
        </p:spPr>
      </p:pic>
      <p:pic>
        <p:nvPicPr>
          <p:cNvPr id="15" name="Picture 14">
            <a:extLst>
              <a:ext uri="{FF2B5EF4-FFF2-40B4-BE49-F238E27FC236}">
                <a16:creationId xmlns:a16="http://schemas.microsoft.com/office/drawing/2014/main" id="{21F9BFE1-13A7-E042-9686-8A47DD523703}"/>
              </a:ext>
            </a:extLst>
          </p:cNvPr>
          <p:cNvPicPr>
            <a:picLocks noChangeAspect="1"/>
          </p:cNvPicPr>
          <p:nvPr/>
        </p:nvPicPr>
        <p:blipFill>
          <a:blip r:embed="rId11"/>
          <a:stretch>
            <a:fillRect/>
          </a:stretch>
        </p:blipFill>
        <p:spPr>
          <a:xfrm>
            <a:off x="8724315" y="3113481"/>
            <a:ext cx="630695" cy="646331"/>
          </a:xfrm>
          <a:prstGeom prst="rect">
            <a:avLst/>
          </a:prstGeom>
        </p:spPr>
      </p:pic>
      <p:pic>
        <p:nvPicPr>
          <p:cNvPr id="16" name="Picture 15">
            <a:extLst>
              <a:ext uri="{FF2B5EF4-FFF2-40B4-BE49-F238E27FC236}">
                <a16:creationId xmlns:a16="http://schemas.microsoft.com/office/drawing/2014/main" id="{732D9204-A6AB-F644-A7EF-9605393D8F4D}"/>
              </a:ext>
            </a:extLst>
          </p:cNvPr>
          <p:cNvPicPr>
            <a:picLocks noChangeAspect="1"/>
          </p:cNvPicPr>
          <p:nvPr/>
        </p:nvPicPr>
        <p:blipFill>
          <a:blip r:embed="rId12"/>
          <a:stretch>
            <a:fillRect/>
          </a:stretch>
        </p:blipFill>
        <p:spPr>
          <a:xfrm>
            <a:off x="8546451" y="2092928"/>
            <a:ext cx="671770" cy="688425"/>
          </a:xfrm>
          <a:prstGeom prst="rect">
            <a:avLst/>
          </a:prstGeom>
        </p:spPr>
      </p:pic>
      <p:pic>
        <p:nvPicPr>
          <p:cNvPr id="17" name="Picture 16">
            <a:extLst>
              <a:ext uri="{FF2B5EF4-FFF2-40B4-BE49-F238E27FC236}">
                <a16:creationId xmlns:a16="http://schemas.microsoft.com/office/drawing/2014/main" id="{F6072777-7C77-C54C-92BB-DCBE83798F83}"/>
              </a:ext>
            </a:extLst>
          </p:cNvPr>
          <p:cNvPicPr>
            <a:picLocks noChangeAspect="1"/>
          </p:cNvPicPr>
          <p:nvPr/>
        </p:nvPicPr>
        <p:blipFill>
          <a:blip r:embed="rId13"/>
          <a:stretch>
            <a:fillRect/>
          </a:stretch>
        </p:blipFill>
        <p:spPr>
          <a:xfrm>
            <a:off x="11092228" y="4893124"/>
            <a:ext cx="630695" cy="646332"/>
          </a:xfrm>
          <a:prstGeom prst="rect">
            <a:avLst/>
          </a:prstGeom>
        </p:spPr>
      </p:pic>
      <p:sp>
        <p:nvSpPr>
          <p:cNvPr id="18" name="Rectangle 17">
            <a:extLst>
              <a:ext uri="{FF2B5EF4-FFF2-40B4-BE49-F238E27FC236}">
                <a16:creationId xmlns:a16="http://schemas.microsoft.com/office/drawing/2014/main" id="{FFC57042-C657-074F-A495-E1730C58B887}"/>
              </a:ext>
            </a:extLst>
          </p:cNvPr>
          <p:cNvSpPr/>
          <p:nvPr/>
        </p:nvSpPr>
        <p:spPr>
          <a:xfrm>
            <a:off x="8108894" y="1823097"/>
            <a:ext cx="1419611" cy="2058044"/>
          </a:xfrm>
          <a:prstGeom prst="rect">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52B88BDB-67E0-0246-B564-66280654EA12}"/>
              </a:ext>
            </a:extLst>
          </p:cNvPr>
          <p:cNvSpPr/>
          <p:nvPr/>
        </p:nvSpPr>
        <p:spPr>
          <a:xfrm>
            <a:off x="9461299" y="1188459"/>
            <a:ext cx="2730701" cy="451615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10791651-16F4-D641-AA99-A52283507227}"/>
              </a:ext>
            </a:extLst>
          </p:cNvPr>
          <p:cNvSpPr txBox="1"/>
          <p:nvPr/>
        </p:nvSpPr>
        <p:spPr>
          <a:xfrm>
            <a:off x="10212976" y="837055"/>
            <a:ext cx="1415837" cy="369332"/>
          </a:xfrm>
          <a:prstGeom prst="rect">
            <a:avLst/>
          </a:prstGeom>
          <a:noFill/>
        </p:spPr>
        <p:txBody>
          <a:bodyPr wrap="none" rtlCol="0">
            <a:spAutoFit/>
          </a:bodyPr>
          <a:lstStyle/>
          <a:p>
            <a:r>
              <a:rPr lang="en-US" dirty="0"/>
              <a:t>Training Data</a:t>
            </a:r>
          </a:p>
        </p:txBody>
      </p:sp>
      <p:sp>
        <p:nvSpPr>
          <p:cNvPr id="21" name="TextBox 20">
            <a:extLst>
              <a:ext uri="{FF2B5EF4-FFF2-40B4-BE49-F238E27FC236}">
                <a16:creationId xmlns:a16="http://schemas.microsoft.com/office/drawing/2014/main" id="{03D79B92-5C8D-FF47-BF1A-9BAE6C013727}"/>
              </a:ext>
            </a:extLst>
          </p:cNvPr>
          <p:cNvSpPr txBox="1"/>
          <p:nvPr/>
        </p:nvSpPr>
        <p:spPr>
          <a:xfrm>
            <a:off x="7098615" y="2852119"/>
            <a:ext cx="1044710" cy="369332"/>
          </a:xfrm>
          <a:prstGeom prst="rect">
            <a:avLst/>
          </a:prstGeom>
          <a:noFill/>
        </p:spPr>
        <p:txBody>
          <a:bodyPr wrap="none" rtlCol="0">
            <a:spAutoFit/>
          </a:bodyPr>
          <a:lstStyle/>
          <a:p>
            <a:r>
              <a:rPr lang="en-US" dirty="0"/>
              <a:t>Test Data</a:t>
            </a:r>
          </a:p>
        </p:txBody>
      </p:sp>
      <p:sp>
        <p:nvSpPr>
          <p:cNvPr id="22" name="Rectangle 21">
            <a:extLst>
              <a:ext uri="{FF2B5EF4-FFF2-40B4-BE49-F238E27FC236}">
                <a16:creationId xmlns:a16="http://schemas.microsoft.com/office/drawing/2014/main" id="{5C2B6072-3AEB-B04E-B8E0-7430227FC6AF}"/>
              </a:ext>
            </a:extLst>
          </p:cNvPr>
          <p:cNvSpPr/>
          <p:nvPr/>
        </p:nvSpPr>
        <p:spPr>
          <a:xfrm>
            <a:off x="0" y="6211669"/>
            <a:ext cx="4202559" cy="646331"/>
          </a:xfrm>
          <a:prstGeom prst="rect">
            <a:avLst/>
          </a:prstGeom>
        </p:spPr>
        <p:txBody>
          <a:bodyPr wrap="square">
            <a:spAutoFit/>
          </a:bodyPr>
          <a:lstStyle/>
          <a:p>
            <a:r>
              <a:rPr lang="en-US" dirty="0" err="1"/>
              <a:t>Niu</a:t>
            </a:r>
            <a:r>
              <a:rPr lang="en-US" dirty="0"/>
              <a:t>, </a:t>
            </a:r>
            <a:r>
              <a:rPr lang="en-US" dirty="0" err="1"/>
              <a:t>Mengting</a:t>
            </a:r>
            <a:r>
              <a:rPr lang="en-US" dirty="0"/>
              <a:t> et al. (2018). International journal of molecular sciences. </a:t>
            </a:r>
          </a:p>
        </p:txBody>
      </p:sp>
      <p:sp>
        <p:nvSpPr>
          <p:cNvPr id="4" name="Slide Number Placeholder 3">
            <a:extLst>
              <a:ext uri="{FF2B5EF4-FFF2-40B4-BE49-F238E27FC236}">
                <a16:creationId xmlns:a16="http://schemas.microsoft.com/office/drawing/2014/main" id="{7E5AFA78-82D1-E846-94F8-505DBCAA1089}"/>
              </a:ext>
            </a:extLst>
          </p:cNvPr>
          <p:cNvSpPr>
            <a:spLocks noGrp="1"/>
          </p:cNvSpPr>
          <p:nvPr>
            <p:ph type="sldNum" sz="quarter" idx="12"/>
          </p:nvPr>
        </p:nvSpPr>
        <p:spPr/>
        <p:txBody>
          <a:bodyPr/>
          <a:lstStyle/>
          <a:p>
            <a:fld id="{160847C4-C153-934D-B234-B5C1EA6118B1}" type="slidenum">
              <a:rPr lang="en-US" smtClean="0"/>
              <a:t>18</a:t>
            </a:fld>
            <a:endParaRPr lang="en-US"/>
          </a:p>
        </p:txBody>
      </p:sp>
    </p:spTree>
    <p:extLst>
      <p:ext uri="{BB962C8B-B14F-4D97-AF65-F5344CB8AC3E}">
        <p14:creationId xmlns:p14="http://schemas.microsoft.com/office/powerpoint/2010/main" val="37057966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EF6002-F94C-1A44-8E54-E4D3D6B18A90}"/>
              </a:ext>
            </a:extLst>
          </p:cNvPr>
          <p:cNvSpPr>
            <a:spLocks noGrp="1"/>
          </p:cNvSpPr>
          <p:nvPr>
            <p:ph type="title"/>
          </p:nvPr>
        </p:nvSpPr>
        <p:spPr/>
        <p:txBody>
          <a:bodyPr>
            <a:normAutofit fontScale="90000"/>
          </a:bodyPr>
          <a:lstStyle/>
          <a:p>
            <a:r>
              <a:rPr lang="en-US" dirty="0"/>
              <a:t>Nested Cross Validation</a:t>
            </a:r>
          </a:p>
        </p:txBody>
      </p:sp>
      <p:sp>
        <p:nvSpPr>
          <p:cNvPr id="3" name="Content Placeholder 2">
            <a:extLst>
              <a:ext uri="{FF2B5EF4-FFF2-40B4-BE49-F238E27FC236}">
                <a16:creationId xmlns:a16="http://schemas.microsoft.com/office/drawing/2014/main" id="{9309463D-8B85-EA4F-B747-BA8BBCC71D82}"/>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E3468E5C-045E-0949-9586-D92E9DF4E520}"/>
              </a:ext>
            </a:extLst>
          </p:cNvPr>
          <p:cNvSpPr>
            <a:spLocks noGrp="1"/>
          </p:cNvSpPr>
          <p:nvPr>
            <p:ph type="sldNum" sz="quarter" idx="12"/>
          </p:nvPr>
        </p:nvSpPr>
        <p:spPr/>
        <p:txBody>
          <a:bodyPr/>
          <a:lstStyle/>
          <a:p>
            <a:fld id="{160847C4-C153-934D-B234-B5C1EA6118B1}" type="slidenum">
              <a:rPr lang="en-US" smtClean="0"/>
              <a:t>19</a:t>
            </a:fld>
            <a:endParaRPr lang="en-US"/>
          </a:p>
        </p:txBody>
      </p:sp>
      <p:pic>
        <p:nvPicPr>
          <p:cNvPr id="3074" name="Picture 2" descr="| Nested cross-validation. In nested cross-validation, the data are split twice into several folds. In this figure, we have eightfold outer cross-validation to determine the classifier performance. In the inner twofold cross-validation, the training set is divided again for feature selection or to determine optimal tuning parameters for the classifier.  ">
            <a:extLst>
              <a:ext uri="{FF2B5EF4-FFF2-40B4-BE49-F238E27FC236}">
                <a16:creationId xmlns:a16="http://schemas.microsoft.com/office/drawing/2014/main" id="{9ECFC9A4-35DA-A04F-804E-CEB60F1B47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6524" y="1032605"/>
            <a:ext cx="4956980" cy="582539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24C2788C-2476-C248-AB23-3B1348011EEA}"/>
              </a:ext>
            </a:extLst>
          </p:cNvPr>
          <p:cNvSpPr/>
          <p:nvPr/>
        </p:nvSpPr>
        <p:spPr>
          <a:xfrm>
            <a:off x="7375301" y="6075144"/>
            <a:ext cx="6096000" cy="646331"/>
          </a:xfrm>
          <a:prstGeom prst="rect">
            <a:avLst/>
          </a:prstGeom>
        </p:spPr>
        <p:txBody>
          <a:bodyPr>
            <a:spAutoFit/>
          </a:bodyPr>
          <a:lstStyle/>
          <a:p>
            <a:r>
              <a:rPr lang="en-US" dirty="0" err="1"/>
              <a:t>Kassraian</a:t>
            </a:r>
            <a:r>
              <a:rPr lang="en-US" dirty="0"/>
              <a:t>, et al (2016) Frontiers in Psychiatry. 7. 10.3389/fpsyt.2016.00177. </a:t>
            </a:r>
          </a:p>
        </p:txBody>
      </p:sp>
    </p:spTree>
    <p:extLst>
      <p:ext uri="{BB962C8B-B14F-4D97-AF65-F5344CB8AC3E}">
        <p14:creationId xmlns:p14="http://schemas.microsoft.com/office/powerpoint/2010/main" val="8742122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0B5500-0C16-4B41-A9F4-B6E2A5D7FF44}"/>
              </a:ext>
            </a:extLst>
          </p:cNvPr>
          <p:cNvSpPr>
            <a:spLocks noGrp="1"/>
          </p:cNvSpPr>
          <p:nvPr>
            <p:ph type="title"/>
          </p:nvPr>
        </p:nvSpPr>
        <p:spPr/>
        <p:txBody>
          <a:bodyPr>
            <a:normAutofit fontScale="90000"/>
          </a:bodyPr>
          <a:lstStyle/>
          <a:p>
            <a:r>
              <a:rPr lang="en-US" dirty="0"/>
              <a:t>Table of contents</a:t>
            </a:r>
          </a:p>
        </p:txBody>
      </p:sp>
      <p:sp>
        <p:nvSpPr>
          <p:cNvPr id="3" name="Content Placeholder 2">
            <a:extLst>
              <a:ext uri="{FF2B5EF4-FFF2-40B4-BE49-F238E27FC236}">
                <a16:creationId xmlns:a16="http://schemas.microsoft.com/office/drawing/2014/main" id="{56E913D9-28A0-774E-A9E3-2A738F4560D8}"/>
              </a:ext>
            </a:extLst>
          </p:cNvPr>
          <p:cNvSpPr>
            <a:spLocks noGrp="1"/>
          </p:cNvSpPr>
          <p:nvPr>
            <p:ph idx="1"/>
          </p:nvPr>
        </p:nvSpPr>
        <p:spPr/>
        <p:txBody>
          <a:bodyPr>
            <a:normAutofit/>
          </a:bodyPr>
          <a:lstStyle/>
          <a:p>
            <a:r>
              <a:rPr lang="en-US" dirty="0"/>
              <a:t>Introduction </a:t>
            </a:r>
          </a:p>
          <a:p>
            <a:pPr lvl="1"/>
            <a:r>
              <a:rPr lang="en-US" dirty="0"/>
              <a:t>Supervised and Unsupervised</a:t>
            </a:r>
          </a:p>
          <a:p>
            <a:pPr lvl="1"/>
            <a:r>
              <a:rPr lang="en-US" dirty="0"/>
              <a:t>Bias and Variance </a:t>
            </a:r>
          </a:p>
          <a:p>
            <a:pPr lvl="1"/>
            <a:r>
              <a:rPr lang="en-US" dirty="0"/>
              <a:t>Cross Validation</a:t>
            </a:r>
          </a:p>
          <a:p>
            <a:r>
              <a:rPr lang="en-US" dirty="0"/>
              <a:t>Methods</a:t>
            </a:r>
          </a:p>
          <a:p>
            <a:pPr lvl="1"/>
            <a:r>
              <a:rPr lang="en-US" dirty="0"/>
              <a:t>Nearest Neighbors (+ Hands on practice )</a:t>
            </a:r>
          </a:p>
          <a:p>
            <a:pPr lvl="1"/>
            <a:r>
              <a:rPr lang="en-US" dirty="0"/>
              <a:t>K-means clustering (+ Hands on practice )</a:t>
            </a:r>
          </a:p>
          <a:p>
            <a:pPr lvl="1"/>
            <a:r>
              <a:rPr lang="en-US" dirty="0"/>
              <a:t>Decision Tree (+ Hands on practice )</a:t>
            </a:r>
          </a:p>
          <a:p>
            <a:pPr lvl="1"/>
            <a:r>
              <a:rPr lang="en-US" dirty="0"/>
              <a:t>Support Vector Machines</a:t>
            </a:r>
          </a:p>
          <a:p>
            <a:pPr lvl="1"/>
            <a:r>
              <a:rPr lang="en-US" dirty="0"/>
              <a:t>(Random Forest)</a:t>
            </a:r>
          </a:p>
          <a:p>
            <a:pPr lvl="1"/>
            <a:r>
              <a:rPr lang="en-US" dirty="0"/>
              <a:t>(Neural Network)</a:t>
            </a:r>
          </a:p>
        </p:txBody>
      </p:sp>
      <p:sp>
        <p:nvSpPr>
          <p:cNvPr id="4" name="Slide Number Placeholder 3">
            <a:extLst>
              <a:ext uri="{FF2B5EF4-FFF2-40B4-BE49-F238E27FC236}">
                <a16:creationId xmlns:a16="http://schemas.microsoft.com/office/drawing/2014/main" id="{9B549746-70C5-1A45-8B30-73027926AE99}"/>
              </a:ext>
            </a:extLst>
          </p:cNvPr>
          <p:cNvSpPr>
            <a:spLocks noGrp="1"/>
          </p:cNvSpPr>
          <p:nvPr>
            <p:ph type="sldNum" sz="quarter" idx="12"/>
          </p:nvPr>
        </p:nvSpPr>
        <p:spPr/>
        <p:txBody>
          <a:bodyPr/>
          <a:lstStyle/>
          <a:p>
            <a:fld id="{160847C4-C153-934D-B234-B5C1EA6118B1}" type="slidenum">
              <a:rPr lang="en-US" smtClean="0"/>
              <a:t>2</a:t>
            </a:fld>
            <a:endParaRPr lang="en-US"/>
          </a:p>
        </p:txBody>
      </p:sp>
    </p:spTree>
    <p:extLst>
      <p:ext uri="{BB962C8B-B14F-4D97-AF65-F5344CB8AC3E}">
        <p14:creationId xmlns:p14="http://schemas.microsoft.com/office/powerpoint/2010/main" val="2541850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733911-9953-B34B-B21C-445949B98FF5}"/>
              </a:ext>
            </a:extLst>
          </p:cNvPr>
          <p:cNvSpPr>
            <a:spLocks noGrp="1"/>
          </p:cNvSpPr>
          <p:nvPr>
            <p:ph type="title"/>
          </p:nvPr>
        </p:nvSpPr>
        <p:spPr/>
        <p:txBody>
          <a:bodyPr>
            <a:normAutofit fontScale="90000"/>
          </a:bodyPr>
          <a:lstStyle/>
          <a:p>
            <a:r>
              <a:rPr lang="en-US" dirty="0"/>
              <a:t>High variance</a:t>
            </a:r>
          </a:p>
        </p:txBody>
      </p:sp>
      <p:sp>
        <p:nvSpPr>
          <p:cNvPr id="3" name="Content Placeholder 2">
            <a:extLst>
              <a:ext uri="{FF2B5EF4-FFF2-40B4-BE49-F238E27FC236}">
                <a16:creationId xmlns:a16="http://schemas.microsoft.com/office/drawing/2014/main" id="{38417674-F2CD-0B41-AD7C-9627BC0F19DA}"/>
              </a:ext>
            </a:extLst>
          </p:cNvPr>
          <p:cNvSpPr>
            <a:spLocks noGrp="1"/>
          </p:cNvSpPr>
          <p:nvPr>
            <p:ph idx="1"/>
          </p:nvPr>
        </p:nvSpPr>
        <p:spPr/>
        <p:txBody>
          <a:bodyPr>
            <a:normAutofit/>
          </a:bodyPr>
          <a:lstStyle/>
          <a:p>
            <a:r>
              <a:rPr lang="en-US" dirty="0"/>
              <a:t>Overfitting</a:t>
            </a:r>
          </a:p>
          <a:p>
            <a:r>
              <a:rPr lang="en-US" dirty="0"/>
              <a:t>Good performance only for the training data set</a:t>
            </a:r>
          </a:p>
          <a:p>
            <a:r>
              <a:rPr lang="en-US" dirty="0"/>
              <a:t>Little generalization</a:t>
            </a:r>
          </a:p>
          <a:p>
            <a:endParaRPr lang="en-US" dirty="0"/>
          </a:p>
          <a:p>
            <a:endParaRPr lang="en-US" dirty="0"/>
          </a:p>
          <a:p>
            <a:pPr marL="0" indent="0">
              <a:buNone/>
            </a:pPr>
            <a:r>
              <a:rPr lang="en-US" b="1" dirty="0"/>
              <a:t>Remedy</a:t>
            </a:r>
          </a:p>
          <a:p>
            <a:r>
              <a:rPr lang="en-US" dirty="0"/>
              <a:t>Remove attributes from the model</a:t>
            </a:r>
          </a:p>
          <a:p>
            <a:r>
              <a:rPr lang="en-US" dirty="0"/>
              <a:t>More data</a:t>
            </a:r>
          </a:p>
          <a:p>
            <a:endParaRPr lang="en-US" dirty="0"/>
          </a:p>
          <a:p>
            <a:endParaRPr lang="en-US" dirty="0"/>
          </a:p>
        </p:txBody>
      </p:sp>
      <p:sp>
        <p:nvSpPr>
          <p:cNvPr id="4" name="Slide Number Placeholder 3">
            <a:extLst>
              <a:ext uri="{FF2B5EF4-FFF2-40B4-BE49-F238E27FC236}">
                <a16:creationId xmlns:a16="http://schemas.microsoft.com/office/drawing/2014/main" id="{573EA0BB-C0A0-D34C-B801-BA36D84079DE}"/>
              </a:ext>
            </a:extLst>
          </p:cNvPr>
          <p:cNvSpPr>
            <a:spLocks noGrp="1"/>
          </p:cNvSpPr>
          <p:nvPr>
            <p:ph type="sldNum" sz="quarter" idx="12"/>
          </p:nvPr>
        </p:nvSpPr>
        <p:spPr/>
        <p:txBody>
          <a:bodyPr/>
          <a:lstStyle/>
          <a:p>
            <a:fld id="{160847C4-C153-934D-B234-B5C1EA6118B1}" type="slidenum">
              <a:rPr lang="en-US" smtClean="0"/>
              <a:t>20</a:t>
            </a:fld>
            <a:endParaRPr lang="en-US"/>
          </a:p>
        </p:txBody>
      </p:sp>
    </p:spTree>
    <p:extLst>
      <p:ext uri="{BB962C8B-B14F-4D97-AF65-F5344CB8AC3E}">
        <p14:creationId xmlns:p14="http://schemas.microsoft.com/office/powerpoint/2010/main" val="30050422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53E4F9-A8D6-6A49-A3E5-CC58614C9F26}"/>
              </a:ext>
            </a:extLst>
          </p:cNvPr>
          <p:cNvSpPr>
            <a:spLocks noGrp="1"/>
          </p:cNvSpPr>
          <p:nvPr>
            <p:ph type="title"/>
          </p:nvPr>
        </p:nvSpPr>
        <p:spPr/>
        <p:txBody>
          <a:bodyPr>
            <a:normAutofit fontScale="90000"/>
          </a:bodyPr>
          <a:lstStyle/>
          <a:p>
            <a:r>
              <a:rPr lang="en-US" dirty="0"/>
              <a:t>High bias</a:t>
            </a:r>
            <a:br>
              <a:rPr lang="en-US" dirty="0"/>
            </a:br>
            <a:endParaRPr lang="en-US" dirty="0"/>
          </a:p>
        </p:txBody>
      </p:sp>
      <p:sp>
        <p:nvSpPr>
          <p:cNvPr id="3" name="Content Placeholder 2">
            <a:extLst>
              <a:ext uri="{FF2B5EF4-FFF2-40B4-BE49-F238E27FC236}">
                <a16:creationId xmlns:a16="http://schemas.microsoft.com/office/drawing/2014/main" id="{1105EFB3-B1DC-1E4B-8AF7-97900035435F}"/>
              </a:ext>
            </a:extLst>
          </p:cNvPr>
          <p:cNvSpPr>
            <a:spLocks noGrp="1"/>
          </p:cNvSpPr>
          <p:nvPr>
            <p:ph idx="1"/>
          </p:nvPr>
        </p:nvSpPr>
        <p:spPr/>
        <p:txBody>
          <a:bodyPr>
            <a:normAutofit/>
          </a:bodyPr>
          <a:lstStyle/>
          <a:p>
            <a:r>
              <a:rPr lang="en-US" dirty="0"/>
              <a:t>Underfitting</a:t>
            </a:r>
          </a:p>
          <a:p>
            <a:r>
              <a:rPr lang="en-US" dirty="0"/>
              <a:t>Overly simple model</a:t>
            </a:r>
          </a:p>
          <a:p>
            <a:endParaRPr lang="en-US" dirty="0"/>
          </a:p>
          <a:p>
            <a:pPr marL="0" indent="0">
              <a:buNone/>
            </a:pPr>
            <a:r>
              <a:rPr lang="en-US" b="1" dirty="0"/>
              <a:t>Remedy</a:t>
            </a:r>
          </a:p>
          <a:p>
            <a:r>
              <a:rPr lang="en-US" dirty="0"/>
              <a:t>Try making a more complex model</a:t>
            </a:r>
          </a:p>
          <a:p>
            <a:r>
              <a:rPr lang="en-US" dirty="0"/>
              <a:t>Add more attributes to the model</a:t>
            </a:r>
          </a:p>
          <a:p>
            <a:r>
              <a:rPr lang="en-US" dirty="0"/>
              <a:t>Train the model for a longer time</a:t>
            </a:r>
          </a:p>
          <a:p>
            <a:endParaRPr lang="en-US" dirty="0"/>
          </a:p>
        </p:txBody>
      </p:sp>
      <p:sp>
        <p:nvSpPr>
          <p:cNvPr id="4" name="Slide Number Placeholder 3">
            <a:extLst>
              <a:ext uri="{FF2B5EF4-FFF2-40B4-BE49-F238E27FC236}">
                <a16:creationId xmlns:a16="http://schemas.microsoft.com/office/drawing/2014/main" id="{E59DB273-643B-FA46-8D5F-35909FB37DE5}"/>
              </a:ext>
            </a:extLst>
          </p:cNvPr>
          <p:cNvSpPr>
            <a:spLocks noGrp="1"/>
          </p:cNvSpPr>
          <p:nvPr>
            <p:ph type="sldNum" sz="quarter" idx="12"/>
          </p:nvPr>
        </p:nvSpPr>
        <p:spPr/>
        <p:txBody>
          <a:bodyPr/>
          <a:lstStyle/>
          <a:p>
            <a:fld id="{160847C4-C153-934D-B234-B5C1EA6118B1}" type="slidenum">
              <a:rPr lang="en-US" smtClean="0"/>
              <a:t>21</a:t>
            </a:fld>
            <a:endParaRPr lang="en-US"/>
          </a:p>
        </p:txBody>
      </p:sp>
    </p:spTree>
    <p:extLst>
      <p:ext uri="{BB962C8B-B14F-4D97-AF65-F5344CB8AC3E}">
        <p14:creationId xmlns:p14="http://schemas.microsoft.com/office/powerpoint/2010/main" val="1043866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3A76E-CB05-0F45-9319-A1E1C64BE8C1}"/>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7B11B013-6748-264B-89F9-3DDDB6C4BE59}"/>
              </a:ext>
            </a:extLst>
          </p:cNvPr>
          <p:cNvSpPr>
            <a:spLocks noGrp="1"/>
          </p:cNvSpPr>
          <p:nvPr>
            <p:ph idx="1"/>
          </p:nvPr>
        </p:nvSpPr>
        <p:spPr/>
        <p:txBody>
          <a:bodyPr/>
          <a:lstStyle/>
          <a:p>
            <a:endParaRPr lang="en-US" dirty="0"/>
          </a:p>
        </p:txBody>
      </p:sp>
      <p:sp>
        <p:nvSpPr>
          <p:cNvPr id="6" name="Title 1">
            <a:extLst>
              <a:ext uri="{FF2B5EF4-FFF2-40B4-BE49-F238E27FC236}">
                <a16:creationId xmlns:a16="http://schemas.microsoft.com/office/drawing/2014/main" id="{245630B8-05F2-C747-B239-4697C5DD86E6}"/>
              </a:ext>
            </a:extLst>
          </p:cNvPr>
          <p:cNvSpPr txBox="1">
            <a:spLocks/>
          </p:cNvSpPr>
          <p:nvPr/>
        </p:nvSpPr>
        <p:spPr>
          <a:xfrm>
            <a:off x="838200" y="365125"/>
            <a:ext cx="10515600" cy="668147"/>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r>
              <a:rPr lang="en-US" dirty="0"/>
              <a:t>What we are going to learn</a:t>
            </a:r>
          </a:p>
        </p:txBody>
      </p:sp>
      <p:sp>
        <p:nvSpPr>
          <p:cNvPr id="16" name="Slide Number Placeholder 15">
            <a:extLst>
              <a:ext uri="{FF2B5EF4-FFF2-40B4-BE49-F238E27FC236}">
                <a16:creationId xmlns:a16="http://schemas.microsoft.com/office/drawing/2014/main" id="{DBB4452F-23A9-D049-9F7C-F64A36C7B82D}"/>
              </a:ext>
            </a:extLst>
          </p:cNvPr>
          <p:cNvSpPr>
            <a:spLocks noGrp="1"/>
          </p:cNvSpPr>
          <p:nvPr>
            <p:ph type="sldNum" sz="quarter" idx="12"/>
          </p:nvPr>
        </p:nvSpPr>
        <p:spPr/>
        <p:txBody>
          <a:bodyPr/>
          <a:lstStyle/>
          <a:p>
            <a:fld id="{160847C4-C153-934D-B234-B5C1EA6118B1}" type="slidenum">
              <a:rPr lang="en-US" smtClean="0"/>
              <a:t>22</a:t>
            </a:fld>
            <a:endParaRPr lang="en-US"/>
          </a:p>
        </p:txBody>
      </p:sp>
      <p:sp>
        <p:nvSpPr>
          <p:cNvPr id="17" name="Rounded Rectangle 16">
            <a:extLst>
              <a:ext uri="{FF2B5EF4-FFF2-40B4-BE49-F238E27FC236}">
                <a16:creationId xmlns:a16="http://schemas.microsoft.com/office/drawing/2014/main" id="{11C17612-DDF5-6645-9872-0D6BE539C5B8}"/>
              </a:ext>
            </a:extLst>
          </p:cNvPr>
          <p:cNvSpPr/>
          <p:nvPr/>
        </p:nvSpPr>
        <p:spPr>
          <a:xfrm>
            <a:off x="2045169" y="2290456"/>
            <a:ext cx="2648607" cy="903890"/>
          </a:xfrm>
          <a:prstGeom prst="roundRect">
            <a:avLst/>
          </a:prstGeom>
          <a:solidFill>
            <a:srgbClr val="FFC000"/>
          </a:solidFill>
          <a:ln>
            <a:noFill/>
          </a:ln>
          <a:effectLst>
            <a:reflection blurRad="6350" stA="50000" endA="295" endPos="92000" dist="101600" dir="5400000" sy="-100000" algn="bl" rotWithShape="0"/>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K-Nearest</a:t>
            </a:r>
            <a:r>
              <a:rPr lang="en-US" b="1" dirty="0">
                <a:ln/>
                <a:solidFill>
                  <a:schemeClr val="accent3"/>
                </a:solidFill>
              </a:rPr>
              <a:t> </a:t>
            </a:r>
            <a:r>
              <a:rPr lang="en-US" dirty="0">
                <a:ln w="0"/>
                <a:solidFill>
                  <a:schemeClr val="tx1"/>
                </a:solidFill>
                <a:effectLst>
                  <a:outerShdw blurRad="38100" dist="19050" dir="2700000" algn="tl" rotWithShape="0">
                    <a:schemeClr val="dk1">
                      <a:alpha val="40000"/>
                    </a:schemeClr>
                  </a:outerShdw>
                </a:effectLst>
              </a:rPr>
              <a:t>Neighbor</a:t>
            </a:r>
            <a:endParaRPr lang="en-US" b="1" dirty="0">
              <a:ln/>
              <a:noFill/>
            </a:endParaRPr>
          </a:p>
        </p:txBody>
      </p:sp>
      <p:sp>
        <p:nvSpPr>
          <p:cNvPr id="18" name="Rounded Rectangle 17">
            <a:extLst>
              <a:ext uri="{FF2B5EF4-FFF2-40B4-BE49-F238E27FC236}">
                <a16:creationId xmlns:a16="http://schemas.microsoft.com/office/drawing/2014/main" id="{37B30A24-FD1C-6A47-AC2E-28F5E827DF7D}"/>
              </a:ext>
            </a:extLst>
          </p:cNvPr>
          <p:cNvSpPr/>
          <p:nvPr/>
        </p:nvSpPr>
        <p:spPr>
          <a:xfrm>
            <a:off x="4771696" y="1098014"/>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reflection blurRad="6350" stA="50000" endA="295" endPos="92000" dist="101600" dir="5400000" sy="-100000" algn="bl" rotWithShape="0"/>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K-Means</a:t>
            </a:r>
            <a:endParaRPr lang="en-US" b="1" dirty="0">
              <a:ln/>
              <a:noFill/>
            </a:endParaRPr>
          </a:p>
        </p:txBody>
      </p:sp>
      <p:sp>
        <p:nvSpPr>
          <p:cNvPr id="19" name="Rounded Rectangle 18">
            <a:extLst>
              <a:ext uri="{FF2B5EF4-FFF2-40B4-BE49-F238E27FC236}">
                <a16:creationId xmlns:a16="http://schemas.microsoft.com/office/drawing/2014/main" id="{07B30658-5F30-FA4B-AAD5-8BD8B2AA7C74}"/>
              </a:ext>
            </a:extLst>
          </p:cNvPr>
          <p:cNvSpPr/>
          <p:nvPr/>
        </p:nvSpPr>
        <p:spPr>
          <a:xfrm>
            <a:off x="8013966" y="2061323"/>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reflection blurRad="6350" stA="50000" endA="295" endPos="92000" dist="101600" dir="5400000" sy="-100000" algn="bl" rotWithShape="0"/>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Decision Tree</a:t>
            </a:r>
            <a:endParaRPr lang="en-US" b="1" dirty="0">
              <a:ln/>
              <a:noFill/>
            </a:endParaRPr>
          </a:p>
        </p:txBody>
      </p:sp>
      <p:sp>
        <p:nvSpPr>
          <p:cNvPr id="20" name="Rounded Rectangle 19">
            <a:extLst>
              <a:ext uri="{FF2B5EF4-FFF2-40B4-BE49-F238E27FC236}">
                <a16:creationId xmlns:a16="http://schemas.microsoft.com/office/drawing/2014/main" id="{33C3E25B-3190-F640-9F78-E2A75711BF56}"/>
              </a:ext>
            </a:extLst>
          </p:cNvPr>
          <p:cNvSpPr/>
          <p:nvPr/>
        </p:nvSpPr>
        <p:spPr>
          <a:xfrm>
            <a:off x="7529160" y="3810122"/>
            <a:ext cx="2648607" cy="903890"/>
          </a:xfrm>
          <a:prstGeom prst="roundRect">
            <a:avLst/>
          </a:prstGeom>
          <a:gradFill flip="none" rotWithShape="1">
            <a:gsLst>
              <a:gs pos="0">
                <a:schemeClr val="accent6">
                  <a:lumMod val="40000"/>
                  <a:lumOff val="60000"/>
                  <a:shade val="30000"/>
                  <a:satMod val="115000"/>
                </a:schemeClr>
              </a:gs>
              <a:gs pos="50000">
                <a:schemeClr val="accent6">
                  <a:lumMod val="40000"/>
                  <a:lumOff val="60000"/>
                  <a:shade val="67500"/>
                  <a:satMod val="115000"/>
                </a:schemeClr>
              </a:gs>
              <a:gs pos="100000">
                <a:schemeClr val="accent6">
                  <a:lumMod val="40000"/>
                  <a:lumOff val="60000"/>
                  <a:shade val="100000"/>
                  <a:satMod val="115000"/>
                </a:schemeClr>
              </a:gs>
            </a:gsLst>
            <a:lin ang="16200000" scaled="1"/>
            <a:tileRect/>
          </a:gradFill>
          <a:ln>
            <a:noFill/>
          </a:ln>
          <a:effectLst>
            <a:reflection blurRad="6350" stA="50000" endA="295" endPos="92000" dist="101600" dir="5400000" sy="-100000" algn="bl" rotWithShape="0"/>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Support Vector Machine</a:t>
            </a:r>
            <a:endParaRPr lang="en-US" b="1" dirty="0">
              <a:ln/>
              <a:noFill/>
            </a:endParaRPr>
          </a:p>
        </p:txBody>
      </p:sp>
      <p:sp>
        <p:nvSpPr>
          <p:cNvPr id="21" name="Rounded Rectangle 20">
            <a:extLst>
              <a:ext uri="{FF2B5EF4-FFF2-40B4-BE49-F238E27FC236}">
                <a16:creationId xmlns:a16="http://schemas.microsoft.com/office/drawing/2014/main" id="{A2D20B3F-7A20-604C-91A4-C1795C339828}"/>
              </a:ext>
            </a:extLst>
          </p:cNvPr>
          <p:cNvSpPr/>
          <p:nvPr/>
        </p:nvSpPr>
        <p:spPr>
          <a:xfrm>
            <a:off x="1562484" y="3834993"/>
            <a:ext cx="2648607" cy="903890"/>
          </a:xfrm>
          <a:prstGeom prst="roundRect">
            <a:avLst/>
          </a:prstGeom>
          <a:gradFill flip="none" rotWithShape="1">
            <a:gsLst>
              <a:gs pos="0">
                <a:schemeClr val="accent6">
                  <a:lumMod val="40000"/>
                  <a:lumOff val="60000"/>
                  <a:shade val="30000"/>
                  <a:satMod val="115000"/>
                </a:schemeClr>
              </a:gs>
              <a:gs pos="50000">
                <a:schemeClr val="accent6">
                  <a:lumMod val="40000"/>
                  <a:lumOff val="60000"/>
                  <a:shade val="67500"/>
                  <a:satMod val="115000"/>
                </a:schemeClr>
              </a:gs>
              <a:gs pos="100000">
                <a:schemeClr val="accent6">
                  <a:lumMod val="40000"/>
                  <a:lumOff val="60000"/>
                  <a:shade val="100000"/>
                  <a:satMod val="115000"/>
                </a:schemeClr>
              </a:gs>
            </a:gsLst>
            <a:lin ang="16200000" scaled="1"/>
            <a:tileRect/>
          </a:gradFill>
          <a:ln>
            <a:noFill/>
          </a:ln>
          <a:effectLst>
            <a:reflection blurRad="6350" stA="50000" endA="295" endPos="92000" dist="101600" dir="5400000" sy="-100000" algn="bl" rotWithShape="0"/>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Neural Networks</a:t>
            </a:r>
            <a:endParaRPr lang="en-US" b="1" dirty="0">
              <a:ln/>
              <a:noFill/>
            </a:endParaRPr>
          </a:p>
        </p:txBody>
      </p:sp>
      <p:sp>
        <p:nvSpPr>
          <p:cNvPr id="22" name="Rounded Rectangle 21">
            <a:extLst>
              <a:ext uri="{FF2B5EF4-FFF2-40B4-BE49-F238E27FC236}">
                <a16:creationId xmlns:a16="http://schemas.microsoft.com/office/drawing/2014/main" id="{C5A5EE9C-0F58-094E-922D-7196806A7168}"/>
              </a:ext>
            </a:extLst>
          </p:cNvPr>
          <p:cNvSpPr/>
          <p:nvPr/>
        </p:nvSpPr>
        <p:spPr>
          <a:xfrm>
            <a:off x="4566941" y="4910822"/>
            <a:ext cx="2648607" cy="903890"/>
          </a:xfrm>
          <a:prstGeom prst="roundRect">
            <a:avLst/>
          </a:prstGeom>
          <a:gradFill flip="none" rotWithShape="1">
            <a:gsLst>
              <a:gs pos="0">
                <a:schemeClr val="accent6">
                  <a:lumMod val="40000"/>
                  <a:lumOff val="60000"/>
                  <a:shade val="30000"/>
                  <a:satMod val="115000"/>
                </a:schemeClr>
              </a:gs>
              <a:gs pos="50000">
                <a:schemeClr val="accent6">
                  <a:lumMod val="40000"/>
                  <a:lumOff val="60000"/>
                  <a:shade val="67500"/>
                  <a:satMod val="115000"/>
                </a:schemeClr>
              </a:gs>
              <a:gs pos="100000">
                <a:schemeClr val="accent6">
                  <a:lumMod val="40000"/>
                  <a:lumOff val="60000"/>
                  <a:shade val="100000"/>
                  <a:satMod val="115000"/>
                </a:schemeClr>
              </a:gs>
            </a:gsLst>
            <a:lin ang="16200000" scaled="1"/>
            <a:tileRect/>
          </a:gradFill>
          <a:ln>
            <a:noFill/>
          </a:ln>
          <a:effectLst>
            <a:reflection blurRad="6350" stA="50000" endA="295" endPos="92000" dist="101600" dir="5400000" sy="-100000" algn="bl" rotWithShape="0"/>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Random Forest</a:t>
            </a:r>
            <a:endParaRPr lang="en-US" b="1" dirty="0">
              <a:ln/>
              <a:noFill/>
            </a:endParaRPr>
          </a:p>
        </p:txBody>
      </p:sp>
    </p:spTree>
    <p:extLst>
      <p:ext uri="{BB962C8B-B14F-4D97-AF65-F5344CB8AC3E}">
        <p14:creationId xmlns:p14="http://schemas.microsoft.com/office/powerpoint/2010/main" val="7849777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19F6C-42FC-8B4C-AD07-DAC3A7801C0E}"/>
              </a:ext>
            </a:extLst>
          </p:cNvPr>
          <p:cNvSpPr>
            <a:spLocks noGrp="1"/>
          </p:cNvSpPr>
          <p:nvPr>
            <p:ph type="title"/>
          </p:nvPr>
        </p:nvSpPr>
        <p:spPr/>
        <p:txBody>
          <a:bodyPr>
            <a:normAutofit fontScale="90000"/>
          </a:bodyPr>
          <a:lstStyle/>
          <a:p>
            <a:r>
              <a:rPr lang="en-US" dirty="0"/>
              <a:t>K-nearest neighbor (</a:t>
            </a:r>
            <a:r>
              <a:rPr lang="en-US" dirty="0" err="1"/>
              <a:t>kNN</a:t>
            </a:r>
            <a:r>
              <a:rPr lang="en-US" dirty="0"/>
              <a:t>)</a:t>
            </a:r>
          </a:p>
        </p:txBody>
      </p:sp>
      <p:sp>
        <p:nvSpPr>
          <p:cNvPr id="3" name="Content Placeholder 2">
            <a:extLst>
              <a:ext uri="{FF2B5EF4-FFF2-40B4-BE49-F238E27FC236}">
                <a16:creationId xmlns:a16="http://schemas.microsoft.com/office/drawing/2014/main" id="{9E223FFE-65F8-EA4E-95A6-ADC87F985446}"/>
              </a:ext>
            </a:extLst>
          </p:cNvPr>
          <p:cNvSpPr>
            <a:spLocks noGrp="1"/>
          </p:cNvSpPr>
          <p:nvPr>
            <p:ph idx="1"/>
          </p:nvPr>
        </p:nvSpPr>
        <p:spPr>
          <a:xfrm>
            <a:off x="725078" y="1027905"/>
            <a:ext cx="4529093" cy="5607159"/>
          </a:xfrm>
        </p:spPr>
        <p:txBody>
          <a:bodyPr>
            <a:normAutofit/>
          </a:bodyPr>
          <a:lstStyle/>
          <a:p>
            <a:endParaRPr lang="en-US" dirty="0"/>
          </a:p>
          <a:p>
            <a:r>
              <a:rPr lang="en-US" dirty="0"/>
              <a:t>K: #neighbor data points to consider</a:t>
            </a:r>
          </a:p>
          <a:p>
            <a:endParaRPr lang="en-US" dirty="0"/>
          </a:p>
          <a:p>
            <a:r>
              <a:rPr lang="en-US" dirty="0"/>
              <a:t>Majority vote: collect cluster associations from K (user defined) neighbors and identify the most relevant association</a:t>
            </a:r>
          </a:p>
          <a:p>
            <a:endParaRPr lang="en-US" dirty="0"/>
          </a:p>
          <a:p>
            <a:endParaRPr lang="en-US" dirty="0"/>
          </a:p>
        </p:txBody>
      </p:sp>
      <p:sp>
        <p:nvSpPr>
          <p:cNvPr id="4" name="5-Point Star 3">
            <a:extLst>
              <a:ext uri="{FF2B5EF4-FFF2-40B4-BE49-F238E27FC236}">
                <a16:creationId xmlns:a16="http://schemas.microsoft.com/office/drawing/2014/main" id="{8F2071EC-AD97-B642-BC92-AD1E086A201B}"/>
              </a:ext>
            </a:extLst>
          </p:cNvPr>
          <p:cNvSpPr/>
          <p:nvPr/>
        </p:nvSpPr>
        <p:spPr>
          <a:xfrm>
            <a:off x="8762337" y="3429000"/>
            <a:ext cx="381662" cy="381662"/>
          </a:xfrm>
          <a:prstGeom prst="star5">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F5B6390D-B10E-A249-84E2-03BBF3A05B5D}"/>
              </a:ext>
            </a:extLst>
          </p:cNvPr>
          <p:cNvSpPr/>
          <p:nvPr/>
        </p:nvSpPr>
        <p:spPr>
          <a:xfrm>
            <a:off x="8114705" y="2601959"/>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7" name="Triangle 6">
            <a:extLst>
              <a:ext uri="{FF2B5EF4-FFF2-40B4-BE49-F238E27FC236}">
                <a16:creationId xmlns:a16="http://schemas.microsoft.com/office/drawing/2014/main" id="{DB6E9C2D-F4B7-7F44-A442-E9C33495BAC0}"/>
              </a:ext>
            </a:extLst>
          </p:cNvPr>
          <p:cNvSpPr/>
          <p:nvPr/>
        </p:nvSpPr>
        <p:spPr>
          <a:xfrm>
            <a:off x="8143687" y="3619831"/>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1DFC7F0-9BBF-8D47-B201-0E37AD29AD70}"/>
              </a:ext>
            </a:extLst>
          </p:cNvPr>
          <p:cNvSpPr/>
          <p:nvPr/>
        </p:nvSpPr>
        <p:spPr>
          <a:xfrm>
            <a:off x="10537307" y="279279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1" name="Triangle 10">
            <a:extLst>
              <a:ext uri="{FF2B5EF4-FFF2-40B4-BE49-F238E27FC236}">
                <a16:creationId xmlns:a16="http://schemas.microsoft.com/office/drawing/2014/main" id="{9248928D-114E-B34D-9DA7-E496E4D4EFC2}"/>
              </a:ext>
            </a:extLst>
          </p:cNvPr>
          <p:cNvSpPr/>
          <p:nvPr/>
        </p:nvSpPr>
        <p:spPr>
          <a:xfrm>
            <a:off x="7861257" y="1849474"/>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2" name="Triangle 11">
            <a:extLst>
              <a:ext uri="{FF2B5EF4-FFF2-40B4-BE49-F238E27FC236}">
                <a16:creationId xmlns:a16="http://schemas.microsoft.com/office/drawing/2014/main" id="{7647B4D0-BBF3-9940-8108-6E81343715E1}"/>
              </a:ext>
            </a:extLst>
          </p:cNvPr>
          <p:cNvSpPr/>
          <p:nvPr/>
        </p:nvSpPr>
        <p:spPr>
          <a:xfrm>
            <a:off x="10285410" y="158796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C880A4-93FE-B446-8D52-52BC95D39FAB}"/>
              </a:ext>
            </a:extLst>
          </p:cNvPr>
          <p:cNvSpPr/>
          <p:nvPr/>
        </p:nvSpPr>
        <p:spPr>
          <a:xfrm>
            <a:off x="9466425" y="474314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4" name="Triangle 13">
            <a:extLst>
              <a:ext uri="{FF2B5EF4-FFF2-40B4-BE49-F238E27FC236}">
                <a16:creationId xmlns:a16="http://schemas.microsoft.com/office/drawing/2014/main" id="{08AEC5CA-070C-E948-821B-4D6D174A5CE1}"/>
              </a:ext>
            </a:extLst>
          </p:cNvPr>
          <p:cNvSpPr/>
          <p:nvPr/>
        </p:nvSpPr>
        <p:spPr>
          <a:xfrm>
            <a:off x="7184400" y="481619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E22D5B38-8F1A-BB46-A1F5-10D85117672C}"/>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8" name="Slide Number Placeholder 7">
            <a:extLst>
              <a:ext uri="{FF2B5EF4-FFF2-40B4-BE49-F238E27FC236}">
                <a16:creationId xmlns:a16="http://schemas.microsoft.com/office/drawing/2014/main" id="{54138F66-AAAE-2040-B47A-F239A273E69E}"/>
              </a:ext>
            </a:extLst>
          </p:cNvPr>
          <p:cNvSpPr>
            <a:spLocks noGrp="1"/>
          </p:cNvSpPr>
          <p:nvPr>
            <p:ph type="sldNum" sz="quarter" idx="12"/>
          </p:nvPr>
        </p:nvSpPr>
        <p:spPr/>
        <p:txBody>
          <a:bodyPr/>
          <a:lstStyle/>
          <a:p>
            <a:fld id="{160847C4-C153-934D-B234-B5C1EA6118B1}" type="slidenum">
              <a:rPr lang="en-US" smtClean="0"/>
              <a:t>23</a:t>
            </a:fld>
            <a:endParaRPr lang="en-US"/>
          </a:p>
        </p:txBody>
      </p:sp>
    </p:spTree>
    <p:extLst>
      <p:ext uri="{BB962C8B-B14F-4D97-AF65-F5344CB8AC3E}">
        <p14:creationId xmlns:p14="http://schemas.microsoft.com/office/powerpoint/2010/main" val="12272315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19F6C-42FC-8B4C-AD07-DAC3A7801C0E}"/>
              </a:ext>
            </a:extLst>
          </p:cNvPr>
          <p:cNvSpPr>
            <a:spLocks noGrp="1"/>
          </p:cNvSpPr>
          <p:nvPr>
            <p:ph type="title"/>
          </p:nvPr>
        </p:nvSpPr>
        <p:spPr/>
        <p:txBody>
          <a:bodyPr>
            <a:normAutofit fontScale="90000"/>
          </a:bodyPr>
          <a:lstStyle/>
          <a:p>
            <a:r>
              <a:rPr lang="en-US" dirty="0"/>
              <a:t>K-nearest neighbor (</a:t>
            </a:r>
            <a:r>
              <a:rPr lang="en-US" dirty="0" err="1"/>
              <a:t>kNN</a:t>
            </a:r>
            <a:r>
              <a:rPr lang="en-US" dirty="0"/>
              <a:t>)</a:t>
            </a:r>
          </a:p>
        </p:txBody>
      </p:sp>
      <p:sp>
        <p:nvSpPr>
          <p:cNvPr id="3" name="Content Placeholder 2">
            <a:extLst>
              <a:ext uri="{FF2B5EF4-FFF2-40B4-BE49-F238E27FC236}">
                <a16:creationId xmlns:a16="http://schemas.microsoft.com/office/drawing/2014/main" id="{9E223FFE-65F8-EA4E-95A6-ADC87F985446}"/>
              </a:ext>
            </a:extLst>
          </p:cNvPr>
          <p:cNvSpPr>
            <a:spLocks noGrp="1"/>
          </p:cNvSpPr>
          <p:nvPr>
            <p:ph idx="1"/>
          </p:nvPr>
        </p:nvSpPr>
        <p:spPr>
          <a:xfrm>
            <a:off x="725078" y="1027905"/>
            <a:ext cx="4529093" cy="5607159"/>
          </a:xfrm>
        </p:spPr>
        <p:txBody>
          <a:bodyPr>
            <a:normAutofit/>
          </a:bodyPr>
          <a:lstStyle/>
          <a:p>
            <a:endParaRPr lang="en-US" dirty="0"/>
          </a:p>
          <a:p>
            <a:r>
              <a:rPr lang="en-US" dirty="0"/>
              <a:t>K: #neighbor data points to consider</a:t>
            </a:r>
          </a:p>
          <a:p>
            <a:endParaRPr lang="en-US" dirty="0"/>
          </a:p>
          <a:p>
            <a:r>
              <a:rPr lang="en-US" dirty="0"/>
              <a:t>Majority vote: collect cluster associations from k (User defined) neighbors and identify the most relevant association</a:t>
            </a:r>
          </a:p>
          <a:p>
            <a:endParaRPr lang="en-US" dirty="0"/>
          </a:p>
          <a:p>
            <a:endParaRPr lang="en-US" dirty="0"/>
          </a:p>
        </p:txBody>
      </p:sp>
      <p:sp>
        <p:nvSpPr>
          <p:cNvPr id="4" name="5-Point Star 3">
            <a:extLst>
              <a:ext uri="{FF2B5EF4-FFF2-40B4-BE49-F238E27FC236}">
                <a16:creationId xmlns:a16="http://schemas.microsoft.com/office/drawing/2014/main" id="{8F2071EC-AD97-B642-BC92-AD1E086A201B}"/>
              </a:ext>
            </a:extLst>
          </p:cNvPr>
          <p:cNvSpPr/>
          <p:nvPr/>
        </p:nvSpPr>
        <p:spPr>
          <a:xfrm>
            <a:off x="8762337" y="3429000"/>
            <a:ext cx="381662" cy="381662"/>
          </a:xfrm>
          <a:prstGeom prst="star5">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F5B6390D-B10E-A249-84E2-03BBF3A05B5D}"/>
              </a:ext>
            </a:extLst>
          </p:cNvPr>
          <p:cNvSpPr/>
          <p:nvPr/>
        </p:nvSpPr>
        <p:spPr>
          <a:xfrm>
            <a:off x="8114705" y="2601959"/>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7" name="Triangle 6">
            <a:extLst>
              <a:ext uri="{FF2B5EF4-FFF2-40B4-BE49-F238E27FC236}">
                <a16:creationId xmlns:a16="http://schemas.microsoft.com/office/drawing/2014/main" id="{DB6E9C2D-F4B7-7F44-A442-E9C33495BAC0}"/>
              </a:ext>
            </a:extLst>
          </p:cNvPr>
          <p:cNvSpPr/>
          <p:nvPr/>
        </p:nvSpPr>
        <p:spPr>
          <a:xfrm>
            <a:off x="8143687" y="3619831"/>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1DFC7F0-9BBF-8D47-B201-0E37AD29AD70}"/>
              </a:ext>
            </a:extLst>
          </p:cNvPr>
          <p:cNvSpPr/>
          <p:nvPr/>
        </p:nvSpPr>
        <p:spPr>
          <a:xfrm>
            <a:off x="10537307" y="279279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1" name="Triangle 10">
            <a:extLst>
              <a:ext uri="{FF2B5EF4-FFF2-40B4-BE49-F238E27FC236}">
                <a16:creationId xmlns:a16="http://schemas.microsoft.com/office/drawing/2014/main" id="{9248928D-114E-B34D-9DA7-E496E4D4EFC2}"/>
              </a:ext>
            </a:extLst>
          </p:cNvPr>
          <p:cNvSpPr/>
          <p:nvPr/>
        </p:nvSpPr>
        <p:spPr>
          <a:xfrm>
            <a:off x="7861257" y="1849474"/>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2" name="Triangle 11">
            <a:extLst>
              <a:ext uri="{FF2B5EF4-FFF2-40B4-BE49-F238E27FC236}">
                <a16:creationId xmlns:a16="http://schemas.microsoft.com/office/drawing/2014/main" id="{7647B4D0-BBF3-9940-8108-6E81343715E1}"/>
              </a:ext>
            </a:extLst>
          </p:cNvPr>
          <p:cNvSpPr/>
          <p:nvPr/>
        </p:nvSpPr>
        <p:spPr>
          <a:xfrm>
            <a:off x="10285410" y="158796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C880A4-93FE-B446-8D52-52BC95D39FAB}"/>
              </a:ext>
            </a:extLst>
          </p:cNvPr>
          <p:cNvSpPr/>
          <p:nvPr/>
        </p:nvSpPr>
        <p:spPr>
          <a:xfrm>
            <a:off x="9466425" y="474314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4" name="Triangle 13">
            <a:extLst>
              <a:ext uri="{FF2B5EF4-FFF2-40B4-BE49-F238E27FC236}">
                <a16:creationId xmlns:a16="http://schemas.microsoft.com/office/drawing/2014/main" id="{08AEC5CA-070C-E948-821B-4D6D174A5CE1}"/>
              </a:ext>
            </a:extLst>
          </p:cNvPr>
          <p:cNvSpPr/>
          <p:nvPr/>
        </p:nvSpPr>
        <p:spPr>
          <a:xfrm>
            <a:off x="7184400" y="481619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70015DF3-DBFF-CC4A-8BAB-3F5B27923540}"/>
              </a:ext>
            </a:extLst>
          </p:cNvPr>
          <p:cNvSpPr/>
          <p:nvPr/>
        </p:nvSpPr>
        <p:spPr>
          <a:xfrm>
            <a:off x="8277308" y="2943971"/>
            <a:ext cx="1351720" cy="135172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02499979-6225-0840-8F69-E36736DFBFB3}"/>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8" name="Slide Number Placeholder 7">
            <a:extLst>
              <a:ext uri="{FF2B5EF4-FFF2-40B4-BE49-F238E27FC236}">
                <a16:creationId xmlns:a16="http://schemas.microsoft.com/office/drawing/2014/main" id="{308E13E6-C4EA-7B4F-8A8B-8799DD82A5FB}"/>
              </a:ext>
            </a:extLst>
          </p:cNvPr>
          <p:cNvSpPr>
            <a:spLocks noGrp="1"/>
          </p:cNvSpPr>
          <p:nvPr>
            <p:ph type="sldNum" sz="quarter" idx="12"/>
          </p:nvPr>
        </p:nvSpPr>
        <p:spPr/>
        <p:txBody>
          <a:bodyPr/>
          <a:lstStyle/>
          <a:p>
            <a:fld id="{160847C4-C153-934D-B234-B5C1EA6118B1}" type="slidenum">
              <a:rPr lang="en-US" smtClean="0"/>
              <a:t>24</a:t>
            </a:fld>
            <a:endParaRPr lang="en-US"/>
          </a:p>
        </p:txBody>
      </p:sp>
    </p:spTree>
    <p:extLst>
      <p:ext uri="{BB962C8B-B14F-4D97-AF65-F5344CB8AC3E}">
        <p14:creationId xmlns:p14="http://schemas.microsoft.com/office/powerpoint/2010/main" val="23605861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19F6C-42FC-8B4C-AD07-DAC3A7801C0E}"/>
              </a:ext>
            </a:extLst>
          </p:cNvPr>
          <p:cNvSpPr>
            <a:spLocks noGrp="1"/>
          </p:cNvSpPr>
          <p:nvPr>
            <p:ph type="title"/>
          </p:nvPr>
        </p:nvSpPr>
        <p:spPr/>
        <p:txBody>
          <a:bodyPr>
            <a:normAutofit fontScale="90000"/>
          </a:bodyPr>
          <a:lstStyle/>
          <a:p>
            <a:r>
              <a:rPr lang="en-US" dirty="0"/>
              <a:t>K-nearest neighbor (</a:t>
            </a:r>
            <a:r>
              <a:rPr lang="en-US" dirty="0" err="1"/>
              <a:t>kNN</a:t>
            </a:r>
            <a:r>
              <a:rPr lang="en-US" dirty="0"/>
              <a:t>)</a:t>
            </a:r>
          </a:p>
        </p:txBody>
      </p:sp>
      <p:sp>
        <p:nvSpPr>
          <p:cNvPr id="3" name="Content Placeholder 2">
            <a:extLst>
              <a:ext uri="{FF2B5EF4-FFF2-40B4-BE49-F238E27FC236}">
                <a16:creationId xmlns:a16="http://schemas.microsoft.com/office/drawing/2014/main" id="{9E223FFE-65F8-EA4E-95A6-ADC87F985446}"/>
              </a:ext>
            </a:extLst>
          </p:cNvPr>
          <p:cNvSpPr>
            <a:spLocks noGrp="1"/>
          </p:cNvSpPr>
          <p:nvPr>
            <p:ph idx="1"/>
          </p:nvPr>
        </p:nvSpPr>
        <p:spPr>
          <a:xfrm>
            <a:off x="725078" y="1027905"/>
            <a:ext cx="4529093" cy="5607159"/>
          </a:xfrm>
        </p:spPr>
        <p:txBody>
          <a:bodyPr>
            <a:normAutofit/>
          </a:bodyPr>
          <a:lstStyle/>
          <a:p>
            <a:endParaRPr lang="en-US" dirty="0"/>
          </a:p>
          <a:p>
            <a:r>
              <a:rPr lang="en-US" dirty="0"/>
              <a:t>K: #neighbor data points to consider</a:t>
            </a:r>
          </a:p>
          <a:p>
            <a:endParaRPr lang="en-US" dirty="0"/>
          </a:p>
          <a:p>
            <a:r>
              <a:rPr lang="en-US" dirty="0"/>
              <a:t>Majority vote: collect cluster associations from k (User defined) neighbors and identify the most relevant association</a:t>
            </a:r>
          </a:p>
          <a:p>
            <a:endParaRPr lang="en-US" dirty="0"/>
          </a:p>
          <a:p>
            <a:endParaRPr lang="en-US" dirty="0"/>
          </a:p>
        </p:txBody>
      </p:sp>
      <p:sp>
        <p:nvSpPr>
          <p:cNvPr id="4" name="5-Point Star 3">
            <a:extLst>
              <a:ext uri="{FF2B5EF4-FFF2-40B4-BE49-F238E27FC236}">
                <a16:creationId xmlns:a16="http://schemas.microsoft.com/office/drawing/2014/main" id="{8F2071EC-AD97-B642-BC92-AD1E086A201B}"/>
              </a:ext>
            </a:extLst>
          </p:cNvPr>
          <p:cNvSpPr/>
          <p:nvPr/>
        </p:nvSpPr>
        <p:spPr>
          <a:xfrm>
            <a:off x="8762337" y="3429000"/>
            <a:ext cx="381662" cy="381662"/>
          </a:xfrm>
          <a:prstGeom prst="star5">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F5B6390D-B10E-A249-84E2-03BBF3A05B5D}"/>
              </a:ext>
            </a:extLst>
          </p:cNvPr>
          <p:cNvSpPr/>
          <p:nvPr/>
        </p:nvSpPr>
        <p:spPr>
          <a:xfrm>
            <a:off x="8114705" y="2601959"/>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7" name="Triangle 6">
            <a:extLst>
              <a:ext uri="{FF2B5EF4-FFF2-40B4-BE49-F238E27FC236}">
                <a16:creationId xmlns:a16="http://schemas.microsoft.com/office/drawing/2014/main" id="{DB6E9C2D-F4B7-7F44-A442-E9C33495BAC0}"/>
              </a:ext>
            </a:extLst>
          </p:cNvPr>
          <p:cNvSpPr/>
          <p:nvPr/>
        </p:nvSpPr>
        <p:spPr>
          <a:xfrm>
            <a:off x="8143687" y="3619831"/>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1DFC7F0-9BBF-8D47-B201-0E37AD29AD70}"/>
              </a:ext>
            </a:extLst>
          </p:cNvPr>
          <p:cNvSpPr/>
          <p:nvPr/>
        </p:nvSpPr>
        <p:spPr>
          <a:xfrm>
            <a:off x="10537307" y="279279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1" name="Triangle 10">
            <a:extLst>
              <a:ext uri="{FF2B5EF4-FFF2-40B4-BE49-F238E27FC236}">
                <a16:creationId xmlns:a16="http://schemas.microsoft.com/office/drawing/2014/main" id="{9248928D-114E-B34D-9DA7-E496E4D4EFC2}"/>
              </a:ext>
            </a:extLst>
          </p:cNvPr>
          <p:cNvSpPr/>
          <p:nvPr/>
        </p:nvSpPr>
        <p:spPr>
          <a:xfrm>
            <a:off x="7861257" y="1849474"/>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2" name="Triangle 11">
            <a:extLst>
              <a:ext uri="{FF2B5EF4-FFF2-40B4-BE49-F238E27FC236}">
                <a16:creationId xmlns:a16="http://schemas.microsoft.com/office/drawing/2014/main" id="{7647B4D0-BBF3-9940-8108-6E81343715E1}"/>
              </a:ext>
            </a:extLst>
          </p:cNvPr>
          <p:cNvSpPr/>
          <p:nvPr/>
        </p:nvSpPr>
        <p:spPr>
          <a:xfrm>
            <a:off x="10285410" y="158796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C880A4-93FE-B446-8D52-52BC95D39FAB}"/>
              </a:ext>
            </a:extLst>
          </p:cNvPr>
          <p:cNvSpPr/>
          <p:nvPr/>
        </p:nvSpPr>
        <p:spPr>
          <a:xfrm>
            <a:off x="9466425" y="474314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4" name="Triangle 13">
            <a:extLst>
              <a:ext uri="{FF2B5EF4-FFF2-40B4-BE49-F238E27FC236}">
                <a16:creationId xmlns:a16="http://schemas.microsoft.com/office/drawing/2014/main" id="{08AEC5CA-070C-E948-821B-4D6D174A5CE1}"/>
              </a:ext>
            </a:extLst>
          </p:cNvPr>
          <p:cNvSpPr/>
          <p:nvPr/>
        </p:nvSpPr>
        <p:spPr>
          <a:xfrm>
            <a:off x="7184400" y="481619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70015DF3-DBFF-CC4A-8BAB-3F5B27923540}"/>
              </a:ext>
            </a:extLst>
          </p:cNvPr>
          <p:cNvSpPr/>
          <p:nvPr/>
        </p:nvSpPr>
        <p:spPr>
          <a:xfrm>
            <a:off x="8022866" y="2691704"/>
            <a:ext cx="1860604" cy="186060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12FEFB3D-A962-B94C-9467-0998FCF92098}"/>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8" name="Slide Number Placeholder 7">
            <a:extLst>
              <a:ext uri="{FF2B5EF4-FFF2-40B4-BE49-F238E27FC236}">
                <a16:creationId xmlns:a16="http://schemas.microsoft.com/office/drawing/2014/main" id="{C98CDC40-3754-5947-99CE-3A7E7B4F9867}"/>
              </a:ext>
            </a:extLst>
          </p:cNvPr>
          <p:cNvSpPr>
            <a:spLocks noGrp="1"/>
          </p:cNvSpPr>
          <p:nvPr>
            <p:ph type="sldNum" sz="quarter" idx="12"/>
          </p:nvPr>
        </p:nvSpPr>
        <p:spPr/>
        <p:txBody>
          <a:bodyPr/>
          <a:lstStyle/>
          <a:p>
            <a:fld id="{160847C4-C153-934D-B234-B5C1EA6118B1}" type="slidenum">
              <a:rPr lang="en-US" smtClean="0"/>
              <a:t>25</a:t>
            </a:fld>
            <a:endParaRPr lang="en-US"/>
          </a:p>
        </p:txBody>
      </p:sp>
    </p:spTree>
    <p:extLst>
      <p:ext uri="{BB962C8B-B14F-4D97-AF65-F5344CB8AC3E}">
        <p14:creationId xmlns:p14="http://schemas.microsoft.com/office/powerpoint/2010/main" val="41640219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19F6C-42FC-8B4C-AD07-DAC3A7801C0E}"/>
              </a:ext>
            </a:extLst>
          </p:cNvPr>
          <p:cNvSpPr>
            <a:spLocks noGrp="1"/>
          </p:cNvSpPr>
          <p:nvPr>
            <p:ph type="title"/>
          </p:nvPr>
        </p:nvSpPr>
        <p:spPr/>
        <p:txBody>
          <a:bodyPr>
            <a:normAutofit fontScale="90000"/>
          </a:bodyPr>
          <a:lstStyle/>
          <a:p>
            <a:r>
              <a:rPr lang="en-US" dirty="0"/>
              <a:t>K-nearest neighbor (</a:t>
            </a:r>
            <a:r>
              <a:rPr lang="en-US" dirty="0" err="1"/>
              <a:t>kNN</a:t>
            </a:r>
            <a:r>
              <a:rPr lang="en-US" dirty="0"/>
              <a:t>)</a:t>
            </a:r>
          </a:p>
        </p:txBody>
      </p:sp>
      <p:sp>
        <p:nvSpPr>
          <p:cNvPr id="3" name="Content Placeholder 2">
            <a:extLst>
              <a:ext uri="{FF2B5EF4-FFF2-40B4-BE49-F238E27FC236}">
                <a16:creationId xmlns:a16="http://schemas.microsoft.com/office/drawing/2014/main" id="{9E223FFE-65F8-EA4E-95A6-ADC87F985446}"/>
              </a:ext>
            </a:extLst>
          </p:cNvPr>
          <p:cNvSpPr>
            <a:spLocks noGrp="1"/>
          </p:cNvSpPr>
          <p:nvPr>
            <p:ph idx="1"/>
          </p:nvPr>
        </p:nvSpPr>
        <p:spPr>
          <a:xfrm>
            <a:off x="725078" y="1027905"/>
            <a:ext cx="4529093" cy="5607159"/>
          </a:xfrm>
        </p:spPr>
        <p:txBody>
          <a:bodyPr>
            <a:normAutofit/>
          </a:bodyPr>
          <a:lstStyle/>
          <a:p>
            <a:endParaRPr lang="en-US" dirty="0"/>
          </a:p>
          <a:p>
            <a:r>
              <a:rPr lang="en-US" dirty="0"/>
              <a:t>K: #neighbor data points to consider</a:t>
            </a:r>
          </a:p>
          <a:p>
            <a:endParaRPr lang="en-US" dirty="0"/>
          </a:p>
          <a:p>
            <a:r>
              <a:rPr lang="en-US" dirty="0"/>
              <a:t>Majority vote: collect cluster associations from k (User defined) neighbors and identify the most relevant association</a:t>
            </a:r>
          </a:p>
          <a:p>
            <a:endParaRPr lang="en-US" dirty="0"/>
          </a:p>
          <a:p>
            <a:endParaRPr lang="en-US" dirty="0"/>
          </a:p>
        </p:txBody>
      </p:sp>
      <p:sp>
        <p:nvSpPr>
          <p:cNvPr id="4" name="5-Point Star 3">
            <a:extLst>
              <a:ext uri="{FF2B5EF4-FFF2-40B4-BE49-F238E27FC236}">
                <a16:creationId xmlns:a16="http://schemas.microsoft.com/office/drawing/2014/main" id="{8F2071EC-AD97-B642-BC92-AD1E086A201B}"/>
              </a:ext>
            </a:extLst>
          </p:cNvPr>
          <p:cNvSpPr/>
          <p:nvPr/>
        </p:nvSpPr>
        <p:spPr>
          <a:xfrm>
            <a:off x="8762337" y="3429000"/>
            <a:ext cx="381662" cy="381662"/>
          </a:xfrm>
          <a:prstGeom prst="star5">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F5B6390D-B10E-A249-84E2-03BBF3A05B5D}"/>
              </a:ext>
            </a:extLst>
          </p:cNvPr>
          <p:cNvSpPr/>
          <p:nvPr/>
        </p:nvSpPr>
        <p:spPr>
          <a:xfrm>
            <a:off x="8114705" y="2601959"/>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7" name="Triangle 6">
            <a:extLst>
              <a:ext uri="{FF2B5EF4-FFF2-40B4-BE49-F238E27FC236}">
                <a16:creationId xmlns:a16="http://schemas.microsoft.com/office/drawing/2014/main" id="{DB6E9C2D-F4B7-7F44-A442-E9C33495BAC0}"/>
              </a:ext>
            </a:extLst>
          </p:cNvPr>
          <p:cNvSpPr/>
          <p:nvPr/>
        </p:nvSpPr>
        <p:spPr>
          <a:xfrm>
            <a:off x="8143687" y="3619831"/>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1DFC7F0-9BBF-8D47-B201-0E37AD29AD70}"/>
              </a:ext>
            </a:extLst>
          </p:cNvPr>
          <p:cNvSpPr/>
          <p:nvPr/>
        </p:nvSpPr>
        <p:spPr>
          <a:xfrm>
            <a:off x="10537307" y="279279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1" name="Triangle 10">
            <a:extLst>
              <a:ext uri="{FF2B5EF4-FFF2-40B4-BE49-F238E27FC236}">
                <a16:creationId xmlns:a16="http://schemas.microsoft.com/office/drawing/2014/main" id="{9248928D-114E-B34D-9DA7-E496E4D4EFC2}"/>
              </a:ext>
            </a:extLst>
          </p:cNvPr>
          <p:cNvSpPr/>
          <p:nvPr/>
        </p:nvSpPr>
        <p:spPr>
          <a:xfrm>
            <a:off x="7861257" y="1849474"/>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2" name="Triangle 11">
            <a:extLst>
              <a:ext uri="{FF2B5EF4-FFF2-40B4-BE49-F238E27FC236}">
                <a16:creationId xmlns:a16="http://schemas.microsoft.com/office/drawing/2014/main" id="{7647B4D0-BBF3-9940-8108-6E81343715E1}"/>
              </a:ext>
            </a:extLst>
          </p:cNvPr>
          <p:cNvSpPr/>
          <p:nvPr/>
        </p:nvSpPr>
        <p:spPr>
          <a:xfrm>
            <a:off x="10285410" y="158796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C880A4-93FE-B446-8D52-52BC95D39FAB}"/>
              </a:ext>
            </a:extLst>
          </p:cNvPr>
          <p:cNvSpPr/>
          <p:nvPr/>
        </p:nvSpPr>
        <p:spPr>
          <a:xfrm>
            <a:off x="9466425" y="474314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4" name="Triangle 13">
            <a:extLst>
              <a:ext uri="{FF2B5EF4-FFF2-40B4-BE49-F238E27FC236}">
                <a16:creationId xmlns:a16="http://schemas.microsoft.com/office/drawing/2014/main" id="{08AEC5CA-070C-E948-821B-4D6D174A5CE1}"/>
              </a:ext>
            </a:extLst>
          </p:cNvPr>
          <p:cNvSpPr/>
          <p:nvPr/>
        </p:nvSpPr>
        <p:spPr>
          <a:xfrm>
            <a:off x="7184400" y="481619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70015DF3-DBFF-CC4A-8BAB-3F5B27923540}"/>
              </a:ext>
            </a:extLst>
          </p:cNvPr>
          <p:cNvSpPr/>
          <p:nvPr/>
        </p:nvSpPr>
        <p:spPr>
          <a:xfrm>
            <a:off x="7507820" y="2174483"/>
            <a:ext cx="2890696" cy="289069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62C6B5D4-85FB-FE4C-9591-339A591FCDB6}"/>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8" name="Slide Number Placeholder 7">
            <a:extLst>
              <a:ext uri="{FF2B5EF4-FFF2-40B4-BE49-F238E27FC236}">
                <a16:creationId xmlns:a16="http://schemas.microsoft.com/office/drawing/2014/main" id="{74D84121-7DA9-6345-842E-709EB17AFDC4}"/>
              </a:ext>
            </a:extLst>
          </p:cNvPr>
          <p:cNvSpPr>
            <a:spLocks noGrp="1"/>
          </p:cNvSpPr>
          <p:nvPr>
            <p:ph type="sldNum" sz="quarter" idx="12"/>
          </p:nvPr>
        </p:nvSpPr>
        <p:spPr/>
        <p:txBody>
          <a:bodyPr/>
          <a:lstStyle/>
          <a:p>
            <a:fld id="{160847C4-C153-934D-B234-B5C1EA6118B1}" type="slidenum">
              <a:rPr lang="en-US" smtClean="0"/>
              <a:t>26</a:t>
            </a:fld>
            <a:endParaRPr lang="en-US"/>
          </a:p>
        </p:txBody>
      </p:sp>
    </p:spTree>
    <p:extLst>
      <p:ext uri="{BB962C8B-B14F-4D97-AF65-F5344CB8AC3E}">
        <p14:creationId xmlns:p14="http://schemas.microsoft.com/office/powerpoint/2010/main" val="35037727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C69C1-6FEB-864F-AFEF-E04DEFD3CB54}"/>
              </a:ext>
            </a:extLst>
          </p:cNvPr>
          <p:cNvSpPr>
            <a:spLocks noGrp="1"/>
          </p:cNvSpPr>
          <p:nvPr>
            <p:ph type="title"/>
          </p:nvPr>
        </p:nvSpPr>
        <p:spPr/>
        <p:txBody>
          <a:bodyPr>
            <a:normAutofit fontScale="90000"/>
          </a:bodyPr>
          <a:lstStyle/>
          <a:p>
            <a:r>
              <a:rPr lang="en-US" dirty="0"/>
              <a:t>K-nearest neighbor (</a:t>
            </a:r>
            <a:r>
              <a:rPr lang="en-US" dirty="0" err="1"/>
              <a:t>kNN</a:t>
            </a:r>
            <a:r>
              <a:rPr lang="en-US" dirty="0"/>
              <a:t>) steps:</a:t>
            </a:r>
          </a:p>
        </p:txBody>
      </p:sp>
      <p:sp>
        <p:nvSpPr>
          <p:cNvPr id="3" name="Content Placeholder 2">
            <a:extLst>
              <a:ext uri="{FF2B5EF4-FFF2-40B4-BE49-F238E27FC236}">
                <a16:creationId xmlns:a16="http://schemas.microsoft.com/office/drawing/2014/main" id="{5C0DCF33-E97B-A149-B028-5DB3D25CE590}"/>
              </a:ext>
            </a:extLst>
          </p:cNvPr>
          <p:cNvSpPr>
            <a:spLocks noGrp="1"/>
          </p:cNvSpPr>
          <p:nvPr>
            <p:ph idx="1"/>
          </p:nvPr>
        </p:nvSpPr>
        <p:spPr/>
        <p:txBody>
          <a:bodyPr/>
          <a:lstStyle/>
          <a:p>
            <a:r>
              <a:rPr lang="en-US" dirty="0"/>
              <a:t>Calculate the distance between a new data point and preexisting data points</a:t>
            </a:r>
          </a:p>
          <a:p>
            <a:endParaRPr lang="en-US" dirty="0"/>
          </a:p>
          <a:p>
            <a:r>
              <a:rPr lang="en-US" dirty="0"/>
              <a:t>Sort the results in ascending order</a:t>
            </a:r>
          </a:p>
          <a:p>
            <a:endParaRPr lang="en-US" dirty="0"/>
          </a:p>
          <a:p>
            <a:r>
              <a:rPr lang="en-US" dirty="0"/>
              <a:t>Choose the first K rows</a:t>
            </a:r>
          </a:p>
          <a:p>
            <a:endParaRPr lang="en-US" dirty="0"/>
          </a:p>
          <a:p>
            <a:r>
              <a:rPr lang="en-US" dirty="0"/>
              <a:t>Take the majority vote from the data points within K</a:t>
            </a:r>
          </a:p>
        </p:txBody>
      </p:sp>
      <p:sp>
        <p:nvSpPr>
          <p:cNvPr id="4" name="Rectangle 3">
            <a:extLst>
              <a:ext uri="{FF2B5EF4-FFF2-40B4-BE49-F238E27FC236}">
                <a16:creationId xmlns:a16="http://schemas.microsoft.com/office/drawing/2014/main" id="{45FD056F-4260-0E49-8996-3176D134981E}"/>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5" name="Slide Number Placeholder 4">
            <a:extLst>
              <a:ext uri="{FF2B5EF4-FFF2-40B4-BE49-F238E27FC236}">
                <a16:creationId xmlns:a16="http://schemas.microsoft.com/office/drawing/2014/main" id="{CA129771-9BAF-FE45-9647-AEA6933063C6}"/>
              </a:ext>
            </a:extLst>
          </p:cNvPr>
          <p:cNvSpPr>
            <a:spLocks noGrp="1"/>
          </p:cNvSpPr>
          <p:nvPr>
            <p:ph type="sldNum" sz="quarter" idx="12"/>
          </p:nvPr>
        </p:nvSpPr>
        <p:spPr/>
        <p:txBody>
          <a:bodyPr/>
          <a:lstStyle/>
          <a:p>
            <a:fld id="{160847C4-C153-934D-B234-B5C1EA6118B1}" type="slidenum">
              <a:rPr lang="en-US" smtClean="0"/>
              <a:t>27</a:t>
            </a:fld>
            <a:endParaRPr lang="en-US"/>
          </a:p>
        </p:txBody>
      </p:sp>
    </p:spTree>
    <p:extLst>
      <p:ext uri="{BB962C8B-B14F-4D97-AF65-F5344CB8AC3E}">
        <p14:creationId xmlns:p14="http://schemas.microsoft.com/office/powerpoint/2010/main" val="4641527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49D5BD-0850-E14F-A96B-3902DD8E3E22}"/>
              </a:ext>
            </a:extLst>
          </p:cNvPr>
          <p:cNvSpPr>
            <a:spLocks noGrp="1"/>
          </p:cNvSpPr>
          <p:nvPr>
            <p:ph type="title"/>
          </p:nvPr>
        </p:nvSpPr>
        <p:spPr/>
        <p:txBody>
          <a:bodyPr>
            <a:normAutofit fontScale="90000"/>
          </a:bodyPr>
          <a:lstStyle/>
          <a:p>
            <a:r>
              <a:rPr lang="en-US" dirty="0"/>
              <a:t>K-nearest neighbor (</a:t>
            </a:r>
            <a:r>
              <a:rPr lang="en-US" dirty="0" err="1"/>
              <a:t>kNN</a:t>
            </a:r>
            <a:r>
              <a:rPr lang="en-US" dirty="0"/>
              <a:t>)</a:t>
            </a:r>
          </a:p>
        </p:txBody>
      </p:sp>
      <p:sp>
        <p:nvSpPr>
          <p:cNvPr id="3" name="Content Placeholder 2">
            <a:extLst>
              <a:ext uri="{FF2B5EF4-FFF2-40B4-BE49-F238E27FC236}">
                <a16:creationId xmlns:a16="http://schemas.microsoft.com/office/drawing/2014/main" id="{DC9B88D3-8D4E-9A46-84CF-1F35D30E69D8}"/>
              </a:ext>
            </a:extLst>
          </p:cNvPr>
          <p:cNvSpPr>
            <a:spLocks noGrp="1"/>
          </p:cNvSpPr>
          <p:nvPr>
            <p:ph idx="1"/>
          </p:nvPr>
        </p:nvSpPr>
        <p:spPr>
          <a:xfrm>
            <a:off x="838200" y="1621410"/>
            <a:ext cx="10515600" cy="4555553"/>
          </a:xfrm>
        </p:spPr>
        <p:txBody>
          <a:bodyPr>
            <a:normAutofit lnSpcReduction="10000"/>
          </a:bodyPr>
          <a:lstStyle/>
          <a:p>
            <a:pPr marL="0" indent="0">
              <a:buNone/>
            </a:pPr>
            <a:r>
              <a:rPr lang="en-US" b="1" dirty="0"/>
              <a:t>Pros</a:t>
            </a:r>
          </a:p>
          <a:p>
            <a:r>
              <a:rPr lang="en-US" dirty="0"/>
              <a:t>Easy to implement</a:t>
            </a:r>
          </a:p>
          <a:p>
            <a:endParaRPr lang="en-US" dirty="0"/>
          </a:p>
          <a:p>
            <a:pPr marL="0" indent="0">
              <a:buNone/>
            </a:pPr>
            <a:r>
              <a:rPr lang="en-US" b="1" dirty="0"/>
              <a:t>Cons</a:t>
            </a:r>
          </a:p>
          <a:p>
            <a:r>
              <a:rPr lang="en-US" dirty="0"/>
              <a:t>Computationally expensive</a:t>
            </a:r>
          </a:p>
          <a:p>
            <a:r>
              <a:rPr lang="en-US" dirty="0"/>
              <a:t>Uses a lot of memory</a:t>
            </a:r>
          </a:p>
          <a:p>
            <a:r>
              <a:rPr lang="en-US" dirty="0"/>
              <a:t>Sensitive to the scale of data and outliers</a:t>
            </a:r>
          </a:p>
          <a:p>
            <a:pPr fontAlgn="base"/>
            <a:r>
              <a:rPr lang="en-US" dirty="0"/>
              <a:t>As the number of dimensions increases, the volume of the input space increases at an exponential rate</a:t>
            </a:r>
            <a:br>
              <a:rPr lang="en-US" dirty="0"/>
            </a:br>
            <a:endParaRPr lang="en-US" dirty="0"/>
          </a:p>
        </p:txBody>
      </p:sp>
      <p:sp>
        <p:nvSpPr>
          <p:cNvPr id="4" name="Rectangle 3">
            <a:extLst>
              <a:ext uri="{FF2B5EF4-FFF2-40B4-BE49-F238E27FC236}">
                <a16:creationId xmlns:a16="http://schemas.microsoft.com/office/drawing/2014/main" id="{E2B1ADC6-4505-5C45-A198-8E3D90B06CCF}"/>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5" name="Slide Number Placeholder 4">
            <a:extLst>
              <a:ext uri="{FF2B5EF4-FFF2-40B4-BE49-F238E27FC236}">
                <a16:creationId xmlns:a16="http://schemas.microsoft.com/office/drawing/2014/main" id="{422EB2B9-10E9-1743-A2AC-126C0804FCB5}"/>
              </a:ext>
            </a:extLst>
          </p:cNvPr>
          <p:cNvSpPr>
            <a:spLocks noGrp="1"/>
          </p:cNvSpPr>
          <p:nvPr>
            <p:ph type="sldNum" sz="quarter" idx="12"/>
          </p:nvPr>
        </p:nvSpPr>
        <p:spPr/>
        <p:txBody>
          <a:bodyPr/>
          <a:lstStyle/>
          <a:p>
            <a:fld id="{160847C4-C153-934D-B234-B5C1EA6118B1}" type="slidenum">
              <a:rPr lang="en-US" smtClean="0"/>
              <a:t>28</a:t>
            </a:fld>
            <a:endParaRPr lang="en-US"/>
          </a:p>
        </p:txBody>
      </p:sp>
    </p:spTree>
    <p:extLst>
      <p:ext uri="{BB962C8B-B14F-4D97-AF65-F5344CB8AC3E}">
        <p14:creationId xmlns:p14="http://schemas.microsoft.com/office/powerpoint/2010/main" val="11938039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02B3C9-8709-4848-8982-B75DFF5EE445}"/>
              </a:ext>
            </a:extLst>
          </p:cNvPr>
          <p:cNvSpPr>
            <a:spLocks noGrp="1"/>
          </p:cNvSpPr>
          <p:nvPr>
            <p:ph type="title"/>
          </p:nvPr>
        </p:nvSpPr>
        <p:spPr/>
        <p:txBody>
          <a:bodyPr>
            <a:normAutofit fontScale="90000"/>
          </a:bodyPr>
          <a:lstStyle/>
          <a:p>
            <a:r>
              <a:rPr lang="en-US" dirty="0"/>
              <a:t>K-nearest neighbor (</a:t>
            </a:r>
            <a:r>
              <a:rPr lang="en-US" dirty="0" err="1"/>
              <a:t>kNN</a:t>
            </a:r>
            <a:r>
              <a:rPr lang="en-US" dirty="0"/>
              <a:t>): Preprocessing</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C6A4E95E-975E-D942-9146-E0E5C10D39CE}"/>
                  </a:ext>
                </a:extLst>
              </p:cNvPr>
              <p:cNvSpPr>
                <a:spLocks noGrp="1"/>
              </p:cNvSpPr>
              <p:nvPr>
                <p:ph idx="1"/>
              </p:nvPr>
            </p:nvSpPr>
            <p:spPr/>
            <p:txBody>
              <a:bodyPr/>
              <a:lstStyle/>
              <a:p>
                <a:endParaRPr lang="en-US" dirty="0"/>
              </a:p>
              <a:p>
                <a:r>
                  <a:rPr lang="en-US" dirty="0"/>
                  <a:t>Rescale data (ex: </a:t>
                </a:r>
                <a14:m>
                  <m:oMath xmlns:m="http://schemas.openxmlformats.org/officeDocument/2006/math">
                    <m:f>
                      <m:fPr>
                        <m:ctrlPr>
                          <a:rPr lang="en-US" i="1" smtClean="0">
                            <a:latin typeface="Cambria Math" panose="02040503050406030204" pitchFamily="18" charset="0"/>
                          </a:rPr>
                        </m:ctrlPr>
                      </m:fPr>
                      <m:num>
                        <m:r>
                          <a:rPr lang="en-US" b="0" i="1" smtClean="0">
                            <a:latin typeface="Cambria Math" panose="02040503050406030204" pitchFamily="18" charset="0"/>
                          </a:rPr>
                          <m:t>𝑥</m:t>
                        </m:r>
                        <m:r>
                          <a:rPr lang="en-US" b="0" i="1" smtClean="0">
                            <a:latin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𝜇</m:t>
                        </m:r>
                      </m:num>
                      <m:den>
                        <m:r>
                          <a:rPr lang="en-US" i="1" smtClean="0">
                            <a:latin typeface="Cambria Math" panose="02040503050406030204" pitchFamily="18" charset="0"/>
                            <a:ea typeface="Cambria Math" panose="02040503050406030204" pitchFamily="18" charset="0"/>
                          </a:rPr>
                          <m:t>𝜎</m:t>
                        </m:r>
                      </m:den>
                    </m:f>
                  </m:oMath>
                </a14:m>
                <a:r>
                  <a:rPr lang="en-US" dirty="0"/>
                  <a:t>)</a:t>
                </a:r>
              </a:p>
              <a:p>
                <a:endParaRPr lang="en-US" dirty="0"/>
              </a:p>
              <a:p>
                <a:r>
                  <a:rPr lang="en-US" dirty="0"/>
                  <a:t>Impute (substitute) missing data</a:t>
                </a:r>
              </a:p>
              <a:p>
                <a:endParaRPr lang="en-US" dirty="0"/>
              </a:p>
              <a:p>
                <a:r>
                  <a:rPr lang="en-US" dirty="0"/>
                  <a:t>Reduce the dimension (# attributes) if the dimension is too high</a:t>
                </a:r>
              </a:p>
            </p:txBody>
          </p:sp>
        </mc:Choice>
        <mc:Fallback xmlns="">
          <p:sp>
            <p:nvSpPr>
              <p:cNvPr id="3" name="Content Placeholder 2">
                <a:extLst>
                  <a:ext uri="{FF2B5EF4-FFF2-40B4-BE49-F238E27FC236}">
                    <a16:creationId xmlns:a16="http://schemas.microsoft.com/office/drawing/2014/main" id="{C6A4E95E-975E-D942-9146-E0E5C10D39CE}"/>
                  </a:ext>
                </a:extLst>
              </p:cNvPr>
              <p:cNvSpPr>
                <a:spLocks noGrp="1" noRot="1" noChangeAspect="1" noMove="1" noResize="1" noEditPoints="1" noAdjustHandles="1" noChangeArrowheads="1" noChangeShapeType="1" noTextEdit="1"/>
              </p:cNvSpPr>
              <p:nvPr>
                <p:ph idx="1"/>
              </p:nvPr>
            </p:nvSpPr>
            <p:spPr>
              <a:blipFill>
                <a:blip r:embed="rId2"/>
                <a:stretch>
                  <a:fillRect l="-1086"/>
                </a:stretch>
              </a:blipFill>
            </p:spPr>
            <p:txBody>
              <a:bodyPr/>
              <a:lstStyle/>
              <a:p>
                <a:r>
                  <a:rPr lang="en-US">
                    <a:noFill/>
                  </a:rPr>
                  <a:t> </a:t>
                </a:r>
              </a:p>
            </p:txBody>
          </p:sp>
        </mc:Fallback>
      </mc:AlternateContent>
      <p:sp>
        <p:nvSpPr>
          <p:cNvPr id="4" name="Rectangle 3">
            <a:extLst>
              <a:ext uri="{FF2B5EF4-FFF2-40B4-BE49-F238E27FC236}">
                <a16:creationId xmlns:a16="http://schemas.microsoft.com/office/drawing/2014/main" id="{38EB5013-9313-2145-92F9-C41E65EC84AC}"/>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5" name="Slide Number Placeholder 4">
            <a:extLst>
              <a:ext uri="{FF2B5EF4-FFF2-40B4-BE49-F238E27FC236}">
                <a16:creationId xmlns:a16="http://schemas.microsoft.com/office/drawing/2014/main" id="{14CFC34A-AA1E-034E-B215-308332232F47}"/>
              </a:ext>
            </a:extLst>
          </p:cNvPr>
          <p:cNvSpPr>
            <a:spLocks noGrp="1"/>
          </p:cNvSpPr>
          <p:nvPr>
            <p:ph type="sldNum" sz="quarter" idx="12"/>
          </p:nvPr>
        </p:nvSpPr>
        <p:spPr/>
        <p:txBody>
          <a:bodyPr/>
          <a:lstStyle/>
          <a:p>
            <a:fld id="{160847C4-C153-934D-B234-B5C1EA6118B1}" type="slidenum">
              <a:rPr lang="en-US" smtClean="0"/>
              <a:t>29</a:t>
            </a:fld>
            <a:endParaRPr lang="en-US"/>
          </a:p>
        </p:txBody>
      </p:sp>
    </p:spTree>
    <p:extLst>
      <p:ext uri="{BB962C8B-B14F-4D97-AF65-F5344CB8AC3E}">
        <p14:creationId xmlns:p14="http://schemas.microsoft.com/office/powerpoint/2010/main" val="16437798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3A76E-CB05-0F45-9319-A1E1C64BE8C1}"/>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7B11B013-6748-264B-89F9-3DDDB6C4BE59}"/>
              </a:ext>
            </a:extLst>
          </p:cNvPr>
          <p:cNvSpPr>
            <a:spLocks noGrp="1"/>
          </p:cNvSpPr>
          <p:nvPr>
            <p:ph idx="1"/>
          </p:nvPr>
        </p:nvSpPr>
        <p:spPr/>
        <p:txBody>
          <a:bodyPr/>
          <a:lstStyle/>
          <a:p>
            <a:endParaRPr lang="en-US" dirty="0"/>
          </a:p>
        </p:txBody>
      </p:sp>
      <p:pic>
        <p:nvPicPr>
          <p:cNvPr id="4" name="Picture 3">
            <a:extLst>
              <a:ext uri="{FF2B5EF4-FFF2-40B4-BE49-F238E27FC236}">
                <a16:creationId xmlns:a16="http://schemas.microsoft.com/office/drawing/2014/main" id="{D7FF5CFE-A9D9-A546-9579-F0C52A7C7E0D}"/>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Layer>
                </a14:imgProps>
              </a:ext>
            </a:extLst>
          </a:blip>
          <a:stretch>
            <a:fillRect/>
          </a:stretch>
        </p:blipFill>
        <p:spPr>
          <a:xfrm>
            <a:off x="0" y="952500"/>
            <a:ext cx="12192000" cy="4953000"/>
          </a:xfrm>
          <a:prstGeom prst="rect">
            <a:avLst/>
          </a:prstGeom>
        </p:spPr>
      </p:pic>
      <p:pic>
        <p:nvPicPr>
          <p:cNvPr id="5" name="Picture 4">
            <a:extLst>
              <a:ext uri="{FF2B5EF4-FFF2-40B4-BE49-F238E27FC236}">
                <a16:creationId xmlns:a16="http://schemas.microsoft.com/office/drawing/2014/main" id="{973F9829-706A-3545-9934-22C1DC1E4C63}"/>
              </a:ext>
            </a:extLst>
          </p:cNvPr>
          <p:cNvPicPr>
            <a:picLocks noChangeAspect="1"/>
          </p:cNvPicPr>
          <p:nvPr/>
        </p:nvPicPr>
        <p:blipFill>
          <a:blip r:embed="rId5"/>
          <a:stretch>
            <a:fillRect/>
          </a:stretch>
        </p:blipFill>
        <p:spPr>
          <a:xfrm rot="9011492">
            <a:off x="5215055" y="3970103"/>
            <a:ext cx="1079500" cy="1485900"/>
          </a:xfrm>
          <a:prstGeom prst="rect">
            <a:avLst/>
          </a:prstGeom>
        </p:spPr>
      </p:pic>
      <p:sp>
        <p:nvSpPr>
          <p:cNvPr id="6" name="Title 1">
            <a:extLst>
              <a:ext uri="{FF2B5EF4-FFF2-40B4-BE49-F238E27FC236}">
                <a16:creationId xmlns:a16="http://schemas.microsoft.com/office/drawing/2014/main" id="{245630B8-05F2-C747-B239-4697C5DD86E6}"/>
              </a:ext>
            </a:extLst>
          </p:cNvPr>
          <p:cNvSpPr txBox="1">
            <a:spLocks/>
          </p:cNvSpPr>
          <p:nvPr/>
        </p:nvSpPr>
        <p:spPr>
          <a:xfrm>
            <a:off x="838200" y="365125"/>
            <a:ext cx="10515600" cy="668147"/>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r>
              <a:rPr lang="en-US"/>
              <a:t>Examples of Machine Learning Methods</a:t>
            </a:r>
            <a:endParaRPr lang="en-US" dirty="0"/>
          </a:p>
        </p:txBody>
      </p:sp>
      <p:sp>
        <p:nvSpPr>
          <p:cNvPr id="7" name="Rectangle 6">
            <a:extLst>
              <a:ext uri="{FF2B5EF4-FFF2-40B4-BE49-F238E27FC236}">
                <a16:creationId xmlns:a16="http://schemas.microsoft.com/office/drawing/2014/main" id="{089439B4-527C-854A-97B2-563648871649}"/>
              </a:ext>
            </a:extLst>
          </p:cNvPr>
          <p:cNvSpPr/>
          <p:nvPr/>
        </p:nvSpPr>
        <p:spPr>
          <a:xfrm>
            <a:off x="8073391" y="6455570"/>
            <a:ext cx="6096000" cy="369332"/>
          </a:xfrm>
          <a:prstGeom prst="rect">
            <a:avLst/>
          </a:prstGeom>
        </p:spPr>
        <p:txBody>
          <a:bodyPr>
            <a:spAutoFit/>
          </a:bodyPr>
          <a:lstStyle/>
          <a:p>
            <a:r>
              <a:rPr lang="en-US" dirty="0"/>
              <a:t>https://</a:t>
            </a:r>
            <a:r>
              <a:rPr lang="en-US" dirty="0" err="1"/>
              <a:t>medium.com</a:t>
            </a:r>
            <a:r>
              <a:rPr lang="en-US" dirty="0"/>
              <a:t>/</a:t>
            </a:r>
            <a:r>
              <a:rPr lang="en-US" dirty="0" err="1"/>
              <a:t>datadriveninvestor</a:t>
            </a:r>
            <a:endParaRPr lang="en-US" dirty="0"/>
          </a:p>
        </p:txBody>
      </p:sp>
      <p:pic>
        <p:nvPicPr>
          <p:cNvPr id="11" name="Picture 10">
            <a:extLst>
              <a:ext uri="{FF2B5EF4-FFF2-40B4-BE49-F238E27FC236}">
                <a16:creationId xmlns:a16="http://schemas.microsoft.com/office/drawing/2014/main" id="{BFC59583-F020-0E48-97F8-7AC95D2820CE}"/>
              </a:ext>
            </a:extLst>
          </p:cNvPr>
          <p:cNvPicPr>
            <a:picLocks noChangeAspect="1"/>
          </p:cNvPicPr>
          <p:nvPr/>
        </p:nvPicPr>
        <p:blipFill>
          <a:blip r:embed="rId6"/>
          <a:stretch>
            <a:fillRect/>
          </a:stretch>
        </p:blipFill>
        <p:spPr>
          <a:xfrm>
            <a:off x="5003223" y="5189220"/>
            <a:ext cx="1562100" cy="381000"/>
          </a:xfrm>
          <a:prstGeom prst="rect">
            <a:avLst/>
          </a:prstGeom>
        </p:spPr>
      </p:pic>
      <p:sp>
        <p:nvSpPr>
          <p:cNvPr id="12" name="TextBox 11">
            <a:extLst>
              <a:ext uri="{FF2B5EF4-FFF2-40B4-BE49-F238E27FC236}">
                <a16:creationId xmlns:a16="http://schemas.microsoft.com/office/drawing/2014/main" id="{1AD5C4BE-29C8-7A49-916B-54256AF2A79B}"/>
              </a:ext>
            </a:extLst>
          </p:cNvPr>
          <p:cNvSpPr txBox="1"/>
          <p:nvPr/>
        </p:nvSpPr>
        <p:spPr>
          <a:xfrm>
            <a:off x="5023488" y="5243975"/>
            <a:ext cx="1521570" cy="253916"/>
          </a:xfrm>
          <a:prstGeom prst="rect">
            <a:avLst/>
          </a:prstGeom>
          <a:noFill/>
        </p:spPr>
        <p:txBody>
          <a:bodyPr wrap="none" rtlCol="0">
            <a:spAutoFit/>
          </a:bodyPr>
          <a:lstStyle/>
          <a:p>
            <a:r>
              <a:rPr lang="en-US" sz="1050" dirty="0"/>
              <a:t>Support Vector Machine</a:t>
            </a:r>
          </a:p>
        </p:txBody>
      </p:sp>
      <p:sp>
        <p:nvSpPr>
          <p:cNvPr id="16" name="Slide Number Placeholder 15">
            <a:extLst>
              <a:ext uri="{FF2B5EF4-FFF2-40B4-BE49-F238E27FC236}">
                <a16:creationId xmlns:a16="http://schemas.microsoft.com/office/drawing/2014/main" id="{DBB4452F-23A9-D049-9F7C-F64A36C7B82D}"/>
              </a:ext>
            </a:extLst>
          </p:cNvPr>
          <p:cNvSpPr>
            <a:spLocks noGrp="1"/>
          </p:cNvSpPr>
          <p:nvPr>
            <p:ph type="sldNum" sz="quarter" idx="12"/>
          </p:nvPr>
        </p:nvSpPr>
        <p:spPr/>
        <p:txBody>
          <a:bodyPr/>
          <a:lstStyle/>
          <a:p>
            <a:fld id="{160847C4-C153-934D-B234-B5C1EA6118B1}" type="slidenum">
              <a:rPr lang="en-US" smtClean="0"/>
              <a:t>3</a:t>
            </a:fld>
            <a:endParaRPr lang="en-US"/>
          </a:p>
        </p:txBody>
      </p:sp>
    </p:spTree>
    <p:extLst>
      <p:ext uri="{BB962C8B-B14F-4D97-AF65-F5344CB8AC3E}">
        <p14:creationId xmlns:p14="http://schemas.microsoft.com/office/powerpoint/2010/main" val="35228874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4B71E-C987-BC41-A7CA-539A2CBFB938}"/>
              </a:ext>
            </a:extLst>
          </p:cNvPr>
          <p:cNvSpPr>
            <a:spLocks noGrp="1"/>
          </p:cNvSpPr>
          <p:nvPr>
            <p:ph type="title"/>
          </p:nvPr>
        </p:nvSpPr>
        <p:spPr/>
        <p:txBody>
          <a:bodyPr>
            <a:normAutofit fontScale="90000"/>
          </a:bodyPr>
          <a:lstStyle/>
          <a:p>
            <a:r>
              <a:rPr lang="en-US" dirty="0" err="1"/>
              <a:t>kNN</a:t>
            </a:r>
            <a:r>
              <a:rPr lang="en-US" dirty="0"/>
              <a:t> application example</a:t>
            </a:r>
          </a:p>
        </p:txBody>
      </p:sp>
      <p:sp>
        <p:nvSpPr>
          <p:cNvPr id="3" name="Content Placeholder 2">
            <a:extLst>
              <a:ext uri="{FF2B5EF4-FFF2-40B4-BE49-F238E27FC236}">
                <a16:creationId xmlns:a16="http://schemas.microsoft.com/office/drawing/2014/main" id="{E7A99D41-7034-804E-B277-6BA61364BACD}"/>
              </a:ext>
            </a:extLst>
          </p:cNvPr>
          <p:cNvSpPr>
            <a:spLocks noGrp="1"/>
          </p:cNvSpPr>
          <p:nvPr>
            <p:ph idx="1"/>
          </p:nvPr>
        </p:nvSpPr>
        <p:spPr/>
        <p:txBody>
          <a:bodyPr/>
          <a:lstStyle/>
          <a:p>
            <a:endParaRPr lang="en-US"/>
          </a:p>
        </p:txBody>
      </p:sp>
      <p:sp>
        <p:nvSpPr>
          <p:cNvPr id="6" name="Rectangle 5">
            <a:extLst>
              <a:ext uri="{FF2B5EF4-FFF2-40B4-BE49-F238E27FC236}">
                <a16:creationId xmlns:a16="http://schemas.microsoft.com/office/drawing/2014/main" id="{4614842A-7ABF-6746-86C2-98DEAD851FA4}"/>
              </a:ext>
            </a:extLst>
          </p:cNvPr>
          <p:cNvSpPr/>
          <p:nvPr/>
        </p:nvSpPr>
        <p:spPr>
          <a:xfrm>
            <a:off x="6892808" y="6356350"/>
            <a:ext cx="5091907" cy="369332"/>
          </a:xfrm>
          <a:prstGeom prst="rect">
            <a:avLst/>
          </a:prstGeom>
        </p:spPr>
        <p:txBody>
          <a:bodyPr wrap="none">
            <a:spAutoFit/>
          </a:bodyPr>
          <a:lstStyle/>
          <a:p>
            <a:r>
              <a:rPr lang="en-US" dirty="0"/>
              <a:t>Thomas P. </a:t>
            </a:r>
            <a:r>
              <a:rPr lang="en-US" dirty="0" err="1"/>
              <a:t>Wytock</a:t>
            </a:r>
            <a:r>
              <a:rPr lang="en-US" dirty="0"/>
              <a:t> and Adilson E. </a:t>
            </a:r>
            <a:r>
              <a:rPr lang="en-US" dirty="0" err="1"/>
              <a:t>Motter</a:t>
            </a:r>
            <a:r>
              <a:rPr lang="en-US" dirty="0"/>
              <a:t>, PNAS 2019</a:t>
            </a:r>
          </a:p>
        </p:txBody>
      </p:sp>
      <p:sp>
        <p:nvSpPr>
          <p:cNvPr id="7" name="Rectangle 6">
            <a:extLst>
              <a:ext uri="{FF2B5EF4-FFF2-40B4-BE49-F238E27FC236}">
                <a16:creationId xmlns:a16="http://schemas.microsoft.com/office/drawing/2014/main" id="{B3B32D04-252D-2143-9350-C75C248B9CBE}"/>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4" name="Slide Number Placeholder 3">
            <a:extLst>
              <a:ext uri="{FF2B5EF4-FFF2-40B4-BE49-F238E27FC236}">
                <a16:creationId xmlns:a16="http://schemas.microsoft.com/office/drawing/2014/main" id="{2EFC5283-41A1-2847-8324-CE9A96A88BBD}"/>
              </a:ext>
            </a:extLst>
          </p:cNvPr>
          <p:cNvSpPr>
            <a:spLocks noGrp="1"/>
          </p:cNvSpPr>
          <p:nvPr>
            <p:ph type="sldNum" sz="quarter" idx="12"/>
          </p:nvPr>
        </p:nvSpPr>
        <p:spPr/>
        <p:txBody>
          <a:bodyPr/>
          <a:lstStyle/>
          <a:p>
            <a:fld id="{160847C4-C153-934D-B234-B5C1EA6118B1}" type="slidenum">
              <a:rPr lang="en-US" smtClean="0"/>
              <a:t>30</a:t>
            </a:fld>
            <a:endParaRPr lang="en-US"/>
          </a:p>
        </p:txBody>
      </p:sp>
      <p:pic>
        <p:nvPicPr>
          <p:cNvPr id="9" name="Picture 8">
            <a:extLst>
              <a:ext uri="{FF2B5EF4-FFF2-40B4-BE49-F238E27FC236}">
                <a16:creationId xmlns:a16="http://schemas.microsoft.com/office/drawing/2014/main" id="{F6566CFA-113A-6240-8469-53F5C824BF27}"/>
              </a:ext>
            </a:extLst>
          </p:cNvPr>
          <p:cNvPicPr>
            <a:picLocks noChangeAspect="1"/>
          </p:cNvPicPr>
          <p:nvPr/>
        </p:nvPicPr>
        <p:blipFill>
          <a:blip r:embed="rId3"/>
          <a:stretch>
            <a:fillRect/>
          </a:stretch>
        </p:blipFill>
        <p:spPr>
          <a:xfrm>
            <a:off x="2800350" y="933450"/>
            <a:ext cx="6591300" cy="4991100"/>
          </a:xfrm>
          <a:prstGeom prst="rect">
            <a:avLst/>
          </a:prstGeom>
        </p:spPr>
      </p:pic>
    </p:spTree>
    <p:extLst>
      <p:ext uri="{BB962C8B-B14F-4D97-AF65-F5344CB8AC3E}">
        <p14:creationId xmlns:p14="http://schemas.microsoft.com/office/powerpoint/2010/main" val="9685691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7C4F0F-A218-4041-A8D0-0ED22270B38A}"/>
              </a:ext>
            </a:extLst>
          </p:cNvPr>
          <p:cNvSpPr>
            <a:spLocks noGrp="1"/>
          </p:cNvSpPr>
          <p:nvPr>
            <p:ph type="title"/>
          </p:nvPr>
        </p:nvSpPr>
        <p:spPr/>
        <p:txBody>
          <a:bodyPr>
            <a:normAutofit fontScale="90000"/>
          </a:bodyPr>
          <a:lstStyle/>
          <a:p>
            <a:r>
              <a:rPr lang="en-US" dirty="0"/>
              <a:t>K-nearest neighbor (</a:t>
            </a:r>
            <a:r>
              <a:rPr lang="en-US" dirty="0" err="1"/>
              <a:t>kNN</a:t>
            </a:r>
            <a:r>
              <a:rPr lang="en-US" dirty="0"/>
              <a:t>)</a:t>
            </a:r>
          </a:p>
        </p:txBody>
      </p:sp>
      <p:sp>
        <p:nvSpPr>
          <p:cNvPr id="3" name="Content Placeholder 2">
            <a:extLst>
              <a:ext uri="{FF2B5EF4-FFF2-40B4-BE49-F238E27FC236}">
                <a16:creationId xmlns:a16="http://schemas.microsoft.com/office/drawing/2014/main" id="{78995421-DDC4-434C-946A-2831EF6EA002}"/>
              </a:ext>
            </a:extLst>
          </p:cNvPr>
          <p:cNvSpPr>
            <a:spLocks noGrp="1"/>
          </p:cNvSpPr>
          <p:nvPr>
            <p:ph idx="1"/>
          </p:nvPr>
        </p:nvSpPr>
        <p:spPr/>
        <p:txBody>
          <a:bodyPr/>
          <a:lstStyle/>
          <a:p>
            <a:endParaRPr lang="en-US" dirty="0"/>
          </a:p>
        </p:txBody>
      </p:sp>
      <p:pic>
        <p:nvPicPr>
          <p:cNvPr id="4" name="Picture 3">
            <a:extLst>
              <a:ext uri="{FF2B5EF4-FFF2-40B4-BE49-F238E27FC236}">
                <a16:creationId xmlns:a16="http://schemas.microsoft.com/office/drawing/2014/main" id="{FE3028AE-57EB-4A4B-9ED6-A039B6897501}"/>
              </a:ext>
            </a:extLst>
          </p:cNvPr>
          <p:cNvPicPr>
            <a:picLocks noChangeAspect="1"/>
          </p:cNvPicPr>
          <p:nvPr/>
        </p:nvPicPr>
        <p:blipFill>
          <a:blip r:embed="rId3"/>
          <a:stretch>
            <a:fillRect/>
          </a:stretch>
        </p:blipFill>
        <p:spPr>
          <a:xfrm>
            <a:off x="254765" y="1389834"/>
            <a:ext cx="4618892" cy="4558117"/>
          </a:xfrm>
          <a:prstGeom prst="rect">
            <a:avLst/>
          </a:prstGeom>
        </p:spPr>
      </p:pic>
      <p:sp>
        <p:nvSpPr>
          <p:cNvPr id="5" name="Rectangle 4">
            <a:extLst>
              <a:ext uri="{FF2B5EF4-FFF2-40B4-BE49-F238E27FC236}">
                <a16:creationId xmlns:a16="http://schemas.microsoft.com/office/drawing/2014/main" id="{447CC8BF-643D-9149-A4B9-48405900BB5E}"/>
              </a:ext>
            </a:extLst>
          </p:cNvPr>
          <p:cNvSpPr/>
          <p:nvPr/>
        </p:nvSpPr>
        <p:spPr>
          <a:xfrm>
            <a:off x="8525725" y="6492875"/>
            <a:ext cx="6096000" cy="369332"/>
          </a:xfrm>
          <a:prstGeom prst="rect">
            <a:avLst/>
          </a:prstGeom>
        </p:spPr>
        <p:txBody>
          <a:bodyPr>
            <a:spAutoFit/>
          </a:bodyPr>
          <a:lstStyle/>
          <a:p>
            <a:r>
              <a:rPr lang="en-US" dirty="0">
                <a:hlinkClick r:id="rId4"/>
              </a:rPr>
              <a:t>https://www.analyticsvidhya.com</a:t>
            </a:r>
            <a:endParaRPr lang="en-US" dirty="0"/>
          </a:p>
        </p:txBody>
      </p:sp>
      <p:pic>
        <p:nvPicPr>
          <p:cNvPr id="6" name="Picture 5">
            <a:extLst>
              <a:ext uri="{FF2B5EF4-FFF2-40B4-BE49-F238E27FC236}">
                <a16:creationId xmlns:a16="http://schemas.microsoft.com/office/drawing/2014/main" id="{D31DAF49-E8EB-EC49-840C-1B613E43F98F}"/>
              </a:ext>
            </a:extLst>
          </p:cNvPr>
          <p:cNvPicPr>
            <a:picLocks noChangeAspect="1"/>
          </p:cNvPicPr>
          <p:nvPr/>
        </p:nvPicPr>
        <p:blipFill>
          <a:blip r:embed="rId5"/>
          <a:stretch>
            <a:fillRect/>
          </a:stretch>
        </p:blipFill>
        <p:spPr>
          <a:xfrm>
            <a:off x="4873657" y="2328507"/>
            <a:ext cx="6966989" cy="3390353"/>
          </a:xfrm>
          <a:prstGeom prst="rect">
            <a:avLst/>
          </a:prstGeom>
        </p:spPr>
      </p:pic>
      <p:sp>
        <p:nvSpPr>
          <p:cNvPr id="7" name="TextBox 6">
            <a:extLst>
              <a:ext uri="{FF2B5EF4-FFF2-40B4-BE49-F238E27FC236}">
                <a16:creationId xmlns:a16="http://schemas.microsoft.com/office/drawing/2014/main" id="{0F2A50CA-2747-BD4D-9B2C-25AE17CBF3C1}"/>
              </a:ext>
            </a:extLst>
          </p:cNvPr>
          <p:cNvSpPr txBox="1"/>
          <p:nvPr/>
        </p:nvSpPr>
        <p:spPr>
          <a:xfrm>
            <a:off x="5058491" y="1543677"/>
            <a:ext cx="6597319" cy="461665"/>
          </a:xfrm>
          <a:prstGeom prst="rect">
            <a:avLst/>
          </a:prstGeom>
          <a:noFill/>
        </p:spPr>
        <p:txBody>
          <a:bodyPr wrap="none" rtlCol="0">
            <a:spAutoFit/>
          </a:bodyPr>
          <a:lstStyle/>
          <a:p>
            <a:r>
              <a:rPr lang="en-US" sz="2400" dirty="0"/>
              <a:t>Test different Ks and find the one with lowest error </a:t>
            </a:r>
          </a:p>
        </p:txBody>
      </p:sp>
      <p:sp>
        <p:nvSpPr>
          <p:cNvPr id="8" name="TextBox 7">
            <a:extLst>
              <a:ext uri="{FF2B5EF4-FFF2-40B4-BE49-F238E27FC236}">
                <a16:creationId xmlns:a16="http://schemas.microsoft.com/office/drawing/2014/main" id="{BEF3F3EF-6E4C-5443-9FF9-DB2987D76206}"/>
              </a:ext>
            </a:extLst>
          </p:cNvPr>
          <p:cNvSpPr txBox="1"/>
          <p:nvPr/>
        </p:nvSpPr>
        <p:spPr>
          <a:xfrm>
            <a:off x="974950" y="1388825"/>
            <a:ext cx="537327" cy="36933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rtlCol="0">
            <a:spAutoFit/>
          </a:bodyPr>
          <a:lstStyle/>
          <a:p>
            <a:r>
              <a:rPr lang="en-US" dirty="0"/>
              <a:t>K=1</a:t>
            </a:r>
          </a:p>
        </p:txBody>
      </p:sp>
      <p:sp>
        <p:nvSpPr>
          <p:cNvPr id="9" name="TextBox 8">
            <a:extLst>
              <a:ext uri="{FF2B5EF4-FFF2-40B4-BE49-F238E27FC236}">
                <a16:creationId xmlns:a16="http://schemas.microsoft.com/office/drawing/2014/main" id="{87F88140-D917-DD41-B25F-EBCE9884CED7}"/>
              </a:ext>
            </a:extLst>
          </p:cNvPr>
          <p:cNvSpPr txBox="1"/>
          <p:nvPr/>
        </p:nvSpPr>
        <p:spPr>
          <a:xfrm>
            <a:off x="3391165" y="1388824"/>
            <a:ext cx="537327" cy="36933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rtlCol="0">
            <a:spAutoFit/>
          </a:bodyPr>
          <a:lstStyle/>
          <a:p>
            <a:r>
              <a:rPr lang="en-US" dirty="0"/>
              <a:t>K=3</a:t>
            </a:r>
          </a:p>
        </p:txBody>
      </p:sp>
      <p:sp>
        <p:nvSpPr>
          <p:cNvPr id="10" name="TextBox 9">
            <a:extLst>
              <a:ext uri="{FF2B5EF4-FFF2-40B4-BE49-F238E27FC236}">
                <a16:creationId xmlns:a16="http://schemas.microsoft.com/office/drawing/2014/main" id="{4FB434C6-E47A-144A-8DBB-43A1BE538A1E}"/>
              </a:ext>
            </a:extLst>
          </p:cNvPr>
          <p:cNvSpPr txBox="1"/>
          <p:nvPr/>
        </p:nvSpPr>
        <p:spPr>
          <a:xfrm>
            <a:off x="974949" y="3668892"/>
            <a:ext cx="537327" cy="36933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rtlCol="0">
            <a:spAutoFit/>
          </a:bodyPr>
          <a:lstStyle/>
          <a:p>
            <a:r>
              <a:rPr lang="en-US" dirty="0"/>
              <a:t>K=5</a:t>
            </a:r>
          </a:p>
        </p:txBody>
      </p:sp>
      <p:sp>
        <p:nvSpPr>
          <p:cNvPr id="11" name="TextBox 10">
            <a:extLst>
              <a:ext uri="{FF2B5EF4-FFF2-40B4-BE49-F238E27FC236}">
                <a16:creationId xmlns:a16="http://schemas.microsoft.com/office/drawing/2014/main" id="{0324C45F-A975-F943-86D1-92A9B080DF53}"/>
              </a:ext>
            </a:extLst>
          </p:cNvPr>
          <p:cNvSpPr txBox="1"/>
          <p:nvPr/>
        </p:nvSpPr>
        <p:spPr>
          <a:xfrm>
            <a:off x="3391164" y="3676728"/>
            <a:ext cx="537327" cy="36933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rtlCol="0">
            <a:spAutoFit/>
          </a:bodyPr>
          <a:lstStyle/>
          <a:p>
            <a:r>
              <a:rPr lang="en-US" dirty="0"/>
              <a:t>K=7</a:t>
            </a:r>
          </a:p>
        </p:txBody>
      </p:sp>
      <p:sp>
        <p:nvSpPr>
          <p:cNvPr id="12" name="Rectangle 11">
            <a:extLst>
              <a:ext uri="{FF2B5EF4-FFF2-40B4-BE49-F238E27FC236}">
                <a16:creationId xmlns:a16="http://schemas.microsoft.com/office/drawing/2014/main" id="{8358C314-7827-924A-B646-F7728398E792}"/>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13" name="Slide Number Placeholder 12">
            <a:extLst>
              <a:ext uri="{FF2B5EF4-FFF2-40B4-BE49-F238E27FC236}">
                <a16:creationId xmlns:a16="http://schemas.microsoft.com/office/drawing/2014/main" id="{65FAEBA5-1BA5-7444-B6AF-996B32B362AB}"/>
              </a:ext>
            </a:extLst>
          </p:cNvPr>
          <p:cNvSpPr>
            <a:spLocks noGrp="1"/>
          </p:cNvSpPr>
          <p:nvPr>
            <p:ph type="sldNum" sz="quarter" idx="12"/>
          </p:nvPr>
        </p:nvSpPr>
        <p:spPr/>
        <p:txBody>
          <a:bodyPr/>
          <a:lstStyle/>
          <a:p>
            <a:fld id="{160847C4-C153-934D-B234-B5C1EA6118B1}" type="slidenum">
              <a:rPr lang="en-US" smtClean="0"/>
              <a:t>31</a:t>
            </a:fld>
            <a:endParaRPr lang="en-US"/>
          </a:p>
        </p:txBody>
      </p:sp>
    </p:spTree>
    <p:extLst>
      <p:ext uri="{BB962C8B-B14F-4D97-AF65-F5344CB8AC3E}">
        <p14:creationId xmlns:p14="http://schemas.microsoft.com/office/powerpoint/2010/main" val="30639729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9979E4-4289-EA4C-B1CD-BD4A1ACC9476}"/>
              </a:ext>
            </a:extLst>
          </p:cNvPr>
          <p:cNvSpPr>
            <a:spLocks noGrp="1"/>
          </p:cNvSpPr>
          <p:nvPr>
            <p:ph type="title"/>
          </p:nvPr>
        </p:nvSpPr>
        <p:spPr>
          <a:xfrm>
            <a:off x="3331633" y="2929297"/>
            <a:ext cx="5528733" cy="999405"/>
          </a:xfrm>
        </p:spPr>
        <p:style>
          <a:lnRef idx="0">
            <a:schemeClr val="dk1"/>
          </a:lnRef>
          <a:fillRef idx="3">
            <a:schemeClr val="dk1"/>
          </a:fillRef>
          <a:effectRef idx="3">
            <a:schemeClr val="dk1"/>
          </a:effectRef>
          <a:fontRef idx="minor">
            <a:schemeClr val="lt1"/>
          </a:fontRef>
        </p:style>
        <p:txBody>
          <a:bodyPr>
            <a:normAutofit/>
          </a:bodyPr>
          <a:lstStyle/>
          <a:p>
            <a:r>
              <a:rPr lang="en-US" dirty="0" err="1"/>
              <a:t>kNN</a:t>
            </a:r>
            <a:r>
              <a:rPr lang="en-US" dirty="0"/>
              <a:t> practice</a:t>
            </a:r>
          </a:p>
        </p:txBody>
      </p:sp>
      <p:sp>
        <p:nvSpPr>
          <p:cNvPr id="4" name="Slide Number Placeholder 3">
            <a:extLst>
              <a:ext uri="{FF2B5EF4-FFF2-40B4-BE49-F238E27FC236}">
                <a16:creationId xmlns:a16="http://schemas.microsoft.com/office/drawing/2014/main" id="{D58FFCFE-DDD6-E444-83B2-36FE21DD0E62}"/>
              </a:ext>
            </a:extLst>
          </p:cNvPr>
          <p:cNvSpPr>
            <a:spLocks noGrp="1"/>
          </p:cNvSpPr>
          <p:nvPr>
            <p:ph type="sldNum" sz="quarter" idx="12"/>
          </p:nvPr>
        </p:nvSpPr>
        <p:spPr/>
        <p:txBody>
          <a:bodyPr/>
          <a:lstStyle/>
          <a:p>
            <a:fld id="{160847C4-C153-934D-B234-B5C1EA6118B1}" type="slidenum">
              <a:rPr lang="en-US" smtClean="0"/>
              <a:t>32</a:t>
            </a:fld>
            <a:endParaRPr lang="en-US"/>
          </a:p>
        </p:txBody>
      </p:sp>
    </p:spTree>
    <p:extLst>
      <p:ext uri="{BB962C8B-B14F-4D97-AF65-F5344CB8AC3E}">
        <p14:creationId xmlns:p14="http://schemas.microsoft.com/office/powerpoint/2010/main" val="33946057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3A76E-CB05-0F45-9319-A1E1C64BE8C1}"/>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7B11B013-6748-264B-89F9-3DDDB6C4BE59}"/>
              </a:ext>
            </a:extLst>
          </p:cNvPr>
          <p:cNvSpPr>
            <a:spLocks noGrp="1"/>
          </p:cNvSpPr>
          <p:nvPr>
            <p:ph idx="1"/>
          </p:nvPr>
        </p:nvSpPr>
        <p:spPr/>
        <p:txBody>
          <a:bodyPr/>
          <a:lstStyle/>
          <a:p>
            <a:endParaRPr lang="en-US" dirty="0"/>
          </a:p>
        </p:txBody>
      </p:sp>
      <p:sp>
        <p:nvSpPr>
          <p:cNvPr id="6" name="Title 1">
            <a:extLst>
              <a:ext uri="{FF2B5EF4-FFF2-40B4-BE49-F238E27FC236}">
                <a16:creationId xmlns:a16="http://schemas.microsoft.com/office/drawing/2014/main" id="{245630B8-05F2-C747-B239-4697C5DD86E6}"/>
              </a:ext>
            </a:extLst>
          </p:cNvPr>
          <p:cNvSpPr txBox="1">
            <a:spLocks/>
          </p:cNvSpPr>
          <p:nvPr/>
        </p:nvSpPr>
        <p:spPr>
          <a:xfrm>
            <a:off x="838200" y="365125"/>
            <a:ext cx="10515600" cy="668147"/>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r>
              <a:rPr lang="en-US" dirty="0"/>
              <a:t>What we are going to learn</a:t>
            </a:r>
          </a:p>
        </p:txBody>
      </p:sp>
      <p:sp>
        <p:nvSpPr>
          <p:cNvPr id="16" name="Slide Number Placeholder 15">
            <a:extLst>
              <a:ext uri="{FF2B5EF4-FFF2-40B4-BE49-F238E27FC236}">
                <a16:creationId xmlns:a16="http://schemas.microsoft.com/office/drawing/2014/main" id="{DBB4452F-23A9-D049-9F7C-F64A36C7B82D}"/>
              </a:ext>
            </a:extLst>
          </p:cNvPr>
          <p:cNvSpPr>
            <a:spLocks noGrp="1"/>
          </p:cNvSpPr>
          <p:nvPr>
            <p:ph type="sldNum" sz="quarter" idx="12"/>
          </p:nvPr>
        </p:nvSpPr>
        <p:spPr/>
        <p:txBody>
          <a:bodyPr/>
          <a:lstStyle/>
          <a:p>
            <a:fld id="{160847C4-C153-934D-B234-B5C1EA6118B1}" type="slidenum">
              <a:rPr lang="en-US" smtClean="0"/>
              <a:t>33</a:t>
            </a:fld>
            <a:endParaRPr lang="en-US"/>
          </a:p>
        </p:txBody>
      </p:sp>
      <p:sp>
        <p:nvSpPr>
          <p:cNvPr id="17" name="Rounded Rectangle 16">
            <a:extLst>
              <a:ext uri="{FF2B5EF4-FFF2-40B4-BE49-F238E27FC236}">
                <a16:creationId xmlns:a16="http://schemas.microsoft.com/office/drawing/2014/main" id="{11C17612-DDF5-6645-9872-0D6BE539C5B8}"/>
              </a:ext>
            </a:extLst>
          </p:cNvPr>
          <p:cNvSpPr/>
          <p:nvPr/>
        </p:nvSpPr>
        <p:spPr>
          <a:xfrm>
            <a:off x="2045169" y="2290456"/>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reflection blurRad="6350" stA="50000" endA="295" endPos="92000" dist="101600" dir="5400000" sy="-100000" algn="bl" rotWithShape="0"/>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K-Nearest</a:t>
            </a:r>
            <a:r>
              <a:rPr lang="en-US" b="1" dirty="0">
                <a:ln/>
                <a:solidFill>
                  <a:schemeClr val="accent3"/>
                </a:solidFill>
              </a:rPr>
              <a:t> </a:t>
            </a:r>
            <a:r>
              <a:rPr lang="en-US" dirty="0">
                <a:ln w="0"/>
                <a:solidFill>
                  <a:schemeClr val="tx1"/>
                </a:solidFill>
                <a:effectLst>
                  <a:outerShdw blurRad="38100" dist="19050" dir="2700000" algn="tl" rotWithShape="0">
                    <a:schemeClr val="dk1">
                      <a:alpha val="40000"/>
                    </a:schemeClr>
                  </a:outerShdw>
                </a:effectLst>
              </a:rPr>
              <a:t>Neighbor</a:t>
            </a:r>
            <a:endParaRPr lang="en-US" b="1" dirty="0">
              <a:ln/>
              <a:noFill/>
            </a:endParaRPr>
          </a:p>
        </p:txBody>
      </p:sp>
      <p:sp>
        <p:nvSpPr>
          <p:cNvPr id="18" name="Rounded Rectangle 17">
            <a:extLst>
              <a:ext uri="{FF2B5EF4-FFF2-40B4-BE49-F238E27FC236}">
                <a16:creationId xmlns:a16="http://schemas.microsoft.com/office/drawing/2014/main" id="{37B30A24-FD1C-6A47-AC2E-28F5E827DF7D}"/>
              </a:ext>
            </a:extLst>
          </p:cNvPr>
          <p:cNvSpPr/>
          <p:nvPr/>
        </p:nvSpPr>
        <p:spPr>
          <a:xfrm>
            <a:off x="4771696" y="1098014"/>
            <a:ext cx="2648607" cy="903890"/>
          </a:xfrm>
          <a:prstGeom prst="roundRect">
            <a:avLst/>
          </a:prstGeom>
          <a:solidFill>
            <a:srgbClr val="FFC000"/>
          </a:solidFill>
          <a:ln>
            <a:noFill/>
          </a:ln>
          <a:effectLst>
            <a:reflection blurRad="6350" stA="50000" endA="295" endPos="92000" dist="101600" dir="5400000" sy="-100000" algn="bl" rotWithShape="0"/>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K-Means</a:t>
            </a:r>
            <a:endParaRPr lang="en-US" b="1" dirty="0">
              <a:ln/>
              <a:noFill/>
            </a:endParaRPr>
          </a:p>
        </p:txBody>
      </p:sp>
      <p:sp>
        <p:nvSpPr>
          <p:cNvPr id="19" name="Rounded Rectangle 18">
            <a:extLst>
              <a:ext uri="{FF2B5EF4-FFF2-40B4-BE49-F238E27FC236}">
                <a16:creationId xmlns:a16="http://schemas.microsoft.com/office/drawing/2014/main" id="{07B30658-5F30-FA4B-AAD5-8BD8B2AA7C74}"/>
              </a:ext>
            </a:extLst>
          </p:cNvPr>
          <p:cNvSpPr/>
          <p:nvPr/>
        </p:nvSpPr>
        <p:spPr>
          <a:xfrm>
            <a:off x="8013966" y="2061323"/>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reflection blurRad="6350" stA="50000" endA="295" endPos="92000" dist="101600" dir="5400000" sy="-100000" algn="bl" rotWithShape="0"/>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Decision Tree</a:t>
            </a:r>
            <a:endParaRPr lang="en-US" b="1" dirty="0">
              <a:ln/>
              <a:noFill/>
            </a:endParaRPr>
          </a:p>
        </p:txBody>
      </p:sp>
      <p:sp>
        <p:nvSpPr>
          <p:cNvPr id="20" name="Rounded Rectangle 19">
            <a:extLst>
              <a:ext uri="{FF2B5EF4-FFF2-40B4-BE49-F238E27FC236}">
                <a16:creationId xmlns:a16="http://schemas.microsoft.com/office/drawing/2014/main" id="{33C3E25B-3190-F640-9F78-E2A75711BF56}"/>
              </a:ext>
            </a:extLst>
          </p:cNvPr>
          <p:cNvSpPr/>
          <p:nvPr/>
        </p:nvSpPr>
        <p:spPr>
          <a:xfrm>
            <a:off x="7529160" y="3810122"/>
            <a:ext cx="2648607" cy="903890"/>
          </a:xfrm>
          <a:prstGeom prst="roundRect">
            <a:avLst/>
          </a:prstGeom>
          <a:gradFill flip="none" rotWithShape="1">
            <a:gsLst>
              <a:gs pos="0">
                <a:schemeClr val="accent6">
                  <a:lumMod val="40000"/>
                  <a:lumOff val="60000"/>
                  <a:shade val="30000"/>
                  <a:satMod val="115000"/>
                </a:schemeClr>
              </a:gs>
              <a:gs pos="50000">
                <a:schemeClr val="accent6">
                  <a:lumMod val="40000"/>
                  <a:lumOff val="60000"/>
                  <a:shade val="67500"/>
                  <a:satMod val="115000"/>
                </a:schemeClr>
              </a:gs>
              <a:gs pos="100000">
                <a:schemeClr val="accent6">
                  <a:lumMod val="40000"/>
                  <a:lumOff val="60000"/>
                  <a:shade val="100000"/>
                  <a:satMod val="115000"/>
                </a:schemeClr>
              </a:gs>
            </a:gsLst>
            <a:lin ang="16200000" scaled="1"/>
            <a:tileRect/>
          </a:gradFill>
          <a:ln>
            <a:noFill/>
          </a:ln>
          <a:effectLst>
            <a:reflection blurRad="6350" stA="50000" endA="295" endPos="92000" dist="101600" dir="5400000" sy="-100000" algn="bl" rotWithShape="0"/>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Support Vector Machine</a:t>
            </a:r>
            <a:endParaRPr lang="en-US" b="1" dirty="0">
              <a:ln/>
              <a:noFill/>
            </a:endParaRPr>
          </a:p>
        </p:txBody>
      </p:sp>
      <p:sp>
        <p:nvSpPr>
          <p:cNvPr id="21" name="Rounded Rectangle 20">
            <a:extLst>
              <a:ext uri="{FF2B5EF4-FFF2-40B4-BE49-F238E27FC236}">
                <a16:creationId xmlns:a16="http://schemas.microsoft.com/office/drawing/2014/main" id="{A2D20B3F-7A20-604C-91A4-C1795C339828}"/>
              </a:ext>
            </a:extLst>
          </p:cNvPr>
          <p:cNvSpPr/>
          <p:nvPr/>
        </p:nvSpPr>
        <p:spPr>
          <a:xfrm>
            <a:off x="1562484" y="3834993"/>
            <a:ext cx="2648607" cy="903890"/>
          </a:xfrm>
          <a:prstGeom prst="roundRect">
            <a:avLst/>
          </a:prstGeom>
          <a:gradFill flip="none" rotWithShape="1">
            <a:gsLst>
              <a:gs pos="0">
                <a:schemeClr val="accent6">
                  <a:lumMod val="40000"/>
                  <a:lumOff val="60000"/>
                  <a:shade val="30000"/>
                  <a:satMod val="115000"/>
                </a:schemeClr>
              </a:gs>
              <a:gs pos="50000">
                <a:schemeClr val="accent6">
                  <a:lumMod val="40000"/>
                  <a:lumOff val="60000"/>
                  <a:shade val="67500"/>
                  <a:satMod val="115000"/>
                </a:schemeClr>
              </a:gs>
              <a:gs pos="100000">
                <a:schemeClr val="accent6">
                  <a:lumMod val="40000"/>
                  <a:lumOff val="60000"/>
                  <a:shade val="100000"/>
                  <a:satMod val="115000"/>
                </a:schemeClr>
              </a:gs>
            </a:gsLst>
            <a:lin ang="16200000" scaled="1"/>
            <a:tileRect/>
          </a:gradFill>
          <a:ln>
            <a:noFill/>
          </a:ln>
          <a:effectLst>
            <a:reflection blurRad="6350" stA="50000" endA="295" endPos="92000" dist="101600" dir="5400000" sy="-100000" algn="bl" rotWithShape="0"/>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Neural Networks</a:t>
            </a:r>
            <a:endParaRPr lang="en-US" b="1" dirty="0">
              <a:ln/>
              <a:noFill/>
            </a:endParaRPr>
          </a:p>
        </p:txBody>
      </p:sp>
      <p:sp>
        <p:nvSpPr>
          <p:cNvPr id="22" name="Rounded Rectangle 21">
            <a:extLst>
              <a:ext uri="{FF2B5EF4-FFF2-40B4-BE49-F238E27FC236}">
                <a16:creationId xmlns:a16="http://schemas.microsoft.com/office/drawing/2014/main" id="{C5A5EE9C-0F58-094E-922D-7196806A7168}"/>
              </a:ext>
            </a:extLst>
          </p:cNvPr>
          <p:cNvSpPr/>
          <p:nvPr/>
        </p:nvSpPr>
        <p:spPr>
          <a:xfrm>
            <a:off x="4566941" y="4910822"/>
            <a:ext cx="2648607" cy="903890"/>
          </a:xfrm>
          <a:prstGeom prst="roundRect">
            <a:avLst/>
          </a:prstGeom>
          <a:gradFill flip="none" rotWithShape="1">
            <a:gsLst>
              <a:gs pos="0">
                <a:schemeClr val="accent6">
                  <a:lumMod val="40000"/>
                  <a:lumOff val="60000"/>
                  <a:shade val="30000"/>
                  <a:satMod val="115000"/>
                </a:schemeClr>
              </a:gs>
              <a:gs pos="50000">
                <a:schemeClr val="accent6">
                  <a:lumMod val="40000"/>
                  <a:lumOff val="60000"/>
                  <a:shade val="67500"/>
                  <a:satMod val="115000"/>
                </a:schemeClr>
              </a:gs>
              <a:gs pos="100000">
                <a:schemeClr val="accent6">
                  <a:lumMod val="40000"/>
                  <a:lumOff val="60000"/>
                  <a:shade val="100000"/>
                  <a:satMod val="115000"/>
                </a:schemeClr>
              </a:gs>
            </a:gsLst>
            <a:lin ang="16200000" scaled="1"/>
            <a:tileRect/>
          </a:gradFill>
          <a:ln>
            <a:noFill/>
          </a:ln>
          <a:effectLst>
            <a:reflection blurRad="6350" stA="50000" endA="295" endPos="92000" dist="101600" dir="5400000" sy="-100000" algn="bl" rotWithShape="0"/>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Random Forest</a:t>
            </a:r>
            <a:endParaRPr lang="en-US" b="1" dirty="0">
              <a:ln/>
              <a:noFill/>
            </a:endParaRPr>
          </a:p>
        </p:txBody>
      </p:sp>
    </p:spTree>
    <p:extLst>
      <p:ext uri="{BB962C8B-B14F-4D97-AF65-F5344CB8AC3E}">
        <p14:creationId xmlns:p14="http://schemas.microsoft.com/office/powerpoint/2010/main" val="12721037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8F68EA-2E7E-B141-9446-F52DC873079F}"/>
              </a:ext>
            </a:extLst>
          </p:cNvPr>
          <p:cNvSpPr>
            <a:spLocks noGrp="1"/>
          </p:cNvSpPr>
          <p:nvPr>
            <p:ph type="title"/>
          </p:nvPr>
        </p:nvSpPr>
        <p:spPr/>
        <p:txBody>
          <a:bodyPr>
            <a:normAutofit fontScale="90000"/>
          </a:bodyPr>
          <a:lstStyle/>
          <a:p>
            <a:r>
              <a:rPr lang="en-US" dirty="0"/>
              <a:t>K-means clustering</a:t>
            </a:r>
          </a:p>
        </p:txBody>
      </p:sp>
      <p:sp>
        <p:nvSpPr>
          <p:cNvPr id="3" name="Content Placeholder 2">
            <a:extLst>
              <a:ext uri="{FF2B5EF4-FFF2-40B4-BE49-F238E27FC236}">
                <a16:creationId xmlns:a16="http://schemas.microsoft.com/office/drawing/2014/main" id="{CD5E20AA-B2A9-A046-B3D1-397091D8AB20}"/>
              </a:ext>
            </a:extLst>
          </p:cNvPr>
          <p:cNvSpPr>
            <a:spLocks noGrp="1"/>
          </p:cNvSpPr>
          <p:nvPr>
            <p:ph idx="1"/>
          </p:nvPr>
        </p:nvSpPr>
        <p:spPr/>
        <p:txBody>
          <a:bodyPr>
            <a:normAutofit/>
          </a:bodyPr>
          <a:lstStyle/>
          <a:p>
            <a:r>
              <a:rPr lang="en-US" dirty="0"/>
              <a:t>Assign a cluster to a data point based on distance from each center (centroid) of each cluster</a:t>
            </a:r>
          </a:p>
          <a:p>
            <a:endParaRPr lang="en-US" dirty="0"/>
          </a:p>
        </p:txBody>
      </p:sp>
      <p:sp>
        <p:nvSpPr>
          <p:cNvPr id="6" name="Oval 5">
            <a:extLst>
              <a:ext uri="{FF2B5EF4-FFF2-40B4-BE49-F238E27FC236}">
                <a16:creationId xmlns:a16="http://schemas.microsoft.com/office/drawing/2014/main" id="{E5563240-B6F9-E747-88A4-D02693E70CE1}"/>
              </a:ext>
            </a:extLst>
          </p:cNvPr>
          <p:cNvSpPr/>
          <p:nvPr/>
        </p:nvSpPr>
        <p:spPr>
          <a:xfrm>
            <a:off x="3156666" y="3554231"/>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7" name="Triangle 6">
            <a:extLst>
              <a:ext uri="{FF2B5EF4-FFF2-40B4-BE49-F238E27FC236}">
                <a16:creationId xmlns:a16="http://schemas.microsoft.com/office/drawing/2014/main" id="{CD0CD3C0-BAD2-7F43-8193-ADF954CAE393}"/>
              </a:ext>
            </a:extLst>
          </p:cNvPr>
          <p:cNvSpPr/>
          <p:nvPr/>
        </p:nvSpPr>
        <p:spPr>
          <a:xfrm>
            <a:off x="8201292" y="4096908"/>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8" name="Diamond 7">
            <a:extLst>
              <a:ext uri="{FF2B5EF4-FFF2-40B4-BE49-F238E27FC236}">
                <a16:creationId xmlns:a16="http://schemas.microsoft.com/office/drawing/2014/main" id="{182D24D7-99F1-3B47-ABF2-6AB3A8A65D94}"/>
              </a:ext>
            </a:extLst>
          </p:cNvPr>
          <p:cNvSpPr/>
          <p:nvPr/>
        </p:nvSpPr>
        <p:spPr>
          <a:xfrm>
            <a:off x="5666630" y="5536890"/>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E28F05D8-243D-7F42-A5B5-CB9095DB9FE6}"/>
              </a:ext>
            </a:extLst>
          </p:cNvPr>
          <p:cNvSpPr/>
          <p:nvPr/>
        </p:nvSpPr>
        <p:spPr>
          <a:xfrm>
            <a:off x="1746303" y="3620490"/>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EC3B2091-E853-734C-8551-8B7A71F78470}"/>
              </a:ext>
            </a:extLst>
          </p:cNvPr>
          <p:cNvSpPr/>
          <p:nvPr/>
        </p:nvSpPr>
        <p:spPr>
          <a:xfrm>
            <a:off x="2074957" y="3866981"/>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52F8A839-7912-0E4F-804B-9627CC9B0827}"/>
              </a:ext>
            </a:extLst>
          </p:cNvPr>
          <p:cNvSpPr/>
          <p:nvPr/>
        </p:nvSpPr>
        <p:spPr>
          <a:xfrm>
            <a:off x="2464071" y="4155217"/>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AA1ABA78-D4A6-2D49-ADD3-B13111B4C273}"/>
              </a:ext>
            </a:extLst>
          </p:cNvPr>
          <p:cNvSpPr/>
          <p:nvPr/>
        </p:nvSpPr>
        <p:spPr>
          <a:xfrm>
            <a:off x="2793551" y="4012748"/>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83B859A3-60AE-B346-89A5-311DE2EF2C55}"/>
              </a:ext>
            </a:extLst>
          </p:cNvPr>
          <p:cNvSpPr/>
          <p:nvPr/>
        </p:nvSpPr>
        <p:spPr>
          <a:xfrm>
            <a:off x="1499812" y="4473268"/>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239BEE78-1E0B-4C49-80CC-778F0CDE4F42}"/>
              </a:ext>
            </a:extLst>
          </p:cNvPr>
          <p:cNvSpPr/>
          <p:nvPr/>
        </p:nvSpPr>
        <p:spPr>
          <a:xfrm>
            <a:off x="2464071" y="4513688"/>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2BDF2AF4-6735-CC46-A9D6-5B8F67A779A6}"/>
              </a:ext>
            </a:extLst>
          </p:cNvPr>
          <p:cNvSpPr/>
          <p:nvPr/>
        </p:nvSpPr>
        <p:spPr>
          <a:xfrm>
            <a:off x="1676066" y="4002151"/>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6" name="Triangle 15">
            <a:extLst>
              <a:ext uri="{FF2B5EF4-FFF2-40B4-BE49-F238E27FC236}">
                <a16:creationId xmlns:a16="http://schemas.microsoft.com/office/drawing/2014/main" id="{79A6DC75-E2F3-EF45-A6A8-E3EB2E617EBC}"/>
              </a:ext>
            </a:extLst>
          </p:cNvPr>
          <p:cNvSpPr/>
          <p:nvPr/>
        </p:nvSpPr>
        <p:spPr>
          <a:xfrm>
            <a:off x="8684336" y="4031971"/>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7" name="Triangle 16">
            <a:extLst>
              <a:ext uri="{FF2B5EF4-FFF2-40B4-BE49-F238E27FC236}">
                <a16:creationId xmlns:a16="http://schemas.microsoft.com/office/drawing/2014/main" id="{D15C6EE8-452F-8D46-A0E3-79C5E68ACE76}"/>
              </a:ext>
            </a:extLst>
          </p:cNvPr>
          <p:cNvSpPr/>
          <p:nvPr/>
        </p:nvSpPr>
        <p:spPr>
          <a:xfrm>
            <a:off x="8372562" y="3685825"/>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8" name="Triangle 17">
            <a:extLst>
              <a:ext uri="{FF2B5EF4-FFF2-40B4-BE49-F238E27FC236}">
                <a16:creationId xmlns:a16="http://schemas.microsoft.com/office/drawing/2014/main" id="{F5CF533D-0A93-AA44-A35F-16C1DAFFC577}"/>
              </a:ext>
            </a:extLst>
          </p:cNvPr>
          <p:cNvSpPr/>
          <p:nvPr/>
        </p:nvSpPr>
        <p:spPr>
          <a:xfrm>
            <a:off x="9305518" y="3894138"/>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9" name="Triangle 18">
            <a:extLst>
              <a:ext uri="{FF2B5EF4-FFF2-40B4-BE49-F238E27FC236}">
                <a16:creationId xmlns:a16="http://schemas.microsoft.com/office/drawing/2014/main" id="{DDF2DED6-0D4B-6748-AC52-2A70EE0977CF}"/>
              </a:ext>
            </a:extLst>
          </p:cNvPr>
          <p:cNvSpPr/>
          <p:nvPr/>
        </p:nvSpPr>
        <p:spPr>
          <a:xfrm>
            <a:off x="8040277" y="4552781"/>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0" name="Triangle 19">
            <a:extLst>
              <a:ext uri="{FF2B5EF4-FFF2-40B4-BE49-F238E27FC236}">
                <a16:creationId xmlns:a16="http://schemas.microsoft.com/office/drawing/2014/main" id="{CD06F9D2-50A3-2249-9698-4EA1869B42C7}"/>
              </a:ext>
            </a:extLst>
          </p:cNvPr>
          <p:cNvSpPr/>
          <p:nvPr/>
        </p:nvSpPr>
        <p:spPr>
          <a:xfrm>
            <a:off x="8970266" y="3497244"/>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1" name="Triangle 20">
            <a:extLst>
              <a:ext uri="{FF2B5EF4-FFF2-40B4-BE49-F238E27FC236}">
                <a16:creationId xmlns:a16="http://schemas.microsoft.com/office/drawing/2014/main" id="{93210BD5-D398-124C-ABD2-8AD221396EEA}"/>
              </a:ext>
            </a:extLst>
          </p:cNvPr>
          <p:cNvSpPr/>
          <p:nvPr/>
        </p:nvSpPr>
        <p:spPr>
          <a:xfrm>
            <a:off x="8560612" y="4610426"/>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2" name="Triangle 21">
            <a:extLst>
              <a:ext uri="{FF2B5EF4-FFF2-40B4-BE49-F238E27FC236}">
                <a16:creationId xmlns:a16="http://schemas.microsoft.com/office/drawing/2014/main" id="{6F849DFC-622A-CB4C-8179-AD75A47A998E}"/>
              </a:ext>
            </a:extLst>
          </p:cNvPr>
          <p:cNvSpPr/>
          <p:nvPr/>
        </p:nvSpPr>
        <p:spPr>
          <a:xfrm>
            <a:off x="9429927" y="4390442"/>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3" name="Triangle 22">
            <a:extLst>
              <a:ext uri="{FF2B5EF4-FFF2-40B4-BE49-F238E27FC236}">
                <a16:creationId xmlns:a16="http://schemas.microsoft.com/office/drawing/2014/main" id="{C0E60769-05AC-C741-A991-75DEB56E010C}"/>
              </a:ext>
            </a:extLst>
          </p:cNvPr>
          <p:cNvSpPr/>
          <p:nvPr/>
        </p:nvSpPr>
        <p:spPr>
          <a:xfrm>
            <a:off x="9715857" y="3685825"/>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4" name="Triangle 23">
            <a:extLst>
              <a:ext uri="{FF2B5EF4-FFF2-40B4-BE49-F238E27FC236}">
                <a16:creationId xmlns:a16="http://schemas.microsoft.com/office/drawing/2014/main" id="{DFE4F838-3D1B-B143-9145-5D04FD1EE511}"/>
              </a:ext>
            </a:extLst>
          </p:cNvPr>
          <p:cNvSpPr/>
          <p:nvPr/>
        </p:nvSpPr>
        <p:spPr>
          <a:xfrm>
            <a:off x="9596841" y="4787398"/>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5" name="Diamond 24">
            <a:extLst>
              <a:ext uri="{FF2B5EF4-FFF2-40B4-BE49-F238E27FC236}">
                <a16:creationId xmlns:a16="http://schemas.microsoft.com/office/drawing/2014/main" id="{61DA01FB-F40A-DE48-A0DF-48CE57CEC136}"/>
              </a:ext>
            </a:extLst>
          </p:cNvPr>
          <p:cNvSpPr/>
          <p:nvPr/>
        </p:nvSpPr>
        <p:spPr>
          <a:xfrm>
            <a:off x="5819030" y="5192862"/>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26" name="Diamond 25">
            <a:extLst>
              <a:ext uri="{FF2B5EF4-FFF2-40B4-BE49-F238E27FC236}">
                <a16:creationId xmlns:a16="http://schemas.microsoft.com/office/drawing/2014/main" id="{89619BE9-3C3E-D741-88D4-2803BA659519}"/>
              </a:ext>
            </a:extLst>
          </p:cNvPr>
          <p:cNvSpPr/>
          <p:nvPr/>
        </p:nvSpPr>
        <p:spPr>
          <a:xfrm>
            <a:off x="6613564" y="5468508"/>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27" name="Diamond 26">
            <a:extLst>
              <a:ext uri="{FF2B5EF4-FFF2-40B4-BE49-F238E27FC236}">
                <a16:creationId xmlns:a16="http://schemas.microsoft.com/office/drawing/2014/main" id="{1729CCFC-1DB4-8E42-9EC3-2E0CB3C2CC09}"/>
              </a:ext>
            </a:extLst>
          </p:cNvPr>
          <p:cNvSpPr/>
          <p:nvPr/>
        </p:nvSpPr>
        <p:spPr>
          <a:xfrm>
            <a:off x="5926371" y="5603945"/>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28" name="Diamond 27">
            <a:extLst>
              <a:ext uri="{FF2B5EF4-FFF2-40B4-BE49-F238E27FC236}">
                <a16:creationId xmlns:a16="http://schemas.microsoft.com/office/drawing/2014/main" id="{6896ABCE-7BDA-4B45-9E8E-C1F4116848EE}"/>
              </a:ext>
            </a:extLst>
          </p:cNvPr>
          <p:cNvSpPr/>
          <p:nvPr/>
        </p:nvSpPr>
        <p:spPr>
          <a:xfrm>
            <a:off x="5420139" y="4982814"/>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29" name="Diamond 28">
            <a:extLst>
              <a:ext uri="{FF2B5EF4-FFF2-40B4-BE49-F238E27FC236}">
                <a16:creationId xmlns:a16="http://schemas.microsoft.com/office/drawing/2014/main" id="{788E7BA8-9D7C-1C48-A2D1-2707F2205EEB}"/>
              </a:ext>
            </a:extLst>
          </p:cNvPr>
          <p:cNvSpPr/>
          <p:nvPr/>
        </p:nvSpPr>
        <p:spPr>
          <a:xfrm>
            <a:off x="6203475" y="5930472"/>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30" name="Diamond 29">
            <a:extLst>
              <a:ext uri="{FF2B5EF4-FFF2-40B4-BE49-F238E27FC236}">
                <a16:creationId xmlns:a16="http://schemas.microsoft.com/office/drawing/2014/main" id="{F487918A-9937-434A-A523-71CCFA2E9C4A}"/>
              </a:ext>
            </a:extLst>
          </p:cNvPr>
          <p:cNvSpPr/>
          <p:nvPr/>
        </p:nvSpPr>
        <p:spPr>
          <a:xfrm>
            <a:off x="5173648" y="5592340"/>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6D470D27-3989-B741-8F85-9838E75ABFD1}"/>
              </a:ext>
            </a:extLst>
          </p:cNvPr>
          <p:cNvSpPr/>
          <p:nvPr/>
        </p:nvSpPr>
        <p:spPr>
          <a:xfrm>
            <a:off x="4825208" y="4375799"/>
            <a:ext cx="2456292" cy="245629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8832DD8F-7D3D-DE48-A0F1-FA72D625EBCD}"/>
              </a:ext>
            </a:extLst>
          </p:cNvPr>
          <p:cNvSpPr/>
          <p:nvPr/>
        </p:nvSpPr>
        <p:spPr>
          <a:xfrm>
            <a:off x="1294769" y="2927070"/>
            <a:ext cx="2456292" cy="245629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E95D782C-0754-A345-AE5A-7DC2849C629B}"/>
              </a:ext>
            </a:extLst>
          </p:cNvPr>
          <p:cNvSpPr/>
          <p:nvPr/>
        </p:nvSpPr>
        <p:spPr>
          <a:xfrm>
            <a:off x="7840584" y="3115253"/>
            <a:ext cx="2456292" cy="245629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EE158CD0-FC3B-734D-AF40-96293020ABE3}"/>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4" name="Slide Number Placeholder 3">
            <a:extLst>
              <a:ext uri="{FF2B5EF4-FFF2-40B4-BE49-F238E27FC236}">
                <a16:creationId xmlns:a16="http://schemas.microsoft.com/office/drawing/2014/main" id="{432DEAC3-0F58-ED4E-815E-DE4BEFE88D05}"/>
              </a:ext>
            </a:extLst>
          </p:cNvPr>
          <p:cNvSpPr>
            <a:spLocks noGrp="1"/>
          </p:cNvSpPr>
          <p:nvPr>
            <p:ph type="sldNum" sz="quarter" idx="12"/>
          </p:nvPr>
        </p:nvSpPr>
        <p:spPr/>
        <p:txBody>
          <a:bodyPr/>
          <a:lstStyle/>
          <a:p>
            <a:fld id="{160847C4-C153-934D-B234-B5C1EA6118B1}" type="slidenum">
              <a:rPr lang="en-US" smtClean="0"/>
              <a:t>34</a:t>
            </a:fld>
            <a:endParaRPr lang="en-US"/>
          </a:p>
        </p:txBody>
      </p:sp>
    </p:spTree>
    <p:extLst>
      <p:ext uri="{BB962C8B-B14F-4D97-AF65-F5344CB8AC3E}">
        <p14:creationId xmlns:p14="http://schemas.microsoft.com/office/powerpoint/2010/main" val="14242893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1154B-B557-C142-A5B4-FAFD246299E6}"/>
              </a:ext>
            </a:extLst>
          </p:cNvPr>
          <p:cNvSpPr>
            <a:spLocks noGrp="1"/>
          </p:cNvSpPr>
          <p:nvPr>
            <p:ph type="title"/>
          </p:nvPr>
        </p:nvSpPr>
        <p:spPr/>
        <p:txBody>
          <a:bodyPr>
            <a:normAutofit fontScale="90000"/>
          </a:bodyPr>
          <a:lstStyle/>
          <a:p>
            <a:r>
              <a:rPr lang="en-US" dirty="0"/>
              <a:t>K-means clustering steps (Lloyd):</a:t>
            </a:r>
          </a:p>
        </p:txBody>
      </p:sp>
      <p:sp>
        <p:nvSpPr>
          <p:cNvPr id="3" name="Content Placeholder 2">
            <a:extLst>
              <a:ext uri="{FF2B5EF4-FFF2-40B4-BE49-F238E27FC236}">
                <a16:creationId xmlns:a16="http://schemas.microsoft.com/office/drawing/2014/main" id="{2CFEF902-2FAD-9E49-B918-1E9C3F5580BF}"/>
              </a:ext>
            </a:extLst>
          </p:cNvPr>
          <p:cNvSpPr>
            <a:spLocks noGrp="1"/>
          </p:cNvSpPr>
          <p:nvPr>
            <p:ph idx="1"/>
          </p:nvPr>
        </p:nvSpPr>
        <p:spPr/>
        <p:txBody>
          <a:bodyPr/>
          <a:lstStyle/>
          <a:p>
            <a:r>
              <a:rPr lang="en-US" dirty="0"/>
              <a:t>Start: Random centers</a:t>
            </a:r>
          </a:p>
          <a:p>
            <a:r>
              <a:rPr lang="en-US" dirty="0"/>
              <a:t>Take the sum of the squared distance between data points and all centers</a:t>
            </a:r>
          </a:p>
          <a:p>
            <a:r>
              <a:rPr lang="en-US" dirty="0"/>
              <a:t>Assign a cluster membership to each data point</a:t>
            </a:r>
          </a:p>
          <a:p>
            <a:r>
              <a:rPr lang="en-US" dirty="0"/>
              <a:t>Compute new centers</a:t>
            </a:r>
          </a:p>
          <a:p>
            <a:r>
              <a:rPr lang="en-US" dirty="0"/>
              <a:t>End: if the centers don’t change OR meet iteration threshold </a:t>
            </a:r>
          </a:p>
        </p:txBody>
      </p:sp>
      <p:sp>
        <p:nvSpPr>
          <p:cNvPr id="9" name="Oval 8">
            <a:extLst>
              <a:ext uri="{FF2B5EF4-FFF2-40B4-BE49-F238E27FC236}">
                <a16:creationId xmlns:a16="http://schemas.microsoft.com/office/drawing/2014/main" id="{0B7F24DC-DB63-BC4E-9AD7-88EAE2A8885A}"/>
              </a:ext>
            </a:extLst>
          </p:cNvPr>
          <p:cNvSpPr/>
          <p:nvPr/>
        </p:nvSpPr>
        <p:spPr>
          <a:xfrm>
            <a:off x="1371600" y="5001768"/>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D6221A67-60C8-594B-B977-C97A1F2FD5CA}"/>
              </a:ext>
            </a:extLst>
          </p:cNvPr>
          <p:cNvSpPr/>
          <p:nvPr/>
        </p:nvSpPr>
        <p:spPr>
          <a:xfrm>
            <a:off x="1097280" y="5543645"/>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11" name="Oval 10">
            <a:extLst>
              <a:ext uri="{FF2B5EF4-FFF2-40B4-BE49-F238E27FC236}">
                <a16:creationId xmlns:a16="http://schemas.microsoft.com/office/drawing/2014/main" id="{7376C682-4B46-A94E-B0DB-78ED2B0C4CFD}"/>
              </a:ext>
            </a:extLst>
          </p:cNvPr>
          <p:cNvSpPr/>
          <p:nvPr/>
        </p:nvSpPr>
        <p:spPr>
          <a:xfrm>
            <a:off x="1658112" y="5660136"/>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12" name="Oval 11">
            <a:extLst>
              <a:ext uri="{FF2B5EF4-FFF2-40B4-BE49-F238E27FC236}">
                <a16:creationId xmlns:a16="http://schemas.microsoft.com/office/drawing/2014/main" id="{180C3CA7-8465-BC42-9A98-3A2A2BA8B857}"/>
              </a:ext>
            </a:extLst>
          </p:cNvPr>
          <p:cNvSpPr/>
          <p:nvPr/>
        </p:nvSpPr>
        <p:spPr>
          <a:xfrm>
            <a:off x="3152339" y="5251037"/>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216CFACD-9EF1-9F42-931B-3FC4227148F7}"/>
              </a:ext>
            </a:extLst>
          </p:cNvPr>
          <p:cNvSpPr/>
          <p:nvPr/>
        </p:nvSpPr>
        <p:spPr>
          <a:xfrm>
            <a:off x="2749296" y="4949285"/>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E31AF731-DD07-AF41-939E-AB6266CF5C71}"/>
              </a:ext>
            </a:extLst>
          </p:cNvPr>
          <p:cNvSpPr/>
          <p:nvPr/>
        </p:nvSpPr>
        <p:spPr>
          <a:xfrm>
            <a:off x="3303215" y="4866989"/>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E5C10BE6-E559-184B-9596-C174022B8E34}"/>
              </a:ext>
            </a:extLst>
          </p:cNvPr>
          <p:cNvSpPr/>
          <p:nvPr/>
        </p:nvSpPr>
        <p:spPr>
          <a:xfrm>
            <a:off x="2388053" y="5440870"/>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F03DAD9-8E84-2D4B-8A1F-4547D21048D6}"/>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4" name="Slide Number Placeholder 3">
            <a:extLst>
              <a:ext uri="{FF2B5EF4-FFF2-40B4-BE49-F238E27FC236}">
                <a16:creationId xmlns:a16="http://schemas.microsoft.com/office/drawing/2014/main" id="{BAF69E72-1A16-E14F-A1BF-5F5636EBF9E1}"/>
              </a:ext>
            </a:extLst>
          </p:cNvPr>
          <p:cNvSpPr>
            <a:spLocks noGrp="1"/>
          </p:cNvSpPr>
          <p:nvPr>
            <p:ph type="sldNum" sz="quarter" idx="12"/>
          </p:nvPr>
        </p:nvSpPr>
        <p:spPr/>
        <p:txBody>
          <a:bodyPr/>
          <a:lstStyle/>
          <a:p>
            <a:fld id="{160847C4-C153-934D-B234-B5C1EA6118B1}" type="slidenum">
              <a:rPr lang="en-US" smtClean="0"/>
              <a:t>35</a:t>
            </a:fld>
            <a:endParaRPr lang="en-US"/>
          </a:p>
        </p:txBody>
      </p:sp>
    </p:spTree>
    <p:extLst>
      <p:ext uri="{BB962C8B-B14F-4D97-AF65-F5344CB8AC3E}">
        <p14:creationId xmlns:p14="http://schemas.microsoft.com/office/powerpoint/2010/main" val="15992161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1154B-B557-C142-A5B4-FAFD246299E6}"/>
              </a:ext>
            </a:extLst>
          </p:cNvPr>
          <p:cNvSpPr>
            <a:spLocks noGrp="1"/>
          </p:cNvSpPr>
          <p:nvPr>
            <p:ph type="title"/>
          </p:nvPr>
        </p:nvSpPr>
        <p:spPr/>
        <p:txBody>
          <a:bodyPr>
            <a:normAutofit fontScale="90000"/>
          </a:bodyPr>
          <a:lstStyle/>
          <a:p>
            <a:r>
              <a:rPr lang="en-US" dirty="0"/>
              <a:t>K-means clustering steps (Lloyd):</a:t>
            </a:r>
          </a:p>
        </p:txBody>
      </p:sp>
      <p:sp>
        <p:nvSpPr>
          <p:cNvPr id="3" name="Content Placeholder 2">
            <a:extLst>
              <a:ext uri="{FF2B5EF4-FFF2-40B4-BE49-F238E27FC236}">
                <a16:creationId xmlns:a16="http://schemas.microsoft.com/office/drawing/2014/main" id="{2CFEF902-2FAD-9E49-B918-1E9C3F5580BF}"/>
              </a:ext>
            </a:extLst>
          </p:cNvPr>
          <p:cNvSpPr>
            <a:spLocks noGrp="1"/>
          </p:cNvSpPr>
          <p:nvPr>
            <p:ph idx="1"/>
          </p:nvPr>
        </p:nvSpPr>
        <p:spPr/>
        <p:txBody>
          <a:bodyPr/>
          <a:lstStyle/>
          <a:p>
            <a:r>
              <a:rPr lang="en-US" dirty="0"/>
              <a:t>Start: Random centers</a:t>
            </a:r>
          </a:p>
          <a:p>
            <a:r>
              <a:rPr lang="en-US" dirty="0"/>
              <a:t>Take the sum of the squared distance between data points and all centers</a:t>
            </a:r>
          </a:p>
          <a:p>
            <a:r>
              <a:rPr lang="en-US" dirty="0"/>
              <a:t>Assign a cluster membership to each data point</a:t>
            </a:r>
          </a:p>
          <a:p>
            <a:r>
              <a:rPr lang="en-US" dirty="0"/>
              <a:t>Compute new centers</a:t>
            </a:r>
          </a:p>
          <a:p>
            <a:r>
              <a:rPr lang="en-US" dirty="0"/>
              <a:t>End: if the centers don’t change OR meet iteration threshold </a:t>
            </a:r>
          </a:p>
        </p:txBody>
      </p:sp>
      <p:sp>
        <p:nvSpPr>
          <p:cNvPr id="9" name="Oval 8">
            <a:extLst>
              <a:ext uri="{FF2B5EF4-FFF2-40B4-BE49-F238E27FC236}">
                <a16:creationId xmlns:a16="http://schemas.microsoft.com/office/drawing/2014/main" id="{0B7F24DC-DB63-BC4E-9AD7-88EAE2A8885A}"/>
              </a:ext>
            </a:extLst>
          </p:cNvPr>
          <p:cNvSpPr/>
          <p:nvPr/>
        </p:nvSpPr>
        <p:spPr>
          <a:xfrm>
            <a:off x="1371600" y="5001768"/>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D6221A67-60C8-594B-B977-C97A1F2FD5CA}"/>
              </a:ext>
            </a:extLst>
          </p:cNvPr>
          <p:cNvSpPr/>
          <p:nvPr/>
        </p:nvSpPr>
        <p:spPr>
          <a:xfrm>
            <a:off x="1097280" y="5543645"/>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11" name="Oval 10">
            <a:extLst>
              <a:ext uri="{FF2B5EF4-FFF2-40B4-BE49-F238E27FC236}">
                <a16:creationId xmlns:a16="http://schemas.microsoft.com/office/drawing/2014/main" id="{7376C682-4B46-A94E-B0DB-78ED2B0C4CFD}"/>
              </a:ext>
            </a:extLst>
          </p:cNvPr>
          <p:cNvSpPr/>
          <p:nvPr/>
        </p:nvSpPr>
        <p:spPr>
          <a:xfrm>
            <a:off x="1658112" y="5660136"/>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12" name="Oval 11">
            <a:extLst>
              <a:ext uri="{FF2B5EF4-FFF2-40B4-BE49-F238E27FC236}">
                <a16:creationId xmlns:a16="http://schemas.microsoft.com/office/drawing/2014/main" id="{180C3CA7-8465-BC42-9A98-3A2A2BA8B857}"/>
              </a:ext>
            </a:extLst>
          </p:cNvPr>
          <p:cNvSpPr/>
          <p:nvPr/>
        </p:nvSpPr>
        <p:spPr>
          <a:xfrm>
            <a:off x="3152339" y="5251037"/>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216CFACD-9EF1-9F42-931B-3FC4227148F7}"/>
              </a:ext>
            </a:extLst>
          </p:cNvPr>
          <p:cNvSpPr/>
          <p:nvPr/>
        </p:nvSpPr>
        <p:spPr>
          <a:xfrm>
            <a:off x="2749296" y="4949285"/>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E31AF731-DD07-AF41-939E-AB6266CF5C71}"/>
              </a:ext>
            </a:extLst>
          </p:cNvPr>
          <p:cNvSpPr/>
          <p:nvPr/>
        </p:nvSpPr>
        <p:spPr>
          <a:xfrm>
            <a:off x="3303215" y="4866989"/>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E5C10BE6-E559-184B-9596-C174022B8E34}"/>
              </a:ext>
            </a:extLst>
          </p:cNvPr>
          <p:cNvSpPr/>
          <p:nvPr/>
        </p:nvSpPr>
        <p:spPr>
          <a:xfrm>
            <a:off x="2388053" y="5440870"/>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0032938B-CBE0-D149-81A8-5F0F8608C56B}"/>
              </a:ext>
            </a:extLst>
          </p:cNvPr>
          <p:cNvSpPr/>
          <p:nvPr/>
        </p:nvSpPr>
        <p:spPr>
          <a:xfrm>
            <a:off x="5025191" y="5084064"/>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76A47C62-B09E-2E41-BCC3-F966DA053BF1}"/>
              </a:ext>
            </a:extLst>
          </p:cNvPr>
          <p:cNvSpPr/>
          <p:nvPr/>
        </p:nvSpPr>
        <p:spPr>
          <a:xfrm>
            <a:off x="4750871" y="5625941"/>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Oval 17">
            <a:extLst>
              <a:ext uri="{FF2B5EF4-FFF2-40B4-BE49-F238E27FC236}">
                <a16:creationId xmlns:a16="http://schemas.microsoft.com/office/drawing/2014/main" id="{629E8164-E7CC-2C48-AF91-19E025F241D4}"/>
              </a:ext>
            </a:extLst>
          </p:cNvPr>
          <p:cNvSpPr/>
          <p:nvPr/>
        </p:nvSpPr>
        <p:spPr>
          <a:xfrm>
            <a:off x="5311703" y="5742432"/>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19" name="Oval 18">
            <a:extLst>
              <a:ext uri="{FF2B5EF4-FFF2-40B4-BE49-F238E27FC236}">
                <a16:creationId xmlns:a16="http://schemas.microsoft.com/office/drawing/2014/main" id="{FB7C7622-6D1C-6F42-B877-E145A44031F8}"/>
              </a:ext>
            </a:extLst>
          </p:cNvPr>
          <p:cNvSpPr/>
          <p:nvPr/>
        </p:nvSpPr>
        <p:spPr>
          <a:xfrm>
            <a:off x="6805930" y="5333333"/>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9D5B8A5E-3A70-B34C-B565-19494C19654C}"/>
              </a:ext>
            </a:extLst>
          </p:cNvPr>
          <p:cNvSpPr/>
          <p:nvPr/>
        </p:nvSpPr>
        <p:spPr>
          <a:xfrm>
            <a:off x="6402887" y="5031581"/>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5DC8C480-41FF-244F-A03C-B9B3BFF7461C}"/>
              </a:ext>
            </a:extLst>
          </p:cNvPr>
          <p:cNvSpPr/>
          <p:nvPr/>
        </p:nvSpPr>
        <p:spPr>
          <a:xfrm>
            <a:off x="6956806" y="4949285"/>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59EA765D-C94B-2D40-A69C-ADF9AC4A693E}"/>
              </a:ext>
            </a:extLst>
          </p:cNvPr>
          <p:cNvSpPr/>
          <p:nvPr/>
        </p:nvSpPr>
        <p:spPr>
          <a:xfrm>
            <a:off x="5989574" y="5509260"/>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74521BDD-E0A4-6A41-9468-81FB1DB62208}"/>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4" name="Slide Number Placeholder 3">
            <a:extLst>
              <a:ext uri="{FF2B5EF4-FFF2-40B4-BE49-F238E27FC236}">
                <a16:creationId xmlns:a16="http://schemas.microsoft.com/office/drawing/2014/main" id="{04FFB3F9-8465-804A-A87A-4A761CBB8C1D}"/>
              </a:ext>
            </a:extLst>
          </p:cNvPr>
          <p:cNvSpPr>
            <a:spLocks noGrp="1"/>
          </p:cNvSpPr>
          <p:nvPr>
            <p:ph type="sldNum" sz="quarter" idx="12"/>
          </p:nvPr>
        </p:nvSpPr>
        <p:spPr/>
        <p:txBody>
          <a:bodyPr/>
          <a:lstStyle/>
          <a:p>
            <a:fld id="{160847C4-C153-934D-B234-B5C1EA6118B1}" type="slidenum">
              <a:rPr lang="en-US" smtClean="0"/>
              <a:t>36</a:t>
            </a:fld>
            <a:endParaRPr lang="en-US"/>
          </a:p>
        </p:txBody>
      </p:sp>
    </p:spTree>
    <p:extLst>
      <p:ext uri="{BB962C8B-B14F-4D97-AF65-F5344CB8AC3E}">
        <p14:creationId xmlns:p14="http://schemas.microsoft.com/office/powerpoint/2010/main" val="172403551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1154B-B557-C142-A5B4-FAFD246299E6}"/>
              </a:ext>
            </a:extLst>
          </p:cNvPr>
          <p:cNvSpPr>
            <a:spLocks noGrp="1"/>
          </p:cNvSpPr>
          <p:nvPr>
            <p:ph type="title"/>
          </p:nvPr>
        </p:nvSpPr>
        <p:spPr/>
        <p:txBody>
          <a:bodyPr>
            <a:normAutofit fontScale="90000"/>
          </a:bodyPr>
          <a:lstStyle/>
          <a:p>
            <a:r>
              <a:rPr lang="en-US" dirty="0"/>
              <a:t>K-means clustering steps (Lloyd):</a:t>
            </a:r>
          </a:p>
        </p:txBody>
      </p:sp>
      <p:sp>
        <p:nvSpPr>
          <p:cNvPr id="3" name="Content Placeholder 2">
            <a:extLst>
              <a:ext uri="{FF2B5EF4-FFF2-40B4-BE49-F238E27FC236}">
                <a16:creationId xmlns:a16="http://schemas.microsoft.com/office/drawing/2014/main" id="{2CFEF902-2FAD-9E49-B918-1E9C3F5580BF}"/>
              </a:ext>
            </a:extLst>
          </p:cNvPr>
          <p:cNvSpPr>
            <a:spLocks noGrp="1"/>
          </p:cNvSpPr>
          <p:nvPr>
            <p:ph idx="1"/>
          </p:nvPr>
        </p:nvSpPr>
        <p:spPr/>
        <p:txBody>
          <a:bodyPr/>
          <a:lstStyle/>
          <a:p>
            <a:r>
              <a:rPr lang="en-US" dirty="0"/>
              <a:t>Start: Random centers</a:t>
            </a:r>
          </a:p>
          <a:p>
            <a:r>
              <a:rPr lang="en-US" dirty="0"/>
              <a:t>Take the sum of the squared distance between data points and all centers</a:t>
            </a:r>
          </a:p>
          <a:p>
            <a:r>
              <a:rPr lang="en-US" dirty="0"/>
              <a:t>Assign a cluster membership to each data point</a:t>
            </a:r>
          </a:p>
          <a:p>
            <a:r>
              <a:rPr lang="en-US" dirty="0"/>
              <a:t>Compute new centers</a:t>
            </a:r>
          </a:p>
          <a:p>
            <a:r>
              <a:rPr lang="en-US" dirty="0"/>
              <a:t>End: if the centers don’t change OR meet iteration threshold </a:t>
            </a:r>
          </a:p>
        </p:txBody>
      </p:sp>
      <p:sp>
        <p:nvSpPr>
          <p:cNvPr id="9" name="Oval 8">
            <a:extLst>
              <a:ext uri="{FF2B5EF4-FFF2-40B4-BE49-F238E27FC236}">
                <a16:creationId xmlns:a16="http://schemas.microsoft.com/office/drawing/2014/main" id="{0B7F24DC-DB63-BC4E-9AD7-88EAE2A8885A}"/>
              </a:ext>
            </a:extLst>
          </p:cNvPr>
          <p:cNvSpPr/>
          <p:nvPr/>
        </p:nvSpPr>
        <p:spPr>
          <a:xfrm>
            <a:off x="1371600" y="5001768"/>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D6221A67-60C8-594B-B977-C97A1F2FD5CA}"/>
              </a:ext>
            </a:extLst>
          </p:cNvPr>
          <p:cNvSpPr/>
          <p:nvPr/>
        </p:nvSpPr>
        <p:spPr>
          <a:xfrm>
            <a:off x="1097280" y="5543645"/>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11" name="Oval 10">
            <a:extLst>
              <a:ext uri="{FF2B5EF4-FFF2-40B4-BE49-F238E27FC236}">
                <a16:creationId xmlns:a16="http://schemas.microsoft.com/office/drawing/2014/main" id="{7376C682-4B46-A94E-B0DB-78ED2B0C4CFD}"/>
              </a:ext>
            </a:extLst>
          </p:cNvPr>
          <p:cNvSpPr/>
          <p:nvPr/>
        </p:nvSpPr>
        <p:spPr>
          <a:xfrm>
            <a:off x="1658112" y="5660136"/>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12" name="Oval 11">
            <a:extLst>
              <a:ext uri="{FF2B5EF4-FFF2-40B4-BE49-F238E27FC236}">
                <a16:creationId xmlns:a16="http://schemas.microsoft.com/office/drawing/2014/main" id="{180C3CA7-8465-BC42-9A98-3A2A2BA8B857}"/>
              </a:ext>
            </a:extLst>
          </p:cNvPr>
          <p:cNvSpPr/>
          <p:nvPr/>
        </p:nvSpPr>
        <p:spPr>
          <a:xfrm>
            <a:off x="3152339" y="5251037"/>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216CFACD-9EF1-9F42-931B-3FC4227148F7}"/>
              </a:ext>
            </a:extLst>
          </p:cNvPr>
          <p:cNvSpPr/>
          <p:nvPr/>
        </p:nvSpPr>
        <p:spPr>
          <a:xfrm>
            <a:off x="2749296" y="4949285"/>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E31AF731-DD07-AF41-939E-AB6266CF5C71}"/>
              </a:ext>
            </a:extLst>
          </p:cNvPr>
          <p:cNvSpPr/>
          <p:nvPr/>
        </p:nvSpPr>
        <p:spPr>
          <a:xfrm>
            <a:off x="3303215" y="4866989"/>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E5C10BE6-E559-184B-9596-C174022B8E34}"/>
              </a:ext>
            </a:extLst>
          </p:cNvPr>
          <p:cNvSpPr/>
          <p:nvPr/>
        </p:nvSpPr>
        <p:spPr>
          <a:xfrm>
            <a:off x="2388053" y="5440870"/>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0032938B-CBE0-D149-81A8-5F0F8608C56B}"/>
              </a:ext>
            </a:extLst>
          </p:cNvPr>
          <p:cNvSpPr/>
          <p:nvPr/>
        </p:nvSpPr>
        <p:spPr>
          <a:xfrm>
            <a:off x="5025191" y="5084064"/>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76A47C62-B09E-2E41-BCC3-F966DA053BF1}"/>
              </a:ext>
            </a:extLst>
          </p:cNvPr>
          <p:cNvSpPr/>
          <p:nvPr/>
        </p:nvSpPr>
        <p:spPr>
          <a:xfrm>
            <a:off x="4750871" y="5625941"/>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Oval 17">
            <a:extLst>
              <a:ext uri="{FF2B5EF4-FFF2-40B4-BE49-F238E27FC236}">
                <a16:creationId xmlns:a16="http://schemas.microsoft.com/office/drawing/2014/main" id="{629E8164-E7CC-2C48-AF91-19E025F241D4}"/>
              </a:ext>
            </a:extLst>
          </p:cNvPr>
          <p:cNvSpPr/>
          <p:nvPr/>
        </p:nvSpPr>
        <p:spPr>
          <a:xfrm>
            <a:off x="5311703" y="5742432"/>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19" name="Oval 18">
            <a:extLst>
              <a:ext uri="{FF2B5EF4-FFF2-40B4-BE49-F238E27FC236}">
                <a16:creationId xmlns:a16="http://schemas.microsoft.com/office/drawing/2014/main" id="{FB7C7622-6D1C-6F42-B877-E145A44031F8}"/>
              </a:ext>
            </a:extLst>
          </p:cNvPr>
          <p:cNvSpPr/>
          <p:nvPr/>
        </p:nvSpPr>
        <p:spPr>
          <a:xfrm>
            <a:off x="6805930" y="5333333"/>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9D5B8A5E-3A70-B34C-B565-19494C19654C}"/>
              </a:ext>
            </a:extLst>
          </p:cNvPr>
          <p:cNvSpPr/>
          <p:nvPr/>
        </p:nvSpPr>
        <p:spPr>
          <a:xfrm>
            <a:off x="6402887" y="5031581"/>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5DC8C480-41FF-244F-A03C-B9B3BFF7461C}"/>
              </a:ext>
            </a:extLst>
          </p:cNvPr>
          <p:cNvSpPr/>
          <p:nvPr/>
        </p:nvSpPr>
        <p:spPr>
          <a:xfrm>
            <a:off x="6956806" y="4949285"/>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59EA765D-C94B-2D40-A69C-ADF9AC4A693E}"/>
              </a:ext>
            </a:extLst>
          </p:cNvPr>
          <p:cNvSpPr/>
          <p:nvPr/>
        </p:nvSpPr>
        <p:spPr>
          <a:xfrm>
            <a:off x="5989574" y="5509260"/>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C327D297-4A16-0E42-81A7-F0CB492F0607}"/>
              </a:ext>
            </a:extLst>
          </p:cNvPr>
          <p:cNvSpPr/>
          <p:nvPr/>
        </p:nvSpPr>
        <p:spPr>
          <a:xfrm>
            <a:off x="8893103" y="5065776"/>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02A250EE-A202-E743-BCD8-AA29FEB6D834}"/>
              </a:ext>
            </a:extLst>
          </p:cNvPr>
          <p:cNvSpPr/>
          <p:nvPr/>
        </p:nvSpPr>
        <p:spPr>
          <a:xfrm>
            <a:off x="8618783" y="5607653"/>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Oval 31">
            <a:extLst>
              <a:ext uri="{FF2B5EF4-FFF2-40B4-BE49-F238E27FC236}">
                <a16:creationId xmlns:a16="http://schemas.microsoft.com/office/drawing/2014/main" id="{09048F16-D711-714B-8878-9E98225980B6}"/>
              </a:ext>
            </a:extLst>
          </p:cNvPr>
          <p:cNvSpPr/>
          <p:nvPr/>
        </p:nvSpPr>
        <p:spPr>
          <a:xfrm>
            <a:off x="9179615" y="5724144"/>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33" name="Oval 32">
            <a:extLst>
              <a:ext uri="{FF2B5EF4-FFF2-40B4-BE49-F238E27FC236}">
                <a16:creationId xmlns:a16="http://schemas.microsoft.com/office/drawing/2014/main" id="{FC624276-0DBC-BF48-AFF5-E38A0E2EB989}"/>
              </a:ext>
            </a:extLst>
          </p:cNvPr>
          <p:cNvSpPr/>
          <p:nvPr/>
        </p:nvSpPr>
        <p:spPr>
          <a:xfrm>
            <a:off x="10673842" y="5315045"/>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7669B564-65BD-044B-84B7-572CEFFC8A9C}"/>
              </a:ext>
            </a:extLst>
          </p:cNvPr>
          <p:cNvSpPr/>
          <p:nvPr/>
        </p:nvSpPr>
        <p:spPr>
          <a:xfrm>
            <a:off x="10270799" y="5013293"/>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1557C9A1-080E-A54B-8371-BFDDEB5A829A}"/>
              </a:ext>
            </a:extLst>
          </p:cNvPr>
          <p:cNvSpPr/>
          <p:nvPr/>
        </p:nvSpPr>
        <p:spPr>
          <a:xfrm>
            <a:off x="10824718" y="4930997"/>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F4D58B47-2889-9E44-B238-29191E3977BC}"/>
              </a:ext>
            </a:extLst>
          </p:cNvPr>
          <p:cNvSpPr/>
          <p:nvPr/>
        </p:nvSpPr>
        <p:spPr>
          <a:xfrm>
            <a:off x="9857486" y="5490972"/>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5-Point Star 37">
            <a:extLst>
              <a:ext uri="{FF2B5EF4-FFF2-40B4-BE49-F238E27FC236}">
                <a16:creationId xmlns:a16="http://schemas.microsoft.com/office/drawing/2014/main" id="{90E43400-4196-2040-90CB-7E4B47107347}"/>
              </a:ext>
            </a:extLst>
          </p:cNvPr>
          <p:cNvSpPr/>
          <p:nvPr/>
        </p:nvSpPr>
        <p:spPr>
          <a:xfrm>
            <a:off x="10523883" y="5013293"/>
            <a:ext cx="356616" cy="384048"/>
          </a:xfrm>
          <a:prstGeom prst="star5">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9" name="5-Point Star 38">
            <a:extLst>
              <a:ext uri="{FF2B5EF4-FFF2-40B4-BE49-F238E27FC236}">
                <a16:creationId xmlns:a16="http://schemas.microsoft.com/office/drawing/2014/main" id="{A7747629-514F-CC4F-9717-BD626BBD0F3B}"/>
              </a:ext>
            </a:extLst>
          </p:cNvPr>
          <p:cNvSpPr/>
          <p:nvPr/>
        </p:nvSpPr>
        <p:spPr>
          <a:xfrm>
            <a:off x="9125259" y="5305901"/>
            <a:ext cx="356616" cy="384048"/>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A21B948E-952A-6541-BDAE-3B147D42196A}"/>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4" name="Slide Number Placeholder 3">
            <a:extLst>
              <a:ext uri="{FF2B5EF4-FFF2-40B4-BE49-F238E27FC236}">
                <a16:creationId xmlns:a16="http://schemas.microsoft.com/office/drawing/2014/main" id="{A9837788-4892-5544-8E99-FAE43C4338F8}"/>
              </a:ext>
            </a:extLst>
          </p:cNvPr>
          <p:cNvSpPr>
            <a:spLocks noGrp="1"/>
          </p:cNvSpPr>
          <p:nvPr>
            <p:ph type="sldNum" sz="quarter" idx="12"/>
          </p:nvPr>
        </p:nvSpPr>
        <p:spPr/>
        <p:txBody>
          <a:bodyPr/>
          <a:lstStyle/>
          <a:p>
            <a:fld id="{160847C4-C153-934D-B234-B5C1EA6118B1}" type="slidenum">
              <a:rPr lang="en-US" smtClean="0"/>
              <a:t>37</a:t>
            </a:fld>
            <a:endParaRPr lang="en-US"/>
          </a:p>
        </p:txBody>
      </p:sp>
    </p:spTree>
    <p:extLst>
      <p:ext uri="{BB962C8B-B14F-4D97-AF65-F5344CB8AC3E}">
        <p14:creationId xmlns:p14="http://schemas.microsoft.com/office/powerpoint/2010/main" val="5770833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59633C-CD9F-EC4F-AC66-AC807B18FE43}"/>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96B83471-6572-ED4C-A135-3F50036EBC52}"/>
              </a:ext>
            </a:extLst>
          </p:cNvPr>
          <p:cNvSpPr>
            <a:spLocks noGrp="1"/>
          </p:cNvSpPr>
          <p:nvPr>
            <p:ph idx="1"/>
          </p:nvPr>
        </p:nvSpPr>
        <p:spPr/>
        <p:txBody>
          <a:bodyPr/>
          <a:lstStyle/>
          <a:p>
            <a:endParaRPr lang="en-US" dirty="0"/>
          </a:p>
        </p:txBody>
      </p:sp>
      <p:pic>
        <p:nvPicPr>
          <p:cNvPr id="2052" name="Picture 4">
            <a:extLst>
              <a:ext uri="{FF2B5EF4-FFF2-40B4-BE49-F238E27FC236}">
                <a16:creationId xmlns:a16="http://schemas.microsoft.com/office/drawing/2014/main" id="{A9E98E5B-3635-6C42-BB30-4073A0C274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381000"/>
            <a:ext cx="6096000" cy="60960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83A687DD-D2C8-E34D-965A-549D79215744}"/>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4" name="Slide Number Placeholder 3">
            <a:extLst>
              <a:ext uri="{FF2B5EF4-FFF2-40B4-BE49-F238E27FC236}">
                <a16:creationId xmlns:a16="http://schemas.microsoft.com/office/drawing/2014/main" id="{964EFDAD-4B99-8A45-8643-989D8C70F1D5}"/>
              </a:ext>
            </a:extLst>
          </p:cNvPr>
          <p:cNvSpPr>
            <a:spLocks noGrp="1"/>
          </p:cNvSpPr>
          <p:nvPr>
            <p:ph type="sldNum" sz="quarter" idx="12"/>
          </p:nvPr>
        </p:nvSpPr>
        <p:spPr/>
        <p:txBody>
          <a:bodyPr/>
          <a:lstStyle/>
          <a:p>
            <a:fld id="{160847C4-C153-934D-B234-B5C1EA6118B1}" type="slidenum">
              <a:rPr lang="en-US" smtClean="0"/>
              <a:t>38</a:t>
            </a:fld>
            <a:endParaRPr lang="en-US"/>
          </a:p>
        </p:txBody>
      </p:sp>
      <p:sp>
        <p:nvSpPr>
          <p:cNvPr id="6" name="Rectangle 5">
            <a:extLst>
              <a:ext uri="{FF2B5EF4-FFF2-40B4-BE49-F238E27FC236}">
                <a16:creationId xmlns:a16="http://schemas.microsoft.com/office/drawing/2014/main" id="{CDE829E9-4757-AA4E-A074-57608041952B}"/>
              </a:ext>
            </a:extLst>
          </p:cNvPr>
          <p:cNvSpPr/>
          <p:nvPr/>
        </p:nvSpPr>
        <p:spPr>
          <a:xfrm>
            <a:off x="4868487" y="6179927"/>
            <a:ext cx="6096000" cy="923330"/>
          </a:xfrm>
          <a:prstGeom prst="rect">
            <a:avLst/>
          </a:prstGeom>
        </p:spPr>
        <p:txBody>
          <a:bodyPr>
            <a:spAutoFit/>
          </a:bodyPr>
          <a:lstStyle/>
          <a:p>
            <a:pPr lvl="0">
              <a:defRPr/>
            </a:pPr>
            <a:r>
              <a:rPr lang="en-US" dirty="0">
                <a:hlinkClick r:id="rId4"/>
              </a:rPr>
              <a:t>https://raw.githubusercontent.com/andrewxiechina/DataScience/master/K-Means/k4XcapI.gif</a:t>
            </a:r>
            <a:endParaRPr lang="en-US" dirty="0"/>
          </a:p>
          <a:p>
            <a:endParaRPr lang="en-US" dirty="0"/>
          </a:p>
        </p:txBody>
      </p:sp>
    </p:spTree>
    <p:extLst>
      <p:ext uri="{BB962C8B-B14F-4D97-AF65-F5344CB8AC3E}">
        <p14:creationId xmlns:p14="http://schemas.microsoft.com/office/powerpoint/2010/main" val="38215741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19F6C-42FC-8B4C-AD07-DAC3A7801C0E}"/>
              </a:ext>
            </a:extLst>
          </p:cNvPr>
          <p:cNvSpPr>
            <a:spLocks noGrp="1"/>
          </p:cNvSpPr>
          <p:nvPr>
            <p:ph type="title"/>
          </p:nvPr>
        </p:nvSpPr>
        <p:spPr/>
        <p:txBody>
          <a:bodyPr>
            <a:normAutofit fontScale="90000"/>
          </a:bodyPr>
          <a:lstStyle/>
          <a:p>
            <a:r>
              <a:rPr lang="en-US" dirty="0"/>
              <a:t>K-means cluster application example </a:t>
            </a:r>
          </a:p>
        </p:txBody>
      </p:sp>
      <p:sp>
        <p:nvSpPr>
          <p:cNvPr id="3" name="Content Placeholder 2">
            <a:extLst>
              <a:ext uri="{FF2B5EF4-FFF2-40B4-BE49-F238E27FC236}">
                <a16:creationId xmlns:a16="http://schemas.microsoft.com/office/drawing/2014/main" id="{9E223FFE-65F8-EA4E-95A6-ADC87F985446}"/>
              </a:ext>
            </a:extLst>
          </p:cNvPr>
          <p:cNvSpPr>
            <a:spLocks noGrp="1"/>
          </p:cNvSpPr>
          <p:nvPr>
            <p:ph idx="1"/>
          </p:nvPr>
        </p:nvSpPr>
        <p:spPr>
          <a:xfrm>
            <a:off x="725078" y="1027905"/>
            <a:ext cx="4529093" cy="5607159"/>
          </a:xfrm>
        </p:spPr>
        <p:txBody>
          <a:bodyPr>
            <a:normAutofit/>
          </a:bodyPr>
          <a:lstStyle/>
          <a:p>
            <a:endParaRPr lang="en-US" dirty="0"/>
          </a:p>
        </p:txBody>
      </p:sp>
      <p:pic>
        <p:nvPicPr>
          <p:cNvPr id="4" name="Picture 3">
            <a:extLst>
              <a:ext uri="{FF2B5EF4-FFF2-40B4-BE49-F238E27FC236}">
                <a16:creationId xmlns:a16="http://schemas.microsoft.com/office/drawing/2014/main" id="{615DD5B2-0EC5-3745-84EC-DBDBA9DDAD7B}"/>
              </a:ext>
            </a:extLst>
          </p:cNvPr>
          <p:cNvPicPr>
            <a:picLocks noChangeAspect="1"/>
          </p:cNvPicPr>
          <p:nvPr/>
        </p:nvPicPr>
        <p:blipFill>
          <a:blip r:embed="rId3"/>
          <a:stretch>
            <a:fillRect/>
          </a:stretch>
        </p:blipFill>
        <p:spPr>
          <a:xfrm>
            <a:off x="3359217" y="2885696"/>
            <a:ext cx="8656054" cy="3602971"/>
          </a:xfrm>
          <a:prstGeom prst="rect">
            <a:avLst/>
          </a:prstGeom>
        </p:spPr>
      </p:pic>
      <p:sp>
        <p:nvSpPr>
          <p:cNvPr id="5" name="Rectangle 4">
            <a:extLst>
              <a:ext uri="{FF2B5EF4-FFF2-40B4-BE49-F238E27FC236}">
                <a16:creationId xmlns:a16="http://schemas.microsoft.com/office/drawing/2014/main" id="{749F1FDF-F38B-9B49-92CA-D4E45CA7B4BB}"/>
              </a:ext>
            </a:extLst>
          </p:cNvPr>
          <p:cNvSpPr/>
          <p:nvPr/>
        </p:nvSpPr>
        <p:spPr>
          <a:xfrm>
            <a:off x="7177576" y="6488668"/>
            <a:ext cx="6096000" cy="369332"/>
          </a:xfrm>
          <a:prstGeom prst="rect">
            <a:avLst/>
          </a:prstGeom>
        </p:spPr>
        <p:txBody>
          <a:bodyPr>
            <a:spAutoFit/>
          </a:bodyPr>
          <a:lstStyle/>
          <a:p>
            <a:r>
              <a:rPr lang="en-US" dirty="0"/>
              <a:t>Chang, </a:t>
            </a:r>
            <a:r>
              <a:rPr lang="en-US" dirty="0" err="1"/>
              <a:t>Ermei</a:t>
            </a:r>
            <a:r>
              <a:rPr lang="en-US" dirty="0"/>
              <a:t> et al,. (2019). </a:t>
            </a:r>
            <a:r>
              <a:rPr lang="en-US" i="1" dirty="0"/>
              <a:t>Forests</a:t>
            </a:r>
            <a:r>
              <a:rPr lang="en-US" dirty="0"/>
              <a:t> 2019, </a:t>
            </a:r>
            <a:r>
              <a:rPr lang="en-US" i="1" dirty="0"/>
              <a:t>10</a:t>
            </a:r>
            <a:r>
              <a:rPr lang="en-US" dirty="0"/>
              <a:t>(5), 393</a:t>
            </a:r>
          </a:p>
        </p:txBody>
      </p:sp>
      <p:pic>
        <p:nvPicPr>
          <p:cNvPr id="6" name="Picture 5">
            <a:extLst>
              <a:ext uri="{FF2B5EF4-FFF2-40B4-BE49-F238E27FC236}">
                <a16:creationId xmlns:a16="http://schemas.microsoft.com/office/drawing/2014/main" id="{04B66350-E02E-9841-97B3-80FADAFED374}"/>
              </a:ext>
            </a:extLst>
          </p:cNvPr>
          <p:cNvPicPr>
            <a:picLocks noChangeAspect="1"/>
          </p:cNvPicPr>
          <p:nvPr/>
        </p:nvPicPr>
        <p:blipFill rotWithShape="1">
          <a:blip r:embed="rId4"/>
          <a:srcRect l="296" t="49770" r="101" b="-845"/>
          <a:stretch/>
        </p:blipFill>
        <p:spPr>
          <a:xfrm>
            <a:off x="0" y="1075523"/>
            <a:ext cx="6476504" cy="1790298"/>
          </a:xfrm>
          <a:prstGeom prst="rect">
            <a:avLst/>
          </a:prstGeom>
        </p:spPr>
      </p:pic>
      <p:sp>
        <p:nvSpPr>
          <p:cNvPr id="7" name="Rectangle 6">
            <a:extLst>
              <a:ext uri="{FF2B5EF4-FFF2-40B4-BE49-F238E27FC236}">
                <a16:creationId xmlns:a16="http://schemas.microsoft.com/office/drawing/2014/main" id="{6947DD2B-6BCD-CB40-A258-22D7B7C223F4}"/>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8" name="Slide Number Placeholder 7">
            <a:extLst>
              <a:ext uri="{FF2B5EF4-FFF2-40B4-BE49-F238E27FC236}">
                <a16:creationId xmlns:a16="http://schemas.microsoft.com/office/drawing/2014/main" id="{AD37D4DC-0B43-3A4D-9B02-8D055B911874}"/>
              </a:ext>
            </a:extLst>
          </p:cNvPr>
          <p:cNvSpPr>
            <a:spLocks noGrp="1"/>
          </p:cNvSpPr>
          <p:nvPr>
            <p:ph type="sldNum" sz="quarter" idx="12"/>
          </p:nvPr>
        </p:nvSpPr>
        <p:spPr/>
        <p:txBody>
          <a:bodyPr/>
          <a:lstStyle/>
          <a:p>
            <a:fld id="{160847C4-C153-934D-B234-B5C1EA6118B1}" type="slidenum">
              <a:rPr lang="en-US" smtClean="0"/>
              <a:t>39</a:t>
            </a:fld>
            <a:endParaRPr lang="en-US"/>
          </a:p>
        </p:txBody>
      </p:sp>
    </p:spTree>
    <p:extLst>
      <p:ext uri="{BB962C8B-B14F-4D97-AF65-F5344CB8AC3E}">
        <p14:creationId xmlns:p14="http://schemas.microsoft.com/office/powerpoint/2010/main" val="35061302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3A76E-CB05-0F45-9319-A1E1C64BE8C1}"/>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7B11B013-6748-264B-89F9-3DDDB6C4BE59}"/>
              </a:ext>
            </a:extLst>
          </p:cNvPr>
          <p:cNvSpPr>
            <a:spLocks noGrp="1"/>
          </p:cNvSpPr>
          <p:nvPr>
            <p:ph idx="1"/>
          </p:nvPr>
        </p:nvSpPr>
        <p:spPr/>
        <p:txBody>
          <a:bodyPr/>
          <a:lstStyle/>
          <a:p>
            <a:endParaRPr lang="en-US" dirty="0"/>
          </a:p>
        </p:txBody>
      </p:sp>
      <p:sp>
        <p:nvSpPr>
          <p:cNvPr id="6" name="Title 1">
            <a:extLst>
              <a:ext uri="{FF2B5EF4-FFF2-40B4-BE49-F238E27FC236}">
                <a16:creationId xmlns:a16="http://schemas.microsoft.com/office/drawing/2014/main" id="{245630B8-05F2-C747-B239-4697C5DD86E6}"/>
              </a:ext>
            </a:extLst>
          </p:cNvPr>
          <p:cNvSpPr txBox="1">
            <a:spLocks/>
          </p:cNvSpPr>
          <p:nvPr/>
        </p:nvSpPr>
        <p:spPr>
          <a:xfrm>
            <a:off x="838200" y="365125"/>
            <a:ext cx="10515600" cy="668147"/>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r>
              <a:rPr lang="en-US" dirty="0"/>
              <a:t>What we are going to learn</a:t>
            </a:r>
          </a:p>
        </p:txBody>
      </p:sp>
      <p:sp>
        <p:nvSpPr>
          <p:cNvPr id="16" name="Slide Number Placeholder 15">
            <a:extLst>
              <a:ext uri="{FF2B5EF4-FFF2-40B4-BE49-F238E27FC236}">
                <a16:creationId xmlns:a16="http://schemas.microsoft.com/office/drawing/2014/main" id="{DBB4452F-23A9-D049-9F7C-F64A36C7B82D}"/>
              </a:ext>
            </a:extLst>
          </p:cNvPr>
          <p:cNvSpPr>
            <a:spLocks noGrp="1"/>
          </p:cNvSpPr>
          <p:nvPr>
            <p:ph type="sldNum" sz="quarter" idx="12"/>
          </p:nvPr>
        </p:nvSpPr>
        <p:spPr/>
        <p:txBody>
          <a:bodyPr/>
          <a:lstStyle/>
          <a:p>
            <a:fld id="{160847C4-C153-934D-B234-B5C1EA6118B1}" type="slidenum">
              <a:rPr lang="en-US" smtClean="0"/>
              <a:t>4</a:t>
            </a:fld>
            <a:endParaRPr lang="en-US"/>
          </a:p>
        </p:txBody>
      </p:sp>
      <p:sp>
        <p:nvSpPr>
          <p:cNvPr id="17" name="Rounded Rectangle 16">
            <a:extLst>
              <a:ext uri="{FF2B5EF4-FFF2-40B4-BE49-F238E27FC236}">
                <a16:creationId xmlns:a16="http://schemas.microsoft.com/office/drawing/2014/main" id="{11C17612-DDF5-6645-9872-0D6BE539C5B8}"/>
              </a:ext>
            </a:extLst>
          </p:cNvPr>
          <p:cNvSpPr/>
          <p:nvPr/>
        </p:nvSpPr>
        <p:spPr>
          <a:xfrm>
            <a:off x="2045169" y="2290456"/>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reflection blurRad="6350" stA="50000" endA="295" endPos="92000" dist="101600" dir="5400000" sy="-100000" algn="bl" rotWithShape="0"/>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K-Nearest</a:t>
            </a:r>
            <a:r>
              <a:rPr lang="en-US" b="1" dirty="0">
                <a:ln/>
                <a:solidFill>
                  <a:schemeClr val="accent3"/>
                </a:solidFill>
              </a:rPr>
              <a:t> </a:t>
            </a:r>
            <a:r>
              <a:rPr lang="en-US" dirty="0">
                <a:ln w="0"/>
                <a:solidFill>
                  <a:schemeClr val="tx1"/>
                </a:solidFill>
                <a:effectLst>
                  <a:outerShdw blurRad="38100" dist="19050" dir="2700000" algn="tl" rotWithShape="0">
                    <a:schemeClr val="dk1">
                      <a:alpha val="40000"/>
                    </a:schemeClr>
                  </a:outerShdw>
                </a:effectLst>
              </a:rPr>
              <a:t>Neighbor</a:t>
            </a:r>
            <a:endParaRPr lang="en-US" b="1" dirty="0">
              <a:ln/>
              <a:noFill/>
            </a:endParaRPr>
          </a:p>
        </p:txBody>
      </p:sp>
      <p:sp>
        <p:nvSpPr>
          <p:cNvPr id="18" name="Rounded Rectangle 17">
            <a:extLst>
              <a:ext uri="{FF2B5EF4-FFF2-40B4-BE49-F238E27FC236}">
                <a16:creationId xmlns:a16="http://schemas.microsoft.com/office/drawing/2014/main" id="{37B30A24-FD1C-6A47-AC2E-28F5E827DF7D}"/>
              </a:ext>
            </a:extLst>
          </p:cNvPr>
          <p:cNvSpPr/>
          <p:nvPr/>
        </p:nvSpPr>
        <p:spPr>
          <a:xfrm>
            <a:off x="4771696" y="1098014"/>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reflection blurRad="6350" stA="50000" endA="295" endPos="92000" dist="101600" dir="5400000" sy="-100000" algn="bl" rotWithShape="0"/>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K-Means</a:t>
            </a:r>
            <a:endParaRPr lang="en-US" b="1" dirty="0">
              <a:ln/>
              <a:noFill/>
            </a:endParaRPr>
          </a:p>
        </p:txBody>
      </p:sp>
      <p:sp>
        <p:nvSpPr>
          <p:cNvPr id="19" name="Rounded Rectangle 18">
            <a:extLst>
              <a:ext uri="{FF2B5EF4-FFF2-40B4-BE49-F238E27FC236}">
                <a16:creationId xmlns:a16="http://schemas.microsoft.com/office/drawing/2014/main" id="{07B30658-5F30-FA4B-AAD5-8BD8B2AA7C74}"/>
              </a:ext>
            </a:extLst>
          </p:cNvPr>
          <p:cNvSpPr/>
          <p:nvPr/>
        </p:nvSpPr>
        <p:spPr>
          <a:xfrm>
            <a:off x="8013966" y="2061323"/>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reflection blurRad="6350" stA="50000" endA="295" endPos="92000" dist="101600" dir="5400000" sy="-100000" algn="bl" rotWithShape="0"/>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Decision Tree</a:t>
            </a:r>
            <a:endParaRPr lang="en-US" b="1" dirty="0">
              <a:ln/>
              <a:noFill/>
            </a:endParaRPr>
          </a:p>
        </p:txBody>
      </p:sp>
      <p:sp>
        <p:nvSpPr>
          <p:cNvPr id="20" name="Rounded Rectangle 19">
            <a:extLst>
              <a:ext uri="{FF2B5EF4-FFF2-40B4-BE49-F238E27FC236}">
                <a16:creationId xmlns:a16="http://schemas.microsoft.com/office/drawing/2014/main" id="{33C3E25B-3190-F640-9F78-E2A75711BF56}"/>
              </a:ext>
            </a:extLst>
          </p:cNvPr>
          <p:cNvSpPr/>
          <p:nvPr/>
        </p:nvSpPr>
        <p:spPr>
          <a:xfrm>
            <a:off x="7529160" y="3810122"/>
            <a:ext cx="2648607" cy="903890"/>
          </a:xfrm>
          <a:prstGeom prst="roundRect">
            <a:avLst/>
          </a:prstGeom>
          <a:gradFill flip="none" rotWithShape="1">
            <a:gsLst>
              <a:gs pos="0">
                <a:schemeClr val="accent6">
                  <a:lumMod val="40000"/>
                  <a:lumOff val="60000"/>
                  <a:shade val="30000"/>
                  <a:satMod val="115000"/>
                </a:schemeClr>
              </a:gs>
              <a:gs pos="50000">
                <a:schemeClr val="accent6">
                  <a:lumMod val="40000"/>
                  <a:lumOff val="60000"/>
                  <a:shade val="67500"/>
                  <a:satMod val="115000"/>
                </a:schemeClr>
              </a:gs>
              <a:gs pos="100000">
                <a:schemeClr val="accent6">
                  <a:lumMod val="40000"/>
                  <a:lumOff val="60000"/>
                  <a:shade val="100000"/>
                  <a:satMod val="115000"/>
                </a:schemeClr>
              </a:gs>
            </a:gsLst>
            <a:lin ang="16200000" scaled="1"/>
            <a:tileRect/>
          </a:gradFill>
          <a:ln>
            <a:noFill/>
          </a:ln>
          <a:effectLst>
            <a:reflection blurRad="6350" stA="50000" endA="295" endPos="92000" dist="101600" dir="5400000" sy="-100000" algn="bl" rotWithShape="0"/>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Support Vector Machine</a:t>
            </a:r>
            <a:endParaRPr lang="en-US" b="1" dirty="0">
              <a:ln/>
              <a:noFill/>
            </a:endParaRPr>
          </a:p>
        </p:txBody>
      </p:sp>
      <p:sp>
        <p:nvSpPr>
          <p:cNvPr id="21" name="Rounded Rectangle 20">
            <a:extLst>
              <a:ext uri="{FF2B5EF4-FFF2-40B4-BE49-F238E27FC236}">
                <a16:creationId xmlns:a16="http://schemas.microsoft.com/office/drawing/2014/main" id="{A2D20B3F-7A20-604C-91A4-C1795C339828}"/>
              </a:ext>
            </a:extLst>
          </p:cNvPr>
          <p:cNvSpPr/>
          <p:nvPr/>
        </p:nvSpPr>
        <p:spPr>
          <a:xfrm>
            <a:off x="1562484" y="3834993"/>
            <a:ext cx="2648607" cy="903890"/>
          </a:xfrm>
          <a:prstGeom prst="roundRect">
            <a:avLst/>
          </a:prstGeom>
          <a:gradFill flip="none" rotWithShape="1">
            <a:gsLst>
              <a:gs pos="0">
                <a:schemeClr val="accent6">
                  <a:lumMod val="40000"/>
                  <a:lumOff val="60000"/>
                  <a:shade val="30000"/>
                  <a:satMod val="115000"/>
                </a:schemeClr>
              </a:gs>
              <a:gs pos="50000">
                <a:schemeClr val="accent6">
                  <a:lumMod val="40000"/>
                  <a:lumOff val="60000"/>
                  <a:shade val="67500"/>
                  <a:satMod val="115000"/>
                </a:schemeClr>
              </a:gs>
              <a:gs pos="100000">
                <a:schemeClr val="accent6">
                  <a:lumMod val="40000"/>
                  <a:lumOff val="60000"/>
                  <a:shade val="100000"/>
                  <a:satMod val="115000"/>
                </a:schemeClr>
              </a:gs>
            </a:gsLst>
            <a:lin ang="16200000" scaled="1"/>
            <a:tileRect/>
          </a:gradFill>
          <a:ln>
            <a:noFill/>
          </a:ln>
          <a:effectLst>
            <a:reflection blurRad="6350" stA="50000" endA="295" endPos="92000" dist="101600" dir="5400000" sy="-100000" algn="bl" rotWithShape="0"/>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Neural Networks</a:t>
            </a:r>
            <a:endParaRPr lang="en-US" b="1" dirty="0">
              <a:ln/>
              <a:noFill/>
            </a:endParaRPr>
          </a:p>
        </p:txBody>
      </p:sp>
      <p:sp>
        <p:nvSpPr>
          <p:cNvPr id="22" name="Rounded Rectangle 21">
            <a:extLst>
              <a:ext uri="{FF2B5EF4-FFF2-40B4-BE49-F238E27FC236}">
                <a16:creationId xmlns:a16="http://schemas.microsoft.com/office/drawing/2014/main" id="{C5A5EE9C-0F58-094E-922D-7196806A7168}"/>
              </a:ext>
            </a:extLst>
          </p:cNvPr>
          <p:cNvSpPr/>
          <p:nvPr/>
        </p:nvSpPr>
        <p:spPr>
          <a:xfrm>
            <a:off x="4566941" y="4910822"/>
            <a:ext cx="2648607" cy="903890"/>
          </a:xfrm>
          <a:prstGeom prst="roundRect">
            <a:avLst/>
          </a:prstGeom>
          <a:gradFill flip="none" rotWithShape="1">
            <a:gsLst>
              <a:gs pos="0">
                <a:schemeClr val="accent6">
                  <a:lumMod val="40000"/>
                  <a:lumOff val="60000"/>
                  <a:shade val="30000"/>
                  <a:satMod val="115000"/>
                </a:schemeClr>
              </a:gs>
              <a:gs pos="50000">
                <a:schemeClr val="accent6">
                  <a:lumMod val="40000"/>
                  <a:lumOff val="60000"/>
                  <a:shade val="67500"/>
                  <a:satMod val="115000"/>
                </a:schemeClr>
              </a:gs>
              <a:gs pos="100000">
                <a:schemeClr val="accent6">
                  <a:lumMod val="40000"/>
                  <a:lumOff val="60000"/>
                  <a:shade val="100000"/>
                  <a:satMod val="115000"/>
                </a:schemeClr>
              </a:gs>
            </a:gsLst>
            <a:lin ang="16200000" scaled="1"/>
            <a:tileRect/>
          </a:gradFill>
          <a:ln>
            <a:noFill/>
          </a:ln>
          <a:effectLst>
            <a:reflection blurRad="6350" stA="50000" endA="295" endPos="92000" dist="101600" dir="5400000" sy="-100000" algn="bl" rotWithShape="0"/>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Random Forest</a:t>
            </a:r>
            <a:endParaRPr lang="en-US" b="1" dirty="0">
              <a:ln/>
              <a:noFill/>
            </a:endParaRPr>
          </a:p>
        </p:txBody>
      </p:sp>
    </p:spTree>
    <p:extLst>
      <p:ext uri="{BB962C8B-B14F-4D97-AF65-F5344CB8AC3E}">
        <p14:creationId xmlns:p14="http://schemas.microsoft.com/office/powerpoint/2010/main" val="162214594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4B59C6-31B6-954A-AE17-0D215F61A0A0}"/>
              </a:ext>
            </a:extLst>
          </p:cNvPr>
          <p:cNvSpPr>
            <a:spLocks noGrp="1"/>
          </p:cNvSpPr>
          <p:nvPr>
            <p:ph type="title"/>
          </p:nvPr>
        </p:nvSpPr>
        <p:spPr/>
        <p:txBody>
          <a:bodyPr>
            <a:normAutofit fontScale="90000"/>
          </a:bodyPr>
          <a:lstStyle/>
          <a:p>
            <a:r>
              <a:rPr lang="en-US" dirty="0"/>
              <a:t>K-means clustering</a:t>
            </a:r>
          </a:p>
        </p:txBody>
      </p:sp>
      <p:sp>
        <p:nvSpPr>
          <p:cNvPr id="3" name="Content Placeholder 2">
            <a:extLst>
              <a:ext uri="{FF2B5EF4-FFF2-40B4-BE49-F238E27FC236}">
                <a16:creationId xmlns:a16="http://schemas.microsoft.com/office/drawing/2014/main" id="{99F067EB-7A05-1443-92D0-EAE68F596B9F}"/>
              </a:ext>
            </a:extLst>
          </p:cNvPr>
          <p:cNvSpPr>
            <a:spLocks noGrp="1"/>
          </p:cNvSpPr>
          <p:nvPr>
            <p:ph idx="1"/>
          </p:nvPr>
        </p:nvSpPr>
        <p:spPr/>
        <p:txBody>
          <a:bodyPr/>
          <a:lstStyle/>
          <a:p>
            <a:pPr marL="0" indent="0">
              <a:buNone/>
            </a:pPr>
            <a:r>
              <a:rPr lang="en-US" b="1" dirty="0"/>
              <a:t>Pros:</a:t>
            </a:r>
          </a:p>
          <a:p>
            <a:pPr lvl="1"/>
            <a:r>
              <a:rPr lang="en-US" dirty="0"/>
              <a:t>Simple and fast</a:t>
            </a:r>
          </a:p>
          <a:p>
            <a:endParaRPr lang="en-US" dirty="0"/>
          </a:p>
          <a:p>
            <a:pPr marL="0" indent="0">
              <a:buNone/>
            </a:pPr>
            <a:r>
              <a:rPr lang="en-US" b="1" dirty="0"/>
              <a:t>Cons:</a:t>
            </a:r>
          </a:p>
          <a:p>
            <a:pPr lvl="1"/>
            <a:r>
              <a:rPr lang="en-US" dirty="0"/>
              <a:t>Sensitive to the initial random selection of centers</a:t>
            </a:r>
          </a:p>
          <a:p>
            <a:pPr lvl="1"/>
            <a:r>
              <a:rPr lang="en-US" dirty="0"/>
              <a:t>Sensitive to outliers</a:t>
            </a:r>
          </a:p>
          <a:p>
            <a:endParaRPr lang="en-US" dirty="0"/>
          </a:p>
        </p:txBody>
      </p:sp>
      <p:sp>
        <p:nvSpPr>
          <p:cNvPr id="4" name="Rectangle 3">
            <a:extLst>
              <a:ext uri="{FF2B5EF4-FFF2-40B4-BE49-F238E27FC236}">
                <a16:creationId xmlns:a16="http://schemas.microsoft.com/office/drawing/2014/main" id="{E7DFE4B0-8174-E04A-BE4D-F052D3D65A1E}"/>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5" name="Slide Number Placeholder 4">
            <a:extLst>
              <a:ext uri="{FF2B5EF4-FFF2-40B4-BE49-F238E27FC236}">
                <a16:creationId xmlns:a16="http://schemas.microsoft.com/office/drawing/2014/main" id="{F8C8FC6B-F3C3-5149-8A27-FDD65359E748}"/>
              </a:ext>
            </a:extLst>
          </p:cNvPr>
          <p:cNvSpPr>
            <a:spLocks noGrp="1"/>
          </p:cNvSpPr>
          <p:nvPr>
            <p:ph type="sldNum" sz="quarter" idx="12"/>
          </p:nvPr>
        </p:nvSpPr>
        <p:spPr/>
        <p:txBody>
          <a:bodyPr/>
          <a:lstStyle/>
          <a:p>
            <a:fld id="{160847C4-C153-934D-B234-B5C1EA6118B1}" type="slidenum">
              <a:rPr lang="en-US" smtClean="0"/>
              <a:t>40</a:t>
            </a:fld>
            <a:endParaRPr lang="en-US"/>
          </a:p>
        </p:txBody>
      </p:sp>
    </p:spTree>
    <p:extLst>
      <p:ext uri="{BB962C8B-B14F-4D97-AF65-F5344CB8AC3E}">
        <p14:creationId xmlns:p14="http://schemas.microsoft.com/office/powerpoint/2010/main" val="131587651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E77B46-0237-FF4C-9DC9-716A3E72A02B}"/>
              </a:ext>
            </a:extLst>
          </p:cNvPr>
          <p:cNvSpPr>
            <a:spLocks noGrp="1"/>
          </p:cNvSpPr>
          <p:nvPr>
            <p:ph type="title"/>
          </p:nvPr>
        </p:nvSpPr>
        <p:spPr/>
        <p:txBody>
          <a:bodyPr>
            <a:normAutofit fontScale="90000"/>
          </a:bodyPr>
          <a:lstStyle/>
          <a:p>
            <a:r>
              <a:rPr lang="en-US" dirty="0"/>
              <a:t>K-means clustering</a:t>
            </a:r>
          </a:p>
        </p:txBody>
      </p:sp>
      <p:sp>
        <p:nvSpPr>
          <p:cNvPr id="3" name="Content Placeholder 2">
            <a:extLst>
              <a:ext uri="{FF2B5EF4-FFF2-40B4-BE49-F238E27FC236}">
                <a16:creationId xmlns:a16="http://schemas.microsoft.com/office/drawing/2014/main" id="{D10EF4ED-B9BB-4245-96EE-498B4AE800D8}"/>
              </a:ext>
            </a:extLst>
          </p:cNvPr>
          <p:cNvSpPr>
            <a:spLocks noGrp="1"/>
          </p:cNvSpPr>
          <p:nvPr>
            <p:ph idx="1"/>
          </p:nvPr>
        </p:nvSpPr>
        <p:spPr/>
        <p:txBody>
          <a:bodyPr/>
          <a:lstStyle/>
          <a:p>
            <a:r>
              <a:rPr lang="en-US" dirty="0"/>
              <a:t>Initialization matters!</a:t>
            </a:r>
          </a:p>
        </p:txBody>
      </p:sp>
      <p:sp>
        <p:nvSpPr>
          <p:cNvPr id="7" name="Rectangle 6">
            <a:extLst>
              <a:ext uri="{FF2B5EF4-FFF2-40B4-BE49-F238E27FC236}">
                <a16:creationId xmlns:a16="http://schemas.microsoft.com/office/drawing/2014/main" id="{FC7C7F58-3B91-394D-8868-17935536E16D}"/>
              </a:ext>
            </a:extLst>
          </p:cNvPr>
          <p:cNvSpPr/>
          <p:nvPr/>
        </p:nvSpPr>
        <p:spPr>
          <a:xfrm>
            <a:off x="7728727" y="6487844"/>
            <a:ext cx="4463273" cy="369332"/>
          </a:xfrm>
          <a:prstGeom prst="rect">
            <a:avLst/>
          </a:prstGeom>
        </p:spPr>
        <p:txBody>
          <a:bodyPr wrap="none">
            <a:spAutoFit/>
          </a:bodyPr>
          <a:lstStyle/>
          <a:p>
            <a:r>
              <a:rPr lang="en-US" dirty="0" err="1"/>
              <a:t>Grigorios</a:t>
            </a:r>
            <a:r>
              <a:rPr lang="en-US" dirty="0"/>
              <a:t> </a:t>
            </a:r>
            <a:r>
              <a:rPr lang="en-US" dirty="0" err="1"/>
              <a:t>Tzortzis</a:t>
            </a:r>
            <a:r>
              <a:rPr lang="en-US" dirty="0"/>
              <a:t> , Pattern Recognition (2014)</a:t>
            </a:r>
          </a:p>
        </p:txBody>
      </p:sp>
      <p:pic>
        <p:nvPicPr>
          <p:cNvPr id="4" name="Picture 3">
            <a:extLst>
              <a:ext uri="{FF2B5EF4-FFF2-40B4-BE49-F238E27FC236}">
                <a16:creationId xmlns:a16="http://schemas.microsoft.com/office/drawing/2014/main" id="{D2C68B40-5471-1247-9D01-275BF5E9E0A6}"/>
              </a:ext>
            </a:extLst>
          </p:cNvPr>
          <p:cNvPicPr>
            <a:picLocks noChangeAspect="1"/>
          </p:cNvPicPr>
          <p:nvPr/>
        </p:nvPicPr>
        <p:blipFill rotWithShape="1">
          <a:blip r:embed="rId3"/>
          <a:srcRect l="33811" t="13784"/>
          <a:stretch/>
        </p:blipFill>
        <p:spPr>
          <a:xfrm>
            <a:off x="1911928" y="1878077"/>
            <a:ext cx="8525436" cy="3782059"/>
          </a:xfrm>
          <a:prstGeom prst="rect">
            <a:avLst/>
          </a:prstGeom>
        </p:spPr>
      </p:pic>
      <p:sp>
        <p:nvSpPr>
          <p:cNvPr id="6" name="Rectangle 5">
            <a:extLst>
              <a:ext uri="{FF2B5EF4-FFF2-40B4-BE49-F238E27FC236}">
                <a16:creationId xmlns:a16="http://schemas.microsoft.com/office/drawing/2014/main" id="{78A96F8B-AD41-214E-8BA6-6C10D9B70215}"/>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5" name="Slide Number Placeholder 4">
            <a:extLst>
              <a:ext uri="{FF2B5EF4-FFF2-40B4-BE49-F238E27FC236}">
                <a16:creationId xmlns:a16="http://schemas.microsoft.com/office/drawing/2014/main" id="{092AC406-E2F7-AB45-BA05-F9CC40B27B45}"/>
              </a:ext>
            </a:extLst>
          </p:cNvPr>
          <p:cNvSpPr>
            <a:spLocks noGrp="1"/>
          </p:cNvSpPr>
          <p:nvPr>
            <p:ph type="sldNum" sz="quarter" idx="12"/>
          </p:nvPr>
        </p:nvSpPr>
        <p:spPr/>
        <p:txBody>
          <a:bodyPr/>
          <a:lstStyle/>
          <a:p>
            <a:fld id="{160847C4-C153-934D-B234-B5C1EA6118B1}" type="slidenum">
              <a:rPr lang="en-US" smtClean="0"/>
              <a:t>41</a:t>
            </a:fld>
            <a:endParaRPr lang="en-US"/>
          </a:p>
        </p:txBody>
      </p:sp>
    </p:spTree>
    <p:extLst>
      <p:ext uri="{BB962C8B-B14F-4D97-AF65-F5344CB8AC3E}">
        <p14:creationId xmlns:p14="http://schemas.microsoft.com/office/powerpoint/2010/main" val="141220185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1033F8C-73D0-924D-BD04-2F3A1237C412}"/>
              </a:ext>
            </a:extLst>
          </p:cNvPr>
          <p:cNvPicPr>
            <a:picLocks noChangeAspect="1"/>
          </p:cNvPicPr>
          <p:nvPr/>
        </p:nvPicPr>
        <p:blipFill>
          <a:blip r:embed="rId3"/>
          <a:stretch>
            <a:fillRect/>
          </a:stretch>
        </p:blipFill>
        <p:spPr>
          <a:xfrm>
            <a:off x="2108200" y="989078"/>
            <a:ext cx="6986373" cy="5684772"/>
          </a:xfrm>
          <a:prstGeom prst="rect">
            <a:avLst/>
          </a:prstGeom>
        </p:spPr>
      </p:pic>
      <p:sp>
        <p:nvSpPr>
          <p:cNvPr id="2" name="Title 1">
            <a:extLst>
              <a:ext uri="{FF2B5EF4-FFF2-40B4-BE49-F238E27FC236}">
                <a16:creationId xmlns:a16="http://schemas.microsoft.com/office/drawing/2014/main" id="{7C21BD3F-C1E5-2B47-A69C-F0B3DC6DA1A8}"/>
              </a:ext>
            </a:extLst>
          </p:cNvPr>
          <p:cNvSpPr>
            <a:spLocks noGrp="1"/>
          </p:cNvSpPr>
          <p:nvPr>
            <p:ph type="title"/>
          </p:nvPr>
        </p:nvSpPr>
        <p:spPr/>
        <p:txBody>
          <a:bodyPr>
            <a:normAutofit fontScale="90000"/>
          </a:bodyPr>
          <a:lstStyle/>
          <a:p>
            <a:r>
              <a:rPr lang="en-US" dirty="0"/>
              <a:t>K-means clustering, determine k</a:t>
            </a:r>
          </a:p>
        </p:txBody>
      </p:sp>
      <p:sp>
        <p:nvSpPr>
          <p:cNvPr id="4" name="TextBox 3">
            <a:extLst>
              <a:ext uri="{FF2B5EF4-FFF2-40B4-BE49-F238E27FC236}">
                <a16:creationId xmlns:a16="http://schemas.microsoft.com/office/drawing/2014/main" id="{EDBB9E9A-7CD1-B64F-AB4F-5B88D6A9E7B7}"/>
              </a:ext>
            </a:extLst>
          </p:cNvPr>
          <p:cNvSpPr txBox="1"/>
          <p:nvPr/>
        </p:nvSpPr>
        <p:spPr>
          <a:xfrm rot="16200000">
            <a:off x="436419" y="3106882"/>
            <a:ext cx="3597075" cy="369332"/>
          </a:xfrm>
          <a:prstGeom prst="rect">
            <a:avLst/>
          </a:prstGeom>
          <a:solidFill>
            <a:schemeClr val="bg1"/>
          </a:solidFill>
        </p:spPr>
        <p:txBody>
          <a:bodyPr wrap="none" rtlCol="0">
            <a:spAutoFit/>
          </a:bodyPr>
          <a:lstStyle/>
          <a:p>
            <a:r>
              <a:rPr lang="en-US" dirty="0"/>
              <a:t>Model performance measure (error)</a:t>
            </a:r>
          </a:p>
        </p:txBody>
      </p:sp>
      <p:sp>
        <p:nvSpPr>
          <p:cNvPr id="5" name="Rectangle 4">
            <a:extLst>
              <a:ext uri="{FF2B5EF4-FFF2-40B4-BE49-F238E27FC236}">
                <a16:creationId xmlns:a16="http://schemas.microsoft.com/office/drawing/2014/main" id="{234525F7-05DA-9F4C-9801-961E483C7FB4}"/>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3" name="Slide Number Placeholder 2">
            <a:extLst>
              <a:ext uri="{FF2B5EF4-FFF2-40B4-BE49-F238E27FC236}">
                <a16:creationId xmlns:a16="http://schemas.microsoft.com/office/drawing/2014/main" id="{5C16E96D-586F-8D40-9C2A-B25F71003981}"/>
              </a:ext>
            </a:extLst>
          </p:cNvPr>
          <p:cNvSpPr>
            <a:spLocks noGrp="1"/>
          </p:cNvSpPr>
          <p:nvPr>
            <p:ph type="sldNum" sz="quarter" idx="12"/>
          </p:nvPr>
        </p:nvSpPr>
        <p:spPr/>
        <p:txBody>
          <a:bodyPr/>
          <a:lstStyle/>
          <a:p>
            <a:fld id="{160847C4-C153-934D-B234-B5C1EA6118B1}" type="slidenum">
              <a:rPr lang="en-US" smtClean="0"/>
              <a:t>42</a:t>
            </a:fld>
            <a:endParaRPr lang="en-US"/>
          </a:p>
        </p:txBody>
      </p:sp>
    </p:spTree>
    <p:extLst>
      <p:ext uri="{BB962C8B-B14F-4D97-AF65-F5344CB8AC3E}">
        <p14:creationId xmlns:p14="http://schemas.microsoft.com/office/powerpoint/2010/main" val="38416969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8CD78C-40E4-654D-B4E4-D27E0A6A6609}"/>
              </a:ext>
            </a:extLst>
          </p:cNvPr>
          <p:cNvSpPr>
            <a:spLocks noGrp="1"/>
          </p:cNvSpPr>
          <p:nvPr>
            <p:ph type="title"/>
          </p:nvPr>
        </p:nvSpPr>
        <p:spPr>
          <a:xfrm>
            <a:off x="3568700" y="2532253"/>
            <a:ext cx="5054600" cy="896747"/>
          </a:xfrm>
        </p:spPr>
        <p:style>
          <a:lnRef idx="0">
            <a:schemeClr val="dk1"/>
          </a:lnRef>
          <a:fillRef idx="3">
            <a:schemeClr val="dk1"/>
          </a:fillRef>
          <a:effectRef idx="3">
            <a:schemeClr val="dk1"/>
          </a:effectRef>
          <a:fontRef idx="minor">
            <a:schemeClr val="lt1"/>
          </a:fontRef>
        </p:style>
        <p:txBody>
          <a:bodyPr>
            <a:normAutofit/>
          </a:bodyPr>
          <a:lstStyle/>
          <a:p>
            <a:r>
              <a:rPr lang="en-US" dirty="0"/>
              <a:t>K-means practice</a:t>
            </a:r>
          </a:p>
        </p:txBody>
      </p:sp>
      <p:sp>
        <p:nvSpPr>
          <p:cNvPr id="4" name="Slide Number Placeholder 3">
            <a:extLst>
              <a:ext uri="{FF2B5EF4-FFF2-40B4-BE49-F238E27FC236}">
                <a16:creationId xmlns:a16="http://schemas.microsoft.com/office/drawing/2014/main" id="{21FB55C3-D1E9-FD4B-BA9B-06CA78BAD580}"/>
              </a:ext>
            </a:extLst>
          </p:cNvPr>
          <p:cNvSpPr>
            <a:spLocks noGrp="1"/>
          </p:cNvSpPr>
          <p:nvPr>
            <p:ph type="sldNum" sz="quarter" idx="12"/>
          </p:nvPr>
        </p:nvSpPr>
        <p:spPr/>
        <p:txBody>
          <a:bodyPr/>
          <a:lstStyle/>
          <a:p>
            <a:fld id="{160847C4-C153-934D-B234-B5C1EA6118B1}" type="slidenum">
              <a:rPr lang="en-US" smtClean="0"/>
              <a:t>43</a:t>
            </a:fld>
            <a:endParaRPr lang="en-US"/>
          </a:p>
        </p:txBody>
      </p:sp>
      <p:sp>
        <p:nvSpPr>
          <p:cNvPr id="6" name="Content Placeholder 5">
            <a:extLst>
              <a:ext uri="{FF2B5EF4-FFF2-40B4-BE49-F238E27FC236}">
                <a16:creationId xmlns:a16="http://schemas.microsoft.com/office/drawing/2014/main" id="{E2422D8E-C6A7-1646-BD03-0074A9FE8D22}"/>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359256033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129A23-AA6A-124A-8E7A-431EE14DB0C4}"/>
              </a:ext>
            </a:extLst>
          </p:cNvPr>
          <p:cNvSpPr>
            <a:spLocks noGrp="1"/>
          </p:cNvSpPr>
          <p:nvPr>
            <p:ph type="title"/>
          </p:nvPr>
        </p:nvSpPr>
        <p:spPr/>
        <p:txBody>
          <a:bodyPr>
            <a:normAutofit fontScale="90000"/>
          </a:bodyPr>
          <a:lstStyle/>
          <a:p>
            <a:r>
              <a:rPr lang="en-US" dirty="0"/>
              <a:t>within-cluster sum of squares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078F4D29-056F-DA4D-994E-F607A7841E1C}"/>
                  </a:ext>
                </a:extLst>
              </p:cNvPr>
              <p:cNvSpPr>
                <a:spLocks noGrp="1"/>
              </p:cNvSpPr>
              <p:nvPr>
                <p:ph idx="1"/>
              </p:nvPr>
            </p:nvSpPr>
            <p:spPr/>
            <p:txBody>
              <a:bodyPr/>
              <a:lstStyle/>
              <a:p>
                <a:pPr marL="0" indent="0">
                  <a:buNone/>
                </a:pPr>
                <a:endParaRPr lang="en-US" i="1" dirty="0">
                  <a:latin typeface="Cambria Math" panose="02040503050406030204" pitchFamily="18" charset="0"/>
                </a:endParaRPr>
              </a:p>
              <a:p>
                <a:pPr marL="0" indent="0">
                  <a:buNone/>
                </a:pPr>
                <a:endParaRPr lang="en-US" i="1" dirty="0">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nary>
                        <m:naryPr>
                          <m:chr m:val="∑"/>
                          <m:ctrlPr>
                            <a:rPr lang="en-US" i="1" smtClean="0">
                              <a:latin typeface="Cambria Math" panose="02040503050406030204" pitchFamily="18" charset="0"/>
                            </a:rPr>
                          </m:ctrlPr>
                        </m:naryPr>
                        <m:sub>
                          <m:r>
                            <m:rPr>
                              <m:brk m:alnAt="23"/>
                            </m:rPr>
                            <a:rPr lang="en-US" b="0" i="1" smtClean="0">
                              <a:latin typeface="Cambria Math" panose="02040503050406030204" pitchFamily="18" charset="0"/>
                            </a:rPr>
                            <m:t>𝑘</m:t>
                          </m:r>
                          <m:r>
                            <a:rPr lang="en-US" b="0" i="1" smtClean="0">
                              <a:latin typeface="Cambria Math" panose="02040503050406030204" pitchFamily="18" charset="0"/>
                            </a:rPr>
                            <m:t>=1</m:t>
                          </m:r>
                        </m:sub>
                        <m:sup>
                          <m:r>
                            <a:rPr lang="en-US" b="0" i="1" smtClean="0">
                              <a:latin typeface="Cambria Math" panose="02040503050406030204" pitchFamily="18" charset="0"/>
                            </a:rPr>
                            <m:t>𝐾</m:t>
                          </m:r>
                        </m:sup>
                        <m:e>
                          <m:nary>
                            <m:naryPr>
                              <m:chr m:val="∑"/>
                              <m:supHide m:val="on"/>
                              <m:ctrlPr>
                                <a:rPr lang="en-US" i="1" smtClean="0">
                                  <a:latin typeface="Cambria Math" panose="02040503050406030204" pitchFamily="18" charset="0"/>
                                </a:rPr>
                              </m:ctrlPr>
                            </m:naryPr>
                            <m:sub>
                              <m:r>
                                <m:rPr>
                                  <m:brk m:alnAt="7"/>
                                </m:rPr>
                                <a:rPr lang="en-US" b="0" i="1" smtClean="0">
                                  <a:latin typeface="Cambria Math" panose="02040503050406030204" pitchFamily="18" charset="0"/>
                                </a:rPr>
                                <m:t>𝑖</m:t>
                              </m:r>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𝑆</m:t>
                                  </m:r>
                                </m:e>
                                <m:sub>
                                  <m:r>
                                    <a:rPr lang="en-US" b="0" i="1" smtClean="0">
                                      <a:latin typeface="Cambria Math" panose="02040503050406030204" pitchFamily="18" charset="0"/>
                                      <a:ea typeface="Cambria Math" panose="02040503050406030204" pitchFamily="18" charset="0"/>
                                    </a:rPr>
                                    <m:t>𝑘</m:t>
                                  </m:r>
                                </m:sub>
                              </m:sSub>
                            </m:sub>
                            <m:sup/>
                            <m:e>
                              <m:nary>
                                <m:naryPr>
                                  <m:chr m:val="∑"/>
                                  <m:limLoc m:val="subSup"/>
                                  <m:ctrlPr>
                                    <a:rPr lang="en-US" i="1" smtClean="0">
                                      <a:latin typeface="Cambria Math" panose="02040503050406030204" pitchFamily="18" charset="0"/>
                                    </a:rPr>
                                  </m:ctrlPr>
                                </m:naryPr>
                                <m:sub>
                                  <m:r>
                                    <m:rPr>
                                      <m:brk m:alnAt="25"/>
                                    </m:rPr>
                                    <a:rPr lang="en-US" b="0" i="1" smtClean="0">
                                      <a:latin typeface="Cambria Math" panose="02040503050406030204" pitchFamily="18" charset="0"/>
                                    </a:rPr>
                                    <m:t>𝑗</m:t>
                                  </m:r>
                                  <m:r>
                                    <a:rPr lang="en-US" b="0" i="1" smtClean="0">
                                      <a:latin typeface="Cambria Math" panose="02040503050406030204" pitchFamily="18" charset="0"/>
                                    </a:rPr>
                                    <m:t>=1</m:t>
                                  </m:r>
                                </m:sub>
                                <m:sup>
                                  <m:r>
                                    <a:rPr lang="en-US" b="0" i="1" smtClean="0">
                                      <a:latin typeface="Cambria Math" panose="02040503050406030204" pitchFamily="18" charset="0"/>
                                    </a:rPr>
                                    <m:t>𝑃</m:t>
                                  </m:r>
                                </m:sup>
                                <m:e>
                                  <m:sSup>
                                    <m:sSupPr>
                                      <m:ctrlPr>
                                        <a:rPr lang="en-US" i="1" smtClean="0">
                                          <a:latin typeface="Cambria Math" panose="02040503050406030204" pitchFamily="18" charset="0"/>
                                        </a:rPr>
                                      </m:ctrlPr>
                                    </m:sSupPr>
                                    <m:e>
                                      <m:r>
                                        <a:rPr lang="en-US" b="0" i="1" smtClean="0">
                                          <a:latin typeface="Cambria Math" panose="02040503050406030204" pitchFamily="18" charset="0"/>
                                        </a:rPr>
                                        <m:t>(</m:t>
                                      </m:r>
                                      <m:sSubSup>
                                        <m:sSubSupPr>
                                          <m:ctrlPr>
                                            <a:rPr lang="en-US" b="0" i="1" smtClean="0">
                                              <a:latin typeface="Cambria Math" panose="02040503050406030204" pitchFamily="18" charset="0"/>
                                            </a:rPr>
                                          </m:ctrlPr>
                                        </m:sSubSupPr>
                                        <m:e>
                                          <m:r>
                                            <a:rPr lang="en-US" b="0" i="1" smtClean="0">
                                              <a:latin typeface="Cambria Math" panose="02040503050406030204" pitchFamily="18" charset="0"/>
                                            </a:rPr>
                                            <m:t>𝑥</m:t>
                                          </m:r>
                                        </m:e>
                                        <m:sub>
                                          <m:r>
                                            <a:rPr lang="en-US" b="0" i="1" smtClean="0">
                                              <a:latin typeface="Cambria Math" panose="02040503050406030204" pitchFamily="18" charset="0"/>
                                            </a:rPr>
                                            <m:t>𝑖𝑗</m:t>
                                          </m:r>
                                        </m:sub>
                                        <m:sup/>
                                      </m:sSubSup>
                                      <m:r>
                                        <a:rPr lang="en-US" b="0" i="1" smtClean="0">
                                          <a:latin typeface="Cambria Math" panose="02040503050406030204" pitchFamily="18" charset="0"/>
                                        </a:rPr>
                                        <m:t>−</m:t>
                                      </m:r>
                                      <m:sSubSup>
                                        <m:sSubSupPr>
                                          <m:ctrlPr>
                                            <a:rPr lang="en-US" i="1">
                                              <a:latin typeface="Cambria Math" panose="02040503050406030204" pitchFamily="18" charset="0"/>
                                            </a:rPr>
                                          </m:ctrlPr>
                                        </m:sSubSupPr>
                                        <m:e>
                                          <m:acc>
                                            <m:accPr>
                                              <m:chr m:val="̅"/>
                                              <m:ctrlPr>
                                                <a:rPr lang="en-US" i="1" smtClean="0">
                                                  <a:latin typeface="Cambria Math" panose="02040503050406030204" pitchFamily="18" charset="0"/>
                                                </a:rPr>
                                              </m:ctrlPr>
                                            </m:accPr>
                                            <m:e>
                                              <m:r>
                                                <a:rPr lang="en-US" i="1">
                                                  <a:latin typeface="Cambria Math" panose="02040503050406030204" pitchFamily="18" charset="0"/>
                                                </a:rPr>
                                                <m:t>𝑥</m:t>
                                              </m:r>
                                            </m:e>
                                          </m:acc>
                                        </m:e>
                                        <m:sub>
                                          <m:r>
                                            <a:rPr lang="en-US" b="0" i="1" smtClean="0">
                                              <a:latin typeface="Cambria Math" panose="02040503050406030204" pitchFamily="18" charset="0"/>
                                            </a:rPr>
                                            <m:t>𝑘</m:t>
                                          </m:r>
                                          <m:r>
                                            <a:rPr lang="en-US" i="1">
                                              <a:latin typeface="Cambria Math" panose="02040503050406030204" pitchFamily="18" charset="0"/>
                                            </a:rPr>
                                            <m:t>𝑗</m:t>
                                          </m:r>
                                        </m:sub>
                                        <m:sup/>
                                      </m:sSubSup>
                                      <m:r>
                                        <a:rPr lang="en-US" b="0" i="1" smtClean="0">
                                          <a:latin typeface="Cambria Math" panose="02040503050406030204" pitchFamily="18" charset="0"/>
                                        </a:rPr>
                                        <m:t>)</m:t>
                                      </m:r>
                                    </m:e>
                                    <m:sup>
                                      <m:r>
                                        <a:rPr lang="en-US" b="0" i="1" smtClean="0">
                                          <a:latin typeface="Cambria Math" panose="02040503050406030204" pitchFamily="18" charset="0"/>
                                        </a:rPr>
                                        <m:t>2</m:t>
                                      </m:r>
                                    </m:sup>
                                  </m:sSup>
                                </m:e>
                              </m:nary>
                            </m:e>
                          </m:nary>
                        </m:e>
                      </m:nary>
                    </m:oMath>
                  </m:oMathPara>
                </a14:m>
                <a:endParaRPr lang="en-US" dirty="0"/>
              </a:p>
              <a:p>
                <a:endParaRPr lang="en-US" dirty="0"/>
              </a:p>
              <a:p>
                <a:pPr marL="0" indent="0" algn="ctr">
                  <a:buNone/>
                </a:pPr>
                <a:r>
                  <a:rPr lang="en-US" dirty="0"/>
                  <a:t>where k is the kth cluster, </a:t>
                </a:r>
                <a14:m>
                  <m:oMath xmlns:m="http://schemas.openxmlformats.org/officeDocument/2006/math">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𝑆</m:t>
                        </m:r>
                      </m:e>
                      <m:sub>
                        <m:r>
                          <a:rPr lang="en-US" i="1">
                            <a:latin typeface="Cambria Math" panose="02040503050406030204" pitchFamily="18" charset="0"/>
                            <a:ea typeface="Cambria Math" panose="02040503050406030204" pitchFamily="18" charset="0"/>
                          </a:rPr>
                          <m:t>𝑘</m:t>
                        </m:r>
                      </m:sub>
                    </m:sSub>
                  </m:oMath>
                </a14:m>
                <a:r>
                  <a:rPr lang="en-US" dirty="0"/>
                  <a:t> is the cluster set of the kth cluster, and j is the </a:t>
                </a:r>
                <a:r>
                  <a:rPr lang="en-US" dirty="0" err="1"/>
                  <a:t>jth</a:t>
                </a:r>
                <a:r>
                  <a:rPr lang="en-US" dirty="0"/>
                  <a:t> element of each data point</a:t>
                </a:r>
              </a:p>
            </p:txBody>
          </p:sp>
        </mc:Choice>
        <mc:Fallback xmlns="">
          <p:sp>
            <p:nvSpPr>
              <p:cNvPr id="3" name="Content Placeholder 2">
                <a:extLst>
                  <a:ext uri="{FF2B5EF4-FFF2-40B4-BE49-F238E27FC236}">
                    <a16:creationId xmlns:a16="http://schemas.microsoft.com/office/drawing/2014/main" id="{078F4D29-056F-DA4D-994E-F607A7841E1C}"/>
                  </a:ext>
                </a:extLst>
              </p:cNvPr>
              <p:cNvSpPr>
                <a:spLocks noGrp="1" noRot="1" noChangeAspect="1" noMove="1" noResize="1" noEditPoints="1" noAdjustHandles="1" noChangeArrowheads="1" noChangeShapeType="1" noTextEdit="1"/>
              </p:cNvSpPr>
              <p:nvPr>
                <p:ph idx="1"/>
              </p:nvPr>
            </p:nvSpPr>
            <p:spPr>
              <a:blipFill>
                <a:blip r:embed="rId3"/>
                <a:stretch>
                  <a:fillRect t="-10687"/>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50498B75-4E7D-6C4E-A36D-EE65925F2ACC}"/>
              </a:ext>
            </a:extLst>
          </p:cNvPr>
          <p:cNvSpPr>
            <a:spLocks noGrp="1"/>
          </p:cNvSpPr>
          <p:nvPr>
            <p:ph type="sldNum" sz="quarter" idx="12"/>
          </p:nvPr>
        </p:nvSpPr>
        <p:spPr/>
        <p:txBody>
          <a:bodyPr/>
          <a:lstStyle/>
          <a:p>
            <a:fld id="{160847C4-C153-934D-B234-B5C1EA6118B1}" type="slidenum">
              <a:rPr lang="en-US" smtClean="0"/>
              <a:t>44</a:t>
            </a:fld>
            <a:endParaRPr lang="en-US"/>
          </a:p>
        </p:txBody>
      </p:sp>
    </p:spTree>
    <p:extLst>
      <p:ext uri="{BB962C8B-B14F-4D97-AF65-F5344CB8AC3E}">
        <p14:creationId xmlns:p14="http://schemas.microsoft.com/office/powerpoint/2010/main" val="379732633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3A76E-CB05-0F45-9319-A1E1C64BE8C1}"/>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7B11B013-6748-264B-89F9-3DDDB6C4BE59}"/>
              </a:ext>
            </a:extLst>
          </p:cNvPr>
          <p:cNvSpPr>
            <a:spLocks noGrp="1"/>
          </p:cNvSpPr>
          <p:nvPr>
            <p:ph idx="1"/>
          </p:nvPr>
        </p:nvSpPr>
        <p:spPr/>
        <p:txBody>
          <a:bodyPr/>
          <a:lstStyle/>
          <a:p>
            <a:endParaRPr lang="en-US" dirty="0"/>
          </a:p>
        </p:txBody>
      </p:sp>
      <p:sp>
        <p:nvSpPr>
          <p:cNvPr id="6" name="Title 1">
            <a:extLst>
              <a:ext uri="{FF2B5EF4-FFF2-40B4-BE49-F238E27FC236}">
                <a16:creationId xmlns:a16="http://schemas.microsoft.com/office/drawing/2014/main" id="{245630B8-05F2-C747-B239-4697C5DD86E6}"/>
              </a:ext>
            </a:extLst>
          </p:cNvPr>
          <p:cNvSpPr txBox="1">
            <a:spLocks/>
          </p:cNvSpPr>
          <p:nvPr/>
        </p:nvSpPr>
        <p:spPr>
          <a:xfrm>
            <a:off x="838200" y="365125"/>
            <a:ext cx="10515600" cy="668147"/>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r>
              <a:rPr lang="en-US" dirty="0"/>
              <a:t>What we are going to learn</a:t>
            </a:r>
          </a:p>
        </p:txBody>
      </p:sp>
      <p:sp>
        <p:nvSpPr>
          <p:cNvPr id="16" name="Slide Number Placeholder 15">
            <a:extLst>
              <a:ext uri="{FF2B5EF4-FFF2-40B4-BE49-F238E27FC236}">
                <a16:creationId xmlns:a16="http://schemas.microsoft.com/office/drawing/2014/main" id="{DBB4452F-23A9-D049-9F7C-F64A36C7B82D}"/>
              </a:ext>
            </a:extLst>
          </p:cNvPr>
          <p:cNvSpPr>
            <a:spLocks noGrp="1"/>
          </p:cNvSpPr>
          <p:nvPr>
            <p:ph type="sldNum" sz="quarter" idx="12"/>
          </p:nvPr>
        </p:nvSpPr>
        <p:spPr/>
        <p:txBody>
          <a:bodyPr/>
          <a:lstStyle/>
          <a:p>
            <a:fld id="{160847C4-C153-934D-B234-B5C1EA6118B1}" type="slidenum">
              <a:rPr lang="en-US" smtClean="0"/>
              <a:t>45</a:t>
            </a:fld>
            <a:endParaRPr lang="en-US"/>
          </a:p>
        </p:txBody>
      </p:sp>
      <p:sp>
        <p:nvSpPr>
          <p:cNvPr id="17" name="Rounded Rectangle 16">
            <a:extLst>
              <a:ext uri="{FF2B5EF4-FFF2-40B4-BE49-F238E27FC236}">
                <a16:creationId xmlns:a16="http://schemas.microsoft.com/office/drawing/2014/main" id="{11C17612-DDF5-6645-9872-0D6BE539C5B8}"/>
              </a:ext>
            </a:extLst>
          </p:cNvPr>
          <p:cNvSpPr/>
          <p:nvPr/>
        </p:nvSpPr>
        <p:spPr>
          <a:xfrm>
            <a:off x="2045169" y="2290456"/>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reflection blurRad="6350" stA="50000" endA="295" endPos="92000" dist="101600" dir="5400000" sy="-100000" algn="bl" rotWithShape="0"/>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K-Nearest</a:t>
            </a:r>
            <a:r>
              <a:rPr lang="en-US" b="1" dirty="0">
                <a:ln/>
                <a:solidFill>
                  <a:schemeClr val="accent3"/>
                </a:solidFill>
              </a:rPr>
              <a:t> </a:t>
            </a:r>
            <a:r>
              <a:rPr lang="en-US" dirty="0">
                <a:ln w="0"/>
                <a:solidFill>
                  <a:schemeClr val="tx1"/>
                </a:solidFill>
                <a:effectLst>
                  <a:outerShdw blurRad="38100" dist="19050" dir="2700000" algn="tl" rotWithShape="0">
                    <a:schemeClr val="dk1">
                      <a:alpha val="40000"/>
                    </a:schemeClr>
                  </a:outerShdw>
                </a:effectLst>
              </a:rPr>
              <a:t>Neighbor</a:t>
            </a:r>
            <a:endParaRPr lang="en-US" b="1" dirty="0">
              <a:ln/>
              <a:noFill/>
            </a:endParaRPr>
          </a:p>
        </p:txBody>
      </p:sp>
      <p:sp>
        <p:nvSpPr>
          <p:cNvPr id="18" name="Rounded Rectangle 17">
            <a:extLst>
              <a:ext uri="{FF2B5EF4-FFF2-40B4-BE49-F238E27FC236}">
                <a16:creationId xmlns:a16="http://schemas.microsoft.com/office/drawing/2014/main" id="{37B30A24-FD1C-6A47-AC2E-28F5E827DF7D}"/>
              </a:ext>
            </a:extLst>
          </p:cNvPr>
          <p:cNvSpPr/>
          <p:nvPr/>
        </p:nvSpPr>
        <p:spPr>
          <a:xfrm>
            <a:off x="4771696" y="1098014"/>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reflection blurRad="6350" stA="50000" endA="295" endPos="92000" dist="101600" dir="5400000" sy="-100000" algn="bl" rotWithShape="0"/>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K-Means</a:t>
            </a:r>
            <a:endParaRPr lang="en-US" b="1" dirty="0">
              <a:ln/>
              <a:noFill/>
            </a:endParaRPr>
          </a:p>
        </p:txBody>
      </p:sp>
      <p:sp>
        <p:nvSpPr>
          <p:cNvPr id="19" name="Rounded Rectangle 18">
            <a:extLst>
              <a:ext uri="{FF2B5EF4-FFF2-40B4-BE49-F238E27FC236}">
                <a16:creationId xmlns:a16="http://schemas.microsoft.com/office/drawing/2014/main" id="{07B30658-5F30-FA4B-AAD5-8BD8B2AA7C74}"/>
              </a:ext>
            </a:extLst>
          </p:cNvPr>
          <p:cNvSpPr/>
          <p:nvPr/>
        </p:nvSpPr>
        <p:spPr>
          <a:xfrm>
            <a:off x="8013966" y="2061323"/>
            <a:ext cx="2648607" cy="903890"/>
          </a:xfrm>
          <a:prstGeom prst="roundRect">
            <a:avLst/>
          </a:prstGeom>
          <a:solidFill>
            <a:schemeClr val="accent4">
              <a:lumMod val="60000"/>
              <a:lumOff val="40000"/>
            </a:schemeClr>
          </a:solidFill>
          <a:ln>
            <a:noFill/>
          </a:ln>
          <a:effectLst>
            <a:reflection blurRad="6350" stA="50000" endA="295" endPos="92000" dist="101600" dir="5400000" sy="-100000" algn="bl" rotWithShape="0"/>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Decision Tree</a:t>
            </a:r>
            <a:endParaRPr lang="en-US" b="1" dirty="0">
              <a:ln/>
              <a:noFill/>
            </a:endParaRPr>
          </a:p>
        </p:txBody>
      </p:sp>
      <p:sp>
        <p:nvSpPr>
          <p:cNvPr id="21" name="Rounded Rectangle 20">
            <a:extLst>
              <a:ext uri="{FF2B5EF4-FFF2-40B4-BE49-F238E27FC236}">
                <a16:creationId xmlns:a16="http://schemas.microsoft.com/office/drawing/2014/main" id="{A2D20B3F-7A20-604C-91A4-C1795C339828}"/>
              </a:ext>
            </a:extLst>
          </p:cNvPr>
          <p:cNvSpPr/>
          <p:nvPr/>
        </p:nvSpPr>
        <p:spPr>
          <a:xfrm>
            <a:off x="1562484" y="3834993"/>
            <a:ext cx="2648607" cy="903890"/>
          </a:xfrm>
          <a:prstGeom prst="roundRect">
            <a:avLst/>
          </a:prstGeom>
          <a:gradFill flip="none" rotWithShape="1">
            <a:gsLst>
              <a:gs pos="0">
                <a:schemeClr val="accent6">
                  <a:lumMod val="40000"/>
                  <a:lumOff val="60000"/>
                  <a:shade val="30000"/>
                  <a:satMod val="115000"/>
                </a:schemeClr>
              </a:gs>
              <a:gs pos="50000">
                <a:schemeClr val="accent6">
                  <a:lumMod val="40000"/>
                  <a:lumOff val="60000"/>
                  <a:shade val="67500"/>
                  <a:satMod val="115000"/>
                </a:schemeClr>
              </a:gs>
              <a:gs pos="100000">
                <a:schemeClr val="accent6">
                  <a:lumMod val="40000"/>
                  <a:lumOff val="60000"/>
                  <a:shade val="100000"/>
                  <a:satMod val="115000"/>
                </a:schemeClr>
              </a:gs>
            </a:gsLst>
            <a:lin ang="16200000" scaled="1"/>
            <a:tileRect/>
          </a:gradFill>
          <a:ln>
            <a:noFill/>
          </a:ln>
          <a:effectLst>
            <a:reflection blurRad="6350" stA="50000" endA="295" endPos="92000" dist="101600" dir="5400000" sy="-100000" algn="bl" rotWithShape="0"/>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Neural Networks</a:t>
            </a:r>
            <a:endParaRPr lang="en-US" b="1" dirty="0">
              <a:ln/>
              <a:noFill/>
            </a:endParaRPr>
          </a:p>
        </p:txBody>
      </p:sp>
      <p:sp>
        <p:nvSpPr>
          <p:cNvPr id="22" name="Rounded Rectangle 21">
            <a:extLst>
              <a:ext uri="{FF2B5EF4-FFF2-40B4-BE49-F238E27FC236}">
                <a16:creationId xmlns:a16="http://schemas.microsoft.com/office/drawing/2014/main" id="{C5A5EE9C-0F58-094E-922D-7196806A7168}"/>
              </a:ext>
            </a:extLst>
          </p:cNvPr>
          <p:cNvSpPr/>
          <p:nvPr/>
        </p:nvSpPr>
        <p:spPr>
          <a:xfrm>
            <a:off x="4566941" y="4910822"/>
            <a:ext cx="2648607" cy="903890"/>
          </a:xfrm>
          <a:prstGeom prst="roundRect">
            <a:avLst/>
          </a:prstGeom>
          <a:gradFill flip="none" rotWithShape="1">
            <a:gsLst>
              <a:gs pos="0">
                <a:schemeClr val="accent6">
                  <a:lumMod val="40000"/>
                  <a:lumOff val="60000"/>
                  <a:shade val="30000"/>
                  <a:satMod val="115000"/>
                </a:schemeClr>
              </a:gs>
              <a:gs pos="50000">
                <a:schemeClr val="accent6">
                  <a:lumMod val="40000"/>
                  <a:lumOff val="60000"/>
                  <a:shade val="67500"/>
                  <a:satMod val="115000"/>
                </a:schemeClr>
              </a:gs>
              <a:gs pos="100000">
                <a:schemeClr val="accent6">
                  <a:lumMod val="40000"/>
                  <a:lumOff val="60000"/>
                  <a:shade val="100000"/>
                  <a:satMod val="115000"/>
                </a:schemeClr>
              </a:gs>
            </a:gsLst>
            <a:lin ang="16200000" scaled="1"/>
            <a:tileRect/>
          </a:gradFill>
          <a:ln>
            <a:noFill/>
          </a:ln>
          <a:effectLst>
            <a:reflection blurRad="6350" stA="50000" endA="295" endPos="92000" dist="101600" dir="5400000" sy="-100000" algn="bl" rotWithShape="0"/>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Random Forest</a:t>
            </a:r>
            <a:endParaRPr lang="en-US" b="1" dirty="0">
              <a:ln/>
              <a:noFill/>
            </a:endParaRPr>
          </a:p>
        </p:txBody>
      </p:sp>
      <p:sp>
        <p:nvSpPr>
          <p:cNvPr id="12" name="Rounded Rectangle 11">
            <a:extLst>
              <a:ext uri="{FF2B5EF4-FFF2-40B4-BE49-F238E27FC236}">
                <a16:creationId xmlns:a16="http://schemas.microsoft.com/office/drawing/2014/main" id="{0E68F218-36A6-CB44-A45C-E67DCFEE366E}"/>
              </a:ext>
            </a:extLst>
          </p:cNvPr>
          <p:cNvSpPr/>
          <p:nvPr/>
        </p:nvSpPr>
        <p:spPr>
          <a:xfrm>
            <a:off x="7681560" y="3962522"/>
            <a:ext cx="2648607" cy="903890"/>
          </a:xfrm>
          <a:prstGeom prst="roundRect">
            <a:avLst/>
          </a:prstGeom>
          <a:gradFill flip="none" rotWithShape="1">
            <a:gsLst>
              <a:gs pos="0">
                <a:schemeClr val="accent6">
                  <a:lumMod val="40000"/>
                  <a:lumOff val="60000"/>
                  <a:shade val="30000"/>
                  <a:satMod val="115000"/>
                </a:schemeClr>
              </a:gs>
              <a:gs pos="50000">
                <a:schemeClr val="accent6">
                  <a:lumMod val="40000"/>
                  <a:lumOff val="60000"/>
                  <a:shade val="67500"/>
                  <a:satMod val="115000"/>
                </a:schemeClr>
              </a:gs>
              <a:gs pos="100000">
                <a:schemeClr val="accent6">
                  <a:lumMod val="40000"/>
                  <a:lumOff val="60000"/>
                  <a:shade val="100000"/>
                  <a:satMod val="115000"/>
                </a:schemeClr>
              </a:gs>
            </a:gsLst>
            <a:lin ang="16200000" scaled="1"/>
            <a:tileRect/>
          </a:gradFill>
          <a:ln>
            <a:noFill/>
          </a:ln>
          <a:effectLst>
            <a:reflection blurRad="6350" stA="50000" endA="295" endPos="92000" dist="101600" dir="5400000" sy="-100000" algn="bl" rotWithShape="0"/>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Support Vector Machine</a:t>
            </a:r>
            <a:endParaRPr lang="en-US" b="1" dirty="0">
              <a:ln/>
              <a:noFill/>
            </a:endParaRPr>
          </a:p>
        </p:txBody>
      </p:sp>
    </p:spTree>
    <p:extLst>
      <p:ext uri="{BB962C8B-B14F-4D97-AF65-F5344CB8AC3E}">
        <p14:creationId xmlns:p14="http://schemas.microsoft.com/office/powerpoint/2010/main" val="32404019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60236845-2093-0846-9023-7D477A5BDF4E}"/>
              </a:ext>
            </a:extLst>
          </p:cNvPr>
          <p:cNvCxnSpPr>
            <a:cxnSpLocks/>
          </p:cNvCxnSpPr>
          <p:nvPr/>
        </p:nvCxnSpPr>
        <p:spPr>
          <a:xfrm flipH="1">
            <a:off x="6215270" y="3560268"/>
            <a:ext cx="844826" cy="925300"/>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16" name="Straight Connector 15">
            <a:extLst>
              <a:ext uri="{FF2B5EF4-FFF2-40B4-BE49-F238E27FC236}">
                <a16:creationId xmlns:a16="http://schemas.microsoft.com/office/drawing/2014/main" id="{05CEB07C-9CBD-0C40-AB28-FDC506DC38AA}"/>
              </a:ext>
            </a:extLst>
          </p:cNvPr>
          <p:cNvCxnSpPr>
            <a:cxnSpLocks/>
          </p:cNvCxnSpPr>
          <p:nvPr/>
        </p:nvCxnSpPr>
        <p:spPr>
          <a:xfrm>
            <a:off x="7132155" y="3465374"/>
            <a:ext cx="743778" cy="1037296"/>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18" name="Straight Connector 17">
            <a:extLst>
              <a:ext uri="{FF2B5EF4-FFF2-40B4-BE49-F238E27FC236}">
                <a16:creationId xmlns:a16="http://schemas.microsoft.com/office/drawing/2014/main" id="{AB2207FF-D08F-5442-AA05-534F0AEB6565}"/>
              </a:ext>
            </a:extLst>
          </p:cNvPr>
          <p:cNvCxnSpPr>
            <a:cxnSpLocks/>
          </p:cNvCxnSpPr>
          <p:nvPr/>
        </p:nvCxnSpPr>
        <p:spPr>
          <a:xfrm>
            <a:off x="8637104" y="2164809"/>
            <a:ext cx="743778" cy="1037296"/>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11" name="Straight Connector 10">
            <a:extLst>
              <a:ext uri="{FF2B5EF4-FFF2-40B4-BE49-F238E27FC236}">
                <a16:creationId xmlns:a16="http://schemas.microsoft.com/office/drawing/2014/main" id="{378C7C42-A1C2-3542-9E31-FFC62C36A177}"/>
              </a:ext>
            </a:extLst>
          </p:cNvPr>
          <p:cNvCxnSpPr>
            <a:cxnSpLocks/>
          </p:cNvCxnSpPr>
          <p:nvPr/>
        </p:nvCxnSpPr>
        <p:spPr>
          <a:xfrm flipH="1">
            <a:off x="7578587" y="2067339"/>
            <a:ext cx="844826" cy="925300"/>
          </a:xfrm>
          <a:prstGeom prst="line">
            <a:avLst/>
          </a:prstGeom>
          <a:ln w="57150"/>
        </p:spPr>
        <p:style>
          <a:lnRef idx="3">
            <a:schemeClr val="accent6"/>
          </a:lnRef>
          <a:fillRef idx="0">
            <a:schemeClr val="accent6"/>
          </a:fillRef>
          <a:effectRef idx="2">
            <a:schemeClr val="accent6"/>
          </a:effectRef>
          <a:fontRef idx="minor">
            <a:schemeClr val="tx1"/>
          </a:fontRef>
        </p:style>
      </p:cxnSp>
      <p:sp>
        <p:nvSpPr>
          <p:cNvPr id="2" name="Title 1">
            <a:extLst>
              <a:ext uri="{FF2B5EF4-FFF2-40B4-BE49-F238E27FC236}">
                <a16:creationId xmlns:a16="http://schemas.microsoft.com/office/drawing/2014/main" id="{238F68EA-2E7E-B141-9446-F52DC873079F}"/>
              </a:ext>
            </a:extLst>
          </p:cNvPr>
          <p:cNvSpPr>
            <a:spLocks noGrp="1"/>
          </p:cNvSpPr>
          <p:nvPr>
            <p:ph type="title"/>
          </p:nvPr>
        </p:nvSpPr>
        <p:spPr/>
        <p:txBody>
          <a:bodyPr>
            <a:normAutofit fontScale="90000"/>
          </a:bodyPr>
          <a:lstStyle/>
          <a:p>
            <a:r>
              <a:rPr lang="en-US" dirty="0"/>
              <a:t>Decision Tree</a:t>
            </a:r>
          </a:p>
        </p:txBody>
      </p:sp>
      <p:sp>
        <p:nvSpPr>
          <p:cNvPr id="3" name="Content Placeholder 2">
            <a:extLst>
              <a:ext uri="{FF2B5EF4-FFF2-40B4-BE49-F238E27FC236}">
                <a16:creationId xmlns:a16="http://schemas.microsoft.com/office/drawing/2014/main" id="{CD5E20AA-B2A9-A046-B3D1-397091D8AB20}"/>
              </a:ext>
            </a:extLst>
          </p:cNvPr>
          <p:cNvSpPr>
            <a:spLocks noGrp="1"/>
          </p:cNvSpPr>
          <p:nvPr>
            <p:ph idx="1"/>
          </p:nvPr>
        </p:nvSpPr>
        <p:spPr/>
        <p:txBody>
          <a:bodyPr/>
          <a:lstStyle/>
          <a:p>
            <a:r>
              <a:rPr lang="en-US" dirty="0"/>
              <a:t>Node: attributes</a:t>
            </a:r>
          </a:p>
          <a:p>
            <a:r>
              <a:rPr lang="en-US" dirty="0"/>
              <a:t>Leaf node: label</a:t>
            </a:r>
          </a:p>
          <a:p>
            <a:r>
              <a:rPr lang="en-US" dirty="0"/>
              <a:t>Edge: connection between</a:t>
            </a:r>
          </a:p>
          <a:p>
            <a:pPr marL="0" indent="0">
              <a:buNone/>
            </a:pPr>
            <a:r>
              <a:rPr lang="en-US" dirty="0"/>
              <a:t>	   nodes </a:t>
            </a:r>
          </a:p>
          <a:p>
            <a:endParaRPr lang="en-US" dirty="0"/>
          </a:p>
          <a:p>
            <a:pPr marL="0" indent="0">
              <a:buNone/>
            </a:pPr>
            <a:endParaRPr lang="en-US" dirty="0"/>
          </a:p>
          <a:p>
            <a:endParaRPr lang="en-US" dirty="0"/>
          </a:p>
        </p:txBody>
      </p:sp>
      <p:sp>
        <p:nvSpPr>
          <p:cNvPr id="4" name="Oval 3">
            <a:extLst>
              <a:ext uri="{FF2B5EF4-FFF2-40B4-BE49-F238E27FC236}">
                <a16:creationId xmlns:a16="http://schemas.microsoft.com/office/drawing/2014/main" id="{FD182482-3229-4B49-9FF4-C0352D1C89F2}"/>
              </a:ext>
            </a:extLst>
          </p:cNvPr>
          <p:cNvSpPr/>
          <p:nvPr/>
        </p:nvSpPr>
        <p:spPr>
          <a:xfrm>
            <a:off x="7871791" y="1395743"/>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dirty="0"/>
              <a:t>Root node</a:t>
            </a:r>
          </a:p>
        </p:txBody>
      </p:sp>
      <p:sp>
        <p:nvSpPr>
          <p:cNvPr id="7" name="Oval 6">
            <a:extLst>
              <a:ext uri="{FF2B5EF4-FFF2-40B4-BE49-F238E27FC236}">
                <a16:creationId xmlns:a16="http://schemas.microsoft.com/office/drawing/2014/main" id="{CD2F15EA-E86A-7F4C-9476-232D4D783AB6}"/>
              </a:ext>
            </a:extLst>
          </p:cNvPr>
          <p:cNvSpPr/>
          <p:nvPr/>
        </p:nvSpPr>
        <p:spPr>
          <a:xfrm>
            <a:off x="6539948" y="2716744"/>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Internal </a:t>
            </a:r>
          </a:p>
          <a:p>
            <a:pPr algn="ctr"/>
            <a:r>
              <a:rPr lang="en-US" sz="1400" dirty="0"/>
              <a:t>node</a:t>
            </a:r>
          </a:p>
        </p:txBody>
      </p:sp>
      <p:sp>
        <p:nvSpPr>
          <p:cNvPr id="9" name="Oval 8">
            <a:extLst>
              <a:ext uri="{FF2B5EF4-FFF2-40B4-BE49-F238E27FC236}">
                <a16:creationId xmlns:a16="http://schemas.microsoft.com/office/drawing/2014/main" id="{F0BEB73B-B6E0-FE41-B03F-0777A308D7D0}"/>
              </a:ext>
            </a:extLst>
          </p:cNvPr>
          <p:cNvSpPr/>
          <p:nvPr/>
        </p:nvSpPr>
        <p:spPr>
          <a:xfrm>
            <a:off x="7394713" y="4115818"/>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dirty="0"/>
              <a:t>Leaf node</a:t>
            </a:r>
          </a:p>
        </p:txBody>
      </p:sp>
      <p:sp>
        <p:nvSpPr>
          <p:cNvPr id="10" name="Oval 9">
            <a:extLst>
              <a:ext uri="{FF2B5EF4-FFF2-40B4-BE49-F238E27FC236}">
                <a16:creationId xmlns:a16="http://schemas.microsoft.com/office/drawing/2014/main" id="{68C6084B-97D9-D64A-85AD-F70827DFBA52}"/>
              </a:ext>
            </a:extLst>
          </p:cNvPr>
          <p:cNvSpPr/>
          <p:nvPr/>
        </p:nvSpPr>
        <p:spPr>
          <a:xfrm>
            <a:off x="5771322" y="4104262"/>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dirty="0"/>
              <a:t>Leaf node</a:t>
            </a:r>
          </a:p>
        </p:txBody>
      </p:sp>
      <p:sp>
        <p:nvSpPr>
          <p:cNvPr id="13" name="Rectangle 12">
            <a:extLst>
              <a:ext uri="{FF2B5EF4-FFF2-40B4-BE49-F238E27FC236}">
                <a16:creationId xmlns:a16="http://schemas.microsoft.com/office/drawing/2014/main" id="{3B64F31C-7CBA-CF42-A545-0803F7FA21C5}"/>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cxnSp>
        <p:nvCxnSpPr>
          <p:cNvPr id="14" name="Straight Connector 13">
            <a:extLst>
              <a:ext uri="{FF2B5EF4-FFF2-40B4-BE49-F238E27FC236}">
                <a16:creationId xmlns:a16="http://schemas.microsoft.com/office/drawing/2014/main" id="{BC73B4CC-5EA2-B442-861A-3F44E84D6769}"/>
              </a:ext>
            </a:extLst>
          </p:cNvPr>
          <p:cNvCxnSpPr>
            <a:cxnSpLocks/>
          </p:cNvCxnSpPr>
          <p:nvPr/>
        </p:nvCxnSpPr>
        <p:spPr>
          <a:xfrm flipH="1">
            <a:off x="8997217" y="3588930"/>
            <a:ext cx="844826" cy="925300"/>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17" name="Straight Connector 16">
            <a:extLst>
              <a:ext uri="{FF2B5EF4-FFF2-40B4-BE49-F238E27FC236}">
                <a16:creationId xmlns:a16="http://schemas.microsoft.com/office/drawing/2014/main" id="{929B9F3D-4228-E747-9BED-E59FCDA89AAB}"/>
              </a:ext>
            </a:extLst>
          </p:cNvPr>
          <p:cNvCxnSpPr>
            <a:cxnSpLocks/>
          </p:cNvCxnSpPr>
          <p:nvPr/>
        </p:nvCxnSpPr>
        <p:spPr>
          <a:xfrm>
            <a:off x="9914102" y="3494036"/>
            <a:ext cx="743778" cy="1037296"/>
          </a:xfrm>
          <a:prstGeom prst="line">
            <a:avLst/>
          </a:prstGeom>
          <a:ln w="57150"/>
        </p:spPr>
        <p:style>
          <a:lnRef idx="3">
            <a:schemeClr val="accent6"/>
          </a:lnRef>
          <a:fillRef idx="0">
            <a:schemeClr val="accent6"/>
          </a:fillRef>
          <a:effectRef idx="2">
            <a:schemeClr val="accent6"/>
          </a:effectRef>
          <a:fontRef idx="minor">
            <a:schemeClr val="tx1"/>
          </a:fontRef>
        </p:style>
      </p:cxnSp>
      <p:sp>
        <p:nvSpPr>
          <p:cNvPr id="19" name="Oval 18">
            <a:extLst>
              <a:ext uri="{FF2B5EF4-FFF2-40B4-BE49-F238E27FC236}">
                <a16:creationId xmlns:a16="http://schemas.microsoft.com/office/drawing/2014/main" id="{E43B3CCF-378C-4E4A-9A3E-8EC4113B591F}"/>
              </a:ext>
            </a:extLst>
          </p:cNvPr>
          <p:cNvSpPr/>
          <p:nvPr/>
        </p:nvSpPr>
        <p:spPr>
          <a:xfrm>
            <a:off x="9321895" y="2745406"/>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Internal </a:t>
            </a:r>
          </a:p>
          <a:p>
            <a:pPr algn="ctr"/>
            <a:r>
              <a:rPr lang="en-US" sz="1400" dirty="0"/>
              <a:t>node</a:t>
            </a:r>
          </a:p>
        </p:txBody>
      </p:sp>
      <p:sp>
        <p:nvSpPr>
          <p:cNvPr id="20" name="Oval 19">
            <a:extLst>
              <a:ext uri="{FF2B5EF4-FFF2-40B4-BE49-F238E27FC236}">
                <a16:creationId xmlns:a16="http://schemas.microsoft.com/office/drawing/2014/main" id="{E680E04B-A33A-EC43-9612-E90823B92488}"/>
              </a:ext>
            </a:extLst>
          </p:cNvPr>
          <p:cNvSpPr/>
          <p:nvPr/>
        </p:nvSpPr>
        <p:spPr>
          <a:xfrm>
            <a:off x="10176660" y="4144480"/>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dirty="0"/>
              <a:t>Leaf node</a:t>
            </a:r>
          </a:p>
        </p:txBody>
      </p:sp>
      <p:sp>
        <p:nvSpPr>
          <p:cNvPr id="21" name="Oval 20">
            <a:extLst>
              <a:ext uri="{FF2B5EF4-FFF2-40B4-BE49-F238E27FC236}">
                <a16:creationId xmlns:a16="http://schemas.microsoft.com/office/drawing/2014/main" id="{DDE1EB1A-5B9F-1645-A23D-47FE37E77980}"/>
              </a:ext>
            </a:extLst>
          </p:cNvPr>
          <p:cNvSpPr/>
          <p:nvPr/>
        </p:nvSpPr>
        <p:spPr>
          <a:xfrm>
            <a:off x="8553269" y="4132924"/>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dirty="0"/>
              <a:t>Leaf node</a:t>
            </a:r>
          </a:p>
        </p:txBody>
      </p:sp>
      <p:sp>
        <p:nvSpPr>
          <p:cNvPr id="5" name="Slide Number Placeholder 4">
            <a:extLst>
              <a:ext uri="{FF2B5EF4-FFF2-40B4-BE49-F238E27FC236}">
                <a16:creationId xmlns:a16="http://schemas.microsoft.com/office/drawing/2014/main" id="{B7C0A383-EDE1-8C4E-92E3-C94F85B7E633}"/>
              </a:ext>
            </a:extLst>
          </p:cNvPr>
          <p:cNvSpPr>
            <a:spLocks noGrp="1"/>
          </p:cNvSpPr>
          <p:nvPr>
            <p:ph type="sldNum" sz="quarter" idx="12"/>
          </p:nvPr>
        </p:nvSpPr>
        <p:spPr/>
        <p:txBody>
          <a:bodyPr/>
          <a:lstStyle/>
          <a:p>
            <a:fld id="{160847C4-C153-934D-B234-B5C1EA6118B1}" type="slidenum">
              <a:rPr lang="en-US" smtClean="0"/>
              <a:t>46</a:t>
            </a:fld>
            <a:endParaRPr lang="en-US"/>
          </a:p>
        </p:txBody>
      </p:sp>
    </p:spTree>
    <p:extLst>
      <p:ext uri="{BB962C8B-B14F-4D97-AF65-F5344CB8AC3E}">
        <p14:creationId xmlns:p14="http://schemas.microsoft.com/office/powerpoint/2010/main" val="290948551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48C510-5F76-DA43-BB3E-09F6FBE1ECF7}"/>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E0E0B598-1BF4-5846-B08A-402644C85769}"/>
              </a:ext>
            </a:extLst>
          </p:cNvPr>
          <p:cNvSpPr>
            <a:spLocks noGrp="1"/>
          </p:cNvSpPr>
          <p:nvPr>
            <p:ph idx="1"/>
          </p:nvPr>
        </p:nvSpPr>
        <p:spPr/>
        <p:txBody>
          <a:bodyPr/>
          <a:lstStyle/>
          <a:p>
            <a:endParaRPr lang="en-US" dirty="0"/>
          </a:p>
        </p:txBody>
      </p:sp>
      <p:cxnSp>
        <p:nvCxnSpPr>
          <p:cNvPr id="32" name="Straight Connector 31">
            <a:extLst>
              <a:ext uri="{FF2B5EF4-FFF2-40B4-BE49-F238E27FC236}">
                <a16:creationId xmlns:a16="http://schemas.microsoft.com/office/drawing/2014/main" id="{E353A67F-2254-734D-B084-2CBE0612333A}"/>
              </a:ext>
            </a:extLst>
          </p:cNvPr>
          <p:cNvCxnSpPr>
            <a:cxnSpLocks/>
          </p:cNvCxnSpPr>
          <p:nvPr/>
        </p:nvCxnSpPr>
        <p:spPr>
          <a:xfrm flipH="1">
            <a:off x="4170339" y="3635083"/>
            <a:ext cx="844826" cy="925300"/>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33" name="Straight Connector 32">
            <a:extLst>
              <a:ext uri="{FF2B5EF4-FFF2-40B4-BE49-F238E27FC236}">
                <a16:creationId xmlns:a16="http://schemas.microsoft.com/office/drawing/2014/main" id="{3A7D62FD-1BCA-9243-BDEB-D5FFE18605AB}"/>
              </a:ext>
            </a:extLst>
          </p:cNvPr>
          <p:cNvCxnSpPr>
            <a:cxnSpLocks/>
          </p:cNvCxnSpPr>
          <p:nvPr/>
        </p:nvCxnSpPr>
        <p:spPr>
          <a:xfrm>
            <a:off x="5087224" y="3540189"/>
            <a:ext cx="743778" cy="1037296"/>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34" name="Straight Connector 33">
            <a:extLst>
              <a:ext uri="{FF2B5EF4-FFF2-40B4-BE49-F238E27FC236}">
                <a16:creationId xmlns:a16="http://schemas.microsoft.com/office/drawing/2014/main" id="{859A9429-4B5A-9041-9A29-2C7614B1F3E1}"/>
              </a:ext>
            </a:extLst>
          </p:cNvPr>
          <p:cNvCxnSpPr>
            <a:cxnSpLocks/>
          </p:cNvCxnSpPr>
          <p:nvPr/>
        </p:nvCxnSpPr>
        <p:spPr>
          <a:xfrm>
            <a:off x="6592173" y="2239624"/>
            <a:ext cx="743778" cy="1037296"/>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35" name="Straight Connector 34">
            <a:extLst>
              <a:ext uri="{FF2B5EF4-FFF2-40B4-BE49-F238E27FC236}">
                <a16:creationId xmlns:a16="http://schemas.microsoft.com/office/drawing/2014/main" id="{593BFD25-FDCB-EC4F-8E12-E602FA24E35C}"/>
              </a:ext>
            </a:extLst>
          </p:cNvPr>
          <p:cNvCxnSpPr>
            <a:cxnSpLocks/>
          </p:cNvCxnSpPr>
          <p:nvPr/>
        </p:nvCxnSpPr>
        <p:spPr>
          <a:xfrm flipH="1">
            <a:off x="5533656" y="2142154"/>
            <a:ext cx="844826" cy="925300"/>
          </a:xfrm>
          <a:prstGeom prst="line">
            <a:avLst/>
          </a:prstGeom>
          <a:ln w="57150"/>
        </p:spPr>
        <p:style>
          <a:lnRef idx="3">
            <a:schemeClr val="accent6"/>
          </a:lnRef>
          <a:fillRef idx="0">
            <a:schemeClr val="accent6"/>
          </a:fillRef>
          <a:effectRef idx="2">
            <a:schemeClr val="accent6"/>
          </a:effectRef>
          <a:fontRef idx="minor">
            <a:schemeClr val="tx1"/>
          </a:fontRef>
        </p:style>
      </p:cxnSp>
      <p:sp>
        <p:nvSpPr>
          <p:cNvPr id="36" name="Oval 35">
            <a:extLst>
              <a:ext uri="{FF2B5EF4-FFF2-40B4-BE49-F238E27FC236}">
                <a16:creationId xmlns:a16="http://schemas.microsoft.com/office/drawing/2014/main" id="{9829F45E-C8DC-BB4F-841E-8AA5506C5E17}"/>
              </a:ext>
            </a:extLst>
          </p:cNvPr>
          <p:cNvSpPr/>
          <p:nvPr/>
        </p:nvSpPr>
        <p:spPr>
          <a:xfrm>
            <a:off x="5826860" y="1470558"/>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dirty="0"/>
              <a:t>Root </a:t>
            </a:r>
          </a:p>
        </p:txBody>
      </p:sp>
      <p:sp>
        <p:nvSpPr>
          <p:cNvPr id="37" name="Oval 36">
            <a:extLst>
              <a:ext uri="{FF2B5EF4-FFF2-40B4-BE49-F238E27FC236}">
                <a16:creationId xmlns:a16="http://schemas.microsoft.com/office/drawing/2014/main" id="{DC99475D-C32C-E44E-9696-F4C8466FA0E4}"/>
              </a:ext>
            </a:extLst>
          </p:cNvPr>
          <p:cNvSpPr/>
          <p:nvPr/>
        </p:nvSpPr>
        <p:spPr>
          <a:xfrm>
            <a:off x="4495017" y="2791559"/>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Rule A</a:t>
            </a:r>
          </a:p>
        </p:txBody>
      </p:sp>
      <p:sp>
        <p:nvSpPr>
          <p:cNvPr id="38" name="Oval 37">
            <a:extLst>
              <a:ext uri="{FF2B5EF4-FFF2-40B4-BE49-F238E27FC236}">
                <a16:creationId xmlns:a16="http://schemas.microsoft.com/office/drawing/2014/main" id="{D14494E0-2DEC-9E4E-B39C-F308EA52D7A3}"/>
              </a:ext>
            </a:extLst>
          </p:cNvPr>
          <p:cNvSpPr/>
          <p:nvPr/>
        </p:nvSpPr>
        <p:spPr>
          <a:xfrm>
            <a:off x="5349782" y="4190633"/>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Healthy</a:t>
            </a:r>
          </a:p>
        </p:txBody>
      </p:sp>
      <p:sp>
        <p:nvSpPr>
          <p:cNvPr id="39" name="Oval 38">
            <a:extLst>
              <a:ext uri="{FF2B5EF4-FFF2-40B4-BE49-F238E27FC236}">
                <a16:creationId xmlns:a16="http://schemas.microsoft.com/office/drawing/2014/main" id="{721B3A59-7B39-0544-9137-670CBBA05B9E}"/>
              </a:ext>
            </a:extLst>
          </p:cNvPr>
          <p:cNvSpPr/>
          <p:nvPr/>
        </p:nvSpPr>
        <p:spPr>
          <a:xfrm>
            <a:off x="3726391" y="4179077"/>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Disease</a:t>
            </a:r>
          </a:p>
        </p:txBody>
      </p:sp>
      <p:cxnSp>
        <p:nvCxnSpPr>
          <p:cNvPr id="40" name="Straight Connector 39">
            <a:extLst>
              <a:ext uri="{FF2B5EF4-FFF2-40B4-BE49-F238E27FC236}">
                <a16:creationId xmlns:a16="http://schemas.microsoft.com/office/drawing/2014/main" id="{262D0E99-E667-C947-A3D3-23BB5CD77C11}"/>
              </a:ext>
            </a:extLst>
          </p:cNvPr>
          <p:cNvCxnSpPr>
            <a:cxnSpLocks/>
          </p:cNvCxnSpPr>
          <p:nvPr/>
        </p:nvCxnSpPr>
        <p:spPr>
          <a:xfrm flipH="1">
            <a:off x="6952286" y="3663745"/>
            <a:ext cx="844826" cy="925300"/>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41" name="Straight Connector 40">
            <a:extLst>
              <a:ext uri="{FF2B5EF4-FFF2-40B4-BE49-F238E27FC236}">
                <a16:creationId xmlns:a16="http://schemas.microsoft.com/office/drawing/2014/main" id="{EAB0E275-D616-9640-88E8-102163F6D19F}"/>
              </a:ext>
            </a:extLst>
          </p:cNvPr>
          <p:cNvCxnSpPr>
            <a:cxnSpLocks/>
          </p:cNvCxnSpPr>
          <p:nvPr/>
        </p:nvCxnSpPr>
        <p:spPr>
          <a:xfrm>
            <a:off x="7869171" y="3568851"/>
            <a:ext cx="743778" cy="1037296"/>
          </a:xfrm>
          <a:prstGeom prst="line">
            <a:avLst/>
          </a:prstGeom>
          <a:ln w="57150"/>
        </p:spPr>
        <p:style>
          <a:lnRef idx="3">
            <a:schemeClr val="accent6"/>
          </a:lnRef>
          <a:fillRef idx="0">
            <a:schemeClr val="accent6"/>
          </a:fillRef>
          <a:effectRef idx="2">
            <a:schemeClr val="accent6"/>
          </a:effectRef>
          <a:fontRef idx="minor">
            <a:schemeClr val="tx1"/>
          </a:fontRef>
        </p:style>
      </p:cxnSp>
      <p:sp>
        <p:nvSpPr>
          <p:cNvPr id="42" name="Oval 41">
            <a:extLst>
              <a:ext uri="{FF2B5EF4-FFF2-40B4-BE49-F238E27FC236}">
                <a16:creationId xmlns:a16="http://schemas.microsoft.com/office/drawing/2014/main" id="{1D3409A6-146D-6C44-99B0-961B318ECDFC}"/>
              </a:ext>
            </a:extLst>
          </p:cNvPr>
          <p:cNvSpPr/>
          <p:nvPr/>
        </p:nvSpPr>
        <p:spPr>
          <a:xfrm>
            <a:off x="7276964" y="2820221"/>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Rule B</a:t>
            </a:r>
          </a:p>
        </p:txBody>
      </p:sp>
      <p:sp>
        <p:nvSpPr>
          <p:cNvPr id="43" name="Oval 42">
            <a:extLst>
              <a:ext uri="{FF2B5EF4-FFF2-40B4-BE49-F238E27FC236}">
                <a16:creationId xmlns:a16="http://schemas.microsoft.com/office/drawing/2014/main" id="{F543CA3B-2824-E647-950A-40FB78E47229}"/>
              </a:ext>
            </a:extLst>
          </p:cNvPr>
          <p:cNvSpPr/>
          <p:nvPr/>
        </p:nvSpPr>
        <p:spPr>
          <a:xfrm>
            <a:off x="8131729" y="4219295"/>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Healthy</a:t>
            </a:r>
          </a:p>
        </p:txBody>
      </p:sp>
      <p:sp>
        <p:nvSpPr>
          <p:cNvPr id="44" name="Oval 43">
            <a:extLst>
              <a:ext uri="{FF2B5EF4-FFF2-40B4-BE49-F238E27FC236}">
                <a16:creationId xmlns:a16="http://schemas.microsoft.com/office/drawing/2014/main" id="{CFEB8FD3-0939-8B4A-A8A4-6D08FF0A8945}"/>
              </a:ext>
            </a:extLst>
          </p:cNvPr>
          <p:cNvSpPr/>
          <p:nvPr/>
        </p:nvSpPr>
        <p:spPr>
          <a:xfrm>
            <a:off x="6508338" y="4207739"/>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Disease</a:t>
            </a:r>
          </a:p>
        </p:txBody>
      </p:sp>
      <p:sp>
        <p:nvSpPr>
          <p:cNvPr id="45" name="Slide Number Placeholder 44">
            <a:extLst>
              <a:ext uri="{FF2B5EF4-FFF2-40B4-BE49-F238E27FC236}">
                <a16:creationId xmlns:a16="http://schemas.microsoft.com/office/drawing/2014/main" id="{D1D49AE9-8176-F846-AAEE-5FF3F8146927}"/>
              </a:ext>
            </a:extLst>
          </p:cNvPr>
          <p:cNvSpPr>
            <a:spLocks noGrp="1"/>
          </p:cNvSpPr>
          <p:nvPr>
            <p:ph type="sldNum" sz="quarter" idx="12"/>
          </p:nvPr>
        </p:nvSpPr>
        <p:spPr/>
        <p:txBody>
          <a:bodyPr/>
          <a:lstStyle/>
          <a:p>
            <a:fld id="{160847C4-C153-934D-B234-B5C1EA6118B1}" type="slidenum">
              <a:rPr lang="en-US" smtClean="0"/>
              <a:t>47</a:t>
            </a:fld>
            <a:endParaRPr lang="en-US"/>
          </a:p>
        </p:txBody>
      </p:sp>
    </p:spTree>
    <p:extLst>
      <p:ext uri="{BB962C8B-B14F-4D97-AF65-F5344CB8AC3E}">
        <p14:creationId xmlns:p14="http://schemas.microsoft.com/office/powerpoint/2010/main" val="234390406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D2028-B1EF-8E4D-96C2-412BADD8A943}"/>
              </a:ext>
            </a:extLst>
          </p:cNvPr>
          <p:cNvSpPr>
            <a:spLocks noGrp="1"/>
          </p:cNvSpPr>
          <p:nvPr>
            <p:ph type="title"/>
          </p:nvPr>
        </p:nvSpPr>
        <p:spPr/>
        <p:txBody>
          <a:bodyPr>
            <a:normAutofit fontScale="90000"/>
          </a:bodyPr>
          <a:lstStyle/>
          <a:p>
            <a:r>
              <a:rPr lang="en-US" dirty="0"/>
              <a:t>Decision Tree: which feature to use?</a:t>
            </a:r>
          </a:p>
        </p:txBody>
      </p:sp>
      <p:sp>
        <p:nvSpPr>
          <p:cNvPr id="3" name="Content Placeholder 2">
            <a:extLst>
              <a:ext uri="{FF2B5EF4-FFF2-40B4-BE49-F238E27FC236}">
                <a16:creationId xmlns:a16="http://schemas.microsoft.com/office/drawing/2014/main" id="{C25123C4-4722-6942-AEE3-0FEF3106E0A0}"/>
              </a:ext>
            </a:extLst>
          </p:cNvPr>
          <p:cNvSpPr>
            <a:spLocks noGrp="1"/>
          </p:cNvSpPr>
          <p:nvPr>
            <p:ph idx="1"/>
          </p:nvPr>
        </p:nvSpPr>
        <p:spPr>
          <a:xfrm>
            <a:off x="7784911" y="1873740"/>
            <a:ext cx="2034654" cy="602158"/>
          </a:xfrm>
        </p:spPr>
        <p:txBody>
          <a:bodyPr/>
          <a:lstStyle/>
          <a:p>
            <a:pPr marL="0" indent="0">
              <a:buNone/>
            </a:pPr>
            <a:r>
              <a:rPr lang="en-US" u="sng" dirty="0"/>
              <a:t>Evaluation</a:t>
            </a:r>
          </a:p>
          <a:p>
            <a:endParaRPr lang="en-US" u="sng" dirty="0"/>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21B1627E-7F00-E148-AAE0-A639BDE3EFA3}"/>
                  </a:ext>
                </a:extLst>
              </p:cNvPr>
              <p:cNvSpPr txBox="1"/>
              <p:nvPr/>
            </p:nvSpPr>
            <p:spPr>
              <a:xfrm>
                <a:off x="5733325" y="2768284"/>
                <a:ext cx="5985101" cy="1588255"/>
              </a:xfrm>
              <a:prstGeom prst="rect">
                <a:avLst/>
              </a:prstGeom>
              <a:noFill/>
            </p:spPr>
            <p:txBody>
              <a:bodyPr wrap="none" lIns="0" tIns="0" rIns="0" bIns="0" rtlCol="0">
                <a:spAutoFit/>
              </a:bodyPr>
              <a:lstStyle/>
              <a:p>
                <a:pPr algn="ctr"/>
                <a14:m>
                  <m:oMathPara xmlns:m="http://schemas.openxmlformats.org/officeDocument/2006/math">
                    <m:oMathParaPr>
                      <m:jc m:val="centerGroup"/>
                    </m:oMathParaPr>
                    <m:oMath xmlns:m="http://schemas.openxmlformats.org/officeDocument/2006/math">
                      <m:r>
                        <a:rPr lang="en-US" b="1" i="0" smtClean="0">
                          <a:latin typeface="Cambria Math" panose="02040503050406030204" pitchFamily="18" charset="0"/>
                        </a:rPr>
                        <m:t>𝐆𝐢𝐧𝐢</m:t>
                      </m:r>
                      <m:r>
                        <a:rPr lang="en-US" b="1" i="0" smtClean="0">
                          <a:latin typeface="Cambria Math" panose="02040503050406030204" pitchFamily="18" charset="0"/>
                        </a:rPr>
                        <m:t> </m:t>
                      </m:r>
                      <m:r>
                        <a:rPr lang="en-US" b="1" i="0" smtClean="0">
                          <a:latin typeface="Cambria Math" panose="02040503050406030204" pitchFamily="18" charset="0"/>
                        </a:rPr>
                        <m:t>𝐈𝐧𝐝𝐞𝐱</m:t>
                      </m:r>
                      <m:r>
                        <a:rPr lang="en-US" b="0" i="1" smtClean="0">
                          <a:latin typeface="Cambria Math" panose="02040503050406030204" pitchFamily="18" charset="0"/>
                        </a:rPr>
                        <m:t>:1− </m:t>
                      </m:r>
                      <m:nary>
                        <m:naryPr>
                          <m:chr m:val="∑"/>
                          <m:ctrlPr>
                            <a:rPr lang="en-US" b="0" i="1" smtClean="0">
                              <a:latin typeface="Cambria Math" panose="02040503050406030204" pitchFamily="18" charset="0"/>
                            </a:rPr>
                          </m:ctrlPr>
                        </m:naryPr>
                        <m:sub>
                          <m:r>
                            <m:rPr>
                              <m:brk m:alnAt="23"/>
                            </m:rPr>
                            <a:rPr lang="en-US" b="0" i="1" smtClean="0">
                              <a:latin typeface="Cambria Math" panose="02040503050406030204" pitchFamily="18" charset="0"/>
                            </a:rPr>
                            <m:t>𝑖</m:t>
                          </m:r>
                          <m:r>
                            <a:rPr lang="en-US" b="0" i="1" smtClean="0">
                              <a:latin typeface="Cambria Math" panose="02040503050406030204" pitchFamily="18" charset="0"/>
                            </a:rPr>
                            <m:t>=1</m:t>
                          </m:r>
                        </m:sub>
                        <m:sup>
                          <m:r>
                            <a:rPr lang="en-US" b="0" i="1" smtClean="0">
                              <a:latin typeface="Cambria Math" panose="02040503050406030204" pitchFamily="18" charset="0"/>
                            </a:rPr>
                            <m:t>𝑚</m:t>
                          </m:r>
                        </m:sup>
                        <m:e>
                          <m:sSup>
                            <m:sSupPr>
                              <m:ctrlPr>
                                <a:rPr lang="en-US" i="1" dirty="0">
                                  <a:latin typeface="Cambria Math" panose="02040503050406030204" pitchFamily="18" charset="0"/>
                                </a:rPr>
                              </m:ctrlPr>
                            </m:sSupPr>
                            <m:e>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𝑖</m:t>
                                  </m:r>
                                </m:sub>
                              </m:sSub>
                            </m:e>
                            <m:sup>
                              <m:r>
                                <a:rPr lang="en-US" i="1" dirty="0">
                                  <a:latin typeface="Cambria Math" panose="02040503050406030204" pitchFamily="18" charset="0"/>
                                </a:rPr>
                                <m:t>2</m:t>
                              </m:r>
                            </m:sup>
                          </m:sSup>
                        </m:e>
                      </m:nary>
                    </m:oMath>
                  </m:oMathPara>
                </a14:m>
                <a:endParaRPr lang="en-US" b="0" dirty="0"/>
              </a:p>
              <a:p>
                <a:pPr algn="ctr"/>
                <a:endParaRPr lang="en-US" dirty="0"/>
              </a:p>
              <a:p>
                <a:pPr algn="ctr"/>
                <a14:m>
                  <m:oMath xmlns:m="http://schemas.openxmlformats.org/officeDocument/2006/math">
                    <m:r>
                      <a:rPr lang="en-US" b="1" i="0" smtClean="0">
                        <a:latin typeface="Cambria Math" panose="02040503050406030204" pitchFamily="18" charset="0"/>
                      </a:rPr>
                      <m:t>𝐈𝐧𝐟𝐨𝐫𝐦𝐚𝐭𝐢𝐨𝐧</m:t>
                    </m:r>
                    <m:r>
                      <a:rPr lang="en-US" b="1">
                        <a:latin typeface="Cambria Math" panose="02040503050406030204" pitchFamily="18" charset="0"/>
                      </a:rPr>
                      <m:t> </m:t>
                    </m:r>
                    <m:r>
                      <a:rPr lang="en-US" b="1" i="0" smtClean="0">
                        <a:latin typeface="Cambria Math" panose="02040503050406030204" pitchFamily="18" charset="0"/>
                      </a:rPr>
                      <m:t>𝐆𝐚𝐢𝐧</m:t>
                    </m:r>
                    <m:r>
                      <a:rPr lang="en-US" b="1" i="1">
                        <a:latin typeface="Cambria Math" panose="02040503050406030204" pitchFamily="18" charset="0"/>
                      </a:rPr>
                      <m:t> </m:t>
                    </m:r>
                  </m:oMath>
                </a14:m>
                <a:r>
                  <a:rPr lang="en-US" dirty="0"/>
                  <a:t>: Entropy(before split) – Entropy(after split)</a:t>
                </a:r>
              </a:p>
              <a:p>
                <a:pPr algn="ctr"/>
                <a:r>
                  <a:rPr lang="en-US" dirty="0"/>
                  <a:t>           Entropy: -</a:t>
                </a:r>
                <a14:m>
                  <m:oMath xmlns:m="http://schemas.openxmlformats.org/officeDocument/2006/math">
                    <m:nary>
                      <m:naryPr>
                        <m:chr m:val="∑"/>
                        <m:ctrlPr>
                          <a:rPr lang="en-US" i="1">
                            <a:latin typeface="Cambria Math" panose="02040503050406030204" pitchFamily="18" charset="0"/>
                          </a:rPr>
                        </m:ctrlPr>
                      </m:naryPr>
                      <m:sub>
                        <m:r>
                          <m:rPr>
                            <m:brk m:alnAt="23"/>
                          </m:rPr>
                          <a:rPr lang="en-US" i="1">
                            <a:latin typeface="Cambria Math" panose="02040503050406030204" pitchFamily="18" charset="0"/>
                          </a:rPr>
                          <m:t>𝑖</m:t>
                        </m:r>
                        <m:r>
                          <a:rPr lang="en-US" i="1">
                            <a:latin typeface="Cambria Math" panose="02040503050406030204" pitchFamily="18" charset="0"/>
                          </a:rPr>
                          <m:t>=1</m:t>
                        </m:r>
                      </m:sub>
                      <m:sup>
                        <m:r>
                          <a:rPr lang="en-US" i="1">
                            <a:latin typeface="Cambria Math" panose="02040503050406030204" pitchFamily="18" charset="0"/>
                          </a:rPr>
                          <m:t>𝑚</m:t>
                        </m:r>
                      </m:sup>
                      <m:e>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𝑖</m:t>
                            </m:r>
                          </m:sub>
                        </m:sSub>
                        <m:sSub>
                          <m:sSubPr>
                            <m:ctrlPr>
                              <a:rPr lang="en-US" i="1">
                                <a:latin typeface="Cambria Math" panose="02040503050406030204" pitchFamily="18" charset="0"/>
                              </a:rPr>
                            </m:ctrlPr>
                          </m:sSubPr>
                          <m:e>
                            <m:r>
                              <a:rPr lang="en-US" i="1">
                                <a:latin typeface="Cambria Math" panose="02040503050406030204" pitchFamily="18" charset="0"/>
                              </a:rPr>
                              <m:t>𝑙𝑜𝑔</m:t>
                            </m:r>
                          </m:e>
                          <m:sub>
                            <m:r>
                              <a:rPr lang="en-US" i="1">
                                <a:latin typeface="Cambria Math" panose="02040503050406030204" pitchFamily="18" charset="0"/>
                              </a:rPr>
                              <m:t>2</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𝑖</m:t>
                            </m:r>
                          </m:sub>
                        </m:sSub>
                        <m:r>
                          <a:rPr lang="en-US" i="1">
                            <a:latin typeface="Cambria Math" panose="02040503050406030204" pitchFamily="18" charset="0"/>
                          </a:rPr>
                          <m:t>)</m:t>
                        </m:r>
                      </m:e>
                    </m:nary>
                  </m:oMath>
                </a14:m>
                <a:endParaRPr lang="en-US" dirty="0"/>
              </a:p>
            </p:txBody>
          </p:sp>
        </mc:Choice>
        <mc:Fallback xmlns="">
          <p:sp>
            <p:nvSpPr>
              <p:cNvPr id="8" name="TextBox 7">
                <a:extLst>
                  <a:ext uri="{FF2B5EF4-FFF2-40B4-BE49-F238E27FC236}">
                    <a16:creationId xmlns:a16="http://schemas.microsoft.com/office/drawing/2014/main" id="{21B1627E-7F00-E148-AAE0-A639BDE3EFA3}"/>
                  </a:ext>
                </a:extLst>
              </p:cNvPr>
              <p:cNvSpPr txBox="1">
                <a:spLocks noRot="1" noChangeAspect="1" noMove="1" noResize="1" noEditPoints="1" noAdjustHandles="1" noChangeArrowheads="1" noChangeShapeType="1" noTextEdit="1"/>
              </p:cNvSpPr>
              <p:nvPr/>
            </p:nvSpPr>
            <p:spPr>
              <a:xfrm>
                <a:off x="5733325" y="2768284"/>
                <a:ext cx="5985101" cy="1588255"/>
              </a:xfrm>
              <a:prstGeom prst="rect">
                <a:avLst/>
              </a:prstGeom>
              <a:blipFill>
                <a:blip r:embed="rId3"/>
                <a:stretch>
                  <a:fillRect l="-846" t="-56349" r="-1691" b="-41270"/>
                </a:stretch>
              </a:blipFill>
            </p:spPr>
            <p:txBody>
              <a:bodyPr/>
              <a:lstStyle/>
              <a:p>
                <a:r>
                  <a:rPr lang="en-US">
                    <a:noFill/>
                  </a:rPr>
                  <a:t> </a:t>
                </a:r>
              </a:p>
            </p:txBody>
          </p:sp>
        </mc:Fallback>
      </mc:AlternateContent>
      <p:pic>
        <p:nvPicPr>
          <p:cNvPr id="9" name="Picture 8">
            <a:extLst>
              <a:ext uri="{FF2B5EF4-FFF2-40B4-BE49-F238E27FC236}">
                <a16:creationId xmlns:a16="http://schemas.microsoft.com/office/drawing/2014/main" id="{A7B74489-A918-1A4F-B73F-6DA163D7AE0A}"/>
              </a:ext>
            </a:extLst>
          </p:cNvPr>
          <p:cNvPicPr>
            <a:picLocks noChangeAspect="1"/>
          </p:cNvPicPr>
          <p:nvPr/>
        </p:nvPicPr>
        <p:blipFill>
          <a:blip r:embed="rId4"/>
          <a:stretch>
            <a:fillRect/>
          </a:stretch>
        </p:blipFill>
        <p:spPr>
          <a:xfrm>
            <a:off x="2399698" y="2638001"/>
            <a:ext cx="251444" cy="526098"/>
          </a:xfrm>
          <a:prstGeom prst="rect">
            <a:avLst/>
          </a:prstGeom>
        </p:spPr>
      </p:pic>
      <p:pic>
        <p:nvPicPr>
          <p:cNvPr id="10" name="Picture 9">
            <a:extLst>
              <a:ext uri="{FF2B5EF4-FFF2-40B4-BE49-F238E27FC236}">
                <a16:creationId xmlns:a16="http://schemas.microsoft.com/office/drawing/2014/main" id="{B1F3EF54-0A4C-A147-A5F6-CD64511B5F4B}"/>
              </a:ext>
            </a:extLst>
          </p:cNvPr>
          <p:cNvPicPr>
            <a:picLocks noChangeAspect="1"/>
          </p:cNvPicPr>
          <p:nvPr/>
        </p:nvPicPr>
        <p:blipFill>
          <a:blip r:embed="rId5"/>
          <a:stretch>
            <a:fillRect/>
          </a:stretch>
        </p:blipFill>
        <p:spPr>
          <a:xfrm>
            <a:off x="2734301" y="2804100"/>
            <a:ext cx="251444" cy="526098"/>
          </a:xfrm>
          <a:prstGeom prst="rect">
            <a:avLst/>
          </a:prstGeom>
        </p:spPr>
      </p:pic>
      <p:pic>
        <p:nvPicPr>
          <p:cNvPr id="11" name="Picture 10">
            <a:extLst>
              <a:ext uri="{FF2B5EF4-FFF2-40B4-BE49-F238E27FC236}">
                <a16:creationId xmlns:a16="http://schemas.microsoft.com/office/drawing/2014/main" id="{28454E3B-1BC1-7143-A32F-C354FF928445}"/>
              </a:ext>
            </a:extLst>
          </p:cNvPr>
          <p:cNvPicPr>
            <a:picLocks noChangeAspect="1"/>
          </p:cNvPicPr>
          <p:nvPr/>
        </p:nvPicPr>
        <p:blipFill>
          <a:blip r:embed="rId4"/>
          <a:stretch>
            <a:fillRect/>
          </a:stretch>
        </p:blipFill>
        <p:spPr>
          <a:xfrm>
            <a:off x="1902482" y="2768284"/>
            <a:ext cx="251444" cy="526098"/>
          </a:xfrm>
          <a:prstGeom prst="rect">
            <a:avLst/>
          </a:prstGeom>
        </p:spPr>
      </p:pic>
      <p:pic>
        <p:nvPicPr>
          <p:cNvPr id="12" name="Picture 11">
            <a:extLst>
              <a:ext uri="{FF2B5EF4-FFF2-40B4-BE49-F238E27FC236}">
                <a16:creationId xmlns:a16="http://schemas.microsoft.com/office/drawing/2014/main" id="{EC9527B2-A648-F94D-B04D-91A3607C5CE3}"/>
              </a:ext>
            </a:extLst>
          </p:cNvPr>
          <p:cNvPicPr>
            <a:picLocks noChangeAspect="1"/>
          </p:cNvPicPr>
          <p:nvPr/>
        </p:nvPicPr>
        <p:blipFill>
          <a:blip r:embed="rId5"/>
          <a:stretch>
            <a:fillRect/>
          </a:stretch>
        </p:blipFill>
        <p:spPr>
          <a:xfrm>
            <a:off x="2191691" y="2953818"/>
            <a:ext cx="251444" cy="526098"/>
          </a:xfrm>
          <a:prstGeom prst="rect">
            <a:avLst/>
          </a:prstGeom>
        </p:spPr>
      </p:pic>
      <p:pic>
        <p:nvPicPr>
          <p:cNvPr id="13" name="Picture 12">
            <a:extLst>
              <a:ext uri="{FF2B5EF4-FFF2-40B4-BE49-F238E27FC236}">
                <a16:creationId xmlns:a16="http://schemas.microsoft.com/office/drawing/2014/main" id="{663630E1-4A74-7142-B772-FFB3CE97BE38}"/>
              </a:ext>
            </a:extLst>
          </p:cNvPr>
          <p:cNvPicPr>
            <a:picLocks noChangeAspect="1"/>
          </p:cNvPicPr>
          <p:nvPr/>
        </p:nvPicPr>
        <p:blipFill>
          <a:blip r:embed="rId4"/>
          <a:stretch>
            <a:fillRect/>
          </a:stretch>
        </p:blipFill>
        <p:spPr>
          <a:xfrm>
            <a:off x="2689411" y="2313702"/>
            <a:ext cx="251444" cy="526098"/>
          </a:xfrm>
          <a:prstGeom prst="rect">
            <a:avLst/>
          </a:prstGeom>
        </p:spPr>
      </p:pic>
      <p:pic>
        <p:nvPicPr>
          <p:cNvPr id="14" name="Picture 13">
            <a:extLst>
              <a:ext uri="{FF2B5EF4-FFF2-40B4-BE49-F238E27FC236}">
                <a16:creationId xmlns:a16="http://schemas.microsoft.com/office/drawing/2014/main" id="{9E8DEAC1-23F8-C643-BCD1-178287B1C5E1}"/>
              </a:ext>
            </a:extLst>
          </p:cNvPr>
          <p:cNvPicPr>
            <a:picLocks noChangeAspect="1"/>
          </p:cNvPicPr>
          <p:nvPr/>
        </p:nvPicPr>
        <p:blipFill>
          <a:blip r:embed="rId5"/>
          <a:stretch>
            <a:fillRect/>
          </a:stretch>
        </p:blipFill>
        <p:spPr>
          <a:xfrm>
            <a:off x="3024014" y="2479801"/>
            <a:ext cx="251444" cy="526098"/>
          </a:xfrm>
          <a:prstGeom prst="rect">
            <a:avLst/>
          </a:prstGeom>
        </p:spPr>
      </p:pic>
      <p:pic>
        <p:nvPicPr>
          <p:cNvPr id="15" name="Picture 14">
            <a:extLst>
              <a:ext uri="{FF2B5EF4-FFF2-40B4-BE49-F238E27FC236}">
                <a16:creationId xmlns:a16="http://schemas.microsoft.com/office/drawing/2014/main" id="{B6D7DB18-AEED-4949-9739-44921295F42D}"/>
              </a:ext>
            </a:extLst>
          </p:cNvPr>
          <p:cNvPicPr>
            <a:picLocks noChangeAspect="1"/>
          </p:cNvPicPr>
          <p:nvPr/>
        </p:nvPicPr>
        <p:blipFill>
          <a:blip r:embed="rId4"/>
          <a:stretch>
            <a:fillRect/>
          </a:stretch>
        </p:blipFill>
        <p:spPr>
          <a:xfrm>
            <a:off x="1656710" y="2539019"/>
            <a:ext cx="251444" cy="526098"/>
          </a:xfrm>
          <a:prstGeom prst="rect">
            <a:avLst/>
          </a:prstGeom>
        </p:spPr>
      </p:pic>
      <p:pic>
        <p:nvPicPr>
          <p:cNvPr id="16" name="Picture 15">
            <a:extLst>
              <a:ext uri="{FF2B5EF4-FFF2-40B4-BE49-F238E27FC236}">
                <a16:creationId xmlns:a16="http://schemas.microsoft.com/office/drawing/2014/main" id="{1799DC8A-8538-EF4B-9E24-B77030BAA551}"/>
              </a:ext>
            </a:extLst>
          </p:cNvPr>
          <p:cNvPicPr>
            <a:picLocks noChangeAspect="1"/>
          </p:cNvPicPr>
          <p:nvPr/>
        </p:nvPicPr>
        <p:blipFill>
          <a:blip r:embed="rId5"/>
          <a:stretch>
            <a:fillRect/>
          </a:stretch>
        </p:blipFill>
        <p:spPr>
          <a:xfrm>
            <a:off x="2131730" y="2278002"/>
            <a:ext cx="251444" cy="526098"/>
          </a:xfrm>
          <a:prstGeom prst="rect">
            <a:avLst/>
          </a:prstGeom>
        </p:spPr>
      </p:pic>
      <p:pic>
        <p:nvPicPr>
          <p:cNvPr id="17" name="Picture 16">
            <a:extLst>
              <a:ext uri="{FF2B5EF4-FFF2-40B4-BE49-F238E27FC236}">
                <a16:creationId xmlns:a16="http://schemas.microsoft.com/office/drawing/2014/main" id="{611DF89A-B1B8-D74A-A37E-1165CED7F9A6}"/>
              </a:ext>
            </a:extLst>
          </p:cNvPr>
          <p:cNvPicPr>
            <a:picLocks noChangeAspect="1"/>
          </p:cNvPicPr>
          <p:nvPr/>
        </p:nvPicPr>
        <p:blipFill>
          <a:blip r:embed="rId4"/>
          <a:stretch>
            <a:fillRect/>
          </a:stretch>
        </p:blipFill>
        <p:spPr>
          <a:xfrm>
            <a:off x="1583106" y="3942083"/>
            <a:ext cx="251444" cy="526098"/>
          </a:xfrm>
          <a:prstGeom prst="rect">
            <a:avLst/>
          </a:prstGeom>
        </p:spPr>
      </p:pic>
      <p:pic>
        <p:nvPicPr>
          <p:cNvPr id="18" name="Picture 17">
            <a:extLst>
              <a:ext uri="{FF2B5EF4-FFF2-40B4-BE49-F238E27FC236}">
                <a16:creationId xmlns:a16="http://schemas.microsoft.com/office/drawing/2014/main" id="{01BC7F00-0462-7F43-8DE1-1E81361A9819}"/>
              </a:ext>
            </a:extLst>
          </p:cNvPr>
          <p:cNvPicPr>
            <a:picLocks noChangeAspect="1"/>
          </p:cNvPicPr>
          <p:nvPr/>
        </p:nvPicPr>
        <p:blipFill>
          <a:blip r:embed="rId4"/>
          <a:stretch>
            <a:fillRect/>
          </a:stretch>
        </p:blipFill>
        <p:spPr>
          <a:xfrm>
            <a:off x="1246654" y="4112833"/>
            <a:ext cx="251444" cy="526098"/>
          </a:xfrm>
          <a:prstGeom prst="rect">
            <a:avLst/>
          </a:prstGeom>
        </p:spPr>
      </p:pic>
      <p:pic>
        <p:nvPicPr>
          <p:cNvPr id="19" name="Picture 18">
            <a:extLst>
              <a:ext uri="{FF2B5EF4-FFF2-40B4-BE49-F238E27FC236}">
                <a16:creationId xmlns:a16="http://schemas.microsoft.com/office/drawing/2014/main" id="{E093BEAE-4058-7B45-9947-8AB938C963BE}"/>
              </a:ext>
            </a:extLst>
          </p:cNvPr>
          <p:cNvPicPr>
            <a:picLocks noChangeAspect="1"/>
          </p:cNvPicPr>
          <p:nvPr/>
        </p:nvPicPr>
        <p:blipFill>
          <a:blip r:embed="rId4"/>
          <a:stretch>
            <a:fillRect/>
          </a:stretch>
        </p:blipFill>
        <p:spPr>
          <a:xfrm>
            <a:off x="1937015" y="4205132"/>
            <a:ext cx="251444" cy="526098"/>
          </a:xfrm>
          <a:prstGeom prst="rect">
            <a:avLst/>
          </a:prstGeom>
        </p:spPr>
      </p:pic>
      <p:pic>
        <p:nvPicPr>
          <p:cNvPr id="20" name="Picture 19">
            <a:extLst>
              <a:ext uri="{FF2B5EF4-FFF2-40B4-BE49-F238E27FC236}">
                <a16:creationId xmlns:a16="http://schemas.microsoft.com/office/drawing/2014/main" id="{D0F4E8BE-4693-7043-B9BA-20178B23E24F}"/>
              </a:ext>
            </a:extLst>
          </p:cNvPr>
          <p:cNvPicPr>
            <a:picLocks noChangeAspect="1"/>
          </p:cNvPicPr>
          <p:nvPr/>
        </p:nvPicPr>
        <p:blipFill>
          <a:blip r:embed="rId4"/>
          <a:stretch>
            <a:fillRect/>
          </a:stretch>
        </p:blipFill>
        <p:spPr>
          <a:xfrm>
            <a:off x="840118" y="3843101"/>
            <a:ext cx="251444" cy="526098"/>
          </a:xfrm>
          <a:prstGeom prst="rect">
            <a:avLst/>
          </a:prstGeom>
        </p:spPr>
      </p:pic>
      <p:pic>
        <p:nvPicPr>
          <p:cNvPr id="21" name="Picture 20">
            <a:extLst>
              <a:ext uri="{FF2B5EF4-FFF2-40B4-BE49-F238E27FC236}">
                <a16:creationId xmlns:a16="http://schemas.microsoft.com/office/drawing/2014/main" id="{E4614584-C2EE-1F4E-9D58-A16B89029CA1}"/>
              </a:ext>
            </a:extLst>
          </p:cNvPr>
          <p:cNvPicPr>
            <a:picLocks noChangeAspect="1"/>
          </p:cNvPicPr>
          <p:nvPr/>
        </p:nvPicPr>
        <p:blipFill>
          <a:blip r:embed="rId5"/>
          <a:stretch>
            <a:fillRect/>
          </a:stretch>
        </p:blipFill>
        <p:spPr>
          <a:xfrm>
            <a:off x="3948567" y="4003333"/>
            <a:ext cx="251444" cy="526098"/>
          </a:xfrm>
          <a:prstGeom prst="rect">
            <a:avLst/>
          </a:prstGeom>
        </p:spPr>
      </p:pic>
      <p:pic>
        <p:nvPicPr>
          <p:cNvPr id="22" name="Picture 21">
            <a:extLst>
              <a:ext uri="{FF2B5EF4-FFF2-40B4-BE49-F238E27FC236}">
                <a16:creationId xmlns:a16="http://schemas.microsoft.com/office/drawing/2014/main" id="{F108154D-C18C-BE4A-8126-1971C371E283}"/>
              </a:ext>
            </a:extLst>
          </p:cNvPr>
          <p:cNvPicPr>
            <a:picLocks noChangeAspect="1"/>
          </p:cNvPicPr>
          <p:nvPr/>
        </p:nvPicPr>
        <p:blipFill>
          <a:blip r:embed="rId5"/>
          <a:stretch>
            <a:fillRect/>
          </a:stretch>
        </p:blipFill>
        <p:spPr>
          <a:xfrm>
            <a:off x="3612115" y="4174083"/>
            <a:ext cx="251444" cy="526098"/>
          </a:xfrm>
          <a:prstGeom prst="rect">
            <a:avLst/>
          </a:prstGeom>
        </p:spPr>
      </p:pic>
      <p:pic>
        <p:nvPicPr>
          <p:cNvPr id="23" name="Picture 22">
            <a:extLst>
              <a:ext uri="{FF2B5EF4-FFF2-40B4-BE49-F238E27FC236}">
                <a16:creationId xmlns:a16="http://schemas.microsoft.com/office/drawing/2014/main" id="{EFB6D51C-4B9F-644C-B9ED-C29728C51700}"/>
              </a:ext>
            </a:extLst>
          </p:cNvPr>
          <p:cNvPicPr>
            <a:picLocks noChangeAspect="1"/>
          </p:cNvPicPr>
          <p:nvPr/>
        </p:nvPicPr>
        <p:blipFill>
          <a:blip r:embed="rId5"/>
          <a:stretch>
            <a:fillRect/>
          </a:stretch>
        </p:blipFill>
        <p:spPr>
          <a:xfrm>
            <a:off x="4203902" y="3774232"/>
            <a:ext cx="251444" cy="526098"/>
          </a:xfrm>
          <a:prstGeom prst="rect">
            <a:avLst/>
          </a:prstGeom>
        </p:spPr>
      </p:pic>
      <p:pic>
        <p:nvPicPr>
          <p:cNvPr id="24" name="Picture 23">
            <a:extLst>
              <a:ext uri="{FF2B5EF4-FFF2-40B4-BE49-F238E27FC236}">
                <a16:creationId xmlns:a16="http://schemas.microsoft.com/office/drawing/2014/main" id="{164FBAF9-6C00-B045-A194-138F661A8734}"/>
              </a:ext>
            </a:extLst>
          </p:cNvPr>
          <p:cNvPicPr>
            <a:picLocks noChangeAspect="1"/>
          </p:cNvPicPr>
          <p:nvPr/>
        </p:nvPicPr>
        <p:blipFill>
          <a:blip r:embed="rId5"/>
          <a:stretch>
            <a:fillRect/>
          </a:stretch>
        </p:blipFill>
        <p:spPr>
          <a:xfrm>
            <a:off x="3167787" y="3932800"/>
            <a:ext cx="251444" cy="526098"/>
          </a:xfrm>
          <a:prstGeom prst="rect">
            <a:avLst/>
          </a:prstGeom>
        </p:spPr>
      </p:pic>
      <p:pic>
        <p:nvPicPr>
          <p:cNvPr id="25" name="Picture 24">
            <a:extLst>
              <a:ext uri="{FF2B5EF4-FFF2-40B4-BE49-F238E27FC236}">
                <a16:creationId xmlns:a16="http://schemas.microsoft.com/office/drawing/2014/main" id="{CCE5E822-C166-1F49-9421-96C3609144F6}"/>
              </a:ext>
            </a:extLst>
          </p:cNvPr>
          <p:cNvPicPr>
            <a:picLocks noChangeAspect="1"/>
          </p:cNvPicPr>
          <p:nvPr/>
        </p:nvPicPr>
        <p:blipFill>
          <a:blip r:embed="rId5"/>
          <a:stretch>
            <a:fillRect/>
          </a:stretch>
        </p:blipFill>
        <p:spPr>
          <a:xfrm>
            <a:off x="3375141" y="2703247"/>
            <a:ext cx="251444" cy="526098"/>
          </a:xfrm>
          <a:prstGeom prst="rect">
            <a:avLst/>
          </a:prstGeom>
        </p:spPr>
      </p:pic>
      <p:pic>
        <p:nvPicPr>
          <p:cNvPr id="26" name="Picture 25">
            <a:extLst>
              <a:ext uri="{FF2B5EF4-FFF2-40B4-BE49-F238E27FC236}">
                <a16:creationId xmlns:a16="http://schemas.microsoft.com/office/drawing/2014/main" id="{3F90BBD8-733F-464D-87D2-88BF62E46E7C}"/>
              </a:ext>
            </a:extLst>
          </p:cNvPr>
          <p:cNvPicPr>
            <a:picLocks noChangeAspect="1"/>
          </p:cNvPicPr>
          <p:nvPr/>
        </p:nvPicPr>
        <p:blipFill>
          <a:blip r:embed="rId4"/>
          <a:stretch>
            <a:fillRect/>
          </a:stretch>
        </p:blipFill>
        <p:spPr>
          <a:xfrm>
            <a:off x="3330251" y="2212849"/>
            <a:ext cx="251444" cy="526098"/>
          </a:xfrm>
          <a:prstGeom prst="rect">
            <a:avLst/>
          </a:prstGeom>
        </p:spPr>
      </p:pic>
      <p:pic>
        <p:nvPicPr>
          <p:cNvPr id="27" name="Picture 26">
            <a:extLst>
              <a:ext uri="{FF2B5EF4-FFF2-40B4-BE49-F238E27FC236}">
                <a16:creationId xmlns:a16="http://schemas.microsoft.com/office/drawing/2014/main" id="{CF29B2A9-94E7-1745-B19D-B8E5ABD813EF}"/>
              </a:ext>
            </a:extLst>
          </p:cNvPr>
          <p:cNvPicPr>
            <a:picLocks noChangeAspect="1"/>
          </p:cNvPicPr>
          <p:nvPr/>
        </p:nvPicPr>
        <p:blipFill>
          <a:blip r:embed="rId5"/>
          <a:stretch>
            <a:fillRect/>
          </a:stretch>
        </p:blipFill>
        <p:spPr>
          <a:xfrm>
            <a:off x="3035410" y="2980007"/>
            <a:ext cx="251444" cy="526098"/>
          </a:xfrm>
          <a:prstGeom prst="rect">
            <a:avLst/>
          </a:prstGeom>
        </p:spPr>
      </p:pic>
      <p:pic>
        <p:nvPicPr>
          <p:cNvPr id="28" name="Picture 27">
            <a:extLst>
              <a:ext uri="{FF2B5EF4-FFF2-40B4-BE49-F238E27FC236}">
                <a16:creationId xmlns:a16="http://schemas.microsoft.com/office/drawing/2014/main" id="{F0FB21D3-0F0E-D94A-8505-AB92F44EB79E}"/>
              </a:ext>
            </a:extLst>
          </p:cNvPr>
          <p:cNvPicPr>
            <a:picLocks noChangeAspect="1"/>
          </p:cNvPicPr>
          <p:nvPr/>
        </p:nvPicPr>
        <p:blipFill>
          <a:blip r:embed="rId5"/>
          <a:stretch>
            <a:fillRect/>
          </a:stretch>
        </p:blipFill>
        <p:spPr>
          <a:xfrm>
            <a:off x="4524498" y="4017463"/>
            <a:ext cx="251444" cy="526098"/>
          </a:xfrm>
          <a:prstGeom prst="rect">
            <a:avLst/>
          </a:prstGeom>
        </p:spPr>
      </p:pic>
      <p:pic>
        <p:nvPicPr>
          <p:cNvPr id="29" name="Picture 28">
            <a:extLst>
              <a:ext uri="{FF2B5EF4-FFF2-40B4-BE49-F238E27FC236}">
                <a16:creationId xmlns:a16="http://schemas.microsoft.com/office/drawing/2014/main" id="{D8EA5189-F09F-C84C-9306-A882B72E0ED6}"/>
              </a:ext>
            </a:extLst>
          </p:cNvPr>
          <p:cNvPicPr>
            <a:picLocks noChangeAspect="1"/>
          </p:cNvPicPr>
          <p:nvPr/>
        </p:nvPicPr>
        <p:blipFill>
          <a:blip r:embed="rId4"/>
          <a:stretch>
            <a:fillRect/>
          </a:stretch>
        </p:blipFill>
        <p:spPr>
          <a:xfrm>
            <a:off x="557383" y="4248157"/>
            <a:ext cx="251444" cy="526098"/>
          </a:xfrm>
          <a:prstGeom prst="rect">
            <a:avLst/>
          </a:prstGeom>
        </p:spPr>
      </p:pic>
      <p:pic>
        <p:nvPicPr>
          <p:cNvPr id="30" name="Picture 29">
            <a:extLst>
              <a:ext uri="{FF2B5EF4-FFF2-40B4-BE49-F238E27FC236}">
                <a16:creationId xmlns:a16="http://schemas.microsoft.com/office/drawing/2014/main" id="{DB6DE7A6-BFAF-D049-AE1D-66335D489EDC}"/>
              </a:ext>
            </a:extLst>
          </p:cNvPr>
          <p:cNvPicPr>
            <a:picLocks noChangeAspect="1"/>
          </p:cNvPicPr>
          <p:nvPr/>
        </p:nvPicPr>
        <p:blipFill>
          <a:blip r:embed="rId5"/>
          <a:stretch>
            <a:fillRect/>
          </a:stretch>
        </p:blipFill>
        <p:spPr>
          <a:xfrm>
            <a:off x="4184767" y="4294223"/>
            <a:ext cx="251444" cy="526098"/>
          </a:xfrm>
          <a:prstGeom prst="rect">
            <a:avLst/>
          </a:prstGeom>
        </p:spPr>
      </p:pic>
      <p:sp>
        <p:nvSpPr>
          <p:cNvPr id="31" name="Rounded Rectangle 30">
            <a:extLst>
              <a:ext uri="{FF2B5EF4-FFF2-40B4-BE49-F238E27FC236}">
                <a16:creationId xmlns:a16="http://schemas.microsoft.com/office/drawing/2014/main" id="{380A8505-372B-3E49-B068-4997207EFDDE}"/>
              </a:ext>
            </a:extLst>
          </p:cNvPr>
          <p:cNvSpPr/>
          <p:nvPr/>
        </p:nvSpPr>
        <p:spPr>
          <a:xfrm>
            <a:off x="1472785" y="2120198"/>
            <a:ext cx="2685173" cy="1384947"/>
          </a:xfrm>
          <a:prstGeom prst="roundRect">
            <a:avLst/>
          </a:prstGeom>
          <a:noFill/>
          <a:ln w="38100">
            <a:solidFill>
              <a:schemeClr val="accent4">
                <a:lumMod val="50000"/>
              </a:schemeClr>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ounded Rectangle 31">
            <a:extLst>
              <a:ext uri="{FF2B5EF4-FFF2-40B4-BE49-F238E27FC236}">
                <a16:creationId xmlns:a16="http://schemas.microsoft.com/office/drawing/2014/main" id="{0FEB7A77-ED1C-6248-939E-CE260D50C66E}"/>
              </a:ext>
            </a:extLst>
          </p:cNvPr>
          <p:cNvSpPr/>
          <p:nvPr/>
        </p:nvSpPr>
        <p:spPr>
          <a:xfrm>
            <a:off x="442415" y="3753670"/>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ounded Rectangle 32">
            <a:extLst>
              <a:ext uri="{FF2B5EF4-FFF2-40B4-BE49-F238E27FC236}">
                <a16:creationId xmlns:a16="http://schemas.microsoft.com/office/drawing/2014/main" id="{44F11278-8E04-CF4D-92CF-AA8D888FC9C1}"/>
              </a:ext>
            </a:extLst>
          </p:cNvPr>
          <p:cNvSpPr/>
          <p:nvPr/>
        </p:nvSpPr>
        <p:spPr>
          <a:xfrm>
            <a:off x="2887653" y="3760831"/>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4" name="Straight Arrow Connector 33">
            <a:extLst>
              <a:ext uri="{FF2B5EF4-FFF2-40B4-BE49-F238E27FC236}">
                <a16:creationId xmlns:a16="http://schemas.microsoft.com/office/drawing/2014/main" id="{758540FA-164E-8444-A13B-9B83149FAE90}"/>
              </a:ext>
            </a:extLst>
          </p:cNvPr>
          <p:cNvCxnSpPr>
            <a:stCxn id="31" idx="2"/>
            <a:endCxn id="32" idx="0"/>
          </p:cNvCxnSpPr>
          <p:nvPr/>
        </p:nvCxnSpPr>
        <p:spPr>
          <a:xfrm flipH="1">
            <a:off x="1517990" y="3505145"/>
            <a:ext cx="1297382" cy="248525"/>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35" name="Straight Arrow Connector 34">
            <a:extLst>
              <a:ext uri="{FF2B5EF4-FFF2-40B4-BE49-F238E27FC236}">
                <a16:creationId xmlns:a16="http://schemas.microsoft.com/office/drawing/2014/main" id="{BC76ADE3-1C3D-C446-9983-2784F8AD6C25}"/>
              </a:ext>
            </a:extLst>
          </p:cNvPr>
          <p:cNvCxnSpPr>
            <a:cxnSpLocks/>
            <a:stCxn id="31" idx="2"/>
            <a:endCxn id="33" idx="0"/>
          </p:cNvCxnSpPr>
          <p:nvPr/>
        </p:nvCxnSpPr>
        <p:spPr>
          <a:xfrm>
            <a:off x="2815372" y="3505145"/>
            <a:ext cx="1147856" cy="255686"/>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sp>
        <p:nvSpPr>
          <p:cNvPr id="36" name="Rectangle 35">
            <a:extLst>
              <a:ext uri="{FF2B5EF4-FFF2-40B4-BE49-F238E27FC236}">
                <a16:creationId xmlns:a16="http://schemas.microsoft.com/office/drawing/2014/main" id="{C3D41B9E-D804-9B47-9598-80ED25E9682A}"/>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4" name="Slide Number Placeholder 3">
            <a:extLst>
              <a:ext uri="{FF2B5EF4-FFF2-40B4-BE49-F238E27FC236}">
                <a16:creationId xmlns:a16="http://schemas.microsoft.com/office/drawing/2014/main" id="{92166629-0D23-F94D-BE8B-94B11F7014BC}"/>
              </a:ext>
            </a:extLst>
          </p:cNvPr>
          <p:cNvSpPr>
            <a:spLocks noGrp="1"/>
          </p:cNvSpPr>
          <p:nvPr>
            <p:ph type="sldNum" sz="quarter" idx="12"/>
          </p:nvPr>
        </p:nvSpPr>
        <p:spPr/>
        <p:txBody>
          <a:bodyPr/>
          <a:lstStyle/>
          <a:p>
            <a:fld id="{160847C4-C153-934D-B234-B5C1EA6118B1}" type="slidenum">
              <a:rPr lang="en-US" smtClean="0"/>
              <a:t>48</a:t>
            </a:fld>
            <a:endParaRPr lang="en-US"/>
          </a:p>
        </p:txBody>
      </p:sp>
    </p:spTree>
    <p:extLst>
      <p:ext uri="{BB962C8B-B14F-4D97-AF65-F5344CB8AC3E}">
        <p14:creationId xmlns:p14="http://schemas.microsoft.com/office/powerpoint/2010/main" val="6614342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D2028-B1EF-8E4D-96C2-412BADD8A943}"/>
              </a:ext>
            </a:extLst>
          </p:cNvPr>
          <p:cNvSpPr>
            <a:spLocks noGrp="1"/>
          </p:cNvSpPr>
          <p:nvPr>
            <p:ph type="title"/>
          </p:nvPr>
        </p:nvSpPr>
        <p:spPr/>
        <p:txBody>
          <a:bodyPr>
            <a:normAutofit fontScale="90000"/>
          </a:bodyPr>
          <a:lstStyle/>
          <a:p>
            <a:r>
              <a:rPr lang="en-US" dirty="0"/>
              <a:t>Decision Tree: which feature to use?</a:t>
            </a:r>
          </a:p>
        </p:txBody>
      </p:sp>
      <p:pic>
        <p:nvPicPr>
          <p:cNvPr id="4" name="Picture 3">
            <a:extLst>
              <a:ext uri="{FF2B5EF4-FFF2-40B4-BE49-F238E27FC236}">
                <a16:creationId xmlns:a16="http://schemas.microsoft.com/office/drawing/2014/main" id="{D8A6357B-86C9-BB41-BDC3-C5DF0371B065}"/>
              </a:ext>
            </a:extLst>
          </p:cNvPr>
          <p:cNvPicPr>
            <a:picLocks noChangeAspect="1"/>
          </p:cNvPicPr>
          <p:nvPr/>
        </p:nvPicPr>
        <p:blipFill>
          <a:blip r:embed="rId3"/>
          <a:stretch>
            <a:fillRect/>
          </a:stretch>
        </p:blipFill>
        <p:spPr>
          <a:xfrm>
            <a:off x="2997517" y="1562052"/>
            <a:ext cx="251444" cy="526098"/>
          </a:xfrm>
          <a:prstGeom prst="rect">
            <a:avLst/>
          </a:prstGeom>
        </p:spPr>
      </p:pic>
      <p:pic>
        <p:nvPicPr>
          <p:cNvPr id="6" name="Picture 5">
            <a:extLst>
              <a:ext uri="{FF2B5EF4-FFF2-40B4-BE49-F238E27FC236}">
                <a16:creationId xmlns:a16="http://schemas.microsoft.com/office/drawing/2014/main" id="{9BD265BF-AE4C-B247-86B6-F096216C6114}"/>
              </a:ext>
            </a:extLst>
          </p:cNvPr>
          <p:cNvPicPr>
            <a:picLocks noChangeAspect="1"/>
          </p:cNvPicPr>
          <p:nvPr/>
        </p:nvPicPr>
        <p:blipFill>
          <a:blip r:embed="rId4"/>
          <a:stretch>
            <a:fillRect/>
          </a:stretch>
        </p:blipFill>
        <p:spPr>
          <a:xfrm>
            <a:off x="3332120" y="1728151"/>
            <a:ext cx="251444" cy="526098"/>
          </a:xfrm>
          <a:prstGeom prst="rect">
            <a:avLst/>
          </a:prstGeom>
        </p:spPr>
      </p:pic>
      <p:pic>
        <p:nvPicPr>
          <p:cNvPr id="9" name="Picture 8">
            <a:extLst>
              <a:ext uri="{FF2B5EF4-FFF2-40B4-BE49-F238E27FC236}">
                <a16:creationId xmlns:a16="http://schemas.microsoft.com/office/drawing/2014/main" id="{A7251B20-94E7-9A41-83B2-40EABE04C51C}"/>
              </a:ext>
            </a:extLst>
          </p:cNvPr>
          <p:cNvPicPr>
            <a:picLocks noChangeAspect="1"/>
          </p:cNvPicPr>
          <p:nvPr/>
        </p:nvPicPr>
        <p:blipFill>
          <a:blip r:embed="rId3"/>
          <a:stretch>
            <a:fillRect/>
          </a:stretch>
        </p:blipFill>
        <p:spPr>
          <a:xfrm>
            <a:off x="2500301" y="1692335"/>
            <a:ext cx="251444" cy="526098"/>
          </a:xfrm>
          <a:prstGeom prst="rect">
            <a:avLst/>
          </a:prstGeom>
        </p:spPr>
      </p:pic>
      <p:pic>
        <p:nvPicPr>
          <p:cNvPr id="10" name="Picture 9">
            <a:extLst>
              <a:ext uri="{FF2B5EF4-FFF2-40B4-BE49-F238E27FC236}">
                <a16:creationId xmlns:a16="http://schemas.microsoft.com/office/drawing/2014/main" id="{90D8A57C-2C7A-DD43-8EBD-9564E7EFFDB2}"/>
              </a:ext>
            </a:extLst>
          </p:cNvPr>
          <p:cNvPicPr>
            <a:picLocks noChangeAspect="1"/>
          </p:cNvPicPr>
          <p:nvPr/>
        </p:nvPicPr>
        <p:blipFill>
          <a:blip r:embed="rId4"/>
          <a:stretch>
            <a:fillRect/>
          </a:stretch>
        </p:blipFill>
        <p:spPr>
          <a:xfrm>
            <a:off x="2789510" y="1877869"/>
            <a:ext cx="251444" cy="526098"/>
          </a:xfrm>
          <a:prstGeom prst="rect">
            <a:avLst/>
          </a:prstGeom>
        </p:spPr>
      </p:pic>
      <p:pic>
        <p:nvPicPr>
          <p:cNvPr id="11" name="Picture 10">
            <a:extLst>
              <a:ext uri="{FF2B5EF4-FFF2-40B4-BE49-F238E27FC236}">
                <a16:creationId xmlns:a16="http://schemas.microsoft.com/office/drawing/2014/main" id="{F18DCCF3-CAE9-B242-8E0E-002C059AF3A2}"/>
              </a:ext>
            </a:extLst>
          </p:cNvPr>
          <p:cNvPicPr>
            <a:picLocks noChangeAspect="1"/>
          </p:cNvPicPr>
          <p:nvPr/>
        </p:nvPicPr>
        <p:blipFill>
          <a:blip r:embed="rId3"/>
          <a:stretch>
            <a:fillRect/>
          </a:stretch>
        </p:blipFill>
        <p:spPr>
          <a:xfrm>
            <a:off x="3287230" y="1237753"/>
            <a:ext cx="251444" cy="526098"/>
          </a:xfrm>
          <a:prstGeom prst="rect">
            <a:avLst/>
          </a:prstGeom>
        </p:spPr>
      </p:pic>
      <p:pic>
        <p:nvPicPr>
          <p:cNvPr id="12" name="Picture 11">
            <a:extLst>
              <a:ext uri="{FF2B5EF4-FFF2-40B4-BE49-F238E27FC236}">
                <a16:creationId xmlns:a16="http://schemas.microsoft.com/office/drawing/2014/main" id="{E7A3B3BD-6A6C-544E-A17D-7C25C41F3661}"/>
              </a:ext>
            </a:extLst>
          </p:cNvPr>
          <p:cNvPicPr>
            <a:picLocks noChangeAspect="1"/>
          </p:cNvPicPr>
          <p:nvPr/>
        </p:nvPicPr>
        <p:blipFill>
          <a:blip r:embed="rId4"/>
          <a:stretch>
            <a:fillRect/>
          </a:stretch>
        </p:blipFill>
        <p:spPr>
          <a:xfrm>
            <a:off x="3621833" y="1403852"/>
            <a:ext cx="251444" cy="526098"/>
          </a:xfrm>
          <a:prstGeom prst="rect">
            <a:avLst/>
          </a:prstGeom>
        </p:spPr>
      </p:pic>
      <p:pic>
        <p:nvPicPr>
          <p:cNvPr id="13" name="Picture 12">
            <a:extLst>
              <a:ext uri="{FF2B5EF4-FFF2-40B4-BE49-F238E27FC236}">
                <a16:creationId xmlns:a16="http://schemas.microsoft.com/office/drawing/2014/main" id="{C7B6303D-F61B-CF45-803A-982E148B5F8F}"/>
              </a:ext>
            </a:extLst>
          </p:cNvPr>
          <p:cNvPicPr>
            <a:picLocks noChangeAspect="1"/>
          </p:cNvPicPr>
          <p:nvPr/>
        </p:nvPicPr>
        <p:blipFill>
          <a:blip r:embed="rId3"/>
          <a:stretch>
            <a:fillRect/>
          </a:stretch>
        </p:blipFill>
        <p:spPr>
          <a:xfrm>
            <a:off x="2254529" y="1463070"/>
            <a:ext cx="251444" cy="526098"/>
          </a:xfrm>
          <a:prstGeom prst="rect">
            <a:avLst/>
          </a:prstGeom>
        </p:spPr>
      </p:pic>
      <p:pic>
        <p:nvPicPr>
          <p:cNvPr id="14" name="Picture 13">
            <a:extLst>
              <a:ext uri="{FF2B5EF4-FFF2-40B4-BE49-F238E27FC236}">
                <a16:creationId xmlns:a16="http://schemas.microsoft.com/office/drawing/2014/main" id="{07DA7C39-B9E2-9C42-A5E5-46ECEE172345}"/>
              </a:ext>
            </a:extLst>
          </p:cNvPr>
          <p:cNvPicPr>
            <a:picLocks noChangeAspect="1"/>
          </p:cNvPicPr>
          <p:nvPr/>
        </p:nvPicPr>
        <p:blipFill>
          <a:blip r:embed="rId4"/>
          <a:stretch>
            <a:fillRect/>
          </a:stretch>
        </p:blipFill>
        <p:spPr>
          <a:xfrm>
            <a:off x="2729549" y="1202053"/>
            <a:ext cx="251444" cy="526098"/>
          </a:xfrm>
          <a:prstGeom prst="rect">
            <a:avLst/>
          </a:prstGeom>
        </p:spPr>
      </p:pic>
      <p:pic>
        <p:nvPicPr>
          <p:cNvPr id="15" name="Picture 14">
            <a:extLst>
              <a:ext uri="{FF2B5EF4-FFF2-40B4-BE49-F238E27FC236}">
                <a16:creationId xmlns:a16="http://schemas.microsoft.com/office/drawing/2014/main" id="{336FA266-EEE7-694F-B7D9-80719FC78B18}"/>
              </a:ext>
            </a:extLst>
          </p:cNvPr>
          <p:cNvPicPr>
            <a:picLocks noChangeAspect="1"/>
          </p:cNvPicPr>
          <p:nvPr/>
        </p:nvPicPr>
        <p:blipFill>
          <a:blip r:embed="rId3"/>
          <a:stretch>
            <a:fillRect/>
          </a:stretch>
        </p:blipFill>
        <p:spPr>
          <a:xfrm>
            <a:off x="2180925" y="2866134"/>
            <a:ext cx="251444" cy="526098"/>
          </a:xfrm>
          <a:prstGeom prst="rect">
            <a:avLst/>
          </a:prstGeom>
        </p:spPr>
      </p:pic>
      <p:pic>
        <p:nvPicPr>
          <p:cNvPr id="16" name="Picture 15">
            <a:extLst>
              <a:ext uri="{FF2B5EF4-FFF2-40B4-BE49-F238E27FC236}">
                <a16:creationId xmlns:a16="http://schemas.microsoft.com/office/drawing/2014/main" id="{229B0D3A-6423-4E4D-B436-EC33D6AAFA0B}"/>
              </a:ext>
            </a:extLst>
          </p:cNvPr>
          <p:cNvPicPr>
            <a:picLocks noChangeAspect="1"/>
          </p:cNvPicPr>
          <p:nvPr/>
        </p:nvPicPr>
        <p:blipFill>
          <a:blip r:embed="rId3"/>
          <a:stretch>
            <a:fillRect/>
          </a:stretch>
        </p:blipFill>
        <p:spPr>
          <a:xfrm>
            <a:off x="1844473" y="3036884"/>
            <a:ext cx="251444" cy="526098"/>
          </a:xfrm>
          <a:prstGeom prst="rect">
            <a:avLst/>
          </a:prstGeom>
        </p:spPr>
      </p:pic>
      <p:pic>
        <p:nvPicPr>
          <p:cNvPr id="17" name="Picture 16">
            <a:extLst>
              <a:ext uri="{FF2B5EF4-FFF2-40B4-BE49-F238E27FC236}">
                <a16:creationId xmlns:a16="http://schemas.microsoft.com/office/drawing/2014/main" id="{DE464B43-90C7-114F-8FEC-E15964640776}"/>
              </a:ext>
            </a:extLst>
          </p:cNvPr>
          <p:cNvPicPr>
            <a:picLocks noChangeAspect="1"/>
          </p:cNvPicPr>
          <p:nvPr/>
        </p:nvPicPr>
        <p:blipFill>
          <a:blip r:embed="rId3"/>
          <a:stretch>
            <a:fillRect/>
          </a:stretch>
        </p:blipFill>
        <p:spPr>
          <a:xfrm>
            <a:off x="2534834" y="3129183"/>
            <a:ext cx="251444" cy="526098"/>
          </a:xfrm>
          <a:prstGeom prst="rect">
            <a:avLst/>
          </a:prstGeom>
        </p:spPr>
      </p:pic>
      <p:pic>
        <p:nvPicPr>
          <p:cNvPr id="18" name="Picture 17">
            <a:extLst>
              <a:ext uri="{FF2B5EF4-FFF2-40B4-BE49-F238E27FC236}">
                <a16:creationId xmlns:a16="http://schemas.microsoft.com/office/drawing/2014/main" id="{9E7E390D-5640-E949-BF78-FE600B9E4AA0}"/>
              </a:ext>
            </a:extLst>
          </p:cNvPr>
          <p:cNvPicPr>
            <a:picLocks noChangeAspect="1"/>
          </p:cNvPicPr>
          <p:nvPr/>
        </p:nvPicPr>
        <p:blipFill>
          <a:blip r:embed="rId3"/>
          <a:stretch>
            <a:fillRect/>
          </a:stretch>
        </p:blipFill>
        <p:spPr>
          <a:xfrm>
            <a:off x="1437937" y="2767152"/>
            <a:ext cx="251444" cy="526098"/>
          </a:xfrm>
          <a:prstGeom prst="rect">
            <a:avLst/>
          </a:prstGeom>
        </p:spPr>
      </p:pic>
      <p:pic>
        <p:nvPicPr>
          <p:cNvPr id="19" name="Picture 18">
            <a:extLst>
              <a:ext uri="{FF2B5EF4-FFF2-40B4-BE49-F238E27FC236}">
                <a16:creationId xmlns:a16="http://schemas.microsoft.com/office/drawing/2014/main" id="{3B9D5365-3648-514F-95B7-EC77F4599FA0}"/>
              </a:ext>
            </a:extLst>
          </p:cNvPr>
          <p:cNvPicPr>
            <a:picLocks noChangeAspect="1"/>
          </p:cNvPicPr>
          <p:nvPr/>
        </p:nvPicPr>
        <p:blipFill>
          <a:blip r:embed="rId4"/>
          <a:stretch>
            <a:fillRect/>
          </a:stretch>
        </p:blipFill>
        <p:spPr>
          <a:xfrm>
            <a:off x="4546386" y="2927384"/>
            <a:ext cx="251444" cy="526098"/>
          </a:xfrm>
          <a:prstGeom prst="rect">
            <a:avLst/>
          </a:prstGeom>
        </p:spPr>
      </p:pic>
      <p:pic>
        <p:nvPicPr>
          <p:cNvPr id="20" name="Picture 19">
            <a:extLst>
              <a:ext uri="{FF2B5EF4-FFF2-40B4-BE49-F238E27FC236}">
                <a16:creationId xmlns:a16="http://schemas.microsoft.com/office/drawing/2014/main" id="{64C3812B-2CCF-B24C-B0A2-301326E75384}"/>
              </a:ext>
            </a:extLst>
          </p:cNvPr>
          <p:cNvPicPr>
            <a:picLocks noChangeAspect="1"/>
          </p:cNvPicPr>
          <p:nvPr/>
        </p:nvPicPr>
        <p:blipFill>
          <a:blip r:embed="rId4"/>
          <a:stretch>
            <a:fillRect/>
          </a:stretch>
        </p:blipFill>
        <p:spPr>
          <a:xfrm>
            <a:off x="4209934" y="3098134"/>
            <a:ext cx="251444" cy="526098"/>
          </a:xfrm>
          <a:prstGeom prst="rect">
            <a:avLst/>
          </a:prstGeom>
        </p:spPr>
      </p:pic>
      <p:pic>
        <p:nvPicPr>
          <p:cNvPr id="21" name="Picture 20">
            <a:extLst>
              <a:ext uri="{FF2B5EF4-FFF2-40B4-BE49-F238E27FC236}">
                <a16:creationId xmlns:a16="http://schemas.microsoft.com/office/drawing/2014/main" id="{9DF2DDA5-F099-9B44-876F-4C3DB12A6C51}"/>
              </a:ext>
            </a:extLst>
          </p:cNvPr>
          <p:cNvPicPr>
            <a:picLocks noChangeAspect="1"/>
          </p:cNvPicPr>
          <p:nvPr/>
        </p:nvPicPr>
        <p:blipFill>
          <a:blip r:embed="rId4"/>
          <a:stretch>
            <a:fillRect/>
          </a:stretch>
        </p:blipFill>
        <p:spPr>
          <a:xfrm>
            <a:off x="4801721" y="2698283"/>
            <a:ext cx="251444" cy="526098"/>
          </a:xfrm>
          <a:prstGeom prst="rect">
            <a:avLst/>
          </a:prstGeom>
        </p:spPr>
      </p:pic>
      <p:pic>
        <p:nvPicPr>
          <p:cNvPr id="22" name="Picture 21">
            <a:extLst>
              <a:ext uri="{FF2B5EF4-FFF2-40B4-BE49-F238E27FC236}">
                <a16:creationId xmlns:a16="http://schemas.microsoft.com/office/drawing/2014/main" id="{3286676A-AC50-F541-BCFF-42B9E44C84C7}"/>
              </a:ext>
            </a:extLst>
          </p:cNvPr>
          <p:cNvPicPr>
            <a:picLocks noChangeAspect="1"/>
          </p:cNvPicPr>
          <p:nvPr/>
        </p:nvPicPr>
        <p:blipFill>
          <a:blip r:embed="rId4"/>
          <a:stretch>
            <a:fillRect/>
          </a:stretch>
        </p:blipFill>
        <p:spPr>
          <a:xfrm>
            <a:off x="3765606" y="2856851"/>
            <a:ext cx="251444" cy="526098"/>
          </a:xfrm>
          <a:prstGeom prst="rect">
            <a:avLst/>
          </a:prstGeom>
        </p:spPr>
      </p:pic>
      <p:pic>
        <p:nvPicPr>
          <p:cNvPr id="31" name="Picture 30">
            <a:extLst>
              <a:ext uri="{FF2B5EF4-FFF2-40B4-BE49-F238E27FC236}">
                <a16:creationId xmlns:a16="http://schemas.microsoft.com/office/drawing/2014/main" id="{5E6922DA-5508-9B4C-A82B-F544B3D2A522}"/>
              </a:ext>
            </a:extLst>
          </p:cNvPr>
          <p:cNvPicPr>
            <a:picLocks noChangeAspect="1"/>
          </p:cNvPicPr>
          <p:nvPr/>
        </p:nvPicPr>
        <p:blipFill>
          <a:blip r:embed="rId3"/>
          <a:stretch>
            <a:fillRect/>
          </a:stretch>
        </p:blipFill>
        <p:spPr>
          <a:xfrm>
            <a:off x="9793778" y="2939447"/>
            <a:ext cx="251444" cy="526098"/>
          </a:xfrm>
          <a:prstGeom prst="rect">
            <a:avLst/>
          </a:prstGeom>
        </p:spPr>
      </p:pic>
      <p:pic>
        <p:nvPicPr>
          <p:cNvPr id="32" name="Picture 31">
            <a:extLst>
              <a:ext uri="{FF2B5EF4-FFF2-40B4-BE49-F238E27FC236}">
                <a16:creationId xmlns:a16="http://schemas.microsoft.com/office/drawing/2014/main" id="{5FA9956D-3BBD-FD45-8FC4-2C365D84E7E1}"/>
              </a:ext>
            </a:extLst>
          </p:cNvPr>
          <p:cNvPicPr>
            <a:picLocks noChangeAspect="1"/>
          </p:cNvPicPr>
          <p:nvPr/>
        </p:nvPicPr>
        <p:blipFill>
          <a:blip r:embed="rId4"/>
          <a:stretch>
            <a:fillRect/>
          </a:stretch>
        </p:blipFill>
        <p:spPr>
          <a:xfrm>
            <a:off x="10166650" y="3221233"/>
            <a:ext cx="251444" cy="526098"/>
          </a:xfrm>
          <a:prstGeom prst="rect">
            <a:avLst/>
          </a:prstGeom>
        </p:spPr>
      </p:pic>
      <p:pic>
        <p:nvPicPr>
          <p:cNvPr id="33" name="Picture 32">
            <a:extLst>
              <a:ext uri="{FF2B5EF4-FFF2-40B4-BE49-F238E27FC236}">
                <a16:creationId xmlns:a16="http://schemas.microsoft.com/office/drawing/2014/main" id="{2B09B2EE-6730-8541-941A-04402E0A6885}"/>
              </a:ext>
            </a:extLst>
          </p:cNvPr>
          <p:cNvPicPr>
            <a:picLocks noChangeAspect="1"/>
          </p:cNvPicPr>
          <p:nvPr/>
        </p:nvPicPr>
        <p:blipFill>
          <a:blip r:embed="rId3"/>
          <a:stretch>
            <a:fillRect/>
          </a:stretch>
        </p:blipFill>
        <p:spPr>
          <a:xfrm>
            <a:off x="8178165" y="3105469"/>
            <a:ext cx="251444" cy="526098"/>
          </a:xfrm>
          <a:prstGeom prst="rect">
            <a:avLst/>
          </a:prstGeom>
        </p:spPr>
      </p:pic>
      <p:pic>
        <p:nvPicPr>
          <p:cNvPr id="34" name="Picture 33">
            <a:extLst>
              <a:ext uri="{FF2B5EF4-FFF2-40B4-BE49-F238E27FC236}">
                <a16:creationId xmlns:a16="http://schemas.microsoft.com/office/drawing/2014/main" id="{72812AEE-CBB2-CE48-9460-9AD282E18118}"/>
              </a:ext>
            </a:extLst>
          </p:cNvPr>
          <p:cNvPicPr>
            <a:picLocks noChangeAspect="1"/>
          </p:cNvPicPr>
          <p:nvPr/>
        </p:nvPicPr>
        <p:blipFill>
          <a:blip r:embed="rId4"/>
          <a:stretch>
            <a:fillRect/>
          </a:stretch>
        </p:blipFill>
        <p:spPr>
          <a:xfrm>
            <a:off x="9360189" y="2963148"/>
            <a:ext cx="251444" cy="526098"/>
          </a:xfrm>
          <a:prstGeom prst="rect">
            <a:avLst/>
          </a:prstGeom>
        </p:spPr>
      </p:pic>
      <p:pic>
        <p:nvPicPr>
          <p:cNvPr id="35" name="Picture 34">
            <a:extLst>
              <a:ext uri="{FF2B5EF4-FFF2-40B4-BE49-F238E27FC236}">
                <a16:creationId xmlns:a16="http://schemas.microsoft.com/office/drawing/2014/main" id="{9F8296C7-5971-5740-85F4-6157CC2916B4}"/>
              </a:ext>
            </a:extLst>
          </p:cNvPr>
          <p:cNvPicPr>
            <a:picLocks noChangeAspect="1"/>
          </p:cNvPicPr>
          <p:nvPr/>
        </p:nvPicPr>
        <p:blipFill>
          <a:blip r:embed="rId3"/>
          <a:stretch>
            <a:fillRect/>
          </a:stretch>
        </p:blipFill>
        <p:spPr>
          <a:xfrm>
            <a:off x="10083491" y="2703357"/>
            <a:ext cx="251444" cy="526098"/>
          </a:xfrm>
          <a:prstGeom prst="rect">
            <a:avLst/>
          </a:prstGeom>
        </p:spPr>
      </p:pic>
      <p:pic>
        <p:nvPicPr>
          <p:cNvPr id="36" name="Picture 35">
            <a:extLst>
              <a:ext uri="{FF2B5EF4-FFF2-40B4-BE49-F238E27FC236}">
                <a16:creationId xmlns:a16="http://schemas.microsoft.com/office/drawing/2014/main" id="{D29CA630-0D96-894F-98F1-17AD4BBBB928}"/>
              </a:ext>
            </a:extLst>
          </p:cNvPr>
          <p:cNvPicPr>
            <a:picLocks noChangeAspect="1"/>
          </p:cNvPicPr>
          <p:nvPr/>
        </p:nvPicPr>
        <p:blipFill>
          <a:blip r:embed="rId4"/>
          <a:stretch>
            <a:fillRect/>
          </a:stretch>
        </p:blipFill>
        <p:spPr>
          <a:xfrm>
            <a:off x="10418094" y="2781247"/>
            <a:ext cx="251444" cy="526098"/>
          </a:xfrm>
          <a:prstGeom prst="rect">
            <a:avLst/>
          </a:prstGeom>
        </p:spPr>
      </p:pic>
      <p:pic>
        <p:nvPicPr>
          <p:cNvPr id="37" name="Picture 36">
            <a:extLst>
              <a:ext uri="{FF2B5EF4-FFF2-40B4-BE49-F238E27FC236}">
                <a16:creationId xmlns:a16="http://schemas.microsoft.com/office/drawing/2014/main" id="{2E0E9425-7B21-104B-B967-A07CC8A065FE}"/>
              </a:ext>
            </a:extLst>
          </p:cNvPr>
          <p:cNvPicPr>
            <a:picLocks noChangeAspect="1"/>
          </p:cNvPicPr>
          <p:nvPr/>
        </p:nvPicPr>
        <p:blipFill>
          <a:blip r:embed="rId3"/>
          <a:stretch>
            <a:fillRect/>
          </a:stretch>
        </p:blipFill>
        <p:spPr>
          <a:xfrm>
            <a:off x="7771629" y="2835737"/>
            <a:ext cx="251444" cy="526098"/>
          </a:xfrm>
          <a:prstGeom prst="rect">
            <a:avLst/>
          </a:prstGeom>
        </p:spPr>
      </p:pic>
      <p:pic>
        <p:nvPicPr>
          <p:cNvPr id="38" name="Picture 37">
            <a:extLst>
              <a:ext uri="{FF2B5EF4-FFF2-40B4-BE49-F238E27FC236}">
                <a16:creationId xmlns:a16="http://schemas.microsoft.com/office/drawing/2014/main" id="{44E45E18-8103-524C-A049-2446ED7CC577}"/>
              </a:ext>
            </a:extLst>
          </p:cNvPr>
          <p:cNvPicPr>
            <a:picLocks noChangeAspect="1"/>
          </p:cNvPicPr>
          <p:nvPr/>
        </p:nvPicPr>
        <p:blipFill>
          <a:blip r:embed="rId4"/>
          <a:stretch>
            <a:fillRect/>
          </a:stretch>
        </p:blipFill>
        <p:spPr>
          <a:xfrm>
            <a:off x="8396498" y="2723644"/>
            <a:ext cx="251444" cy="526098"/>
          </a:xfrm>
          <a:prstGeom prst="rect">
            <a:avLst/>
          </a:prstGeom>
        </p:spPr>
      </p:pic>
      <p:pic>
        <p:nvPicPr>
          <p:cNvPr id="39" name="Picture 38">
            <a:extLst>
              <a:ext uri="{FF2B5EF4-FFF2-40B4-BE49-F238E27FC236}">
                <a16:creationId xmlns:a16="http://schemas.microsoft.com/office/drawing/2014/main" id="{4AD8B8B3-8CA2-0C47-A0AC-4431D6CC0AB0}"/>
              </a:ext>
            </a:extLst>
          </p:cNvPr>
          <p:cNvPicPr>
            <a:picLocks noChangeAspect="1"/>
          </p:cNvPicPr>
          <p:nvPr/>
        </p:nvPicPr>
        <p:blipFill>
          <a:blip r:embed="rId4"/>
          <a:stretch>
            <a:fillRect/>
          </a:stretch>
        </p:blipFill>
        <p:spPr>
          <a:xfrm>
            <a:off x="3972960" y="1627298"/>
            <a:ext cx="251444" cy="526098"/>
          </a:xfrm>
          <a:prstGeom prst="rect">
            <a:avLst/>
          </a:prstGeom>
        </p:spPr>
      </p:pic>
      <p:pic>
        <p:nvPicPr>
          <p:cNvPr id="40" name="Picture 39">
            <a:extLst>
              <a:ext uri="{FF2B5EF4-FFF2-40B4-BE49-F238E27FC236}">
                <a16:creationId xmlns:a16="http://schemas.microsoft.com/office/drawing/2014/main" id="{D3DDFF17-7FF9-BE40-8B81-AC5950C6B0DD}"/>
              </a:ext>
            </a:extLst>
          </p:cNvPr>
          <p:cNvPicPr>
            <a:picLocks noChangeAspect="1"/>
          </p:cNvPicPr>
          <p:nvPr/>
        </p:nvPicPr>
        <p:blipFill>
          <a:blip r:embed="rId3"/>
          <a:stretch>
            <a:fillRect/>
          </a:stretch>
        </p:blipFill>
        <p:spPr>
          <a:xfrm>
            <a:off x="3928070" y="1136900"/>
            <a:ext cx="251444" cy="526098"/>
          </a:xfrm>
          <a:prstGeom prst="rect">
            <a:avLst/>
          </a:prstGeom>
        </p:spPr>
      </p:pic>
      <p:pic>
        <p:nvPicPr>
          <p:cNvPr id="41" name="Picture 40">
            <a:extLst>
              <a:ext uri="{FF2B5EF4-FFF2-40B4-BE49-F238E27FC236}">
                <a16:creationId xmlns:a16="http://schemas.microsoft.com/office/drawing/2014/main" id="{2BAD910D-3065-9E42-B9AC-1F1897C9A063}"/>
              </a:ext>
            </a:extLst>
          </p:cNvPr>
          <p:cNvPicPr>
            <a:picLocks noChangeAspect="1"/>
          </p:cNvPicPr>
          <p:nvPr/>
        </p:nvPicPr>
        <p:blipFill>
          <a:blip r:embed="rId4"/>
          <a:stretch>
            <a:fillRect/>
          </a:stretch>
        </p:blipFill>
        <p:spPr>
          <a:xfrm>
            <a:off x="3633229" y="1904058"/>
            <a:ext cx="251444" cy="526098"/>
          </a:xfrm>
          <a:prstGeom prst="rect">
            <a:avLst/>
          </a:prstGeom>
        </p:spPr>
      </p:pic>
      <p:pic>
        <p:nvPicPr>
          <p:cNvPr id="42" name="Picture 41">
            <a:extLst>
              <a:ext uri="{FF2B5EF4-FFF2-40B4-BE49-F238E27FC236}">
                <a16:creationId xmlns:a16="http://schemas.microsoft.com/office/drawing/2014/main" id="{621619C8-7C4B-AB42-A08E-1E7269F30523}"/>
              </a:ext>
            </a:extLst>
          </p:cNvPr>
          <p:cNvPicPr>
            <a:picLocks noChangeAspect="1"/>
          </p:cNvPicPr>
          <p:nvPr/>
        </p:nvPicPr>
        <p:blipFill>
          <a:blip r:embed="rId4"/>
          <a:stretch>
            <a:fillRect/>
          </a:stretch>
        </p:blipFill>
        <p:spPr>
          <a:xfrm>
            <a:off x="5122317" y="2941514"/>
            <a:ext cx="251444" cy="526098"/>
          </a:xfrm>
          <a:prstGeom prst="rect">
            <a:avLst/>
          </a:prstGeom>
        </p:spPr>
      </p:pic>
      <p:pic>
        <p:nvPicPr>
          <p:cNvPr id="43" name="Picture 42">
            <a:extLst>
              <a:ext uri="{FF2B5EF4-FFF2-40B4-BE49-F238E27FC236}">
                <a16:creationId xmlns:a16="http://schemas.microsoft.com/office/drawing/2014/main" id="{EAC8FD2C-A23A-EB49-9A5E-86DD5864A524}"/>
              </a:ext>
            </a:extLst>
          </p:cNvPr>
          <p:cNvPicPr>
            <a:picLocks noChangeAspect="1"/>
          </p:cNvPicPr>
          <p:nvPr/>
        </p:nvPicPr>
        <p:blipFill>
          <a:blip r:embed="rId3"/>
          <a:stretch>
            <a:fillRect/>
          </a:stretch>
        </p:blipFill>
        <p:spPr>
          <a:xfrm>
            <a:off x="1155202" y="3172208"/>
            <a:ext cx="251444" cy="526098"/>
          </a:xfrm>
          <a:prstGeom prst="rect">
            <a:avLst/>
          </a:prstGeom>
        </p:spPr>
      </p:pic>
      <p:pic>
        <p:nvPicPr>
          <p:cNvPr id="44" name="Picture 43">
            <a:extLst>
              <a:ext uri="{FF2B5EF4-FFF2-40B4-BE49-F238E27FC236}">
                <a16:creationId xmlns:a16="http://schemas.microsoft.com/office/drawing/2014/main" id="{72DFABA6-B778-C640-BC2F-5C6BD310DC42}"/>
              </a:ext>
            </a:extLst>
          </p:cNvPr>
          <p:cNvPicPr>
            <a:picLocks noChangeAspect="1"/>
          </p:cNvPicPr>
          <p:nvPr/>
        </p:nvPicPr>
        <p:blipFill>
          <a:blip r:embed="rId4"/>
          <a:stretch>
            <a:fillRect/>
          </a:stretch>
        </p:blipFill>
        <p:spPr>
          <a:xfrm>
            <a:off x="4782586" y="3218274"/>
            <a:ext cx="251444" cy="526098"/>
          </a:xfrm>
          <a:prstGeom prst="rect">
            <a:avLst/>
          </a:prstGeom>
        </p:spPr>
      </p:pic>
      <p:pic>
        <p:nvPicPr>
          <p:cNvPr id="45" name="Picture 44">
            <a:extLst>
              <a:ext uri="{FF2B5EF4-FFF2-40B4-BE49-F238E27FC236}">
                <a16:creationId xmlns:a16="http://schemas.microsoft.com/office/drawing/2014/main" id="{2CE4FA54-38CE-0443-9BF7-583E584C5DDB}"/>
              </a:ext>
            </a:extLst>
          </p:cNvPr>
          <p:cNvPicPr>
            <a:picLocks noChangeAspect="1"/>
          </p:cNvPicPr>
          <p:nvPr/>
        </p:nvPicPr>
        <p:blipFill>
          <a:blip r:embed="rId4"/>
          <a:stretch>
            <a:fillRect/>
          </a:stretch>
        </p:blipFill>
        <p:spPr>
          <a:xfrm>
            <a:off x="10770023" y="2962583"/>
            <a:ext cx="251444" cy="526098"/>
          </a:xfrm>
          <a:prstGeom prst="rect">
            <a:avLst/>
          </a:prstGeom>
        </p:spPr>
      </p:pic>
      <p:sp>
        <p:nvSpPr>
          <p:cNvPr id="7" name="Rounded Rectangle 6">
            <a:extLst>
              <a:ext uri="{FF2B5EF4-FFF2-40B4-BE49-F238E27FC236}">
                <a16:creationId xmlns:a16="http://schemas.microsoft.com/office/drawing/2014/main" id="{2536FA60-7DF8-D043-A1C4-8BDC51A78807}"/>
              </a:ext>
            </a:extLst>
          </p:cNvPr>
          <p:cNvSpPr/>
          <p:nvPr/>
        </p:nvSpPr>
        <p:spPr>
          <a:xfrm>
            <a:off x="2070604" y="1044249"/>
            <a:ext cx="2685173" cy="1384947"/>
          </a:xfrm>
          <a:prstGeom prst="roundRect">
            <a:avLst/>
          </a:prstGeom>
          <a:noFill/>
          <a:ln w="38100">
            <a:solidFill>
              <a:schemeClr val="accent4">
                <a:lumMod val="50000"/>
              </a:schemeClr>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Picture 45">
            <a:extLst>
              <a:ext uri="{FF2B5EF4-FFF2-40B4-BE49-F238E27FC236}">
                <a16:creationId xmlns:a16="http://schemas.microsoft.com/office/drawing/2014/main" id="{68EC64AF-B4B7-794B-9E55-B4D01A509D8C}"/>
              </a:ext>
            </a:extLst>
          </p:cNvPr>
          <p:cNvPicPr>
            <a:picLocks noChangeAspect="1"/>
          </p:cNvPicPr>
          <p:nvPr/>
        </p:nvPicPr>
        <p:blipFill>
          <a:blip r:embed="rId3"/>
          <a:stretch>
            <a:fillRect/>
          </a:stretch>
        </p:blipFill>
        <p:spPr>
          <a:xfrm>
            <a:off x="7610917" y="3197246"/>
            <a:ext cx="251444" cy="526098"/>
          </a:xfrm>
          <a:prstGeom prst="rect">
            <a:avLst/>
          </a:prstGeom>
        </p:spPr>
      </p:pic>
      <p:pic>
        <p:nvPicPr>
          <p:cNvPr id="47" name="Picture 46">
            <a:extLst>
              <a:ext uri="{FF2B5EF4-FFF2-40B4-BE49-F238E27FC236}">
                <a16:creationId xmlns:a16="http://schemas.microsoft.com/office/drawing/2014/main" id="{A7B90136-11A3-8841-9070-BC00DB987CF8}"/>
              </a:ext>
            </a:extLst>
          </p:cNvPr>
          <p:cNvPicPr>
            <a:picLocks noChangeAspect="1"/>
          </p:cNvPicPr>
          <p:nvPr/>
        </p:nvPicPr>
        <p:blipFill>
          <a:blip r:embed="rId4"/>
          <a:stretch>
            <a:fillRect/>
          </a:stretch>
        </p:blipFill>
        <p:spPr>
          <a:xfrm>
            <a:off x="7004155" y="3040062"/>
            <a:ext cx="251444" cy="526098"/>
          </a:xfrm>
          <a:prstGeom prst="rect">
            <a:avLst/>
          </a:prstGeom>
        </p:spPr>
      </p:pic>
      <p:sp>
        <p:nvSpPr>
          <p:cNvPr id="49" name="Rounded Rectangle 48">
            <a:extLst>
              <a:ext uri="{FF2B5EF4-FFF2-40B4-BE49-F238E27FC236}">
                <a16:creationId xmlns:a16="http://schemas.microsoft.com/office/drawing/2014/main" id="{CBCDBB4C-168A-124B-B1DD-070571B86F08}"/>
              </a:ext>
            </a:extLst>
          </p:cNvPr>
          <p:cNvSpPr/>
          <p:nvPr/>
        </p:nvSpPr>
        <p:spPr>
          <a:xfrm>
            <a:off x="7432878" y="1033272"/>
            <a:ext cx="2685173" cy="1384947"/>
          </a:xfrm>
          <a:prstGeom prst="roundRect">
            <a:avLst/>
          </a:prstGeom>
          <a:noFill/>
          <a:ln w="38100">
            <a:solidFill>
              <a:schemeClr val="accent4">
                <a:lumMod val="50000"/>
              </a:schemeClr>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ounded Rectangle 49">
            <a:extLst>
              <a:ext uri="{FF2B5EF4-FFF2-40B4-BE49-F238E27FC236}">
                <a16:creationId xmlns:a16="http://schemas.microsoft.com/office/drawing/2014/main" id="{D93B1FC9-613C-2849-8D51-494AC8A91E94}"/>
              </a:ext>
            </a:extLst>
          </p:cNvPr>
          <p:cNvSpPr/>
          <p:nvPr/>
        </p:nvSpPr>
        <p:spPr>
          <a:xfrm>
            <a:off x="6674732" y="2673607"/>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ounded Rectangle 50">
            <a:extLst>
              <a:ext uri="{FF2B5EF4-FFF2-40B4-BE49-F238E27FC236}">
                <a16:creationId xmlns:a16="http://schemas.microsoft.com/office/drawing/2014/main" id="{F5406808-FFE7-814C-80D7-702B2BE2B8F7}"/>
              </a:ext>
            </a:extLst>
          </p:cNvPr>
          <p:cNvSpPr/>
          <p:nvPr/>
        </p:nvSpPr>
        <p:spPr>
          <a:xfrm>
            <a:off x="9119970" y="2680768"/>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ounded Rectangle 52">
            <a:extLst>
              <a:ext uri="{FF2B5EF4-FFF2-40B4-BE49-F238E27FC236}">
                <a16:creationId xmlns:a16="http://schemas.microsoft.com/office/drawing/2014/main" id="{1119CEBD-0054-334C-9D9B-7AC09A4A00DF}"/>
              </a:ext>
            </a:extLst>
          </p:cNvPr>
          <p:cNvSpPr/>
          <p:nvPr/>
        </p:nvSpPr>
        <p:spPr>
          <a:xfrm>
            <a:off x="1040234" y="2677721"/>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ounded Rectangle 53">
            <a:extLst>
              <a:ext uri="{FF2B5EF4-FFF2-40B4-BE49-F238E27FC236}">
                <a16:creationId xmlns:a16="http://schemas.microsoft.com/office/drawing/2014/main" id="{F2A012FD-271F-FF49-B71A-89EE757584A1}"/>
              </a:ext>
            </a:extLst>
          </p:cNvPr>
          <p:cNvSpPr/>
          <p:nvPr/>
        </p:nvSpPr>
        <p:spPr>
          <a:xfrm>
            <a:off x="3485472" y="2684882"/>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6" name="Straight Arrow Connector 55">
            <a:extLst>
              <a:ext uri="{FF2B5EF4-FFF2-40B4-BE49-F238E27FC236}">
                <a16:creationId xmlns:a16="http://schemas.microsoft.com/office/drawing/2014/main" id="{974F4DED-B330-C043-98BA-9B2A89728DE2}"/>
              </a:ext>
            </a:extLst>
          </p:cNvPr>
          <p:cNvCxnSpPr>
            <a:stCxn id="7" idx="2"/>
            <a:endCxn id="53" idx="0"/>
          </p:cNvCxnSpPr>
          <p:nvPr/>
        </p:nvCxnSpPr>
        <p:spPr>
          <a:xfrm flipH="1">
            <a:off x="2115809" y="2429196"/>
            <a:ext cx="1297382" cy="248525"/>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58" name="Straight Arrow Connector 57">
            <a:extLst>
              <a:ext uri="{FF2B5EF4-FFF2-40B4-BE49-F238E27FC236}">
                <a16:creationId xmlns:a16="http://schemas.microsoft.com/office/drawing/2014/main" id="{85DAC107-A38D-6F48-A3F5-757BF82D013C}"/>
              </a:ext>
            </a:extLst>
          </p:cNvPr>
          <p:cNvCxnSpPr>
            <a:cxnSpLocks/>
            <a:stCxn id="7" idx="2"/>
            <a:endCxn id="54" idx="0"/>
          </p:cNvCxnSpPr>
          <p:nvPr/>
        </p:nvCxnSpPr>
        <p:spPr>
          <a:xfrm>
            <a:off x="3413191" y="2429196"/>
            <a:ext cx="1147856" cy="255686"/>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61" name="Straight Arrow Connector 60">
            <a:extLst>
              <a:ext uri="{FF2B5EF4-FFF2-40B4-BE49-F238E27FC236}">
                <a16:creationId xmlns:a16="http://schemas.microsoft.com/office/drawing/2014/main" id="{AD38CE05-07B8-CB46-AAF5-891C39359596}"/>
              </a:ext>
            </a:extLst>
          </p:cNvPr>
          <p:cNvCxnSpPr/>
          <p:nvPr/>
        </p:nvCxnSpPr>
        <p:spPr>
          <a:xfrm flipH="1">
            <a:off x="7555094" y="2403852"/>
            <a:ext cx="1297382" cy="248525"/>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62" name="Straight Arrow Connector 61">
            <a:extLst>
              <a:ext uri="{FF2B5EF4-FFF2-40B4-BE49-F238E27FC236}">
                <a16:creationId xmlns:a16="http://schemas.microsoft.com/office/drawing/2014/main" id="{78502F63-607A-9F4F-A871-0DEF1A371AB2}"/>
              </a:ext>
            </a:extLst>
          </p:cNvPr>
          <p:cNvCxnSpPr>
            <a:cxnSpLocks/>
          </p:cNvCxnSpPr>
          <p:nvPr/>
        </p:nvCxnSpPr>
        <p:spPr>
          <a:xfrm>
            <a:off x="8852476" y="2403852"/>
            <a:ext cx="1147856" cy="255686"/>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pic>
        <p:nvPicPr>
          <p:cNvPr id="63" name="Picture 62">
            <a:extLst>
              <a:ext uri="{FF2B5EF4-FFF2-40B4-BE49-F238E27FC236}">
                <a16:creationId xmlns:a16="http://schemas.microsoft.com/office/drawing/2014/main" id="{1763B001-D2FD-A748-B1FF-18995F461801}"/>
              </a:ext>
            </a:extLst>
          </p:cNvPr>
          <p:cNvPicPr>
            <a:picLocks noChangeAspect="1"/>
          </p:cNvPicPr>
          <p:nvPr/>
        </p:nvPicPr>
        <p:blipFill>
          <a:blip r:embed="rId3"/>
          <a:stretch>
            <a:fillRect/>
          </a:stretch>
        </p:blipFill>
        <p:spPr>
          <a:xfrm>
            <a:off x="8478783" y="1490670"/>
            <a:ext cx="251444" cy="526098"/>
          </a:xfrm>
          <a:prstGeom prst="rect">
            <a:avLst/>
          </a:prstGeom>
        </p:spPr>
      </p:pic>
      <p:pic>
        <p:nvPicPr>
          <p:cNvPr id="64" name="Picture 63">
            <a:extLst>
              <a:ext uri="{FF2B5EF4-FFF2-40B4-BE49-F238E27FC236}">
                <a16:creationId xmlns:a16="http://schemas.microsoft.com/office/drawing/2014/main" id="{0074BF5C-9D2B-5342-81CF-088F4D38559A}"/>
              </a:ext>
            </a:extLst>
          </p:cNvPr>
          <p:cNvPicPr>
            <a:picLocks noChangeAspect="1"/>
          </p:cNvPicPr>
          <p:nvPr/>
        </p:nvPicPr>
        <p:blipFill>
          <a:blip r:embed="rId4"/>
          <a:stretch>
            <a:fillRect/>
          </a:stretch>
        </p:blipFill>
        <p:spPr>
          <a:xfrm>
            <a:off x="8813386" y="1656769"/>
            <a:ext cx="251444" cy="526098"/>
          </a:xfrm>
          <a:prstGeom prst="rect">
            <a:avLst/>
          </a:prstGeom>
        </p:spPr>
      </p:pic>
      <p:pic>
        <p:nvPicPr>
          <p:cNvPr id="65" name="Picture 64">
            <a:extLst>
              <a:ext uri="{FF2B5EF4-FFF2-40B4-BE49-F238E27FC236}">
                <a16:creationId xmlns:a16="http://schemas.microsoft.com/office/drawing/2014/main" id="{3281C50A-056D-4949-932E-8A9C1103AE7B}"/>
              </a:ext>
            </a:extLst>
          </p:cNvPr>
          <p:cNvPicPr>
            <a:picLocks noChangeAspect="1"/>
          </p:cNvPicPr>
          <p:nvPr/>
        </p:nvPicPr>
        <p:blipFill>
          <a:blip r:embed="rId3"/>
          <a:stretch>
            <a:fillRect/>
          </a:stretch>
        </p:blipFill>
        <p:spPr>
          <a:xfrm>
            <a:off x="7981567" y="1620953"/>
            <a:ext cx="251444" cy="526098"/>
          </a:xfrm>
          <a:prstGeom prst="rect">
            <a:avLst/>
          </a:prstGeom>
        </p:spPr>
      </p:pic>
      <p:pic>
        <p:nvPicPr>
          <p:cNvPr id="66" name="Picture 65">
            <a:extLst>
              <a:ext uri="{FF2B5EF4-FFF2-40B4-BE49-F238E27FC236}">
                <a16:creationId xmlns:a16="http://schemas.microsoft.com/office/drawing/2014/main" id="{183745C6-91A7-A442-B87A-F5944BAA4751}"/>
              </a:ext>
            </a:extLst>
          </p:cNvPr>
          <p:cNvPicPr>
            <a:picLocks noChangeAspect="1"/>
          </p:cNvPicPr>
          <p:nvPr/>
        </p:nvPicPr>
        <p:blipFill>
          <a:blip r:embed="rId4"/>
          <a:stretch>
            <a:fillRect/>
          </a:stretch>
        </p:blipFill>
        <p:spPr>
          <a:xfrm>
            <a:off x="8270776" y="1806487"/>
            <a:ext cx="251444" cy="526098"/>
          </a:xfrm>
          <a:prstGeom prst="rect">
            <a:avLst/>
          </a:prstGeom>
        </p:spPr>
      </p:pic>
      <p:pic>
        <p:nvPicPr>
          <p:cNvPr id="67" name="Picture 66">
            <a:extLst>
              <a:ext uri="{FF2B5EF4-FFF2-40B4-BE49-F238E27FC236}">
                <a16:creationId xmlns:a16="http://schemas.microsoft.com/office/drawing/2014/main" id="{346C0790-1538-FA48-AA14-22ED5F0C09D4}"/>
              </a:ext>
            </a:extLst>
          </p:cNvPr>
          <p:cNvPicPr>
            <a:picLocks noChangeAspect="1"/>
          </p:cNvPicPr>
          <p:nvPr/>
        </p:nvPicPr>
        <p:blipFill>
          <a:blip r:embed="rId3"/>
          <a:stretch>
            <a:fillRect/>
          </a:stretch>
        </p:blipFill>
        <p:spPr>
          <a:xfrm>
            <a:off x="8768496" y="1166371"/>
            <a:ext cx="251444" cy="526098"/>
          </a:xfrm>
          <a:prstGeom prst="rect">
            <a:avLst/>
          </a:prstGeom>
        </p:spPr>
      </p:pic>
      <p:pic>
        <p:nvPicPr>
          <p:cNvPr id="68" name="Picture 67">
            <a:extLst>
              <a:ext uri="{FF2B5EF4-FFF2-40B4-BE49-F238E27FC236}">
                <a16:creationId xmlns:a16="http://schemas.microsoft.com/office/drawing/2014/main" id="{6EA7AF8A-1316-F94F-8589-B28BE959CD96}"/>
              </a:ext>
            </a:extLst>
          </p:cNvPr>
          <p:cNvPicPr>
            <a:picLocks noChangeAspect="1"/>
          </p:cNvPicPr>
          <p:nvPr/>
        </p:nvPicPr>
        <p:blipFill>
          <a:blip r:embed="rId4"/>
          <a:stretch>
            <a:fillRect/>
          </a:stretch>
        </p:blipFill>
        <p:spPr>
          <a:xfrm>
            <a:off x="9103099" y="1332470"/>
            <a:ext cx="251444" cy="526098"/>
          </a:xfrm>
          <a:prstGeom prst="rect">
            <a:avLst/>
          </a:prstGeom>
        </p:spPr>
      </p:pic>
      <p:pic>
        <p:nvPicPr>
          <p:cNvPr id="69" name="Picture 68">
            <a:extLst>
              <a:ext uri="{FF2B5EF4-FFF2-40B4-BE49-F238E27FC236}">
                <a16:creationId xmlns:a16="http://schemas.microsoft.com/office/drawing/2014/main" id="{24F8844A-66E6-2643-8715-B80467F18F75}"/>
              </a:ext>
            </a:extLst>
          </p:cNvPr>
          <p:cNvPicPr>
            <a:picLocks noChangeAspect="1"/>
          </p:cNvPicPr>
          <p:nvPr/>
        </p:nvPicPr>
        <p:blipFill>
          <a:blip r:embed="rId3"/>
          <a:stretch>
            <a:fillRect/>
          </a:stretch>
        </p:blipFill>
        <p:spPr>
          <a:xfrm>
            <a:off x="7735795" y="1391688"/>
            <a:ext cx="251444" cy="526098"/>
          </a:xfrm>
          <a:prstGeom prst="rect">
            <a:avLst/>
          </a:prstGeom>
        </p:spPr>
      </p:pic>
      <p:pic>
        <p:nvPicPr>
          <p:cNvPr id="70" name="Picture 69">
            <a:extLst>
              <a:ext uri="{FF2B5EF4-FFF2-40B4-BE49-F238E27FC236}">
                <a16:creationId xmlns:a16="http://schemas.microsoft.com/office/drawing/2014/main" id="{B1D77262-D033-7440-9869-A212AB98EDE6}"/>
              </a:ext>
            </a:extLst>
          </p:cNvPr>
          <p:cNvPicPr>
            <a:picLocks noChangeAspect="1"/>
          </p:cNvPicPr>
          <p:nvPr/>
        </p:nvPicPr>
        <p:blipFill>
          <a:blip r:embed="rId4"/>
          <a:stretch>
            <a:fillRect/>
          </a:stretch>
        </p:blipFill>
        <p:spPr>
          <a:xfrm>
            <a:off x="8210815" y="1130671"/>
            <a:ext cx="251444" cy="526098"/>
          </a:xfrm>
          <a:prstGeom prst="rect">
            <a:avLst/>
          </a:prstGeom>
        </p:spPr>
      </p:pic>
      <p:pic>
        <p:nvPicPr>
          <p:cNvPr id="71" name="Picture 70">
            <a:extLst>
              <a:ext uri="{FF2B5EF4-FFF2-40B4-BE49-F238E27FC236}">
                <a16:creationId xmlns:a16="http://schemas.microsoft.com/office/drawing/2014/main" id="{34EBF4B1-E834-0945-B616-974BF878A9FA}"/>
              </a:ext>
            </a:extLst>
          </p:cNvPr>
          <p:cNvPicPr>
            <a:picLocks noChangeAspect="1"/>
          </p:cNvPicPr>
          <p:nvPr/>
        </p:nvPicPr>
        <p:blipFill>
          <a:blip r:embed="rId4"/>
          <a:stretch>
            <a:fillRect/>
          </a:stretch>
        </p:blipFill>
        <p:spPr>
          <a:xfrm>
            <a:off x="9454226" y="1555916"/>
            <a:ext cx="251444" cy="526098"/>
          </a:xfrm>
          <a:prstGeom prst="rect">
            <a:avLst/>
          </a:prstGeom>
        </p:spPr>
      </p:pic>
      <p:pic>
        <p:nvPicPr>
          <p:cNvPr id="72" name="Picture 71">
            <a:extLst>
              <a:ext uri="{FF2B5EF4-FFF2-40B4-BE49-F238E27FC236}">
                <a16:creationId xmlns:a16="http://schemas.microsoft.com/office/drawing/2014/main" id="{1BD87C7C-9176-554A-9E45-08BA54C8DD51}"/>
              </a:ext>
            </a:extLst>
          </p:cNvPr>
          <p:cNvPicPr>
            <a:picLocks noChangeAspect="1"/>
          </p:cNvPicPr>
          <p:nvPr/>
        </p:nvPicPr>
        <p:blipFill>
          <a:blip r:embed="rId3"/>
          <a:stretch>
            <a:fillRect/>
          </a:stretch>
        </p:blipFill>
        <p:spPr>
          <a:xfrm>
            <a:off x="9409336" y="1065518"/>
            <a:ext cx="251444" cy="526098"/>
          </a:xfrm>
          <a:prstGeom prst="rect">
            <a:avLst/>
          </a:prstGeom>
        </p:spPr>
      </p:pic>
      <p:pic>
        <p:nvPicPr>
          <p:cNvPr id="73" name="Picture 72">
            <a:extLst>
              <a:ext uri="{FF2B5EF4-FFF2-40B4-BE49-F238E27FC236}">
                <a16:creationId xmlns:a16="http://schemas.microsoft.com/office/drawing/2014/main" id="{D08091B4-9924-F24C-97D5-32E5F79D4F3C}"/>
              </a:ext>
            </a:extLst>
          </p:cNvPr>
          <p:cNvPicPr>
            <a:picLocks noChangeAspect="1"/>
          </p:cNvPicPr>
          <p:nvPr/>
        </p:nvPicPr>
        <p:blipFill>
          <a:blip r:embed="rId4"/>
          <a:stretch>
            <a:fillRect/>
          </a:stretch>
        </p:blipFill>
        <p:spPr>
          <a:xfrm>
            <a:off x="9114495" y="1832676"/>
            <a:ext cx="251444" cy="526098"/>
          </a:xfrm>
          <a:prstGeom prst="rect">
            <a:avLst/>
          </a:prstGeom>
        </p:spPr>
      </p:pic>
      <p:sp>
        <p:nvSpPr>
          <p:cNvPr id="18433" name="TextBox 18432">
            <a:extLst>
              <a:ext uri="{FF2B5EF4-FFF2-40B4-BE49-F238E27FC236}">
                <a16:creationId xmlns:a16="http://schemas.microsoft.com/office/drawing/2014/main" id="{3BC53264-C579-CB44-A5E2-24E6ED87CD56}"/>
              </a:ext>
            </a:extLst>
          </p:cNvPr>
          <p:cNvSpPr txBox="1"/>
          <p:nvPr/>
        </p:nvSpPr>
        <p:spPr>
          <a:xfrm>
            <a:off x="6324147" y="1162248"/>
            <a:ext cx="569387" cy="338554"/>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Age</a:t>
            </a:r>
          </a:p>
        </p:txBody>
      </p:sp>
      <p:sp>
        <p:nvSpPr>
          <p:cNvPr id="77" name="TextBox 76">
            <a:extLst>
              <a:ext uri="{FF2B5EF4-FFF2-40B4-BE49-F238E27FC236}">
                <a16:creationId xmlns:a16="http://schemas.microsoft.com/office/drawing/2014/main" id="{6E9A9BE4-4F95-E847-A55B-5366AD350836}"/>
              </a:ext>
            </a:extLst>
          </p:cNvPr>
          <p:cNvSpPr txBox="1"/>
          <p:nvPr/>
        </p:nvSpPr>
        <p:spPr>
          <a:xfrm>
            <a:off x="602206" y="1162248"/>
            <a:ext cx="1087157" cy="1077218"/>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Gender</a:t>
            </a:r>
          </a:p>
          <a:p>
            <a:r>
              <a:rPr lang="en-US" sz="1600" b="1" dirty="0">
                <a:solidFill>
                  <a:srgbClr val="C00000"/>
                </a:solidFill>
                <a:latin typeface="Klee Medium" panose="02020600000000000000" pitchFamily="18" charset="-128"/>
                <a:ea typeface="Klee Medium" panose="02020600000000000000" pitchFamily="18" charset="-128"/>
              </a:rPr>
              <a:t>Total: 11</a:t>
            </a:r>
          </a:p>
          <a:p>
            <a:r>
              <a:rPr lang="en-US" sz="1600" b="1" dirty="0">
                <a:solidFill>
                  <a:srgbClr val="C00000"/>
                </a:solidFill>
                <a:latin typeface="Klee Medium" panose="02020600000000000000" pitchFamily="18" charset="-128"/>
                <a:ea typeface="Klee Medium" panose="02020600000000000000" pitchFamily="18" charset="-128"/>
              </a:rPr>
              <a:t>Case: 5</a:t>
            </a:r>
          </a:p>
          <a:p>
            <a:endParaRPr lang="en-US" sz="1600" b="1" dirty="0">
              <a:solidFill>
                <a:srgbClr val="C00000"/>
              </a:solidFill>
              <a:latin typeface="Klee Medium" panose="02020600000000000000" pitchFamily="18" charset="-128"/>
              <a:ea typeface="Klee Medium" panose="02020600000000000000" pitchFamily="18" charset="-128"/>
            </a:endParaRPr>
          </a:p>
        </p:txBody>
      </p:sp>
      <p:sp>
        <p:nvSpPr>
          <p:cNvPr id="78" name="TextBox 77">
            <a:extLst>
              <a:ext uri="{FF2B5EF4-FFF2-40B4-BE49-F238E27FC236}">
                <a16:creationId xmlns:a16="http://schemas.microsoft.com/office/drawing/2014/main" id="{73611446-41F2-F34E-AD8E-4891C58FD883}"/>
              </a:ext>
            </a:extLst>
          </p:cNvPr>
          <p:cNvSpPr txBox="1"/>
          <p:nvPr/>
        </p:nvSpPr>
        <p:spPr>
          <a:xfrm>
            <a:off x="1086490" y="3815625"/>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F</a:t>
            </a:r>
          </a:p>
          <a:p>
            <a:r>
              <a:rPr lang="en-US" sz="1600" b="1" dirty="0">
                <a:solidFill>
                  <a:srgbClr val="C00000"/>
                </a:solidFill>
                <a:latin typeface="Klee Medium" panose="02020600000000000000" pitchFamily="18" charset="-128"/>
                <a:ea typeface="Klee Medium" panose="02020600000000000000" pitchFamily="18" charset="-128"/>
              </a:rPr>
              <a:t>Total: 5</a:t>
            </a:r>
          </a:p>
          <a:p>
            <a:r>
              <a:rPr lang="en-US" sz="1600" b="1" dirty="0">
                <a:solidFill>
                  <a:srgbClr val="C00000"/>
                </a:solidFill>
                <a:latin typeface="Klee Medium" panose="02020600000000000000" pitchFamily="18" charset="-128"/>
                <a:ea typeface="Klee Medium" panose="02020600000000000000" pitchFamily="18" charset="-128"/>
              </a:rPr>
              <a:t>Case: 2</a:t>
            </a:r>
          </a:p>
        </p:txBody>
      </p:sp>
      <p:sp>
        <p:nvSpPr>
          <p:cNvPr id="79" name="TextBox 78">
            <a:extLst>
              <a:ext uri="{FF2B5EF4-FFF2-40B4-BE49-F238E27FC236}">
                <a16:creationId xmlns:a16="http://schemas.microsoft.com/office/drawing/2014/main" id="{28E5B7D2-FE4A-A54A-9A5D-75819365D311}"/>
              </a:ext>
            </a:extLst>
          </p:cNvPr>
          <p:cNvSpPr txBox="1"/>
          <p:nvPr/>
        </p:nvSpPr>
        <p:spPr>
          <a:xfrm>
            <a:off x="4100670" y="3815625"/>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M</a:t>
            </a:r>
          </a:p>
          <a:p>
            <a:r>
              <a:rPr lang="en-US" sz="1600" b="1" dirty="0">
                <a:solidFill>
                  <a:srgbClr val="C00000"/>
                </a:solidFill>
                <a:latin typeface="Klee Medium" panose="02020600000000000000" pitchFamily="18" charset="-128"/>
                <a:ea typeface="Klee Medium" panose="02020600000000000000" pitchFamily="18" charset="-128"/>
              </a:rPr>
              <a:t>Total: 6</a:t>
            </a:r>
          </a:p>
          <a:p>
            <a:r>
              <a:rPr lang="en-US" sz="1600" b="1" dirty="0">
                <a:solidFill>
                  <a:srgbClr val="C00000"/>
                </a:solidFill>
                <a:latin typeface="Klee Medium" panose="02020600000000000000" pitchFamily="18" charset="-128"/>
                <a:ea typeface="Klee Medium" panose="02020600000000000000" pitchFamily="18" charset="-128"/>
              </a:rPr>
              <a:t>Case: 3</a:t>
            </a:r>
          </a:p>
        </p:txBody>
      </p:sp>
      <p:sp>
        <p:nvSpPr>
          <p:cNvPr id="80" name="TextBox 79">
            <a:extLst>
              <a:ext uri="{FF2B5EF4-FFF2-40B4-BE49-F238E27FC236}">
                <a16:creationId xmlns:a16="http://schemas.microsoft.com/office/drawing/2014/main" id="{529780F2-55E8-5D49-9EAD-03DAE5F993C0}"/>
              </a:ext>
            </a:extLst>
          </p:cNvPr>
          <p:cNvSpPr txBox="1"/>
          <p:nvPr/>
        </p:nvSpPr>
        <p:spPr>
          <a:xfrm>
            <a:off x="6888801" y="3823799"/>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40 &gt;</a:t>
            </a:r>
          </a:p>
          <a:p>
            <a:r>
              <a:rPr lang="en-US" sz="1600" b="1" dirty="0">
                <a:solidFill>
                  <a:srgbClr val="C00000"/>
                </a:solidFill>
                <a:latin typeface="Klee Medium" panose="02020600000000000000" pitchFamily="18" charset="-128"/>
                <a:ea typeface="Klee Medium" panose="02020600000000000000" pitchFamily="18" charset="-128"/>
              </a:rPr>
              <a:t>Total: 5</a:t>
            </a:r>
          </a:p>
          <a:p>
            <a:r>
              <a:rPr lang="en-US" sz="1600" b="1" dirty="0">
                <a:solidFill>
                  <a:srgbClr val="C00000"/>
                </a:solidFill>
                <a:latin typeface="Klee Medium" panose="02020600000000000000" pitchFamily="18" charset="-128"/>
                <a:ea typeface="Klee Medium" panose="02020600000000000000" pitchFamily="18" charset="-128"/>
              </a:rPr>
              <a:t>Case: 1</a:t>
            </a:r>
          </a:p>
        </p:txBody>
      </p:sp>
      <p:sp>
        <p:nvSpPr>
          <p:cNvPr id="81" name="TextBox 80">
            <a:extLst>
              <a:ext uri="{FF2B5EF4-FFF2-40B4-BE49-F238E27FC236}">
                <a16:creationId xmlns:a16="http://schemas.microsoft.com/office/drawing/2014/main" id="{A18829B9-6A82-3B49-AFA2-DD0B5D68811F}"/>
              </a:ext>
            </a:extLst>
          </p:cNvPr>
          <p:cNvSpPr txBox="1"/>
          <p:nvPr/>
        </p:nvSpPr>
        <p:spPr>
          <a:xfrm>
            <a:off x="9902981" y="3823799"/>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40 &lt;=</a:t>
            </a:r>
          </a:p>
          <a:p>
            <a:r>
              <a:rPr lang="en-US" sz="1600" b="1" dirty="0">
                <a:solidFill>
                  <a:srgbClr val="C00000"/>
                </a:solidFill>
                <a:latin typeface="Klee Medium" panose="02020600000000000000" pitchFamily="18" charset="-128"/>
                <a:ea typeface="Klee Medium" panose="02020600000000000000" pitchFamily="18" charset="-128"/>
              </a:rPr>
              <a:t>Total: 6</a:t>
            </a:r>
          </a:p>
          <a:p>
            <a:r>
              <a:rPr lang="en-US" sz="1600" b="1" dirty="0">
                <a:solidFill>
                  <a:srgbClr val="C00000"/>
                </a:solidFill>
                <a:latin typeface="Klee Medium" panose="02020600000000000000" pitchFamily="18" charset="-128"/>
                <a:ea typeface="Klee Medium" panose="02020600000000000000" pitchFamily="18" charset="-128"/>
              </a:rPr>
              <a:t>Case: 4</a:t>
            </a:r>
          </a:p>
        </p:txBody>
      </p:sp>
      <p:sp>
        <p:nvSpPr>
          <p:cNvPr id="82" name="TextBox 81">
            <a:extLst>
              <a:ext uri="{FF2B5EF4-FFF2-40B4-BE49-F238E27FC236}">
                <a16:creationId xmlns:a16="http://schemas.microsoft.com/office/drawing/2014/main" id="{DFC8EE32-C024-7C4D-86EC-1F707345B346}"/>
              </a:ext>
            </a:extLst>
          </p:cNvPr>
          <p:cNvSpPr txBox="1"/>
          <p:nvPr/>
        </p:nvSpPr>
        <p:spPr>
          <a:xfrm>
            <a:off x="64663" y="4892148"/>
            <a:ext cx="5865708"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Gini index: 1- (2/5)^2 – (3/5)^2       1- (3/6)^2 – (3/6)^2</a:t>
            </a:r>
          </a:p>
        </p:txBody>
      </p:sp>
      <p:sp>
        <p:nvSpPr>
          <p:cNvPr id="83" name="TextBox 82">
            <a:extLst>
              <a:ext uri="{FF2B5EF4-FFF2-40B4-BE49-F238E27FC236}">
                <a16:creationId xmlns:a16="http://schemas.microsoft.com/office/drawing/2014/main" id="{68D236EC-03CC-3E4B-946C-96106FB6E8A6}"/>
              </a:ext>
            </a:extLst>
          </p:cNvPr>
          <p:cNvSpPr txBox="1"/>
          <p:nvPr/>
        </p:nvSpPr>
        <p:spPr>
          <a:xfrm>
            <a:off x="6557970" y="4892148"/>
            <a:ext cx="4713150"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1- (1/5)^2 – (4/5)^2       1- (4/6)^2 – (2/6)^2</a:t>
            </a:r>
          </a:p>
        </p:txBody>
      </p:sp>
      <p:sp>
        <p:nvSpPr>
          <p:cNvPr id="84" name="TextBox 83">
            <a:extLst>
              <a:ext uri="{FF2B5EF4-FFF2-40B4-BE49-F238E27FC236}">
                <a16:creationId xmlns:a16="http://schemas.microsoft.com/office/drawing/2014/main" id="{B1A54976-5A7C-D34D-BC1C-73CA2961D37C}"/>
              </a:ext>
            </a:extLst>
          </p:cNvPr>
          <p:cNvSpPr txBox="1"/>
          <p:nvPr/>
        </p:nvSpPr>
        <p:spPr>
          <a:xfrm>
            <a:off x="1967839" y="5441260"/>
            <a:ext cx="2193229"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Weighted sum: 0.49</a:t>
            </a:r>
          </a:p>
        </p:txBody>
      </p:sp>
      <p:sp>
        <p:nvSpPr>
          <p:cNvPr id="85" name="TextBox 84">
            <a:extLst>
              <a:ext uri="{FF2B5EF4-FFF2-40B4-BE49-F238E27FC236}">
                <a16:creationId xmlns:a16="http://schemas.microsoft.com/office/drawing/2014/main" id="{478CA658-3C54-A44B-AFB9-FABB56C65D95}"/>
              </a:ext>
            </a:extLst>
          </p:cNvPr>
          <p:cNvSpPr txBox="1"/>
          <p:nvPr/>
        </p:nvSpPr>
        <p:spPr>
          <a:xfrm>
            <a:off x="8030932" y="5442477"/>
            <a:ext cx="2193229"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Weighted sum: 0.39</a:t>
            </a:r>
          </a:p>
        </p:txBody>
      </p:sp>
      <p:sp>
        <p:nvSpPr>
          <p:cNvPr id="74" name="Rectangle 73">
            <a:extLst>
              <a:ext uri="{FF2B5EF4-FFF2-40B4-BE49-F238E27FC236}">
                <a16:creationId xmlns:a16="http://schemas.microsoft.com/office/drawing/2014/main" id="{08DCA4C7-CA9E-5942-B88F-F659802D4918}"/>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3" name="Slide Number Placeholder 2">
            <a:extLst>
              <a:ext uri="{FF2B5EF4-FFF2-40B4-BE49-F238E27FC236}">
                <a16:creationId xmlns:a16="http://schemas.microsoft.com/office/drawing/2014/main" id="{54211752-43C3-2040-89DE-B0B3C2A44570}"/>
              </a:ext>
            </a:extLst>
          </p:cNvPr>
          <p:cNvSpPr>
            <a:spLocks noGrp="1"/>
          </p:cNvSpPr>
          <p:nvPr>
            <p:ph type="sldNum" sz="quarter" idx="12"/>
          </p:nvPr>
        </p:nvSpPr>
        <p:spPr/>
        <p:txBody>
          <a:bodyPr/>
          <a:lstStyle/>
          <a:p>
            <a:fld id="{160847C4-C153-934D-B234-B5C1EA6118B1}" type="slidenum">
              <a:rPr lang="en-US" smtClean="0"/>
              <a:t>49</a:t>
            </a:fld>
            <a:endParaRPr lang="en-US"/>
          </a:p>
        </p:txBody>
      </p:sp>
    </p:spTree>
    <p:extLst>
      <p:ext uri="{BB962C8B-B14F-4D97-AF65-F5344CB8AC3E}">
        <p14:creationId xmlns:p14="http://schemas.microsoft.com/office/powerpoint/2010/main" val="41352124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133E1F-9469-9D43-9E2A-5608470299C8}"/>
              </a:ext>
            </a:extLst>
          </p:cNvPr>
          <p:cNvSpPr>
            <a:spLocks noGrp="1"/>
          </p:cNvSpPr>
          <p:nvPr>
            <p:ph type="title"/>
          </p:nvPr>
        </p:nvSpPr>
        <p:spPr/>
        <p:txBody>
          <a:bodyPr>
            <a:normAutofit fontScale="90000"/>
          </a:bodyPr>
          <a:lstStyle/>
          <a:p>
            <a:r>
              <a:rPr lang="en-US" dirty="0"/>
              <a:t>It’s all about prediction!</a:t>
            </a:r>
          </a:p>
        </p:txBody>
      </p:sp>
      <p:pic>
        <p:nvPicPr>
          <p:cNvPr id="8" name="Content Placeholder 7">
            <a:extLst>
              <a:ext uri="{FF2B5EF4-FFF2-40B4-BE49-F238E27FC236}">
                <a16:creationId xmlns:a16="http://schemas.microsoft.com/office/drawing/2014/main" id="{561C5341-ED8C-F342-9C28-CEE8F651412B}"/>
              </a:ext>
            </a:extLst>
          </p:cNvPr>
          <p:cNvPicPr>
            <a:picLocks noGrp="1" noChangeAspect="1"/>
          </p:cNvPicPr>
          <p:nvPr>
            <p:ph idx="1"/>
          </p:nvPr>
        </p:nvPicPr>
        <p:blipFill>
          <a:blip r:embed="rId3"/>
          <a:stretch>
            <a:fillRect/>
          </a:stretch>
        </p:blipFill>
        <p:spPr>
          <a:xfrm>
            <a:off x="6805171" y="2439897"/>
            <a:ext cx="1253653" cy="87464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4" name="Slide Number Placeholder 3">
            <a:extLst>
              <a:ext uri="{FF2B5EF4-FFF2-40B4-BE49-F238E27FC236}">
                <a16:creationId xmlns:a16="http://schemas.microsoft.com/office/drawing/2014/main" id="{DFA7F3FC-7D2E-D948-9ABA-72B50E7D23AB}"/>
              </a:ext>
            </a:extLst>
          </p:cNvPr>
          <p:cNvSpPr>
            <a:spLocks noGrp="1"/>
          </p:cNvSpPr>
          <p:nvPr>
            <p:ph type="sldNum" sz="quarter" idx="12"/>
          </p:nvPr>
        </p:nvSpPr>
        <p:spPr/>
        <p:txBody>
          <a:bodyPr/>
          <a:lstStyle/>
          <a:p>
            <a:fld id="{160847C4-C153-934D-B234-B5C1EA6118B1}" type="slidenum">
              <a:rPr lang="en-US" smtClean="0"/>
              <a:t>5</a:t>
            </a:fld>
            <a:endParaRPr lang="en-US"/>
          </a:p>
        </p:txBody>
      </p:sp>
      <p:pic>
        <p:nvPicPr>
          <p:cNvPr id="6" name="Picture 5">
            <a:extLst>
              <a:ext uri="{FF2B5EF4-FFF2-40B4-BE49-F238E27FC236}">
                <a16:creationId xmlns:a16="http://schemas.microsoft.com/office/drawing/2014/main" id="{70B14A1D-58FF-8C48-A982-5493D865F85B}"/>
              </a:ext>
            </a:extLst>
          </p:cNvPr>
          <p:cNvPicPr>
            <a:picLocks noChangeAspect="1"/>
          </p:cNvPicPr>
          <p:nvPr/>
        </p:nvPicPr>
        <p:blipFill>
          <a:blip r:embed="rId4"/>
          <a:stretch>
            <a:fillRect/>
          </a:stretch>
        </p:blipFill>
        <p:spPr>
          <a:xfrm>
            <a:off x="2676431" y="2410588"/>
            <a:ext cx="1362984" cy="867353"/>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7" name="Picture 6">
            <a:extLst>
              <a:ext uri="{FF2B5EF4-FFF2-40B4-BE49-F238E27FC236}">
                <a16:creationId xmlns:a16="http://schemas.microsoft.com/office/drawing/2014/main" id="{7D048DFB-A574-C547-B304-5F567A202B79}"/>
              </a:ext>
            </a:extLst>
          </p:cNvPr>
          <p:cNvPicPr>
            <a:picLocks noChangeAspect="1"/>
          </p:cNvPicPr>
          <p:nvPr/>
        </p:nvPicPr>
        <p:blipFill rotWithShape="1">
          <a:blip r:embed="rId5"/>
          <a:srcRect r="4662" b="5836"/>
          <a:stretch/>
        </p:blipFill>
        <p:spPr>
          <a:xfrm>
            <a:off x="4884798" y="1022783"/>
            <a:ext cx="1104881" cy="1036357"/>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1026" name="Picture 2" descr="Vending Machine Icon – Free Download, PNG and Vector">
            <a:extLst>
              <a:ext uri="{FF2B5EF4-FFF2-40B4-BE49-F238E27FC236}">
                <a16:creationId xmlns:a16="http://schemas.microsoft.com/office/drawing/2014/main" id="{34428F65-FD5A-B940-A288-937545A7E83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56343" y="2469585"/>
            <a:ext cx="1746574" cy="174657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For the Church | Living a 'Green Olive Tree' Kind of Life">
            <a:extLst>
              <a:ext uri="{FF2B5EF4-FFF2-40B4-BE49-F238E27FC236}">
                <a16:creationId xmlns:a16="http://schemas.microsoft.com/office/drawing/2014/main" id="{47271CB3-FD9C-FF44-9DDC-42F44ACF7D1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56648" y="4823635"/>
            <a:ext cx="2698622" cy="1799081"/>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9" name="Down Arrow 8">
            <a:extLst>
              <a:ext uri="{FF2B5EF4-FFF2-40B4-BE49-F238E27FC236}">
                <a16:creationId xmlns:a16="http://schemas.microsoft.com/office/drawing/2014/main" id="{48DF8780-469F-194C-A42F-823E9A15D775}"/>
              </a:ext>
            </a:extLst>
          </p:cNvPr>
          <p:cNvSpPr/>
          <p:nvPr/>
        </p:nvSpPr>
        <p:spPr>
          <a:xfrm>
            <a:off x="5290274" y="2048651"/>
            <a:ext cx="315685" cy="350009"/>
          </a:xfrm>
          <a:prstGeom prst="downArrow">
            <a:avLst/>
          </a:prstGeom>
          <a:noFill/>
          <a:ln w="952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en-US"/>
          </a:p>
        </p:txBody>
      </p:sp>
      <p:sp>
        <p:nvSpPr>
          <p:cNvPr id="12" name="Down Arrow 11">
            <a:extLst>
              <a:ext uri="{FF2B5EF4-FFF2-40B4-BE49-F238E27FC236}">
                <a16:creationId xmlns:a16="http://schemas.microsoft.com/office/drawing/2014/main" id="{0ACABEBA-8E8F-2B4C-9DD8-0375CF72B5A3}"/>
              </a:ext>
            </a:extLst>
          </p:cNvPr>
          <p:cNvSpPr/>
          <p:nvPr/>
        </p:nvSpPr>
        <p:spPr>
          <a:xfrm rot="16200000">
            <a:off x="4083671" y="2699013"/>
            <a:ext cx="315685" cy="350009"/>
          </a:xfrm>
          <a:prstGeom prst="downArrow">
            <a:avLst/>
          </a:prstGeom>
          <a:noFill/>
          <a:ln w="952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en-US"/>
          </a:p>
        </p:txBody>
      </p:sp>
      <p:sp>
        <p:nvSpPr>
          <p:cNvPr id="13" name="Down Arrow 12">
            <a:extLst>
              <a:ext uri="{FF2B5EF4-FFF2-40B4-BE49-F238E27FC236}">
                <a16:creationId xmlns:a16="http://schemas.microsoft.com/office/drawing/2014/main" id="{7C2D1928-9E3B-5346-93F3-D6B7C2894549}"/>
              </a:ext>
            </a:extLst>
          </p:cNvPr>
          <p:cNvSpPr/>
          <p:nvPr/>
        </p:nvSpPr>
        <p:spPr>
          <a:xfrm rot="5400000">
            <a:off x="6420079" y="2702214"/>
            <a:ext cx="315685" cy="350009"/>
          </a:xfrm>
          <a:prstGeom prst="downArrow">
            <a:avLst/>
          </a:prstGeom>
          <a:noFill/>
          <a:ln w="952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en-US"/>
          </a:p>
        </p:txBody>
      </p:sp>
      <p:sp>
        <p:nvSpPr>
          <p:cNvPr id="14" name="Down Arrow 13">
            <a:extLst>
              <a:ext uri="{FF2B5EF4-FFF2-40B4-BE49-F238E27FC236}">
                <a16:creationId xmlns:a16="http://schemas.microsoft.com/office/drawing/2014/main" id="{EE993518-700C-5F4A-BCDB-9658F586EC1A}"/>
              </a:ext>
            </a:extLst>
          </p:cNvPr>
          <p:cNvSpPr/>
          <p:nvPr/>
        </p:nvSpPr>
        <p:spPr>
          <a:xfrm>
            <a:off x="5290274" y="4216159"/>
            <a:ext cx="315685" cy="350009"/>
          </a:xfrm>
          <a:prstGeom prst="downArrow">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6020309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D2028-B1EF-8E4D-96C2-412BADD8A943}"/>
              </a:ext>
            </a:extLst>
          </p:cNvPr>
          <p:cNvSpPr>
            <a:spLocks noGrp="1"/>
          </p:cNvSpPr>
          <p:nvPr>
            <p:ph type="title"/>
          </p:nvPr>
        </p:nvSpPr>
        <p:spPr/>
        <p:txBody>
          <a:bodyPr>
            <a:normAutofit fontScale="90000"/>
          </a:bodyPr>
          <a:lstStyle/>
          <a:p>
            <a:r>
              <a:rPr lang="en-US" dirty="0"/>
              <a:t>Decision Tree: which feature to use?</a:t>
            </a:r>
          </a:p>
        </p:txBody>
      </p:sp>
      <p:pic>
        <p:nvPicPr>
          <p:cNvPr id="4" name="Picture 3">
            <a:extLst>
              <a:ext uri="{FF2B5EF4-FFF2-40B4-BE49-F238E27FC236}">
                <a16:creationId xmlns:a16="http://schemas.microsoft.com/office/drawing/2014/main" id="{D8A6357B-86C9-BB41-BDC3-C5DF0371B065}"/>
              </a:ext>
            </a:extLst>
          </p:cNvPr>
          <p:cNvPicPr>
            <a:picLocks noChangeAspect="1"/>
          </p:cNvPicPr>
          <p:nvPr/>
        </p:nvPicPr>
        <p:blipFill>
          <a:blip r:embed="rId3"/>
          <a:stretch>
            <a:fillRect/>
          </a:stretch>
        </p:blipFill>
        <p:spPr>
          <a:xfrm>
            <a:off x="2997517" y="1562052"/>
            <a:ext cx="251444" cy="526098"/>
          </a:xfrm>
          <a:prstGeom prst="rect">
            <a:avLst/>
          </a:prstGeom>
        </p:spPr>
      </p:pic>
      <p:pic>
        <p:nvPicPr>
          <p:cNvPr id="6" name="Picture 5">
            <a:extLst>
              <a:ext uri="{FF2B5EF4-FFF2-40B4-BE49-F238E27FC236}">
                <a16:creationId xmlns:a16="http://schemas.microsoft.com/office/drawing/2014/main" id="{9BD265BF-AE4C-B247-86B6-F096216C6114}"/>
              </a:ext>
            </a:extLst>
          </p:cNvPr>
          <p:cNvPicPr>
            <a:picLocks noChangeAspect="1"/>
          </p:cNvPicPr>
          <p:nvPr/>
        </p:nvPicPr>
        <p:blipFill>
          <a:blip r:embed="rId4"/>
          <a:stretch>
            <a:fillRect/>
          </a:stretch>
        </p:blipFill>
        <p:spPr>
          <a:xfrm>
            <a:off x="3332120" y="1728151"/>
            <a:ext cx="251444" cy="526098"/>
          </a:xfrm>
          <a:prstGeom prst="rect">
            <a:avLst/>
          </a:prstGeom>
        </p:spPr>
      </p:pic>
      <p:pic>
        <p:nvPicPr>
          <p:cNvPr id="9" name="Picture 8">
            <a:extLst>
              <a:ext uri="{FF2B5EF4-FFF2-40B4-BE49-F238E27FC236}">
                <a16:creationId xmlns:a16="http://schemas.microsoft.com/office/drawing/2014/main" id="{A7251B20-94E7-9A41-83B2-40EABE04C51C}"/>
              </a:ext>
            </a:extLst>
          </p:cNvPr>
          <p:cNvPicPr>
            <a:picLocks noChangeAspect="1"/>
          </p:cNvPicPr>
          <p:nvPr/>
        </p:nvPicPr>
        <p:blipFill>
          <a:blip r:embed="rId3"/>
          <a:stretch>
            <a:fillRect/>
          </a:stretch>
        </p:blipFill>
        <p:spPr>
          <a:xfrm>
            <a:off x="2500301" y="1692335"/>
            <a:ext cx="251444" cy="526098"/>
          </a:xfrm>
          <a:prstGeom prst="rect">
            <a:avLst/>
          </a:prstGeom>
        </p:spPr>
      </p:pic>
      <p:pic>
        <p:nvPicPr>
          <p:cNvPr id="10" name="Picture 9">
            <a:extLst>
              <a:ext uri="{FF2B5EF4-FFF2-40B4-BE49-F238E27FC236}">
                <a16:creationId xmlns:a16="http://schemas.microsoft.com/office/drawing/2014/main" id="{90D8A57C-2C7A-DD43-8EBD-9564E7EFFDB2}"/>
              </a:ext>
            </a:extLst>
          </p:cNvPr>
          <p:cNvPicPr>
            <a:picLocks noChangeAspect="1"/>
          </p:cNvPicPr>
          <p:nvPr/>
        </p:nvPicPr>
        <p:blipFill>
          <a:blip r:embed="rId4"/>
          <a:stretch>
            <a:fillRect/>
          </a:stretch>
        </p:blipFill>
        <p:spPr>
          <a:xfrm>
            <a:off x="2789510" y="1877869"/>
            <a:ext cx="251444" cy="526098"/>
          </a:xfrm>
          <a:prstGeom prst="rect">
            <a:avLst/>
          </a:prstGeom>
        </p:spPr>
      </p:pic>
      <p:pic>
        <p:nvPicPr>
          <p:cNvPr id="11" name="Picture 10">
            <a:extLst>
              <a:ext uri="{FF2B5EF4-FFF2-40B4-BE49-F238E27FC236}">
                <a16:creationId xmlns:a16="http://schemas.microsoft.com/office/drawing/2014/main" id="{F18DCCF3-CAE9-B242-8E0E-002C059AF3A2}"/>
              </a:ext>
            </a:extLst>
          </p:cNvPr>
          <p:cNvPicPr>
            <a:picLocks noChangeAspect="1"/>
          </p:cNvPicPr>
          <p:nvPr/>
        </p:nvPicPr>
        <p:blipFill>
          <a:blip r:embed="rId3"/>
          <a:stretch>
            <a:fillRect/>
          </a:stretch>
        </p:blipFill>
        <p:spPr>
          <a:xfrm>
            <a:off x="3287230" y="1237753"/>
            <a:ext cx="251444" cy="526098"/>
          </a:xfrm>
          <a:prstGeom prst="rect">
            <a:avLst/>
          </a:prstGeom>
        </p:spPr>
      </p:pic>
      <p:pic>
        <p:nvPicPr>
          <p:cNvPr id="12" name="Picture 11">
            <a:extLst>
              <a:ext uri="{FF2B5EF4-FFF2-40B4-BE49-F238E27FC236}">
                <a16:creationId xmlns:a16="http://schemas.microsoft.com/office/drawing/2014/main" id="{E7A3B3BD-6A6C-544E-A17D-7C25C41F3661}"/>
              </a:ext>
            </a:extLst>
          </p:cNvPr>
          <p:cNvPicPr>
            <a:picLocks noChangeAspect="1"/>
          </p:cNvPicPr>
          <p:nvPr/>
        </p:nvPicPr>
        <p:blipFill>
          <a:blip r:embed="rId4"/>
          <a:stretch>
            <a:fillRect/>
          </a:stretch>
        </p:blipFill>
        <p:spPr>
          <a:xfrm>
            <a:off x="3621833" y="1403852"/>
            <a:ext cx="251444" cy="526098"/>
          </a:xfrm>
          <a:prstGeom prst="rect">
            <a:avLst/>
          </a:prstGeom>
        </p:spPr>
      </p:pic>
      <p:pic>
        <p:nvPicPr>
          <p:cNvPr id="13" name="Picture 12">
            <a:extLst>
              <a:ext uri="{FF2B5EF4-FFF2-40B4-BE49-F238E27FC236}">
                <a16:creationId xmlns:a16="http://schemas.microsoft.com/office/drawing/2014/main" id="{C7B6303D-F61B-CF45-803A-982E148B5F8F}"/>
              </a:ext>
            </a:extLst>
          </p:cNvPr>
          <p:cNvPicPr>
            <a:picLocks noChangeAspect="1"/>
          </p:cNvPicPr>
          <p:nvPr/>
        </p:nvPicPr>
        <p:blipFill>
          <a:blip r:embed="rId3"/>
          <a:stretch>
            <a:fillRect/>
          </a:stretch>
        </p:blipFill>
        <p:spPr>
          <a:xfrm>
            <a:off x="2254529" y="1463070"/>
            <a:ext cx="251444" cy="526098"/>
          </a:xfrm>
          <a:prstGeom prst="rect">
            <a:avLst/>
          </a:prstGeom>
        </p:spPr>
      </p:pic>
      <p:pic>
        <p:nvPicPr>
          <p:cNvPr id="14" name="Picture 13">
            <a:extLst>
              <a:ext uri="{FF2B5EF4-FFF2-40B4-BE49-F238E27FC236}">
                <a16:creationId xmlns:a16="http://schemas.microsoft.com/office/drawing/2014/main" id="{07DA7C39-B9E2-9C42-A5E5-46ECEE172345}"/>
              </a:ext>
            </a:extLst>
          </p:cNvPr>
          <p:cNvPicPr>
            <a:picLocks noChangeAspect="1"/>
          </p:cNvPicPr>
          <p:nvPr/>
        </p:nvPicPr>
        <p:blipFill>
          <a:blip r:embed="rId4"/>
          <a:stretch>
            <a:fillRect/>
          </a:stretch>
        </p:blipFill>
        <p:spPr>
          <a:xfrm>
            <a:off x="2729549" y="1202053"/>
            <a:ext cx="251444" cy="526098"/>
          </a:xfrm>
          <a:prstGeom prst="rect">
            <a:avLst/>
          </a:prstGeom>
        </p:spPr>
      </p:pic>
      <p:pic>
        <p:nvPicPr>
          <p:cNvPr id="15" name="Picture 14">
            <a:extLst>
              <a:ext uri="{FF2B5EF4-FFF2-40B4-BE49-F238E27FC236}">
                <a16:creationId xmlns:a16="http://schemas.microsoft.com/office/drawing/2014/main" id="{336FA266-EEE7-694F-B7D9-80719FC78B18}"/>
              </a:ext>
            </a:extLst>
          </p:cNvPr>
          <p:cNvPicPr>
            <a:picLocks noChangeAspect="1"/>
          </p:cNvPicPr>
          <p:nvPr/>
        </p:nvPicPr>
        <p:blipFill>
          <a:blip r:embed="rId3"/>
          <a:stretch>
            <a:fillRect/>
          </a:stretch>
        </p:blipFill>
        <p:spPr>
          <a:xfrm>
            <a:off x="2180925" y="2866134"/>
            <a:ext cx="251444" cy="526098"/>
          </a:xfrm>
          <a:prstGeom prst="rect">
            <a:avLst/>
          </a:prstGeom>
        </p:spPr>
      </p:pic>
      <p:pic>
        <p:nvPicPr>
          <p:cNvPr id="16" name="Picture 15">
            <a:extLst>
              <a:ext uri="{FF2B5EF4-FFF2-40B4-BE49-F238E27FC236}">
                <a16:creationId xmlns:a16="http://schemas.microsoft.com/office/drawing/2014/main" id="{229B0D3A-6423-4E4D-B436-EC33D6AAFA0B}"/>
              </a:ext>
            </a:extLst>
          </p:cNvPr>
          <p:cNvPicPr>
            <a:picLocks noChangeAspect="1"/>
          </p:cNvPicPr>
          <p:nvPr/>
        </p:nvPicPr>
        <p:blipFill>
          <a:blip r:embed="rId3"/>
          <a:stretch>
            <a:fillRect/>
          </a:stretch>
        </p:blipFill>
        <p:spPr>
          <a:xfrm>
            <a:off x="1844473" y="3036884"/>
            <a:ext cx="251444" cy="526098"/>
          </a:xfrm>
          <a:prstGeom prst="rect">
            <a:avLst/>
          </a:prstGeom>
        </p:spPr>
      </p:pic>
      <p:pic>
        <p:nvPicPr>
          <p:cNvPr id="17" name="Picture 16">
            <a:extLst>
              <a:ext uri="{FF2B5EF4-FFF2-40B4-BE49-F238E27FC236}">
                <a16:creationId xmlns:a16="http://schemas.microsoft.com/office/drawing/2014/main" id="{DE464B43-90C7-114F-8FEC-E15964640776}"/>
              </a:ext>
            </a:extLst>
          </p:cNvPr>
          <p:cNvPicPr>
            <a:picLocks noChangeAspect="1"/>
          </p:cNvPicPr>
          <p:nvPr/>
        </p:nvPicPr>
        <p:blipFill>
          <a:blip r:embed="rId3"/>
          <a:stretch>
            <a:fillRect/>
          </a:stretch>
        </p:blipFill>
        <p:spPr>
          <a:xfrm>
            <a:off x="2534834" y="3129183"/>
            <a:ext cx="251444" cy="526098"/>
          </a:xfrm>
          <a:prstGeom prst="rect">
            <a:avLst/>
          </a:prstGeom>
        </p:spPr>
      </p:pic>
      <p:pic>
        <p:nvPicPr>
          <p:cNvPr id="18" name="Picture 17">
            <a:extLst>
              <a:ext uri="{FF2B5EF4-FFF2-40B4-BE49-F238E27FC236}">
                <a16:creationId xmlns:a16="http://schemas.microsoft.com/office/drawing/2014/main" id="{9E7E390D-5640-E949-BF78-FE600B9E4AA0}"/>
              </a:ext>
            </a:extLst>
          </p:cNvPr>
          <p:cNvPicPr>
            <a:picLocks noChangeAspect="1"/>
          </p:cNvPicPr>
          <p:nvPr/>
        </p:nvPicPr>
        <p:blipFill>
          <a:blip r:embed="rId3"/>
          <a:stretch>
            <a:fillRect/>
          </a:stretch>
        </p:blipFill>
        <p:spPr>
          <a:xfrm>
            <a:off x="1437937" y="2767152"/>
            <a:ext cx="251444" cy="526098"/>
          </a:xfrm>
          <a:prstGeom prst="rect">
            <a:avLst/>
          </a:prstGeom>
        </p:spPr>
      </p:pic>
      <p:pic>
        <p:nvPicPr>
          <p:cNvPr id="19" name="Picture 18">
            <a:extLst>
              <a:ext uri="{FF2B5EF4-FFF2-40B4-BE49-F238E27FC236}">
                <a16:creationId xmlns:a16="http://schemas.microsoft.com/office/drawing/2014/main" id="{3B9D5365-3648-514F-95B7-EC77F4599FA0}"/>
              </a:ext>
            </a:extLst>
          </p:cNvPr>
          <p:cNvPicPr>
            <a:picLocks noChangeAspect="1"/>
          </p:cNvPicPr>
          <p:nvPr/>
        </p:nvPicPr>
        <p:blipFill>
          <a:blip r:embed="rId4"/>
          <a:stretch>
            <a:fillRect/>
          </a:stretch>
        </p:blipFill>
        <p:spPr>
          <a:xfrm>
            <a:off x="4546386" y="2927384"/>
            <a:ext cx="251444" cy="526098"/>
          </a:xfrm>
          <a:prstGeom prst="rect">
            <a:avLst/>
          </a:prstGeom>
        </p:spPr>
      </p:pic>
      <p:pic>
        <p:nvPicPr>
          <p:cNvPr id="20" name="Picture 19">
            <a:extLst>
              <a:ext uri="{FF2B5EF4-FFF2-40B4-BE49-F238E27FC236}">
                <a16:creationId xmlns:a16="http://schemas.microsoft.com/office/drawing/2014/main" id="{64C3812B-2CCF-B24C-B0A2-301326E75384}"/>
              </a:ext>
            </a:extLst>
          </p:cNvPr>
          <p:cNvPicPr>
            <a:picLocks noChangeAspect="1"/>
          </p:cNvPicPr>
          <p:nvPr/>
        </p:nvPicPr>
        <p:blipFill>
          <a:blip r:embed="rId4"/>
          <a:stretch>
            <a:fillRect/>
          </a:stretch>
        </p:blipFill>
        <p:spPr>
          <a:xfrm>
            <a:off x="4209934" y="3098134"/>
            <a:ext cx="251444" cy="526098"/>
          </a:xfrm>
          <a:prstGeom prst="rect">
            <a:avLst/>
          </a:prstGeom>
        </p:spPr>
      </p:pic>
      <p:pic>
        <p:nvPicPr>
          <p:cNvPr id="21" name="Picture 20">
            <a:extLst>
              <a:ext uri="{FF2B5EF4-FFF2-40B4-BE49-F238E27FC236}">
                <a16:creationId xmlns:a16="http://schemas.microsoft.com/office/drawing/2014/main" id="{9DF2DDA5-F099-9B44-876F-4C3DB12A6C51}"/>
              </a:ext>
            </a:extLst>
          </p:cNvPr>
          <p:cNvPicPr>
            <a:picLocks noChangeAspect="1"/>
          </p:cNvPicPr>
          <p:nvPr/>
        </p:nvPicPr>
        <p:blipFill>
          <a:blip r:embed="rId4"/>
          <a:stretch>
            <a:fillRect/>
          </a:stretch>
        </p:blipFill>
        <p:spPr>
          <a:xfrm>
            <a:off x="4801721" y="2698283"/>
            <a:ext cx="251444" cy="526098"/>
          </a:xfrm>
          <a:prstGeom prst="rect">
            <a:avLst/>
          </a:prstGeom>
        </p:spPr>
      </p:pic>
      <p:pic>
        <p:nvPicPr>
          <p:cNvPr id="22" name="Picture 21">
            <a:extLst>
              <a:ext uri="{FF2B5EF4-FFF2-40B4-BE49-F238E27FC236}">
                <a16:creationId xmlns:a16="http://schemas.microsoft.com/office/drawing/2014/main" id="{3286676A-AC50-F541-BCFF-42B9E44C84C7}"/>
              </a:ext>
            </a:extLst>
          </p:cNvPr>
          <p:cNvPicPr>
            <a:picLocks noChangeAspect="1"/>
          </p:cNvPicPr>
          <p:nvPr/>
        </p:nvPicPr>
        <p:blipFill>
          <a:blip r:embed="rId4"/>
          <a:stretch>
            <a:fillRect/>
          </a:stretch>
        </p:blipFill>
        <p:spPr>
          <a:xfrm>
            <a:off x="3765606" y="2856851"/>
            <a:ext cx="251444" cy="526098"/>
          </a:xfrm>
          <a:prstGeom prst="rect">
            <a:avLst/>
          </a:prstGeom>
        </p:spPr>
      </p:pic>
      <p:pic>
        <p:nvPicPr>
          <p:cNvPr id="31" name="Picture 30">
            <a:extLst>
              <a:ext uri="{FF2B5EF4-FFF2-40B4-BE49-F238E27FC236}">
                <a16:creationId xmlns:a16="http://schemas.microsoft.com/office/drawing/2014/main" id="{5E6922DA-5508-9B4C-A82B-F544B3D2A522}"/>
              </a:ext>
            </a:extLst>
          </p:cNvPr>
          <p:cNvPicPr>
            <a:picLocks noChangeAspect="1"/>
          </p:cNvPicPr>
          <p:nvPr/>
        </p:nvPicPr>
        <p:blipFill>
          <a:blip r:embed="rId3"/>
          <a:stretch>
            <a:fillRect/>
          </a:stretch>
        </p:blipFill>
        <p:spPr>
          <a:xfrm>
            <a:off x="9793778" y="2939447"/>
            <a:ext cx="251444" cy="526098"/>
          </a:xfrm>
          <a:prstGeom prst="rect">
            <a:avLst/>
          </a:prstGeom>
        </p:spPr>
      </p:pic>
      <p:pic>
        <p:nvPicPr>
          <p:cNvPr id="32" name="Picture 31">
            <a:extLst>
              <a:ext uri="{FF2B5EF4-FFF2-40B4-BE49-F238E27FC236}">
                <a16:creationId xmlns:a16="http://schemas.microsoft.com/office/drawing/2014/main" id="{5FA9956D-3BBD-FD45-8FC4-2C365D84E7E1}"/>
              </a:ext>
            </a:extLst>
          </p:cNvPr>
          <p:cNvPicPr>
            <a:picLocks noChangeAspect="1"/>
          </p:cNvPicPr>
          <p:nvPr/>
        </p:nvPicPr>
        <p:blipFill>
          <a:blip r:embed="rId4"/>
          <a:stretch>
            <a:fillRect/>
          </a:stretch>
        </p:blipFill>
        <p:spPr>
          <a:xfrm>
            <a:off x="10166650" y="3221233"/>
            <a:ext cx="251444" cy="526098"/>
          </a:xfrm>
          <a:prstGeom prst="rect">
            <a:avLst/>
          </a:prstGeom>
        </p:spPr>
      </p:pic>
      <p:pic>
        <p:nvPicPr>
          <p:cNvPr id="33" name="Picture 32">
            <a:extLst>
              <a:ext uri="{FF2B5EF4-FFF2-40B4-BE49-F238E27FC236}">
                <a16:creationId xmlns:a16="http://schemas.microsoft.com/office/drawing/2014/main" id="{2B09B2EE-6730-8541-941A-04402E0A6885}"/>
              </a:ext>
            </a:extLst>
          </p:cNvPr>
          <p:cNvPicPr>
            <a:picLocks noChangeAspect="1"/>
          </p:cNvPicPr>
          <p:nvPr/>
        </p:nvPicPr>
        <p:blipFill>
          <a:blip r:embed="rId3"/>
          <a:stretch>
            <a:fillRect/>
          </a:stretch>
        </p:blipFill>
        <p:spPr>
          <a:xfrm>
            <a:off x="8178165" y="3105469"/>
            <a:ext cx="251444" cy="526098"/>
          </a:xfrm>
          <a:prstGeom prst="rect">
            <a:avLst/>
          </a:prstGeom>
        </p:spPr>
      </p:pic>
      <p:pic>
        <p:nvPicPr>
          <p:cNvPr id="34" name="Picture 33">
            <a:extLst>
              <a:ext uri="{FF2B5EF4-FFF2-40B4-BE49-F238E27FC236}">
                <a16:creationId xmlns:a16="http://schemas.microsoft.com/office/drawing/2014/main" id="{72812AEE-CBB2-CE48-9460-9AD282E18118}"/>
              </a:ext>
            </a:extLst>
          </p:cNvPr>
          <p:cNvPicPr>
            <a:picLocks noChangeAspect="1"/>
          </p:cNvPicPr>
          <p:nvPr/>
        </p:nvPicPr>
        <p:blipFill>
          <a:blip r:embed="rId4"/>
          <a:stretch>
            <a:fillRect/>
          </a:stretch>
        </p:blipFill>
        <p:spPr>
          <a:xfrm>
            <a:off x="9360189" y="2963148"/>
            <a:ext cx="251444" cy="526098"/>
          </a:xfrm>
          <a:prstGeom prst="rect">
            <a:avLst/>
          </a:prstGeom>
        </p:spPr>
      </p:pic>
      <p:pic>
        <p:nvPicPr>
          <p:cNvPr id="35" name="Picture 34">
            <a:extLst>
              <a:ext uri="{FF2B5EF4-FFF2-40B4-BE49-F238E27FC236}">
                <a16:creationId xmlns:a16="http://schemas.microsoft.com/office/drawing/2014/main" id="{9F8296C7-5971-5740-85F4-6157CC2916B4}"/>
              </a:ext>
            </a:extLst>
          </p:cNvPr>
          <p:cNvPicPr>
            <a:picLocks noChangeAspect="1"/>
          </p:cNvPicPr>
          <p:nvPr/>
        </p:nvPicPr>
        <p:blipFill>
          <a:blip r:embed="rId3"/>
          <a:stretch>
            <a:fillRect/>
          </a:stretch>
        </p:blipFill>
        <p:spPr>
          <a:xfrm>
            <a:off x="10083491" y="2703357"/>
            <a:ext cx="251444" cy="526098"/>
          </a:xfrm>
          <a:prstGeom prst="rect">
            <a:avLst/>
          </a:prstGeom>
        </p:spPr>
      </p:pic>
      <p:pic>
        <p:nvPicPr>
          <p:cNvPr id="36" name="Picture 35">
            <a:extLst>
              <a:ext uri="{FF2B5EF4-FFF2-40B4-BE49-F238E27FC236}">
                <a16:creationId xmlns:a16="http://schemas.microsoft.com/office/drawing/2014/main" id="{D29CA630-0D96-894F-98F1-17AD4BBBB928}"/>
              </a:ext>
            </a:extLst>
          </p:cNvPr>
          <p:cNvPicPr>
            <a:picLocks noChangeAspect="1"/>
          </p:cNvPicPr>
          <p:nvPr/>
        </p:nvPicPr>
        <p:blipFill>
          <a:blip r:embed="rId4"/>
          <a:stretch>
            <a:fillRect/>
          </a:stretch>
        </p:blipFill>
        <p:spPr>
          <a:xfrm>
            <a:off x="10418094" y="2781247"/>
            <a:ext cx="251444" cy="526098"/>
          </a:xfrm>
          <a:prstGeom prst="rect">
            <a:avLst/>
          </a:prstGeom>
        </p:spPr>
      </p:pic>
      <p:pic>
        <p:nvPicPr>
          <p:cNvPr id="37" name="Picture 36">
            <a:extLst>
              <a:ext uri="{FF2B5EF4-FFF2-40B4-BE49-F238E27FC236}">
                <a16:creationId xmlns:a16="http://schemas.microsoft.com/office/drawing/2014/main" id="{2E0E9425-7B21-104B-B967-A07CC8A065FE}"/>
              </a:ext>
            </a:extLst>
          </p:cNvPr>
          <p:cNvPicPr>
            <a:picLocks noChangeAspect="1"/>
          </p:cNvPicPr>
          <p:nvPr/>
        </p:nvPicPr>
        <p:blipFill>
          <a:blip r:embed="rId3"/>
          <a:stretch>
            <a:fillRect/>
          </a:stretch>
        </p:blipFill>
        <p:spPr>
          <a:xfrm>
            <a:off x="7771629" y="2835737"/>
            <a:ext cx="251444" cy="526098"/>
          </a:xfrm>
          <a:prstGeom prst="rect">
            <a:avLst/>
          </a:prstGeom>
        </p:spPr>
      </p:pic>
      <p:pic>
        <p:nvPicPr>
          <p:cNvPr id="38" name="Picture 37">
            <a:extLst>
              <a:ext uri="{FF2B5EF4-FFF2-40B4-BE49-F238E27FC236}">
                <a16:creationId xmlns:a16="http://schemas.microsoft.com/office/drawing/2014/main" id="{44E45E18-8103-524C-A049-2446ED7CC577}"/>
              </a:ext>
            </a:extLst>
          </p:cNvPr>
          <p:cNvPicPr>
            <a:picLocks noChangeAspect="1"/>
          </p:cNvPicPr>
          <p:nvPr/>
        </p:nvPicPr>
        <p:blipFill>
          <a:blip r:embed="rId4"/>
          <a:stretch>
            <a:fillRect/>
          </a:stretch>
        </p:blipFill>
        <p:spPr>
          <a:xfrm>
            <a:off x="8396498" y="2723644"/>
            <a:ext cx="251444" cy="526098"/>
          </a:xfrm>
          <a:prstGeom prst="rect">
            <a:avLst/>
          </a:prstGeom>
        </p:spPr>
      </p:pic>
      <p:pic>
        <p:nvPicPr>
          <p:cNvPr id="39" name="Picture 38">
            <a:extLst>
              <a:ext uri="{FF2B5EF4-FFF2-40B4-BE49-F238E27FC236}">
                <a16:creationId xmlns:a16="http://schemas.microsoft.com/office/drawing/2014/main" id="{4AD8B8B3-8CA2-0C47-A0AC-4431D6CC0AB0}"/>
              </a:ext>
            </a:extLst>
          </p:cNvPr>
          <p:cNvPicPr>
            <a:picLocks noChangeAspect="1"/>
          </p:cNvPicPr>
          <p:nvPr/>
        </p:nvPicPr>
        <p:blipFill>
          <a:blip r:embed="rId4"/>
          <a:stretch>
            <a:fillRect/>
          </a:stretch>
        </p:blipFill>
        <p:spPr>
          <a:xfrm>
            <a:off x="3972960" y="1627298"/>
            <a:ext cx="251444" cy="526098"/>
          </a:xfrm>
          <a:prstGeom prst="rect">
            <a:avLst/>
          </a:prstGeom>
        </p:spPr>
      </p:pic>
      <p:pic>
        <p:nvPicPr>
          <p:cNvPr id="40" name="Picture 39">
            <a:extLst>
              <a:ext uri="{FF2B5EF4-FFF2-40B4-BE49-F238E27FC236}">
                <a16:creationId xmlns:a16="http://schemas.microsoft.com/office/drawing/2014/main" id="{D3DDFF17-7FF9-BE40-8B81-AC5950C6B0DD}"/>
              </a:ext>
            </a:extLst>
          </p:cNvPr>
          <p:cNvPicPr>
            <a:picLocks noChangeAspect="1"/>
          </p:cNvPicPr>
          <p:nvPr/>
        </p:nvPicPr>
        <p:blipFill>
          <a:blip r:embed="rId3"/>
          <a:stretch>
            <a:fillRect/>
          </a:stretch>
        </p:blipFill>
        <p:spPr>
          <a:xfrm>
            <a:off x="3928070" y="1136900"/>
            <a:ext cx="251444" cy="526098"/>
          </a:xfrm>
          <a:prstGeom prst="rect">
            <a:avLst/>
          </a:prstGeom>
        </p:spPr>
      </p:pic>
      <p:pic>
        <p:nvPicPr>
          <p:cNvPr id="41" name="Picture 40">
            <a:extLst>
              <a:ext uri="{FF2B5EF4-FFF2-40B4-BE49-F238E27FC236}">
                <a16:creationId xmlns:a16="http://schemas.microsoft.com/office/drawing/2014/main" id="{2BAD910D-3065-9E42-B9AC-1F1897C9A063}"/>
              </a:ext>
            </a:extLst>
          </p:cNvPr>
          <p:cNvPicPr>
            <a:picLocks noChangeAspect="1"/>
          </p:cNvPicPr>
          <p:nvPr/>
        </p:nvPicPr>
        <p:blipFill>
          <a:blip r:embed="rId4"/>
          <a:stretch>
            <a:fillRect/>
          </a:stretch>
        </p:blipFill>
        <p:spPr>
          <a:xfrm>
            <a:off x="3633229" y="1904058"/>
            <a:ext cx="251444" cy="526098"/>
          </a:xfrm>
          <a:prstGeom prst="rect">
            <a:avLst/>
          </a:prstGeom>
        </p:spPr>
      </p:pic>
      <p:pic>
        <p:nvPicPr>
          <p:cNvPr id="42" name="Picture 41">
            <a:extLst>
              <a:ext uri="{FF2B5EF4-FFF2-40B4-BE49-F238E27FC236}">
                <a16:creationId xmlns:a16="http://schemas.microsoft.com/office/drawing/2014/main" id="{621619C8-7C4B-AB42-A08E-1E7269F30523}"/>
              </a:ext>
            </a:extLst>
          </p:cNvPr>
          <p:cNvPicPr>
            <a:picLocks noChangeAspect="1"/>
          </p:cNvPicPr>
          <p:nvPr/>
        </p:nvPicPr>
        <p:blipFill>
          <a:blip r:embed="rId4"/>
          <a:stretch>
            <a:fillRect/>
          </a:stretch>
        </p:blipFill>
        <p:spPr>
          <a:xfrm>
            <a:off x="5122317" y="2941514"/>
            <a:ext cx="251444" cy="526098"/>
          </a:xfrm>
          <a:prstGeom prst="rect">
            <a:avLst/>
          </a:prstGeom>
        </p:spPr>
      </p:pic>
      <p:pic>
        <p:nvPicPr>
          <p:cNvPr id="43" name="Picture 42">
            <a:extLst>
              <a:ext uri="{FF2B5EF4-FFF2-40B4-BE49-F238E27FC236}">
                <a16:creationId xmlns:a16="http://schemas.microsoft.com/office/drawing/2014/main" id="{EAC8FD2C-A23A-EB49-9A5E-86DD5864A524}"/>
              </a:ext>
            </a:extLst>
          </p:cNvPr>
          <p:cNvPicPr>
            <a:picLocks noChangeAspect="1"/>
          </p:cNvPicPr>
          <p:nvPr/>
        </p:nvPicPr>
        <p:blipFill>
          <a:blip r:embed="rId3"/>
          <a:stretch>
            <a:fillRect/>
          </a:stretch>
        </p:blipFill>
        <p:spPr>
          <a:xfrm>
            <a:off x="1155202" y="3172208"/>
            <a:ext cx="251444" cy="526098"/>
          </a:xfrm>
          <a:prstGeom prst="rect">
            <a:avLst/>
          </a:prstGeom>
        </p:spPr>
      </p:pic>
      <p:pic>
        <p:nvPicPr>
          <p:cNvPr id="44" name="Picture 43">
            <a:extLst>
              <a:ext uri="{FF2B5EF4-FFF2-40B4-BE49-F238E27FC236}">
                <a16:creationId xmlns:a16="http://schemas.microsoft.com/office/drawing/2014/main" id="{72DFABA6-B778-C640-BC2F-5C6BD310DC42}"/>
              </a:ext>
            </a:extLst>
          </p:cNvPr>
          <p:cNvPicPr>
            <a:picLocks noChangeAspect="1"/>
          </p:cNvPicPr>
          <p:nvPr/>
        </p:nvPicPr>
        <p:blipFill>
          <a:blip r:embed="rId4"/>
          <a:stretch>
            <a:fillRect/>
          </a:stretch>
        </p:blipFill>
        <p:spPr>
          <a:xfrm>
            <a:off x="4782586" y="3218274"/>
            <a:ext cx="251444" cy="526098"/>
          </a:xfrm>
          <a:prstGeom prst="rect">
            <a:avLst/>
          </a:prstGeom>
        </p:spPr>
      </p:pic>
      <p:pic>
        <p:nvPicPr>
          <p:cNvPr id="45" name="Picture 44">
            <a:extLst>
              <a:ext uri="{FF2B5EF4-FFF2-40B4-BE49-F238E27FC236}">
                <a16:creationId xmlns:a16="http://schemas.microsoft.com/office/drawing/2014/main" id="{2CE4FA54-38CE-0443-9BF7-583E584C5DDB}"/>
              </a:ext>
            </a:extLst>
          </p:cNvPr>
          <p:cNvPicPr>
            <a:picLocks noChangeAspect="1"/>
          </p:cNvPicPr>
          <p:nvPr/>
        </p:nvPicPr>
        <p:blipFill>
          <a:blip r:embed="rId4"/>
          <a:stretch>
            <a:fillRect/>
          </a:stretch>
        </p:blipFill>
        <p:spPr>
          <a:xfrm>
            <a:off x="10770023" y="2962583"/>
            <a:ext cx="251444" cy="526098"/>
          </a:xfrm>
          <a:prstGeom prst="rect">
            <a:avLst/>
          </a:prstGeom>
        </p:spPr>
      </p:pic>
      <p:sp>
        <p:nvSpPr>
          <p:cNvPr id="7" name="Rounded Rectangle 6">
            <a:extLst>
              <a:ext uri="{FF2B5EF4-FFF2-40B4-BE49-F238E27FC236}">
                <a16:creationId xmlns:a16="http://schemas.microsoft.com/office/drawing/2014/main" id="{2536FA60-7DF8-D043-A1C4-8BDC51A78807}"/>
              </a:ext>
            </a:extLst>
          </p:cNvPr>
          <p:cNvSpPr/>
          <p:nvPr/>
        </p:nvSpPr>
        <p:spPr>
          <a:xfrm>
            <a:off x="2070604" y="1044249"/>
            <a:ext cx="2685173" cy="1384947"/>
          </a:xfrm>
          <a:prstGeom prst="roundRect">
            <a:avLst/>
          </a:prstGeom>
          <a:noFill/>
          <a:ln w="38100">
            <a:solidFill>
              <a:schemeClr val="accent4">
                <a:lumMod val="50000"/>
              </a:schemeClr>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Picture 45">
            <a:extLst>
              <a:ext uri="{FF2B5EF4-FFF2-40B4-BE49-F238E27FC236}">
                <a16:creationId xmlns:a16="http://schemas.microsoft.com/office/drawing/2014/main" id="{68EC64AF-B4B7-794B-9E55-B4D01A509D8C}"/>
              </a:ext>
            </a:extLst>
          </p:cNvPr>
          <p:cNvPicPr>
            <a:picLocks noChangeAspect="1"/>
          </p:cNvPicPr>
          <p:nvPr/>
        </p:nvPicPr>
        <p:blipFill>
          <a:blip r:embed="rId3"/>
          <a:stretch>
            <a:fillRect/>
          </a:stretch>
        </p:blipFill>
        <p:spPr>
          <a:xfrm>
            <a:off x="7610917" y="3197246"/>
            <a:ext cx="251444" cy="526098"/>
          </a:xfrm>
          <a:prstGeom prst="rect">
            <a:avLst/>
          </a:prstGeom>
        </p:spPr>
      </p:pic>
      <p:pic>
        <p:nvPicPr>
          <p:cNvPr id="47" name="Picture 46">
            <a:extLst>
              <a:ext uri="{FF2B5EF4-FFF2-40B4-BE49-F238E27FC236}">
                <a16:creationId xmlns:a16="http://schemas.microsoft.com/office/drawing/2014/main" id="{A7B90136-11A3-8841-9070-BC00DB987CF8}"/>
              </a:ext>
            </a:extLst>
          </p:cNvPr>
          <p:cNvPicPr>
            <a:picLocks noChangeAspect="1"/>
          </p:cNvPicPr>
          <p:nvPr/>
        </p:nvPicPr>
        <p:blipFill>
          <a:blip r:embed="rId4"/>
          <a:stretch>
            <a:fillRect/>
          </a:stretch>
        </p:blipFill>
        <p:spPr>
          <a:xfrm>
            <a:off x="7004155" y="3040062"/>
            <a:ext cx="251444" cy="526098"/>
          </a:xfrm>
          <a:prstGeom prst="rect">
            <a:avLst/>
          </a:prstGeom>
        </p:spPr>
      </p:pic>
      <p:sp>
        <p:nvSpPr>
          <p:cNvPr id="49" name="Rounded Rectangle 48">
            <a:extLst>
              <a:ext uri="{FF2B5EF4-FFF2-40B4-BE49-F238E27FC236}">
                <a16:creationId xmlns:a16="http://schemas.microsoft.com/office/drawing/2014/main" id="{CBCDBB4C-168A-124B-B1DD-070571B86F08}"/>
              </a:ext>
            </a:extLst>
          </p:cNvPr>
          <p:cNvSpPr/>
          <p:nvPr/>
        </p:nvSpPr>
        <p:spPr>
          <a:xfrm>
            <a:off x="7432878" y="1033272"/>
            <a:ext cx="2685173" cy="1384947"/>
          </a:xfrm>
          <a:prstGeom prst="roundRect">
            <a:avLst/>
          </a:prstGeom>
          <a:noFill/>
          <a:ln w="38100">
            <a:solidFill>
              <a:schemeClr val="accent4">
                <a:lumMod val="50000"/>
              </a:schemeClr>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ounded Rectangle 49">
            <a:extLst>
              <a:ext uri="{FF2B5EF4-FFF2-40B4-BE49-F238E27FC236}">
                <a16:creationId xmlns:a16="http://schemas.microsoft.com/office/drawing/2014/main" id="{D93B1FC9-613C-2849-8D51-494AC8A91E94}"/>
              </a:ext>
            </a:extLst>
          </p:cNvPr>
          <p:cNvSpPr/>
          <p:nvPr/>
        </p:nvSpPr>
        <p:spPr>
          <a:xfrm>
            <a:off x="6674732" y="2673607"/>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ounded Rectangle 50">
            <a:extLst>
              <a:ext uri="{FF2B5EF4-FFF2-40B4-BE49-F238E27FC236}">
                <a16:creationId xmlns:a16="http://schemas.microsoft.com/office/drawing/2014/main" id="{F5406808-FFE7-814C-80D7-702B2BE2B8F7}"/>
              </a:ext>
            </a:extLst>
          </p:cNvPr>
          <p:cNvSpPr/>
          <p:nvPr/>
        </p:nvSpPr>
        <p:spPr>
          <a:xfrm>
            <a:off x="9119970" y="2680768"/>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ounded Rectangle 52">
            <a:extLst>
              <a:ext uri="{FF2B5EF4-FFF2-40B4-BE49-F238E27FC236}">
                <a16:creationId xmlns:a16="http://schemas.microsoft.com/office/drawing/2014/main" id="{1119CEBD-0054-334C-9D9B-7AC09A4A00DF}"/>
              </a:ext>
            </a:extLst>
          </p:cNvPr>
          <p:cNvSpPr/>
          <p:nvPr/>
        </p:nvSpPr>
        <p:spPr>
          <a:xfrm>
            <a:off x="1040234" y="2677721"/>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ounded Rectangle 53">
            <a:extLst>
              <a:ext uri="{FF2B5EF4-FFF2-40B4-BE49-F238E27FC236}">
                <a16:creationId xmlns:a16="http://schemas.microsoft.com/office/drawing/2014/main" id="{F2A012FD-271F-FF49-B71A-89EE757584A1}"/>
              </a:ext>
            </a:extLst>
          </p:cNvPr>
          <p:cNvSpPr/>
          <p:nvPr/>
        </p:nvSpPr>
        <p:spPr>
          <a:xfrm>
            <a:off x="3485472" y="2684882"/>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6" name="Straight Arrow Connector 55">
            <a:extLst>
              <a:ext uri="{FF2B5EF4-FFF2-40B4-BE49-F238E27FC236}">
                <a16:creationId xmlns:a16="http://schemas.microsoft.com/office/drawing/2014/main" id="{974F4DED-B330-C043-98BA-9B2A89728DE2}"/>
              </a:ext>
            </a:extLst>
          </p:cNvPr>
          <p:cNvCxnSpPr>
            <a:stCxn id="7" idx="2"/>
            <a:endCxn id="53" idx="0"/>
          </p:cNvCxnSpPr>
          <p:nvPr/>
        </p:nvCxnSpPr>
        <p:spPr>
          <a:xfrm flipH="1">
            <a:off x="2115809" y="2429196"/>
            <a:ext cx="1297382" cy="248525"/>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58" name="Straight Arrow Connector 57">
            <a:extLst>
              <a:ext uri="{FF2B5EF4-FFF2-40B4-BE49-F238E27FC236}">
                <a16:creationId xmlns:a16="http://schemas.microsoft.com/office/drawing/2014/main" id="{85DAC107-A38D-6F48-A3F5-757BF82D013C}"/>
              </a:ext>
            </a:extLst>
          </p:cNvPr>
          <p:cNvCxnSpPr>
            <a:cxnSpLocks/>
            <a:stCxn id="7" idx="2"/>
            <a:endCxn id="54" idx="0"/>
          </p:cNvCxnSpPr>
          <p:nvPr/>
        </p:nvCxnSpPr>
        <p:spPr>
          <a:xfrm>
            <a:off x="3413191" y="2429196"/>
            <a:ext cx="1147856" cy="255686"/>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61" name="Straight Arrow Connector 60">
            <a:extLst>
              <a:ext uri="{FF2B5EF4-FFF2-40B4-BE49-F238E27FC236}">
                <a16:creationId xmlns:a16="http://schemas.microsoft.com/office/drawing/2014/main" id="{AD38CE05-07B8-CB46-AAF5-891C39359596}"/>
              </a:ext>
            </a:extLst>
          </p:cNvPr>
          <p:cNvCxnSpPr/>
          <p:nvPr/>
        </p:nvCxnSpPr>
        <p:spPr>
          <a:xfrm flipH="1">
            <a:off x="7555094" y="2403852"/>
            <a:ext cx="1297382" cy="248525"/>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62" name="Straight Arrow Connector 61">
            <a:extLst>
              <a:ext uri="{FF2B5EF4-FFF2-40B4-BE49-F238E27FC236}">
                <a16:creationId xmlns:a16="http://schemas.microsoft.com/office/drawing/2014/main" id="{78502F63-607A-9F4F-A871-0DEF1A371AB2}"/>
              </a:ext>
            </a:extLst>
          </p:cNvPr>
          <p:cNvCxnSpPr>
            <a:cxnSpLocks/>
          </p:cNvCxnSpPr>
          <p:nvPr/>
        </p:nvCxnSpPr>
        <p:spPr>
          <a:xfrm>
            <a:off x="8852476" y="2403852"/>
            <a:ext cx="1147856" cy="255686"/>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pic>
        <p:nvPicPr>
          <p:cNvPr id="63" name="Picture 62">
            <a:extLst>
              <a:ext uri="{FF2B5EF4-FFF2-40B4-BE49-F238E27FC236}">
                <a16:creationId xmlns:a16="http://schemas.microsoft.com/office/drawing/2014/main" id="{1763B001-D2FD-A748-B1FF-18995F461801}"/>
              </a:ext>
            </a:extLst>
          </p:cNvPr>
          <p:cNvPicPr>
            <a:picLocks noChangeAspect="1"/>
          </p:cNvPicPr>
          <p:nvPr/>
        </p:nvPicPr>
        <p:blipFill>
          <a:blip r:embed="rId3"/>
          <a:stretch>
            <a:fillRect/>
          </a:stretch>
        </p:blipFill>
        <p:spPr>
          <a:xfrm>
            <a:off x="8478783" y="1490670"/>
            <a:ext cx="251444" cy="526098"/>
          </a:xfrm>
          <a:prstGeom prst="rect">
            <a:avLst/>
          </a:prstGeom>
        </p:spPr>
      </p:pic>
      <p:pic>
        <p:nvPicPr>
          <p:cNvPr id="64" name="Picture 63">
            <a:extLst>
              <a:ext uri="{FF2B5EF4-FFF2-40B4-BE49-F238E27FC236}">
                <a16:creationId xmlns:a16="http://schemas.microsoft.com/office/drawing/2014/main" id="{0074BF5C-9D2B-5342-81CF-088F4D38559A}"/>
              </a:ext>
            </a:extLst>
          </p:cNvPr>
          <p:cNvPicPr>
            <a:picLocks noChangeAspect="1"/>
          </p:cNvPicPr>
          <p:nvPr/>
        </p:nvPicPr>
        <p:blipFill>
          <a:blip r:embed="rId4"/>
          <a:stretch>
            <a:fillRect/>
          </a:stretch>
        </p:blipFill>
        <p:spPr>
          <a:xfrm>
            <a:off x="8813386" y="1656769"/>
            <a:ext cx="251444" cy="526098"/>
          </a:xfrm>
          <a:prstGeom prst="rect">
            <a:avLst/>
          </a:prstGeom>
        </p:spPr>
      </p:pic>
      <p:pic>
        <p:nvPicPr>
          <p:cNvPr id="65" name="Picture 64">
            <a:extLst>
              <a:ext uri="{FF2B5EF4-FFF2-40B4-BE49-F238E27FC236}">
                <a16:creationId xmlns:a16="http://schemas.microsoft.com/office/drawing/2014/main" id="{3281C50A-056D-4949-932E-8A9C1103AE7B}"/>
              </a:ext>
            </a:extLst>
          </p:cNvPr>
          <p:cNvPicPr>
            <a:picLocks noChangeAspect="1"/>
          </p:cNvPicPr>
          <p:nvPr/>
        </p:nvPicPr>
        <p:blipFill>
          <a:blip r:embed="rId3"/>
          <a:stretch>
            <a:fillRect/>
          </a:stretch>
        </p:blipFill>
        <p:spPr>
          <a:xfrm>
            <a:off x="7981567" y="1620953"/>
            <a:ext cx="251444" cy="526098"/>
          </a:xfrm>
          <a:prstGeom prst="rect">
            <a:avLst/>
          </a:prstGeom>
        </p:spPr>
      </p:pic>
      <p:pic>
        <p:nvPicPr>
          <p:cNvPr id="66" name="Picture 65">
            <a:extLst>
              <a:ext uri="{FF2B5EF4-FFF2-40B4-BE49-F238E27FC236}">
                <a16:creationId xmlns:a16="http://schemas.microsoft.com/office/drawing/2014/main" id="{183745C6-91A7-A442-B87A-F5944BAA4751}"/>
              </a:ext>
            </a:extLst>
          </p:cNvPr>
          <p:cNvPicPr>
            <a:picLocks noChangeAspect="1"/>
          </p:cNvPicPr>
          <p:nvPr/>
        </p:nvPicPr>
        <p:blipFill>
          <a:blip r:embed="rId4"/>
          <a:stretch>
            <a:fillRect/>
          </a:stretch>
        </p:blipFill>
        <p:spPr>
          <a:xfrm>
            <a:off x="8270776" y="1806487"/>
            <a:ext cx="251444" cy="526098"/>
          </a:xfrm>
          <a:prstGeom prst="rect">
            <a:avLst/>
          </a:prstGeom>
        </p:spPr>
      </p:pic>
      <p:pic>
        <p:nvPicPr>
          <p:cNvPr id="67" name="Picture 66">
            <a:extLst>
              <a:ext uri="{FF2B5EF4-FFF2-40B4-BE49-F238E27FC236}">
                <a16:creationId xmlns:a16="http://schemas.microsoft.com/office/drawing/2014/main" id="{346C0790-1538-FA48-AA14-22ED5F0C09D4}"/>
              </a:ext>
            </a:extLst>
          </p:cNvPr>
          <p:cNvPicPr>
            <a:picLocks noChangeAspect="1"/>
          </p:cNvPicPr>
          <p:nvPr/>
        </p:nvPicPr>
        <p:blipFill>
          <a:blip r:embed="rId3"/>
          <a:stretch>
            <a:fillRect/>
          </a:stretch>
        </p:blipFill>
        <p:spPr>
          <a:xfrm>
            <a:off x="8768496" y="1166371"/>
            <a:ext cx="251444" cy="526098"/>
          </a:xfrm>
          <a:prstGeom prst="rect">
            <a:avLst/>
          </a:prstGeom>
        </p:spPr>
      </p:pic>
      <p:pic>
        <p:nvPicPr>
          <p:cNvPr id="68" name="Picture 67">
            <a:extLst>
              <a:ext uri="{FF2B5EF4-FFF2-40B4-BE49-F238E27FC236}">
                <a16:creationId xmlns:a16="http://schemas.microsoft.com/office/drawing/2014/main" id="{6EA7AF8A-1316-F94F-8589-B28BE959CD96}"/>
              </a:ext>
            </a:extLst>
          </p:cNvPr>
          <p:cNvPicPr>
            <a:picLocks noChangeAspect="1"/>
          </p:cNvPicPr>
          <p:nvPr/>
        </p:nvPicPr>
        <p:blipFill>
          <a:blip r:embed="rId4"/>
          <a:stretch>
            <a:fillRect/>
          </a:stretch>
        </p:blipFill>
        <p:spPr>
          <a:xfrm>
            <a:off x="9103099" y="1332470"/>
            <a:ext cx="251444" cy="526098"/>
          </a:xfrm>
          <a:prstGeom prst="rect">
            <a:avLst/>
          </a:prstGeom>
        </p:spPr>
      </p:pic>
      <p:pic>
        <p:nvPicPr>
          <p:cNvPr id="69" name="Picture 68">
            <a:extLst>
              <a:ext uri="{FF2B5EF4-FFF2-40B4-BE49-F238E27FC236}">
                <a16:creationId xmlns:a16="http://schemas.microsoft.com/office/drawing/2014/main" id="{24F8844A-66E6-2643-8715-B80467F18F75}"/>
              </a:ext>
            </a:extLst>
          </p:cNvPr>
          <p:cNvPicPr>
            <a:picLocks noChangeAspect="1"/>
          </p:cNvPicPr>
          <p:nvPr/>
        </p:nvPicPr>
        <p:blipFill>
          <a:blip r:embed="rId3"/>
          <a:stretch>
            <a:fillRect/>
          </a:stretch>
        </p:blipFill>
        <p:spPr>
          <a:xfrm>
            <a:off x="7735795" y="1391688"/>
            <a:ext cx="251444" cy="526098"/>
          </a:xfrm>
          <a:prstGeom prst="rect">
            <a:avLst/>
          </a:prstGeom>
        </p:spPr>
      </p:pic>
      <p:pic>
        <p:nvPicPr>
          <p:cNvPr id="70" name="Picture 69">
            <a:extLst>
              <a:ext uri="{FF2B5EF4-FFF2-40B4-BE49-F238E27FC236}">
                <a16:creationId xmlns:a16="http://schemas.microsoft.com/office/drawing/2014/main" id="{B1D77262-D033-7440-9869-A212AB98EDE6}"/>
              </a:ext>
            </a:extLst>
          </p:cNvPr>
          <p:cNvPicPr>
            <a:picLocks noChangeAspect="1"/>
          </p:cNvPicPr>
          <p:nvPr/>
        </p:nvPicPr>
        <p:blipFill>
          <a:blip r:embed="rId4"/>
          <a:stretch>
            <a:fillRect/>
          </a:stretch>
        </p:blipFill>
        <p:spPr>
          <a:xfrm>
            <a:off x="8210815" y="1130671"/>
            <a:ext cx="251444" cy="526098"/>
          </a:xfrm>
          <a:prstGeom prst="rect">
            <a:avLst/>
          </a:prstGeom>
        </p:spPr>
      </p:pic>
      <p:pic>
        <p:nvPicPr>
          <p:cNvPr id="71" name="Picture 70">
            <a:extLst>
              <a:ext uri="{FF2B5EF4-FFF2-40B4-BE49-F238E27FC236}">
                <a16:creationId xmlns:a16="http://schemas.microsoft.com/office/drawing/2014/main" id="{34EBF4B1-E834-0945-B616-974BF878A9FA}"/>
              </a:ext>
            </a:extLst>
          </p:cNvPr>
          <p:cNvPicPr>
            <a:picLocks noChangeAspect="1"/>
          </p:cNvPicPr>
          <p:nvPr/>
        </p:nvPicPr>
        <p:blipFill>
          <a:blip r:embed="rId4"/>
          <a:stretch>
            <a:fillRect/>
          </a:stretch>
        </p:blipFill>
        <p:spPr>
          <a:xfrm>
            <a:off x="9454226" y="1555916"/>
            <a:ext cx="251444" cy="526098"/>
          </a:xfrm>
          <a:prstGeom prst="rect">
            <a:avLst/>
          </a:prstGeom>
        </p:spPr>
      </p:pic>
      <p:pic>
        <p:nvPicPr>
          <p:cNvPr id="72" name="Picture 71">
            <a:extLst>
              <a:ext uri="{FF2B5EF4-FFF2-40B4-BE49-F238E27FC236}">
                <a16:creationId xmlns:a16="http://schemas.microsoft.com/office/drawing/2014/main" id="{1BD87C7C-9176-554A-9E45-08BA54C8DD51}"/>
              </a:ext>
            </a:extLst>
          </p:cNvPr>
          <p:cNvPicPr>
            <a:picLocks noChangeAspect="1"/>
          </p:cNvPicPr>
          <p:nvPr/>
        </p:nvPicPr>
        <p:blipFill>
          <a:blip r:embed="rId3"/>
          <a:stretch>
            <a:fillRect/>
          </a:stretch>
        </p:blipFill>
        <p:spPr>
          <a:xfrm>
            <a:off x="9409336" y="1065518"/>
            <a:ext cx="251444" cy="526098"/>
          </a:xfrm>
          <a:prstGeom prst="rect">
            <a:avLst/>
          </a:prstGeom>
        </p:spPr>
      </p:pic>
      <p:pic>
        <p:nvPicPr>
          <p:cNvPr id="73" name="Picture 72">
            <a:extLst>
              <a:ext uri="{FF2B5EF4-FFF2-40B4-BE49-F238E27FC236}">
                <a16:creationId xmlns:a16="http://schemas.microsoft.com/office/drawing/2014/main" id="{D08091B4-9924-F24C-97D5-32E5F79D4F3C}"/>
              </a:ext>
            </a:extLst>
          </p:cNvPr>
          <p:cNvPicPr>
            <a:picLocks noChangeAspect="1"/>
          </p:cNvPicPr>
          <p:nvPr/>
        </p:nvPicPr>
        <p:blipFill>
          <a:blip r:embed="rId4"/>
          <a:stretch>
            <a:fillRect/>
          </a:stretch>
        </p:blipFill>
        <p:spPr>
          <a:xfrm>
            <a:off x="9114495" y="1832676"/>
            <a:ext cx="251444" cy="526098"/>
          </a:xfrm>
          <a:prstGeom prst="rect">
            <a:avLst/>
          </a:prstGeom>
        </p:spPr>
      </p:pic>
      <p:sp>
        <p:nvSpPr>
          <p:cNvPr id="18433" name="TextBox 18432">
            <a:extLst>
              <a:ext uri="{FF2B5EF4-FFF2-40B4-BE49-F238E27FC236}">
                <a16:creationId xmlns:a16="http://schemas.microsoft.com/office/drawing/2014/main" id="{3BC53264-C579-CB44-A5E2-24E6ED87CD56}"/>
              </a:ext>
            </a:extLst>
          </p:cNvPr>
          <p:cNvSpPr txBox="1"/>
          <p:nvPr/>
        </p:nvSpPr>
        <p:spPr>
          <a:xfrm>
            <a:off x="6324147" y="1162248"/>
            <a:ext cx="569387" cy="338554"/>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Age</a:t>
            </a:r>
          </a:p>
        </p:txBody>
      </p:sp>
      <p:sp>
        <p:nvSpPr>
          <p:cNvPr id="77" name="TextBox 76">
            <a:extLst>
              <a:ext uri="{FF2B5EF4-FFF2-40B4-BE49-F238E27FC236}">
                <a16:creationId xmlns:a16="http://schemas.microsoft.com/office/drawing/2014/main" id="{6E9A9BE4-4F95-E847-A55B-5366AD350836}"/>
              </a:ext>
            </a:extLst>
          </p:cNvPr>
          <p:cNvSpPr txBox="1"/>
          <p:nvPr/>
        </p:nvSpPr>
        <p:spPr>
          <a:xfrm>
            <a:off x="602206" y="1162248"/>
            <a:ext cx="1087157" cy="1077218"/>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Gender</a:t>
            </a:r>
          </a:p>
          <a:p>
            <a:r>
              <a:rPr lang="en-US" sz="1600" b="1" dirty="0">
                <a:solidFill>
                  <a:srgbClr val="C00000"/>
                </a:solidFill>
                <a:latin typeface="Klee Medium" panose="02020600000000000000" pitchFamily="18" charset="-128"/>
                <a:ea typeface="Klee Medium" panose="02020600000000000000" pitchFamily="18" charset="-128"/>
              </a:rPr>
              <a:t>Total: 11</a:t>
            </a:r>
          </a:p>
          <a:p>
            <a:r>
              <a:rPr lang="en-US" sz="1600" b="1" dirty="0">
                <a:solidFill>
                  <a:srgbClr val="C00000"/>
                </a:solidFill>
                <a:latin typeface="Klee Medium" panose="02020600000000000000" pitchFamily="18" charset="-128"/>
                <a:ea typeface="Klee Medium" panose="02020600000000000000" pitchFamily="18" charset="-128"/>
              </a:rPr>
              <a:t>Case: 5</a:t>
            </a:r>
          </a:p>
          <a:p>
            <a:endParaRPr lang="en-US" sz="1600" b="1" dirty="0">
              <a:solidFill>
                <a:srgbClr val="C00000"/>
              </a:solidFill>
              <a:latin typeface="Klee Medium" panose="02020600000000000000" pitchFamily="18" charset="-128"/>
              <a:ea typeface="Klee Medium" panose="02020600000000000000" pitchFamily="18" charset="-128"/>
            </a:endParaRPr>
          </a:p>
        </p:txBody>
      </p:sp>
      <p:sp>
        <p:nvSpPr>
          <p:cNvPr id="78" name="TextBox 77">
            <a:extLst>
              <a:ext uri="{FF2B5EF4-FFF2-40B4-BE49-F238E27FC236}">
                <a16:creationId xmlns:a16="http://schemas.microsoft.com/office/drawing/2014/main" id="{73611446-41F2-F34E-AD8E-4891C58FD883}"/>
              </a:ext>
            </a:extLst>
          </p:cNvPr>
          <p:cNvSpPr txBox="1"/>
          <p:nvPr/>
        </p:nvSpPr>
        <p:spPr>
          <a:xfrm>
            <a:off x="1086490" y="3815625"/>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F</a:t>
            </a:r>
          </a:p>
          <a:p>
            <a:r>
              <a:rPr lang="en-US" sz="1600" b="1" dirty="0">
                <a:solidFill>
                  <a:srgbClr val="C00000"/>
                </a:solidFill>
                <a:latin typeface="Klee Medium" panose="02020600000000000000" pitchFamily="18" charset="-128"/>
                <a:ea typeface="Klee Medium" panose="02020600000000000000" pitchFamily="18" charset="-128"/>
              </a:rPr>
              <a:t>Total: 5</a:t>
            </a:r>
          </a:p>
          <a:p>
            <a:r>
              <a:rPr lang="en-US" sz="1600" b="1" dirty="0">
                <a:solidFill>
                  <a:srgbClr val="C00000"/>
                </a:solidFill>
                <a:latin typeface="Klee Medium" panose="02020600000000000000" pitchFamily="18" charset="-128"/>
                <a:ea typeface="Klee Medium" panose="02020600000000000000" pitchFamily="18" charset="-128"/>
              </a:rPr>
              <a:t>Case: 2</a:t>
            </a:r>
          </a:p>
        </p:txBody>
      </p:sp>
      <p:sp>
        <p:nvSpPr>
          <p:cNvPr id="79" name="TextBox 78">
            <a:extLst>
              <a:ext uri="{FF2B5EF4-FFF2-40B4-BE49-F238E27FC236}">
                <a16:creationId xmlns:a16="http://schemas.microsoft.com/office/drawing/2014/main" id="{28E5B7D2-FE4A-A54A-9A5D-75819365D311}"/>
              </a:ext>
            </a:extLst>
          </p:cNvPr>
          <p:cNvSpPr txBox="1"/>
          <p:nvPr/>
        </p:nvSpPr>
        <p:spPr>
          <a:xfrm>
            <a:off x="4100670" y="3815625"/>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M</a:t>
            </a:r>
          </a:p>
          <a:p>
            <a:r>
              <a:rPr lang="en-US" sz="1600" b="1" dirty="0">
                <a:solidFill>
                  <a:srgbClr val="C00000"/>
                </a:solidFill>
                <a:latin typeface="Klee Medium" panose="02020600000000000000" pitchFamily="18" charset="-128"/>
                <a:ea typeface="Klee Medium" panose="02020600000000000000" pitchFamily="18" charset="-128"/>
              </a:rPr>
              <a:t>Total: 6</a:t>
            </a:r>
          </a:p>
          <a:p>
            <a:r>
              <a:rPr lang="en-US" sz="1600" b="1" dirty="0">
                <a:solidFill>
                  <a:srgbClr val="C00000"/>
                </a:solidFill>
                <a:latin typeface="Klee Medium" panose="02020600000000000000" pitchFamily="18" charset="-128"/>
                <a:ea typeface="Klee Medium" panose="02020600000000000000" pitchFamily="18" charset="-128"/>
              </a:rPr>
              <a:t>Case: 3</a:t>
            </a:r>
          </a:p>
        </p:txBody>
      </p:sp>
      <p:sp>
        <p:nvSpPr>
          <p:cNvPr id="80" name="TextBox 79">
            <a:extLst>
              <a:ext uri="{FF2B5EF4-FFF2-40B4-BE49-F238E27FC236}">
                <a16:creationId xmlns:a16="http://schemas.microsoft.com/office/drawing/2014/main" id="{529780F2-55E8-5D49-9EAD-03DAE5F993C0}"/>
              </a:ext>
            </a:extLst>
          </p:cNvPr>
          <p:cNvSpPr txBox="1"/>
          <p:nvPr/>
        </p:nvSpPr>
        <p:spPr>
          <a:xfrm>
            <a:off x="6888801" y="3823799"/>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40 &gt;</a:t>
            </a:r>
          </a:p>
          <a:p>
            <a:r>
              <a:rPr lang="en-US" sz="1600" b="1" dirty="0">
                <a:solidFill>
                  <a:srgbClr val="C00000"/>
                </a:solidFill>
                <a:latin typeface="Klee Medium" panose="02020600000000000000" pitchFamily="18" charset="-128"/>
                <a:ea typeface="Klee Medium" panose="02020600000000000000" pitchFamily="18" charset="-128"/>
              </a:rPr>
              <a:t>Total: 5</a:t>
            </a:r>
          </a:p>
          <a:p>
            <a:r>
              <a:rPr lang="en-US" sz="1600" b="1" dirty="0">
                <a:solidFill>
                  <a:srgbClr val="C00000"/>
                </a:solidFill>
                <a:latin typeface="Klee Medium" panose="02020600000000000000" pitchFamily="18" charset="-128"/>
                <a:ea typeface="Klee Medium" panose="02020600000000000000" pitchFamily="18" charset="-128"/>
              </a:rPr>
              <a:t>Case: 1</a:t>
            </a:r>
          </a:p>
        </p:txBody>
      </p:sp>
      <p:sp>
        <p:nvSpPr>
          <p:cNvPr id="81" name="TextBox 80">
            <a:extLst>
              <a:ext uri="{FF2B5EF4-FFF2-40B4-BE49-F238E27FC236}">
                <a16:creationId xmlns:a16="http://schemas.microsoft.com/office/drawing/2014/main" id="{A18829B9-6A82-3B49-AFA2-DD0B5D68811F}"/>
              </a:ext>
            </a:extLst>
          </p:cNvPr>
          <p:cNvSpPr txBox="1"/>
          <p:nvPr/>
        </p:nvSpPr>
        <p:spPr>
          <a:xfrm>
            <a:off x="9902981" y="3823799"/>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40 &lt;=</a:t>
            </a:r>
          </a:p>
          <a:p>
            <a:r>
              <a:rPr lang="en-US" sz="1600" b="1" dirty="0">
                <a:solidFill>
                  <a:srgbClr val="C00000"/>
                </a:solidFill>
                <a:latin typeface="Klee Medium" panose="02020600000000000000" pitchFamily="18" charset="-128"/>
                <a:ea typeface="Klee Medium" panose="02020600000000000000" pitchFamily="18" charset="-128"/>
              </a:rPr>
              <a:t>Total: 6</a:t>
            </a:r>
          </a:p>
          <a:p>
            <a:r>
              <a:rPr lang="en-US" sz="1600" b="1" dirty="0">
                <a:solidFill>
                  <a:srgbClr val="C00000"/>
                </a:solidFill>
                <a:latin typeface="Klee Medium" panose="02020600000000000000" pitchFamily="18" charset="-128"/>
                <a:ea typeface="Klee Medium" panose="02020600000000000000" pitchFamily="18" charset="-128"/>
              </a:rPr>
              <a:t>Case: 4</a:t>
            </a:r>
          </a:p>
        </p:txBody>
      </p:sp>
      <p:sp>
        <p:nvSpPr>
          <p:cNvPr id="82" name="TextBox 81">
            <a:extLst>
              <a:ext uri="{FF2B5EF4-FFF2-40B4-BE49-F238E27FC236}">
                <a16:creationId xmlns:a16="http://schemas.microsoft.com/office/drawing/2014/main" id="{DFC8EE32-C024-7C4D-86EC-1F707345B346}"/>
              </a:ext>
            </a:extLst>
          </p:cNvPr>
          <p:cNvSpPr txBox="1"/>
          <p:nvPr/>
        </p:nvSpPr>
        <p:spPr>
          <a:xfrm>
            <a:off x="64663" y="4892148"/>
            <a:ext cx="5865708"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Gini index: 1- (2/5)^2 – (3/5)^2       1- (3/6)^2 – (3/6)^2</a:t>
            </a:r>
          </a:p>
        </p:txBody>
      </p:sp>
      <p:sp>
        <p:nvSpPr>
          <p:cNvPr id="83" name="TextBox 82">
            <a:extLst>
              <a:ext uri="{FF2B5EF4-FFF2-40B4-BE49-F238E27FC236}">
                <a16:creationId xmlns:a16="http://schemas.microsoft.com/office/drawing/2014/main" id="{68D236EC-03CC-3E4B-946C-96106FB6E8A6}"/>
              </a:ext>
            </a:extLst>
          </p:cNvPr>
          <p:cNvSpPr txBox="1"/>
          <p:nvPr/>
        </p:nvSpPr>
        <p:spPr>
          <a:xfrm>
            <a:off x="6557970" y="4892148"/>
            <a:ext cx="4713150"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1- (1/5)^2 – (4/5)^2       1- (4/6)^2 – (2/6)^2</a:t>
            </a:r>
          </a:p>
        </p:txBody>
      </p:sp>
      <p:sp>
        <p:nvSpPr>
          <p:cNvPr id="84" name="TextBox 83">
            <a:extLst>
              <a:ext uri="{FF2B5EF4-FFF2-40B4-BE49-F238E27FC236}">
                <a16:creationId xmlns:a16="http://schemas.microsoft.com/office/drawing/2014/main" id="{B1A54976-5A7C-D34D-BC1C-73CA2961D37C}"/>
              </a:ext>
            </a:extLst>
          </p:cNvPr>
          <p:cNvSpPr txBox="1"/>
          <p:nvPr/>
        </p:nvSpPr>
        <p:spPr>
          <a:xfrm>
            <a:off x="1967839" y="5441260"/>
            <a:ext cx="2193229"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Weighted sum: 0.49</a:t>
            </a:r>
          </a:p>
        </p:txBody>
      </p:sp>
      <p:sp>
        <p:nvSpPr>
          <p:cNvPr id="85" name="TextBox 84">
            <a:extLst>
              <a:ext uri="{FF2B5EF4-FFF2-40B4-BE49-F238E27FC236}">
                <a16:creationId xmlns:a16="http://schemas.microsoft.com/office/drawing/2014/main" id="{478CA658-3C54-A44B-AFB9-FABB56C65D95}"/>
              </a:ext>
            </a:extLst>
          </p:cNvPr>
          <p:cNvSpPr txBox="1"/>
          <p:nvPr/>
        </p:nvSpPr>
        <p:spPr>
          <a:xfrm>
            <a:off x="8030932" y="5442477"/>
            <a:ext cx="2193229"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Weighted sum: 0.39</a:t>
            </a:r>
          </a:p>
        </p:txBody>
      </p:sp>
      <mc:AlternateContent xmlns:mc="http://schemas.openxmlformats.org/markup-compatibility/2006" xmlns:p14="http://schemas.microsoft.com/office/powerpoint/2010/main">
        <mc:Choice Requires="p14">
          <p:contentPart p14:bwMode="auto" r:id="rId5">
            <p14:nvContentPartPr>
              <p14:cNvPr id="8" name="Ink 7">
                <a:extLst>
                  <a:ext uri="{FF2B5EF4-FFF2-40B4-BE49-F238E27FC236}">
                    <a16:creationId xmlns:a16="http://schemas.microsoft.com/office/drawing/2014/main" id="{2677A6B9-87DB-6A49-B712-3311E70FE2C6}"/>
                  </a:ext>
                </a:extLst>
              </p14:cNvPr>
              <p14:cNvContentPartPr/>
              <p14:nvPr/>
            </p14:nvContentPartPr>
            <p14:xfrm>
              <a:off x="7898689" y="5189056"/>
              <a:ext cx="2300400" cy="1267200"/>
            </p14:xfrm>
          </p:contentPart>
        </mc:Choice>
        <mc:Fallback xmlns="">
          <p:pic>
            <p:nvPicPr>
              <p:cNvPr id="8" name="Ink 7">
                <a:extLst>
                  <a:ext uri="{FF2B5EF4-FFF2-40B4-BE49-F238E27FC236}">
                    <a16:creationId xmlns:a16="http://schemas.microsoft.com/office/drawing/2014/main" id="{2677A6B9-87DB-6A49-B712-3311E70FE2C6}"/>
                  </a:ext>
                </a:extLst>
              </p:cNvPr>
              <p:cNvPicPr/>
              <p:nvPr/>
            </p:nvPicPr>
            <p:blipFill>
              <a:blip r:embed="rId6"/>
              <a:stretch>
                <a:fillRect/>
              </a:stretch>
            </p:blipFill>
            <p:spPr>
              <a:xfrm>
                <a:off x="7890049" y="5180056"/>
                <a:ext cx="2318040" cy="1284840"/>
              </a:xfrm>
              <a:prstGeom prst="rect">
                <a:avLst/>
              </a:prstGeom>
            </p:spPr>
          </p:pic>
        </mc:Fallback>
      </mc:AlternateContent>
      <p:sp>
        <p:nvSpPr>
          <p:cNvPr id="74" name="Rectangle 73">
            <a:extLst>
              <a:ext uri="{FF2B5EF4-FFF2-40B4-BE49-F238E27FC236}">
                <a16:creationId xmlns:a16="http://schemas.microsoft.com/office/drawing/2014/main" id="{20ED8155-0192-8C4C-9A14-B861A37F7D63}"/>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3" name="Slide Number Placeholder 2">
            <a:extLst>
              <a:ext uri="{FF2B5EF4-FFF2-40B4-BE49-F238E27FC236}">
                <a16:creationId xmlns:a16="http://schemas.microsoft.com/office/drawing/2014/main" id="{F970EB72-32CB-3F40-9909-D0AFFD063666}"/>
              </a:ext>
            </a:extLst>
          </p:cNvPr>
          <p:cNvSpPr>
            <a:spLocks noGrp="1"/>
          </p:cNvSpPr>
          <p:nvPr>
            <p:ph type="sldNum" sz="quarter" idx="12"/>
          </p:nvPr>
        </p:nvSpPr>
        <p:spPr/>
        <p:txBody>
          <a:bodyPr/>
          <a:lstStyle/>
          <a:p>
            <a:fld id="{160847C4-C153-934D-B234-B5C1EA6118B1}" type="slidenum">
              <a:rPr lang="en-US" smtClean="0"/>
              <a:t>50</a:t>
            </a:fld>
            <a:endParaRPr lang="en-US"/>
          </a:p>
        </p:txBody>
      </p:sp>
    </p:spTree>
    <p:extLst>
      <p:ext uri="{BB962C8B-B14F-4D97-AF65-F5344CB8AC3E}">
        <p14:creationId xmlns:p14="http://schemas.microsoft.com/office/powerpoint/2010/main" val="119957672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C43A66-CB75-3A49-99CE-349B0576B852}"/>
              </a:ext>
            </a:extLst>
          </p:cNvPr>
          <p:cNvSpPr>
            <a:spLocks noGrp="1"/>
          </p:cNvSpPr>
          <p:nvPr>
            <p:ph type="title"/>
          </p:nvPr>
        </p:nvSpPr>
        <p:spPr/>
        <p:txBody>
          <a:bodyPr>
            <a:normAutofit fontScale="90000"/>
          </a:bodyPr>
          <a:lstStyle/>
          <a:p>
            <a:r>
              <a:rPr lang="en-US" dirty="0"/>
              <a:t>Decision Tree application example</a:t>
            </a:r>
          </a:p>
        </p:txBody>
      </p:sp>
      <p:sp>
        <p:nvSpPr>
          <p:cNvPr id="3" name="Content Placeholder 2">
            <a:extLst>
              <a:ext uri="{FF2B5EF4-FFF2-40B4-BE49-F238E27FC236}">
                <a16:creationId xmlns:a16="http://schemas.microsoft.com/office/drawing/2014/main" id="{90E16236-2B40-6E4C-B66A-315A969DB8FC}"/>
              </a:ext>
            </a:extLst>
          </p:cNvPr>
          <p:cNvSpPr>
            <a:spLocks noGrp="1"/>
          </p:cNvSpPr>
          <p:nvPr>
            <p:ph idx="1"/>
          </p:nvPr>
        </p:nvSpPr>
        <p:spPr/>
        <p:txBody>
          <a:bodyPr/>
          <a:lstStyle/>
          <a:p>
            <a:endParaRPr lang="en-US"/>
          </a:p>
        </p:txBody>
      </p:sp>
      <p:sp>
        <p:nvSpPr>
          <p:cNvPr id="4" name="Rectangle 3">
            <a:extLst>
              <a:ext uri="{FF2B5EF4-FFF2-40B4-BE49-F238E27FC236}">
                <a16:creationId xmlns:a16="http://schemas.microsoft.com/office/drawing/2014/main" id="{2E8ABF51-5DF4-614B-831C-493E8F9A815D}"/>
              </a:ext>
            </a:extLst>
          </p:cNvPr>
          <p:cNvSpPr/>
          <p:nvPr/>
        </p:nvSpPr>
        <p:spPr>
          <a:xfrm>
            <a:off x="5143176" y="6334824"/>
            <a:ext cx="7161063" cy="369332"/>
          </a:xfrm>
          <a:prstGeom prst="rect">
            <a:avLst/>
          </a:prstGeom>
        </p:spPr>
        <p:txBody>
          <a:bodyPr wrap="none">
            <a:spAutoFit/>
          </a:bodyPr>
          <a:lstStyle/>
          <a:p>
            <a:r>
              <a:rPr lang="en-US" dirty="0"/>
              <a:t>Yokoyama, J.S., Bonham, L.W., Sears, R.L. </a:t>
            </a:r>
            <a:r>
              <a:rPr lang="en-US" i="1" dirty="0"/>
              <a:t>et al.</a:t>
            </a:r>
            <a:r>
              <a:rPr lang="en-US" dirty="0"/>
              <a:t>  </a:t>
            </a:r>
            <a:r>
              <a:rPr lang="en-US" i="1" dirty="0"/>
              <a:t>BMC Neurol</a:t>
            </a:r>
            <a:r>
              <a:rPr lang="en-US" dirty="0"/>
              <a:t> </a:t>
            </a:r>
            <a:r>
              <a:rPr lang="en-US" b="1" dirty="0"/>
              <a:t>15, </a:t>
            </a:r>
            <a:r>
              <a:rPr lang="en-US" dirty="0"/>
              <a:t>47 (2015)</a:t>
            </a:r>
          </a:p>
        </p:txBody>
      </p:sp>
      <p:pic>
        <p:nvPicPr>
          <p:cNvPr id="6" name="Picture 5">
            <a:extLst>
              <a:ext uri="{FF2B5EF4-FFF2-40B4-BE49-F238E27FC236}">
                <a16:creationId xmlns:a16="http://schemas.microsoft.com/office/drawing/2014/main" id="{997959A4-D6A8-1D4D-BD3E-387F87720A0C}"/>
              </a:ext>
            </a:extLst>
          </p:cNvPr>
          <p:cNvPicPr>
            <a:picLocks noChangeAspect="1"/>
          </p:cNvPicPr>
          <p:nvPr/>
        </p:nvPicPr>
        <p:blipFill>
          <a:blip r:embed="rId3"/>
          <a:stretch>
            <a:fillRect/>
          </a:stretch>
        </p:blipFill>
        <p:spPr>
          <a:xfrm>
            <a:off x="965200" y="1690688"/>
            <a:ext cx="8827000" cy="4151312"/>
          </a:xfrm>
          <a:prstGeom prst="rect">
            <a:avLst/>
          </a:prstGeom>
        </p:spPr>
      </p:pic>
      <p:sp>
        <p:nvSpPr>
          <p:cNvPr id="7" name="Rectangle 6">
            <a:extLst>
              <a:ext uri="{FF2B5EF4-FFF2-40B4-BE49-F238E27FC236}">
                <a16:creationId xmlns:a16="http://schemas.microsoft.com/office/drawing/2014/main" id="{E130D923-E2D3-1241-8E24-B0E3DEBEE858}"/>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5" name="Slide Number Placeholder 4">
            <a:extLst>
              <a:ext uri="{FF2B5EF4-FFF2-40B4-BE49-F238E27FC236}">
                <a16:creationId xmlns:a16="http://schemas.microsoft.com/office/drawing/2014/main" id="{199C85C9-0AA4-5E43-85C0-3EC371BEFA7B}"/>
              </a:ext>
            </a:extLst>
          </p:cNvPr>
          <p:cNvSpPr>
            <a:spLocks noGrp="1"/>
          </p:cNvSpPr>
          <p:nvPr>
            <p:ph type="sldNum" sz="quarter" idx="12"/>
          </p:nvPr>
        </p:nvSpPr>
        <p:spPr/>
        <p:txBody>
          <a:bodyPr/>
          <a:lstStyle/>
          <a:p>
            <a:fld id="{160847C4-C153-934D-B234-B5C1EA6118B1}" type="slidenum">
              <a:rPr lang="en-US" smtClean="0"/>
              <a:t>51</a:t>
            </a:fld>
            <a:endParaRPr lang="en-US"/>
          </a:p>
        </p:txBody>
      </p:sp>
    </p:spTree>
    <p:extLst>
      <p:ext uri="{BB962C8B-B14F-4D97-AF65-F5344CB8AC3E}">
        <p14:creationId xmlns:p14="http://schemas.microsoft.com/office/powerpoint/2010/main" val="303066405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D2028-B1EF-8E4D-96C2-412BADD8A943}"/>
              </a:ext>
            </a:extLst>
          </p:cNvPr>
          <p:cNvSpPr>
            <a:spLocks noGrp="1"/>
          </p:cNvSpPr>
          <p:nvPr>
            <p:ph type="title"/>
          </p:nvPr>
        </p:nvSpPr>
        <p:spPr/>
        <p:txBody>
          <a:bodyPr>
            <a:normAutofit fontScale="90000"/>
          </a:bodyPr>
          <a:lstStyle/>
          <a:p>
            <a:r>
              <a:rPr lang="en-US" dirty="0"/>
              <a:t>Decision Tree</a:t>
            </a:r>
          </a:p>
        </p:txBody>
      </p:sp>
      <p:sp>
        <p:nvSpPr>
          <p:cNvPr id="3" name="Content Placeholder 2">
            <a:extLst>
              <a:ext uri="{FF2B5EF4-FFF2-40B4-BE49-F238E27FC236}">
                <a16:creationId xmlns:a16="http://schemas.microsoft.com/office/drawing/2014/main" id="{C25123C4-4722-6942-AEE3-0FEF3106E0A0}"/>
              </a:ext>
            </a:extLst>
          </p:cNvPr>
          <p:cNvSpPr>
            <a:spLocks noGrp="1"/>
          </p:cNvSpPr>
          <p:nvPr>
            <p:ph idx="1"/>
          </p:nvPr>
        </p:nvSpPr>
        <p:spPr/>
        <p:txBody>
          <a:bodyPr>
            <a:normAutofit lnSpcReduction="10000"/>
          </a:bodyPr>
          <a:lstStyle/>
          <a:p>
            <a:pPr marL="0" indent="0">
              <a:buNone/>
            </a:pPr>
            <a:r>
              <a:rPr lang="en-US" b="1" dirty="0"/>
              <a:t>Pros</a:t>
            </a:r>
            <a:endParaRPr lang="en-US" dirty="0"/>
          </a:p>
          <a:p>
            <a:r>
              <a:rPr lang="en-US" dirty="0"/>
              <a:t>Easy interpretation</a:t>
            </a:r>
          </a:p>
          <a:p>
            <a:r>
              <a:rPr lang="en-US" dirty="0"/>
              <a:t>Not influenced by outliers and missing values</a:t>
            </a:r>
          </a:p>
          <a:p>
            <a:endParaRPr lang="en-US" dirty="0"/>
          </a:p>
          <a:p>
            <a:pPr marL="0" indent="0">
              <a:buNone/>
            </a:pPr>
            <a:r>
              <a:rPr lang="en-US" b="1" dirty="0"/>
              <a:t>Cons</a:t>
            </a:r>
            <a:endParaRPr lang="en-US" dirty="0"/>
          </a:p>
          <a:p>
            <a:r>
              <a:rPr lang="en-US" dirty="0"/>
              <a:t>Higher computational time for training and to process data</a:t>
            </a:r>
          </a:p>
          <a:p>
            <a:r>
              <a:rPr lang="en-US" dirty="0"/>
              <a:t>Not global optimal solution</a:t>
            </a:r>
          </a:p>
          <a:p>
            <a:r>
              <a:rPr lang="en-US" dirty="0"/>
              <a:t>Overfitting =&gt; early stopping and pruning</a:t>
            </a:r>
          </a:p>
          <a:p>
            <a:r>
              <a:rPr lang="en-US" dirty="0"/>
              <a:t>Selection bias toward attributes with many possible splits</a:t>
            </a:r>
          </a:p>
          <a:p>
            <a:pPr marL="0" indent="0">
              <a:buNone/>
            </a:pPr>
            <a:r>
              <a:rPr lang="en-US" dirty="0"/>
              <a:t> (Use Gain Ratio)</a:t>
            </a:r>
          </a:p>
          <a:p>
            <a:endParaRPr lang="en-US" dirty="0"/>
          </a:p>
        </p:txBody>
      </p:sp>
      <p:sp>
        <p:nvSpPr>
          <p:cNvPr id="4" name="Rectangle 3">
            <a:extLst>
              <a:ext uri="{FF2B5EF4-FFF2-40B4-BE49-F238E27FC236}">
                <a16:creationId xmlns:a16="http://schemas.microsoft.com/office/drawing/2014/main" id="{006EE4D3-F8A2-3C48-9E18-9598D7BE7FD5}"/>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5" name="Slide Number Placeholder 4">
            <a:extLst>
              <a:ext uri="{FF2B5EF4-FFF2-40B4-BE49-F238E27FC236}">
                <a16:creationId xmlns:a16="http://schemas.microsoft.com/office/drawing/2014/main" id="{92396333-D665-0847-AEC2-FF365E576A67}"/>
              </a:ext>
            </a:extLst>
          </p:cNvPr>
          <p:cNvSpPr>
            <a:spLocks noGrp="1"/>
          </p:cNvSpPr>
          <p:nvPr>
            <p:ph type="sldNum" sz="quarter" idx="12"/>
          </p:nvPr>
        </p:nvSpPr>
        <p:spPr/>
        <p:txBody>
          <a:bodyPr/>
          <a:lstStyle/>
          <a:p>
            <a:fld id="{160847C4-C153-934D-B234-B5C1EA6118B1}" type="slidenum">
              <a:rPr lang="en-US" smtClean="0"/>
              <a:t>52</a:t>
            </a:fld>
            <a:endParaRPr lang="en-US"/>
          </a:p>
        </p:txBody>
      </p:sp>
    </p:spTree>
    <p:extLst>
      <p:ext uri="{BB962C8B-B14F-4D97-AF65-F5344CB8AC3E}">
        <p14:creationId xmlns:p14="http://schemas.microsoft.com/office/powerpoint/2010/main" val="329155593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AFFA60-68C9-A84F-ABAC-D5209FB89F1F}"/>
              </a:ext>
            </a:extLst>
          </p:cNvPr>
          <p:cNvSpPr>
            <a:spLocks noGrp="1"/>
          </p:cNvSpPr>
          <p:nvPr>
            <p:ph type="title"/>
          </p:nvPr>
        </p:nvSpPr>
        <p:spPr>
          <a:xfrm>
            <a:off x="3241322" y="2532253"/>
            <a:ext cx="5709356" cy="896747"/>
          </a:xfrm>
        </p:spPr>
        <p:style>
          <a:lnRef idx="0">
            <a:schemeClr val="dk1"/>
          </a:lnRef>
          <a:fillRef idx="3">
            <a:schemeClr val="dk1"/>
          </a:fillRef>
          <a:effectRef idx="3">
            <a:schemeClr val="dk1"/>
          </a:effectRef>
          <a:fontRef idx="minor">
            <a:schemeClr val="lt1"/>
          </a:fontRef>
        </p:style>
        <p:txBody>
          <a:bodyPr>
            <a:normAutofit fontScale="90000"/>
          </a:bodyPr>
          <a:lstStyle/>
          <a:p>
            <a:r>
              <a:rPr lang="en-US" dirty="0"/>
              <a:t>Decision Tree practice</a:t>
            </a:r>
          </a:p>
        </p:txBody>
      </p:sp>
      <p:sp>
        <p:nvSpPr>
          <p:cNvPr id="4" name="Slide Number Placeholder 3">
            <a:extLst>
              <a:ext uri="{FF2B5EF4-FFF2-40B4-BE49-F238E27FC236}">
                <a16:creationId xmlns:a16="http://schemas.microsoft.com/office/drawing/2014/main" id="{11A31189-AC6C-454F-BA1D-5BFC671BCCED}"/>
              </a:ext>
            </a:extLst>
          </p:cNvPr>
          <p:cNvSpPr>
            <a:spLocks noGrp="1"/>
          </p:cNvSpPr>
          <p:nvPr>
            <p:ph type="sldNum" sz="quarter" idx="12"/>
          </p:nvPr>
        </p:nvSpPr>
        <p:spPr/>
        <p:txBody>
          <a:bodyPr/>
          <a:lstStyle/>
          <a:p>
            <a:fld id="{160847C4-C153-934D-B234-B5C1EA6118B1}" type="slidenum">
              <a:rPr lang="en-US" smtClean="0"/>
              <a:t>53</a:t>
            </a:fld>
            <a:endParaRPr lang="en-US"/>
          </a:p>
        </p:txBody>
      </p:sp>
      <p:sp>
        <p:nvSpPr>
          <p:cNvPr id="6" name="Content Placeholder 5">
            <a:extLst>
              <a:ext uri="{FF2B5EF4-FFF2-40B4-BE49-F238E27FC236}">
                <a16:creationId xmlns:a16="http://schemas.microsoft.com/office/drawing/2014/main" id="{D954C0CD-C4FE-6B41-B62D-11B95AE807EA}"/>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213630369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97FA23-098B-9741-9B8E-B99C46EC2D76}"/>
              </a:ext>
            </a:extLst>
          </p:cNvPr>
          <p:cNvSpPr>
            <a:spLocks noGrp="1"/>
          </p:cNvSpPr>
          <p:nvPr>
            <p:ph type="title"/>
          </p:nvPr>
        </p:nvSpPr>
        <p:spPr/>
        <p:txBody>
          <a:bodyPr>
            <a:normAutofit fontScale="90000"/>
          </a:bodyPr>
          <a:lstStyle/>
          <a:p>
            <a:r>
              <a:rPr lang="en-US" dirty="0"/>
              <a:t>Complexity parameter (cp)</a:t>
            </a:r>
          </a:p>
        </p:txBody>
      </p:sp>
      <p:sp>
        <p:nvSpPr>
          <p:cNvPr id="3" name="Content Placeholder 2">
            <a:extLst>
              <a:ext uri="{FF2B5EF4-FFF2-40B4-BE49-F238E27FC236}">
                <a16:creationId xmlns:a16="http://schemas.microsoft.com/office/drawing/2014/main" id="{8BBC84A6-E791-3B45-B002-F974B129BF4F}"/>
              </a:ext>
            </a:extLst>
          </p:cNvPr>
          <p:cNvSpPr>
            <a:spLocks noGrp="1"/>
          </p:cNvSpPr>
          <p:nvPr>
            <p:ph idx="1"/>
          </p:nvPr>
        </p:nvSpPr>
        <p:spPr/>
        <p:txBody>
          <a:bodyPr>
            <a:normAutofit/>
          </a:bodyPr>
          <a:lstStyle/>
          <a:p>
            <a:pPr marL="0" indent="0">
              <a:buNone/>
            </a:pPr>
            <a:r>
              <a:rPr lang="en-US" sz="2400" dirty="0">
                <a:latin typeface="+mj-lt"/>
              </a:rPr>
              <a:t>Governs </a:t>
            </a:r>
            <a:r>
              <a:rPr lang="en-US" dirty="0">
                <a:latin typeface="+mj-lt"/>
              </a:rPr>
              <a:t>the minimum “benefit” that must be gained at each split of the decision tree in order to make a split worthwhile.</a:t>
            </a:r>
            <a:endParaRPr lang="en-US" sz="2400" dirty="0">
              <a:latin typeface="+mj-lt"/>
            </a:endParaRPr>
          </a:p>
        </p:txBody>
      </p:sp>
      <p:sp>
        <p:nvSpPr>
          <p:cNvPr id="6" name="Slide Number Placeholder 5">
            <a:extLst>
              <a:ext uri="{FF2B5EF4-FFF2-40B4-BE49-F238E27FC236}">
                <a16:creationId xmlns:a16="http://schemas.microsoft.com/office/drawing/2014/main" id="{9F378C15-A5E4-6841-8803-CB6D4ACCC668}"/>
              </a:ext>
            </a:extLst>
          </p:cNvPr>
          <p:cNvSpPr>
            <a:spLocks noGrp="1"/>
          </p:cNvSpPr>
          <p:nvPr>
            <p:ph type="sldNum" sz="quarter" idx="12"/>
          </p:nvPr>
        </p:nvSpPr>
        <p:spPr/>
        <p:txBody>
          <a:bodyPr/>
          <a:lstStyle/>
          <a:p>
            <a:fld id="{160847C4-C153-934D-B234-B5C1EA6118B1}" type="slidenum">
              <a:rPr lang="en-US" smtClean="0"/>
              <a:t>54</a:t>
            </a:fld>
            <a:endParaRPr lang="en-US"/>
          </a:p>
        </p:txBody>
      </p:sp>
      <p:sp>
        <p:nvSpPr>
          <p:cNvPr id="8" name="Rectangle 7">
            <a:extLst>
              <a:ext uri="{FF2B5EF4-FFF2-40B4-BE49-F238E27FC236}">
                <a16:creationId xmlns:a16="http://schemas.microsoft.com/office/drawing/2014/main" id="{EE512491-1298-3147-919B-11F812FF4AB6}"/>
              </a:ext>
            </a:extLst>
          </p:cNvPr>
          <p:cNvSpPr/>
          <p:nvPr/>
        </p:nvSpPr>
        <p:spPr>
          <a:xfrm>
            <a:off x="5179454" y="2417225"/>
            <a:ext cx="6096000" cy="646331"/>
          </a:xfrm>
          <a:prstGeom prst="rect">
            <a:avLst/>
          </a:prstGeom>
        </p:spPr>
        <p:txBody>
          <a:bodyPr>
            <a:spAutoFit/>
          </a:bodyPr>
          <a:lstStyle/>
          <a:p>
            <a:r>
              <a:rPr lang="en-US" dirty="0"/>
              <a:t>Williams G. (2011) Decision Trees. In: Data Mining with Rattle and R. Use R. Springer, New York, NY</a:t>
            </a:r>
          </a:p>
        </p:txBody>
      </p:sp>
      <p:sp>
        <p:nvSpPr>
          <p:cNvPr id="7" name="Rectangle 6">
            <a:extLst>
              <a:ext uri="{FF2B5EF4-FFF2-40B4-BE49-F238E27FC236}">
                <a16:creationId xmlns:a16="http://schemas.microsoft.com/office/drawing/2014/main" id="{F09D7690-F61B-E844-9BB2-D38F6D0B716C}"/>
              </a:ext>
            </a:extLst>
          </p:cNvPr>
          <p:cNvSpPr/>
          <p:nvPr/>
        </p:nvSpPr>
        <p:spPr>
          <a:xfrm>
            <a:off x="838199" y="4073916"/>
            <a:ext cx="7880797" cy="954107"/>
          </a:xfrm>
          <a:prstGeom prst="rect">
            <a:avLst/>
          </a:prstGeom>
        </p:spPr>
        <p:txBody>
          <a:bodyPr wrap="square">
            <a:spAutoFit/>
          </a:bodyPr>
          <a:lstStyle/>
          <a:p>
            <a:r>
              <a:rPr lang="en-US" sz="2800" dirty="0">
                <a:latin typeface="+mj-lt"/>
              </a:rPr>
              <a:t>Trims off least important splits at each run. </a:t>
            </a:r>
          </a:p>
          <a:p>
            <a:r>
              <a:rPr lang="en-US" sz="2800" dirty="0">
                <a:latin typeface="+mj-lt"/>
              </a:rPr>
              <a:t>Penalizes models that are too complex.</a:t>
            </a:r>
          </a:p>
        </p:txBody>
      </p:sp>
      <p:sp>
        <p:nvSpPr>
          <p:cNvPr id="10" name="Rectangle 9">
            <a:extLst>
              <a:ext uri="{FF2B5EF4-FFF2-40B4-BE49-F238E27FC236}">
                <a16:creationId xmlns:a16="http://schemas.microsoft.com/office/drawing/2014/main" id="{3E354712-AB4E-D246-9236-5A519329AED8}"/>
              </a:ext>
            </a:extLst>
          </p:cNvPr>
          <p:cNvSpPr/>
          <p:nvPr/>
        </p:nvSpPr>
        <p:spPr>
          <a:xfrm>
            <a:off x="5257800" y="5575579"/>
            <a:ext cx="6096000" cy="646331"/>
          </a:xfrm>
          <a:prstGeom prst="rect">
            <a:avLst/>
          </a:prstGeom>
        </p:spPr>
        <p:txBody>
          <a:bodyPr>
            <a:spAutoFit/>
          </a:bodyPr>
          <a:lstStyle/>
          <a:p>
            <a:r>
              <a:rPr lang="en-US" dirty="0"/>
              <a:t>Muhammad Azam et al. (2017) Simulation and Computation, 46:4, 2924-2934</a:t>
            </a:r>
          </a:p>
        </p:txBody>
      </p:sp>
    </p:spTree>
    <p:extLst>
      <p:ext uri="{BB962C8B-B14F-4D97-AF65-F5344CB8AC3E}">
        <p14:creationId xmlns:p14="http://schemas.microsoft.com/office/powerpoint/2010/main" val="131223995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3A76E-CB05-0F45-9319-A1E1C64BE8C1}"/>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7B11B013-6748-264B-89F9-3DDDB6C4BE59}"/>
              </a:ext>
            </a:extLst>
          </p:cNvPr>
          <p:cNvSpPr>
            <a:spLocks noGrp="1"/>
          </p:cNvSpPr>
          <p:nvPr>
            <p:ph idx="1"/>
          </p:nvPr>
        </p:nvSpPr>
        <p:spPr/>
        <p:txBody>
          <a:bodyPr/>
          <a:lstStyle/>
          <a:p>
            <a:endParaRPr lang="en-US" dirty="0"/>
          </a:p>
        </p:txBody>
      </p:sp>
      <p:sp>
        <p:nvSpPr>
          <p:cNvPr id="6" name="Title 1">
            <a:extLst>
              <a:ext uri="{FF2B5EF4-FFF2-40B4-BE49-F238E27FC236}">
                <a16:creationId xmlns:a16="http://schemas.microsoft.com/office/drawing/2014/main" id="{245630B8-05F2-C747-B239-4697C5DD86E6}"/>
              </a:ext>
            </a:extLst>
          </p:cNvPr>
          <p:cNvSpPr txBox="1">
            <a:spLocks/>
          </p:cNvSpPr>
          <p:nvPr/>
        </p:nvSpPr>
        <p:spPr>
          <a:xfrm>
            <a:off x="838200" y="365125"/>
            <a:ext cx="10515600" cy="668147"/>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r>
              <a:rPr lang="en-US" dirty="0"/>
              <a:t>What we are going to learn</a:t>
            </a:r>
          </a:p>
        </p:txBody>
      </p:sp>
      <p:sp>
        <p:nvSpPr>
          <p:cNvPr id="16" name="Slide Number Placeholder 15">
            <a:extLst>
              <a:ext uri="{FF2B5EF4-FFF2-40B4-BE49-F238E27FC236}">
                <a16:creationId xmlns:a16="http://schemas.microsoft.com/office/drawing/2014/main" id="{DBB4452F-23A9-D049-9F7C-F64A36C7B82D}"/>
              </a:ext>
            </a:extLst>
          </p:cNvPr>
          <p:cNvSpPr>
            <a:spLocks noGrp="1"/>
          </p:cNvSpPr>
          <p:nvPr>
            <p:ph type="sldNum" sz="quarter" idx="12"/>
          </p:nvPr>
        </p:nvSpPr>
        <p:spPr/>
        <p:txBody>
          <a:bodyPr/>
          <a:lstStyle/>
          <a:p>
            <a:fld id="{160847C4-C153-934D-B234-B5C1EA6118B1}" type="slidenum">
              <a:rPr lang="en-US" smtClean="0"/>
              <a:t>55</a:t>
            </a:fld>
            <a:endParaRPr lang="en-US"/>
          </a:p>
        </p:txBody>
      </p:sp>
      <p:sp>
        <p:nvSpPr>
          <p:cNvPr id="17" name="Rounded Rectangle 16">
            <a:extLst>
              <a:ext uri="{FF2B5EF4-FFF2-40B4-BE49-F238E27FC236}">
                <a16:creationId xmlns:a16="http://schemas.microsoft.com/office/drawing/2014/main" id="{11C17612-DDF5-6645-9872-0D6BE539C5B8}"/>
              </a:ext>
            </a:extLst>
          </p:cNvPr>
          <p:cNvSpPr/>
          <p:nvPr/>
        </p:nvSpPr>
        <p:spPr>
          <a:xfrm>
            <a:off x="2045169" y="2290456"/>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reflection blurRad="6350" stA="50000" endA="295" endPos="92000" dist="101600" dir="5400000" sy="-100000" algn="bl" rotWithShape="0"/>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K-Nearest</a:t>
            </a:r>
            <a:r>
              <a:rPr lang="en-US" b="1" dirty="0">
                <a:ln/>
                <a:solidFill>
                  <a:schemeClr val="accent3"/>
                </a:solidFill>
              </a:rPr>
              <a:t> </a:t>
            </a:r>
            <a:r>
              <a:rPr lang="en-US" dirty="0">
                <a:ln w="0"/>
                <a:solidFill>
                  <a:schemeClr val="tx1"/>
                </a:solidFill>
                <a:effectLst>
                  <a:outerShdw blurRad="38100" dist="19050" dir="2700000" algn="tl" rotWithShape="0">
                    <a:schemeClr val="dk1">
                      <a:alpha val="40000"/>
                    </a:schemeClr>
                  </a:outerShdw>
                </a:effectLst>
              </a:rPr>
              <a:t>Neighbor</a:t>
            </a:r>
            <a:endParaRPr lang="en-US" b="1" dirty="0">
              <a:ln/>
              <a:noFill/>
            </a:endParaRPr>
          </a:p>
        </p:txBody>
      </p:sp>
      <p:sp>
        <p:nvSpPr>
          <p:cNvPr id="18" name="Rounded Rectangle 17">
            <a:extLst>
              <a:ext uri="{FF2B5EF4-FFF2-40B4-BE49-F238E27FC236}">
                <a16:creationId xmlns:a16="http://schemas.microsoft.com/office/drawing/2014/main" id="{37B30A24-FD1C-6A47-AC2E-28F5E827DF7D}"/>
              </a:ext>
            </a:extLst>
          </p:cNvPr>
          <p:cNvSpPr/>
          <p:nvPr/>
        </p:nvSpPr>
        <p:spPr>
          <a:xfrm>
            <a:off x="4771696" y="1098014"/>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reflection blurRad="6350" stA="50000" endA="295" endPos="92000" dist="101600" dir="5400000" sy="-100000" algn="bl" rotWithShape="0"/>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K-Means</a:t>
            </a:r>
            <a:endParaRPr lang="en-US" b="1" dirty="0">
              <a:ln/>
              <a:noFill/>
            </a:endParaRPr>
          </a:p>
        </p:txBody>
      </p:sp>
      <p:sp>
        <p:nvSpPr>
          <p:cNvPr id="19" name="Rounded Rectangle 18">
            <a:extLst>
              <a:ext uri="{FF2B5EF4-FFF2-40B4-BE49-F238E27FC236}">
                <a16:creationId xmlns:a16="http://schemas.microsoft.com/office/drawing/2014/main" id="{07B30658-5F30-FA4B-AAD5-8BD8B2AA7C74}"/>
              </a:ext>
            </a:extLst>
          </p:cNvPr>
          <p:cNvSpPr/>
          <p:nvPr/>
        </p:nvSpPr>
        <p:spPr>
          <a:xfrm>
            <a:off x="8013966" y="2061323"/>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reflection blurRad="6350" stA="50000" endA="295" endPos="92000" dist="101600" dir="5400000" sy="-100000" algn="bl" rotWithShape="0"/>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Decision Tree</a:t>
            </a:r>
            <a:endParaRPr lang="en-US" b="1" dirty="0">
              <a:ln/>
              <a:noFill/>
            </a:endParaRPr>
          </a:p>
        </p:txBody>
      </p:sp>
      <p:sp>
        <p:nvSpPr>
          <p:cNvPr id="20" name="Rounded Rectangle 19">
            <a:extLst>
              <a:ext uri="{FF2B5EF4-FFF2-40B4-BE49-F238E27FC236}">
                <a16:creationId xmlns:a16="http://schemas.microsoft.com/office/drawing/2014/main" id="{33C3E25B-3190-F640-9F78-E2A75711BF56}"/>
              </a:ext>
            </a:extLst>
          </p:cNvPr>
          <p:cNvSpPr/>
          <p:nvPr/>
        </p:nvSpPr>
        <p:spPr>
          <a:xfrm>
            <a:off x="7529160" y="3810122"/>
            <a:ext cx="2648607" cy="903890"/>
          </a:xfrm>
          <a:prstGeom prst="roundRect">
            <a:avLst/>
          </a:prstGeom>
          <a:gradFill flip="none" rotWithShape="1">
            <a:gsLst>
              <a:gs pos="0">
                <a:schemeClr val="accent6">
                  <a:lumMod val="40000"/>
                  <a:lumOff val="60000"/>
                  <a:shade val="30000"/>
                  <a:satMod val="115000"/>
                </a:schemeClr>
              </a:gs>
              <a:gs pos="50000">
                <a:schemeClr val="accent6">
                  <a:lumMod val="40000"/>
                  <a:lumOff val="60000"/>
                  <a:shade val="67500"/>
                  <a:satMod val="115000"/>
                </a:schemeClr>
              </a:gs>
              <a:gs pos="100000">
                <a:schemeClr val="accent6">
                  <a:lumMod val="40000"/>
                  <a:lumOff val="60000"/>
                  <a:shade val="100000"/>
                  <a:satMod val="115000"/>
                </a:schemeClr>
              </a:gs>
            </a:gsLst>
            <a:lin ang="16200000" scaled="1"/>
            <a:tileRect/>
          </a:gradFill>
          <a:ln>
            <a:noFill/>
          </a:ln>
          <a:effectLst>
            <a:reflection blurRad="6350" stA="50000" endA="295" endPos="92000" dist="101600" dir="5400000" sy="-100000" algn="bl" rotWithShape="0"/>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Support Vector Machine</a:t>
            </a:r>
            <a:endParaRPr lang="en-US" b="1" dirty="0">
              <a:ln/>
              <a:noFill/>
            </a:endParaRPr>
          </a:p>
        </p:txBody>
      </p:sp>
      <p:sp>
        <p:nvSpPr>
          <p:cNvPr id="21" name="Rounded Rectangle 20">
            <a:extLst>
              <a:ext uri="{FF2B5EF4-FFF2-40B4-BE49-F238E27FC236}">
                <a16:creationId xmlns:a16="http://schemas.microsoft.com/office/drawing/2014/main" id="{A2D20B3F-7A20-604C-91A4-C1795C339828}"/>
              </a:ext>
            </a:extLst>
          </p:cNvPr>
          <p:cNvSpPr/>
          <p:nvPr/>
        </p:nvSpPr>
        <p:spPr>
          <a:xfrm>
            <a:off x="1562484" y="3834993"/>
            <a:ext cx="2648607" cy="903890"/>
          </a:xfrm>
          <a:prstGeom prst="roundRect">
            <a:avLst/>
          </a:prstGeom>
          <a:gradFill flip="none" rotWithShape="1">
            <a:gsLst>
              <a:gs pos="0">
                <a:schemeClr val="accent6">
                  <a:lumMod val="40000"/>
                  <a:lumOff val="60000"/>
                  <a:shade val="30000"/>
                  <a:satMod val="115000"/>
                </a:schemeClr>
              </a:gs>
              <a:gs pos="50000">
                <a:schemeClr val="accent6">
                  <a:lumMod val="40000"/>
                  <a:lumOff val="60000"/>
                  <a:shade val="67500"/>
                  <a:satMod val="115000"/>
                </a:schemeClr>
              </a:gs>
              <a:gs pos="100000">
                <a:schemeClr val="accent6">
                  <a:lumMod val="40000"/>
                  <a:lumOff val="60000"/>
                  <a:shade val="100000"/>
                  <a:satMod val="115000"/>
                </a:schemeClr>
              </a:gs>
            </a:gsLst>
            <a:lin ang="16200000" scaled="1"/>
            <a:tileRect/>
          </a:gradFill>
          <a:ln>
            <a:noFill/>
          </a:ln>
          <a:effectLst>
            <a:reflection blurRad="6350" stA="50000" endA="295" endPos="92000" dist="101600" dir="5400000" sy="-100000" algn="bl" rotWithShape="0"/>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Neural Networks</a:t>
            </a:r>
            <a:endParaRPr lang="en-US" b="1" dirty="0">
              <a:ln/>
              <a:noFill/>
            </a:endParaRPr>
          </a:p>
        </p:txBody>
      </p:sp>
      <p:sp>
        <p:nvSpPr>
          <p:cNvPr id="22" name="Rounded Rectangle 21">
            <a:extLst>
              <a:ext uri="{FF2B5EF4-FFF2-40B4-BE49-F238E27FC236}">
                <a16:creationId xmlns:a16="http://schemas.microsoft.com/office/drawing/2014/main" id="{C5A5EE9C-0F58-094E-922D-7196806A7168}"/>
              </a:ext>
            </a:extLst>
          </p:cNvPr>
          <p:cNvSpPr/>
          <p:nvPr/>
        </p:nvSpPr>
        <p:spPr>
          <a:xfrm>
            <a:off x="4566941" y="4910822"/>
            <a:ext cx="2648607" cy="903890"/>
          </a:xfrm>
          <a:prstGeom prst="roundRect">
            <a:avLst/>
          </a:prstGeom>
          <a:solidFill>
            <a:srgbClr val="FFC000"/>
          </a:solidFill>
          <a:ln>
            <a:noFill/>
          </a:ln>
          <a:effectLst>
            <a:reflection blurRad="6350" stA="50000" endA="295" endPos="92000" dist="101600" dir="5400000" sy="-100000" algn="bl" rotWithShape="0"/>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Random Forest</a:t>
            </a:r>
            <a:endParaRPr lang="en-US" b="1" dirty="0">
              <a:ln/>
              <a:noFill/>
            </a:endParaRPr>
          </a:p>
        </p:txBody>
      </p:sp>
    </p:spTree>
    <p:extLst>
      <p:ext uri="{BB962C8B-B14F-4D97-AF65-F5344CB8AC3E}">
        <p14:creationId xmlns:p14="http://schemas.microsoft.com/office/powerpoint/2010/main" val="12937143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E47607-9FBC-E84B-83F8-E00D3372D9A1}"/>
              </a:ext>
            </a:extLst>
          </p:cNvPr>
          <p:cNvSpPr>
            <a:spLocks noGrp="1"/>
          </p:cNvSpPr>
          <p:nvPr>
            <p:ph type="title"/>
          </p:nvPr>
        </p:nvSpPr>
        <p:spPr>
          <a:xfrm>
            <a:off x="838200" y="142471"/>
            <a:ext cx="10515600" cy="668147"/>
          </a:xfrm>
        </p:spPr>
        <p:txBody>
          <a:bodyPr>
            <a:normAutofit fontScale="90000"/>
          </a:bodyPr>
          <a:lstStyle/>
          <a:p>
            <a:r>
              <a:rPr lang="en-US" dirty="0"/>
              <a:t>Random Forest</a:t>
            </a:r>
          </a:p>
        </p:txBody>
      </p:sp>
      <p:pic>
        <p:nvPicPr>
          <p:cNvPr id="7182" name="Picture 14" descr="Eritaj Kreòl: The Magic Orange Tree">
            <a:extLst>
              <a:ext uri="{FF2B5EF4-FFF2-40B4-BE49-F238E27FC236}">
                <a16:creationId xmlns:a16="http://schemas.microsoft.com/office/drawing/2014/main" id="{25EB0417-8A6C-6B40-89FA-427207C2D73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705092" y="844728"/>
            <a:ext cx="2795016" cy="2096262"/>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5">
            <a:extLst>
              <a:ext uri="{FF2B5EF4-FFF2-40B4-BE49-F238E27FC236}">
                <a16:creationId xmlns:a16="http://schemas.microsoft.com/office/drawing/2014/main" id="{103A1401-3F07-B140-B973-4BBCDE73C331}"/>
              </a:ext>
            </a:extLst>
          </p:cNvPr>
          <p:cNvSpPr>
            <a:spLocks noGrp="1"/>
          </p:cNvSpPr>
          <p:nvPr>
            <p:ph idx="1"/>
          </p:nvPr>
        </p:nvSpPr>
        <p:spPr/>
        <p:txBody>
          <a:bodyPr/>
          <a:lstStyle/>
          <a:p>
            <a:endParaRPr lang="en-US"/>
          </a:p>
        </p:txBody>
      </p:sp>
      <p:sp>
        <p:nvSpPr>
          <p:cNvPr id="5" name="Rectangle 4">
            <a:extLst>
              <a:ext uri="{FF2B5EF4-FFF2-40B4-BE49-F238E27FC236}">
                <a16:creationId xmlns:a16="http://schemas.microsoft.com/office/drawing/2014/main" id="{DC2A34CB-D129-2841-B624-714E8BC31DDF}"/>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3" name="Slide Number Placeholder 2">
            <a:extLst>
              <a:ext uri="{FF2B5EF4-FFF2-40B4-BE49-F238E27FC236}">
                <a16:creationId xmlns:a16="http://schemas.microsoft.com/office/drawing/2014/main" id="{618F00DD-597B-4A49-9929-530442BCAC30}"/>
              </a:ext>
            </a:extLst>
          </p:cNvPr>
          <p:cNvSpPr>
            <a:spLocks noGrp="1"/>
          </p:cNvSpPr>
          <p:nvPr>
            <p:ph type="sldNum" sz="quarter" idx="12"/>
          </p:nvPr>
        </p:nvSpPr>
        <p:spPr/>
        <p:txBody>
          <a:bodyPr/>
          <a:lstStyle/>
          <a:p>
            <a:fld id="{160847C4-C153-934D-B234-B5C1EA6118B1}" type="slidenum">
              <a:rPr lang="en-US" smtClean="0"/>
              <a:t>56</a:t>
            </a:fld>
            <a:endParaRPr lang="en-US"/>
          </a:p>
        </p:txBody>
      </p:sp>
    </p:spTree>
    <p:extLst>
      <p:ext uri="{BB962C8B-B14F-4D97-AF65-F5344CB8AC3E}">
        <p14:creationId xmlns:p14="http://schemas.microsoft.com/office/powerpoint/2010/main" val="70406582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loud Callout 4">
            <a:extLst>
              <a:ext uri="{FF2B5EF4-FFF2-40B4-BE49-F238E27FC236}">
                <a16:creationId xmlns:a16="http://schemas.microsoft.com/office/drawing/2014/main" id="{1419AAD2-8620-7C42-8E87-6E37FA5D5193}"/>
              </a:ext>
            </a:extLst>
          </p:cNvPr>
          <p:cNvSpPr/>
          <p:nvPr/>
        </p:nvSpPr>
        <p:spPr>
          <a:xfrm>
            <a:off x="3931920" y="776509"/>
            <a:ext cx="1325880" cy="758571"/>
          </a:xfrm>
          <a:prstGeom prst="cloud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2" name="Title 1">
            <a:extLst>
              <a:ext uri="{FF2B5EF4-FFF2-40B4-BE49-F238E27FC236}">
                <a16:creationId xmlns:a16="http://schemas.microsoft.com/office/drawing/2014/main" id="{F1E47607-9FBC-E84B-83F8-E00D3372D9A1}"/>
              </a:ext>
            </a:extLst>
          </p:cNvPr>
          <p:cNvSpPr>
            <a:spLocks noGrp="1"/>
          </p:cNvSpPr>
          <p:nvPr>
            <p:ph type="title"/>
          </p:nvPr>
        </p:nvSpPr>
        <p:spPr>
          <a:xfrm>
            <a:off x="838200" y="142471"/>
            <a:ext cx="10515600" cy="668147"/>
          </a:xfrm>
        </p:spPr>
        <p:txBody>
          <a:bodyPr>
            <a:normAutofit fontScale="90000"/>
          </a:bodyPr>
          <a:lstStyle/>
          <a:p>
            <a:r>
              <a:rPr lang="en-US" dirty="0"/>
              <a:t>Random Forest</a:t>
            </a:r>
          </a:p>
        </p:txBody>
      </p:sp>
      <p:pic>
        <p:nvPicPr>
          <p:cNvPr id="7182" name="Picture 14" descr="Eritaj Kreòl: The Magic Orange Tree">
            <a:extLst>
              <a:ext uri="{FF2B5EF4-FFF2-40B4-BE49-F238E27FC236}">
                <a16:creationId xmlns:a16="http://schemas.microsoft.com/office/drawing/2014/main" id="{25EB0417-8A6C-6B40-89FA-427207C2D73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705092" y="844728"/>
            <a:ext cx="2795016" cy="2096262"/>
          </a:xfrm>
          <a:prstGeom prst="rect">
            <a:avLst/>
          </a:prstGeom>
          <a:noFill/>
          <a:extLst>
            <a:ext uri="{909E8E84-426E-40DD-AFC4-6F175D3DCCD1}">
              <a14:hiddenFill xmlns:a14="http://schemas.microsoft.com/office/drawing/2010/main">
                <a:solidFill>
                  <a:srgbClr val="FFFFFF"/>
                </a:solidFill>
              </a14:hiddenFill>
            </a:ext>
          </a:extLst>
        </p:spPr>
      </p:pic>
      <p:pic>
        <p:nvPicPr>
          <p:cNvPr id="7190" name="Picture 22" descr="Graphics Cartoon Orange, orange, orange, smiley, cartoon, tangerine, fruit  png | NextPNG">
            <a:extLst>
              <a:ext uri="{FF2B5EF4-FFF2-40B4-BE49-F238E27FC236}">
                <a16:creationId xmlns:a16="http://schemas.microsoft.com/office/drawing/2014/main" id="{6091B02A-D3A1-BE47-A515-B0EBF84A6D45}"/>
              </a:ext>
            </a:extLst>
          </p:cNvPr>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319016" y="955000"/>
            <a:ext cx="622051" cy="390576"/>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9F6E6457-3670-FE41-A657-8CABC2CEEBB4}"/>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3" name="Slide Number Placeholder 2">
            <a:extLst>
              <a:ext uri="{FF2B5EF4-FFF2-40B4-BE49-F238E27FC236}">
                <a16:creationId xmlns:a16="http://schemas.microsoft.com/office/drawing/2014/main" id="{A68159EF-BFE0-A24E-A142-EFD9F2057B59}"/>
              </a:ext>
            </a:extLst>
          </p:cNvPr>
          <p:cNvSpPr>
            <a:spLocks noGrp="1"/>
          </p:cNvSpPr>
          <p:nvPr>
            <p:ph type="sldNum" sz="quarter" idx="12"/>
          </p:nvPr>
        </p:nvSpPr>
        <p:spPr/>
        <p:txBody>
          <a:bodyPr/>
          <a:lstStyle/>
          <a:p>
            <a:fld id="{160847C4-C153-934D-B234-B5C1EA6118B1}" type="slidenum">
              <a:rPr lang="en-US" smtClean="0"/>
              <a:t>57</a:t>
            </a:fld>
            <a:endParaRPr lang="en-US"/>
          </a:p>
        </p:txBody>
      </p:sp>
    </p:spTree>
    <p:extLst>
      <p:ext uri="{BB962C8B-B14F-4D97-AF65-F5344CB8AC3E}">
        <p14:creationId xmlns:p14="http://schemas.microsoft.com/office/powerpoint/2010/main" val="375972820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8" name="Picture 10">
            <a:extLst>
              <a:ext uri="{FF2B5EF4-FFF2-40B4-BE49-F238E27FC236}">
                <a16:creationId xmlns:a16="http://schemas.microsoft.com/office/drawing/2014/main" id="{178A404A-845F-CD4D-92F8-1C52FCEEEC53}"/>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46304" y="2940990"/>
            <a:ext cx="7510272" cy="4224528"/>
          </a:xfrm>
          <a:prstGeom prst="rect">
            <a:avLst/>
          </a:prstGeom>
          <a:noFill/>
          <a:extLst>
            <a:ext uri="{909E8E84-426E-40DD-AFC4-6F175D3DCCD1}">
              <a14:hiddenFill xmlns:a14="http://schemas.microsoft.com/office/drawing/2010/main">
                <a:solidFill>
                  <a:srgbClr val="FFFFFF"/>
                </a:solidFill>
              </a14:hiddenFill>
            </a:ext>
          </a:extLst>
        </p:spPr>
      </p:pic>
      <p:sp>
        <p:nvSpPr>
          <p:cNvPr id="30" name="Cloud Callout 29">
            <a:extLst>
              <a:ext uri="{FF2B5EF4-FFF2-40B4-BE49-F238E27FC236}">
                <a16:creationId xmlns:a16="http://schemas.microsoft.com/office/drawing/2014/main" id="{33F33D72-F2E6-A44E-998A-FB2E9F658067}"/>
              </a:ext>
            </a:extLst>
          </p:cNvPr>
          <p:cNvSpPr/>
          <p:nvPr/>
        </p:nvSpPr>
        <p:spPr>
          <a:xfrm>
            <a:off x="4155029" y="4979476"/>
            <a:ext cx="1325880" cy="758571"/>
          </a:xfrm>
          <a:prstGeom prst="cloud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5" name="Cloud Callout 4">
            <a:extLst>
              <a:ext uri="{FF2B5EF4-FFF2-40B4-BE49-F238E27FC236}">
                <a16:creationId xmlns:a16="http://schemas.microsoft.com/office/drawing/2014/main" id="{1419AAD2-8620-7C42-8E87-6E37FA5D5193}"/>
              </a:ext>
            </a:extLst>
          </p:cNvPr>
          <p:cNvSpPr/>
          <p:nvPr/>
        </p:nvSpPr>
        <p:spPr>
          <a:xfrm>
            <a:off x="3931920" y="776509"/>
            <a:ext cx="1325880" cy="758571"/>
          </a:xfrm>
          <a:prstGeom prst="cloud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2" name="Title 1">
            <a:extLst>
              <a:ext uri="{FF2B5EF4-FFF2-40B4-BE49-F238E27FC236}">
                <a16:creationId xmlns:a16="http://schemas.microsoft.com/office/drawing/2014/main" id="{F1E47607-9FBC-E84B-83F8-E00D3372D9A1}"/>
              </a:ext>
            </a:extLst>
          </p:cNvPr>
          <p:cNvSpPr>
            <a:spLocks noGrp="1"/>
          </p:cNvSpPr>
          <p:nvPr>
            <p:ph type="title"/>
          </p:nvPr>
        </p:nvSpPr>
        <p:spPr>
          <a:xfrm>
            <a:off x="838200" y="142471"/>
            <a:ext cx="10515600" cy="668147"/>
          </a:xfrm>
        </p:spPr>
        <p:txBody>
          <a:bodyPr>
            <a:normAutofit fontScale="90000"/>
          </a:bodyPr>
          <a:lstStyle/>
          <a:p>
            <a:r>
              <a:rPr lang="en-US" dirty="0"/>
              <a:t>Random Forest</a:t>
            </a:r>
          </a:p>
        </p:txBody>
      </p:sp>
      <p:pic>
        <p:nvPicPr>
          <p:cNvPr id="7182" name="Picture 14" descr="Eritaj Kreòl: The Magic Orange Tree">
            <a:extLst>
              <a:ext uri="{FF2B5EF4-FFF2-40B4-BE49-F238E27FC236}">
                <a16:creationId xmlns:a16="http://schemas.microsoft.com/office/drawing/2014/main" id="{25EB0417-8A6C-6B40-89FA-427207C2D737}"/>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705092" y="844728"/>
            <a:ext cx="2795016" cy="2096262"/>
          </a:xfrm>
          <a:prstGeom prst="rect">
            <a:avLst/>
          </a:prstGeom>
          <a:noFill/>
          <a:extLst>
            <a:ext uri="{909E8E84-426E-40DD-AFC4-6F175D3DCCD1}">
              <a14:hiddenFill xmlns:a14="http://schemas.microsoft.com/office/drawing/2010/main">
                <a:solidFill>
                  <a:srgbClr val="FFFFFF"/>
                </a:solidFill>
              </a14:hiddenFill>
            </a:ext>
          </a:extLst>
        </p:spPr>
      </p:pic>
      <p:pic>
        <p:nvPicPr>
          <p:cNvPr id="7190" name="Picture 22" descr="Graphics Cartoon Orange, orange, orange, smiley, cartoon, tangerine, fruit  png | NextPNG">
            <a:extLst>
              <a:ext uri="{FF2B5EF4-FFF2-40B4-BE49-F238E27FC236}">
                <a16:creationId xmlns:a16="http://schemas.microsoft.com/office/drawing/2014/main" id="{6091B02A-D3A1-BE47-A515-B0EBF84A6D45}"/>
              </a:ext>
            </a:extLst>
          </p:cNvPr>
          <p:cNvPicPr>
            <a:picLocks noGrp="1" noChangeAspect="1" noChangeArrowheads="1"/>
          </p:cNvPicPr>
          <p:nvPr>
            <p:ph idx="1"/>
          </p:nvPr>
        </p:nvPicPr>
        <p:blipFill>
          <a:blip r:embed="rId5">
            <a:extLst>
              <a:ext uri="{28A0092B-C50C-407E-A947-70E740481C1C}">
                <a14:useLocalDpi xmlns:a14="http://schemas.microsoft.com/office/drawing/2010/main" val="0"/>
              </a:ext>
            </a:extLst>
          </a:blip>
          <a:srcRect/>
          <a:stretch>
            <a:fillRect/>
          </a:stretch>
        </p:blipFill>
        <p:spPr bwMode="auto">
          <a:xfrm>
            <a:off x="4319016" y="955000"/>
            <a:ext cx="622051" cy="390576"/>
          </a:xfrm>
          <a:prstGeom prst="rect">
            <a:avLst/>
          </a:prstGeom>
          <a:noFill/>
          <a:extLst>
            <a:ext uri="{909E8E84-426E-40DD-AFC4-6F175D3DCCD1}">
              <a14:hiddenFill xmlns:a14="http://schemas.microsoft.com/office/drawing/2010/main">
                <a:solidFill>
                  <a:srgbClr val="FFFFFF"/>
                </a:solidFill>
              </a14:hiddenFill>
            </a:ext>
          </a:extLst>
        </p:spPr>
      </p:pic>
      <p:pic>
        <p:nvPicPr>
          <p:cNvPr id="7192" name="Picture 24" descr="Cute Orange Clipart Free PNG Image｜Illustoon">
            <a:extLst>
              <a:ext uri="{FF2B5EF4-FFF2-40B4-BE49-F238E27FC236}">
                <a16:creationId xmlns:a16="http://schemas.microsoft.com/office/drawing/2014/main" id="{3AE37233-0803-7747-B402-93BB4AD6C4E2}"/>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0570" t="10569" r="8488" b="15484"/>
          <a:stretch/>
        </p:blipFill>
        <p:spPr bwMode="auto">
          <a:xfrm>
            <a:off x="4436381" y="5085288"/>
            <a:ext cx="590882" cy="539817"/>
          </a:xfrm>
          <a:prstGeom prst="rect">
            <a:avLst/>
          </a:prstGeom>
          <a:noFill/>
          <a:extLst>
            <a:ext uri="{909E8E84-426E-40DD-AFC4-6F175D3DCCD1}">
              <a14:hiddenFill xmlns:a14="http://schemas.microsoft.com/office/drawing/2010/main">
                <a:solidFill>
                  <a:srgbClr val="FFFFFF"/>
                </a:solidFill>
              </a14:hiddenFill>
            </a:ext>
          </a:extLst>
        </p:spPr>
      </p:pic>
      <p:sp>
        <p:nvSpPr>
          <p:cNvPr id="18" name="Cloud Callout 17">
            <a:extLst>
              <a:ext uri="{FF2B5EF4-FFF2-40B4-BE49-F238E27FC236}">
                <a16:creationId xmlns:a16="http://schemas.microsoft.com/office/drawing/2014/main" id="{BCDC9A99-B857-0C4C-94D2-407607C603CF}"/>
              </a:ext>
            </a:extLst>
          </p:cNvPr>
          <p:cNvSpPr/>
          <p:nvPr/>
        </p:nvSpPr>
        <p:spPr>
          <a:xfrm>
            <a:off x="713578" y="3931859"/>
            <a:ext cx="1325880" cy="758571"/>
          </a:xfrm>
          <a:prstGeom prst="cloud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pic>
        <p:nvPicPr>
          <p:cNvPr id="19" name="Picture 22" descr="Graphics Cartoon Orange, orange, orange, smiley, cartoon, tangerine, fruit  png | NextPNG">
            <a:extLst>
              <a:ext uri="{FF2B5EF4-FFF2-40B4-BE49-F238E27FC236}">
                <a16:creationId xmlns:a16="http://schemas.microsoft.com/office/drawing/2014/main" id="{E395FE64-4213-594F-9E9E-92C15C3BB50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00674" y="4110350"/>
            <a:ext cx="622051" cy="390576"/>
          </a:xfrm>
          <a:prstGeom prst="rect">
            <a:avLst/>
          </a:prstGeom>
          <a:noFill/>
          <a:extLst>
            <a:ext uri="{909E8E84-426E-40DD-AFC4-6F175D3DCCD1}">
              <a14:hiddenFill xmlns:a14="http://schemas.microsoft.com/office/drawing/2010/main">
                <a:solidFill>
                  <a:srgbClr val="FFFFFF"/>
                </a:solidFill>
              </a14:hiddenFill>
            </a:ext>
          </a:extLst>
        </p:spPr>
      </p:pic>
      <p:sp>
        <p:nvSpPr>
          <p:cNvPr id="20" name="Cloud Callout 19">
            <a:extLst>
              <a:ext uri="{FF2B5EF4-FFF2-40B4-BE49-F238E27FC236}">
                <a16:creationId xmlns:a16="http://schemas.microsoft.com/office/drawing/2014/main" id="{4F1938C4-0ACB-DB46-AE19-84563F51F530}"/>
              </a:ext>
            </a:extLst>
          </p:cNvPr>
          <p:cNvSpPr/>
          <p:nvPr/>
        </p:nvSpPr>
        <p:spPr>
          <a:xfrm>
            <a:off x="4471762" y="3745597"/>
            <a:ext cx="1325880" cy="758571"/>
          </a:xfrm>
          <a:prstGeom prst="cloud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pic>
        <p:nvPicPr>
          <p:cNvPr id="21" name="Picture 22" descr="Graphics Cartoon Orange, orange, orange, smiley, cartoon, tangerine, fruit  png | NextPNG">
            <a:extLst>
              <a:ext uri="{FF2B5EF4-FFF2-40B4-BE49-F238E27FC236}">
                <a16:creationId xmlns:a16="http://schemas.microsoft.com/office/drawing/2014/main" id="{AAC22F22-4847-4E4E-B349-F09C4A2CA85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58858" y="3924088"/>
            <a:ext cx="622051" cy="390576"/>
          </a:xfrm>
          <a:prstGeom prst="rect">
            <a:avLst/>
          </a:prstGeom>
          <a:noFill/>
          <a:extLst>
            <a:ext uri="{909E8E84-426E-40DD-AFC4-6F175D3DCCD1}">
              <a14:hiddenFill xmlns:a14="http://schemas.microsoft.com/office/drawing/2010/main">
                <a:solidFill>
                  <a:srgbClr val="FFFFFF"/>
                </a:solidFill>
              </a14:hiddenFill>
            </a:ext>
          </a:extLst>
        </p:spPr>
      </p:pic>
      <p:sp>
        <p:nvSpPr>
          <p:cNvPr id="22" name="Cloud Callout 21">
            <a:extLst>
              <a:ext uri="{FF2B5EF4-FFF2-40B4-BE49-F238E27FC236}">
                <a16:creationId xmlns:a16="http://schemas.microsoft.com/office/drawing/2014/main" id="{4D12D343-CA21-9E4E-9851-15E305911E1B}"/>
              </a:ext>
            </a:extLst>
          </p:cNvPr>
          <p:cNvSpPr/>
          <p:nvPr/>
        </p:nvSpPr>
        <p:spPr>
          <a:xfrm>
            <a:off x="2969825" y="5633986"/>
            <a:ext cx="1325880" cy="758571"/>
          </a:xfrm>
          <a:prstGeom prst="cloud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dirty="0"/>
          </a:p>
        </p:txBody>
      </p:sp>
      <p:pic>
        <p:nvPicPr>
          <p:cNvPr id="23" name="Picture 22" descr="Graphics Cartoon Orange, orange, orange, smiley, cartoon, tangerine, fruit  png | NextPNG">
            <a:extLst>
              <a:ext uri="{FF2B5EF4-FFF2-40B4-BE49-F238E27FC236}">
                <a16:creationId xmlns:a16="http://schemas.microsoft.com/office/drawing/2014/main" id="{039291A4-9939-854B-B04A-F70E2C5F4AA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56921" y="5812477"/>
            <a:ext cx="622051" cy="390576"/>
          </a:xfrm>
          <a:prstGeom prst="rect">
            <a:avLst/>
          </a:prstGeom>
          <a:noFill/>
          <a:extLst>
            <a:ext uri="{909E8E84-426E-40DD-AFC4-6F175D3DCCD1}">
              <a14:hiddenFill xmlns:a14="http://schemas.microsoft.com/office/drawing/2010/main">
                <a:solidFill>
                  <a:srgbClr val="FFFFFF"/>
                </a:solidFill>
              </a14:hiddenFill>
            </a:ext>
          </a:extLst>
        </p:spPr>
      </p:pic>
      <p:sp>
        <p:nvSpPr>
          <p:cNvPr id="24" name="Cloud Callout 23">
            <a:extLst>
              <a:ext uri="{FF2B5EF4-FFF2-40B4-BE49-F238E27FC236}">
                <a16:creationId xmlns:a16="http://schemas.microsoft.com/office/drawing/2014/main" id="{6321FBB6-4676-314B-9F3E-4831A844625E}"/>
              </a:ext>
            </a:extLst>
          </p:cNvPr>
          <p:cNvSpPr/>
          <p:nvPr/>
        </p:nvSpPr>
        <p:spPr>
          <a:xfrm>
            <a:off x="5687914" y="5366020"/>
            <a:ext cx="1325880" cy="758571"/>
          </a:xfrm>
          <a:prstGeom prst="cloud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pic>
        <p:nvPicPr>
          <p:cNvPr id="25" name="Picture 24" descr="Graphics Cartoon Orange, orange, orange, smiley, cartoon, tangerine, fruit  png | NextPNG">
            <a:extLst>
              <a:ext uri="{FF2B5EF4-FFF2-40B4-BE49-F238E27FC236}">
                <a16:creationId xmlns:a16="http://schemas.microsoft.com/office/drawing/2014/main" id="{D3F42E9A-3CDD-1045-B405-B94D08B2B9D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75010" y="5544511"/>
            <a:ext cx="622051" cy="390576"/>
          </a:xfrm>
          <a:prstGeom prst="rect">
            <a:avLst/>
          </a:prstGeom>
          <a:noFill/>
          <a:extLst>
            <a:ext uri="{909E8E84-426E-40DD-AFC4-6F175D3DCCD1}">
              <a14:hiddenFill xmlns:a14="http://schemas.microsoft.com/office/drawing/2010/main">
                <a:solidFill>
                  <a:srgbClr val="FFFFFF"/>
                </a:solidFill>
              </a14:hiddenFill>
            </a:ext>
          </a:extLst>
        </p:spPr>
      </p:pic>
      <p:sp>
        <p:nvSpPr>
          <p:cNvPr id="26" name="Cloud Callout 25">
            <a:extLst>
              <a:ext uri="{FF2B5EF4-FFF2-40B4-BE49-F238E27FC236}">
                <a16:creationId xmlns:a16="http://schemas.microsoft.com/office/drawing/2014/main" id="{3643614C-195F-7849-9EDE-A457F0E28E48}"/>
              </a:ext>
            </a:extLst>
          </p:cNvPr>
          <p:cNvSpPr/>
          <p:nvPr/>
        </p:nvSpPr>
        <p:spPr>
          <a:xfrm>
            <a:off x="128362" y="5037252"/>
            <a:ext cx="1325880" cy="758571"/>
          </a:xfrm>
          <a:prstGeom prst="cloud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pic>
        <p:nvPicPr>
          <p:cNvPr id="27" name="Picture 26" descr="Graphics Cartoon Orange, orange, orange, smiley, cartoon, tangerine, fruit  png | NextPNG">
            <a:extLst>
              <a:ext uri="{FF2B5EF4-FFF2-40B4-BE49-F238E27FC236}">
                <a16:creationId xmlns:a16="http://schemas.microsoft.com/office/drawing/2014/main" id="{BB9EE67A-DE0F-294E-8B84-B2DFDC47ECA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5458" y="5215743"/>
            <a:ext cx="622051" cy="390576"/>
          </a:xfrm>
          <a:prstGeom prst="rect">
            <a:avLst/>
          </a:prstGeom>
          <a:noFill/>
          <a:extLst>
            <a:ext uri="{909E8E84-426E-40DD-AFC4-6F175D3DCCD1}">
              <a14:hiddenFill xmlns:a14="http://schemas.microsoft.com/office/drawing/2010/main">
                <a:solidFill>
                  <a:srgbClr val="FFFFFF"/>
                </a:solidFill>
              </a14:hiddenFill>
            </a:ext>
          </a:extLst>
        </p:spPr>
      </p:pic>
      <p:sp>
        <p:nvSpPr>
          <p:cNvPr id="28" name="Cloud Callout 27">
            <a:extLst>
              <a:ext uri="{FF2B5EF4-FFF2-40B4-BE49-F238E27FC236}">
                <a16:creationId xmlns:a16="http://schemas.microsoft.com/office/drawing/2014/main" id="{2A5883BF-08FC-C949-A3FD-92E311E3D9ED}"/>
              </a:ext>
            </a:extLst>
          </p:cNvPr>
          <p:cNvSpPr/>
          <p:nvPr/>
        </p:nvSpPr>
        <p:spPr>
          <a:xfrm>
            <a:off x="2712893" y="4441474"/>
            <a:ext cx="1325880" cy="758571"/>
          </a:xfrm>
          <a:prstGeom prst="cloud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pic>
        <p:nvPicPr>
          <p:cNvPr id="29" name="Picture 28" descr="Graphics Cartoon Orange, orange, orange, smiley, cartoon, tangerine, fruit  png | NextPNG">
            <a:extLst>
              <a:ext uri="{FF2B5EF4-FFF2-40B4-BE49-F238E27FC236}">
                <a16:creationId xmlns:a16="http://schemas.microsoft.com/office/drawing/2014/main" id="{8AC9FBCD-8F10-A14B-BC7F-7F167C356AC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99989" y="4619965"/>
            <a:ext cx="622051" cy="390576"/>
          </a:xfrm>
          <a:prstGeom prst="rect">
            <a:avLst/>
          </a:prstGeom>
          <a:noFill/>
          <a:extLst>
            <a:ext uri="{909E8E84-426E-40DD-AFC4-6F175D3DCCD1}">
              <a14:hiddenFill xmlns:a14="http://schemas.microsoft.com/office/drawing/2010/main">
                <a:solidFill>
                  <a:srgbClr val="FFFFFF"/>
                </a:solidFill>
              </a14:hiddenFill>
            </a:ext>
          </a:extLst>
        </p:spPr>
      </p:pic>
      <p:sp>
        <p:nvSpPr>
          <p:cNvPr id="32" name="Cloud Callout 31">
            <a:extLst>
              <a:ext uri="{FF2B5EF4-FFF2-40B4-BE49-F238E27FC236}">
                <a16:creationId xmlns:a16="http://schemas.microsoft.com/office/drawing/2014/main" id="{42C073A5-67C9-0E4B-A11B-D416C725D521}"/>
              </a:ext>
            </a:extLst>
          </p:cNvPr>
          <p:cNvSpPr/>
          <p:nvPr/>
        </p:nvSpPr>
        <p:spPr>
          <a:xfrm>
            <a:off x="2583526" y="3366311"/>
            <a:ext cx="1325880" cy="758571"/>
          </a:xfrm>
          <a:prstGeom prst="cloud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pic>
        <p:nvPicPr>
          <p:cNvPr id="33" name="Picture 24" descr="Cute Orange Clipart Free PNG Image｜Illustoon">
            <a:extLst>
              <a:ext uri="{FF2B5EF4-FFF2-40B4-BE49-F238E27FC236}">
                <a16:creationId xmlns:a16="http://schemas.microsoft.com/office/drawing/2014/main" id="{87CCE1B4-ABBC-4D4B-B7B9-BD36799F5292}"/>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0570" t="10569" r="8488" b="15484"/>
          <a:stretch/>
        </p:blipFill>
        <p:spPr bwMode="auto">
          <a:xfrm>
            <a:off x="2864878" y="3472123"/>
            <a:ext cx="590882" cy="539817"/>
          </a:xfrm>
          <a:prstGeom prst="rect">
            <a:avLst/>
          </a:prstGeom>
          <a:noFill/>
          <a:extLst>
            <a:ext uri="{909E8E84-426E-40DD-AFC4-6F175D3DCCD1}">
              <a14:hiddenFill xmlns:a14="http://schemas.microsoft.com/office/drawing/2010/main">
                <a:solidFill>
                  <a:srgbClr val="FFFFFF"/>
                </a:solidFill>
              </a14:hiddenFill>
            </a:ext>
          </a:extLst>
        </p:spPr>
      </p:pic>
      <p:sp>
        <p:nvSpPr>
          <p:cNvPr id="34" name="Cloud Callout 33">
            <a:extLst>
              <a:ext uri="{FF2B5EF4-FFF2-40B4-BE49-F238E27FC236}">
                <a16:creationId xmlns:a16="http://schemas.microsoft.com/office/drawing/2014/main" id="{80EB2E06-BA9A-4E45-B75D-92360A192DD6}"/>
              </a:ext>
            </a:extLst>
          </p:cNvPr>
          <p:cNvSpPr/>
          <p:nvPr/>
        </p:nvSpPr>
        <p:spPr>
          <a:xfrm>
            <a:off x="616993" y="5795823"/>
            <a:ext cx="1325880" cy="758571"/>
          </a:xfrm>
          <a:prstGeom prst="cloud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pic>
        <p:nvPicPr>
          <p:cNvPr id="35" name="Picture 24" descr="Cute Orange Clipart Free PNG Image｜Illustoon">
            <a:extLst>
              <a:ext uri="{FF2B5EF4-FFF2-40B4-BE49-F238E27FC236}">
                <a16:creationId xmlns:a16="http://schemas.microsoft.com/office/drawing/2014/main" id="{17960F1D-4D34-D746-BB3F-C3AC512DDFBA}"/>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0570" t="10569" r="8488" b="15484"/>
          <a:stretch/>
        </p:blipFill>
        <p:spPr bwMode="auto">
          <a:xfrm>
            <a:off x="898345" y="5901635"/>
            <a:ext cx="590882" cy="53981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0D5DF93B-9BF8-A14D-8CDD-7697D2FB14B7}"/>
              </a:ext>
            </a:extLst>
          </p:cNvPr>
          <p:cNvSpPr txBox="1"/>
          <p:nvPr/>
        </p:nvSpPr>
        <p:spPr>
          <a:xfrm>
            <a:off x="7300236" y="4044099"/>
            <a:ext cx="4992072" cy="646331"/>
          </a:xfrm>
          <a:prstGeom prst="rect">
            <a:avLst/>
          </a:prstGeom>
          <a:noFill/>
        </p:spPr>
        <p:txBody>
          <a:bodyPr wrap="none" rtlCol="0">
            <a:spAutoFit/>
          </a:bodyPr>
          <a:lstStyle/>
          <a:p>
            <a:pPr marL="285750" indent="-285750">
              <a:buFontTx/>
              <a:buChar char="-"/>
            </a:pPr>
            <a:r>
              <a:rPr lang="en-US" dirty="0">
                <a:latin typeface="Klee Medium" panose="02020600000000000000" pitchFamily="18" charset="-128"/>
                <a:ea typeface="Klee Medium" panose="02020600000000000000" pitchFamily="18" charset="-128"/>
              </a:rPr>
              <a:t>Sub-sampling of features and data points</a:t>
            </a:r>
          </a:p>
          <a:p>
            <a:pPr marL="285750" indent="-285750">
              <a:buFontTx/>
              <a:buChar char="-"/>
            </a:pPr>
            <a:r>
              <a:rPr lang="en-US" dirty="0">
                <a:latin typeface="Klee Medium" panose="02020600000000000000" pitchFamily="18" charset="-128"/>
                <a:ea typeface="Klee Medium" panose="02020600000000000000" pitchFamily="18" charset="-128"/>
              </a:rPr>
              <a:t>Efficient control of bias </a:t>
            </a:r>
            <a:r>
              <a:rPr lang="en-US">
                <a:latin typeface="Klee Medium" panose="02020600000000000000" pitchFamily="18" charset="-128"/>
                <a:ea typeface="Klee Medium" panose="02020600000000000000" pitchFamily="18" charset="-128"/>
              </a:rPr>
              <a:t>and variance</a:t>
            </a:r>
            <a:endParaRPr lang="en-US" dirty="0">
              <a:latin typeface="Klee Medium" panose="02020600000000000000" pitchFamily="18" charset="-128"/>
              <a:ea typeface="Klee Medium" panose="02020600000000000000" pitchFamily="18" charset="-128"/>
            </a:endParaRPr>
          </a:p>
        </p:txBody>
      </p:sp>
      <p:sp>
        <p:nvSpPr>
          <p:cNvPr id="31" name="Rectangle 30">
            <a:extLst>
              <a:ext uri="{FF2B5EF4-FFF2-40B4-BE49-F238E27FC236}">
                <a16:creationId xmlns:a16="http://schemas.microsoft.com/office/drawing/2014/main" id="{A74392C2-22C1-344C-A02A-2941A47E29FE}"/>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4" name="Slide Number Placeholder 3">
            <a:extLst>
              <a:ext uri="{FF2B5EF4-FFF2-40B4-BE49-F238E27FC236}">
                <a16:creationId xmlns:a16="http://schemas.microsoft.com/office/drawing/2014/main" id="{22BFF546-3820-3347-A1FF-5429047F3061}"/>
              </a:ext>
            </a:extLst>
          </p:cNvPr>
          <p:cNvSpPr>
            <a:spLocks noGrp="1"/>
          </p:cNvSpPr>
          <p:nvPr>
            <p:ph type="sldNum" sz="quarter" idx="12"/>
          </p:nvPr>
        </p:nvSpPr>
        <p:spPr/>
        <p:txBody>
          <a:bodyPr/>
          <a:lstStyle/>
          <a:p>
            <a:fld id="{160847C4-C153-934D-B234-B5C1EA6118B1}" type="slidenum">
              <a:rPr lang="en-US" smtClean="0"/>
              <a:t>58</a:t>
            </a:fld>
            <a:endParaRPr lang="en-US"/>
          </a:p>
        </p:txBody>
      </p:sp>
    </p:spTree>
    <p:extLst>
      <p:ext uri="{BB962C8B-B14F-4D97-AF65-F5344CB8AC3E}">
        <p14:creationId xmlns:p14="http://schemas.microsoft.com/office/powerpoint/2010/main" val="147491341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3A76E-CB05-0F45-9319-A1E1C64BE8C1}"/>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7B11B013-6748-264B-89F9-3DDDB6C4BE59}"/>
              </a:ext>
            </a:extLst>
          </p:cNvPr>
          <p:cNvSpPr>
            <a:spLocks noGrp="1"/>
          </p:cNvSpPr>
          <p:nvPr>
            <p:ph idx="1"/>
          </p:nvPr>
        </p:nvSpPr>
        <p:spPr/>
        <p:txBody>
          <a:bodyPr/>
          <a:lstStyle/>
          <a:p>
            <a:endParaRPr lang="en-US" dirty="0"/>
          </a:p>
        </p:txBody>
      </p:sp>
      <p:sp>
        <p:nvSpPr>
          <p:cNvPr id="6" name="Title 1">
            <a:extLst>
              <a:ext uri="{FF2B5EF4-FFF2-40B4-BE49-F238E27FC236}">
                <a16:creationId xmlns:a16="http://schemas.microsoft.com/office/drawing/2014/main" id="{245630B8-05F2-C747-B239-4697C5DD86E6}"/>
              </a:ext>
            </a:extLst>
          </p:cNvPr>
          <p:cNvSpPr txBox="1">
            <a:spLocks/>
          </p:cNvSpPr>
          <p:nvPr/>
        </p:nvSpPr>
        <p:spPr>
          <a:xfrm>
            <a:off x="838200" y="365125"/>
            <a:ext cx="10515600" cy="668147"/>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r>
              <a:rPr lang="en-US" dirty="0"/>
              <a:t>What we are going to learn</a:t>
            </a:r>
          </a:p>
        </p:txBody>
      </p:sp>
      <p:sp>
        <p:nvSpPr>
          <p:cNvPr id="16" name="Slide Number Placeholder 15">
            <a:extLst>
              <a:ext uri="{FF2B5EF4-FFF2-40B4-BE49-F238E27FC236}">
                <a16:creationId xmlns:a16="http://schemas.microsoft.com/office/drawing/2014/main" id="{DBB4452F-23A9-D049-9F7C-F64A36C7B82D}"/>
              </a:ext>
            </a:extLst>
          </p:cNvPr>
          <p:cNvSpPr>
            <a:spLocks noGrp="1"/>
          </p:cNvSpPr>
          <p:nvPr>
            <p:ph type="sldNum" sz="quarter" idx="12"/>
          </p:nvPr>
        </p:nvSpPr>
        <p:spPr/>
        <p:txBody>
          <a:bodyPr/>
          <a:lstStyle/>
          <a:p>
            <a:fld id="{160847C4-C153-934D-B234-B5C1EA6118B1}" type="slidenum">
              <a:rPr lang="en-US" smtClean="0"/>
              <a:t>59</a:t>
            </a:fld>
            <a:endParaRPr lang="en-US"/>
          </a:p>
        </p:txBody>
      </p:sp>
      <p:sp>
        <p:nvSpPr>
          <p:cNvPr id="17" name="Rounded Rectangle 16">
            <a:extLst>
              <a:ext uri="{FF2B5EF4-FFF2-40B4-BE49-F238E27FC236}">
                <a16:creationId xmlns:a16="http://schemas.microsoft.com/office/drawing/2014/main" id="{11C17612-DDF5-6645-9872-0D6BE539C5B8}"/>
              </a:ext>
            </a:extLst>
          </p:cNvPr>
          <p:cNvSpPr/>
          <p:nvPr/>
        </p:nvSpPr>
        <p:spPr>
          <a:xfrm>
            <a:off x="2045169" y="2290456"/>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reflection blurRad="6350" stA="50000" endA="295" endPos="92000" dist="101600" dir="5400000" sy="-100000" algn="bl" rotWithShape="0"/>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K-Nearest</a:t>
            </a:r>
            <a:r>
              <a:rPr lang="en-US" b="1" dirty="0">
                <a:ln/>
                <a:solidFill>
                  <a:schemeClr val="accent3"/>
                </a:solidFill>
              </a:rPr>
              <a:t> </a:t>
            </a:r>
            <a:r>
              <a:rPr lang="en-US" dirty="0">
                <a:ln w="0"/>
                <a:solidFill>
                  <a:schemeClr val="tx1"/>
                </a:solidFill>
                <a:effectLst>
                  <a:outerShdw blurRad="38100" dist="19050" dir="2700000" algn="tl" rotWithShape="0">
                    <a:schemeClr val="dk1">
                      <a:alpha val="40000"/>
                    </a:schemeClr>
                  </a:outerShdw>
                </a:effectLst>
              </a:rPr>
              <a:t>Neighbor</a:t>
            </a:r>
            <a:endParaRPr lang="en-US" b="1" dirty="0">
              <a:ln/>
              <a:noFill/>
            </a:endParaRPr>
          </a:p>
        </p:txBody>
      </p:sp>
      <p:sp>
        <p:nvSpPr>
          <p:cNvPr id="18" name="Rounded Rectangle 17">
            <a:extLst>
              <a:ext uri="{FF2B5EF4-FFF2-40B4-BE49-F238E27FC236}">
                <a16:creationId xmlns:a16="http://schemas.microsoft.com/office/drawing/2014/main" id="{37B30A24-FD1C-6A47-AC2E-28F5E827DF7D}"/>
              </a:ext>
            </a:extLst>
          </p:cNvPr>
          <p:cNvSpPr/>
          <p:nvPr/>
        </p:nvSpPr>
        <p:spPr>
          <a:xfrm>
            <a:off x="4771696" y="1098014"/>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reflection blurRad="6350" stA="50000" endA="295" endPos="92000" dist="101600" dir="5400000" sy="-100000" algn="bl" rotWithShape="0"/>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K-Means</a:t>
            </a:r>
            <a:endParaRPr lang="en-US" b="1" dirty="0">
              <a:ln/>
              <a:noFill/>
            </a:endParaRPr>
          </a:p>
        </p:txBody>
      </p:sp>
      <p:sp>
        <p:nvSpPr>
          <p:cNvPr id="19" name="Rounded Rectangle 18">
            <a:extLst>
              <a:ext uri="{FF2B5EF4-FFF2-40B4-BE49-F238E27FC236}">
                <a16:creationId xmlns:a16="http://schemas.microsoft.com/office/drawing/2014/main" id="{07B30658-5F30-FA4B-AAD5-8BD8B2AA7C74}"/>
              </a:ext>
            </a:extLst>
          </p:cNvPr>
          <p:cNvSpPr/>
          <p:nvPr/>
        </p:nvSpPr>
        <p:spPr>
          <a:xfrm>
            <a:off x="8013966" y="2061323"/>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reflection blurRad="6350" stA="50000" endA="295" endPos="92000" dist="101600" dir="5400000" sy="-100000" algn="bl" rotWithShape="0"/>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Decision Tree</a:t>
            </a:r>
            <a:endParaRPr lang="en-US" b="1" dirty="0">
              <a:ln/>
              <a:noFill/>
            </a:endParaRPr>
          </a:p>
        </p:txBody>
      </p:sp>
      <p:sp>
        <p:nvSpPr>
          <p:cNvPr id="20" name="Rounded Rectangle 19">
            <a:extLst>
              <a:ext uri="{FF2B5EF4-FFF2-40B4-BE49-F238E27FC236}">
                <a16:creationId xmlns:a16="http://schemas.microsoft.com/office/drawing/2014/main" id="{33C3E25B-3190-F640-9F78-E2A75711BF56}"/>
              </a:ext>
            </a:extLst>
          </p:cNvPr>
          <p:cNvSpPr/>
          <p:nvPr/>
        </p:nvSpPr>
        <p:spPr>
          <a:xfrm>
            <a:off x="7529160" y="3810122"/>
            <a:ext cx="2648607" cy="903890"/>
          </a:xfrm>
          <a:prstGeom prst="roundRect">
            <a:avLst/>
          </a:prstGeom>
          <a:solidFill>
            <a:srgbClr val="FFC000"/>
          </a:solidFill>
          <a:ln>
            <a:noFill/>
          </a:ln>
          <a:effectLst>
            <a:reflection blurRad="6350" stA="50000" endA="295" endPos="92000" dist="101600" dir="5400000" sy="-100000" algn="bl" rotWithShape="0"/>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Support Vector Machine</a:t>
            </a:r>
            <a:endParaRPr lang="en-US" b="1" dirty="0">
              <a:ln/>
              <a:noFill/>
            </a:endParaRPr>
          </a:p>
        </p:txBody>
      </p:sp>
      <p:sp>
        <p:nvSpPr>
          <p:cNvPr id="21" name="Rounded Rectangle 20">
            <a:extLst>
              <a:ext uri="{FF2B5EF4-FFF2-40B4-BE49-F238E27FC236}">
                <a16:creationId xmlns:a16="http://schemas.microsoft.com/office/drawing/2014/main" id="{A2D20B3F-7A20-604C-91A4-C1795C339828}"/>
              </a:ext>
            </a:extLst>
          </p:cNvPr>
          <p:cNvSpPr/>
          <p:nvPr/>
        </p:nvSpPr>
        <p:spPr>
          <a:xfrm>
            <a:off x="1562484" y="3834993"/>
            <a:ext cx="2648607" cy="903890"/>
          </a:xfrm>
          <a:prstGeom prst="roundRect">
            <a:avLst/>
          </a:prstGeom>
          <a:gradFill flip="none" rotWithShape="1">
            <a:gsLst>
              <a:gs pos="0">
                <a:schemeClr val="accent6">
                  <a:lumMod val="40000"/>
                  <a:lumOff val="60000"/>
                  <a:shade val="30000"/>
                  <a:satMod val="115000"/>
                </a:schemeClr>
              </a:gs>
              <a:gs pos="50000">
                <a:schemeClr val="accent6">
                  <a:lumMod val="40000"/>
                  <a:lumOff val="60000"/>
                  <a:shade val="67500"/>
                  <a:satMod val="115000"/>
                </a:schemeClr>
              </a:gs>
              <a:gs pos="100000">
                <a:schemeClr val="accent6">
                  <a:lumMod val="40000"/>
                  <a:lumOff val="60000"/>
                  <a:shade val="100000"/>
                  <a:satMod val="115000"/>
                </a:schemeClr>
              </a:gs>
            </a:gsLst>
            <a:lin ang="16200000" scaled="1"/>
            <a:tileRect/>
          </a:gradFill>
          <a:ln>
            <a:noFill/>
          </a:ln>
          <a:effectLst>
            <a:reflection blurRad="6350" stA="50000" endA="295" endPos="92000" dist="101600" dir="5400000" sy="-100000" algn="bl" rotWithShape="0"/>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Neural Networks</a:t>
            </a:r>
            <a:endParaRPr lang="en-US" b="1" dirty="0">
              <a:ln/>
              <a:noFill/>
            </a:endParaRPr>
          </a:p>
        </p:txBody>
      </p:sp>
      <p:sp>
        <p:nvSpPr>
          <p:cNvPr id="22" name="Rounded Rectangle 21">
            <a:extLst>
              <a:ext uri="{FF2B5EF4-FFF2-40B4-BE49-F238E27FC236}">
                <a16:creationId xmlns:a16="http://schemas.microsoft.com/office/drawing/2014/main" id="{C5A5EE9C-0F58-094E-922D-7196806A7168}"/>
              </a:ext>
            </a:extLst>
          </p:cNvPr>
          <p:cNvSpPr/>
          <p:nvPr/>
        </p:nvSpPr>
        <p:spPr>
          <a:xfrm>
            <a:off x="4566941" y="4910822"/>
            <a:ext cx="2648607" cy="903890"/>
          </a:xfrm>
          <a:prstGeom prst="roundRect">
            <a:avLst/>
          </a:prstGeom>
          <a:gradFill flip="none" rotWithShape="1">
            <a:gsLst>
              <a:gs pos="0">
                <a:schemeClr val="accent6">
                  <a:lumMod val="40000"/>
                  <a:lumOff val="60000"/>
                  <a:shade val="30000"/>
                  <a:satMod val="115000"/>
                </a:schemeClr>
              </a:gs>
              <a:gs pos="50000">
                <a:schemeClr val="accent6">
                  <a:lumMod val="40000"/>
                  <a:lumOff val="60000"/>
                  <a:shade val="67500"/>
                  <a:satMod val="115000"/>
                </a:schemeClr>
              </a:gs>
              <a:gs pos="100000">
                <a:schemeClr val="accent6">
                  <a:lumMod val="40000"/>
                  <a:lumOff val="60000"/>
                  <a:shade val="100000"/>
                  <a:satMod val="115000"/>
                </a:schemeClr>
              </a:gs>
            </a:gsLst>
            <a:lin ang="16200000" scaled="1"/>
            <a:tileRect/>
          </a:gradFill>
          <a:ln>
            <a:noFill/>
          </a:ln>
          <a:effectLst>
            <a:reflection blurRad="6350" stA="50000" endA="295" endPos="92000" dist="101600" dir="5400000" sy="-100000" algn="bl" rotWithShape="0"/>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Random Forest</a:t>
            </a:r>
            <a:endParaRPr lang="en-US" b="1" dirty="0">
              <a:ln/>
              <a:noFill/>
            </a:endParaRPr>
          </a:p>
        </p:txBody>
      </p:sp>
    </p:spTree>
    <p:extLst>
      <p:ext uri="{BB962C8B-B14F-4D97-AF65-F5344CB8AC3E}">
        <p14:creationId xmlns:p14="http://schemas.microsoft.com/office/powerpoint/2010/main" val="20808802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4F72EB-255F-A04A-B163-3E334D22DAF4}"/>
              </a:ext>
            </a:extLst>
          </p:cNvPr>
          <p:cNvSpPr>
            <a:spLocks noGrp="1"/>
          </p:cNvSpPr>
          <p:nvPr>
            <p:ph type="title"/>
          </p:nvPr>
        </p:nvSpPr>
        <p:spPr/>
        <p:txBody>
          <a:bodyPr>
            <a:normAutofit fontScale="90000"/>
          </a:bodyPr>
          <a:lstStyle/>
          <a:p>
            <a:r>
              <a:rPr lang="en-US" dirty="0"/>
              <a:t>Example data</a:t>
            </a:r>
          </a:p>
        </p:txBody>
      </p:sp>
      <p:graphicFrame>
        <p:nvGraphicFramePr>
          <p:cNvPr id="5" name="Table 5">
            <a:extLst>
              <a:ext uri="{FF2B5EF4-FFF2-40B4-BE49-F238E27FC236}">
                <a16:creationId xmlns:a16="http://schemas.microsoft.com/office/drawing/2014/main" id="{3181730E-CDE9-1B4C-97A1-0C484E2A4055}"/>
              </a:ext>
            </a:extLst>
          </p:cNvPr>
          <p:cNvGraphicFramePr>
            <a:graphicFrameLocks noGrp="1"/>
          </p:cNvGraphicFramePr>
          <p:nvPr>
            <p:ph idx="1"/>
            <p:extLst>
              <p:ext uri="{D42A27DB-BD31-4B8C-83A1-F6EECF244321}">
                <p14:modId xmlns:p14="http://schemas.microsoft.com/office/powerpoint/2010/main" val="1338014544"/>
              </p:ext>
            </p:extLst>
          </p:nvPr>
        </p:nvGraphicFramePr>
        <p:xfrm>
          <a:off x="838200" y="1945640"/>
          <a:ext cx="10515600" cy="3053080"/>
        </p:xfrm>
        <a:graphic>
          <a:graphicData uri="http://schemas.openxmlformats.org/drawingml/2006/table">
            <a:tbl>
              <a:tblPr firstRow="1" bandRow="1">
                <a:tableStyleId>{616DA210-FB5B-4158-B5E0-FEB733F419BA}</a:tableStyleId>
              </a:tblPr>
              <a:tblGrid>
                <a:gridCol w="1051560">
                  <a:extLst>
                    <a:ext uri="{9D8B030D-6E8A-4147-A177-3AD203B41FA5}">
                      <a16:colId xmlns:a16="http://schemas.microsoft.com/office/drawing/2014/main" val="3499374532"/>
                    </a:ext>
                  </a:extLst>
                </a:gridCol>
                <a:gridCol w="1051560">
                  <a:extLst>
                    <a:ext uri="{9D8B030D-6E8A-4147-A177-3AD203B41FA5}">
                      <a16:colId xmlns:a16="http://schemas.microsoft.com/office/drawing/2014/main" val="3724137649"/>
                    </a:ext>
                  </a:extLst>
                </a:gridCol>
                <a:gridCol w="1051560">
                  <a:extLst>
                    <a:ext uri="{9D8B030D-6E8A-4147-A177-3AD203B41FA5}">
                      <a16:colId xmlns:a16="http://schemas.microsoft.com/office/drawing/2014/main" val="115099523"/>
                    </a:ext>
                  </a:extLst>
                </a:gridCol>
                <a:gridCol w="1051560">
                  <a:extLst>
                    <a:ext uri="{9D8B030D-6E8A-4147-A177-3AD203B41FA5}">
                      <a16:colId xmlns:a16="http://schemas.microsoft.com/office/drawing/2014/main" val="2612760104"/>
                    </a:ext>
                  </a:extLst>
                </a:gridCol>
                <a:gridCol w="1051560">
                  <a:extLst>
                    <a:ext uri="{9D8B030D-6E8A-4147-A177-3AD203B41FA5}">
                      <a16:colId xmlns:a16="http://schemas.microsoft.com/office/drawing/2014/main" val="3307364570"/>
                    </a:ext>
                  </a:extLst>
                </a:gridCol>
                <a:gridCol w="1051560">
                  <a:extLst>
                    <a:ext uri="{9D8B030D-6E8A-4147-A177-3AD203B41FA5}">
                      <a16:colId xmlns:a16="http://schemas.microsoft.com/office/drawing/2014/main" val="892664949"/>
                    </a:ext>
                  </a:extLst>
                </a:gridCol>
                <a:gridCol w="1051560">
                  <a:extLst>
                    <a:ext uri="{9D8B030D-6E8A-4147-A177-3AD203B41FA5}">
                      <a16:colId xmlns:a16="http://schemas.microsoft.com/office/drawing/2014/main" val="162269709"/>
                    </a:ext>
                  </a:extLst>
                </a:gridCol>
                <a:gridCol w="1051560">
                  <a:extLst>
                    <a:ext uri="{9D8B030D-6E8A-4147-A177-3AD203B41FA5}">
                      <a16:colId xmlns:a16="http://schemas.microsoft.com/office/drawing/2014/main" val="2417053999"/>
                    </a:ext>
                  </a:extLst>
                </a:gridCol>
                <a:gridCol w="1051560">
                  <a:extLst>
                    <a:ext uri="{9D8B030D-6E8A-4147-A177-3AD203B41FA5}">
                      <a16:colId xmlns:a16="http://schemas.microsoft.com/office/drawing/2014/main" val="3303828977"/>
                    </a:ext>
                  </a:extLst>
                </a:gridCol>
                <a:gridCol w="1051560">
                  <a:extLst>
                    <a:ext uri="{9D8B030D-6E8A-4147-A177-3AD203B41FA5}">
                      <a16:colId xmlns:a16="http://schemas.microsoft.com/office/drawing/2014/main" val="3108837843"/>
                    </a:ext>
                  </a:extLst>
                </a:gridCol>
              </a:tblGrid>
              <a:tr h="370840">
                <a:tc>
                  <a:txBody>
                    <a:bodyPr/>
                    <a:lstStyle/>
                    <a:p>
                      <a:pPr algn="ctr"/>
                      <a:endParaRPr lang="en-US" sz="1200"/>
                    </a:p>
                  </a:txBody>
                  <a:tcPr/>
                </a:tc>
                <a:tc>
                  <a:txBody>
                    <a:bodyPr/>
                    <a:lstStyle/>
                    <a:p>
                      <a:pPr algn="ctr"/>
                      <a:r>
                        <a:rPr lang="en-US" sz="1200" dirty="0"/>
                        <a:t>Disease</a:t>
                      </a:r>
                    </a:p>
                  </a:txBody>
                  <a:tcPr/>
                </a:tc>
                <a:tc>
                  <a:txBody>
                    <a:bodyPr/>
                    <a:lstStyle/>
                    <a:p>
                      <a:pPr algn="ctr"/>
                      <a:r>
                        <a:rPr lang="en-US" sz="1200" dirty="0"/>
                        <a:t>Heart rate</a:t>
                      </a:r>
                    </a:p>
                  </a:txBody>
                  <a:tcPr/>
                </a:tc>
                <a:tc>
                  <a:txBody>
                    <a:bodyPr/>
                    <a:lstStyle/>
                    <a:p>
                      <a:pPr algn="ctr"/>
                      <a:r>
                        <a:rPr lang="en-US" sz="1200" dirty="0"/>
                        <a:t>Respiratory rate</a:t>
                      </a:r>
                    </a:p>
                  </a:txBody>
                  <a:tcPr/>
                </a:tc>
                <a:tc>
                  <a:txBody>
                    <a:bodyPr/>
                    <a:lstStyle/>
                    <a:p>
                      <a:pPr algn="ctr"/>
                      <a:r>
                        <a:rPr lang="en-US" sz="1200" dirty="0"/>
                        <a:t>temperature</a:t>
                      </a:r>
                    </a:p>
                  </a:txBody>
                  <a:tcPr/>
                </a:tc>
                <a:tc>
                  <a:txBody>
                    <a:bodyPr/>
                    <a:lstStyle/>
                    <a:p>
                      <a:pPr algn="ctr"/>
                      <a:r>
                        <a:rPr lang="en-US" sz="1200" dirty="0"/>
                        <a:t>color</a:t>
                      </a:r>
                    </a:p>
                  </a:txBody>
                  <a:tcPr/>
                </a:tc>
                <a:tc>
                  <a:txBody>
                    <a:bodyPr/>
                    <a:lstStyle/>
                    <a:p>
                      <a:pPr algn="ctr"/>
                      <a:r>
                        <a:rPr lang="en-US" sz="1200" dirty="0"/>
                        <a:t>age</a:t>
                      </a:r>
                    </a:p>
                  </a:txBody>
                  <a:tcPr/>
                </a:tc>
                <a:tc>
                  <a:txBody>
                    <a:bodyPr/>
                    <a:lstStyle/>
                    <a:p>
                      <a:pPr algn="ctr"/>
                      <a:r>
                        <a:rPr lang="en-US" sz="1200" dirty="0"/>
                        <a:t>Behavior X</a:t>
                      </a:r>
                    </a:p>
                  </a:txBody>
                  <a:tcPr/>
                </a:tc>
                <a:tc>
                  <a:txBody>
                    <a:bodyPr/>
                    <a:lstStyle/>
                    <a:p>
                      <a:pPr algn="ctr"/>
                      <a:r>
                        <a:rPr lang="en-US" sz="1200" dirty="0"/>
                        <a:t>weight</a:t>
                      </a:r>
                    </a:p>
                  </a:txBody>
                  <a:tcPr/>
                </a:tc>
                <a:tc>
                  <a:txBody>
                    <a:bodyPr/>
                    <a:lstStyle/>
                    <a:p>
                      <a:pPr algn="ctr"/>
                      <a:r>
                        <a:rPr lang="en-US" sz="1200" dirty="0"/>
                        <a:t>…</a:t>
                      </a:r>
                    </a:p>
                  </a:txBody>
                  <a:tcPr/>
                </a:tc>
                <a:extLst>
                  <a:ext uri="{0D108BD9-81ED-4DB2-BD59-A6C34878D82A}">
                    <a16:rowId xmlns:a16="http://schemas.microsoft.com/office/drawing/2014/main" val="454959165"/>
                  </a:ext>
                </a:extLst>
              </a:tr>
              <a:tr h="370840">
                <a:tc>
                  <a:txBody>
                    <a:bodyPr/>
                    <a:lstStyle/>
                    <a:p>
                      <a:pPr algn="ctr"/>
                      <a:r>
                        <a:rPr lang="en-US" sz="1200" dirty="0"/>
                        <a:t>Mouse 1</a:t>
                      </a:r>
                    </a:p>
                  </a:txBody>
                  <a:tcPr/>
                </a:tc>
                <a:tc>
                  <a:txBody>
                    <a:bodyPr/>
                    <a:lstStyle/>
                    <a:p>
                      <a:pPr algn="ctr"/>
                      <a:r>
                        <a:rPr lang="en-US" sz="1200" dirty="0"/>
                        <a:t>T</a:t>
                      </a:r>
                    </a:p>
                  </a:txBody>
                  <a:tcPr/>
                </a:tc>
                <a:tc>
                  <a:txBody>
                    <a:bodyPr/>
                    <a:lstStyle/>
                    <a:p>
                      <a:pPr algn="ctr"/>
                      <a:r>
                        <a:rPr lang="en-US" sz="1200" dirty="0"/>
                        <a:t>310</a:t>
                      </a:r>
                    </a:p>
                  </a:txBody>
                  <a:tcPr/>
                </a:tc>
                <a:tc>
                  <a:txBody>
                    <a:bodyPr/>
                    <a:lstStyle/>
                    <a:p>
                      <a:pPr algn="ctr"/>
                      <a:r>
                        <a:rPr lang="en-US" sz="1200" dirty="0"/>
                        <a:t>90</a:t>
                      </a:r>
                    </a:p>
                  </a:txBody>
                  <a:tcPr/>
                </a:tc>
                <a:tc>
                  <a:txBody>
                    <a:bodyPr/>
                    <a:lstStyle/>
                    <a:p>
                      <a:pPr algn="ctr"/>
                      <a:r>
                        <a:rPr lang="en-US" sz="1200" dirty="0"/>
                        <a:t>37</a:t>
                      </a:r>
                    </a:p>
                  </a:txBody>
                  <a:tcPr/>
                </a:tc>
                <a:tc>
                  <a:txBody>
                    <a:bodyPr/>
                    <a:lstStyle/>
                    <a:p>
                      <a:pPr algn="ctr"/>
                      <a:r>
                        <a:rPr lang="en-US" sz="1200" dirty="0"/>
                        <a:t>grey</a:t>
                      </a:r>
                    </a:p>
                  </a:txBody>
                  <a:tcPr/>
                </a:tc>
                <a:tc>
                  <a:txBody>
                    <a:bodyPr/>
                    <a:lstStyle/>
                    <a:p>
                      <a:pPr algn="ctr"/>
                      <a:r>
                        <a:rPr lang="en-US" sz="1200" dirty="0"/>
                        <a:t>1</a:t>
                      </a:r>
                    </a:p>
                  </a:txBody>
                  <a:tcPr/>
                </a:tc>
                <a:tc>
                  <a:txBody>
                    <a:bodyPr/>
                    <a:lstStyle/>
                    <a:p>
                      <a:pPr algn="ctr"/>
                      <a:r>
                        <a:rPr lang="en-US" sz="1200" dirty="0"/>
                        <a:t>Y</a:t>
                      </a:r>
                    </a:p>
                  </a:txBody>
                  <a:tcPr/>
                </a:tc>
                <a:tc>
                  <a:txBody>
                    <a:bodyPr/>
                    <a:lstStyle/>
                    <a:p>
                      <a:pPr algn="ctr"/>
                      <a:r>
                        <a:rPr lang="en-US" sz="1200" dirty="0"/>
                        <a:t>12</a:t>
                      </a:r>
                    </a:p>
                  </a:txBody>
                  <a:tcPr/>
                </a:tc>
                <a:tc>
                  <a:txBody>
                    <a:bodyPr/>
                    <a:lstStyle/>
                    <a:p>
                      <a:pPr algn="ctr"/>
                      <a:endParaRPr lang="en-US" sz="1200"/>
                    </a:p>
                  </a:txBody>
                  <a:tcPr/>
                </a:tc>
                <a:extLst>
                  <a:ext uri="{0D108BD9-81ED-4DB2-BD59-A6C34878D82A}">
                    <a16:rowId xmlns:a16="http://schemas.microsoft.com/office/drawing/2014/main" val="1077228123"/>
                  </a:ext>
                </a:extLst>
              </a:tr>
              <a:tr h="370840">
                <a:tc>
                  <a:txBody>
                    <a:bodyPr/>
                    <a:lstStyle/>
                    <a:p>
                      <a:pPr algn="ctr"/>
                      <a:r>
                        <a:rPr lang="en-US" sz="1200" dirty="0"/>
                        <a:t>Mouse 2</a:t>
                      </a:r>
                    </a:p>
                  </a:txBody>
                  <a:tcPr/>
                </a:tc>
                <a:tc>
                  <a:txBody>
                    <a:bodyPr/>
                    <a:lstStyle/>
                    <a:p>
                      <a:pPr algn="ctr"/>
                      <a:r>
                        <a:rPr lang="en-US" sz="1200" dirty="0"/>
                        <a:t>F</a:t>
                      </a:r>
                    </a:p>
                  </a:txBody>
                  <a:tcPr/>
                </a:tc>
                <a:tc>
                  <a:txBody>
                    <a:bodyPr/>
                    <a:lstStyle/>
                    <a:p>
                      <a:pPr algn="ctr"/>
                      <a:r>
                        <a:rPr lang="en-US" sz="1200" dirty="0"/>
                        <a:t>400</a:t>
                      </a:r>
                    </a:p>
                  </a:txBody>
                  <a:tcPr/>
                </a:tc>
                <a:tc>
                  <a:txBody>
                    <a:bodyPr/>
                    <a:lstStyle/>
                    <a:p>
                      <a:pPr algn="ctr"/>
                      <a:r>
                        <a:rPr lang="en-US" sz="1200" dirty="0"/>
                        <a:t>200</a:t>
                      </a:r>
                    </a:p>
                  </a:txBody>
                  <a:tcPr/>
                </a:tc>
                <a:tc>
                  <a:txBody>
                    <a:bodyPr/>
                    <a:lstStyle/>
                    <a:p>
                      <a:pPr algn="ctr"/>
                      <a:r>
                        <a:rPr lang="en-US" sz="1200" dirty="0"/>
                        <a:t>36.5</a:t>
                      </a:r>
                    </a:p>
                  </a:txBody>
                  <a:tcPr/>
                </a:tc>
                <a:tc>
                  <a:txBody>
                    <a:bodyPr/>
                    <a:lstStyle/>
                    <a:p>
                      <a:pPr algn="ctr"/>
                      <a:r>
                        <a:rPr lang="en-US" sz="1200" dirty="0"/>
                        <a:t>grey</a:t>
                      </a:r>
                    </a:p>
                  </a:txBody>
                  <a:tcPr/>
                </a:tc>
                <a:tc>
                  <a:txBody>
                    <a:bodyPr/>
                    <a:lstStyle/>
                    <a:p>
                      <a:pPr algn="ctr"/>
                      <a:r>
                        <a:rPr lang="en-US" sz="1200" dirty="0"/>
                        <a:t>1</a:t>
                      </a:r>
                    </a:p>
                  </a:txBody>
                  <a:tcPr/>
                </a:tc>
                <a:tc>
                  <a:txBody>
                    <a:bodyPr/>
                    <a:lstStyle/>
                    <a:p>
                      <a:pPr algn="ctr"/>
                      <a:r>
                        <a:rPr lang="en-US" sz="1200" dirty="0"/>
                        <a:t>N</a:t>
                      </a:r>
                    </a:p>
                  </a:txBody>
                  <a:tcPr/>
                </a:tc>
                <a:tc>
                  <a:txBody>
                    <a:bodyPr/>
                    <a:lstStyle/>
                    <a:p>
                      <a:pPr algn="ctr"/>
                      <a:r>
                        <a:rPr lang="en-US" sz="1200" dirty="0"/>
                        <a:t>13</a:t>
                      </a:r>
                    </a:p>
                  </a:txBody>
                  <a:tcPr/>
                </a:tc>
                <a:tc>
                  <a:txBody>
                    <a:bodyPr/>
                    <a:lstStyle/>
                    <a:p>
                      <a:pPr algn="ctr"/>
                      <a:endParaRPr lang="en-US" sz="1200"/>
                    </a:p>
                  </a:txBody>
                  <a:tcPr/>
                </a:tc>
                <a:extLst>
                  <a:ext uri="{0D108BD9-81ED-4DB2-BD59-A6C34878D82A}">
                    <a16:rowId xmlns:a16="http://schemas.microsoft.com/office/drawing/2014/main" val="2585847334"/>
                  </a:ext>
                </a:extLst>
              </a:tr>
              <a:tr h="370840">
                <a:tc>
                  <a:txBody>
                    <a:bodyPr/>
                    <a:lstStyle/>
                    <a:p>
                      <a:pPr algn="ctr"/>
                      <a:r>
                        <a:rPr lang="en-US" sz="1200" dirty="0"/>
                        <a:t>Mouse 3</a:t>
                      </a:r>
                    </a:p>
                  </a:txBody>
                  <a:tcPr/>
                </a:tc>
                <a:tc>
                  <a:txBody>
                    <a:bodyPr/>
                    <a:lstStyle/>
                    <a:p>
                      <a:pPr algn="ctr"/>
                      <a:r>
                        <a:rPr lang="en-US" sz="1200" dirty="0"/>
                        <a:t>T</a:t>
                      </a:r>
                    </a:p>
                  </a:txBody>
                  <a:tcPr/>
                </a:tc>
                <a:tc>
                  <a:txBody>
                    <a:bodyPr/>
                    <a:lstStyle/>
                    <a:p>
                      <a:pPr algn="ctr"/>
                      <a:r>
                        <a:rPr lang="en-US" sz="1200" dirty="0"/>
                        <a:t>430</a:t>
                      </a:r>
                    </a:p>
                  </a:txBody>
                  <a:tcPr/>
                </a:tc>
                <a:tc>
                  <a:txBody>
                    <a:bodyPr/>
                    <a:lstStyle/>
                    <a:p>
                      <a:pPr algn="ctr"/>
                      <a:r>
                        <a:rPr lang="en-US" sz="1200" dirty="0"/>
                        <a:t>100</a:t>
                      </a:r>
                    </a:p>
                  </a:txBody>
                  <a:tcPr/>
                </a:tc>
                <a:tc>
                  <a:txBody>
                    <a:bodyPr/>
                    <a:lstStyle/>
                    <a:p>
                      <a:pPr algn="ctr"/>
                      <a:r>
                        <a:rPr lang="en-US" sz="1200" dirty="0"/>
                        <a:t>36.5</a:t>
                      </a:r>
                    </a:p>
                  </a:txBody>
                  <a:tcPr/>
                </a:tc>
                <a:tc>
                  <a:txBody>
                    <a:bodyPr/>
                    <a:lstStyle/>
                    <a:p>
                      <a:pPr algn="ctr"/>
                      <a:r>
                        <a:rPr lang="en-US" sz="1200" dirty="0"/>
                        <a:t>black</a:t>
                      </a:r>
                    </a:p>
                  </a:txBody>
                  <a:tcPr/>
                </a:tc>
                <a:tc>
                  <a:txBody>
                    <a:bodyPr/>
                    <a:lstStyle/>
                    <a:p>
                      <a:pPr algn="ctr"/>
                      <a:r>
                        <a:rPr lang="en-US" sz="1200" dirty="0"/>
                        <a:t>1</a:t>
                      </a:r>
                    </a:p>
                  </a:txBody>
                  <a:tcPr/>
                </a:tc>
                <a:tc>
                  <a:txBody>
                    <a:bodyPr/>
                    <a:lstStyle/>
                    <a:p>
                      <a:pPr algn="ctr"/>
                      <a:r>
                        <a:rPr lang="en-US" sz="1200" dirty="0"/>
                        <a:t>N</a:t>
                      </a:r>
                    </a:p>
                  </a:txBody>
                  <a:tcPr/>
                </a:tc>
                <a:tc>
                  <a:txBody>
                    <a:bodyPr/>
                    <a:lstStyle/>
                    <a:p>
                      <a:pPr algn="ctr"/>
                      <a:r>
                        <a:rPr lang="en-US" sz="1200" dirty="0"/>
                        <a:t>11</a:t>
                      </a:r>
                    </a:p>
                  </a:txBody>
                  <a:tcPr/>
                </a:tc>
                <a:tc>
                  <a:txBody>
                    <a:bodyPr/>
                    <a:lstStyle/>
                    <a:p>
                      <a:pPr algn="ctr"/>
                      <a:endParaRPr lang="en-US" sz="1200"/>
                    </a:p>
                  </a:txBody>
                  <a:tcPr/>
                </a:tc>
                <a:extLst>
                  <a:ext uri="{0D108BD9-81ED-4DB2-BD59-A6C34878D82A}">
                    <a16:rowId xmlns:a16="http://schemas.microsoft.com/office/drawing/2014/main" val="1062039537"/>
                  </a:ext>
                </a:extLst>
              </a:tr>
              <a:tr h="370840">
                <a:tc>
                  <a:txBody>
                    <a:bodyPr/>
                    <a:lstStyle/>
                    <a:p>
                      <a:pPr algn="ctr"/>
                      <a:r>
                        <a:rPr lang="en-US" sz="1200" dirty="0"/>
                        <a:t>Mouse 4</a:t>
                      </a:r>
                    </a:p>
                  </a:txBody>
                  <a:tcPr/>
                </a:tc>
                <a:tc>
                  <a:txBody>
                    <a:bodyPr/>
                    <a:lstStyle/>
                    <a:p>
                      <a:pPr algn="ctr"/>
                      <a:r>
                        <a:rPr lang="en-US" sz="1200" dirty="0"/>
                        <a:t>F</a:t>
                      </a:r>
                    </a:p>
                  </a:txBody>
                  <a:tcPr/>
                </a:tc>
                <a:tc>
                  <a:txBody>
                    <a:bodyPr/>
                    <a:lstStyle/>
                    <a:p>
                      <a:pPr algn="ctr"/>
                      <a:r>
                        <a:rPr lang="en-US" sz="1200" dirty="0"/>
                        <a:t>300</a:t>
                      </a:r>
                    </a:p>
                  </a:txBody>
                  <a:tcPr/>
                </a:tc>
                <a:tc>
                  <a:txBody>
                    <a:bodyPr/>
                    <a:lstStyle/>
                    <a:p>
                      <a:pPr algn="ctr"/>
                      <a:r>
                        <a:rPr lang="en-US" sz="1200" dirty="0"/>
                        <a:t>190</a:t>
                      </a:r>
                    </a:p>
                  </a:txBody>
                  <a:tcPr/>
                </a:tc>
                <a:tc>
                  <a:txBody>
                    <a:bodyPr/>
                    <a:lstStyle/>
                    <a:p>
                      <a:pPr algn="ctr"/>
                      <a:r>
                        <a:rPr lang="en-US" sz="1200" dirty="0"/>
                        <a:t>37.2</a:t>
                      </a:r>
                    </a:p>
                  </a:txBody>
                  <a:tcPr/>
                </a:tc>
                <a:tc>
                  <a:txBody>
                    <a:bodyPr/>
                    <a:lstStyle/>
                    <a:p>
                      <a:pPr algn="ctr"/>
                      <a:r>
                        <a:rPr lang="en-US" sz="1200" dirty="0"/>
                        <a:t>grey</a:t>
                      </a:r>
                    </a:p>
                  </a:txBody>
                  <a:tcPr/>
                </a:tc>
                <a:tc>
                  <a:txBody>
                    <a:bodyPr/>
                    <a:lstStyle/>
                    <a:p>
                      <a:pPr algn="ctr"/>
                      <a:r>
                        <a:rPr lang="en-US" sz="1200" dirty="0"/>
                        <a:t>1</a:t>
                      </a:r>
                    </a:p>
                  </a:txBody>
                  <a:tcPr/>
                </a:tc>
                <a:tc>
                  <a:txBody>
                    <a:bodyPr/>
                    <a:lstStyle/>
                    <a:p>
                      <a:pPr algn="ctr"/>
                      <a:r>
                        <a:rPr lang="en-US" sz="1200" dirty="0"/>
                        <a:t>N</a:t>
                      </a:r>
                    </a:p>
                  </a:txBody>
                  <a:tcPr/>
                </a:tc>
                <a:tc>
                  <a:txBody>
                    <a:bodyPr/>
                    <a:lstStyle/>
                    <a:p>
                      <a:pPr algn="ctr"/>
                      <a:r>
                        <a:rPr lang="en-US" sz="1200" dirty="0"/>
                        <a:t>10</a:t>
                      </a:r>
                    </a:p>
                  </a:txBody>
                  <a:tcPr/>
                </a:tc>
                <a:tc>
                  <a:txBody>
                    <a:bodyPr/>
                    <a:lstStyle/>
                    <a:p>
                      <a:pPr algn="ctr"/>
                      <a:endParaRPr lang="en-US" sz="1200"/>
                    </a:p>
                  </a:txBody>
                  <a:tcPr/>
                </a:tc>
                <a:extLst>
                  <a:ext uri="{0D108BD9-81ED-4DB2-BD59-A6C34878D82A}">
                    <a16:rowId xmlns:a16="http://schemas.microsoft.com/office/drawing/2014/main" val="2784895795"/>
                  </a:ext>
                </a:extLst>
              </a:tr>
              <a:tr h="370840">
                <a:tc>
                  <a:txBody>
                    <a:bodyPr/>
                    <a:lstStyle/>
                    <a:p>
                      <a:pPr algn="ctr"/>
                      <a:r>
                        <a:rPr lang="en-US" sz="1200" dirty="0"/>
                        <a:t>Mouse 5</a:t>
                      </a:r>
                    </a:p>
                  </a:txBody>
                  <a:tcPr/>
                </a:tc>
                <a:tc>
                  <a:txBody>
                    <a:bodyPr/>
                    <a:lstStyle/>
                    <a:p>
                      <a:pPr algn="ctr"/>
                      <a:r>
                        <a:rPr lang="en-US" sz="1200" dirty="0"/>
                        <a:t>T</a:t>
                      </a:r>
                    </a:p>
                  </a:txBody>
                  <a:tcPr/>
                </a:tc>
                <a:tc>
                  <a:txBody>
                    <a:bodyPr/>
                    <a:lstStyle/>
                    <a:p>
                      <a:pPr algn="ctr"/>
                      <a:r>
                        <a:rPr lang="en-US" sz="1200" dirty="0"/>
                        <a:t>550</a:t>
                      </a:r>
                    </a:p>
                  </a:txBody>
                  <a:tcPr/>
                </a:tc>
                <a:tc>
                  <a:txBody>
                    <a:bodyPr/>
                    <a:lstStyle/>
                    <a:p>
                      <a:pPr algn="ctr"/>
                      <a:r>
                        <a:rPr lang="en-US" sz="1200" dirty="0"/>
                        <a:t>221</a:t>
                      </a:r>
                    </a:p>
                  </a:txBody>
                  <a:tcPr/>
                </a:tc>
                <a:tc>
                  <a:txBody>
                    <a:bodyPr/>
                    <a:lstStyle/>
                    <a:p>
                      <a:pPr algn="ctr"/>
                      <a:r>
                        <a:rPr lang="en-US" sz="1200" dirty="0"/>
                        <a:t>38</a:t>
                      </a:r>
                    </a:p>
                  </a:txBody>
                  <a:tcPr/>
                </a:tc>
                <a:tc>
                  <a:txBody>
                    <a:bodyPr/>
                    <a:lstStyle/>
                    <a:p>
                      <a:pPr algn="ctr"/>
                      <a:r>
                        <a:rPr lang="en-US" sz="1200" dirty="0"/>
                        <a:t>black</a:t>
                      </a:r>
                    </a:p>
                  </a:txBody>
                  <a:tcPr/>
                </a:tc>
                <a:tc>
                  <a:txBody>
                    <a:bodyPr/>
                    <a:lstStyle/>
                    <a:p>
                      <a:pPr algn="ctr"/>
                      <a:r>
                        <a:rPr lang="en-US" sz="1200" dirty="0"/>
                        <a:t>1</a:t>
                      </a:r>
                    </a:p>
                  </a:txBody>
                  <a:tcPr/>
                </a:tc>
                <a:tc>
                  <a:txBody>
                    <a:bodyPr/>
                    <a:lstStyle/>
                    <a:p>
                      <a:pPr algn="ctr"/>
                      <a:r>
                        <a:rPr lang="en-US" sz="1200" dirty="0"/>
                        <a:t>Y</a:t>
                      </a:r>
                    </a:p>
                  </a:txBody>
                  <a:tcPr/>
                </a:tc>
                <a:tc>
                  <a:txBody>
                    <a:bodyPr/>
                    <a:lstStyle/>
                    <a:p>
                      <a:pPr algn="ctr"/>
                      <a:r>
                        <a:rPr lang="en-US" sz="1200" dirty="0"/>
                        <a:t>9</a:t>
                      </a:r>
                    </a:p>
                  </a:txBody>
                  <a:tcPr/>
                </a:tc>
                <a:tc>
                  <a:txBody>
                    <a:bodyPr/>
                    <a:lstStyle/>
                    <a:p>
                      <a:pPr algn="ctr"/>
                      <a:endParaRPr lang="en-US" sz="1200"/>
                    </a:p>
                  </a:txBody>
                  <a:tcPr/>
                </a:tc>
                <a:extLst>
                  <a:ext uri="{0D108BD9-81ED-4DB2-BD59-A6C34878D82A}">
                    <a16:rowId xmlns:a16="http://schemas.microsoft.com/office/drawing/2014/main" val="1773193992"/>
                  </a:ext>
                </a:extLst>
              </a:tr>
              <a:tr h="370840">
                <a:tc>
                  <a:txBody>
                    <a:bodyPr/>
                    <a:lstStyle/>
                    <a:p>
                      <a:pPr algn="ctr"/>
                      <a:r>
                        <a:rPr lang="en-US" sz="1200" dirty="0"/>
                        <a:t>Mouse 6</a:t>
                      </a:r>
                    </a:p>
                  </a:txBody>
                  <a:tcPr/>
                </a:tc>
                <a:tc>
                  <a:txBody>
                    <a:bodyPr/>
                    <a:lstStyle/>
                    <a:p>
                      <a:pPr algn="ctr"/>
                      <a:r>
                        <a:rPr lang="en-US" sz="1200" dirty="0"/>
                        <a:t>F</a:t>
                      </a:r>
                    </a:p>
                  </a:txBody>
                  <a:tcPr/>
                </a:tc>
                <a:tc>
                  <a:txBody>
                    <a:bodyPr/>
                    <a:lstStyle/>
                    <a:p>
                      <a:pPr algn="ctr"/>
                      <a:r>
                        <a:rPr lang="en-US" sz="1200" dirty="0"/>
                        <a:t>700</a:t>
                      </a:r>
                    </a:p>
                  </a:txBody>
                  <a:tcPr/>
                </a:tc>
                <a:tc>
                  <a:txBody>
                    <a:bodyPr/>
                    <a:lstStyle/>
                    <a:p>
                      <a:pPr algn="ctr"/>
                      <a:r>
                        <a:rPr lang="en-US" sz="1200" dirty="0"/>
                        <a:t>130</a:t>
                      </a:r>
                    </a:p>
                  </a:txBody>
                  <a:tcPr/>
                </a:tc>
                <a:tc>
                  <a:txBody>
                    <a:bodyPr/>
                    <a:lstStyle/>
                    <a:p>
                      <a:pPr algn="ctr"/>
                      <a:r>
                        <a:rPr lang="en-US" sz="1200" dirty="0"/>
                        <a:t>37.7</a:t>
                      </a:r>
                    </a:p>
                  </a:txBody>
                  <a:tcPr/>
                </a:tc>
                <a:tc>
                  <a:txBody>
                    <a:bodyPr/>
                    <a:lstStyle/>
                    <a:p>
                      <a:pPr algn="ctr"/>
                      <a:r>
                        <a:rPr lang="en-US" sz="1200" dirty="0"/>
                        <a:t>grey</a:t>
                      </a:r>
                    </a:p>
                  </a:txBody>
                  <a:tcPr/>
                </a:tc>
                <a:tc>
                  <a:txBody>
                    <a:bodyPr/>
                    <a:lstStyle/>
                    <a:p>
                      <a:pPr algn="ctr"/>
                      <a:r>
                        <a:rPr lang="en-US" sz="1200" dirty="0"/>
                        <a:t>2</a:t>
                      </a:r>
                    </a:p>
                  </a:txBody>
                  <a:tcPr/>
                </a:tc>
                <a:tc>
                  <a:txBody>
                    <a:bodyPr/>
                    <a:lstStyle/>
                    <a:p>
                      <a:pPr algn="ctr"/>
                      <a:r>
                        <a:rPr lang="en-US" sz="1200" dirty="0"/>
                        <a:t>N</a:t>
                      </a:r>
                    </a:p>
                  </a:txBody>
                  <a:tcPr/>
                </a:tc>
                <a:tc>
                  <a:txBody>
                    <a:bodyPr/>
                    <a:lstStyle/>
                    <a:p>
                      <a:pPr algn="ctr"/>
                      <a:r>
                        <a:rPr lang="en-US" sz="1200" dirty="0"/>
                        <a:t>11.5</a:t>
                      </a:r>
                    </a:p>
                  </a:txBody>
                  <a:tcPr/>
                </a:tc>
                <a:tc>
                  <a:txBody>
                    <a:bodyPr/>
                    <a:lstStyle/>
                    <a:p>
                      <a:pPr algn="ctr"/>
                      <a:endParaRPr lang="en-US" sz="1200"/>
                    </a:p>
                  </a:txBody>
                  <a:tcPr/>
                </a:tc>
                <a:extLst>
                  <a:ext uri="{0D108BD9-81ED-4DB2-BD59-A6C34878D82A}">
                    <a16:rowId xmlns:a16="http://schemas.microsoft.com/office/drawing/2014/main" val="3472501564"/>
                  </a:ext>
                </a:extLst>
              </a:tr>
              <a:tr h="370840">
                <a:tc>
                  <a:txBody>
                    <a:bodyPr/>
                    <a:lstStyle/>
                    <a:p>
                      <a:pPr algn="ctr"/>
                      <a:r>
                        <a:rPr lang="en-US" sz="1200" dirty="0"/>
                        <a:t>…</a:t>
                      </a:r>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dirty="0"/>
                    </a:p>
                  </a:txBody>
                  <a:tcPr/>
                </a:tc>
                <a:extLst>
                  <a:ext uri="{0D108BD9-81ED-4DB2-BD59-A6C34878D82A}">
                    <a16:rowId xmlns:a16="http://schemas.microsoft.com/office/drawing/2014/main" val="342505329"/>
                  </a:ext>
                </a:extLst>
              </a:tr>
            </a:tbl>
          </a:graphicData>
        </a:graphic>
      </p:graphicFrame>
      <p:sp>
        <p:nvSpPr>
          <p:cNvPr id="6" name="Rectangle 5">
            <a:extLst>
              <a:ext uri="{FF2B5EF4-FFF2-40B4-BE49-F238E27FC236}">
                <a16:creationId xmlns:a16="http://schemas.microsoft.com/office/drawing/2014/main" id="{A17D552E-0A7F-8A4D-AC0E-190A59D95BFC}"/>
              </a:ext>
            </a:extLst>
          </p:cNvPr>
          <p:cNvSpPr/>
          <p:nvPr/>
        </p:nvSpPr>
        <p:spPr>
          <a:xfrm>
            <a:off x="2990088" y="1705959"/>
            <a:ext cx="8363712" cy="768096"/>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E11D21AF-0B9F-AA47-ABD5-030B35FCCA4E}"/>
              </a:ext>
            </a:extLst>
          </p:cNvPr>
          <p:cNvSpPr txBox="1">
            <a:spLocks/>
          </p:cNvSpPr>
          <p:nvPr/>
        </p:nvSpPr>
        <p:spPr>
          <a:xfrm>
            <a:off x="838200" y="761556"/>
            <a:ext cx="10515600" cy="668147"/>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endParaRPr lang="en-US"/>
          </a:p>
        </p:txBody>
      </p:sp>
      <p:sp>
        <p:nvSpPr>
          <p:cNvPr id="8" name="Title 1">
            <a:extLst>
              <a:ext uri="{FF2B5EF4-FFF2-40B4-BE49-F238E27FC236}">
                <a16:creationId xmlns:a16="http://schemas.microsoft.com/office/drawing/2014/main" id="{D5B3E2B2-84AC-5144-977E-EC4FB736F234}"/>
              </a:ext>
            </a:extLst>
          </p:cNvPr>
          <p:cNvSpPr txBox="1">
            <a:spLocks/>
          </p:cNvSpPr>
          <p:nvPr/>
        </p:nvSpPr>
        <p:spPr>
          <a:xfrm>
            <a:off x="1950720" y="1012894"/>
            <a:ext cx="10515600" cy="668147"/>
          </a:xfrm>
          <a:prstGeom prst="rect">
            <a:avLst/>
          </a:prstGeom>
        </p:spPr>
        <p:txBody>
          <a:bodyPr vert="horz" lIns="91440" tIns="45720" rIns="91440" bIns="45720" rtlCol="0" anchor="ctr">
            <a:normAutofit fontScale="975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r>
              <a:rPr lang="en-US" sz="3200" dirty="0"/>
              <a:t>Attributes / Features</a:t>
            </a:r>
          </a:p>
        </p:txBody>
      </p:sp>
      <p:sp>
        <p:nvSpPr>
          <p:cNvPr id="9" name="Rectangle 8">
            <a:extLst>
              <a:ext uri="{FF2B5EF4-FFF2-40B4-BE49-F238E27FC236}">
                <a16:creationId xmlns:a16="http://schemas.microsoft.com/office/drawing/2014/main" id="{6A4537A7-3FC3-8443-B1C5-14B6241D0FEB}"/>
              </a:ext>
            </a:extLst>
          </p:cNvPr>
          <p:cNvSpPr/>
          <p:nvPr/>
        </p:nvSpPr>
        <p:spPr>
          <a:xfrm>
            <a:off x="1950720" y="1736581"/>
            <a:ext cx="893064" cy="768096"/>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00660DA3-5531-AE42-BAB9-F2F97298A826}"/>
              </a:ext>
            </a:extLst>
          </p:cNvPr>
          <p:cNvSpPr txBox="1">
            <a:spLocks/>
          </p:cNvSpPr>
          <p:nvPr/>
        </p:nvSpPr>
        <p:spPr>
          <a:xfrm>
            <a:off x="838200" y="957355"/>
            <a:ext cx="3169920" cy="779226"/>
          </a:xfrm>
          <a:prstGeom prst="rect">
            <a:avLst/>
          </a:prstGeom>
        </p:spPr>
        <p:txBody>
          <a:bodyPr vert="horz" lIns="91440" tIns="45720" rIns="91440" bIns="45720" rtlCol="0" anchor="ctr">
            <a:normAutofit fontScale="975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r>
              <a:rPr lang="en-US" sz="3200" dirty="0"/>
              <a:t>Label</a:t>
            </a:r>
          </a:p>
        </p:txBody>
      </p:sp>
      <p:sp>
        <p:nvSpPr>
          <p:cNvPr id="11" name="Slide Number Placeholder 10">
            <a:extLst>
              <a:ext uri="{FF2B5EF4-FFF2-40B4-BE49-F238E27FC236}">
                <a16:creationId xmlns:a16="http://schemas.microsoft.com/office/drawing/2014/main" id="{D2C7F7FE-DFE6-C242-A490-C33590239310}"/>
              </a:ext>
            </a:extLst>
          </p:cNvPr>
          <p:cNvSpPr>
            <a:spLocks noGrp="1"/>
          </p:cNvSpPr>
          <p:nvPr>
            <p:ph type="sldNum" sz="quarter" idx="12"/>
          </p:nvPr>
        </p:nvSpPr>
        <p:spPr/>
        <p:txBody>
          <a:bodyPr/>
          <a:lstStyle/>
          <a:p>
            <a:fld id="{160847C4-C153-934D-B234-B5C1EA6118B1}" type="slidenum">
              <a:rPr lang="en-US" smtClean="0"/>
              <a:t>6</a:t>
            </a:fld>
            <a:endParaRPr lang="en-US"/>
          </a:p>
        </p:txBody>
      </p:sp>
    </p:spTree>
    <p:extLst>
      <p:ext uri="{BB962C8B-B14F-4D97-AF65-F5344CB8AC3E}">
        <p14:creationId xmlns:p14="http://schemas.microsoft.com/office/powerpoint/2010/main" val="78184917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BE5CAC-3006-9243-9431-D5C96A2362AB}"/>
              </a:ext>
            </a:extLst>
          </p:cNvPr>
          <p:cNvSpPr>
            <a:spLocks noGrp="1"/>
          </p:cNvSpPr>
          <p:nvPr>
            <p:ph type="title"/>
          </p:nvPr>
        </p:nvSpPr>
        <p:spPr/>
        <p:txBody>
          <a:bodyPr>
            <a:normAutofit fontScale="90000"/>
          </a:bodyPr>
          <a:lstStyle/>
          <a:p>
            <a:r>
              <a:rPr lang="en-US" dirty="0"/>
              <a:t>Support Vector Machines: Terminologies</a:t>
            </a:r>
          </a:p>
        </p:txBody>
      </p:sp>
      <p:sp>
        <p:nvSpPr>
          <p:cNvPr id="3" name="Content Placeholder 2">
            <a:extLst>
              <a:ext uri="{FF2B5EF4-FFF2-40B4-BE49-F238E27FC236}">
                <a16:creationId xmlns:a16="http://schemas.microsoft.com/office/drawing/2014/main" id="{76290C45-1C62-5F4E-B769-A334DA83A57D}"/>
              </a:ext>
            </a:extLst>
          </p:cNvPr>
          <p:cNvSpPr>
            <a:spLocks noGrp="1"/>
          </p:cNvSpPr>
          <p:nvPr>
            <p:ph idx="1"/>
          </p:nvPr>
        </p:nvSpPr>
        <p:spPr/>
        <p:txBody>
          <a:bodyPr/>
          <a:lstStyle/>
          <a:p>
            <a:pPr marL="0" indent="0">
              <a:buNone/>
            </a:pPr>
            <a:r>
              <a:rPr lang="en-US" b="1" dirty="0"/>
              <a:t>Hyperplane</a:t>
            </a:r>
          </a:p>
          <a:p>
            <a:pPr marL="0" indent="0">
              <a:buNone/>
            </a:pPr>
            <a:r>
              <a:rPr lang="en-US" dirty="0"/>
              <a:t>- subdivides a dataspace for easier linear classification</a:t>
            </a:r>
          </a:p>
          <a:p>
            <a:endParaRPr lang="en-US" dirty="0"/>
          </a:p>
          <a:p>
            <a:endParaRPr lang="en-US" dirty="0"/>
          </a:p>
          <a:p>
            <a:endParaRPr lang="en-US" dirty="0"/>
          </a:p>
          <a:p>
            <a:endParaRPr lang="en-US" dirty="0"/>
          </a:p>
          <a:p>
            <a:endParaRPr lang="en-US" dirty="0"/>
          </a:p>
        </p:txBody>
      </p:sp>
      <p:pic>
        <p:nvPicPr>
          <p:cNvPr id="4" name="Picture 3">
            <a:extLst>
              <a:ext uri="{FF2B5EF4-FFF2-40B4-BE49-F238E27FC236}">
                <a16:creationId xmlns:a16="http://schemas.microsoft.com/office/drawing/2014/main" id="{DEA82B02-EE6F-0749-98AB-7B4EBF072E65}"/>
              </a:ext>
            </a:extLst>
          </p:cNvPr>
          <p:cNvPicPr>
            <a:picLocks noChangeAspect="1"/>
          </p:cNvPicPr>
          <p:nvPr/>
        </p:nvPicPr>
        <p:blipFill>
          <a:blip r:embed="rId3"/>
          <a:stretch>
            <a:fillRect/>
          </a:stretch>
        </p:blipFill>
        <p:spPr>
          <a:xfrm>
            <a:off x="4010890" y="2172680"/>
            <a:ext cx="6715414" cy="2839201"/>
          </a:xfrm>
          <a:prstGeom prst="rect">
            <a:avLst/>
          </a:prstGeom>
        </p:spPr>
      </p:pic>
      <p:sp>
        <p:nvSpPr>
          <p:cNvPr id="5" name="Slide Number Placeholder 4">
            <a:extLst>
              <a:ext uri="{FF2B5EF4-FFF2-40B4-BE49-F238E27FC236}">
                <a16:creationId xmlns:a16="http://schemas.microsoft.com/office/drawing/2014/main" id="{586A2933-7A73-2946-809C-8D7F085478B2}"/>
              </a:ext>
            </a:extLst>
          </p:cNvPr>
          <p:cNvSpPr>
            <a:spLocks noGrp="1"/>
          </p:cNvSpPr>
          <p:nvPr>
            <p:ph type="sldNum" sz="quarter" idx="12"/>
          </p:nvPr>
        </p:nvSpPr>
        <p:spPr/>
        <p:txBody>
          <a:bodyPr/>
          <a:lstStyle/>
          <a:p>
            <a:fld id="{160847C4-C153-934D-B234-B5C1EA6118B1}" type="slidenum">
              <a:rPr lang="en-US" smtClean="0"/>
              <a:t>60</a:t>
            </a:fld>
            <a:endParaRPr lang="en-US"/>
          </a:p>
        </p:txBody>
      </p:sp>
    </p:spTree>
    <p:extLst>
      <p:ext uri="{BB962C8B-B14F-4D97-AF65-F5344CB8AC3E}">
        <p14:creationId xmlns:p14="http://schemas.microsoft.com/office/powerpoint/2010/main" val="351431983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BE5CAC-3006-9243-9431-D5C96A2362AB}"/>
              </a:ext>
            </a:extLst>
          </p:cNvPr>
          <p:cNvSpPr>
            <a:spLocks noGrp="1"/>
          </p:cNvSpPr>
          <p:nvPr>
            <p:ph type="title"/>
          </p:nvPr>
        </p:nvSpPr>
        <p:spPr/>
        <p:txBody>
          <a:bodyPr>
            <a:normAutofit fontScale="90000"/>
          </a:bodyPr>
          <a:lstStyle/>
          <a:p>
            <a:r>
              <a:rPr lang="en-US" dirty="0"/>
              <a:t>Support Vector Machines: Terminologies</a:t>
            </a:r>
          </a:p>
        </p:txBody>
      </p:sp>
      <p:sp>
        <p:nvSpPr>
          <p:cNvPr id="3" name="Content Placeholder 2">
            <a:extLst>
              <a:ext uri="{FF2B5EF4-FFF2-40B4-BE49-F238E27FC236}">
                <a16:creationId xmlns:a16="http://schemas.microsoft.com/office/drawing/2014/main" id="{76290C45-1C62-5F4E-B769-A334DA83A57D}"/>
              </a:ext>
            </a:extLst>
          </p:cNvPr>
          <p:cNvSpPr>
            <a:spLocks noGrp="1"/>
          </p:cNvSpPr>
          <p:nvPr>
            <p:ph idx="1"/>
          </p:nvPr>
        </p:nvSpPr>
        <p:spPr/>
        <p:txBody>
          <a:bodyPr/>
          <a:lstStyle/>
          <a:p>
            <a:pPr marL="0" indent="0">
              <a:buNone/>
            </a:pPr>
            <a:r>
              <a:rPr lang="en-US" b="1" dirty="0"/>
              <a:t>Kernel</a:t>
            </a:r>
          </a:p>
          <a:p>
            <a:pPr marL="0" indent="0">
              <a:buNone/>
            </a:pPr>
            <a:r>
              <a:rPr lang="en-US" dirty="0"/>
              <a:t>-</a:t>
            </a:r>
          </a:p>
        </p:txBody>
      </p:sp>
      <p:sp>
        <p:nvSpPr>
          <p:cNvPr id="6" name="Rectangle 11">
            <a:extLst>
              <a:ext uri="{FF2B5EF4-FFF2-40B4-BE49-F238E27FC236}">
                <a16:creationId xmlns:a16="http://schemas.microsoft.com/office/drawing/2014/main" id="{A65266CE-8660-774F-BF71-36BCA1943FBF}"/>
              </a:ext>
            </a:extLst>
          </p:cNvPr>
          <p:cNvSpPr>
            <a:spLocks noChangeArrowheads="1"/>
          </p:cNvSpPr>
          <p:nvPr/>
        </p:nvSpPr>
        <p:spPr bwMode="auto">
          <a:xfrm>
            <a:off x="1226127" y="1737652"/>
            <a:ext cx="967444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chemeClr val="tx1"/>
                </a:solidFill>
                <a:effectLst/>
                <a:latin typeface="Arial" panose="020B0604020202020204" pitchFamily="34" charset="0"/>
              </a:rPr>
              <a:t>a function that takes two vectors and returns the value of the inner product of their mapping : </a:t>
            </a:r>
          </a:p>
        </p:txBody>
      </p:sp>
      <p:pic>
        <p:nvPicPr>
          <p:cNvPr id="16398" name="Picture 14" descr="$\phi({\bf x}_i)$">
            <a:extLst>
              <a:ext uri="{FF2B5EF4-FFF2-40B4-BE49-F238E27FC236}">
                <a16:creationId xmlns:a16="http://schemas.microsoft.com/office/drawing/2014/main" id="{138391AF-67D5-4644-A3AC-4947C728F6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577" y="1685780"/>
            <a:ext cx="596900" cy="495301"/>
          </a:xfrm>
          <a:prstGeom prst="rect">
            <a:avLst/>
          </a:prstGeom>
          <a:noFill/>
          <a:extLst>
            <a:ext uri="{909E8E84-426E-40DD-AFC4-6F175D3DCCD1}">
              <a14:hiddenFill xmlns:a14="http://schemas.microsoft.com/office/drawing/2010/main">
                <a:solidFill>
                  <a:srgbClr val="FFFFFF"/>
                </a:solidFill>
              </a14:hiddenFill>
            </a:ext>
          </a:extLst>
        </p:spPr>
      </p:pic>
      <p:pic>
        <p:nvPicPr>
          <p:cNvPr id="16399" name="Picture 15" descr="$\phi({\bf x}_j)$">
            <a:extLst>
              <a:ext uri="{FF2B5EF4-FFF2-40B4-BE49-F238E27FC236}">
                <a16:creationId xmlns:a16="http://schemas.microsoft.com/office/drawing/2014/main" id="{E43705FF-BA63-EE49-B7ED-D303D6B525C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770802" y="1685780"/>
            <a:ext cx="609600" cy="495301"/>
          </a:xfrm>
          <a:prstGeom prst="rect">
            <a:avLst/>
          </a:prstGeom>
          <a:noFill/>
          <a:extLst>
            <a:ext uri="{909E8E84-426E-40DD-AFC4-6F175D3DCCD1}">
              <a14:hiddenFill xmlns:a14="http://schemas.microsoft.com/office/drawing/2010/main">
                <a:solidFill>
                  <a:srgbClr val="FFFFFF"/>
                </a:solidFill>
              </a14:hiddenFill>
            </a:ext>
          </a:extLst>
        </p:spPr>
      </p:pic>
      <p:pic>
        <p:nvPicPr>
          <p:cNvPr id="16403" name="Picture 19" descr="\begin{displaymath}&#10;K({\bf x}_1,{\bf x}_2)=\phi({\bf x}_1)^T\phi({\bf x}_2)&#10;\end{displaymath}">
            <a:extLst>
              <a:ext uri="{FF2B5EF4-FFF2-40B4-BE49-F238E27FC236}">
                <a16:creationId xmlns:a16="http://schemas.microsoft.com/office/drawing/2014/main" id="{65309313-FFA2-8C40-87B1-1A95840264A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94959" y="2751859"/>
            <a:ext cx="2552700" cy="419100"/>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a:extLst>
              <a:ext uri="{FF2B5EF4-FFF2-40B4-BE49-F238E27FC236}">
                <a16:creationId xmlns:a16="http://schemas.microsoft.com/office/drawing/2014/main" id="{DBCA0C66-5B64-204D-A5D5-AF3DA050A016}"/>
              </a:ext>
            </a:extLst>
          </p:cNvPr>
          <p:cNvSpPr>
            <a:spLocks noGrp="1"/>
          </p:cNvSpPr>
          <p:nvPr>
            <p:ph type="sldNum" sz="quarter" idx="12"/>
          </p:nvPr>
        </p:nvSpPr>
        <p:spPr/>
        <p:txBody>
          <a:bodyPr/>
          <a:lstStyle/>
          <a:p>
            <a:fld id="{160847C4-C153-934D-B234-B5C1EA6118B1}" type="slidenum">
              <a:rPr lang="en-US" smtClean="0"/>
              <a:t>61</a:t>
            </a:fld>
            <a:endParaRPr lang="en-US"/>
          </a:p>
        </p:txBody>
      </p:sp>
    </p:spTree>
    <p:extLst>
      <p:ext uri="{BB962C8B-B14F-4D97-AF65-F5344CB8AC3E}">
        <p14:creationId xmlns:p14="http://schemas.microsoft.com/office/powerpoint/2010/main" val="96353701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8F68EA-2E7E-B141-9446-F52DC873079F}"/>
              </a:ext>
            </a:extLst>
          </p:cNvPr>
          <p:cNvSpPr>
            <a:spLocks noGrp="1"/>
          </p:cNvSpPr>
          <p:nvPr>
            <p:ph type="title"/>
          </p:nvPr>
        </p:nvSpPr>
        <p:spPr/>
        <p:txBody>
          <a:bodyPr>
            <a:normAutofit fontScale="90000"/>
          </a:bodyPr>
          <a:lstStyle/>
          <a:p>
            <a:r>
              <a:rPr lang="en-US" dirty="0"/>
              <a:t>Introduction</a:t>
            </a:r>
          </a:p>
        </p:txBody>
      </p:sp>
      <p:sp>
        <p:nvSpPr>
          <p:cNvPr id="3" name="Content Placeholder 2">
            <a:extLst>
              <a:ext uri="{FF2B5EF4-FFF2-40B4-BE49-F238E27FC236}">
                <a16:creationId xmlns:a16="http://schemas.microsoft.com/office/drawing/2014/main" id="{CD5E20AA-B2A9-A046-B3D1-397091D8AB20}"/>
              </a:ext>
            </a:extLst>
          </p:cNvPr>
          <p:cNvSpPr>
            <a:spLocks noGrp="1"/>
          </p:cNvSpPr>
          <p:nvPr>
            <p:ph idx="1"/>
          </p:nvPr>
        </p:nvSpPr>
        <p:spPr/>
        <p:txBody>
          <a:bodyPr/>
          <a:lstStyle/>
          <a:p>
            <a:r>
              <a:rPr lang="en-US" dirty="0"/>
              <a:t>Support Vector Machines</a:t>
            </a:r>
          </a:p>
          <a:p>
            <a:endParaRPr lang="en-US" dirty="0"/>
          </a:p>
          <a:p>
            <a:r>
              <a:rPr lang="en-US" dirty="0"/>
              <a:t>Finding the ideal hyperplane that differentiates between two classes</a:t>
            </a:r>
          </a:p>
          <a:p>
            <a:endParaRPr lang="en-US" dirty="0"/>
          </a:p>
          <a:p>
            <a:r>
              <a:rPr lang="en-US" dirty="0"/>
              <a:t>Kernels can be used to find non-linear hyperplane </a:t>
            </a:r>
          </a:p>
        </p:txBody>
      </p:sp>
      <p:sp>
        <p:nvSpPr>
          <p:cNvPr id="4" name="Rectangle 3">
            <a:extLst>
              <a:ext uri="{FF2B5EF4-FFF2-40B4-BE49-F238E27FC236}">
                <a16:creationId xmlns:a16="http://schemas.microsoft.com/office/drawing/2014/main" id="{65F36D95-13C5-324D-B466-4D7AF4BD2C01}"/>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5" name="Slide Number Placeholder 4">
            <a:extLst>
              <a:ext uri="{FF2B5EF4-FFF2-40B4-BE49-F238E27FC236}">
                <a16:creationId xmlns:a16="http://schemas.microsoft.com/office/drawing/2014/main" id="{1E603C26-5C5A-504A-B84C-91C71AC5FEB1}"/>
              </a:ext>
            </a:extLst>
          </p:cNvPr>
          <p:cNvSpPr>
            <a:spLocks noGrp="1"/>
          </p:cNvSpPr>
          <p:nvPr>
            <p:ph type="sldNum" sz="quarter" idx="12"/>
          </p:nvPr>
        </p:nvSpPr>
        <p:spPr/>
        <p:txBody>
          <a:bodyPr/>
          <a:lstStyle/>
          <a:p>
            <a:fld id="{160847C4-C153-934D-B234-B5C1EA6118B1}" type="slidenum">
              <a:rPr lang="en-US" smtClean="0"/>
              <a:t>62</a:t>
            </a:fld>
            <a:endParaRPr lang="en-US"/>
          </a:p>
        </p:txBody>
      </p:sp>
    </p:spTree>
    <p:extLst>
      <p:ext uri="{BB962C8B-B14F-4D97-AF65-F5344CB8AC3E}">
        <p14:creationId xmlns:p14="http://schemas.microsoft.com/office/powerpoint/2010/main" val="283276123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537192-3282-474F-889A-E51D7EE39189}"/>
              </a:ext>
            </a:extLst>
          </p:cNvPr>
          <p:cNvSpPr>
            <a:spLocks noGrp="1"/>
          </p:cNvSpPr>
          <p:nvPr>
            <p:ph type="title"/>
          </p:nvPr>
        </p:nvSpPr>
        <p:spPr/>
        <p:txBody>
          <a:bodyPr>
            <a:normAutofit fontScale="90000"/>
          </a:bodyPr>
          <a:lstStyle/>
          <a:p>
            <a:r>
              <a:rPr lang="en-US" dirty="0"/>
              <a:t>Support Vector Machines: formula</a:t>
            </a:r>
          </a:p>
        </p:txBody>
      </p:sp>
      <p:sp>
        <p:nvSpPr>
          <p:cNvPr id="5" name="TextBox 4">
            <a:extLst>
              <a:ext uri="{FF2B5EF4-FFF2-40B4-BE49-F238E27FC236}">
                <a16:creationId xmlns:a16="http://schemas.microsoft.com/office/drawing/2014/main" id="{03035735-A987-ED44-9EDA-7F4FE3443489}"/>
              </a:ext>
            </a:extLst>
          </p:cNvPr>
          <p:cNvSpPr txBox="1"/>
          <p:nvPr/>
        </p:nvSpPr>
        <p:spPr>
          <a:xfrm>
            <a:off x="716267" y="1409139"/>
            <a:ext cx="2235164" cy="369332"/>
          </a:xfrm>
          <a:prstGeom prst="rect">
            <a:avLst/>
          </a:prstGeom>
          <a:noFill/>
        </p:spPr>
        <p:txBody>
          <a:bodyPr wrap="none" rtlCol="0">
            <a:spAutoFit/>
          </a:bodyPr>
          <a:lstStyle/>
          <a:p>
            <a:r>
              <a:rPr lang="en-US" dirty="0"/>
              <a:t>We want to minimize:</a:t>
            </a:r>
          </a:p>
        </p:txBody>
      </p:sp>
      <p:sp>
        <p:nvSpPr>
          <p:cNvPr id="9" name="TextBox 8">
            <a:extLst>
              <a:ext uri="{FF2B5EF4-FFF2-40B4-BE49-F238E27FC236}">
                <a16:creationId xmlns:a16="http://schemas.microsoft.com/office/drawing/2014/main" id="{1A52AFDA-37BC-1244-8406-38BAE377CB59}"/>
              </a:ext>
            </a:extLst>
          </p:cNvPr>
          <p:cNvSpPr txBox="1"/>
          <p:nvPr/>
        </p:nvSpPr>
        <p:spPr>
          <a:xfrm>
            <a:off x="716267" y="3772222"/>
            <a:ext cx="779572" cy="369332"/>
          </a:xfrm>
          <a:prstGeom prst="rect">
            <a:avLst/>
          </a:prstGeom>
          <a:noFill/>
        </p:spPr>
        <p:txBody>
          <a:bodyPr wrap="none" rtlCol="0">
            <a:spAutoFit/>
          </a:bodyPr>
          <a:lstStyle/>
          <a:p>
            <a:r>
              <a:rPr lang="en-US" dirty="0"/>
              <a:t>where</a:t>
            </a:r>
          </a:p>
        </p:txBody>
      </p:sp>
      <mc:AlternateContent xmlns:mc="http://schemas.openxmlformats.org/markup-compatibility/2006" xmlns:a14="http://schemas.microsoft.com/office/drawing/2010/main">
        <mc:Choice Requires="a14">
          <p:sp>
            <p:nvSpPr>
              <p:cNvPr id="11" name="Rectangle 10">
                <a:extLst>
                  <a:ext uri="{FF2B5EF4-FFF2-40B4-BE49-F238E27FC236}">
                    <a16:creationId xmlns:a16="http://schemas.microsoft.com/office/drawing/2014/main" id="{606E962D-0204-E14A-A5D5-099715B3D32C}"/>
                  </a:ext>
                </a:extLst>
              </p:cNvPr>
              <p:cNvSpPr/>
              <p:nvPr/>
            </p:nvSpPr>
            <p:spPr>
              <a:xfrm>
                <a:off x="2876415" y="4870123"/>
                <a:ext cx="2946512" cy="2031325"/>
              </a:xfrm>
              <a:prstGeom prst="rect">
                <a:avLst/>
              </a:prstGeom>
            </p:spPr>
            <p:txBody>
              <a:bodyPr wrap="none">
                <a:spAutoFit/>
              </a:bodyPr>
              <a:lstStyle/>
              <a:p>
                <a14:m>
                  <m:oMath xmlns:m="http://schemas.openxmlformats.org/officeDocument/2006/math">
                    <m:r>
                      <a:rPr lang="en-US" b="0" i="1" smtClean="0">
                        <a:latin typeface="Cambria Math" panose="02040503050406030204" pitchFamily="18" charset="0"/>
                      </a:rPr>
                      <m:t>(</m:t>
                    </m:r>
                    <m:r>
                      <a:rPr lang="en-US" i="1">
                        <a:latin typeface="Cambria Math" panose="02040503050406030204" pitchFamily="18" charset="0"/>
                      </a:rPr>
                      <m:t>𝑤</m:t>
                    </m:r>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𝑥</m:t>
                        </m:r>
                      </m:e>
                      <m:sub>
                        <m:r>
                          <a:rPr lang="en-US" i="1">
                            <a:latin typeface="Cambria Math" panose="02040503050406030204" pitchFamily="18" charset="0"/>
                            <a:ea typeface="Cambria Math" panose="02040503050406030204" pitchFamily="18" charset="0"/>
                          </a:rPr>
                          <m:t>𝑖</m:t>
                        </m:r>
                      </m:sub>
                    </m:sSub>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𝑏</m:t>
                    </m:r>
                  </m:oMath>
                </a14:m>
                <a:r>
                  <a:rPr lang="en-US" dirty="0"/>
                  <a:t>)</a:t>
                </a:r>
                <a14:m>
                  <m:oMath xmlns:m="http://schemas.openxmlformats.org/officeDocument/2006/math">
                    <m:r>
                      <a:rPr lang="en-US" i="1" dirty="0" smtClean="0">
                        <a:latin typeface="Cambria Math" panose="02040503050406030204" pitchFamily="18" charset="0"/>
                        <a:ea typeface="Cambria Math" panose="02040503050406030204" pitchFamily="18" charset="0"/>
                      </a:rPr>
                      <m:t>≥</m:t>
                    </m:r>
                    <m:r>
                      <a:rPr lang="en-US" b="0" i="1" dirty="0" smtClean="0">
                        <a:latin typeface="Cambria Math" panose="02040503050406030204" pitchFamily="18" charset="0"/>
                        <a:ea typeface="Cambria Math" panose="02040503050406030204" pitchFamily="18" charset="0"/>
                      </a:rPr>
                      <m:t>1 </m:t>
                    </m:r>
                    <m:r>
                      <a:rPr lang="en-US" b="0" i="1" dirty="0" smtClean="0">
                        <a:latin typeface="Cambria Math" panose="02040503050406030204" pitchFamily="18" charset="0"/>
                        <a:ea typeface="Cambria Math" panose="02040503050406030204" pitchFamily="18" charset="0"/>
                      </a:rPr>
                      <m:t>𝑖𝑓</m:t>
                    </m:r>
                    <m:r>
                      <a:rPr lang="en-US" b="0" i="1" dirty="0" smtClean="0">
                        <a:latin typeface="Cambria Math" panose="02040503050406030204" pitchFamily="18" charset="0"/>
                        <a:ea typeface="Cambria Math" panose="02040503050406030204" pitchFamily="18" charset="0"/>
                      </a:rPr>
                      <m:t> </m:t>
                    </m:r>
                    <m:sSub>
                      <m:sSubPr>
                        <m:ctrlPr>
                          <a:rPr lang="en-US"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𝑦</m:t>
                        </m:r>
                      </m:e>
                      <m:sub>
                        <m:r>
                          <a:rPr lang="en-US" i="1">
                            <a:latin typeface="Cambria Math" panose="02040503050406030204" pitchFamily="18" charset="0"/>
                            <a:ea typeface="Cambria Math" panose="02040503050406030204" pitchFamily="18" charset="0"/>
                          </a:rPr>
                          <m:t>𝑖</m:t>
                        </m:r>
                      </m:sub>
                    </m:sSub>
                    <m:r>
                      <a:rPr lang="en-US" b="0" i="1" smtClean="0">
                        <a:latin typeface="Cambria Math" panose="02040503050406030204" pitchFamily="18" charset="0"/>
                        <a:ea typeface="Cambria Math" panose="02040503050406030204" pitchFamily="18" charset="0"/>
                      </a:rPr>
                      <m:t>=1</m:t>
                    </m:r>
                  </m:oMath>
                </a14:m>
                <a:endParaRPr lang="en-US" b="0" dirty="0">
                  <a:ea typeface="Cambria Math" panose="02040503050406030204" pitchFamily="18" charset="0"/>
                </a:endParaRPr>
              </a:p>
              <a:p>
                <a14:m>
                  <m:oMath xmlns:m="http://schemas.openxmlformats.org/officeDocument/2006/math">
                    <m:r>
                      <a:rPr lang="en-US" i="1">
                        <a:latin typeface="Cambria Math" panose="02040503050406030204" pitchFamily="18" charset="0"/>
                      </a:rPr>
                      <m:t>(</m:t>
                    </m:r>
                    <m:r>
                      <a:rPr lang="en-US" i="1">
                        <a:latin typeface="Cambria Math" panose="02040503050406030204" pitchFamily="18" charset="0"/>
                      </a:rPr>
                      <m:t>𝑤</m:t>
                    </m:r>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𝑥</m:t>
                        </m:r>
                      </m:e>
                      <m:sub>
                        <m:r>
                          <a:rPr lang="en-US" i="1">
                            <a:latin typeface="Cambria Math" panose="02040503050406030204" pitchFamily="18" charset="0"/>
                            <a:ea typeface="Cambria Math" panose="02040503050406030204" pitchFamily="18" charset="0"/>
                          </a:rPr>
                          <m:t>𝑖</m:t>
                        </m:r>
                      </m:sub>
                    </m:sSub>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𝑏</m:t>
                    </m:r>
                  </m:oMath>
                </a14:m>
                <a:r>
                  <a:rPr lang="en-US" dirty="0"/>
                  <a:t>)</a:t>
                </a:r>
                <a14:m>
                  <m:oMath xmlns:m="http://schemas.openxmlformats.org/officeDocument/2006/math">
                    <m:r>
                      <a:rPr lang="en-US" i="1" dirty="0" smtClean="0">
                        <a:latin typeface="Cambria Math" panose="02040503050406030204" pitchFamily="18" charset="0"/>
                        <a:ea typeface="Cambria Math" panose="02040503050406030204" pitchFamily="18" charset="0"/>
                      </a:rPr>
                      <m:t>≤</m:t>
                    </m:r>
                    <m:r>
                      <a:rPr lang="en-US" b="0" i="1" dirty="0" smtClean="0">
                        <a:latin typeface="Cambria Math" panose="02040503050406030204" pitchFamily="18" charset="0"/>
                        <a:ea typeface="Cambria Math" panose="02040503050406030204" pitchFamily="18" charset="0"/>
                      </a:rPr>
                      <m:t>−</m:t>
                    </m:r>
                    <m:r>
                      <a:rPr lang="en-US" i="1" dirty="0">
                        <a:latin typeface="Cambria Math" panose="02040503050406030204" pitchFamily="18" charset="0"/>
                        <a:ea typeface="Cambria Math" panose="02040503050406030204" pitchFamily="18" charset="0"/>
                      </a:rPr>
                      <m:t>1 </m:t>
                    </m:r>
                    <m:r>
                      <a:rPr lang="en-US" i="1" dirty="0">
                        <a:latin typeface="Cambria Math" panose="02040503050406030204" pitchFamily="18" charset="0"/>
                        <a:ea typeface="Cambria Math" panose="02040503050406030204" pitchFamily="18" charset="0"/>
                      </a:rPr>
                      <m:t>𝑖𝑓</m:t>
                    </m:r>
                    <m:r>
                      <a:rPr lang="en-US" i="1" dirty="0">
                        <a:latin typeface="Cambria Math" panose="02040503050406030204" pitchFamily="18" charset="0"/>
                        <a:ea typeface="Cambria Math" panose="02040503050406030204" pitchFamily="18" charset="0"/>
                      </a:rPr>
                      <m:t> </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𝑦</m:t>
                        </m:r>
                      </m:e>
                      <m:sub>
                        <m:r>
                          <a:rPr lang="en-US" i="1">
                            <a:latin typeface="Cambria Math" panose="02040503050406030204" pitchFamily="18" charset="0"/>
                            <a:ea typeface="Cambria Math" panose="02040503050406030204" pitchFamily="18" charset="0"/>
                          </a:rPr>
                          <m:t>𝑖</m:t>
                        </m:r>
                      </m:sub>
                    </m:sSub>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1</m:t>
                    </m:r>
                  </m:oMath>
                </a14:m>
                <a:endParaRPr lang="en-US" dirty="0">
                  <a:ea typeface="Cambria Math" panose="02040503050406030204" pitchFamily="18" charset="0"/>
                </a:endParaRPr>
              </a:p>
              <a:p>
                <a:endParaRPr lang="en-US" dirty="0">
                  <a:ea typeface="Cambria Math" panose="02040503050406030204" pitchFamily="18" charset="0"/>
                </a:endParaRPr>
              </a:p>
              <a:p>
                <a:pPr algn="ctr"/>
                <a:r>
                  <a:rPr lang="en-US" dirty="0">
                    <a:ea typeface="Cambria Math" panose="02040503050406030204" pitchFamily="18" charset="0"/>
                    <a:sym typeface="Wingdings" pitchFamily="2" charset="2"/>
                  </a:rPr>
                  <a:t></a:t>
                </a:r>
                <a:endParaRPr lang="en-US" dirty="0">
                  <a:ea typeface="Cambria Math" panose="02040503050406030204" pitchFamily="18" charset="0"/>
                </a:endParaRPr>
              </a:p>
              <a:p>
                <a:endParaRPr lang="en-US" dirty="0">
                  <a:ea typeface="Cambria Math" panose="02040503050406030204" pitchFamily="18" charset="0"/>
                </a:endParaRPr>
              </a:p>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𝑦</m:t>
                          </m:r>
                        </m:e>
                        <m:sub>
                          <m:r>
                            <a:rPr lang="en-US" i="1">
                              <a:latin typeface="Cambria Math" panose="02040503050406030204" pitchFamily="18" charset="0"/>
                              <a:ea typeface="Cambria Math" panose="02040503050406030204" pitchFamily="18" charset="0"/>
                            </a:rPr>
                            <m:t>𝑖</m:t>
                          </m:r>
                        </m:sub>
                      </m:sSub>
                      <m:r>
                        <a:rPr lang="en-US" i="1">
                          <a:latin typeface="Cambria Math" panose="02040503050406030204" pitchFamily="18" charset="0"/>
                        </a:rPr>
                        <m:t>(</m:t>
                      </m:r>
                      <m:r>
                        <a:rPr lang="en-US" i="1">
                          <a:latin typeface="Cambria Math" panose="02040503050406030204" pitchFamily="18" charset="0"/>
                        </a:rPr>
                        <m:t>𝑤</m:t>
                      </m:r>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𝑥</m:t>
                          </m:r>
                        </m:e>
                        <m:sub>
                          <m:r>
                            <a:rPr lang="en-US" i="1">
                              <a:latin typeface="Cambria Math" panose="02040503050406030204" pitchFamily="18" charset="0"/>
                              <a:ea typeface="Cambria Math" panose="02040503050406030204" pitchFamily="18" charset="0"/>
                            </a:rPr>
                            <m:t>𝑖</m:t>
                          </m:r>
                        </m:sub>
                      </m:sSub>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𝑏</m:t>
                      </m:r>
                      <m:r>
                        <m:rPr>
                          <m:nor/>
                        </m:rPr>
                        <a:rPr lang="en-US" dirty="0"/>
                        <m:t>)</m:t>
                      </m:r>
                      <m:r>
                        <a:rPr lang="en-US" i="1" dirty="0">
                          <a:latin typeface="Cambria Math" panose="02040503050406030204" pitchFamily="18" charset="0"/>
                          <a:ea typeface="Cambria Math" panose="02040503050406030204" pitchFamily="18" charset="0"/>
                        </a:rPr>
                        <m:t>≥1</m:t>
                      </m:r>
                    </m:oMath>
                  </m:oMathPara>
                </a14:m>
                <a:endParaRPr lang="en-US" dirty="0">
                  <a:ea typeface="Cambria Math" panose="02040503050406030204" pitchFamily="18" charset="0"/>
                </a:endParaRPr>
              </a:p>
              <a:p>
                <a:endParaRPr lang="en-US" dirty="0"/>
              </a:p>
            </p:txBody>
          </p:sp>
        </mc:Choice>
        <mc:Fallback xmlns="">
          <p:sp>
            <p:nvSpPr>
              <p:cNvPr id="11" name="Rectangle 10">
                <a:extLst>
                  <a:ext uri="{FF2B5EF4-FFF2-40B4-BE49-F238E27FC236}">
                    <a16:creationId xmlns:a16="http://schemas.microsoft.com/office/drawing/2014/main" id="{606E962D-0204-E14A-A5D5-099715B3D32C}"/>
                  </a:ext>
                </a:extLst>
              </p:cNvPr>
              <p:cNvSpPr>
                <a:spLocks noRot="1" noChangeAspect="1" noMove="1" noResize="1" noEditPoints="1" noAdjustHandles="1" noChangeArrowheads="1" noChangeShapeType="1" noTextEdit="1"/>
              </p:cNvSpPr>
              <p:nvPr/>
            </p:nvSpPr>
            <p:spPr>
              <a:xfrm>
                <a:off x="2876415" y="4870123"/>
                <a:ext cx="2946512" cy="2031325"/>
              </a:xfrm>
              <a:prstGeom prst="rect">
                <a:avLst/>
              </a:prstGeom>
              <a:blipFill>
                <a:blip r:embed="rId3"/>
                <a:stretch>
                  <a:fillRect t="-62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Rectangle 18">
                <a:extLst>
                  <a:ext uri="{FF2B5EF4-FFF2-40B4-BE49-F238E27FC236}">
                    <a16:creationId xmlns:a16="http://schemas.microsoft.com/office/drawing/2014/main" id="{78851E27-07F3-F449-B04E-A5C53384BC36}"/>
                  </a:ext>
                </a:extLst>
              </p:cNvPr>
              <p:cNvSpPr/>
              <p:nvPr/>
            </p:nvSpPr>
            <p:spPr>
              <a:xfrm>
                <a:off x="3301658" y="2662443"/>
                <a:ext cx="981807" cy="61093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2</m:t>
                          </m:r>
                        </m:den>
                      </m:f>
                      <m:sSup>
                        <m:sSupPr>
                          <m:ctrlPr>
                            <a:rPr lang="en-US" i="1" dirty="0" smtClean="0">
                              <a:latin typeface="Cambria Math" panose="02040503050406030204" pitchFamily="18" charset="0"/>
                            </a:rPr>
                          </m:ctrlPr>
                        </m:sSupPr>
                        <m:e>
                          <m:r>
                            <a:rPr lang="en-US" b="0" i="1" dirty="0" smtClean="0">
                              <a:latin typeface="Cambria Math" panose="02040503050406030204" pitchFamily="18" charset="0"/>
                            </a:rPr>
                            <m:t>|</m:t>
                          </m:r>
                          <m:d>
                            <m:dPr>
                              <m:begChr m:val="|"/>
                              <m:endChr m:val="|"/>
                              <m:ctrlPr>
                                <a:rPr lang="en-US" b="0" i="1" dirty="0" smtClean="0">
                                  <a:latin typeface="Cambria Math" panose="02040503050406030204" pitchFamily="18" charset="0"/>
                                </a:rPr>
                              </m:ctrlPr>
                            </m:dPr>
                            <m:e>
                              <m:r>
                                <a:rPr lang="en-US" i="1">
                                  <a:latin typeface="Cambria Math" panose="02040503050406030204" pitchFamily="18" charset="0"/>
                                </a:rPr>
                                <m:t>𝑤</m:t>
                              </m:r>
                            </m:e>
                          </m:d>
                          <m:r>
                            <a:rPr lang="en-US" b="0" i="1" smtClean="0">
                              <a:latin typeface="Cambria Math" panose="02040503050406030204" pitchFamily="18" charset="0"/>
                            </a:rPr>
                            <m:t>|</m:t>
                          </m:r>
                        </m:e>
                        <m:sup>
                          <m:r>
                            <a:rPr lang="en-US" b="0" i="1" dirty="0" smtClean="0">
                              <a:latin typeface="Cambria Math" panose="02040503050406030204" pitchFamily="18" charset="0"/>
                            </a:rPr>
                            <m:t>2</m:t>
                          </m:r>
                        </m:sup>
                      </m:sSup>
                    </m:oMath>
                  </m:oMathPara>
                </a14:m>
                <a:endParaRPr lang="en-US" dirty="0"/>
              </a:p>
            </p:txBody>
          </p:sp>
        </mc:Choice>
        <mc:Fallback xmlns="">
          <p:sp>
            <p:nvSpPr>
              <p:cNvPr id="19" name="Rectangle 18">
                <a:extLst>
                  <a:ext uri="{FF2B5EF4-FFF2-40B4-BE49-F238E27FC236}">
                    <a16:creationId xmlns:a16="http://schemas.microsoft.com/office/drawing/2014/main" id="{78851E27-07F3-F449-B04E-A5C53384BC36}"/>
                  </a:ext>
                </a:extLst>
              </p:cNvPr>
              <p:cNvSpPr>
                <a:spLocks noRot="1" noChangeAspect="1" noMove="1" noResize="1" noEditPoints="1" noAdjustHandles="1" noChangeArrowheads="1" noChangeShapeType="1" noTextEdit="1"/>
              </p:cNvSpPr>
              <p:nvPr/>
            </p:nvSpPr>
            <p:spPr>
              <a:xfrm>
                <a:off x="3301658" y="2662443"/>
                <a:ext cx="981807" cy="610936"/>
              </a:xfrm>
              <a:prstGeom prst="rect">
                <a:avLst/>
              </a:prstGeom>
              <a:blipFill>
                <a:blip r:embed="rId4"/>
                <a:stretch>
                  <a:fillRect b="-2041"/>
                </a:stretch>
              </a:blipFill>
            </p:spPr>
            <p:txBody>
              <a:bodyPr/>
              <a:lstStyle/>
              <a:p>
                <a:r>
                  <a:rPr lang="en-US">
                    <a:noFill/>
                  </a:rPr>
                  <a:t> </a:t>
                </a:r>
              </a:p>
            </p:txBody>
          </p:sp>
        </mc:Fallback>
      </mc:AlternateContent>
      <p:sp>
        <p:nvSpPr>
          <p:cNvPr id="20" name="Rectangle 19">
            <a:extLst>
              <a:ext uri="{FF2B5EF4-FFF2-40B4-BE49-F238E27FC236}">
                <a16:creationId xmlns:a16="http://schemas.microsoft.com/office/drawing/2014/main" id="{FEE3DA26-93CA-584D-A4F7-56C8EDC138FD}"/>
              </a:ext>
            </a:extLst>
          </p:cNvPr>
          <p:cNvSpPr/>
          <p:nvPr/>
        </p:nvSpPr>
        <p:spPr>
          <a:xfrm>
            <a:off x="6812281" y="6169709"/>
            <a:ext cx="5711124" cy="646331"/>
          </a:xfrm>
          <a:prstGeom prst="rect">
            <a:avLst/>
          </a:prstGeom>
        </p:spPr>
        <p:txBody>
          <a:bodyPr wrap="square">
            <a:spAutoFit/>
          </a:bodyPr>
          <a:lstStyle/>
          <a:p>
            <a:r>
              <a:rPr lang="en-US" dirty="0"/>
              <a:t>Krell, Mario Michael. (2015). Generalizing, Decoding, and Optimizing Support Vector Machine Classification. </a:t>
            </a:r>
          </a:p>
        </p:txBody>
      </p:sp>
      <p:pic>
        <p:nvPicPr>
          <p:cNvPr id="17410" name="Picture 2" descr="3: Soft margin support vector machine scheme. In contrast to 2, some samples are on the wrong side of the hyperplanes within the margin. ">
            <a:extLst>
              <a:ext uri="{FF2B5EF4-FFF2-40B4-BE49-F238E27FC236}">
                <a16:creationId xmlns:a16="http://schemas.microsoft.com/office/drawing/2014/main" id="{4B623CA6-DECA-114A-AD93-369E499297DE}"/>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l="10090" t="6101" r="454" b="6252"/>
          <a:stretch/>
        </p:blipFill>
        <p:spPr bwMode="auto">
          <a:xfrm>
            <a:off x="7461504" y="1892808"/>
            <a:ext cx="3593592" cy="3483864"/>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DE45E2AB-2A72-C845-A471-8B4EBFC2529A}"/>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3" name="Slide Number Placeholder 2">
            <a:extLst>
              <a:ext uri="{FF2B5EF4-FFF2-40B4-BE49-F238E27FC236}">
                <a16:creationId xmlns:a16="http://schemas.microsoft.com/office/drawing/2014/main" id="{286A39F4-3A0C-0E4C-9F54-B29217EEB5FB}"/>
              </a:ext>
            </a:extLst>
          </p:cNvPr>
          <p:cNvSpPr>
            <a:spLocks noGrp="1"/>
          </p:cNvSpPr>
          <p:nvPr>
            <p:ph type="sldNum" sz="quarter" idx="12"/>
          </p:nvPr>
        </p:nvSpPr>
        <p:spPr/>
        <p:txBody>
          <a:bodyPr/>
          <a:lstStyle/>
          <a:p>
            <a:fld id="{160847C4-C153-934D-B234-B5C1EA6118B1}" type="slidenum">
              <a:rPr lang="en-US" smtClean="0"/>
              <a:t>63</a:t>
            </a:fld>
            <a:endParaRPr lang="en-US"/>
          </a:p>
        </p:txBody>
      </p:sp>
    </p:spTree>
    <p:extLst>
      <p:ext uri="{BB962C8B-B14F-4D97-AF65-F5344CB8AC3E}">
        <p14:creationId xmlns:p14="http://schemas.microsoft.com/office/powerpoint/2010/main" val="359922231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F6D9C2-EDCF-BE4F-900F-3027E9549138}"/>
              </a:ext>
            </a:extLst>
          </p:cNvPr>
          <p:cNvSpPr>
            <a:spLocks noGrp="1"/>
          </p:cNvSpPr>
          <p:nvPr>
            <p:ph type="title"/>
          </p:nvPr>
        </p:nvSpPr>
        <p:spPr/>
        <p:txBody>
          <a:bodyPr>
            <a:normAutofit fontScale="90000"/>
          </a:bodyPr>
          <a:lstStyle/>
          <a:p>
            <a:r>
              <a:rPr lang="en-US" dirty="0"/>
              <a:t>Support Vector Machines: slack variable</a:t>
            </a:r>
          </a:p>
        </p:txBody>
      </p:sp>
      <p:sp>
        <p:nvSpPr>
          <p:cNvPr id="6" name="TextBox 5">
            <a:extLst>
              <a:ext uri="{FF2B5EF4-FFF2-40B4-BE49-F238E27FC236}">
                <a16:creationId xmlns:a16="http://schemas.microsoft.com/office/drawing/2014/main" id="{8228397E-FC40-3E48-B636-FF36EC6ECC9B}"/>
              </a:ext>
            </a:extLst>
          </p:cNvPr>
          <p:cNvSpPr txBox="1"/>
          <p:nvPr/>
        </p:nvSpPr>
        <p:spPr>
          <a:xfrm>
            <a:off x="838200" y="2069432"/>
            <a:ext cx="4392421" cy="1754326"/>
          </a:xfrm>
          <a:prstGeom prst="rect">
            <a:avLst/>
          </a:prstGeom>
          <a:noFill/>
        </p:spPr>
        <p:txBody>
          <a:bodyPr wrap="none" rtlCol="0">
            <a:spAutoFit/>
          </a:bodyPr>
          <a:lstStyle/>
          <a:p>
            <a:r>
              <a:rPr lang="en-US" dirty="0"/>
              <a:t>What if there is no perfect linear separation?</a:t>
            </a:r>
          </a:p>
          <a:p>
            <a:endParaRPr lang="en-US" dirty="0"/>
          </a:p>
          <a:p>
            <a:r>
              <a:rPr lang="en-US" dirty="0"/>
              <a:t>: use soft margin</a:t>
            </a:r>
          </a:p>
          <a:p>
            <a:endParaRPr lang="en-US" dirty="0"/>
          </a:p>
          <a:p>
            <a:endParaRPr lang="en-US" dirty="0"/>
          </a:p>
          <a:p>
            <a:r>
              <a:rPr lang="en-US" dirty="0"/>
              <a:t>Now, we minimize:</a:t>
            </a:r>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89D8BB03-8004-3D42-8A10-F6E6EF6B208D}"/>
                  </a:ext>
                </a:extLst>
              </p:cNvPr>
              <p:cNvSpPr txBox="1"/>
              <p:nvPr/>
            </p:nvSpPr>
            <p:spPr>
              <a:xfrm>
                <a:off x="1256840" y="3993017"/>
                <a:ext cx="1832617" cy="75623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2</m:t>
                          </m:r>
                        </m:den>
                      </m:f>
                      <m:r>
                        <a:rPr lang="en-US" i="1" smtClean="0">
                          <a:latin typeface="Cambria Math" panose="02040503050406030204" pitchFamily="18" charset="0"/>
                        </a:rPr>
                        <m:t>|</m:t>
                      </m:r>
                      <m:sSup>
                        <m:sSupPr>
                          <m:ctrlPr>
                            <a:rPr lang="en-US" i="1">
                              <a:latin typeface="Cambria Math" panose="02040503050406030204" pitchFamily="18" charset="0"/>
                            </a:rPr>
                          </m:ctrlPr>
                        </m:sSupPr>
                        <m:e>
                          <m:d>
                            <m:dPr>
                              <m:begChr m:val="|"/>
                              <m:endChr m:val="|"/>
                              <m:ctrlPr>
                                <a:rPr lang="en-US" i="1">
                                  <a:latin typeface="Cambria Math" panose="02040503050406030204" pitchFamily="18" charset="0"/>
                                </a:rPr>
                              </m:ctrlPr>
                            </m:dPr>
                            <m:e>
                              <m:r>
                                <a:rPr lang="en-US" i="1">
                                  <a:latin typeface="Cambria Math" panose="02040503050406030204" pitchFamily="18" charset="0"/>
                                </a:rPr>
                                <m:t>𝑤</m:t>
                              </m:r>
                            </m:e>
                          </m:d>
                          <m:r>
                            <a:rPr lang="en-US" i="1">
                              <a:latin typeface="Cambria Math" panose="02040503050406030204" pitchFamily="18" charset="0"/>
                            </a:rPr>
                            <m:t>|</m:t>
                          </m:r>
                        </m:e>
                        <m:sup>
                          <m:r>
                            <a:rPr lang="en-US" i="1">
                              <a:latin typeface="Cambria Math" panose="02040503050406030204" pitchFamily="18" charset="0"/>
                            </a:rPr>
                            <m:t>2</m:t>
                          </m:r>
                        </m:sup>
                      </m:sSup>
                      <m:r>
                        <a:rPr lang="en-US" b="0" i="1" smtClean="0">
                          <a:latin typeface="Cambria Math" panose="02040503050406030204" pitchFamily="18" charset="0"/>
                        </a:rPr>
                        <m:t>+</m:t>
                      </m:r>
                      <m:r>
                        <a:rPr lang="en-US" b="0" i="1" smtClean="0">
                          <a:latin typeface="Cambria Math" panose="02040503050406030204" pitchFamily="18" charset="0"/>
                        </a:rPr>
                        <m:t>𝐶</m:t>
                      </m:r>
                      <m:r>
                        <a:rPr lang="en-US" b="0" i="1" smtClean="0">
                          <a:latin typeface="Cambria Math" panose="02040503050406030204" pitchFamily="18" charset="0"/>
                        </a:rPr>
                        <m:t> </m:t>
                      </m:r>
                      <m:nary>
                        <m:naryPr>
                          <m:chr m:val="∑"/>
                          <m:ctrlPr>
                            <a:rPr lang="en-US" b="0" i="1" smtClean="0">
                              <a:latin typeface="Cambria Math" panose="02040503050406030204" pitchFamily="18" charset="0"/>
                            </a:rPr>
                          </m:ctrlPr>
                        </m:naryPr>
                        <m:sub>
                          <m:r>
                            <m:rPr>
                              <m:brk m:alnAt="23"/>
                            </m:rPr>
                            <a:rPr lang="en-US" b="0" i="1" smtClean="0">
                              <a:latin typeface="Cambria Math" panose="02040503050406030204" pitchFamily="18" charset="0"/>
                            </a:rPr>
                            <m:t>𝑖</m:t>
                          </m:r>
                          <m:r>
                            <a:rPr lang="en-US" b="0" i="1" smtClean="0">
                              <a:latin typeface="Cambria Math" panose="02040503050406030204" pitchFamily="18" charset="0"/>
                            </a:rPr>
                            <m:t>=1</m:t>
                          </m:r>
                        </m:sub>
                        <m:sup>
                          <m:r>
                            <a:rPr lang="en-US" b="0" i="1" smtClean="0">
                              <a:latin typeface="Cambria Math" panose="02040503050406030204" pitchFamily="18" charset="0"/>
                            </a:rPr>
                            <m:t>𝑚</m:t>
                          </m:r>
                        </m:sup>
                        <m:e>
                          <m:sSub>
                            <m:sSubPr>
                              <m:ctrlPr>
                                <a:rPr lang="en-US" b="0" i="1" smtClean="0">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𝜉</m:t>
                              </m:r>
                            </m:e>
                            <m:sub>
                              <m:r>
                                <a:rPr lang="en-US" b="0" i="1" smtClean="0">
                                  <a:latin typeface="Cambria Math" panose="02040503050406030204" pitchFamily="18" charset="0"/>
                                </a:rPr>
                                <m:t>𝑖</m:t>
                              </m:r>
                            </m:sub>
                          </m:sSub>
                        </m:e>
                      </m:nary>
                    </m:oMath>
                  </m:oMathPara>
                </a14:m>
                <a:endParaRPr lang="en-US" dirty="0"/>
              </a:p>
            </p:txBody>
          </p:sp>
        </mc:Choice>
        <mc:Fallback xmlns="">
          <p:sp>
            <p:nvSpPr>
              <p:cNvPr id="8" name="TextBox 7">
                <a:extLst>
                  <a:ext uri="{FF2B5EF4-FFF2-40B4-BE49-F238E27FC236}">
                    <a16:creationId xmlns:a16="http://schemas.microsoft.com/office/drawing/2014/main" id="{89D8BB03-8004-3D42-8A10-F6E6EF6B208D}"/>
                  </a:ext>
                </a:extLst>
              </p:cNvPr>
              <p:cNvSpPr txBox="1">
                <a:spLocks noRot="1" noChangeAspect="1" noMove="1" noResize="1" noEditPoints="1" noAdjustHandles="1" noChangeArrowheads="1" noChangeShapeType="1" noTextEdit="1"/>
              </p:cNvSpPr>
              <p:nvPr/>
            </p:nvSpPr>
            <p:spPr>
              <a:xfrm>
                <a:off x="1256840" y="3993017"/>
                <a:ext cx="1832617" cy="756233"/>
              </a:xfrm>
              <a:prstGeom prst="rect">
                <a:avLst/>
              </a:prstGeom>
              <a:blipFill>
                <a:blip r:embed="rId3"/>
                <a:stretch>
                  <a:fillRect l="-2069" t="-114754" r="-17241" b="-175410"/>
                </a:stretch>
              </a:blipFill>
            </p:spPr>
            <p:txBody>
              <a:bodyPr/>
              <a:lstStyle/>
              <a:p>
                <a:r>
                  <a:rPr lang="en-US">
                    <a:noFill/>
                  </a:rPr>
                  <a:t> </a:t>
                </a:r>
              </a:p>
            </p:txBody>
          </p:sp>
        </mc:Fallback>
      </mc:AlternateContent>
      <p:sp>
        <p:nvSpPr>
          <p:cNvPr id="10" name="TextBox 9">
            <a:extLst>
              <a:ext uri="{FF2B5EF4-FFF2-40B4-BE49-F238E27FC236}">
                <a16:creationId xmlns:a16="http://schemas.microsoft.com/office/drawing/2014/main" id="{4FAEB05B-54F0-344E-BA9C-15A4195D0666}"/>
              </a:ext>
            </a:extLst>
          </p:cNvPr>
          <p:cNvSpPr txBox="1"/>
          <p:nvPr/>
        </p:nvSpPr>
        <p:spPr>
          <a:xfrm>
            <a:off x="838200" y="4918509"/>
            <a:ext cx="837280" cy="369332"/>
          </a:xfrm>
          <a:prstGeom prst="rect">
            <a:avLst/>
          </a:prstGeom>
          <a:noFill/>
        </p:spPr>
        <p:txBody>
          <a:bodyPr wrap="none" rtlCol="0">
            <a:spAutoFit/>
          </a:bodyPr>
          <a:lstStyle/>
          <a:p>
            <a:r>
              <a:rPr lang="en-US" dirty="0"/>
              <a:t>where,</a:t>
            </a:r>
          </a:p>
        </p:txBody>
      </p: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D6B481CF-9A37-BD48-B044-5B299646B90C}"/>
                  </a:ext>
                </a:extLst>
              </p:cNvPr>
              <p:cNvSpPr txBox="1"/>
              <p:nvPr/>
            </p:nvSpPr>
            <p:spPr>
              <a:xfrm>
                <a:off x="1338111" y="5623496"/>
                <a:ext cx="3169266" cy="276999"/>
              </a:xfrm>
              <a:prstGeom prst="rect">
                <a:avLst/>
              </a:prstGeom>
              <a:noFill/>
            </p:spPr>
            <p:txBody>
              <a:bodyPr wrap="none" lIns="0" tIns="0" rIns="0" bIns="0" rtlCol="0">
                <a:spAutoFit/>
              </a:bodyPr>
              <a:lstStyle/>
              <a:p>
                <a14:m>
                  <m:oMath xmlns:m="http://schemas.openxmlformats.org/officeDocument/2006/math">
                    <m:sSub>
                      <m:sSubPr>
                        <m:ctrlPr>
                          <a:rPr lang="en-US"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𝑦</m:t>
                        </m:r>
                      </m:e>
                      <m:sub>
                        <m:r>
                          <a:rPr lang="en-US" i="1">
                            <a:latin typeface="Cambria Math" panose="02040503050406030204" pitchFamily="18" charset="0"/>
                            <a:ea typeface="Cambria Math" panose="02040503050406030204" pitchFamily="18" charset="0"/>
                          </a:rPr>
                          <m:t>𝑖</m:t>
                        </m:r>
                      </m:sub>
                    </m:sSub>
                    <m:r>
                      <a:rPr lang="en-US" i="1">
                        <a:latin typeface="Cambria Math" panose="02040503050406030204" pitchFamily="18" charset="0"/>
                      </a:rPr>
                      <m:t>(</m:t>
                    </m:r>
                    <m:r>
                      <a:rPr lang="en-US" i="1">
                        <a:latin typeface="Cambria Math" panose="02040503050406030204" pitchFamily="18" charset="0"/>
                      </a:rPr>
                      <m:t>𝑤</m:t>
                    </m:r>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𝑥</m:t>
                        </m:r>
                      </m:e>
                      <m:sub>
                        <m:r>
                          <a:rPr lang="en-US" i="1">
                            <a:latin typeface="Cambria Math" panose="02040503050406030204" pitchFamily="18" charset="0"/>
                            <a:ea typeface="Cambria Math" panose="02040503050406030204" pitchFamily="18" charset="0"/>
                          </a:rPr>
                          <m:t>𝑖</m:t>
                        </m:r>
                      </m:sub>
                    </m:sSub>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𝑏</m:t>
                    </m:r>
                    <m:r>
                      <m:rPr>
                        <m:nor/>
                      </m:rPr>
                      <a:rPr lang="en-US" dirty="0"/>
                      <m:t>)</m:t>
                    </m:r>
                    <m:r>
                      <a:rPr lang="en-US" i="1" dirty="0">
                        <a:latin typeface="Cambria Math" panose="02040503050406030204" pitchFamily="18" charset="0"/>
                        <a:ea typeface="Cambria Math" panose="02040503050406030204" pitchFamily="18" charset="0"/>
                      </a:rPr>
                      <m:t>≥1</m:t>
                    </m:r>
                    <m:r>
                      <a:rPr lang="en-US" b="0" i="1" dirty="0" smtClean="0">
                        <a:latin typeface="Cambria Math" panose="02040503050406030204" pitchFamily="18" charset="0"/>
                        <a:ea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𝜉</m:t>
                        </m:r>
                      </m:e>
                      <m:sub>
                        <m:r>
                          <a:rPr lang="en-US" i="1">
                            <a:latin typeface="Cambria Math" panose="02040503050406030204" pitchFamily="18" charset="0"/>
                          </a:rPr>
                          <m:t>𝑖</m:t>
                        </m:r>
                      </m:sub>
                    </m:sSub>
                  </m:oMath>
                </a14:m>
                <a:r>
                  <a:rPr lang="en-US" dirty="0"/>
                  <a:t>,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𝜉</m:t>
                        </m:r>
                      </m:e>
                      <m:sub>
                        <m:r>
                          <a:rPr lang="en-US" i="1">
                            <a:latin typeface="Cambria Math" panose="02040503050406030204" pitchFamily="18" charset="0"/>
                          </a:rPr>
                          <m:t>𝑖</m:t>
                        </m:r>
                      </m:sub>
                    </m:sSub>
                    <m:r>
                      <a:rPr lang="en-US" i="1" dirty="0">
                        <a:latin typeface="Cambria Math" panose="02040503050406030204" pitchFamily="18" charset="0"/>
                        <a:ea typeface="Cambria Math" panose="02040503050406030204" pitchFamily="18" charset="0"/>
                      </a:rPr>
                      <m:t>≥</m:t>
                    </m:r>
                    <m:r>
                      <a:rPr lang="en-US" b="0" i="1" dirty="0" smtClean="0">
                        <a:latin typeface="Cambria Math" panose="02040503050406030204" pitchFamily="18" charset="0"/>
                        <a:ea typeface="Cambria Math" panose="02040503050406030204" pitchFamily="18" charset="0"/>
                      </a:rPr>
                      <m:t>0</m:t>
                    </m:r>
                  </m:oMath>
                </a14:m>
                <a:endParaRPr lang="en-US" dirty="0"/>
              </a:p>
            </p:txBody>
          </p:sp>
        </mc:Choice>
        <mc:Fallback xmlns="">
          <p:sp>
            <p:nvSpPr>
              <p:cNvPr id="12" name="TextBox 11">
                <a:extLst>
                  <a:ext uri="{FF2B5EF4-FFF2-40B4-BE49-F238E27FC236}">
                    <a16:creationId xmlns:a16="http://schemas.microsoft.com/office/drawing/2014/main" id="{D6B481CF-9A37-BD48-B044-5B299646B90C}"/>
                  </a:ext>
                </a:extLst>
              </p:cNvPr>
              <p:cNvSpPr txBox="1">
                <a:spLocks noRot="1" noChangeAspect="1" noMove="1" noResize="1" noEditPoints="1" noAdjustHandles="1" noChangeArrowheads="1" noChangeShapeType="1" noTextEdit="1"/>
              </p:cNvSpPr>
              <p:nvPr/>
            </p:nvSpPr>
            <p:spPr>
              <a:xfrm>
                <a:off x="1338111" y="5623496"/>
                <a:ext cx="3169266" cy="276999"/>
              </a:xfrm>
              <a:prstGeom prst="rect">
                <a:avLst/>
              </a:prstGeom>
              <a:blipFill>
                <a:blip r:embed="rId4"/>
                <a:stretch>
                  <a:fillRect l="-2390" t="-21739" r="-1195" b="-47826"/>
                </a:stretch>
              </a:blipFill>
            </p:spPr>
            <p:txBody>
              <a:bodyPr/>
              <a:lstStyle/>
              <a:p>
                <a:r>
                  <a:rPr lang="en-US">
                    <a:noFill/>
                  </a:rPr>
                  <a:t> </a:t>
                </a:r>
              </a:p>
            </p:txBody>
          </p:sp>
        </mc:Fallback>
      </mc:AlternateContent>
      <p:sp>
        <p:nvSpPr>
          <p:cNvPr id="14" name="Content Placeholder 13">
            <a:extLst>
              <a:ext uri="{FF2B5EF4-FFF2-40B4-BE49-F238E27FC236}">
                <a16:creationId xmlns:a16="http://schemas.microsoft.com/office/drawing/2014/main" id="{1BAD763C-6C6A-EE40-9BE1-23610C2CE8D9}"/>
              </a:ext>
            </a:extLst>
          </p:cNvPr>
          <p:cNvSpPr>
            <a:spLocks noGrp="1"/>
          </p:cNvSpPr>
          <p:nvPr>
            <p:ph idx="1"/>
          </p:nvPr>
        </p:nvSpPr>
        <p:spPr/>
        <p:txBody>
          <a:bodyPr/>
          <a:lstStyle/>
          <a:p>
            <a:endParaRPr lang="en-US"/>
          </a:p>
        </p:txBody>
      </p:sp>
      <p:pic>
        <p:nvPicPr>
          <p:cNvPr id="28674" name="Picture 2" descr="Soft margin SVM showing the (solid) maximal margin hyper-plane and (dashed) functional margins for two categories of events (dots and squares) in two dimensions.  ">
            <a:extLst>
              <a:ext uri="{FF2B5EF4-FFF2-40B4-BE49-F238E27FC236}">
                <a16:creationId xmlns:a16="http://schemas.microsoft.com/office/drawing/2014/main" id="{2A0ABA32-1561-3C46-BFE1-DA522C9A111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42511" y="1684095"/>
            <a:ext cx="6223000" cy="4216400"/>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a:extLst>
              <a:ext uri="{FF2B5EF4-FFF2-40B4-BE49-F238E27FC236}">
                <a16:creationId xmlns:a16="http://schemas.microsoft.com/office/drawing/2014/main" id="{C555D42D-C99C-9A4C-A93F-2B3771BD9E1A}"/>
              </a:ext>
            </a:extLst>
          </p:cNvPr>
          <p:cNvSpPr/>
          <p:nvPr/>
        </p:nvSpPr>
        <p:spPr>
          <a:xfrm>
            <a:off x="6007608" y="6386726"/>
            <a:ext cx="7123176" cy="369332"/>
          </a:xfrm>
          <a:prstGeom prst="rect">
            <a:avLst/>
          </a:prstGeom>
        </p:spPr>
        <p:txBody>
          <a:bodyPr wrap="square">
            <a:spAutoFit/>
          </a:bodyPr>
          <a:lstStyle/>
          <a:p>
            <a:r>
              <a:rPr lang="en-US" dirty="0"/>
              <a:t>Bevan, Adrian, et al, (2017). Journal of Physics: Conference Series</a:t>
            </a:r>
          </a:p>
        </p:txBody>
      </p:sp>
      <p:sp>
        <p:nvSpPr>
          <p:cNvPr id="11" name="Rectangle 10">
            <a:extLst>
              <a:ext uri="{FF2B5EF4-FFF2-40B4-BE49-F238E27FC236}">
                <a16:creationId xmlns:a16="http://schemas.microsoft.com/office/drawing/2014/main" id="{F5905684-8D32-B441-BE0C-3C976D04E3E3}"/>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3" name="Slide Number Placeholder 2">
            <a:extLst>
              <a:ext uri="{FF2B5EF4-FFF2-40B4-BE49-F238E27FC236}">
                <a16:creationId xmlns:a16="http://schemas.microsoft.com/office/drawing/2014/main" id="{C64AE2F7-3D77-364A-91D8-104AFB76DC7D}"/>
              </a:ext>
            </a:extLst>
          </p:cNvPr>
          <p:cNvSpPr>
            <a:spLocks noGrp="1"/>
          </p:cNvSpPr>
          <p:nvPr>
            <p:ph type="sldNum" sz="quarter" idx="12"/>
          </p:nvPr>
        </p:nvSpPr>
        <p:spPr/>
        <p:txBody>
          <a:bodyPr/>
          <a:lstStyle/>
          <a:p>
            <a:fld id="{160847C4-C153-934D-B234-B5C1EA6118B1}" type="slidenum">
              <a:rPr lang="en-US" smtClean="0"/>
              <a:t>64</a:t>
            </a:fld>
            <a:endParaRPr lang="en-US"/>
          </a:p>
        </p:txBody>
      </p:sp>
    </p:spTree>
    <p:extLst>
      <p:ext uri="{BB962C8B-B14F-4D97-AF65-F5344CB8AC3E}">
        <p14:creationId xmlns:p14="http://schemas.microsoft.com/office/powerpoint/2010/main" val="254865430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403151-4D12-BA48-A586-A0148CF4224D}"/>
              </a:ext>
            </a:extLst>
          </p:cNvPr>
          <p:cNvSpPr>
            <a:spLocks noGrp="1"/>
          </p:cNvSpPr>
          <p:nvPr>
            <p:ph type="title"/>
          </p:nvPr>
        </p:nvSpPr>
        <p:spPr/>
        <p:txBody>
          <a:bodyPr>
            <a:normAutofit fontScale="90000"/>
          </a:bodyPr>
          <a:lstStyle/>
          <a:p>
            <a:r>
              <a:rPr lang="en-US" dirty="0"/>
              <a:t>Kernel trick for non linearly separable problems</a:t>
            </a:r>
          </a:p>
        </p:txBody>
      </p:sp>
      <p:sp>
        <p:nvSpPr>
          <p:cNvPr id="3" name="Content Placeholder 2">
            <a:extLst>
              <a:ext uri="{FF2B5EF4-FFF2-40B4-BE49-F238E27FC236}">
                <a16:creationId xmlns:a16="http://schemas.microsoft.com/office/drawing/2014/main" id="{89271CAA-90CA-1544-AC74-55D2F67879C4}"/>
              </a:ext>
            </a:extLst>
          </p:cNvPr>
          <p:cNvSpPr>
            <a:spLocks noGrp="1"/>
          </p:cNvSpPr>
          <p:nvPr>
            <p:ph idx="1"/>
          </p:nvPr>
        </p:nvSpPr>
        <p:spPr/>
        <p:txBody>
          <a:bodyPr/>
          <a:lstStyle/>
          <a:p>
            <a:endParaRPr lang="en-US" dirty="0"/>
          </a:p>
        </p:txBody>
      </p:sp>
      <p:sp>
        <p:nvSpPr>
          <p:cNvPr id="5" name="Rectangle 4">
            <a:extLst>
              <a:ext uri="{FF2B5EF4-FFF2-40B4-BE49-F238E27FC236}">
                <a16:creationId xmlns:a16="http://schemas.microsoft.com/office/drawing/2014/main" id="{70A81645-5E01-9C4B-AFEE-63014FF081B7}"/>
              </a:ext>
            </a:extLst>
          </p:cNvPr>
          <p:cNvSpPr/>
          <p:nvPr/>
        </p:nvSpPr>
        <p:spPr>
          <a:xfrm>
            <a:off x="6021465" y="6169709"/>
            <a:ext cx="6170535" cy="646331"/>
          </a:xfrm>
          <a:prstGeom prst="rect">
            <a:avLst/>
          </a:prstGeom>
        </p:spPr>
        <p:txBody>
          <a:bodyPr wrap="none">
            <a:spAutoFit/>
          </a:bodyPr>
          <a:lstStyle/>
          <a:p>
            <a:endParaRPr lang="en-US" dirty="0"/>
          </a:p>
          <a:p>
            <a:r>
              <a:rPr lang="en-US" dirty="0"/>
              <a:t>Tutorial on Support Vector Machine (SVM) </a:t>
            </a:r>
            <a:r>
              <a:rPr lang="en-US" dirty="0" err="1"/>
              <a:t>Vikramaditya</a:t>
            </a:r>
            <a:r>
              <a:rPr lang="en-US" dirty="0"/>
              <a:t> </a:t>
            </a:r>
            <a:r>
              <a:rPr lang="en-US" dirty="0" err="1"/>
              <a:t>Jakkula</a:t>
            </a:r>
            <a:endParaRPr lang="en-US" dirty="0"/>
          </a:p>
        </p:txBody>
      </p:sp>
      <p:pic>
        <p:nvPicPr>
          <p:cNvPr id="6" name="Picture 5">
            <a:extLst>
              <a:ext uri="{FF2B5EF4-FFF2-40B4-BE49-F238E27FC236}">
                <a16:creationId xmlns:a16="http://schemas.microsoft.com/office/drawing/2014/main" id="{17FE7B0F-B032-774D-9E96-77FD05239454}"/>
              </a:ext>
            </a:extLst>
          </p:cNvPr>
          <p:cNvPicPr>
            <a:picLocks noChangeAspect="1"/>
          </p:cNvPicPr>
          <p:nvPr/>
        </p:nvPicPr>
        <p:blipFill>
          <a:blip r:embed="rId3"/>
          <a:stretch>
            <a:fillRect/>
          </a:stretch>
        </p:blipFill>
        <p:spPr>
          <a:xfrm>
            <a:off x="2717800" y="1974382"/>
            <a:ext cx="6756400" cy="3429000"/>
          </a:xfrm>
          <a:prstGeom prst="rect">
            <a:avLst/>
          </a:prstGeom>
        </p:spPr>
      </p:pic>
      <p:sp>
        <p:nvSpPr>
          <p:cNvPr id="4" name="TextBox 3">
            <a:extLst>
              <a:ext uri="{FF2B5EF4-FFF2-40B4-BE49-F238E27FC236}">
                <a16:creationId xmlns:a16="http://schemas.microsoft.com/office/drawing/2014/main" id="{0E2583A3-727E-1244-B4A0-F70DADCB612D}"/>
              </a:ext>
            </a:extLst>
          </p:cNvPr>
          <p:cNvSpPr txBox="1"/>
          <p:nvPr/>
        </p:nvSpPr>
        <p:spPr>
          <a:xfrm>
            <a:off x="8375073" y="5060373"/>
            <a:ext cx="1548245" cy="599763"/>
          </a:xfrm>
          <a:prstGeom prst="rect">
            <a:avLst/>
          </a:prstGeom>
          <a:solidFill>
            <a:schemeClr val="bg1"/>
          </a:solidFill>
        </p:spPr>
        <p:txBody>
          <a:bodyPr wrap="square" rtlCol="0">
            <a:spAutoFit/>
          </a:bodyPr>
          <a:lstStyle/>
          <a:p>
            <a:endParaRPr lang="en-US" dirty="0"/>
          </a:p>
        </p:txBody>
      </p:sp>
      <p:sp>
        <p:nvSpPr>
          <p:cNvPr id="7" name="Rectangle 6">
            <a:extLst>
              <a:ext uri="{FF2B5EF4-FFF2-40B4-BE49-F238E27FC236}">
                <a16:creationId xmlns:a16="http://schemas.microsoft.com/office/drawing/2014/main" id="{A2ACC093-83E0-204F-A1C1-AB88B9A16334}"/>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8" name="Slide Number Placeholder 7">
            <a:extLst>
              <a:ext uri="{FF2B5EF4-FFF2-40B4-BE49-F238E27FC236}">
                <a16:creationId xmlns:a16="http://schemas.microsoft.com/office/drawing/2014/main" id="{08EC5F0F-39CE-044B-8D5E-3C928856D997}"/>
              </a:ext>
            </a:extLst>
          </p:cNvPr>
          <p:cNvSpPr>
            <a:spLocks noGrp="1"/>
          </p:cNvSpPr>
          <p:nvPr>
            <p:ph type="sldNum" sz="quarter" idx="12"/>
          </p:nvPr>
        </p:nvSpPr>
        <p:spPr/>
        <p:txBody>
          <a:bodyPr/>
          <a:lstStyle/>
          <a:p>
            <a:fld id="{160847C4-C153-934D-B234-B5C1EA6118B1}" type="slidenum">
              <a:rPr lang="en-US" smtClean="0"/>
              <a:t>65</a:t>
            </a:fld>
            <a:endParaRPr lang="en-US"/>
          </a:p>
        </p:txBody>
      </p:sp>
    </p:spTree>
    <p:extLst>
      <p:ext uri="{BB962C8B-B14F-4D97-AF65-F5344CB8AC3E}">
        <p14:creationId xmlns:p14="http://schemas.microsoft.com/office/powerpoint/2010/main" val="399832637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AB44B1-7ACB-6F41-9040-E63609C2484A}"/>
              </a:ext>
            </a:extLst>
          </p:cNvPr>
          <p:cNvSpPr>
            <a:spLocks noGrp="1"/>
          </p:cNvSpPr>
          <p:nvPr>
            <p:ph type="title"/>
          </p:nvPr>
        </p:nvSpPr>
        <p:spPr/>
        <p:txBody>
          <a:bodyPr>
            <a:normAutofit fontScale="90000"/>
          </a:bodyPr>
          <a:lstStyle/>
          <a:p>
            <a:r>
              <a:rPr lang="en-US" dirty="0"/>
              <a:t>SVM application example</a:t>
            </a:r>
          </a:p>
        </p:txBody>
      </p:sp>
      <p:sp>
        <p:nvSpPr>
          <p:cNvPr id="3" name="Content Placeholder 2">
            <a:extLst>
              <a:ext uri="{FF2B5EF4-FFF2-40B4-BE49-F238E27FC236}">
                <a16:creationId xmlns:a16="http://schemas.microsoft.com/office/drawing/2014/main" id="{520FDE04-C2F6-7B4C-A279-A252B23F092B}"/>
              </a:ext>
            </a:extLst>
          </p:cNvPr>
          <p:cNvSpPr>
            <a:spLocks noGrp="1"/>
          </p:cNvSpPr>
          <p:nvPr>
            <p:ph idx="1"/>
          </p:nvPr>
        </p:nvSpPr>
        <p:spPr/>
        <p:txBody>
          <a:bodyPr/>
          <a:lstStyle/>
          <a:p>
            <a:endParaRPr lang="en-US"/>
          </a:p>
        </p:txBody>
      </p:sp>
      <p:pic>
        <p:nvPicPr>
          <p:cNvPr id="6" name="Picture 5">
            <a:extLst>
              <a:ext uri="{FF2B5EF4-FFF2-40B4-BE49-F238E27FC236}">
                <a16:creationId xmlns:a16="http://schemas.microsoft.com/office/drawing/2014/main" id="{66BC8BC4-C962-DE41-91DB-E464A6BECC98}"/>
              </a:ext>
            </a:extLst>
          </p:cNvPr>
          <p:cNvPicPr>
            <a:picLocks noChangeAspect="1"/>
          </p:cNvPicPr>
          <p:nvPr/>
        </p:nvPicPr>
        <p:blipFill>
          <a:blip r:embed="rId3"/>
          <a:stretch>
            <a:fillRect/>
          </a:stretch>
        </p:blipFill>
        <p:spPr>
          <a:xfrm>
            <a:off x="2447588" y="1033272"/>
            <a:ext cx="7569200" cy="4089400"/>
          </a:xfrm>
          <a:prstGeom prst="rect">
            <a:avLst/>
          </a:prstGeom>
        </p:spPr>
      </p:pic>
      <p:sp>
        <p:nvSpPr>
          <p:cNvPr id="7" name="Rectangle 6">
            <a:extLst>
              <a:ext uri="{FF2B5EF4-FFF2-40B4-BE49-F238E27FC236}">
                <a16:creationId xmlns:a16="http://schemas.microsoft.com/office/drawing/2014/main" id="{09E533BB-D008-C147-94A7-56F3179EA55A}"/>
              </a:ext>
            </a:extLst>
          </p:cNvPr>
          <p:cNvSpPr/>
          <p:nvPr/>
        </p:nvSpPr>
        <p:spPr>
          <a:xfrm>
            <a:off x="8850915" y="6341555"/>
            <a:ext cx="3449662" cy="369332"/>
          </a:xfrm>
          <a:prstGeom prst="rect">
            <a:avLst/>
          </a:prstGeom>
        </p:spPr>
        <p:txBody>
          <a:bodyPr wrap="none">
            <a:spAutoFit/>
          </a:bodyPr>
          <a:lstStyle/>
          <a:p>
            <a:r>
              <a:rPr lang="en-US" dirty="0"/>
              <a:t>BMC Bioinformatics 17: 357 (2016)</a:t>
            </a:r>
          </a:p>
        </p:txBody>
      </p:sp>
      <p:pic>
        <p:nvPicPr>
          <p:cNvPr id="4" name="Picture 3">
            <a:extLst>
              <a:ext uri="{FF2B5EF4-FFF2-40B4-BE49-F238E27FC236}">
                <a16:creationId xmlns:a16="http://schemas.microsoft.com/office/drawing/2014/main" id="{D781376B-6804-BD4E-945E-3533F1F9A871}"/>
              </a:ext>
            </a:extLst>
          </p:cNvPr>
          <p:cNvPicPr>
            <a:picLocks noChangeAspect="1"/>
          </p:cNvPicPr>
          <p:nvPr/>
        </p:nvPicPr>
        <p:blipFill>
          <a:blip r:embed="rId4"/>
          <a:stretch>
            <a:fillRect/>
          </a:stretch>
        </p:blipFill>
        <p:spPr>
          <a:xfrm>
            <a:off x="3365769" y="5315930"/>
            <a:ext cx="6217731" cy="949778"/>
          </a:xfrm>
          <a:prstGeom prst="rect">
            <a:avLst/>
          </a:prstGeom>
        </p:spPr>
      </p:pic>
      <p:sp>
        <p:nvSpPr>
          <p:cNvPr id="8" name="Rectangle 7">
            <a:extLst>
              <a:ext uri="{FF2B5EF4-FFF2-40B4-BE49-F238E27FC236}">
                <a16:creationId xmlns:a16="http://schemas.microsoft.com/office/drawing/2014/main" id="{F18821E6-A083-7440-A63C-CB56BC5FBCC9}"/>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5" name="Slide Number Placeholder 4">
            <a:extLst>
              <a:ext uri="{FF2B5EF4-FFF2-40B4-BE49-F238E27FC236}">
                <a16:creationId xmlns:a16="http://schemas.microsoft.com/office/drawing/2014/main" id="{F8085C42-D82D-414B-AFAC-418119BFBD5F}"/>
              </a:ext>
            </a:extLst>
          </p:cNvPr>
          <p:cNvSpPr>
            <a:spLocks noGrp="1"/>
          </p:cNvSpPr>
          <p:nvPr>
            <p:ph type="sldNum" sz="quarter" idx="12"/>
          </p:nvPr>
        </p:nvSpPr>
        <p:spPr/>
        <p:txBody>
          <a:bodyPr/>
          <a:lstStyle/>
          <a:p>
            <a:fld id="{160847C4-C153-934D-B234-B5C1EA6118B1}" type="slidenum">
              <a:rPr lang="en-US" smtClean="0"/>
              <a:t>66</a:t>
            </a:fld>
            <a:endParaRPr lang="en-US"/>
          </a:p>
        </p:txBody>
      </p:sp>
    </p:spTree>
    <p:extLst>
      <p:ext uri="{BB962C8B-B14F-4D97-AF65-F5344CB8AC3E}">
        <p14:creationId xmlns:p14="http://schemas.microsoft.com/office/powerpoint/2010/main" val="389834133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0A4019-50A1-7341-A930-2EBB22D15B49}"/>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F8B0161D-F6C7-8743-A209-AC7495762C21}"/>
              </a:ext>
            </a:extLst>
          </p:cNvPr>
          <p:cNvSpPr>
            <a:spLocks noGrp="1"/>
          </p:cNvSpPr>
          <p:nvPr>
            <p:ph idx="1"/>
          </p:nvPr>
        </p:nvSpPr>
        <p:spPr/>
        <p:txBody>
          <a:bodyPr>
            <a:normAutofit/>
          </a:bodyPr>
          <a:lstStyle/>
          <a:p>
            <a:pPr marL="0" indent="0">
              <a:buNone/>
            </a:pPr>
            <a:r>
              <a:rPr lang="en-US" b="1" dirty="0"/>
              <a:t>Pros</a:t>
            </a:r>
            <a:endParaRPr lang="en-US" dirty="0"/>
          </a:p>
          <a:p>
            <a:r>
              <a:rPr lang="en-US" dirty="0"/>
              <a:t>Can find global optimal solution</a:t>
            </a:r>
          </a:p>
          <a:p>
            <a:r>
              <a:rPr lang="en-US" dirty="0"/>
              <a:t>Can handle high dimension data </a:t>
            </a:r>
          </a:p>
          <a:p>
            <a:r>
              <a:rPr lang="en-US" dirty="0"/>
              <a:t>Memory efficient</a:t>
            </a:r>
          </a:p>
          <a:p>
            <a:r>
              <a:rPr lang="en-US" dirty="0"/>
              <a:t>Kernels for non-linear cases</a:t>
            </a:r>
          </a:p>
          <a:p>
            <a:endParaRPr lang="en-US" dirty="0"/>
          </a:p>
          <a:p>
            <a:pPr marL="0" indent="0">
              <a:buNone/>
            </a:pPr>
            <a:r>
              <a:rPr lang="en-US" b="1" dirty="0"/>
              <a:t>Cons</a:t>
            </a:r>
            <a:endParaRPr lang="en-US" dirty="0"/>
          </a:p>
          <a:p>
            <a:r>
              <a:rPr lang="en-US" dirty="0"/>
              <a:t>Not for (#parameters) &gt;  (#data points)</a:t>
            </a:r>
          </a:p>
          <a:p>
            <a:r>
              <a:rPr lang="en-US" dirty="0"/>
              <a:t>Sensitive to scale of inputs</a:t>
            </a:r>
          </a:p>
        </p:txBody>
      </p:sp>
      <p:sp>
        <p:nvSpPr>
          <p:cNvPr id="4" name="Rectangle 3">
            <a:extLst>
              <a:ext uri="{FF2B5EF4-FFF2-40B4-BE49-F238E27FC236}">
                <a16:creationId xmlns:a16="http://schemas.microsoft.com/office/drawing/2014/main" id="{9B2F90AD-7D04-FC48-B589-8E12F28AB1B6}"/>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5" name="Slide Number Placeholder 4">
            <a:extLst>
              <a:ext uri="{FF2B5EF4-FFF2-40B4-BE49-F238E27FC236}">
                <a16:creationId xmlns:a16="http://schemas.microsoft.com/office/drawing/2014/main" id="{01BE3F11-819A-EE45-AC3F-DA3E5417F1DA}"/>
              </a:ext>
            </a:extLst>
          </p:cNvPr>
          <p:cNvSpPr>
            <a:spLocks noGrp="1"/>
          </p:cNvSpPr>
          <p:nvPr>
            <p:ph type="sldNum" sz="quarter" idx="12"/>
          </p:nvPr>
        </p:nvSpPr>
        <p:spPr/>
        <p:txBody>
          <a:bodyPr/>
          <a:lstStyle/>
          <a:p>
            <a:fld id="{160847C4-C153-934D-B234-B5C1EA6118B1}" type="slidenum">
              <a:rPr lang="en-US" smtClean="0"/>
              <a:t>67</a:t>
            </a:fld>
            <a:endParaRPr lang="en-US"/>
          </a:p>
        </p:txBody>
      </p:sp>
    </p:spTree>
    <p:extLst>
      <p:ext uri="{BB962C8B-B14F-4D97-AF65-F5344CB8AC3E}">
        <p14:creationId xmlns:p14="http://schemas.microsoft.com/office/powerpoint/2010/main" val="101086225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3A76E-CB05-0F45-9319-A1E1C64BE8C1}"/>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7B11B013-6748-264B-89F9-3DDDB6C4BE59}"/>
              </a:ext>
            </a:extLst>
          </p:cNvPr>
          <p:cNvSpPr>
            <a:spLocks noGrp="1"/>
          </p:cNvSpPr>
          <p:nvPr>
            <p:ph idx="1"/>
          </p:nvPr>
        </p:nvSpPr>
        <p:spPr/>
        <p:txBody>
          <a:bodyPr/>
          <a:lstStyle/>
          <a:p>
            <a:endParaRPr lang="en-US" dirty="0"/>
          </a:p>
        </p:txBody>
      </p:sp>
      <p:sp>
        <p:nvSpPr>
          <p:cNvPr id="6" name="Title 1">
            <a:extLst>
              <a:ext uri="{FF2B5EF4-FFF2-40B4-BE49-F238E27FC236}">
                <a16:creationId xmlns:a16="http://schemas.microsoft.com/office/drawing/2014/main" id="{245630B8-05F2-C747-B239-4697C5DD86E6}"/>
              </a:ext>
            </a:extLst>
          </p:cNvPr>
          <p:cNvSpPr txBox="1">
            <a:spLocks/>
          </p:cNvSpPr>
          <p:nvPr/>
        </p:nvSpPr>
        <p:spPr>
          <a:xfrm>
            <a:off x="838200" y="365125"/>
            <a:ext cx="10515600" cy="668147"/>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r>
              <a:rPr lang="en-US" dirty="0"/>
              <a:t>What we are going to learn</a:t>
            </a:r>
          </a:p>
        </p:txBody>
      </p:sp>
      <p:sp>
        <p:nvSpPr>
          <p:cNvPr id="16" name="Slide Number Placeholder 15">
            <a:extLst>
              <a:ext uri="{FF2B5EF4-FFF2-40B4-BE49-F238E27FC236}">
                <a16:creationId xmlns:a16="http://schemas.microsoft.com/office/drawing/2014/main" id="{DBB4452F-23A9-D049-9F7C-F64A36C7B82D}"/>
              </a:ext>
            </a:extLst>
          </p:cNvPr>
          <p:cNvSpPr>
            <a:spLocks noGrp="1"/>
          </p:cNvSpPr>
          <p:nvPr>
            <p:ph type="sldNum" sz="quarter" idx="12"/>
          </p:nvPr>
        </p:nvSpPr>
        <p:spPr/>
        <p:txBody>
          <a:bodyPr/>
          <a:lstStyle/>
          <a:p>
            <a:fld id="{160847C4-C153-934D-B234-B5C1EA6118B1}" type="slidenum">
              <a:rPr lang="en-US" smtClean="0"/>
              <a:t>68</a:t>
            </a:fld>
            <a:endParaRPr lang="en-US"/>
          </a:p>
        </p:txBody>
      </p:sp>
      <p:sp>
        <p:nvSpPr>
          <p:cNvPr id="17" name="Rounded Rectangle 16">
            <a:extLst>
              <a:ext uri="{FF2B5EF4-FFF2-40B4-BE49-F238E27FC236}">
                <a16:creationId xmlns:a16="http://schemas.microsoft.com/office/drawing/2014/main" id="{11C17612-DDF5-6645-9872-0D6BE539C5B8}"/>
              </a:ext>
            </a:extLst>
          </p:cNvPr>
          <p:cNvSpPr/>
          <p:nvPr/>
        </p:nvSpPr>
        <p:spPr>
          <a:xfrm>
            <a:off x="2045169" y="2290456"/>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reflection blurRad="6350" stA="50000" endA="295" endPos="92000" dist="101600" dir="5400000" sy="-100000" algn="bl" rotWithShape="0"/>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K-Nearest</a:t>
            </a:r>
            <a:r>
              <a:rPr lang="en-US" b="1" dirty="0">
                <a:ln/>
                <a:solidFill>
                  <a:schemeClr val="accent3"/>
                </a:solidFill>
              </a:rPr>
              <a:t> </a:t>
            </a:r>
            <a:r>
              <a:rPr lang="en-US" dirty="0">
                <a:ln w="0"/>
                <a:solidFill>
                  <a:schemeClr val="tx1"/>
                </a:solidFill>
                <a:effectLst>
                  <a:outerShdw blurRad="38100" dist="19050" dir="2700000" algn="tl" rotWithShape="0">
                    <a:schemeClr val="dk1">
                      <a:alpha val="40000"/>
                    </a:schemeClr>
                  </a:outerShdw>
                </a:effectLst>
              </a:rPr>
              <a:t>Neighbor</a:t>
            </a:r>
            <a:endParaRPr lang="en-US" b="1" dirty="0">
              <a:ln/>
              <a:noFill/>
            </a:endParaRPr>
          </a:p>
        </p:txBody>
      </p:sp>
      <p:sp>
        <p:nvSpPr>
          <p:cNvPr id="18" name="Rounded Rectangle 17">
            <a:extLst>
              <a:ext uri="{FF2B5EF4-FFF2-40B4-BE49-F238E27FC236}">
                <a16:creationId xmlns:a16="http://schemas.microsoft.com/office/drawing/2014/main" id="{37B30A24-FD1C-6A47-AC2E-28F5E827DF7D}"/>
              </a:ext>
            </a:extLst>
          </p:cNvPr>
          <p:cNvSpPr/>
          <p:nvPr/>
        </p:nvSpPr>
        <p:spPr>
          <a:xfrm>
            <a:off x="4771696" y="1098014"/>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reflection blurRad="6350" stA="50000" endA="295" endPos="92000" dist="101600" dir="5400000" sy="-100000" algn="bl" rotWithShape="0"/>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K-Means</a:t>
            </a:r>
            <a:endParaRPr lang="en-US" b="1" dirty="0">
              <a:ln/>
              <a:noFill/>
            </a:endParaRPr>
          </a:p>
        </p:txBody>
      </p:sp>
      <p:sp>
        <p:nvSpPr>
          <p:cNvPr id="19" name="Rounded Rectangle 18">
            <a:extLst>
              <a:ext uri="{FF2B5EF4-FFF2-40B4-BE49-F238E27FC236}">
                <a16:creationId xmlns:a16="http://schemas.microsoft.com/office/drawing/2014/main" id="{07B30658-5F30-FA4B-AAD5-8BD8B2AA7C74}"/>
              </a:ext>
            </a:extLst>
          </p:cNvPr>
          <p:cNvSpPr/>
          <p:nvPr/>
        </p:nvSpPr>
        <p:spPr>
          <a:xfrm>
            <a:off x="8013966" y="2061323"/>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reflection blurRad="6350" stA="50000" endA="295" endPos="92000" dist="101600" dir="5400000" sy="-100000" algn="bl" rotWithShape="0"/>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Decision Tree</a:t>
            </a:r>
            <a:endParaRPr lang="en-US" b="1" dirty="0">
              <a:ln/>
              <a:noFill/>
            </a:endParaRPr>
          </a:p>
        </p:txBody>
      </p:sp>
      <p:sp>
        <p:nvSpPr>
          <p:cNvPr id="20" name="Rounded Rectangle 19">
            <a:extLst>
              <a:ext uri="{FF2B5EF4-FFF2-40B4-BE49-F238E27FC236}">
                <a16:creationId xmlns:a16="http://schemas.microsoft.com/office/drawing/2014/main" id="{33C3E25B-3190-F640-9F78-E2A75711BF56}"/>
              </a:ext>
            </a:extLst>
          </p:cNvPr>
          <p:cNvSpPr/>
          <p:nvPr/>
        </p:nvSpPr>
        <p:spPr>
          <a:xfrm>
            <a:off x="7529160" y="3810122"/>
            <a:ext cx="2648607" cy="903890"/>
          </a:xfrm>
          <a:prstGeom prst="roundRect">
            <a:avLst/>
          </a:prstGeom>
          <a:gradFill flip="none" rotWithShape="1">
            <a:gsLst>
              <a:gs pos="0">
                <a:schemeClr val="accent6">
                  <a:lumMod val="40000"/>
                  <a:lumOff val="60000"/>
                  <a:shade val="30000"/>
                  <a:satMod val="115000"/>
                </a:schemeClr>
              </a:gs>
              <a:gs pos="50000">
                <a:schemeClr val="accent6">
                  <a:lumMod val="40000"/>
                  <a:lumOff val="60000"/>
                  <a:shade val="67500"/>
                  <a:satMod val="115000"/>
                </a:schemeClr>
              </a:gs>
              <a:gs pos="100000">
                <a:schemeClr val="accent6">
                  <a:lumMod val="40000"/>
                  <a:lumOff val="60000"/>
                  <a:shade val="100000"/>
                  <a:satMod val="115000"/>
                </a:schemeClr>
              </a:gs>
            </a:gsLst>
            <a:lin ang="16200000" scaled="1"/>
            <a:tileRect/>
          </a:gradFill>
          <a:ln>
            <a:noFill/>
          </a:ln>
          <a:effectLst>
            <a:reflection blurRad="6350" stA="50000" endA="295" endPos="92000" dist="101600" dir="5400000" sy="-100000" algn="bl" rotWithShape="0"/>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Support Vector Machine</a:t>
            </a:r>
            <a:endParaRPr lang="en-US" b="1" dirty="0">
              <a:ln/>
              <a:noFill/>
            </a:endParaRPr>
          </a:p>
        </p:txBody>
      </p:sp>
      <p:sp>
        <p:nvSpPr>
          <p:cNvPr id="21" name="Rounded Rectangle 20">
            <a:extLst>
              <a:ext uri="{FF2B5EF4-FFF2-40B4-BE49-F238E27FC236}">
                <a16:creationId xmlns:a16="http://schemas.microsoft.com/office/drawing/2014/main" id="{A2D20B3F-7A20-604C-91A4-C1795C339828}"/>
              </a:ext>
            </a:extLst>
          </p:cNvPr>
          <p:cNvSpPr/>
          <p:nvPr/>
        </p:nvSpPr>
        <p:spPr>
          <a:xfrm>
            <a:off x="1562484" y="3834993"/>
            <a:ext cx="2648607" cy="903890"/>
          </a:xfrm>
          <a:prstGeom prst="roundRect">
            <a:avLst/>
          </a:prstGeom>
          <a:solidFill>
            <a:srgbClr val="FFC000"/>
          </a:solidFill>
          <a:ln>
            <a:noFill/>
          </a:ln>
          <a:effectLst>
            <a:reflection blurRad="6350" stA="50000" endA="295" endPos="92000" dist="101600" dir="5400000" sy="-100000" algn="bl" rotWithShape="0"/>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Neural Networks</a:t>
            </a:r>
            <a:endParaRPr lang="en-US" b="1" dirty="0">
              <a:ln/>
              <a:noFill/>
            </a:endParaRPr>
          </a:p>
        </p:txBody>
      </p:sp>
      <p:sp>
        <p:nvSpPr>
          <p:cNvPr id="22" name="Rounded Rectangle 21">
            <a:extLst>
              <a:ext uri="{FF2B5EF4-FFF2-40B4-BE49-F238E27FC236}">
                <a16:creationId xmlns:a16="http://schemas.microsoft.com/office/drawing/2014/main" id="{C5A5EE9C-0F58-094E-922D-7196806A7168}"/>
              </a:ext>
            </a:extLst>
          </p:cNvPr>
          <p:cNvSpPr/>
          <p:nvPr/>
        </p:nvSpPr>
        <p:spPr>
          <a:xfrm>
            <a:off x="4566941" y="4910822"/>
            <a:ext cx="2648607" cy="903890"/>
          </a:xfrm>
          <a:prstGeom prst="roundRect">
            <a:avLst/>
          </a:prstGeom>
          <a:gradFill flip="none" rotWithShape="1">
            <a:gsLst>
              <a:gs pos="0">
                <a:schemeClr val="accent6">
                  <a:lumMod val="40000"/>
                  <a:lumOff val="60000"/>
                  <a:shade val="30000"/>
                  <a:satMod val="115000"/>
                </a:schemeClr>
              </a:gs>
              <a:gs pos="50000">
                <a:schemeClr val="accent6">
                  <a:lumMod val="40000"/>
                  <a:lumOff val="60000"/>
                  <a:shade val="67500"/>
                  <a:satMod val="115000"/>
                </a:schemeClr>
              </a:gs>
              <a:gs pos="100000">
                <a:schemeClr val="accent6">
                  <a:lumMod val="40000"/>
                  <a:lumOff val="60000"/>
                  <a:shade val="100000"/>
                  <a:satMod val="115000"/>
                </a:schemeClr>
              </a:gs>
            </a:gsLst>
            <a:lin ang="16200000" scaled="1"/>
            <a:tileRect/>
          </a:gradFill>
          <a:ln>
            <a:noFill/>
          </a:ln>
          <a:effectLst>
            <a:reflection blurRad="6350" stA="50000" endA="295" endPos="92000" dist="101600" dir="5400000" sy="-100000" algn="bl" rotWithShape="0"/>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Random Forest</a:t>
            </a:r>
            <a:endParaRPr lang="en-US" b="1" dirty="0">
              <a:ln/>
              <a:noFill/>
            </a:endParaRPr>
          </a:p>
        </p:txBody>
      </p:sp>
    </p:spTree>
    <p:extLst>
      <p:ext uri="{BB962C8B-B14F-4D97-AF65-F5344CB8AC3E}">
        <p14:creationId xmlns:p14="http://schemas.microsoft.com/office/powerpoint/2010/main" val="2764785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FC00AE-6D5D-0C41-BD78-14BACE0F87A7}"/>
              </a:ext>
            </a:extLst>
          </p:cNvPr>
          <p:cNvSpPr>
            <a:spLocks noGrp="1"/>
          </p:cNvSpPr>
          <p:nvPr>
            <p:ph type="title"/>
          </p:nvPr>
        </p:nvSpPr>
        <p:spPr/>
        <p:txBody>
          <a:bodyPr>
            <a:normAutofit fontScale="90000"/>
          </a:bodyPr>
          <a:lstStyle/>
          <a:p>
            <a:r>
              <a:rPr lang="en-US" dirty="0"/>
              <a:t>Neural Network</a:t>
            </a:r>
          </a:p>
        </p:txBody>
      </p:sp>
      <p:sp>
        <p:nvSpPr>
          <p:cNvPr id="3" name="Content Placeholder 2">
            <a:extLst>
              <a:ext uri="{FF2B5EF4-FFF2-40B4-BE49-F238E27FC236}">
                <a16:creationId xmlns:a16="http://schemas.microsoft.com/office/drawing/2014/main" id="{B7E7FE00-FD16-BA4E-9687-7115B420C14D}"/>
              </a:ext>
            </a:extLst>
          </p:cNvPr>
          <p:cNvSpPr>
            <a:spLocks noGrp="1"/>
          </p:cNvSpPr>
          <p:nvPr>
            <p:ph idx="1"/>
          </p:nvPr>
        </p:nvSpPr>
        <p:spPr/>
        <p:txBody>
          <a:bodyPr/>
          <a:lstStyle/>
          <a:p>
            <a:endParaRPr lang="en-US" dirty="0"/>
          </a:p>
        </p:txBody>
      </p:sp>
      <p:pic>
        <p:nvPicPr>
          <p:cNvPr id="1026" name="Picture 2" descr="Neural network, conceptual illustration">
            <a:extLst>
              <a:ext uri="{FF2B5EF4-FFF2-40B4-BE49-F238E27FC236}">
                <a16:creationId xmlns:a16="http://schemas.microsoft.com/office/drawing/2014/main" id="{7A804AAE-B647-4746-B9C7-39DB520FCC03}"/>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1299410"/>
            <a:ext cx="8132596" cy="5414211"/>
          </a:xfrm>
          <a:prstGeom prst="rect">
            <a:avLst/>
          </a:prstGeom>
          <a:noFill/>
          <a:extLst>
            <a:ext uri="{909E8E84-426E-40DD-AFC4-6F175D3DCCD1}">
              <a14:hiddenFill xmlns:a14="http://schemas.microsoft.com/office/drawing/2010/main">
                <a:solidFill>
                  <a:srgbClr val="FFFFFF"/>
                </a:solidFill>
              </a14:hiddenFill>
            </a:ext>
          </a:extLst>
        </p:spPr>
      </p:pic>
      <p:sp>
        <p:nvSpPr>
          <p:cNvPr id="4" name="Oval 3">
            <a:extLst>
              <a:ext uri="{FF2B5EF4-FFF2-40B4-BE49-F238E27FC236}">
                <a16:creationId xmlns:a16="http://schemas.microsoft.com/office/drawing/2014/main" id="{B59F27C9-D5BC-CD4A-8C0C-5E992FFE0671}"/>
              </a:ext>
            </a:extLst>
          </p:cNvPr>
          <p:cNvSpPr/>
          <p:nvPr/>
        </p:nvSpPr>
        <p:spPr>
          <a:xfrm>
            <a:off x="3724977" y="3089709"/>
            <a:ext cx="712270" cy="712270"/>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FD3E9B84-D648-8D41-BAA2-99ECD741DB39}"/>
              </a:ext>
            </a:extLst>
          </p:cNvPr>
          <p:cNvSpPr/>
          <p:nvPr/>
        </p:nvSpPr>
        <p:spPr>
          <a:xfrm>
            <a:off x="3710163" y="4377890"/>
            <a:ext cx="712270" cy="712270"/>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1266813C-47BC-C244-A254-9E8AFC043F61}"/>
              </a:ext>
            </a:extLst>
          </p:cNvPr>
          <p:cNvSpPr/>
          <p:nvPr/>
        </p:nvSpPr>
        <p:spPr>
          <a:xfrm>
            <a:off x="6096000" y="1923448"/>
            <a:ext cx="712270" cy="712270"/>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1FB1B868-2AFB-DE4E-AF32-4C693B841A3D}"/>
              </a:ext>
            </a:extLst>
          </p:cNvPr>
          <p:cNvSpPr/>
          <p:nvPr/>
        </p:nvSpPr>
        <p:spPr>
          <a:xfrm>
            <a:off x="6081186" y="3211629"/>
            <a:ext cx="712270" cy="712270"/>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C448420B-89D6-C64E-83C8-D4FFD3C14F03}"/>
              </a:ext>
            </a:extLst>
          </p:cNvPr>
          <p:cNvSpPr/>
          <p:nvPr/>
        </p:nvSpPr>
        <p:spPr>
          <a:xfrm>
            <a:off x="6110814" y="4499810"/>
            <a:ext cx="712270" cy="712270"/>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6DBB52FE-D750-DF48-9581-7346C87C180A}"/>
              </a:ext>
            </a:extLst>
          </p:cNvPr>
          <p:cNvSpPr/>
          <p:nvPr/>
        </p:nvSpPr>
        <p:spPr>
          <a:xfrm>
            <a:off x="6096000" y="5787991"/>
            <a:ext cx="712270" cy="712270"/>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EAE09EAF-DC8F-4943-BA2E-594287D66B6B}"/>
              </a:ext>
            </a:extLst>
          </p:cNvPr>
          <p:cNvSpPr/>
          <p:nvPr/>
        </p:nvSpPr>
        <p:spPr>
          <a:xfrm>
            <a:off x="9275407" y="3858928"/>
            <a:ext cx="712270" cy="712270"/>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cxnSp>
        <p:nvCxnSpPr>
          <p:cNvPr id="12" name="Straight Arrow Connector 11">
            <a:extLst>
              <a:ext uri="{FF2B5EF4-FFF2-40B4-BE49-F238E27FC236}">
                <a16:creationId xmlns:a16="http://schemas.microsoft.com/office/drawing/2014/main" id="{F41A6292-DEBA-3B40-962D-2C27F5BDB2A2}"/>
              </a:ext>
            </a:extLst>
          </p:cNvPr>
          <p:cNvCxnSpPr>
            <a:stCxn id="4" idx="6"/>
          </p:cNvCxnSpPr>
          <p:nvPr/>
        </p:nvCxnSpPr>
        <p:spPr>
          <a:xfrm flipV="1">
            <a:off x="4437247" y="2425566"/>
            <a:ext cx="1658753" cy="1020278"/>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cxnSp>
        <p:nvCxnSpPr>
          <p:cNvPr id="14" name="Straight Arrow Connector 13">
            <a:extLst>
              <a:ext uri="{FF2B5EF4-FFF2-40B4-BE49-F238E27FC236}">
                <a16:creationId xmlns:a16="http://schemas.microsoft.com/office/drawing/2014/main" id="{ECCF4B12-F37B-334B-B3EA-856EB596C72A}"/>
              </a:ext>
            </a:extLst>
          </p:cNvPr>
          <p:cNvCxnSpPr/>
          <p:nvPr/>
        </p:nvCxnSpPr>
        <p:spPr>
          <a:xfrm flipV="1">
            <a:off x="4422433" y="3672038"/>
            <a:ext cx="1658753" cy="1020278"/>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cxnSp>
        <p:nvCxnSpPr>
          <p:cNvPr id="15" name="Straight Arrow Connector 14">
            <a:extLst>
              <a:ext uri="{FF2B5EF4-FFF2-40B4-BE49-F238E27FC236}">
                <a16:creationId xmlns:a16="http://schemas.microsoft.com/office/drawing/2014/main" id="{6D645502-C616-2D4C-9E99-4AC6244D28D8}"/>
              </a:ext>
            </a:extLst>
          </p:cNvPr>
          <p:cNvCxnSpPr>
            <a:cxnSpLocks/>
          </p:cNvCxnSpPr>
          <p:nvPr/>
        </p:nvCxnSpPr>
        <p:spPr>
          <a:xfrm>
            <a:off x="4437247" y="3472860"/>
            <a:ext cx="1643939" cy="214553"/>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cxnSp>
        <p:nvCxnSpPr>
          <p:cNvPr id="19" name="Straight Arrow Connector 18">
            <a:extLst>
              <a:ext uri="{FF2B5EF4-FFF2-40B4-BE49-F238E27FC236}">
                <a16:creationId xmlns:a16="http://schemas.microsoft.com/office/drawing/2014/main" id="{212A31C9-7325-5A45-8B8E-74FA54AE6558}"/>
              </a:ext>
            </a:extLst>
          </p:cNvPr>
          <p:cNvCxnSpPr>
            <a:cxnSpLocks/>
          </p:cNvCxnSpPr>
          <p:nvPr/>
        </p:nvCxnSpPr>
        <p:spPr>
          <a:xfrm>
            <a:off x="4418848" y="4686585"/>
            <a:ext cx="1643939" cy="214553"/>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cxnSp>
        <p:nvCxnSpPr>
          <p:cNvPr id="20" name="Straight Arrow Connector 19">
            <a:extLst>
              <a:ext uri="{FF2B5EF4-FFF2-40B4-BE49-F238E27FC236}">
                <a16:creationId xmlns:a16="http://schemas.microsoft.com/office/drawing/2014/main" id="{81A16928-A40D-D047-9880-6DE6BEFF992A}"/>
              </a:ext>
            </a:extLst>
          </p:cNvPr>
          <p:cNvCxnSpPr>
            <a:cxnSpLocks/>
          </p:cNvCxnSpPr>
          <p:nvPr/>
        </p:nvCxnSpPr>
        <p:spPr>
          <a:xfrm>
            <a:off x="4470460" y="3442979"/>
            <a:ext cx="1592327" cy="1446263"/>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cxnSp>
        <p:nvCxnSpPr>
          <p:cNvPr id="23" name="Straight Arrow Connector 22">
            <a:extLst>
              <a:ext uri="{FF2B5EF4-FFF2-40B4-BE49-F238E27FC236}">
                <a16:creationId xmlns:a16="http://schemas.microsoft.com/office/drawing/2014/main" id="{2D8555C2-980F-D54D-9305-1CB7BEDFD1CC}"/>
              </a:ext>
            </a:extLst>
          </p:cNvPr>
          <p:cNvCxnSpPr>
            <a:cxnSpLocks/>
            <a:endCxn id="10" idx="1"/>
          </p:cNvCxnSpPr>
          <p:nvPr/>
        </p:nvCxnSpPr>
        <p:spPr>
          <a:xfrm>
            <a:off x="4485274" y="3488723"/>
            <a:ext cx="1715036" cy="2403578"/>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cxnSp>
        <p:nvCxnSpPr>
          <p:cNvPr id="26" name="Straight Arrow Connector 25">
            <a:extLst>
              <a:ext uri="{FF2B5EF4-FFF2-40B4-BE49-F238E27FC236}">
                <a16:creationId xmlns:a16="http://schemas.microsoft.com/office/drawing/2014/main" id="{05861E6B-CAF8-7548-BC44-0DBDA3F1A00A}"/>
              </a:ext>
            </a:extLst>
          </p:cNvPr>
          <p:cNvCxnSpPr>
            <a:cxnSpLocks/>
            <a:stCxn id="6" idx="6"/>
          </p:cNvCxnSpPr>
          <p:nvPr/>
        </p:nvCxnSpPr>
        <p:spPr>
          <a:xfrm flipV="1">
            <a:off x="4422433" y="2467957"/>
            <a:ext cx="1625540" cy="2266068"/>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cxnSp>
        <p:nvCxnSpPr>
          <p:cNvPr id="29" name="Straight Arrow Connector 28">
            <a:extLst>
              <a:ext uri="{FF2B5EF4-FFF2-40B4-BE49-F238E27FC236}">
                <a16:creationId xmlns:a16="http://schemas.microsoft.com/office/drawing/2014/main" id="{5767C335-81DB-CE4E-B33F-E3A2347C5AA7}"/>
              </a:ext>
            </a:extLst>
          </p:cNvPr>
          <p:cNvCxnSpPr>
            <a:cxnSpLocks/>
          </p:cNvCxnSpPr>
          <p:nvPr/>
        </p:nvCxnSpPr>
        <p:spPr>
          <a:xfrm>
            <a:off x="4428473" y="4672095"/>
            <a:ext cx="1706780" cy="1201794"/>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cxnSp>
        <p:nvCxnSpPr>
          <p:cNvPr id="31" name="Straight Arrow Connector 30">
            <a:extLst>
              <a:ext uri="{FF2B5EF4-FFF2-40B4-BE49-F238E27FC236}">
                <a16:creationId xmlns:a16="http://schemas.microsoft.com/office/drawing/2014/main" id="{A3752AD8-F027-5544-A6EC-7E32FADC7AB0}"/>
              </a:ext>
            </a:extLst>
          </p:cNvPr>
          <p:cNvCxnSpPr>
            <a:cxnSpLocks/>
            <a:stCxn id="7" idx="6"/>
          </p:cNvCxnSpPr>
          <p:nvPr/>
        </p:nvCxnSpPr>
        <p:spPr>
          <a:xfrm>
            <a:off x="6808270" y="2279583"/>
            <a:ext cx="2469730" cy="1922647"/>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cxnSp>
        <p:nvCxnSpPr>
          <p:cNvPr id="33" name="Straight Arrow Connector 32">
            <a:extLst>
              <a:ext uri="{FF2B5EF4-FFF2-40B4-BE49-F238E27FC236}">
                <a16:creationId xmlns:a16="http://schemas.microsoft.com/office/drawing/2014/main" id="{31D2726E-6C09-3748-B6B3-DB33B2B4F76E}"/>
              </a:ext>
            </a:extLst>
          </p:cNvPr>
          <p:cNvCxnSpPr>
            <a:cxnSpLocks/>
          </p:cNvCxnSpPr>
          <p:nvPr/>
        </p:nvCxnSpPr>
        <p:spPr>
          <a:xfrm>
            <a:off x="6793456" y="3600991"/>
            <a:ext cx="2481951" cy="601239"/>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cxnSp>
        <p:nvCxnSpPr>
          <p:cNvPr id="36" name="Straight Arrow Connector 35">
            <a:extLst>
              <a:ext uri="{FF2B5EF4-FFF2-40B4-BE49-F238E27FC236}">
                <a16:creationId xmlns:a16="http://schemas.microsoft.com/office/drawing/2014/main" id="{17D421AD-B6B9-EF4B-985A-527021616BAA}"/>
              </a:ext>
            </a:extLst>
          </p:cNvPr>
          <p:cNvCxnSpPr>
            <a:cxnSpLocks/>
            <a:stCxn id="9" idx="6"/>
          </p:cNvCxnSpPr>
          <p:nvPr/>
        </p:nvCxnSpPr>
        <p:spPr>
          <a:xfrm flipV="1">
            <a:off x="6823084" y="4226669"/>
            <a:ext cx="2452323" cy="629276"/>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cxnSp>
        <p:nvCxnSpPr>
          <p:cNvPr id="39" name="Straight Arrow Connector 38">
            <a:extLst>
              <a:ext uri="{FF2B5EF4-FFF2-40B4-BE49-F238E27FC236}">
                <a16:creationId xmlns:a16="http://schemas.microsoft.com/office/drawing/2014/main" id="{C770B491-361D-524F-B4B6-BEB6D4E8F15E}"/>
              </a:ext>
            </a:extLst>
          </p:cNvPr>
          <p:cNvCxnSpPr>
            <a:cxnSpLocks/>
            <a:stCxn id="10" idx="6"/>
          </p:cNvCxnSpPr>
          <p:nvPr/>
        </p:nvCxnSpPr>
        <p:spPr>
          <a:xfrm flipV="1">
            <a:off x="6808270" y="4278058"/>
            <a:ext cx="2467137" cy="1866068"/>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sp>
        <p:nvSpPr>
          <p:cNvPr id="42" name="TextBox 41">
            <a:extLst>
              <a:ext uri="{FF2B5EF4-FFF2-40B4-BE49-F238E27FC236}">
                <a16:creationId xmlns:a16="http://schemas.microsoft.com/office/drawing/2014/main" id="{7C53EDA4-A497-C542-8F15-0F7771FA2637}"/>
              </a:ext>
            </a:extLst>
          </p:cNvPr>
          <p:cNvSpPr txBox="1"/>
          <p:nvPr/>
        </p:nvSpPr>
        <p:spPr>
          <a:xfrm>
            <a:off x="3660932" y="2551447"/>
            <a:ext cx="739305" cy="400110"/>
          </a:xfrm>
          <a:prstGeom prst="rect">
            <a:avLst/>
          </a:prstGeom>
          <a:noFill/>
        </p:spPr>
        <p:txBody>
          <a:bodyPr wrap="none" rtlCol="0">
            <a:spAutoFit/>
          </a:bodyPr>
          <a:lstStyle/>
          <a:p>
            <a:r>
              <a:rPr lang="en-US" sz="2000" dirty="0">
                <a:solidFill>
                  <a:schemeClr val="bg1"/>
                </a:solidFill>
              </a:rPr>
              <a:t>Input</a:t>
            </a:r>
          </a:p>
        </p:txBody>
      </p:sp>
      <p:sp>
        <p:nvSpPr>
          <p:cNvPr id="44" name="TextBox 43">
            <a:extLst>
              <a:ext uri="{FF2B5EF4-FFF2-40B4-BE49-F238E27FC236}">
                <a16:creationId xmlns:a16="http://schemas.microsoft.com/office/drawing/2014/main" id="{61C30F09-FBB9-014E-928A-304B472DDFD7}"/>
              </a:ext>
            </a:extLst>
          </p:cNvPr>
          <p:cNvSpPr txBox="1"/>
          <p:nvPr/>
        </p:nvSpPr>
        <p:spPr>
          <a:xfrm>
            <a:off x="9164413" y="3325108"/>
            <a:ext cx="931665" cy="400110"/>
          </a:xfrm>
          <a:prstGeom prst="rect">
            <a:avLst/>
          </a:prstGeom>
          <a:noFill/>
        </p:spPr>
        <p:txBody>
          <a:bodyPr wrap="none" rtlCol="0">
            <a:spAutoFit/>
          </a:bodyPr>
          <a:lstStyle/>
          <a:p>
            <a:r>
              <a:rPr lang="en-US" sz="2000" dirty="0"/>
              <a:t>Output</a:t>
            </a:r>
          </a:p>
        </p:txBody>
      </p:sp>
      <p:sp>
        <p:nvSpPr>
          <p:cNvPr id="45" name="TextBox 44">
            <a:extLst>
              <a:ext uri="{FF2B5EF4-FFF2-40B4-BE49-F238E27FC236}">
                <a16:creationId xmlns:a16="http://schemas.microsoft.com/office/drawing/2014/main" id="{65F68037-8243-DB4F-B177-789E2F2C9027}"/>
              </a:ext>
            </a:extLst>
          </p:cNvPr>
          <p:cNvSpPr txBox="1"/>
          <p:nvPr/>
        </p:nvSpPr>
        <p:spPr>
          <a:xfrm>
            <a:off x="6047973" y="1357805"/>
            <a:ext cx="936475" cy="400110"/>
          </a:xfrm>
          <a:prstGeom prst="rect">
            <a:avLst/>
          </a:prstGeom>
          <a:noFill/>
        </p:spPr>
        <p:txBody>
          <a:bodyPr wrap="none" rtlCol="0">
            <a:spAutoFit/>
          </a:bodyPr>
          <a:lstStyle/>
          <a:p>
            <a:r>
              <a:rPr lang="en-US" sz="2000" dirty="0">
                <a:solidFill>
                  <a:schemeClr val="bg1"/>
                </a:solidFill>
              </a:rPr>
              <a:t>Hidden</a:t>
            </a:r>
          </a:p>
        </p:txBody>
      </p:sp>
      <p:sp>
        <p:nvSpPr>
          <p:cNvPr id="46" name="TextBox 45">
            <a:extLst>
              <a:ext uri="{FF2B5EF4-FFF2-40B4-BE49-F238E27FC236}">
                <a16:creationId xmlns:a16="http://schemas.microsoft.com/office/drawing/2014/main" id="{43065202-A864-244D-88DB-C18D11C84FFA}"/>
              </a:ext>
            </a:extLst>
          </p:cNvPr>
          <p:cNvSpPr txBox="1"/>
          <p:nvPr/>
        </p:nvSpPr>
        <p:spPr>
          <a:xfrm>
            <a:off x="4965813" y="2799998"/>
            <a:ext cx="367408" cy="400110"/>
          </a:xfrm>
          <a:prstGeom prst="rect">
            <a:avLst/>
          </a:prstGeom>
          <a:noFill/>
        </p:spPr>
        <p:txBody>
          <a:bodyPr wrap="none" rtlCol="0">
            <a:spAutoFit/>
          </a:bodyPr>
          <a:lstStyle/>
          <a:p>
            <a:r>
              <a:rPr lang="en-US" sz="2000" dirty="0">
                <a:solidFill>
                  <a:schemeClr val="bg1"/>
                </a:solidFill>
              </a:rPr>
              <a:t>w</a:t>
            </a:r>
          </a:p>
        </p:txBody>
      </p:sp>
      <p:sp>
        <p:nvSpPr>
          <p:cNvPr id="47" name="TextBox 46">
            <a:extLst>
              <a:ext uri="{FF2B5EF4-FFF2-40B4-BE49-F238E27FC236}">
                <a16:creationId xmlns:a16="http://schemas.microsoft.com/office/drawing/2014/main" id="{BEB4101E-82EB-5446-ACCD-097198130C62}"/>
              </a:ext>
            </a:extLst>
          </p:cNvPr>
          <p:cNvSpPr txBox="1"/>
          <p:nvPr/>
        </p:nvSpPr>
        <p:spPr>
          <a:xfrm>
            <a:off x="7674430" y="2903301"/>
            <a:ext cx="367408" cy="400110"/>
          </a:xfrm>
          <a:prstGeom prst="rect">
            <a:avLst/>
          </a:prstGeom>
          <a:noFill/>
        </p:spPr>
        <p:txBody>
          <a:bodyPr wrap="none" rtlCol="0">
            <a:spAutoFit/>
          </a:bodyPr>
          <a:lstStyle/>
          <a:p>
            <a:r>
              <a:rPr lang="en-US" sz="2000" dirty="0">
                <a:solidFill>
                  <a:schemeClr val="bg1"/>
                </a:solidFill>
              </a:rPr>
              <a:t>w</a:t>
            </a:r>
          </a:p>
        </p:txBody>
      </p:sp>
      <p:sp>
        <p:nvSpPr>
          <p:cNvPr id="5" name="Slide Number Placeholder 4">
            <a:extLst>
              <a:ext uri="{FF2B5EF4-FFF2-40B4-BE49-F238E27FC236}">
                <a16:creationId xmlns:a16="http://schemas.microsoft.com/office/drawing/2014/main" id="{D5BB9316-3006-9449-864D-CA4B686E98E5}"/>
              </a:ext>
            </a:extLst>
          </p:cNvPr>
          <p:cNvSpPr>
            <a:spLocks noGrp="1"/>
          </p:cNvSpPr>
          <p:nvPr>
            <p:ph type="sldNum" sz="quarter" idx="12"/>
          </p:nvPr>
        </p:nvSpPr>
        <p:spPr/>
        <p:txBody>
          <a:bodyPr/>
          <a:lstStyle/>
          <a:p>
            <a:fld id="{160847C4-C153-934D-B234-B5C1EA6118B1}" type="slidenum">
              <a:rPr lang="en-US" smtClean="0"/>
              <a:t>69</a:t>
            </a:fld>
            <a:endParaRPr lang="en-US"/>
          </a:p>
        </p:txBody>
      </p:sp>
    </p:spTree>
    <p:extLst>
      <p:ext uri="{BB962C8B-B14F-4D97-AF65-F5344CB8AC3E}">
        <p14:creationId xmlns:p14="http://schemas.microsoft.com/office/powerpoint/2010/main" val="17021131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8104C9-97FC-3543-8A4D-1AE373851E49}"/>
              </a:ext>
            </a:extLst>
          </p:cNvPr>
          <p:cNvSpPr>
            <a:spLocks noGrp="1"/>
          </p:cNvSpPr>
          <p:nvPr>
            <p:ph type="title"/>
          </p:nvPr>
        </p:nvSpPr>
        <p:spPr/>
        <p:txBody>
          <a:bodyPr>
            <a:normAutofit fontScale="90000"/>
          </a:bodyPr>
          <a:lstStyle/>
          <a:p>
            <a:r>
              <a:rPr lang="en-US" dirty="0"/>
              <a:t>Training Data and Test Data</a:t>
            </a:r>
          </a:p>
        </p:txBody>
      </p:sp>
      <p:sp>
        <p:nvSpPr>
          <p:cNvPr id="3" name="Content Placeholder 2">
            <a:extLst>
              <a:ext uri="{FF2B5EF4-FFF2-40B4-BE49-F238E27FC236}">
                <a16:creationId xmlns:a16="http://schemas.microsoft.com/office/drawing/2014/main" id="{32783A7D-09C2-024E-8FA3-7E151DB487C1}"/>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524F77A4-AFFE-CC4A-993A-6F30CF8453A0}"/>
              </a:ext>
            </a:extLst>
          </p:cNvPr>
          <p:cNvPicPr>
            <a:picLocks noChangeAspect="1"/>
          </p:cNvPicPr>
          <p:nvPr/>
        </p:nvPicPr>
        <p:blipFill>
          <a:blip r:embed="rId3"/>
          <a:stretch>
            <a:fillRect/>
          </a:stretch>
        </p:blipFill>
        <p:spPr>
          <a:xfrm>
            <a:off x="893619" y="1775691"/>
            <a:ext cx="7035800" cy="3644900"/>
          </a:xfrm>
          <a:prstGeom prst="rect">
            <a:avLst/>
          </a:prstGeom>
        </p:spPr>
      </p:pic>
      <p:pic>
        <p:nvPicPr>
          <p:cNvPr id="7" name="Picture 6">
            <a:extLst>
              <a:ext uri="{FF2B5EF4-FFF2-40B4-BE49-F238E27FC236}">
                <a16:creationId xmlns:a16="http://schemas.microsoft.com/office/drawing/2014/main" id="{FF7FC461-D839-964B-A4FD-92B7CFF8A8D1}"/>
              </a:ext>
            </a:extLst>
          </p:cNvPr>
          <p:cNvPicPr>
            <a:picLocks noChangeAspect="1"/>
          </p:cNvPicPr>
          <p:nvPr/>
        </p:nvPicPr>
        <p:blipFill>
          <a:blip r:embed="rId4"/>
          <a:stretch>
            <a:fillRect/>
          </a:stretch>
        </p:blipFill>
        <p:spPr>
          <a:xfrm>
            <a:off x="7755082" y="1686791"/>
            <a:ext cx="4038600" cy="3733800"/>
          </a:xfrm>
          <a:prstGeom prst="rect">
            <a:avLst/>
          </a:prstGeom>
        </p:spPr>
      </p:pic>
    </p:spTree>
    <p:extLst>
      <p:ext uri="{BB962C8B-B14F-4D97-AF65-F5344CB8AC3E}">
        <p14:creationId xmlns:p14="http://schemas.microsoft.com/office/powerpoint/2010/main" val="38397907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A8448-A352-D545-A7FD-AB84BCB67023}"/>
              </a:ext>
            </a:extLst>
          </p:cNvPr>
          <p:cNvSpPr>
            <a:spLocks noGrp="1"/>
          </p:cNvSpPr>
          <p:nvPr>
            <p:ph type="title"/>
          </p:nvPr>
        </p:nvSpPr>
        <p:spPr>
          <a:xfrm>
            <a:off x="865726" y="770370"/>
            <a:ext cx="10515600" cy="668147"/>
          </a:xfrm>
        </p:spPr>
        <p:txBody>
          <a:bodyPr>
            <a:normAutofit fontScale="90000"/>
          </a:bodyPr>
          <a:lstStyle/>
          <a:p>
            <a:endParaRPr lang="en-US"/>
          </a:p>
        </p:txBody>
      </p:sp>
      <p:sp>
        <p:nvSpPr>
          <p:cNvPr id="3" name="Content Placeholder 2">
            <a:extLst>
              <a:ext uri="{FF2B5EF4-FFF2-40B4-BE49-F238E27FC236}">
                <a16:creationId xmlns:a16="http://schemas.microsoft.com/office/drawing/2014/main" id="{C2C11A01-D31E-364B-BB82-A0F95DCBE9AC}"/>
              </a:ext>
            </a:extLst>
          </p:cNvPr>
          <p:cNvSpPr>
            <a:spLocks noGrp="1"/>
          </p:cNvSpPr>
          <p:nvPr>
            <p:ph idx="1"/>
          </p:nvPr>
        </p:nvSpPr>
        <p:spPr>
          <a:xfrm>
            <a:off x="1461471" y="5194717"/>
            <a:ext cx="9919855" cy="1044200"/>
          </a:xfrm>
        </p:spPr>
        <p:txBody>
          <a:bodyPr/>
          <a:lstStyle/>
          <a:p>
            <a:pPr marL="0" indent="0" algn="ctr">
              <a:buNone/>
            </a:pPr>
            <a:r>
              <a:rPr lang="en-US" dirty="0"/>
              <a:t>The model requires user input of known values for training</a:t>
            </a:r>
          </a:p>
          <a:p>
            <a:endParaRPr lang="en-US" dirty="0"/>
          </a:p>
        </p:txBody>
      </p:sp>
      <p:pic>
        <p:nvPicPr>
          <p:cNvPr id="2050" name="Picture 2">
            <a:extLst>
              <a:ext uri="{FF2B5EF4-FFF2-40B4-BE49-F238E27FC236}">
                <a16:creationId xmlns:a16="http://schemas.microsoft.com/office/drawing/2014/main" id="{389359EA-E3BA-6844-8018-40862C57DD0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589" b="33467"/>
          <a:stretch/>
        </p:blipFill>
        <p:spPr bwMode="auto">
          <a:xfrm>
            <a:off x="1461471" y="81934"/>
            <a:ext cx="9661562" cy="488616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C0FB66D-5C1C-B141-A5FB-6AF717398551}"/>
              </a:ext>
            </a:extLst>
          </p:cNvPr>
          <p:cNvSpPr/>
          <p:nvPr/>
        </p:nvSpPr>
        <p:spPr>
          <a:xfrm>
            <a:off x="9076761" y="6465533"/>
            <a:ext cx="6096000" cy="369332"/>
          </a:xfrm>
          <a:prstGeom prst="rect">
            <a:avLst/>
          </a:prstGeom>
        </p:spPr>
        <p:txBody>
          <a:bodyPr>
            <a:spAutoFit/>
          </a:bodyPr>
          <a:lstStyle/>
          <a:p>
            <a:r>
              <a:rPr lang="en-US" dirty="0"/>
              <a:t>https://</a:t>
            </a:r>
            <a:r>
              <a:rPr lang="en-US" dirty="0" err="1"/>
              <a:t>www.newtechdojo.com</a:t>
            </a:r>
            <a:endParaRPr lang="en-US" dirty="0"/>
          </a:p>
        </p:txBody>
      </p:sp>
      <p:pic>
        <p:nvPicPr>
          <p:cNvPr id="6" name="Picture 5">
            <a:extLst>
              <a:ext uri="{FF2B5EF4-FFF2-40B4-BE49-F238E27FC236}">
                <a16:creationId xmlns:a16="http://schemas.microsoft.com/office/drawing/2014/main" id="{5CF9110F-DAFB-E045-A711-3A2E5399679D}"/>
              </a:ext>
            </a:extLst>
          </p:cNvPr>
          <p:cNvPicPr>
            <a:picLocks noChangeAspect="1"/>
          </p:cNvPicPr>
          <p:nvPr/>
        </p:nvPicPr>
        <p:blipFill>
          <a:blip r:embed="rId4"/>
          <a:stretch>
            <a:fillRect/>
          </a:stretch>
        </p:blipFill>
        <p:spPr>
          <a:xfrm>
            <a:off x="2866145" y="1799246"/>
            <a:ext cx="754137" cy="772835"/>
          </a:xfrm>
          <a:prstGeom prst="rect">
            <a:avLst/>
          </a:prstGeom>
        </p:spPr>
      </p:pic>
      <p:pic>
        <p:nvPicPr>
          <p:cNvPr id="7" name="Picture 6">
            <a:extLst>
              <a:ext uri="{FF2B5EF4-FFF2-40B4-BE49-F238E27FC236}">
                <a16:creationId xmlns:a16="http://schemas.microsoft.com/office/drawing/2014/main" id="{42172AAF-1E30-364C-A2E2-19987CA3BC3F}"/>
              </a:ext>
            </a:extLst>
          </p:cNvPr>
          <p:cNvPicPr>
            <a:picLocks noChangeAspect="1"/>
          </p:cNvPicPr>
          <p:nvPr/>
        </p:nvPicPr>
        <p:blipFill>
          <a:blip r:embed="rId5"/>
          <a:stretch>
            <a:fillRect/>
          </a:stretch>
        </p:blipFill>
        <p:spPr>
          <a:xfrm>
            <a:off x="2851879" y="2828862"/>
            <a:ext cx="719369" cy="737204"/>
          </a:xfrm>
          <a:prstGeom prst="rect">
            <a:avLst/>
          </a:prstGeom>
        </p:spPr>
      </p:pic>
      <p:pic>
        <p:nvPicPr>
          <p:cNvPr id="8" name="Picture 7">
            <a:extLst>
              <a:ext uri="{FF2B5EF4-FFF2-40B4-BE49-F238E27FC236}">
                <a16:creationId xmlns:a16="http://schemas.microsoft.com/office/drawing/2014/main" id="{8A0B6659-0753-D948-ABDD-ECEB49ECBE3D}"/>
              </a:ext>
            </a:extLst>
          </p:cNvPr>
          <p:cNvPicPr>
            <a:picLocks noChangeAspect="1"/>
          </p:cNvPicPr>
          <p:nvPr/>
        </p:nvPicPr>
        <p:blipFill>
          <a:blip r:embed="rId6"/>
          <a:stretch>
            <a:fillRect/>
          </a:stretch>
        </p:blipFill>
        <p:spPr>
          <a:xfrm>
            <a:off x="2866145" y="3822413"/>
            <a:ext cx="719369" cy="737204"/>
          </a:xfrm>
          <a:prstGeom prst="rect">
            <a:avLst/>
          </a:prstGeom>
        </p:spPr>
      </p:pic>
      <p:pic>
        <p:nvPicPr>
          <p:cNvPr id="9" name="Picture 8">
            <a:extLst>
              <a:ext uri="{FF2B5EF4-FFF2-40B4-BE49-F238E27FC236}">
                <a16:creationId xmlns:a16="http://schemas.microsoft.com/office/drawing/2014/main" id="{ED3CC135-5BD1-9B4C-A391-AE9DA1C8533C}"/>
              </a:ext>
            </a:extLst>
          </p:cNvPr>
          <p:cNvPicPr>
            <a:picLocks noChangeAspect="1"/>
          </p:cNvPicPr>
          <p:nvPr/>
        </p:nvPicPr>
        <p:blipFill>
          <a:blip r:embed="rId7"/>
          <a:stretch>
            <a:fillRect/>
          </a:stretch>
        </p:blipFill>
        <p:spPr>
          <a:xfrm>
            <a:off x="6572776" y="2792850"/>
            <a:ext cx="719051" cy="736879"/>
          </a:xfrm>
          <a:prstGeom prst="rect">
            <a:avLst/>
          </a:prstGeom>
        </p:spPr>
      </p:pic>
      <p:pic>
        <p:nvPicPr>
          <p:cNvPr id="10" name="Picture 9">
            <a:extLst>
              <a:ext uri="{FF2B5EF4-FFF2-40B4-BE49-F238E27FC236}">
                <a16:creationId xmlns:a16="http://schemas.microsoft.com/office/drawing/2014/main" id="{15C4080B-D4F8-DF4B-A686-600D5895E3D3}"/>
              </a:ext>
            </a:extLst>
          </p:cNvPr>
          <p:cNvPicPr>
            <a:picLocks noChangeAspect="1"/>
          </p:cNvPicPr>
          <p:nvPr/>
        </p:nvPicPr>
        <p:blipFill>
          <a:blip r:embed="rId8"/>
          <a:stretch>
            <a:fillRect/>
          </a:stretch>
        </p:blipFill>
        <p:spPr>
          <a:xfrm>
            <a:off x="6552145" y="3815105"/>
            <a:ext cx="760312" cy="779163"/>
          </a:xfrm>
          <a:prstGeom prst="rect">
            <a:avLst/>
          </a:prstGeom>
        </p:spPr>
      </p:pic>
      <p:pic>
        <p:nvPicPr>
          <p:cNvPr id="11" name="Picture 10">
            <a:extLst>
              <a:ext uri="{FF2B5EF4-FFF2-40B4-BE49-F238E27FC236}">
                <a16:creationId xmlns:a16="http://schemas.microsoft.com/office/drawing/2014/main" id="{531B5124-015C-0244-AD24-E21BE09AD2A9}"/>
              </a:ext>
            </a:extLst>
          </p:cNvPr>
          <p:cNvPicPr>
            <a:picLocks noChangeAspect="1"/>
          </p:cNvPicPr>
          <p:nvPr/>
        </p:nvPicPr>
        <p:blipFill>
          <a:blip r:embed="rId9"/>
          <a:stretch>
            <a:fillRect/>
          </a:stretch>
        </p:blipFill>
        <p:spPr>
          <a:xfrm>
            <a:off x="9285535" y="1813600"/>
            <a:ext cx="517605" cy="530438"/>
          </a:xfrm>
          <a:prstGeom prst="rect">
            <a:avLst/>
          </a:prstGeom>
        </p:spPr>
      </p:pic>
      <p:pic>
        <p:nvPicPr>
          <p:cNvPr id="12" name="Picture 11">
            <a:extLst>
              <a:ext uri="{FF2B5EF4-FFF2-40B4-BE49-F238E27FC236}">
                <a16:creationId xmlns:a16="http://schemas.microsoft.com/office/drawing/2014/main" id="{659FF5A2-11B6-7340-BADE-BE6B02829E31}"/>
              </a:ext>
            </a:extLst>
          </p:cNvPr>
          <p:cNvPicPr>
            <a:picLocks noChangeAspect="1"/>
          </p:cNvPicPr>
          <p:nvPr/>
        </p:nvPicPr>
        <p:blipFill>
          <a:blip r:embed="rId10"/>
          <a:stretch>
            <a:fillRect/>
          </a:stretch>
        </p:blipFill>
        <p:spPr>
          <a:xfrm>
            <a:off x="9260062" y="4094241"/>
            <a:ext cx="517605" cy="530438"/>
          </a:xfrm>
          <a:prstGeom prst="rect">
            <a:avLst/>
          </a:prstGeom>
        </p:spPr>
      </p:pic>
      <p:pic>
        <p:nvPicPr>
          <p:cNvPr id="13" name="Picture 12">
            <a:extLst>
              <a:ext uri="{FF2B5EF4-FFF2-40B4-BE49-F238E27FC236}">
                <a16:creationId xmlns:a16="http://schemas.microsoft.com/office/drawing/2014/main" id="{C96657FC-8659-7E4E-8C8C-031071C10804}"/>
              </a:ext>
            </a:extLst>
          </p:cNvPr>
          <p:cNvPicPr>
            <a:picLocks noChangeAspect="1"/>
          </p:cNvPicPr>
          <p:nvPr/>
        </p:nvPicPr>
        <p:blipFill>
          <a:blip r:embed="rId11"/>
          <a:stretch>
            <a:fillRect/>
          </a:stretch>
        </p:blipFill>
        <p:spPr>
          <a:xfrm>
            <a:off x="10035910" y="1831155"/>
            <a:ext cx="517605" cy="530437"/>
          </a:xfrm>
          <a:prstGeom prst="rect">
            <a:avLst/>
          </a:prstGeom>
        </p:spPr>
      </p:pic>
      <p:pic>
        <p:nvPicPr>
          <p:cNvPr id="14" name="Picture 13">
            <a:extLst>
              <a:ext uri="{FF2B5EF4-FFF2-40B4-BE49-F238E27FC236}">
                <a16:creationId xmlns:a16="http://schemas.microsoft.com/office/drawing/2014/main" id="{F0A277AD-BBF7-5841-9395-54075A931724}"/>
              </a:ext>
            </a:extLst>
          </p:cNvPr>
          <p:cNvPicPr>
            <a:picLocks noChangeAspect="1"/>
          </p:cNvPicPr>
          <p:nvPr/>
        </p:nvPicPr>
        <p:blipFill>
          <a:blip r:embed="rId12"/>
          <a:stretch>
            <a:fillRect/>
          </a:stretch>
        </p:blipFill>
        <p:spPr>
          <a:xfrm>
            <a:off x="6572776" y="1834876"/>
            <a:ext cx="719370" cy="737205"/>
          </a:xfrm>
          <a:prstGeom prst="rect">
            <a:avLst/>
          </a:prstGeom>
        </p:spPr>
      </p:pic>
      <p:pic>
        <p:nvPicPr>
          <p:cNvPr id="15" name="Picture 14">
            <a:extLst>
              <a:ext uri="{FF2B5EF4-FFF2-40B4-BE49-F238E27FC236}">
                <a16:creationId xmlns:a16="http://schemas.microsoft.com/office/drawing/2014/main" id="{08FEECE3-336D-DE4E-A7E3-F91F4322BDD9}"/>
              </a:ext>
            </a:extLst>
          </p:cNvPr>
          <p:cNvPicPr>
            <a:picLocks noChangeAspect="1"/>
          </p:cNvPicPr>
          <p:nvPr/>
        </p:nvPicPr>
        <p:blipFill>
          <a:blip r:embed="rId13"/>
          <a:stretch>
            <a:fillRect/>
          </a:stretch>
        </p:blipFill>
        <p:spPr>
          <a:xfrm>
            <a:off x="10035910" y="4104632"/>
            <a:ext cx="517605" cy="530438"/>
          </a:xfrm>
          <a:prstGeom prst="rect">
            <a:avLst/>
          </a:prstGeom>
        </p:spPr>
      </p:pic>
      <p:sp>
        <p:nvSpPr>
          <p:cNvPr id="16" name="TextBox 15">
            <a:extLst>
              <a:ext uri="{FF2B5EF4-FFF2-40B4-BE49-F238E27FC236}">
                <a16:creationId xmlns:a16="http://schemas.microsoft.com/office/drawing/2014/main" id="{C278FB85-5C32-A04E-9178-4E5E081EEF10}"/>
              </a:ext>
            </a:extLst>
          </p:cNvPr>
          <p:cNvSpPr txBox="1"/>
          <p:nvPr/>
        </p:nvSpPr>
        <p:spPr>
          <a:xfrm>
            <a:off x="1674142" y="3108233"/>
            <a:ext cx="965066" cy="369332"/>
          </a:xfrm>
          <a:prstGeom prst="rect">
            <a:avLst/>
          </a:prstGeom>
          <a:solidFill>
            <a:schemeClr val="accent2"/>
          </a:solidFill>
        </p:spPr>
        <p:txBody>
          <a:bodyPr wrap="square" rtlCol="0">
            <a:spAutoFit/>
          </a:bodyPr>
          <a:lstStyle/>
          <a:p>
            <a:r>
              <a:rPr lang="en-US" dirty="0"/>
              <a:t>Disease</a:t>
            </a:r>
          </a:p>
        </p:txBody>
      </p:sp>
      <p:sp>
        <p:nvSpPr>
          <p:cNvPr id="18" name="TextBox 17">
            <a:extLst>
              <a:ext uri="{FF2B5EF4-FFF2-40B4-BE49-F238E27FC236}">
                <a16:creationId xmlns:a16="http://schemas.microsoft.com/office/drawing/2014/main" id="{E218A772-6D43-E14C-9267-63EF7261BEC2}"/>
              </a:ext>
            </a:extLst>
          </p:cNvPr>
          <p:cNvSpPr txBox="1"/>
          <p:nvPr/>
        </p:nvSpPr>
        <p:spPr>
          <a:xfrm>
            <a:off x="9466392" y="2459087"/>
            <a:ext cx="965066" cy="369332"/>
          </a:xfrm>
          <a:prstGeom prst="rect">
            <a:avLst/>
          </a:prstGeom>
          <a:solidFill>
            <a:schemeClr val="accent2"/>
          </a:solidFill>
        </p:spPr>
        <p:txBody>
          <a:bodyPr wrap="square" rtlCol="0">
            <a:spAutoFit/>
          </a:bodyPr>
          <a:lstStyle/>
          <a:p>
            <a:r>
              <a:rPr lang="en-US" dirty="0"/>
              <a:t>Disease</a:t>
            </a:r>
          </a:p>
        </p:txBody>
      </p:sp>
      <p:sp>
        <p:nvSpPr>
          <p:cNvPr id="19" name="TextBox 18">
            <a:extLst>
              <a:ext uri="{FF2B5EF4-FFF2-40B4-BE49-F238E27FC236}">
                <a16:creationId xmlns:a16="http://schemas.microsoft.com/office/drawing/2014/main" id="{C1F900C5-C090-CD4D-BC94-F986CA38B0D0}"/>
              </a:ext>
            </a:extLst>
          </p:cNvPr>
          <p:cNvSpPr txBox="1"/>
          <p:nvPr/>
        </p:nvSpPr>
        <p:spPr>
          <a:xfrm>
            <a:off x="9496895" y="3660129"/>
            <a:ext cx="970764" cy="369332"/>
          </a:xfrm>
          <a:prstGeom prst="rect">
            <a:avLst/>
          </a:prstGeom>
          <a:solidFill>
            <a:schemeClr val="accent1"/>
          </a:solidFill>
        </p:spPr>
        <p:txBody>
          <a:bodyPr wrap="square" rtlCol="0">
            <a:spAutoFit/>
          </a:bodyPr>
          <a:lstStyle/>
          <a:p>
            <a:r>
              <a:rPr lang="en-US" dirty="0"/>
              <a:t>Healthy</a:t>
            </a:r>
          </a:p>
        </p:txBody>
      </p:sp>
      <p:sp>
        <p:nvSpPr>
          <p:cNvPr id="5" name="TextBox 4">
            <a:extLst>
              <a:ext uri="{FF2B5EF4-FFF2-40B4-BE49-F238E27FC236}">
                <a16:creationId xmlns:a16="http://schemas.microsoft.com/office/drawing/2014/main" id="{FB013008-A769-A14F-91A9-37349E082B97}"/>
              </a:ext>
            </a:extLst>
          </p:cNvPr>
          <p:cNvSpPr txBox="1"/>
          <p:nvPr/>
        </p:nvSpPr>
        <p:spPr>
          <a:xfrm>
            <a:off x="3871607" y="260834"/>
            <a:ext cx="1782860" cy="461665"/>
          </a:xfrm>
          <a:prstGeom prst="rect">
            <a:avLst/>
          </a:prstGeom>
        </p:spPr>
        <p:style>
          <a:lnRef idx="0">
            <a:schemeClr val="accent2"/>
          </a:lnRef>
          <a:fillRef idx="3">
            <a:schemeClr val="accent2"/>
          </a:fillRef>
          <a:effectRef idx="3">
            <a:schemeClr val="accent2"/>
          </a:effectRef>
          <a:fontRef idx="minor">
            <a:schemeClr val="lt1"/>
          </a:fontRef>
        </p:style>
        <p:txBody>
          <a:bodyPr wrap="none" rtlCol="0">
            <a:spAutoFit/>
          </a:bodyPr>
          <a:lstStyle/>
          <a:p>
            <a:r>
              <a:rPr lang="en-US" sz="2400" b="1" dirty="0">
                <a:latin typeface="Phosphate Inline" panose="02000506050000020004" pitchFamily="2" charset="77"/>
                <a:cs typeface="Phosphate Inline" panose="02000506050000020004" pitchFamily="2" charset="77"/>
              </a:rPr>
              <a:t>Supervised</a:t>
            </a:r>
          </a:p>
        </p:txBody>
      </p:sp>
      <p:sp>
        <p:nvSpPr>
          <p:cNvPr id="20" name="Rectangle 19">
            <a:extLst>
              <a:ext uri="{FF2B5EF4-FFF2-40B4-BE49-F238E27FC236}">
                <a16:creationId xmlns:a16="http://schemas.microsoft.com/office/drawing/2014/main" id="{92814A68-DDDA-2E49-B68E-589CC3837660}"/>
              </a:ext>
            </a:extLst>
          </p:cNvPr>
          <p:cNvSpPr/>
          <p:nvPr/>
        </p:nvSpPr>
        <p:spPr>
          <a:xfrm>
            <a:off x="9238602" y="1718012"/>
            <a:ext cx="1591323" cy="3117037"/>
          </a:xfrm>
          <a:prstGeom prst="rect">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2539BE85-6924-104E-BB34-BB80EB704EAF}"/>
              </a:ext>
            </a:extLst>
          </p:cNvPr>
          <p:cNvSpPr txBox="1"/>
          <p:nvPr/>
        </p:nvSpPr>
        <p:spPr>
          <a:xfrm>
            <a:off x="586505" y="2953366"/>
            <a:ext cx="945195" cy="646331"/>
          </a:xfrm>
          <a:prstGeom prst="rect">
            <a:avLst/>
          </a:prstGeom>
          <a:noFill/>
        </p:spPr>
        <p:txBody>
          <a:bodyPr wrap="none" rtlCol="0">
            <a:spAutoFit/>
          </a:bodyPr>
          <a:lstStyle/>
          <a:p>
            <a:r>
              <a:rPr lang="en-US" b="1" dirty="0">
                <a:solidFill>
                  <a:srgbClr val="C00000"/>
                </a:solidFill>
              </a:rPr>
              <a:t>Training</a:t>
            </a:r>
          </a:p>
          <a:p>
            <a:r>
              <a:rPr lang="en-US" b="1" dirty="0">
                <a:solidFill>
                  <a:srgbClr val="C00000"/>
                </a:solidFill>
              </a:rPr>
              <a:t>Data</a:t>
            </a:r>
          </a:p>
        </p:txBody>
      </p:sp>
      <p:sp>
        <p:nvSpPr>
          <p:cNvPr id="22" name="TextBox 21">
            <a:extLst>
              <a:ext uri="{FF2B5EF4-FFF2-40B4-BE49-F238E27FC236}">
                <a16:creationId xmlns:a16="http://schemas.microsoft.com/office/drawing/2014/main" id="{873E45A5-38AD-0649-BA35-EE759DC7D3EB}"/>
              </a:ext>
            </a:extLst>
          </p:cNvPr>
          <p:cNvSpPr txBox="1"/>
          <p:nvPr/>
        </p:nvSpPr>
        <p:spPr>
          <a:xfrm>
            <a:off x="10962426" y="2953457"/>
            <a:ext cx="633956" cy="646331"/>
          </a:xfrm>
          <a:prstGeom prst="rect">
            <a:avLst/>
          </a:prstGeom>
          <a:noFill/>
        </p:spPr>
        <p:txBody>
          <a:bodyPr wrap="none" rtlCol="0">
            <a:spAutoFit/>
          </a:bodyPr>
          <a:lstStyle/>
          <a:p>
            <a:r>
              <a:rPr lang="en-US" b="1" dirty="0">
                <a:solidFill>
                  <a:schemeClr val="accent1">
                    <a:lumMod val="75000"/>
                  </a:schemeClr>
                </a:solidFill>
              </a:rPr>
              <a:t>Test</a:t>
            </a:r>
          </a:p>
          <a:p>
            <a:r>
              <a:rPr lang="en-US" b="1" dirty="0">
                <a:solidFill>
                  <a:schemeClr val="accent1">
                    <a:lumMod val="75000"/>
                  </a:schemeClr>
                </a:solidFill>
              </a:rPr>
              <a:t>Data</a:t>
            </a:r>
          </a:p>
        </p:txBody>
      </p:sp>
      <p:sp>
        <p:nvSpPr>
          <p:cNvPr id="23" name="Rectangle 22">
            <a:extLst>
              <a:ext uri="{FF2B5EF4-FFF2-40B4-BE49-F238E27FC236}">
                <a16:creationId xmlns:a16="http://schemas.microsoft.com/office/drawing/2014/main" id="{A2241EE7-78CE-9D42-8DD6-2CEE40362E4C}"/>
              </a:ext>
            </a:extLst>
          </p:cNvPr>
          <p:cNvSpPr/>
          <p:nvPr/>
        </p:nvSpPr>
        <p:spPr>
          <a:xfrm>
            <a:off x="1648326" y="1718014"/>
            <a:ext cx="2469891" cy="3117036"/>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lide Number Placeholder 16">
            <a:extLst>
              <a:ext uri="{FF2B5EF4-FFF2-40B4-BE49-F238E27FC236}">
                <a16:creationId xmlns:a16="http://schemas.microsoft.com/office/drawing/2014/main" id="{4F7A5E99-2A0E-8E44-ABCA-9D3143425935}"/>
              </a:ext>
            </a:extLst>
          </p:cNvPr>
          <p:cNvSpPr>
            <a:spLocks noGrp="1"/>
          </p:cNvSpPr>
          <p:nvPr>
            <p:ph type="sldNum" sz="quarter" idx="12"/>
          </p:nvPr>
        </p:nvSpPr>
        <p:spPr/>
        <p:txBody>
          <a:bodyPr/>
          <a:lstStyle/>
          <a:p>
            <a:fld id="{160847C4-C153-934D-B234-B5C1EA6118B1}" type="slidenum">
              <a:rPr lang="en-US" smtClean="0"/>
              <a:t>8</a:t>
            </a:fld>
            <a:endParaRPr lang="en-US"/>
          </a:p>
        </p:txBody>
      </p:sp>
    </p:spTree>
    <p:extLst>
      <p:ext uri="{BB962C8B-B14F-4D97-AF65-F5344CB8AC3E}">
        <p14:creationId xmlns:p14="http://schemas.microsoft.com/office/powerpoint/2010/main" val="33607176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4C4236-DE24-6645-B1A8-8E0056D7961A}"/>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766D9FF3-0983-CC4A-88E6-52162F9A84CF}"/>
              </a:ext>
            </a:extLst>
          </p:cNvPr>
          <p:cNvSpPr>
            <a:spLocks noGrp="1"/>
          </p:cNvSpPr>
          <p:nvPr>
            <p:ph idx="1"/>
          </p:nvPr>
        </p:nvSpPr>
        <p:spPr>
          <a:xfrm>
            <a:off x="976745" y="5087448"/>
            <a:ext cx="10377055" cy="1179257"/>
          </a:xfrm>
        </p:spPr>
        <p:txBody>
          <a:bodyPr>
            <a:normAutofit fontScale="92500" lnSpcReduction="10000"/>
          </a:bodyPr>
          <a:lstStyle/>
          <a:p>
            <a:pPr algn="ctr"/>
            <a:r>
              <a:rPr lang="en-US" dirty="0"/>
              <a:t>The models are given unlabeled in order to identify relevant pattern</a:t>
            </a:r>
          </a:p>
          <a:p>
            <a:pPr algn="ctr"/>
            <a:r>
              <a:rPr lang="en-US" dirty="0"/>
              <a:t>The machine finds the hidden structure</a:t>
            </a:r>
          </a:p>
          <a:p>
            <a:pPr marL="0" indent="0" algn="ctr">
              <a:buNone/>
            </a:pPr>
            <a:endParaRPr lang="en-US" dirty="0"/>
          </a:p>
        </p:txBody>
      </p:sp>
      <p:pic>
        <p:nvPicPr>
          <p:cNvPr id="3074" name="Picture 2">
            <a:extLst>
              <a:ext uri="{FF2B5EF4-FFF2-40B4-BE49-F238E27FC236}">
                <a16:creationId xmlns:a16="http://schemas.microsoft.com/office/drawing/2014/main" id="{CA89BAD6-83A3-034B-8F90-12C5D4B6598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2424" b="33541"/>
          <a:stretch/>
        </p:blipFill>
        <p:spPr bwMode="auto">
          <a:xfrm>
            <a:off x="956740" y="0"/>
            <a:ext cx="9999129" cy="480888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6A5B3CC9-A14C-DB46-9B09-5B0B1913CA32}"/>
              </a:ext>
            </a:extLst>
          </p:cNvPr>
          <p:cNvPicPr>
            <a:picLocks noChangeAspect="1"/>
          </p:cNvPicPr>
          <p:nvPr/>
        </p:nvPicPr>
        <p:blipFill>
          <a:blip r:embed="rId4"/>
          <a:stretch>
            <a:fillRect/>
          </a:stretch>
        </p:blipFill>
        <p:spPr>
          <a:xfrm>
            <a:off x="9803543" y="1697968"/>
            <a:ext cx="468579" cy="480197"/>
          </a:xfrm>
          <a:prstGeom prst="rect">
            <a:avLst/>
          </a:prstGeom>
        </p:spPr>
      </p:pic>
      <p:pic>
        <p:nvPicPr>
          <p:cNvPr id="5" name="Picture 4">
            <a:extLst>
              <a:ext uri="{FF2B5EF4-FFF2-40B4-BE49-F238E27FC236}">
                <a16:creationId xmlns:a16="http://schemas.microsoft.com/office/drawing/2014/main" id="{4DDB2585-1885-F44E-AD4F-0FADDF9AD01B}"/>
              </a:ext>
            </a:extLst>
          </p:cNvPr>
          <p:cNvPicPr>
            <a:picLocks noChangeAspect="1"/>
          </p:cNvPicPr>
          <p:nvPr/>
        </p:nvPicPr>
        <p:blipFill>
          <a:blip r:embed="rId5"/>
          <a:stretch>
            <a:fillRect/>
          </a:stretch>
        </p:blipFill>
        <p:spPr>
          <a:xfrm>
            <a:off x="1734385" y="1682386"/>
            <a:ext cx="704589" cy="722058"/>
          </a:xfrm>
          <a:prstGeom prst="rect">
            <a:avLst/>
          </a:prstGeom>
        </p:spPr>
      </p:pic>
      <p:pic>
        <p:nvPicPr>
          <p:cNvPr id="6" name="Picture 5">
            <a:extLst>
              <a:ext uri="{FF2B5EF4-FFF2-40B4-BE49-F238E27FC236}">
                <a16:creationId xmlns:a16="http://schemas.microsoft.com/office/drawing/2014/main" id="{7888BB81-4C0C-F544-8420-A09D4E7BDCF5}"/>
              </a:ext>
            </a:extLst>
          </p:cNvPr>
          <p:cNvPicPr>
            <a:picLocks noChangeAspect="1"/>
          </p:cNvPicPr>
          <p:nvPr/>
        </p:nvPicPr>
        <p:blipFill>
          <a:blip r:embed="rId6"/>
          <a:stretch>
            <a:fillRect/>
          </a:stretch>
        </p:blipFill>
        <p:spPr>
          <a:xfrm>
            <a:off x="8242433" y="1682386"/>
            <a:ext cx="498993" cy="511365"/>
          </a:xfrm>
          <a:prstGeom prst="rect">
            <a:avLst/>
          </a:prstGeom>
        </p:spPr>
      </p:pic>
      <p:pic>
        <p:nvPicPr>
          <p:cNvPr id="7" name="Picture 6">
            <a:extLst>
              <a:ext uri="{FF2B5EF4-FFF2-40B4-BE49-F238E27FC236}">
                <a16:creationId xmlns:a16="http://schemas.microsoft.com/office/drawing/2014/main" id="{EA1F1D61-860F-3549-A7E8-F4E83AD60C1F}"/>
              </a:ext>
            </a:extLst>
          </p:cNvPr>
          <p:cNvPicPr>
            <a:picLocks noChangeAspect="1"/>
          </p:cNvPicPr>
          <p:nvPr/>
        </p:nvPicPr>
        <p:blipFill>
          <a:blip r:embed="rId7"/>
          <a:stretch>
            <a:fillRect/>
          </a:stretch>
        </p:blipFill>
        <p:spPr>
          <a:xfrm>
            <a:off x="2807089" y="2693457"/>
            <a:ext cx="704589" cy="722058"/>
          </a:xfrm>
          <a:prstGeom prst="rect">
            <a:avLst/>
          </a:prstGeom>
        </p:spPr>
      </p:pic>
      <p:pic>
        <p:nvPicPr>
          <p:cNvPr id="8" name="Picture 7">
            <a:extLst>
              <a:ext uri="{FF2B5EF4-FFF2-40B4-BE49-F238E27FC236}">
                <a16:creationId xmlns:a16="http://schemas.microsoft.com/office/drawing/2014/main" id="{3BB82F9A-DAEC-BB45-A6D6-518C8699C3B7}"/>
              </a:ext>
            </a:extLst>
          </p:cNvPr>
          <p:cNvPicPr>
            <a:picLocks noChangeAspect="1"/>
          </p:cNvPicPr>
          <p:nvPr/>
        </p:nvPicPr>
        <p:blipFill>
          <a:blip r:embed="rId8"/>
          <a:stretch>
            <a:fillRect/>
          </a:stretch>
        </p:blipFill>
        <p:spPr>
          <a:xfrm>
            <a:off x="1734384" y="3725800"/>
            <a:ext cx="704589" cy="722058"/>
          </a:xfrm>
          <a:prstGeom prst="rect">
            <a:avLst/>
          </a:prstGeom>
        </p:spPr>
      </p:pic>
      <p:pic>
        <p:nvPicPr>
          <p:cNvPr id="9" name="Picture 8">
            <a:extLst>
              <a:ext uri="{FF2B5EF4-FFF2-40B4-BE49-F238E27FC236}">
                <a16:creationId xmlns:a16="http://schemas.microsoft.com/office/drawing/2014/main" id="{ACDA2E8A-15B1-124A-9B7E-F7D1238D2C36}"/>
              </a:ext>
            </a:extLst>
          </p:cNvPr>
          <p:cNvPicPr>
            <a:picLocks noChangeAspect="1"/>
          </p:cNvPicPr>
          <p:nvPr/>
        </p:nvPicPr>
        <p:blipFill>
          <a:blip r:embed="rId9"/>
          <a:stretch>
            <a:fillRect/>
          </a:stretch>
        </p:blipFill>
        <p:spPr>
          <a:xfrm>
            <a:off x="2788682" y="1700507"/>
            <a:ext cx="722996" cy="740921"/>
          </a:xfrm>
          <a:prstGeom prst="rect">
            <a:avLst/>
          </a:prstGeom>
        </p:spPr>
      </p:pic>
      <p:pic>
        <p:nvPicPr>
          <p:cNvPr id="10" name="Picture 9">
            <a:extLst>
              <a:ext uri="{FF2B5EF4-FFF2-40B4-BE49-F238E27FC236}">
                <a16:creationId xmlns:a16="http://schemas.microsoft.com/office/drawing/2014/main" id="{D4EB7A55-4134-154C-96D6-440C9C8A748B}"/>
              </a:ext>
            </a:extLst>
          </p:cNvPr>
          <p:cNvPicPr>
            <a:picLocks noChangeAspect="1"/>
          </p:cNvPicPr>
          <p:nvPr/>
        </p:nvPicPr>
        <p:blipFill>
          <a:blip r:embed="rId10"/>
          <a:stretch>
            <a:fillRect/>
          </a:stretch>
        </p:blipFill>
        <p:spPr>
          <a:xfrm>
            <a:off x="1734385" y="2714177"/>
            <a:ext cx="704589" cy="722058"/>
          </a:xfrm>
          <a:prstGeom prst="rect">
            <a:avLst/>
          </a:prstGeom>
        </p:spPr>
      </p:pic>
      <p:pic>
        <p:nvPicPr>
          <p:cNvPr id="11" name="Picture 10">
            <a:extLst>
              <a:ext uri="{FF2B5EF4-FFF2-40B4-BE49-F238E27FC236}">
                <a16:creationId xmlns:a16="http://schemas.microsoft.com/office/drawing/2014/main" id="{DB33BB3B-12F0-5B4F-A2BA-77762BCB519E}"/>
              </a:ext>
            </a:extLst>
          </p:cNvPr>
          <p:cNvPicPr>
            <a:picLocks noChangeAspect="1"/>
          </p:cNvPicPr>
          <p:nvPr/>
        </p:nvPicPr>
        <p:blipFill>
          <a:blip r:embed="rId11"/>
          <a:stretch>
            <a:fillRect/>
          </a:stretch>
        </p:blipFill>
        <p:spPr>
          <a:xfrm>
            <a:off x="9004861" y="1682385"/>
            <a:ext cx="498993" cy="511365"/>
          </a:xfrm>
          <a:prstGeom prst="rect">
            <a:avLst/>
          </a:prstGeom>
        </p:spPr>
      </p:pic>
      <p:pic>
        <p:nvPicPr>
          <p:cNvPr id="12" name="Picture 11">
            <a:extLst>
              <a:ext uri="{FF2B5EF4-FFF2-40B4-BE49-F238E27FC236}">
                <a16:creationId xmlns:a16="http://schemas.microsoft.com/office/drawing/2014/main" id="{E0E6EBEF-7FF1-644B-B97E-CDC4AEB18D57}"/>
              </a:ext>
            </a:extLst>
          </p:cNvPr>
          <p:cNvPicPr>
            <a:picLocks noChangeAspect="1"/>
          </p:cNvPicPr>
          <p:nvPr/>
        </p:nvPicPr>
        <p:blipFill>
          <a:blip r:embed="rId12"/>
          <a:stretch>
            <a:fillRect/>
          </a:stretch>
        </p:blipFill>
        <p:spPr>
          <a:xfrm>
            <a:off x="9803542" y="3971525"/>
            <a:ext cx="468579" cy="480197"/>
          </a:xfrm>
          <a:prstGeom prst="rect">
            <a:avLst/>
          </a:prstGeom>
        </p:spPr>
      </p:pic>
      <p:pic>
        <p:nvPicPr>
          <p:cNvPr id="13" name="Picture 12">
            <a:extLst>
              <a:ext uri="{FF2B5EF4-FFF2-40B4-BE49-F238E27FC236}">
                <a16:creationId xmlns:a16="http://schemas.microsoft.com/office/drawing/2014/main" id="{F28AD0D4-CC7C-3A42-98BE-EE6DA92843DD}"/>
              </a:ext>
            </a:extLst>
          </p:cNvPr>
          <p:cNvPicPr>
            <a:picLocks noChangeAspect="1"/>
          </p:cNvPicPr>
          <p:nvPr/>
        </p:nvPicPr>
        <p:blipFill>
          <a:blip r:embed="rId13"/>
          <a:stretch>
            <a:fillRect/>
          </a:stretch>
        </p:blipFill>
        <p:spPr>
          <a:xfrm>
            <a:off x="8996133" y="3955367"/>
            <a:ext cx="498993" cy="511365"/>
          </a:xfrm>
          <a:prstGeom prst="rect">
            <a:avLst/>
          </a:prstGeom>
        </p:spPr>
      </p:pic>
      <p:pic>
        <p:nvPicPr>
          <p:cNvPr id="14" name="Picture 13">
            <a:extLst>
              <a:ext uri="{FF2B5EF4-FFF2-40B4-BE49-F238E27FC236}">
                <a16:creationId xmlns:a16="http://schemas.microsoft.com/office/drawing/2014/main" id="{FE63D17E-C819-3445-BA98-0BE99CAF52B5}"/>
              </a:ext>
            </a:extLst>
          </p:cNvPr>
          <p:cNvPicPr>
            <a:picLocks noChangeAspect="1"/>
          </p:cNvPicPr>
          <p:nvPr/>
        </p:nvPicPr>
        <p:blipFill>
          <a:blip r:embed="rId14"/>
          <a:stretch>
            <a:fillRect/>
          </a:stretch>
        </p:blipFill>
        <p:spPr>
          <a:xfrm>
            <a:off x="8242432" y="3976403"/>
            <a:ext cx="498993" cy="511365"/>
          </a:xfrm>
          <a:prstGeom prst="rect">
            <a:avLst/>
          </a:prstGeom>
        </p:spPr>
      </p:pic>
      <p:pic>
        <p:nvPicPr>
          <p:cNvPr id="15" name="Picture 14">
            <a:extLst>
              <a:ext uri="{FF2B5EF4-FFF2-40B4-BE49-F238E27FC236}">
                <a16:creationId xmlns:a16="http://schemas.microsoft.com/office/drawing/2014/main" id="{7926CF85-BF88-9740-A496-588C7882C144}"/>
              </a:ext>
            </a:extLst>
          </p:cNvPr>
          <p:cNvPicPr>
            <a:picLocks noChangeAspect="1"/>
          </p:cNvPicPr>
          <p:nvPr/>
        </p:nvPicPr>
        <p:blipFill>
          <a:blip r:embed="rId15"/>
          <a:stretch>
            <a:fillRect/>
          </a:stretch>
        </p:blipFill>
        <p:spPr>
          <a:xfrm>
            <a:off x="2778289" y="3695506"/>
            <a:ext cx="704589" cy="722058"/>
          </a:xfrm>
          <a:prstGeom prst="rect">
            <a:avLst/>
          </a:prstGeom>
        </p:spPr>
      </p:pic>
      <p:sp>
        <p:nvSpPr>
          <p:cNvPr id="17" name="Rectangle 16">
            <a:extLst>
              <a:ext uri="{FF2B5EF4-FFF2-40B4-BE49-F238E27FC236}">
                <a16:creationId xmlns:a16="http://schemas.microsoft.com/office/drawing/2014/main" id="{E69FAD00-B68D-4F46-B5F4-96865128A8B8}"/>
              </a:ext>
            </a:extLst>
          </p:cNvPr>
          <p:cNvSpPr/>
          <p:nvPr/>
        </p:nvSpPr>
        <p:spPr>
          <a:xfrm>
            <a:off x="7987724" y="1560976"/>
            <a:ext cx="2469891" cy="3117036"/>
          </a:xfrm>
          <a:prstGeom prst="rect">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2389528F-5DE4-A14D-9E3A-0C57FCF8F34A}"/>
              </a:ext>
            </a:extLst>
          </p:cNvPr>
          <p:cNvSpPr txBox="1"/>
          <p:nvPr/>
        </p:nvSpPr>
        <p:spPr>
          <a:xfrm>
            <a:off x="617424" y="2700847"/>
            <a:ext cx="945195" cy="646331"/>
          </a:xfrm>
          <a:prstGeom prst="rect">
            <a:avLst/>
          </a:prstGeom>
          <a:noFill/>
        </p:spPr>
        <p:txBody>
          <a:bodyPr wrap="none" rtlCol="0">
            <a:spAutoFit/>
          </a:bodyPr>
          <a:lstStyle/>
          <a:p>
            <a:r>
              <a:rPr lang="en-US" b="1" dirty="0">
                <a:solidFill>
                  <a:srgbClr val="C00000"/>
                </a:solidFill>
              </a:rPr>
              <a:t>Training</a:t>
            </a:r>
          </a:p>
          <a:p>
            <a:r>
              <a:rPr lang="en-US" b="1" dirty="0">
                <a:solidFill>
                  <a:srgbClr val="C00000"/>
                </a:solidFill>
              </a:rPr>
              <a:t>Data</a:t>
            </a:r>
          </a:p>
        </p:txBody>
      </p:sp>
      <p:sp>
        <p:nvSpPr>
          <p:cNvPr id="21" name="TextBox 20">
            <a:extLst>
              <a:ext uri="{FF2B5EF4-FFF2-40B4-BE49-F238E27FC236}">
                <a16:creationId xmlns:a16="http://schemas.microsoft.com/office/drawing/2014/main" id="{39302916-EE0C-1C42-8ADF-6C609C876D86}"/>
              </a:ext>
            </a:extLst>
          </p:cNvPr>
          <p:cNvSpPr txBox="1"/>
          <p:nvPr/>
        </p:nvSpPr>
        <p:spPr>
          <a:xfrm>
            <a:off x="10419505" y="2688319"/>
            <a:ext cx="633956" cy="646331"/>
          </a:xfrm>
          <a:prstGeom prst="rect">
            <a:avLst/>
          </a:prstGeom>
          <a:noFill/>
        </p:spPr>
        <p:txBody>
          <a:bodyPr wrap="none" rtlCol="0">
            <a:spAutoFit/>
          </a:bodyPr>
          <a:lstStyle/>
          <a:p>
            <a:r>
              <a:rPr lang="en-US" b="1" dirty="0">
                <a:solidFill>
                  <a:schemeClr val="accent1">
                    <a:lumMod val="75000"/>
                  </a:schemeClr>
                </a:solidFill>
              </a:rPr>
              <a:t>Test</a:t>
            </a:r>
          </a:p>
          <a:p>
            <a:r>
              <a:rPr lang="en-US" b="1" dirty="0">
                <a:solidFill>
                  <a:schemeClr val="accent1">
                    <a:lumMod val="75000"/>
                  </a:schemeClr>
                </a:solidFill>
              </a:rPr>
              <a:t>Data</a:t>
            </a:r>
          </a:p>
        </p:txBody>
      </p:sp>
      <p:sp>
        <p:nvSpPr>
          <p:cNvPr id="22" name="Rectangle 21">
            <a:extLst>
              <a:ext uri="{FF2B5EF4-FFF2-40B4-BE49-F238E27FC236}">
                <a16:creationId xmlns:a16="http://schemas.microsoft.com/office/drawing/2014/main" id="{EE950DB4-1545-6440-8EBD-96831AC3441A}"/>
              </a:ext>
            </a:extLst>
          </p:cNvPr>
          <p:cNvSpPr/>
          <p:nvPr/>
        </p:nvSpPr>
        <p:spPr>
          <a:xfrm>
            <a:off x="1562619" y="1560975"/>
            <a:ext cx="2275609" cy="3002973"/>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79FFA1E4-BC52-5048-A175-7BC39D661660}"/>
              </a:ext>
            </a:extLst>
          </p:cNvPr>
          <p:cNvSpPr/>
          <p:nvPr/>
        </p:nvSpPr>
        <p:spPr>
          <a:xfrm>
            <a:off x="9076761" y="6465533"/>
            <a:ext cx="6096000" cy="369332"/>
          </a:xfrm>
          <a:prstGeom prst="rect">
            <a:avLst/>
          </a:prstGeom>
        </p:spPr>
        <p:txBody>
          <a:bodyPr>
            <a:spAutoFit/>
          </a:bodyPr>
          <a:lstStyle/>
          <a:p>
            <a:r>
              <a:rPr lang="en-US" dirty="0"/>
              <a:t>https://</a:t>
            </a:r>
            <a:r>
              <a:rPr lang="en-US" dirty="0" err="1"/>
              <a:t>www.newtechdojo.com</a:t>
            </a:r>
            <a:endParaRPr lang="en-US" dirty="0"/>
          </a:p>
        </p:txBody>
      </p:sp>
      <p:sp>
        <p:nvSpPr>
          <p:cNvPr id="24" name="TextBox 23">
            <a:extLst>
              <a:ext uri="{FF2B5EF4-FFF2-40B4-BE49-F238E27FC236}">
                <a16:creationId xmlns:a16="http://schemas.microsoft.com/office/drawing/2014/main" id="{53185BB1-D8C2-B04B-A50E-3261A63D619A}"/>
              </a:ext>
            </a:extLst>
          </p:cNvPr>
          <p:cNvSpPr txBox="1"/>
          <p:nvPr/>
        </p:nvSpPr>
        <p:spPr>
          <a:xfrm>
            <a:off x="3511677" y="113096"/>
            <a:ext cx="2149820" cy="461665"/>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US" sz="2400" b="1" dirty="0" err="1">
                <a:latin typeface="Phosphate Inline" panose="02000506050000020004" pitchFamily="2" charset="77"/>
                <a:cs typeface="Phosphate Inline" panose="02000506050000020004" pitchFamily="2" charset="77"/>
              </a:rPr>
              <a:t>UNSupervised</a:t>
            </a:r>
            <a:endParaRPr lang="en-US" sz="2400" b="1" dirty="0">
              <a:latin typeface="Phosphate Inline" panose="02000506050000020004" pitchFamily="2" charset="77"/>
              <a:cs typeface="Phosphate Inline" panose="02000506050000020004" pitchFamily="2" charset="77"/>
            </a:endParaRPr>
          </a:p>
        </p:txBody>
      </p:sp>
      <p:sp>
        <p:nvSpPr>
          <p:cNvPr id="16" name="Slide Number Placeholder 15">
            <a:extLst>
              <a:ext uri="{FF2B5EF4-FFF2-40B4-BE49-F238E27FC236}">
                <a16:creationId xmlns:a16="http://schemas.microsoft.com/office/drawing/2014/main" id="{C23C80A0-7E6A-C643-BAD4-063DF4A666C9}"/>
              </a:ext>
            </a:extLst>
          </p:cNvPr>
          <p:cNvSpPr>
            <a:spLocks noGrp="1"/>
          </p:cNvSpPr>
          <p:nvPr>
            <p:ph type="sldNum" sz="quarter" idx="12"/>
          </p:nvPr>
        </p:nvSpPr>
        <p:spPr/>
        <p:txBody>
          <a:bodyPr/>
          <a:lstStyle/>
          <a:p>
            <a:fld id="{160847C4-C153-934D-B234-B5C1EA6118B1}" type="slidenum">
              <a:rPr lang="en-US" smtClean="0"/>
              <a:t>9</a:t>
            </a:fld>
            <a:endParaRPr lang="en-US"/>
          </a:p>
        </p:txBody>
      </p:sp>
    </p:spTree>
    <p:extLst>
      <p:ext uri="{BB962C8B-B14F-4D97-AF65-F5344CB8AC3E}">
        <p14:creationId xmlns:p14="http://schemas.microsoft.com/office/powerpoint/2010/main" val="142266888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260746</TotalTime>
  <Words>2223</Words>
  <Application>Microsoft Macintosh PowerPoint</Application>
  <PresentationFormat>Widescreen</PresentationFormat>
  <Paragraphs>660</Paragraphs>
  <Slides>69</Slides>
  <Notes>63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69</vt:i4>
      </vt:variant>
    </vt:vector>
  </HeadingPairs>
  <TitlesOfParts>
    <vt:vector size="77" baseType="lpstr">
      <vt:lpstr>Klee Medium</vt:lpstr>
      <vt:lpstr>Arial</vt:lpstr>
      <vt:lpstr>Calibri</vt:lpstr>
      <vt:lpstr>Calibri Light</vt:lpstr>
      <vt:lpstr>Cambria Math</vt:lpstr>
      <vt:lpstr>Palatino Linotype</vt:lpstr>
      <vt:lpstr>Phosphate Inline</vt:lpstr>
      <vt:lpstr>Office Theme</vt:lpstr>
      <vt:lpstr>Introductory Machine Learning for Biologists</vt:lpstr>
      <vt:lpstr>Table of contents</vt:lpstr>
      <vt:lpstr>PowerPoint Presentation</vt:lpstr>
      <vt:lpstr>PowerPoint Presentation</vt:lpstr>
      <vt:lpstr>It’s all about prediction!</vt:lpstr>
      <vt:lpstr>Example data</vt:lpstr>
      <vt:lpstr>Training Data and Test Data</vt:lpstr>
      <vt:lpstr>PowerPoint Presentation</vt:lpstr>
      <vt:lpstr>PowerPoint Presentation</vt:lpstr>
      <vt:lpstr>PowerPoint Presentation</vt:lpstr>
      <vt:lpstr>PowerPoint Presentation</vt:lpstr>
      <vt:lpstr>Finding a good prediction model: Balance of Bias and Variance</vt:lpstr>
      <vt:lpstr>Bias and Variance</vt:lpstr>
      <vt:lpstr>Bias and Variance</vt:lpstr>
      <vt:lpstr>PowerPoint Presentation</vt:lpstr>
      <vt:lpstr>How can we select a model that balances variance &amp; bias?</vt:lpstr>
      <vt:lpstr>How can we select a model that balances variance &amp; bias?</vt:lpstr>
      <vt:lpstr>How can we select a model that balances variance &amp; bias?</vt:lpstr>
      <vt:lpstr>Nested Cross Validation</vt:lpstr>
      <vt:lpstr>High variance</vt:lpstr>
      <vt:lpstr>High bias </vt:lpstr>
      <vt:lpstr>PowerPoint Presentation</vt:lpstr>
      <vt:lpstr>K-nearest neighbor (kNN)</vt:lpstr>
      <vt:lpstr>K-nearest neighbor (kNN)</vt:lpstr>
      <vt:lpstr>K-nearest neighbor (kNN)</vt:lpstr>
      <vt:lpstr>K-nearest neighbor (kNN)</vt:lpstr>
      <vt:lpstr>K-nearest neighbor (kNN) steps:</vt:lpstr>
      <vt:lpstr>K-nearest neighbor (kNN)</vt:lpstr>
      <vt:lpstr>K-nearest neighbor (kNN): Preprocessing</vt:lpstr>
      <vt:lpstr>kNN application example</vt:lpstr>
      <vt:lpstr>K-nearest neighbor (kNN)</vt:lpstr>
      <vt:lpstr>kNN practice</vt:lpstr>
      <vt:lpstr>PowerPoint Presentation</vt:lpstr>
      <vt:lpstr>K-means clustering</vt:lpstr>
      <vt:lpstr>K-means clustering steps (Lloyd):</vt:lpstr>
      <vt:lpstr>K-means clustering steps (Lloyd):</vt:lpstr>
      <vt:lpstr>K-means clustering steps (Lloyd):</vt:lpstr>
      <vt:lpstr>PowerPoint Presentation</vt:lpstr>
      <vt:lpstr>K-means cluster application example </vt:lpstr>
      <vt:lpstr>K-means clustering</vt:lpstr>
      <vt:lpstr>K-means clustering</vt:lpstr>
      <vt:lpstr>K-means clustering, determine k</vt:lpstr>
      <vt:lpstr>K-means practice</vt:lpstr>
      <vt:lpstr>within-cluster sum of squares</vt:lpstr>
      <vt:lpstr>PowerPoint Presentation</vt:lpstr>
      <vt:lpstr>Decision Tree</vt:lpstr>
      <vt:lpstr>PowerPoint Presentation</vt:lpstr>
      <vt:lpstr>Decision Tree: which feature to use?</vt:lpstr>
      <vt:lpstr>Decision Tree: which feature to use?</vt:lpstr>
      <vt:lpstr>Decision Tree: which feature to use?</vt:lpstr>
      <vt:lpstr>Decision Tree application example</vt:lpstr>
      <vt:lpstr>Decision Tree</vt:lpstr>
      <vt:lpstr>Decision Tree practice</vt:lpstr>
      <vt:lpstr>Complexity parameter (cp)</vt:lpstr>
      <vt:lpstr>PowerPoint Presentation</vt:lpstr>
      <vt:lpstr>Random Forest</vt:lpstr>
      <vt:lpstr>Random Forest</vt:lpstr>
      <vt:lpstr>Random Forest</vt:lpstr>
      <vt:lpstr>PowerPoint Presentation</vt:lpstr>
      <vt:lpstr>Support Vector Machines: Terminologies</vt:lpstr>
      <vt:lpstr>Support Vector Machines: Terminologies</vt:lpstr>
      <vt:lpstr>Introduction</vt:lpstr>
      <vt:lpstr>Support Vector Machines: formula</vt:lpstr>
      <vt:lpstr>Support Vector Machines: slack variable</vt:lpstr>
      <vt:lpstr>Kernel trick for non linearly separable problems</vt:lpstr>
      <vt:lpstr>SVM application example</vt:lpstr>
      <vt:lpstr>PowerPoint Presentation</vt:lpstr>
      <vt:lpstr>PowerPoint Presentation</vt:lpstr>
      <vt:lpstr>Neural Network</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615</cp:revision>
  <dcterms:created xsi:type="dcterms:W3CDTF">2020-04-23T04:16:30Z</dcterms:created>
  <dcterms:modified xsi:type="dcterms:W3CDTF">2021-07-29T06:04:54Z</dcterms:modified>
</cp:coreProperties>
</file>