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ink/ink1.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484" r:id="rId2"/>
    <p:sldId id="485" r:id="rId3"/>
    <p:sldId id="438" r:id="rId4"/>
    <p:sldId id="395" r:id="rId5"/>
    <p:sldId id="439" r:id="rId6"/>
    <p:sldId id="434" r:id="rId7"/>
    <p:sldId id="437" r:id="rId8"/>
    <p:sldId id="382" r:id="rId9"/>
    <p:sldId id="383" r:id="rId10"/>
    <p:sldId id="385" r:id="rId11"/>
    <p:sldId id="381" r:id="rId12"/>
    <p:sldId id="486" r:id="rId13"/>
    <p:sldId id="487" r:id="rId14"/>
    <p:sldId id="488" r:id="rId15"/>
    <p:sldId id="490" r:id="rId16"/>
    <p:sldId id="317" r:id="rId17"/>
    <p:sldId id="372" r:id="rId18"/>
    <p:sldId id="482" r:id="rId19"/>
    <p:sldId id="468" r:id="rId20"/>
    <p:sldId id="469" r:id="rId21"/>
    <p:sldId id="470" r:id="rId22"/>
    <p:sldId id="473" r:id="rId23"/>
    <p:sldId id="474" r:id="rId24"/>
    <p:sldId id="476" r:id="rId25"/>
    <p:sldId id="321" r:id="rId26"/>
    <p:sldId id="373" r:id="rId27"/>
    <p:sldId id="391" r:id="rId28"/>
    <p:sldId id="392" r:id="rId29"/>
    <p:sldId id="454" r:id="rId30"/>
    <p:sldId id="316" r:id="rId31"/>
    <p:sldId id="315" r:id="rId32"/>
    <p:sldId id="478" r:id="rId33"/>
    <p:sldId id="376" r:id="rId34"/>
    <p:sldId id="417" r:id="rId35"/>
    <p:sldId id="418" r:id="rId36"/>
    <p:sldId id="419" r:id="rId37"/>
    <p:sldId id="285" r:id="rId38"/>
    <p:sldId id="466" r:id="rId39"/>
    <p:sldId id="286" r:id="rId40"/>
    <p:sldId id="291" r:id="rId41"/>
    <p:sldId id="287" r:id="rId42"/>
    <p:sldId id="452" r:id="rId43"/>
    <p:sldId id="479" r:id="rId44"/>
    <p:sldId id="274" r:id="rId45"/>
    <p:sldId id="292" r:id="rId46"/>
    <p:sldId id="425" r:id="rId47"/>
    <p:sldId id="426" r:id="rId48"/>
    <p:sldId id="427" r:id="rId49"/>
    <p:sldId id="378" r:id="rId50"/>
    <p:sldId id="351" r:id="rId51"/>
    <p:sldId id="298" r:id="rId52"/>
    <p:sldId id="283" r:id="rId53"/>
    <p:sldId id="451" r:id="rId54"/>
    <p:sldId id="491" r:id="rId55"/>
    <p:sldId id="450" r:id="rId56"/>
    <p:sldId id="480" r:id="rId57"/>
    <p:sldId id="269" r:id="rId58"/>
    <p:sldId id="431" r:id="rId59"/>
    <p:sldId id="312" r:id="rId60"/>
    <p:sldId id="483" r:id="rId61"/>
    <p:sldId id="396" r:id="rId62"/>
    <p:sldId id="397" r:id="rId63"/>
    <p:sldId id="380" r:id="rId64"/>
    <p:sldId id="311" r:id="rId65"/>
    <p:sldId id="463" r:id="rId66"/>
    <p:sldId id="453" r:id="rId67"/>
    <p:sldId id="481" r:id="rId68"/>
    <p:sldId id="49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02"/>
    <p:restoredTop sz="80611"/>
  </p:normalViewPr>
  <p:slideViewPr>
    <p:cSldViewPr snapToGrid="0" snapToObjects="1">
      <p:cViewPr>
        <p:scale>
          <a:sx n="134" d="100"/>
          <a:sy n="134" d="100"/>
        </p:scale>
        <p:origin x="552"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10/2/22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0541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2682550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2</a:t>
            </a:fld>
            <a:endParaRPr lang="en-US" dirty="0"/>
          </a:p>
        </p:txBody>
      </p:sp>
    </p:spTree>
    <p:extLst>
      <p:ext uri="{BB962C8B-B14F-4D97-AF65-F5344CB8AC3E}">
        <p14:creationId xmlns:p14="http://schemas.microsoft.com/office/powerpoint/2010/main" val="184225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94926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832588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612347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769813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27334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EF074-49A8-4D46-86C1-55FE3FE11B7E}" type="slidenum">
              <a:rPr lang="en-US" smtClean="0"/>
              <a:pPr/>
              <a:t>68</a:t>
            </a:fld>
            <a:endParaRPr lang="en-US" dirty="0"/>
          </a:p>
        </p:txBody>
      </p:sp>
    </p:spTree>
    <p:extLst>
      <p:ext uri="{BB962C8B-B14F-4D97-AF65-F5344CB8AC3E}">
        <p14:creationId xmlns:p14="http://schemas.microsoft.com/office/powerpoint/2010/main" val="13270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10/2/22</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10/2/22</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10/2/22</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p:nvPr>
        </p:nvSpPr>
        <p:spPr>
          <a:xfrm>
            <a:off x="1524000" y="5862638"/>
            <a:ext cx="9144000" cy="332399"/>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p:cNvSpPr>
            <a:spLocks noGrp="1"/>
          </p:cNvSpPr>
          <p:nvPr>
            <p:ph type="ctrTitle"/>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Click to edit Master title style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Speaker Name</a:t>
            </a:r>
          </a:p>
        </p:txBody>
      </p:sp>
      <p:pic>
        <p:nvPicPr>
          <p:cNvPr id="6" name="Picture 5">
            <a:extLst>
              <a:ext uri="{FF2B5EF4-FFF2-40B4-BE49-F238E27FC236}">
                <a16:creationId xmlns:a16="http://schemas.microsoft.com/office/drawing/2014/main" id="{0B6123E4-4931-4541-BC84-D7BFF4434EA7}"/>
              </a:ext>
            </a:extLst>
          </p:cNvPr>
          <p:cNvPicPr>
            <a:picLocks noChangeAspect="1"/>
          </p:cNvPicPr>
          <p:nvPr userDrawn="1"/>
        </p:nvPicPr>
        <p:blipFill>
          <a:blip r:embed="rId3"/>
          <a:stretch>
            <a:fillRect/>
          </a:stretch>
        </p:blipFill>
        <p:spPr>
          <a:xfrm>
            <a:off x="4583330" y="662963"/>
            <a:ext cx="3025340" cy="825093"/>
          </a:xfrm>
          <a:prstGeom prst="rect">
            <a:avLst/>
          </a:prstGeom>
        </p:spPr>
      </p:pic>
    </p:spTree>
    <p:extLst>
      <p:ext uri="{BB962C8B-B14F-4D97-AF65-F5344CB8AC3E}">
        <p14:creationId xmlns:p14="http://schemas.microsoft.com/office/powerpoint/2010/main" val="314958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394962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10/2/22</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10/2/22</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10/2/22</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10/2/22</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10/2/22</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10/2/22</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10/2/22</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10/2/22</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10/2/22</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10.pn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hyperlink" Target="https://www.analyticsvidhya.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62.png"/></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a:t>Oct </a:t>
            </a:r>
            <a:r>
              <a:rPr lang="en-US" dirty="0"/>
              <a:t>4</a:t>
            </a:r>
            <a:r>
              <a:rPr lang="en-US"/>
              <a:t>, </a:t>
            </a:r>
            <a:r>
              <a:rPr lang="en-US" dirty="0"/>
              <a:t>2022</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1</a:t>
            </a:fld>
            <a:endParaRPr lang="en-US"/>
          </a:p>
        </p:txBody>
      </p:sp>
    </p:spTree>
    <p:extLst>
      <p:ext uri="{BB962C8B-B14F-4D97-AF65-F5344CB8AC3E}">
        <p14:creationId xmlns:p14="http://schemas.microsoft.com/office/powerpoint/2010/main" val="3471228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42365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solidFill>
                  <a:srgbClr val="C00000"/>
                </a:solidFill>
              </a:rPr>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408600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07332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solidFill>
                  <a:srgbClr val="C00000"/>
                </a:solidFill>
              </a:rPr>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98106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809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20430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18</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144000" y="6492483"/>
            <a:ext cx="6096000" cy="646331"/>
          </a:xfrm>
          <a:prstGeom prst="rect">
            <a:avLst/>
          </a:prstGeom>
          <a:noFill/>
        </p:spPr>
        <p:txBody>
          <a:bodyPr wrap="square">
            <a:spAutoFit/>
          </a:bodyPr>
          <a:lstStyle/>
          <a:p>
            <a:r>
              <a:rPr lang="en-US" dirty="0"/>
              <a:t>https://</a:t>
            </a:r>
            <a:r>
              <a:rPr lang="en-US" dirty="0" err="1"/>
              <a:t>www.zdnet.com</a:t>
            </a:r>
            <a:r>
              <a:rPr lang="en-US" dirty="0"/>
              <a:t>/article/what-is-bias-in-ai-really-and-why-cant-ai-neutralize-it/</a:t>
            </a:r>
          </a:p>
        </p:txBody>
      </p:sp>
      <p:pic>
        <p:nvPicPr>
          <p:cNvPr id="7" name="Picture 6">
            <a:extLst>
              <a:ext uri="{FF2B5EF4-FFF2-40B4-BE49-F238E27FC236}">
                <a16:creationId xmlns:a16="http://schemas.microsoft.com/office/drawing/2014/main" id="{181E1435-E746-F0E0-8019-6B531AE71A24}"/>
              </a:ext>
            </a:extLst>
          </p:cNvPr>
          <p:cNvPicPr>
            <a:picLocks noChangeAspect="1"/>
          </p:cNvPicPr>
          <p:nvPr/>
        </p:nvPicPr>
        <p:blipFill>
          <a:blip r:embed="rId2"/>
          <a:stretch>
            <a:fillRect/>
          </a:stretch>
        </p:blipFill>
        <p:spPr>
          <a:xfrm>
            <a:off x="3321618" y="1826624"/>
            <a:ext cx="3151230" cy="5031376"/>
          </a:xfrm>
          <a:prstGeom prst="rect">
            <a:avLst/>
          </a:prstGeom>
        </p:spPr>
      </p:pic>
    </p:spTree>
    <p:extLst>
      <p:ext uri="{BB962C8B-B14F-4D97-AF65-F5344CB8AC3E}">
        <p14:creationId xmlns:p14="http://schemas.microsoft.com/office/powerpoint/2010/main" val="123528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19</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6" name="TextBox 5">
            <a:extLst>
              <a:ext uri="{FF2B5EF4-FFF2-40B4-BE49-F238E27FC236}">
                <a16:creationId xmlns:a16="http://schemas.microsoft.com/office/drawing/2014/main" id="{D6EC5157-82F4-FD42-8B19-7569C776E78C}"/>
              </a:ext>
            </a:extLst>
          </p:cNvPr>
          <p:cNvSpPr txBox="1"/>
          <p:nvPr/>
        </p:nvSpPr>
        <p:spPr>
          <a:xfrm>
            <a:off x="7393197" y="1033271"/>
            <a:ext cx="1455655"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Low bias</a:t>
            </a:r>
          </a:p>
          <a:p>
            <a:r>
              <a:rPr lang="en-US" dirty="0"/>
              <a:t>High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pic>
        <p:nvPicPr>
          <p:cNvPr id="7" name="Picture 6">
            <a:extLst>
              <a:ext uri="{FF2B5EF4-FFF2-40B4-BE49-F238E27FC236}">
                <a16:creationId xmlns:a16="http://schemas.microsoft.com/office/drawing/2014/main" id="{F392ACAE-387B-EBBD-0DE0-EC4FB100A0F6}"/>
              </a:ext>
            </a:extLst>
          </p:cNvPr>
          <p:cNvPicPr>
            <a:picLocks noChangeAspect="1"/>
          </p:cNvPicPr>
          <p:nvPr/>
        </p:nvPicPr>
        <p:blipFill>
          <a:blip r:embed="rId2"/>
          <a:stretch>
            <a:fillRect/>
          </a:stretch>
        </p:blipFill>
        <p:spPr>
          <a:xfrm>
            <a:off x="3369924" y="2243221"/>
            <a:ext cx="5955698" cy="4245447"/>
          </a:xfrm>
          <a:prstGeom prst="rect">
            <a:avLst/>
          </a:prstGeom>
        </p:spPr>
      </p:pic>
    </p:spTree>
    <p:extLst>
      <p:ext uri="{BB962C8B-B14F-4D97-AF65-F5344CB8AC3E}">
        <p14:creationId xmlns:p14="http://schemas.microsoft.com/office/powerpoint/2010/main" val="3756198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2E13250-0275-9746-8401-06FCD12815F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1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1DAF5FF2-FE2E-3542-A7D7-49AAF2679F19}"/>
              </a:ext>
            </a:extLst>
          </p:cNvPr>
          <p:cNvSpPr txBox="1">
            <a:spLocks/>
          </p:cNvSpPr>
          <p:nvPr/>
        </p:nvSpPr>
        <p:spPr>
          <a:xfrm>
            <a:off x="838200" y="365125"/>
            <a:ext cx="10515600" cy="668147"/>
          </a:xfrm>
          <a:prstGeom prst="rect">
            <a:avLst/>
          </a:prstGeom>
        </p:spPr>
        <p:txBody>
          <a:bodyPr vert="horz" lIns="0" tIns="0" rIns="0" bIns="0" rtlCol="0" anchor="ctr" anchorCtr="0">
            <a:normAutofit fontScale="90000" lnSpcReduction="20000"/>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a:t>Table of contents</a:t>
            </a:r>
            <a:endParaRPr lang="en-US" dirty="0"/>
          </a:p>
        </p:txBody>
      </p:sp>
      <p:sp>
        <p:nvSpPr>
          <p:cNvPr id="9" name="Content Placeholder 2">
            <a:extLst>
              <a:ext uri="{FF2B5EF4-FFF2-40B4-BE49-F238E27FC236}">
                <a16:creationId xmlns:a16="http://schemas.microsoft.com/office/drawing/2014/main" id="{69F63836-E22A-6D46-B6D1-C6964447BE53}"/>
              </a:ext>
            </a:extLst>
          </p:cNvPr>
          <p:cNvSpPr txBox="1">
            <a:spLocks/>
          </p:cNvSpPr>
          <p:nvPr/>
        </p:nvSpPr>
        <p:spPr>
          <a:xfrm>
            <a:off x="838200" y="1197864"/>
            <a:ext cx="10515600" cy="5295011"/>
          </a:xfrm>
          <a:prstGeom prst="rect">
            <a:avLst/>
          </a:prstGeom>
        </p:spPr>
        <p:txBody>
          <a:bodyPr vert="horz" lIns="0" tIns="0" rIns="0" bIns="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dirty="0"/>
          </a:p>
          <a:p>
            <a:r>
              <a:rPr lang="en-US" sz="3200" dirty="0"/>
              <a:t>Introduction </a:t>
            </a:r>
          </a:p>
          <a:p>
            <a:endParaRPr lang="en-US" sz="3200" dirty="0"/>
          </a:p>
          <a:p>
            <a:pPr marL="2743200" lvl="5" indent="-457200" algn="l">
              <a:buFont typeface="Arial" panose="020B0604020202020204" pitchFamily="34" charset="0"/>
              <a:buChar char="•"/>
            </a:pPr>
            <a:r>
              <a:rPr lang="en-US" sz="3000" dirty="0">
                <a:solidFill>
                  <a:schemeClr val="bg1"/>
                </a:solidFill>
              </a:rPr>
              <a:t>Supervised and Unsupervised</a:t>
            </a:r>
          </a:p>
          <a:p>
            <a:pPr marL="2743200" lvl="5" indent="-457200" algn="l">
              <a:buFont typeface="Arial" panose="020B0604020202020204" pitchFamily="34" charset="0"/>
              <a:buChar char="•"/>
            </a:pPr>
            <a:r>
              <a:rPr lang="en-US" sz="3000" dirty="0">
                <a:solidFill>
                  <a:schemeClr val="bg1"/>
                </a:solidFill>
              </a:rPr>
              <a:t>Bias and Variance </a:t>
            </a:r>
          </a:p>
          <a:p>
            <a:pPr marL="2743200" lvl="5" indent="-457200" algn="l">
              <a:buFont typeface="Arial" panose="020B0604020202020204" pitchFamily="34" charset="0"/>
              <a:buChar char="•"/>
            </a:pPr>
            <a:r>
              <a:rPr lang="en-US" sz="3000" dirty="0">
                <a:solidFill>
                  <a:schemeClr val="bg1"/>
                </a:solidFill>
              </a:rPr>
              <a:t>Cross Validation</a:t>
            </a:r>
          </a:p>
          <a:p>
            <a:endParaRPr lang="en-US" sz="3200" dirty="0"/>
          </a:p>
          <a:p>
            <a:r>
              <a:rPr lang="en-US" sz="3200" dirty="0"/>
              <a:t>Methods to learn</a:t>
            </a:r>
          </a:p>
          <a:p>
            <a:endParaRPr lang="en-US" sz="3200" dirty="0"/>
          </a:p>
          <a:p>
            <a:pPr marL="2628900" lvl="5" indent="-342900" algn="l">
              <a:buFont typeface="Arial" panose="020B0604020202020204" pitchFamily="34" charset="0"/>
              <a:buChar char="•"/>
            </a:pPr>
            <a:r>
              <a:rPr lang="en-US" sz="3000" dirty="0">
                <a:solidFill>
                  <a:schemeClr val="bg1"/>
                </a:solidFill>
              </a:rPr>
              <a:t>K-Nearest Neighbors (+ Hands on practice )</a:t>
            </a:r>
          </a:p>
          <a:p>
            <a:pPr marL="2628900" lvl="5" indent="-342900" algn="l">
              <a:buFont typeface="Arial" panose="020B0604020202020204" pitchFamily="34" charset="0"/>
              <a:buChar char="•"/>
            </a:pPr>
            <a:r>
              <a:rPr lang="en-US" sz="3000" dirty="0">
                <a:solidFill>
                  <a:schemeClr val="bg1"/>
                </a:solidFill>
              </a:rPr>
              <a:t>K-means clustering (+ Hands on practice )</a:t>
            </a:r>
          </a:p>
          <a:p>
            <a:pPr marL="2628900" lvl="5" indent="-342900" algn="l">
              <a:buFont typeface="Arial" panose="020B0604020202020204" pitchFamily="34" charset="0"/>
              <a:buChar char="•"/>
            </a:pPr>
            <a:r>
              <a:rPr lang="en-US" sz="3000" dirty="0">
                <a:solidFill>
                  <a:schemeClr val="bg1"/>
                </a:solidFill>
              </a:rPr>
              <a:t>Decision Tree (+ Hands on practice )</a:t>
            </a:r>
          </a:p>
        </p:txBody>
      </p:sp>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2</a:t>
            </a:fld>
            <a:endParaRPr lang="en-US"/>
          </a:p>
        </p:txBody>
      </p:sp>
    </p:spTree>
    <p:extLst>
      <p:ext uri="{BB962C8B-B14F-4D97-AF65-F5344CB8AC3E}">
        <p14:creationId xmlns:p14="http://schemas.microsoft.com/office/powerpoint/2010/main" val="3200466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F321-97CC-8943-92A4-83B2B1B24385}"/>
              </a:ext>
            </a:extLst>
          </p:cNvPr>
          <p:cNvPicPr>
            <a:picLocks noChangeAspect="1"/>
          </p:cNvPicPr>
          <p:nvPr/>
        </p:nvPicPr>
        <p:blipFill>
          <a:blip r:embed="rId2"/>
          <a:stretch>
            <a:fillRect/>
          </a:stretch>
        </p:blipFill>
        <p:spPr>
          <a:xfrm>
            <a:off x="4794250" y="1905000"/>
            <a:ext cx="2603500" cy="3048000"/>
          </a:xfrm>
          <a:prstGeom prst="rect">
            <a:avLst/>
          </a:prstGeom>
        </p:spPr>
      </p:pic>
      <p:sp>
        <p:nvSpPr>
          <p:cNvPr id="9" name="Rectangle 8">
            <a:extLst>
              <a:ext uri="{FF2B5EF4-FFF2-40B4-BE49-F238E27FC236}">
                <a16:creationId xmlns:a16="http://schemas.microsoft.com/office/drawing/2014/main" id="{22301A96-6709-344A-9307-FA6018745C36}"/>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2CD586E1-2E73-AD40-A597-634C8683583E}"/>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3323776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7D302-7838-E740-9940-563E0A83A2AD}"/>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6004033E-0BE5-174C-AFCA-56481DE25016}"/>
              </a:ext>
            </a:extLst>
          </p:cNvPr>
          <p:cNvPicPr>
            <a:picLocks noChangeAspect="1"/>
          </p:cNvPicPr>
          <p:nvPr/>
        </p:nvPicPr>
        <p:blipFill>
          <a:blip r:embed="rId3"/>
          <a:stretch>
            <a:fillRect/>
          </a:stretch>
        </p:blipFill>
        <p:spPr>
          <a:xfrm>
            <a:off x="2785166" y="3669748"/>
            <a:ext cx="2387600" cy="1168400"/>
          </a:xfrm>
          <a:prstGeom prst="rect">
            <a:avLst/>
          </a:prstGeom>
        </p:spPr>
      </p:pic>
      <p:sp>
        <p:nvSpPr>
          <p:cNvPr id="4" name="TextBox 3">
            <a:extLst>
              <a:ext uri="{FF2B5EF4-FFF2-40B4-BE49-F238E27FC236}">
                <a16:creationId xmlns:a16="http://schemas.microsoft.com/office/drawing/2014/main" id="{E1B8ED55-C23D-CB42-B39F-8EB9E451BFBA}"/>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1085032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EC2DD2-8E0F-A744-834E-1BA40CAF5009}"/>
              </a:ext>
            </a:extLst>
          </p:cNvPr>
          <p:cNvPicPr>
            <a:picLocks noChangeAspect="1"/>
          </p:cNvPicPr>
          <p:nvPr/>
        </p:nvPicPr>
        <p:blipFill rotWithShape="1">
          <a:blip r:embed="rId2"/>
          <a:srcRect l="7023"/>
          <a:stretch/>
        </p:blipFill>
        <p:spPr>
          <a:xfrm>
            <a:off x="4977114" y="1905000"/>
            <a:ext cx="2420636" cy="3048000"/>
          </a:xfrm>
          <a:prstGeom prst="rect">
            <a:avLst/>
          </a:prstGeom>
        </p:spPr>
      </p:pic>
      <p:sp>
        <p:nvSpPr>
          <p:cNvPr id="3" name="Rectangle 2">
            <a:extLst>
              <a:ext uri="{FF2B5EF4-FFF2-40B4-BE49-F238E27FC236}">
                <a16:creationId xmlns:a16="http://schemas.microsoft.com/office/drawing/2014/main" id="{2AE8A7FF-A73E-7443-868D-F457DEF32A01}"/>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60F943E3-0AB0-D84F-BE9A-DA4307E9B58E}"/>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238321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B27CF6-D1E7-E84E-A5E3-6CB11DBE6B83}"/>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8E2CDC2A-8EBC-CE4E-8885-423DB1E016E6}"/>
              </a:ext>
            </a:extLst>
          </p:cNvPr>
          <p:cNvPicPr>
            <a:picLocks noChangeAspect="1"/>
          </p:cNvPicPr>
          <p:nvPr/>
        </p:nvPicPr>
        <p:blipFill>
          <a:blip r:embed="rId3"/>
          <a:stretch>
            <a:fillRect/>
          </a:stretch>
        </p:blipFill>
        <p:spPr>
          <a:xfrm>
            <a:off x="2814983" y="3784600"/>
            <a:ext cx="2387600" cy="1168400"/>
          </a:xfrm>
          <a:prstGeom prst="rect">
            <a:avLst/>
          </a:prstGeom>
        </p:spPr>
      </p:pic>
      <p:sp>
        <p:nvSpPr>
          <p:cNvPr id="4" name="TextBox 3">
            <a:extLst>
              <a:ext uri="{FF2B5EF4-FFF2-40B4-BE49-F238E27FC236}">
                <a16:creationId xmlns:a16="http://schemas.microsoft.com/office/drawing/2014/main" id="{F18A180D-40BE-7743-B554-BE03055122D9}"/>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1292469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86F0C-4401-2B42-AA20-688233A91046}"/>
              </a:ext>
            </a:extLst>
          </p:cNvPr>
          <p:cNvPicPr>
            <a:picLocks noChangeAspect="1"/>
          </p:cNvPicPr>
          <p:nvPr/>
        </p:nvPicPr>
        <p:blipFill rotWithShape="1">
          <a:blip r:embed="rId3"/>
          <a:srcRect r="9100" b="38604"/>
          <a:stretch/>
        </p:blipFill>
        <p:spPr>
          <a:xfrm>
            <a:off x="4794250" y="1905000"/>
            <a:ext cx="2366571" cy="1871353"/>
          </a:xfrm>
          <a:prstGeom prst="rect">
            <a:avLst/>
          </a:prstGeom>
        </p:spPr>
      </p:pic>
      <p:sp>
        <p:nvSpPr>
          <p:cNvPr id="4" name="TextBox 3">
            <a:extLst>
              <a:ext uri="{FF2B5EF4-FFF2-40B4-BE49-F238E27FC236}">
                <a16:creationId xmlns:a16="http://schemas.microsoft.com/office/drawing/2014/main" id="{5981D972-FB14-6045-92F1-76CC9C2F29FC}"/>
              </a:ext>
            </a:extLst>
          </p:cNvPr>
          <p:cNvSpPr txBox="1"/>
          <p:nvPr/>
        </p:nvSpPr>
        <p:spPr>
          <a:xfrm>
            <a:off x="4794250" y="6355930"/>
            <a:ext cx="7069206" cy="369332"/>
          </a:xfrm>
          <a:prstGeom prst="rect">
            <a:avLst/>
          </a:prstGeom>
          <a:noFill/>
        </p:spPr>
        <p:txBody>
          <a:bodyPr wrap="square">
            <a:spAutoFit/>
          </a:bodyPr>
          <a:lstStyle/>
          <a:p>
            <a:r>
              <a:rPr lang="en-US" dirty="0"/>
              <a:t>https://</a:t>
            </a:r>
            <a:r>
              <a:rPr lang="en-US" dirty="0" err="1"/>
              <a:t>www.biorxiv.org</a:t>
            </a:r>
            <a:r>
              <a:rPr lang="en-US" dirty="0"/>
              <a:t>/content/10.1101/2020.12.23.424258v1.full</a:t>
            </a:r>
          </a:p>
        </p:txBody>
      </p:sp>
      <p:sp>
        <p:nvSpPr>
          <p:cNvPr id="6" name="TextBox 5">
            <a:extLst>
              <a:ext uri="{FF2B5EF4-FFF2-40B4-BE49-F238E27FC236}">
                <a16:creationId xmlns:a16="http://schemas.microsoft.com/office/drawing/2014/main" id="{72F07D3D-D2E0-6E43-AA35-D99968AE5724}"/>
              </a:ext>
            </a:extLst>
          </p:cNvPr>
          <p:cNvSpPr txBox="1"/>
          <p:nvPr/>
        </p:nvSpPr>
        <p:spPr>
          <a:xfrm>
            <a:off x="427511" y="281339"/>
            <a:ext cx="3159006" cy="461665"/>
          </a:xfrm>
          <a:prstGeom prst="rect">
            <a:avLst/>
          </a:prstGeom>
          <a:noFill/>
        </p:spPr>
        <p:txBody>
          <a:bodyPr wrap="none" rtlCol="0">
            <a:spAutoFit/>
          </a:bodyPr>
          <a:lstStyle/>
          <a:p>
            <a:r>
              <a:rPr lang="en-US" sz="2400" dirty="0"/>
              <a:t>What we want to make:</a:t>
            </a:r>
          </a:p>
        </p:txBody>
      </p:sp>
    </p:spTree>
    <p:extLst>
      <p:ext uri="{BB962C8B-B14F-4D97-AF65-F5344CB8AC3E}">
        <p14:creationId xmlns:p14="http://schemas.microsoft.com/office/powerpoint/2010/main" val="3995246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25</a:t>
            </a:fld>
            <a:endParaRPr lang="en-US"/>
          </a:p>
        </p:txBody>
      </p:sp>
      <p:pic>
        <p:nvPicPr>
          <p:cNvPr id="10" name="Picture 9">
            <a:extLst>
              <a:ext uri="{FF2B5EF4-FFF2-40B4-BE49-F238E27FC236}">
                <a16:creationId xmlns:a16="http://schemas.microsoft.com/office/drawing/2014/main" id="{337CF000-17B8-3241-9329-11F6FD006AA7}"/>
              </a:ext>
            </a:extLst>
          </p:cNvPr>
          <p:cNvPicPr>
            <a:picLocks noChangeAspect="1"/>
          </p:cNvPicPr>
          <p:nvPr/>
        </p:nvPicPr>
        <p:blipFill rotWithShape="1">
          <a:blip r:embed="rId4"/>
          <a:srcRect r="2491" b="44394"/>
          <a:stretch/>
        </p:blipFill>
        <p:spPr>
          <a:xfrm>
            <a:off x="2684843" y="1493827"/>
            <a:ext cx="1160537" cy="77481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4D0208C-28C5-C44F-8374-32FD436723FB}"/>
              </a:ext>
            </a:extLst>
          </p:cNvPr>
          <p:cNvPicPr>
            <a:picLocks noChangeAspect="1"/>
          </p:cNvPicPr>
          <p:nvPr/>
        </p:nvPicPr>
        <p:blipFill rotWithShape="1">
          <a:blip r:embed="rId5"/>
          <a:srcRect l="7023" r="8534" b="33365"/>
          <a:stretch/>
        </p:blipFill>
        <p:spPr>
          <a:xfrm>
            <a:off x="8966018" y="3006824"/>
            <a:ext cx="1016182" cy="9388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C7D2385-BBB0-6D4E-848E-5D67F15AC61E}"/>
              </a:ext>
            </a:extLst>
          </p:cNvPr>
          <p:cNvPicPr>
            <a:picLocks noChangeAspect="1"/>
          </p:cNvPicPr>
          <p:nvPr/>
        </p:nvPicPr>
        <p:blipFill rotWithShape="1">
          <a:blip r:embed="rId6"/>
          <a:srcRect r="3324" b="44308"/>
          <a:stretch/>
        </p:blipFill>
        <p:spPr>
          <a:xfrm>
            <a:off x="5874809" y="3698308"/>
            <a:ext cx="1163415" cy="784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950686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3562979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70579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a:xfrm>
            <a:off x="827086" y="652597"/>
            <a:ext cx="10515600" cy="668147"/>
          </a:xfrm>
        </p:spPr>
        <p:txBody>
          <a:bodyPr>
            <a:normAutofit fontScale="90000"/>
          </a:bodyPr>
          <a:lstStyle/>
          <a:p>
            <a:r>
              <a:rPr lang="en-US" dirty="0"/>
              <a:t>Examples of Machine Learning Methods</a:t>
            </a:r>
            <a:br>
              <a:rPr lang="en-US" dirty="0"/>
            </a:br>
            <a:endParaRPr lang="en-US" dirty="0"/>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3005042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04386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32</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358835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1227231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2360586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4164021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3503772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464152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38</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Sensitive to the scale of data and outliers</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119380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643779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3063972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39460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674579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424289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1599216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1724035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5770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48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350613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Computationally expensive</a:t>
            </a:r>
          </a:p>
          <a:p>
            <a:pPr lvl="1"/>
            <a:r>
              <a:rPr lang="en-US" dirty="0"/>
              <a:t>Sensitive to the scale of data and outliers</a:t>
            </a:r>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31587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1412201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841696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3797326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BDB1-04D9-7747-B870-ECAE5932F894}"/>
              </a:ext>
            </a:extLst>
          </p:cNvPr>
          <p:cNvSpPr>
            <a:spLocks noGrp="1"/>
          </p:cNvSpPr>
          <p:nvPr>
            <p:ph type="title"/>
          </p:nvPr>
        </p:nvSpPr>
        <p:spPr/>
        <p:txBody>
          <a:bodyPr>
            <a:normAutofit fontScale="90000"/>
          </a:bodyPr>
          <a:lstStyle/>
          <a:p>
            <a:r>
              <a:rPr lang="en-US" dirty="0"/>
              <a:t>Survey time &amp; Coffee break</a:t>
            </a:r>
          </a:p>
        </p:txBody>
      </p:sp>
      <p:sp>
        <p:nvSpPr>
          <p:cNvPr id="3" name="Content Placeholder 2">
            <a:extLst>
              <a:ext uri="{FF2B5EF4-FFF2-40B4-BE49-F238E27FC236}">
                <a16:creationId xmlns:a16="http://schemas.microsoft.com/office/drawing/2014/main" id="{2F761722-86E2-B24D-9E10-FFD5DA99F78E}"/>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hlinkClick r:id="rId2"/>
              </a:rPr>
              <a:t>https://www.surveymonkey.com/r/F75J6VZ</a:t>
            </a:r>
            <a:endParaRPr lang="en-US" dirty="0"/>
          </a:p>
          <a:p>
            <a:pPr marL="0" indent="0" algn="ctr">
              <a:buNone/>
            </a:pP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EAA6D040-56D0-C94D-A282-61CD57F69625}"/>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2054289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3592560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56</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329046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2909485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rule0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23439040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6614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3"/>
          <a:stretch>
            <a:fillRect/>
          </a:stretch>
        </p:blipFill>
        <p:spPr>
          <a:xfrm>
            <a:off x="1955376" y="2490267"/>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60</a:t>
            </a:fld>
            <a:endParaRPr lang="en-US"/>
          </a:p>
        </p:txBody>
      </p:sp>
      <p:pic>
        <p:nvPicPr>
          <p:cNvPr id="37" name="Picture 36">
            <a:extLst>
              <a:ext uri="{FF2B5EF4-FFF2-40B4-BE49-F238E27FC236}">
                <a16:creationId xmlns:a16="http://schemas.microsoft.com/office/drawing/2014/main" id="{9B7BE621-CD2B-0646-A63D-397B9F886747}"/>
              </a:ext>
            </a:extLst>
          </p:cNvPr>
          <p:cNvPicPr>
            <a:picLocks noChangeAspect="1"/>
          </p:cNvPicPr>
          <p:nvPr/>
        </p:nvPicPr>
        <p:blipFill>
          <a:blip r:embed="rId3"/>
          <a:stretch>
            <a:fillRect/>
          </a:stretch>
        </p:blipFill>
        <p:spPr>
          <a:xfrm>
            <a:off x="2770332" y="2207085"/>
            <a:ext cx="251444" cy="526098"/>
          </a:xfrm>
          <a:prstGeom prst="rect">
            <a:avLst/>
          </a:prstGeom>
        </p:spPr>
      </p:pic>
      <p:pic>
        <p:nvPicPr>
          <p:cNvPr id="38" name="Picture 37">
            <a:extLst>
              <a:ext uri="{FF2B5EF4-FFF2-40B4-BE49-F238E27FC236}">
                <a16:creationId xmlns:a16="http://schemas.microsoft.com/office/drawing/2014/main" id="{25EF25D0-247D-1844-B95C-2EF85086EA56}"/>
              </a:ext>
            </a:extLst>
          </p:cNvPr>
          <p:cNvPicPr>
            <a:picLocks noChangeAspect="1"/>
          </p:cNvPicPr>
          <p:nvPr/>
        </p:nvPicPr>
        <p:blipFill>
          <a:blip r:embed="rId3"/>
          <a:stretch>
            <a:fillRect/>
          </a:stretch>
        </p:blipFill>
        <p:spPr>
          <a:xfrm>
            <a:off x="3340245" y="26262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39" name="Picture 38">
            <a:extLst>
              <a:ext uri="{FF2B5EF4-FFF2-40B4-BE49-F238E27FC236}">
                <a16:creationId xmlns:a16="http://schemas.microsoft.com/office/drawing/2014/main" id="{B93E3985-EC93-1848-B8B9-BCD111CD2995}"/>
              </a:ext>
            </a:extLst>
          </p:cNvPr>
          <p:cNvPicPr>
            <a:picLocks noChangeAspect="1"/>
          </p:cNvPicPr>
          <p:nvPr/>
        </p:nvPicPr>
        <p:blipFill>
          <a:blip r:embed="rId3"/>
          <a:stretch>
            <a:fillRect/>
          </a:stretch>
        </p:blipFill>
        <p:spPr>
          <a:xfrm>
            <a:off x="2593565" y="284384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0" name="Picture 39">
            <a:extLst>
              <a:ext uri="{FF2B5EF4-FFF2-40B4-BE49-F238E27FC236}">
                <a16:creationId xmlns:a16="http://schemas.microsoft.com/office/drawing/2014/main" id="{0F1469C4-1213-644F-8823-38B8B6E6633D}"/>
              </a:ext>
            </a:extLst>
          </p:cNvPr>
          <p:cNvPicPr>
            <a:picLocks noChangeAspect="1"/>
          </p:cNvPicPr>
          <p:nvPr/>
        </p:nvPicPr>
        <p:blipFill>
          <a:blip r:embed="rId3"/>
          <a:stretch>
            <a:fillRect/>
          </a:stretch>
        </p:blipFill>
        <p:spPr>
          <a:xfrm>
            <a:off x="999889" y="3848693"/>
            <a:ext cx="251444" cy="526098"/>
          </a:xfrm>
          <a:prstGeom prst="rect">
            <a:avLst/>
          </a:prstGeom>
        </p:spPr>
      </p:pic>
      <p:pic>
        <p:nvPicPr>
          <p:cNvPr id="41" name="Picture 40">
            <a:extLst>
              <a:ext uri="{FF2B5EF4-FFF2-40B4-BE49-F238E27FC236}">
                <a16:creationId xmlns:a16="http://schemas.microsoft.com/office/drawing/2014/main" id="{D8938D07-84D5-B540-86F3-F202092C5750}"/>
              </a:ext>
            </a:extLst>
          </p:cNvPr>
          <p:cNvPicPr>
            <a:picLocks noChangeAspect="1"/>
          </p:cNvPicPr>
          <p:nvPr/>
        </p:nvPicPr>
        <p:blipFill>
          <a:blip r:embed="rId3"/>
          <a:stretch>
            <a:fillRect/>
          </a:stretch>
        </p:blipFill>
        <p:spPr>
          <a:xfrm>
            <a:off x="1638078" y="420226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2" name="Picture 41">
            <a:extLst>
              <a:ext uri="{FF2B5EF4-FFF2-40B4-BE49-F238E27FC236}">
                <a16:creationId xmlns:a16="http://schemas.microsoft.com/office/drawing/2014/main" id="{F7D82217-6A9E-3949-804C-C99E60C758CD}"/>
              </a:ext>
            </a:extLst>
          </p:cNvPr>
          <p:cNvPicPr>
            <a:picLocks noChangeAspect="1"/>
          </p:cNvPicPr>
          <p:nvPr/>
        </p:nvPicPr>
        <p:blipFill>
          <a:blip r:embed="rId3"/>
          <a:stretch>
            <a:fillRect/>
          </a:stretch>
        </p:blipFill>
        <p:spPr>
          <a:xfrm>
            <a:off x="3591689" y="3857943"/>
            <a:ext cx="251444" cy="526098"/>
          </a:xfrm>
          <a:prstGeom prst="rect">
            <a:avLst/>
          </a:prstGeom>
        </p:spPr>
      </p:pic>
      <p:pic>
        <p:nvPicPr>
          <p:cNvPr id="43" name="Picture 42">
            <a:extLst>
              <a:ext uri="{FF2B5EF4-FFF2-40B4-BE49-F238E27FC236}">
                <a16:creationId xmlns:a16="http://schemas.microsoft.com/office/drawing/2014/main" id="{BC2BDA7A-AFEA-A248-A03E-9CF0BD768D9A}"/>
              </a:ext>
            </a:extLst>
          </p:cNvPr>
          <p:cNvPicPr>
            <a:picLocks noChangeAspect="1"/>
          </p:cNvPicPr>
          <p:nvPr/>
        </p:nvPicPr>
        <p:blipFill>
          <a:blip r:embed="rId3"/>
          <a:stretch>
            <a:fillRect/>
          </a:stretch>
        </p:blipFill>
        <p:spPr>
          <a:xfrm>
            <a:off x="4229878" y="421151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4" name="Picture 43">
            <a:extLst>
              <a:ext uri="{FF2B5EF4-FFF2-40B4-BE49-F238E27FC236}">
                <a16:creationId xmlns:a16="http://schemas.microsoft.com/office/drawing/2014/main" id="{3EC62094-B0D4-E549-A1EB-8A46390239C4}"/>
              </a:ext>
            </a:extLst>
          </p:cNvPr>
          <p:cNvPicPr>
            <a:picLocks noChangeAspect="1"/>
          </p:cNvPicPr>
          <p:nvPr/>
        </p:nvPicPr>
        <p:blipFill>
          <a:blip r:embed="rId3"/>
          <a:stretch>
            <a:fillRect/>
          </a:stretch>
        </p:blipFill>
        <p:spPr>
          <a:xfrm>
            <a:off x="8666160" y="2479575"/>
            <a:ext cx="251444" cy="526098"/>
          </a:xfrm>
          <a:prstGeom prst="rect">
            <a:avLst/>
          </a:prstGeom>
        </p:spPr>
      </p:pic>
      <p:sp>
        <p:nvSpPr>
          <p:cNvPr id="45" name="Rounded Rectangle 44">
            <a:extLst>
              <a:ext uri="{FF2B5EF4-FFF2-40B4-BE49-F238E27FC236}">
                <a16:creationId xmlns:a16="http://schemas.microsoft.com/office/drawing/2014/main" id="{91154677-AFED-BE43-9DEF-AC957C00E039}"/>
              </a:ext>
            </a:extLst>
          </p:cNvPr>
          <p:cNvSpPr/>
          <p:nvPr/>
        </p:nvSpPr>
        <p:spPr>
          <a:xfrm>
            <a:off x="8183569" y="2109506"/>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8F301D8D-1545-5D4E-A5C6-F62BA1AA59E7}"/>
              </a:ext>
            </a:extLst>
          </p:cNvPr>
          <p:cNvSpPr/>
          <p:nvPr/>
        </p:nvSpPr>
        <p:spPr>
          <a:xfrm>
            <a:off x="7153199" y="374297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a:extLst>
              <a:ext uri="{FF2B5EF4-FFF2-40B4-BE49-F238E27FC236}">
                <a16:creationId xmlns:a16="http://schemas.microsoft.com/office/drawing/2014/main" id="{8EE02480-E71A-E043-9C58-B3B205FA8A6F}"/>
              </a:ext>
            </a:extLst>
          </p:cNvPr>
          <p:cNvSpPr/>
          <p:nvPr/>
        </p:nvSpPr>
        <p:spPr>
          <a:xfrm>
            <a:off x="9598437" y="3750139"/>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A0643FDB-2D61-8E48-9F21-B559788184FB}"/>
              </a:ext>
            </a:extLst>
          </p:cNvPr>
          <p:cNvCxnSpPr>
            <a:stCxn id="45" idx="2"/>
            <a:endCxn id="46" idx="0"/>
          </p:cNvCxnSpPr>
          <p:nvPr/>
        </p:nvCxnSpPr>
        <p:spPr>
          <a:xfrm flipH="1">
            <a:off x="8228774" y="3494453"/>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9" name="Straight Arrow Connector 48">
            <a:extLst>
              <a:ext uri="{FF2B5EF4-FFF2-40B4-BE49-F238E27FC236}">
                <a16:creationId xmlns:a16="http://schemas.microsoft.com/office/drawing/2014/main" id="{06BB4A3B-2994-4D48-AA43-05C865DC3E35}"/>
              </a:ext>
            </a:extLst>
          </p:cNvPr>
          <p:cNvCxnSpPr>
            <a:cxnSpLocks/>
            <a:stCxn id="45" idx="2"/>
            <a:endCxn id="47" idx="0"/>
          </p:cNvCxnSpPr>
          <p:nvPr/>
        </p:nvCxnSpPr>
        <p:spPr>
          <a:xfrm>
            <a:off x="9526156" y="3494453"/>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0" name="Picture 49">
            <a:extLst>
              <a:ext uri="{FF2B5EF4-FFF2-40B4-BE49-F238E27FC236}">
                <a16:creationId xmlns:a16="http://schemas.microsoft.com/office/drawing/2014/main" id="{65C0FE84-2285-D948-94AA-D6AEB2A4BF9A}"/>
              </a:ext>
            </a:extLst>
          </p:cNvPr>
          <p:cNvPicPr>
            <a:picLocks noChangeAspect="1"/>
          </p:cNvPicPr>
          <p:nvPr/>
        </p:nvPicPr>
        <p:blipFill>
          <a:blip r:embed="rId3"/>
          <a:stretch>
            <a:fillRect/>
          </a:stretch>
        </p:blipFill>
        <p:spPr>
          <a:xfrm>
            <a:off x="9481116" y="2196393"/>
            <a:ext cx="251444" cy="526098"/>
          </a:xfrm>
          <a:prstGeom prst="rect">
            <a:avLst/>
          </a:prstGeom>
        </p:spPr>
      </p:pic>
      <p:pic>
        <p:nvPicPr>
          <p:cNvPr id="51" name="Picture 50">
            <a:extLst>
              <a:ext uri="{FF2B5EF4-FFF2-40B4-BE49-F238E27FC236}">
                <a16:creationId xmlns:a16="http://schemas.microsoft.com/office/drawing/2014/main" id="{B760E094-6AC9-ED41-BFEA-EBDB970C47F1}"/>
              </a:ext>
            </a:extLst>
          </p:cNvPr>
          <p:cNvPicPr>
            <a:picLocks noChangeAspect="1"/>
          </p:cNvPicPr>
          <p:nvPr/>
        </p:nvPicPr>
        <p:blipFill>
          <a:blip r:embed="rId3"/>
          <a:stretch>
            <a:fillRect/>
          </a:stretch>
        </p:blipFill>
        <p:spPr>
          <a:xfrm>
            <a:off x="10051029" y="261555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2" name="Picture 51">
            <a:extLst>
              <a:ext uri="{FF2B5EF4-FFF2-40B4-BE49-F238E27FC236}">
                <a16:creationId xmlns:a16="http://schemas.microsoft.com/office/drawing/2014/main" id="{E36CFC66-5ADE-9348-8C5E-F753E2ECEC89}"/>
              </a:ext>
            </a:extLst>
          </p:cNvPr>
          <p:cNvPicPr>
            <a:picLocks noChangeAspect="1"/>
          </p:cNvPicPr>
          <p:nvPr/>
        </p:nvPicPr>
        <p:blipFill>
          <a:blip r:embed="rId3"/>
          <a:stretch>
            <a:fillRect/>
          </a:stretch>
        </p:blipFill>
        <p:spPr>
          <a:xfrm>
            <a:off x="9304349" y="28331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3" name="Picture 52">
            <a:extLst>
              <a:ext uri="{FF2B5EF4-FFF2-40B4-BE49-F238E27FC236}">
                <a16:creationId xmlns:a16="http://schemas.microsoft.com/office/drawing/2014/main" id="{04BACE4F-90FF-B741-B5E1-9AC28046F1CF}"/>
              </a:ext>
            </a:extLst>
          </p:cNvPr>
          <p:cNvPicPr>
            <a:picLocks noChangeAspect="1"/>
          </p:cNvPicPr>
          <p:nvPr/>
        </p:nvPicPr>
        <p:blipFill>
          <a:blip r:embed="rId3"/>
          <a:stretch>
            <a:fillRect/>
          </a:stretch>
        </p:blipFill>
        <p:spPr>
          <a:xfrm>
            <a:off x="7798060" y="4173334"/>
            <a:ext cx="251444" cy="526098"/>
          </a:xfrm>
          <a:prstGeom prst="rect">
            <a:avLst/>
          </a:prstGeom>
        </p:spPr>
      </p:pic>
      <p:pic>
        <p:nvPicPr>
          <p:cNvPr id="54" name="Picture 53">
            <a:extLst>
              <a:ext uri="{FF2B5EF4-FFF2-40B4-BE49-F238E27FC236}">
                <a16:creationId xmlns:a16="http://schemas.microsoft.com/office/drawing/2014/main" id="{86BF8CDE-F12F-214E-AC05-7FAA5B672F21}"/>
              </a:ext>
            </a:extLst>
          </p:cNvPr>
          <p:cNvPicPr>
            <a:picLocks noChangeAspect="1"/>
          </p:cNvPicPr>
          <p:nvPr/>
        </p:nvPicPr>
        <p:blipFill>
          <a:blip r:embed="rId3"/>
          <a:stretch>
            <a:fillRect/>
          </a:stretch>
        </p:blipFill>
        <p:spPr>
          <a:xfrm>
            <a:off x="8613016" y="3890152"/>
            <a:ext cx="251444" cy="526098"/>
          </a:xfrm>
          <a:prstGeom prst="rect">
            <a:avLst/>
          </a:prstGeom>
        </p:spPr>
      </p:pic>
      <p:pic>
        <p:nvPicPr>
          <p:cNvPr id="55" name="Picture 54">
            <a:extLst>
              <a:ext uri="{FF2B5EF4-FFF2-40B4-BE49-F238E27FC236}">
                <a16:creationId xmlns:a16="http://schemas.microsoft.com/office/drawing/2014/main" id="{4B3E390C-6F37-BC49-8A3B-5911443161E0}"/>
              </a:ext>
            </a:extLst>
          </p:cNvPr>
          <p:cNvPicPr>
            <a:picLocks noChangeAspect="1"/>
          </p:cNvPicPr>
          <p:nvPr/>
        </p:nvPicPr>
        <p:blipFill>
          <a:blip r:embed="rId3"/>
          <a:stretch>
            <a:fillRect/>
          </a:stretch>
        </p:blipFill>
        <p:spPr>
          <a:xfrm>
            <a:off x="10945235" y="383768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6" name="Picture 55">
            <a:extLst>
              <a:ext uri="{FF2B5EF4-FFF2-40B4-BE49-F238E27FC236}">
                <a16:creationId xmlns:a16="http://schemas.microsoft.com/office/drawing/2014/main" id="{360842E3-AF94-F04D-8C69-FB1B7D5B7B3D}"/>
              </a:ext>
            </a:extLst>
          </p:cNvPr>
          <p:cNvPicPr>
            <a:picLocks noChangeAspect="1"/>
          </p:cNvPicPr>
          <p:nvPr/>
        </p:nvPicPr>
        <p:blipFill>
          <a:blip r:embed="rId3"/>
          <a:stretch>
            <a:fillRect/>
          </a:stretch>
        </p:blipFill>
        <p:spPr>
          <a:xfrm>
            <a:off x="10198555" y="405528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sp>
        <p:nvSpPr>
          <p:cNvPr id="58" name="TextBox 57">
            <a:extLst>
              <a:ext uri="{FF2B5EF4-FFF2-40B4-BE49-F238E27FC236}">
                <a16:creationId xmlns:a16="http://schemas.microsoft.com/office/drawing/2014/main" id="{29163261-8D8F-7E46-8103-D4AA1B88C05D}"/>
              </a:ext>
            </a:extLst>
          </p:cNvPr>
          <p:cNvSpPr txBox="1"/>
          <p:nvPr/>
        </p:nvSpPr>
        <p:spPr>
          <a:xfrm>
            <a:off x="1472785" y="5444006"/>
            <a:ext cx="2280176" cy="646331"/>
          </a:xfrm>
          <a:prstGeom prst="rect">
            <a:avLst/>
          </a:prstGeom>
          <a:noFill/>
        </p:spPr>
        <p:txBody>
          <a:bodyPr wrap="none" rtlCol="0">
            <a:spAutoFit/>
          </a:bodyPr>
          <a:lstStyle/>
          <a:p>
            <a:r>
              <a:rPr lang="en-US" dirty="0"/>
              <a:t>Gini index: High</a:t>
            </a:r>
          </a:p>
          <a:p>
            <a:r>
              <a:rPr lang="en-US" dirty="0"/>
              <a:t>Information Gain: Low</a:t>
            </a:r>
          </a:p>
        </p:txBody>
      </p:sp>
      <p:sp>
        <p:nvSpPr>
          <p:cNvPr id="59" name="TextBox 58">
            <a:extLst>
              <a:ext uri="{FF2B5EF4-FFF2-40B4-BE49-F238E27FC236}">
                <a16:creationId xmlns:a16="http://schemas.microsoft.com/office/drawing/2014/main" id="{4B581D00-472A-184D-A6C9-D590FE91EAD7}"/>
              </a:ext>
            </a:extLst>
          </p:cNvPr>
          <p:cNvSpPr txBox="1"/>
          <p:nvPr/>
        </p:nvSpPr>
        <p:spPr>
          <a:xfrm>
            <a:off x="8536350" y="5444006"/>
            <a:ext cx="2324354" cy="646331"/>
          </a:xfrm>
          <a:prstGeom prst="rect">
            <a:avLst/>
          </a:prstGeom>
          <a:noFill/>
        </p:spPr>
        <p:txBody>
          <a:bodyPr wrap="none" rtlCol="0">
            <a:spAutoFit/>
          </a:bodyPr>
          <a:lstStyle/>
          <a:p>
            <a:r>
              <a:rPr lang="en-US" dirty="0"/>
              <a:t>Gini index: Low</a:t>
            </a:r>
          </a:p>
          <a:p>
            <a:r>
              <a:rPr lang="en-US" dirty="0"/>
              <a:t>Information Gain: High</a:t>
            </a:r>
          </a:p>
        </p:txBody>
      </p:sp>
    </p:spTree>
    <p:extLst>
      <p:ext uri="{BB962C8B-B14F-4D97-AF65-F5344CB8AC3E}">
        <p14:creationId xmlns:p14="http://schemas.microsoft.com/office/powerpoint/2010/main" val="20276334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4135212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1199576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030664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a:bodyPr>
          <a:lstStyle/>
          <a:p>
            <a:pPr marL="0" indent="0">
              <a:buNone/>
            </a:pPr>
            <a:r>
              <a:rPr lang="en-US" b="1" dirty="0"/>
              <a:t>Pros</a:t>
            </a:r>
            <a:endParaRPr lang="en-US" dirty="0"/>
          </a:p>
          <a:p>
            <a:r>
              <a:rPr lang="en-US" dirty="0"/>
              <a:t>Easy interpretation</a:t>
            </a:r>
          </a:p>
          <a:p>
            <a:r>
              <a:rPr lang="en-US" dirty="0"/>
              <a:t>Not influenced by outliers</a:t>
            </a:r>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=&gt; pruning</a:t>
            </a:r>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2915559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dirty="0">
                <a:latin typeface="+mj-lt"/>
              </a:rPr>
              <a:t>Governs</a:t>
            </a:r>
            <a:r>
              <a:rPr lang="en-US" sz="2400" dirty="0">
                <a:latin typeface="+mj-lt"/>
              </a:rPr>
              <a:t>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65</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2136303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B61B9-357C-CE4E-A345-681BDD64BD5F}"/>
              </a:ext>
            </a:extLst>
          </p:cNvPr>
          <p:cNvSpPr>
            <a:spLocks noGrp="1"/>
          </p:cNvSpPr>
          <p:nvPr>
            <p:ph type="title"/>
          </p:nvPr>
        </p:nvSpPr>
        <p:spPr/>
        <p:txBody>
          <a:bodyPr>
            <a:normAutofit fontScale="90000"/>
          </a:bodyPr>
          <a:lstStyle/>
          <a:p>
            <a:r>
              <a:rPr lang="en-US" dirty="0"/>
              <a:t>More advanced methods</a:t>
            </a:r>
          </a:p>
        </p:txBody>
      </p:sp>
      <p:sp>
        <p:nvSpPr>
          <p:cNvPr id="3" name="Content Placeholder 2">
            <a:extLst>
              <a:ext uri="{FF2B5EF4-FFF2-40B4-BE49-F238E27FC236}">
                <a16:creationId xmlns:a16="http://schemas.microsoft.com/office/drawing/2014/main" id="{3245A1DE-5AFC-1746-BECC-C45F0175378A}"/>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t>Support Vector Machine</a:t>
            </a:r>
          </a:p>
          <a:p>
            <a:pPr marL="0" indent="0" algn="ctr">
              <a:buNone/>
            </a:pPr>
            <a:endParaRPr lang="en-US" dirty="0"/>
          </a:p>
          <a:p>
            <a:pPr marL="0" indent="0" algn="ctr">
              <a:buNone/>
            </a:pPr>
            <a:r>
              <a:rPr lang="en-US" dirty="0"/>
              <a:t>Random Forest</a:t>
            </a:r>
          </a:p>
          <a:p>
            <a:pPr marL="0" indent="0" algn="ctr">
              <a:buNone/>
            </a:pPr>
            <a:endParaRPr lang="en-US" dirty="0"/>
          </a:p>
          <a:p>
            <a:pPr marL="0" indent="0" algn="ctr">
              <a:buNone/>
            </a:pPr>
            <a:r>
              <a:rPr lang="en-US" dirty="0"/>
              <a:t>Neural Network</a:t>
            </a:r>
          </a:p>
        </p:txBody>
      </p:sp>
      <p:sp>
        <p:nvSpPr>
          <p:cNvPr id="4" name="Slide Number Placeholder 3">
            <a:extLst>
              <a:ext uri="{FF2B5EF4-FFF2-40B4-BE49-F238E27FC236}">
                <a16:creationId xmlns:a16="http://schemas.microsoft.com/office/drawing/2014/main" id="{D6918DBA-28B0-C143-A6B1-01EF2468EF35}"/>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4191070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878564"/>
            <a:ext cx="10363200" cy="775597"/>
          </a:xfrm>
        </p:spPr>
        <p:txBody>
          <a:bodyPr anchor="t" anchorCtr="0">
            <a:spAutoFit/>
          </a:bodyPr>
          <a:lstStyle/>
          <a:p>
            <a:pPr algn="ctr"/>
            <a:r>
              <a:rPr lang="en-US" sz="5600" dirty="0"/>
              <a:t>Thank you!</a:t>
            </a:r>
          </a:p>
        </p:txBody>
      </p:sp>
    </p:spTree>
    <p:extLst>
      <p:ext uri="{BB962C8B-B14F-4D97-AF65-F5344CB8AC3E}">
        <p14:creationId xmlns:p14="http://schemas.microsoft.com/office/powerpoint/2010/main" val="80875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286388</TotalTime>
  <Words>1870</Words>
  <Application>Microsoft Macintosh PowerPoint</Application>
  <PresentationFormat>Widescreen</PresentationFormat>
  <Paragraphs>546</Paragraphs>
  <Slides>68</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Introductory Machine Learning for Biologists</vt:lpstr>
      <vt:lpstr>Examples of Machine Learning Methods </vt:lpstr>
      <vt:lpstr>What we are going to learn </vt:lpstr>
      <vt:lpstr>It’s all about prediction!</vt:lpstr>
      <vt:lpstr>Example data</vt:lpstr>
      <vt:lpstr>Training Data and Test Data</vt:lpstr>
      <vt:lpstr>PowerPoint Presentation</vt:lpstr>
      <vt:lpstr>PowerPoint Presentation</vt:lpstr>
      <vt:lpstr>PowerPoint Presentation</vt:lpstr>
      <vt:lpstr>PowerPoint Presentation</vt:lpstr>
      <vt:lpstr>Q1. I performed a knockout experiment. I want to cluster genes based on gene expression similarity. </vt:lpstr>
      <vt:lpstr>Q1. I performed a knockout experiment. I want to cluster genes based on gene expression similarity. </vt:lpstr>
      <vt:lpstr>Q2. I have a cohort with variant information and disease states. I want to make a machine learning model to predict disease states.</vt:lpstr>
      <vt:lpstr>Q2. I have a cohort with variant information and disease states. I want to make a machine learning model to predict disease states.</vt:lpstr>
      <vt:lpstr>Finding a good prediction model: Balance of Bias and Variance</vt:lpstr>
      <vt:lpstr>Bias and Variance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What we are going to learn </vt:lpstr>
      <vt:lpstr>K-nearest neighbor (kNN)</vt:lpstr>
      <vt:lpstr>K-nearest neighbor (kNN)</vt:lpstr>
      <vt:lpstr>K-nearest neighbor (kNN)</vt:lpstr>
      <vt:lpstr>K-nearest neighbor (kNN)</vt:lpstr>
      <vt:lpstr>K-nearest neighbor (kNN) steps:</vt:lpstr>
      <vt:lpstr>kNN application example</vt:lpstr>
      <vt:lpstr>K-nearest neighbor (kNN)</vt:lpstr>
      <vt:lpstr>K-nearest neighbor (kNN): Preprocessing</vt:lpstr>
      <vt:lpstr>K-nearest neighbor (kNN)</vt:lpstr>
      <vt:lpstr>kNN practice</vt:lpstr>
      <vt:lpstr>What we are going to learn </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within-cluster sum of squares</vt:lpstr>
      <vt:lpstr>Survey time &amp; Coffee break</vt:lpstr>
      <vt:lpstr>K-means practice</vt:lpstr>
      <vt:lpstr>What we are going to learn </vt:lpstr>
      <vt:lpstr>Decision Tree</vt:lpstr>
      <vt:lpstr>PowerPoint Presentation</vt:lpstr>
      <vt:lpstr>Decision Tree: which feature to use?</vt:lpstr>
      <vt:lpstr>Decision Tree: which feature to use?</vt:lpstr>
      <vt:lpstr>Decision Tree: which feature to use?</vt:lpstr>
      <vt:lpstr>Decision Tree: which feature to use?</vt:lpstr>
      <vt:lpstr>Decision Tree application example</vt:lpstr>
      <vt:lpstr>Decision Tree</vt:lpstr>
      <vt:lpstr>Complexity parameter (cp)</vt:lpstr>
      <vt:lpstr>Decision Tree practice</vt:lpstr>
      <vt:lpstr>More advanced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665</cp:revision>
  <dcterms:created xsi:type="dcterms:W3CDTF">2020-04-23T04:16:30Z</dcterms:created>
  <dcterms:modified xsi:type="dcterms:W3CDTF">2022-10-04T02:27:04Z</dcterms:modified>
</cp:coreProperties>
</file>