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6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77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75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77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75.xml"/>
  <Override ContentType="application/vnd.openxmlformats-officedocument.presentationml.slide+xml" PartName="/ppt/slides/slide76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74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48" r:id="rId4"/>
    <p:sldMasterId id="214748366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  <p:sldId id="321" r:id="rId72"/>
    <p:sldId id="322" r:id="rId73"/>
    <p:sldId id="323" r:id="rId74"/>
    <p:sldId id="324" r:id="rId75"/>
    <p:sldId id="325" r:id="rId76"/>
    <p:sldId id="326" r:id="rId77"/>
    <p:sldId id="327" r:id="rId78"/>
    <p:sldId id="328" r:id="rId79"/>
    <p:sldId id="329" r:id="rId80"/>
    <p:sldId id="330" r:id="rId81"/>
    <p:sldId id="331" r:id="rId82"/>
    <p:sldId id="332" r:id="rId83"/>
  </p:sldIdLst>
  <p:sldSz cy="6858000" cx="12192000"/>
  <p:notesSz cx="6858000" cy="9144000"/>
  <p:embeddedFontLst>
    <p:embeddedFont>
      <p:font typeface="Helvetica Neue"/>
      <p:regular r:id="rId84"/>
      <p:bold r:id="rId85"/>
      <p:italic r:id="rId86"/>
      <p:boldItalic r:id="rId8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840">
          <p15:clr>
            <a:srgbClr val="A4A3A4"/>
          </p15:clr>
        </p15:guide>
        <p15:guide id="2" pos="3864">
          <p15:clr>
            <a:srgbClr val="A4A3A4"/>
          </p15:clr>
        </p15:guide>
        <p15:guide id="3" pos="7224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88" roundtripDataSignature="AMtx7mi9oVJCkM7hIvLXsAkFsoO/fQ+jY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840" orient="horz"/>
        <p:guide pos="3864"/>
        <p:guide pos="7224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84" Type="http://schemas.openxmlformats.org/officeDocument/2006/relationships/font" Target="fonts/HelveticaNeue-regular.fntdata"/><Relationship Id="rId83" Type="http://schemas.openxmlformats.org/officeDocument/2006/relationships/slide" Target="slides/slide77.xml"/><Relationship Id="rId42" Type="http://schemas.openxmlformats.org/officeDocument/2006/relationships/slide" Target="slides/slide36.xml"/><Relationship Id="rId86" Type="http://schemas.openxmlformats.org/officeDocument/2006/relationships/font" Target="fonts/HelveticaNeue-italic.fntdata"/><Relationship Id="rId41" Type="http://schemas.openxmlformats.org/officeDocument/2006/relationships/slide" Target="slides/slide35.xml"/><Relationship Id="rId85" Type="http://schemas.openxmlformats.org/officeDocument/2006/relationships/font" Target="fonts/HelveticaNeue-bold.fntdata"/><Relationship Id="rId44" Type="http://schemas.openxmlformats.org/officeDocument/2006/relationships/slide" Target="slides/slide38.xml"/><Relationship Id="rId88" Type="http://customschemas.google.com/relationships/presentationmetadata" Target="metadata"/><Relationship Id="rId43" Type="http://schemas.openxmlformats.org/officeDocument/2006/relationships/slide" Target="slides/slide37.xml"/><Relationship Id="rId87" Type="http://schemas.openxmlformats.org/officeDocument/2006/relationships/font" Target="fonts/HelveticaNeue-boldItalic.fntdata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80" Type="http://schemas.openxmlformats.org/officeDocument/2006/relationships/slide" Target="slides/slide74.xml"/><Relationship Id="rId82" Type="http://schemas.openxmlformats.org/officeDocument/2006/relationships/slide" Target="slides/slide76.xml"/><Relationship Id="rId81" Type="http://schemas.openxmlformats.org/officeDocument/2006/relationships/slide" Target="slides/slide75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slide" Target="slides/slide43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73" Type="http://schemas.openxmlformats.org/officeDocument/2006/relationships/slide" Target="slides/slide67.xml"/><Relationship Id="rId72" Type="http://schemas.openxmlformats.org/officeDocument/2006/relationships/slide" Target="slides/slide66.xml"/><Relationship Id="rId31" Type="http://schemas.openxmlformats.org/officeDocument/2006/relationships/slide" Target="slides/slide25.xml"/><Relationship Id="rId75" Type="http://schemas.openxmlformats.org/officeDocument/2006/relationships/slide" Target="slides/slide69.xml"/><Relationship Id="rId30" Type="http://schemas.openxmlformats.org/officeDocument/2006/relationships/slide" Target="slides/slide24.xml"/><Relationship Id="rId74" Type="http://schemas.openxmlformats.org/officeDocument/2006/relationships/slide" Target="slides/slide68.xml"/><Relationship Id="rId33" Type="http://schemas.openxmlformats.org/officeDocument/2006/relationships/slide" Target="slides/slide27.xml"/><Relationship Id="rId77" Type="http://schemas.openxmlformats.org/officeDocument/2006/relationships/slide" Target="slides/slide71.xml"/><Relationship Id="rId32" Type="http://schemas.openxmlformats.org/officeDocument/2006/relationships/slide" Target="slides/slide26.xml"/><Relationship Id="rId76" Type="http://schemas.openxmlformats.org/officeDocument/2006/relationships/slide" Target="slides/slide70.xml"/><Relationship Id="rId35" Type="http://schemas.openxmlformats.org/officeDocument/2006/relationships/slide" Target="slides/slide29.xml"/><Relationship Id="rId79" Type="http://schemas.openxmlformats.org/officeDocument/2006/relationships/slide" Target="slides/slide73.xml"/><Relationship Id="rId34" Type="http://schemas.openxmlformats.org/officeDocument/2006/relationships/slide" Target="slides/slide28.xml"/><Relationship Id="rId78" Type="http://schemas.openxmlformats.org/officeDocument/2006/relationships/slide" Target="slides/slide72.xml"/><Relationship Id="rId71" Type="http://schemas.openxmlformats.org/officeDocument/2006/relationships/slide" Target="slides/slide65.xml"/><Relationship Id="rId70" Type="http://schemas.openxmlformats.org/officeDocument/2006/relationships/slide" Target="slides/slide64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62" Type="http://schemas.openxmlformats.org/officeDocument/2006/relationships/slide" Target="slides/slide56.xml"/><Relationship Id="rId61" Type="http://schemas.openxmlformats.org/officeDocument/2006/relationships/slide" Target="slides/slide55.xml"/><Relationship Id="rId20" Type="http://schemas.openxmlformats.org/officeDocument/2006/relationships/slide" Target="slides/slide14.xml"/><Relationship Id="rId64" Type="http://schemas.openxmlformats.org/officeDocument/2006/relationships/slide" Target="slides/slide58.xml"/><Relationship Id="rId63" Type="http://schemas.openxmlformats.org/officeDocument/2006/relationships/slide" Target="slides/slide57.xml"/><Relationship Id="rId22" Type="http://schemas.openxmlformats.org/officeDocument/2006/relationships/slide" Target="slides/slide16.xml"/><Relationship Id="rId66" Type="http://schemas.openxmlformats.org/officeDocument/2006/relationships/slide" Target="slides/slide60.xml"/><Relationship Id="rId21" Type="http://schemas.openxmlformats.org/officeDocument/2006/relationships/slide" Target="slides/slide15.xml"/><Relationship Id="rId65" Type="http://schemas.openxmlformats.org/officeDocument/2006/relationships/slide" Target="slides/slide59.xml"/><Relationship Id="rId24" Type="http://schemas.openxmlformats.org/officeDocument/2006/relationships/slide" Target="slides/slide18.xml"/><Relationship Id="rId68" Type="http://schemas.openxmlformats.org/officeDocument/2006/relationships/slide" Target="slides/slide62.xml"/><Relationship Id="rId23" Type="http://schemas.openxmlformats.org/officeDocument/2006/relationships/slide" Target="slides/slide17.xml"/><Relationship Id="rId67" Type="http://schemas.openxmlformats.org/officeDocument/2006/relationships/slide" Target="slides/slide61.xml"/><Relationship Id="rId60" Type="http://schemas.openxmlformats.org/officeDocument/2006/relationships/slide" Target="slides/slide54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69" Type="http://schemas.openxmlformats.org/officeDocument/2006/relationships/slide" Target="slides/slide6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11" Type="http://schemas.openxmlformats.org/officeDocument/2006/relationships/slide" Target="slides/slide5.xml"/><Relationship Id="rId55" Type="http://schemas.openxmlformats.org/officeDocument/2006/relationships/slide" Target="slides/slide49.xml"/><Relationship Id="rId10" Type="http://schemas.openxmlformats.org/officeDocument/2006/relationships/slide" Target="slides/slide4.xml"/><Relationship Id="rId54" Type="http://schemas.openxmlformats.org/officeDocument/2006/relationships/slide" Target="slides/slide48.xml"/><Relationship Id="rId13" Type="http://schemas.openxmlformats.org/officeDocument/2006/relationships/slide" Target="slides/slide7.xml"/><Relationship Id="rId57" Type="http://schemas.openxmlformats.org/officeDocument/2006/relationships/slide" Target="slides/slide51.xml"/><Relationship Id="rId12" Type="http://schemas.openxmlformats.org/officeDocument/2006/relationships/slide" Target="slides/slide6.xml"/><Relationship Id="rId56" Type="http://schemas.openxmlformats.org/officeDocument/2006/relationships/slide" Target="slides/slide50.xml"/><Relationship Id="rId15" Type="http://schemas.openxmlformats.org/officeDocument/2006/relationships/slide" Target="slides/slide9.xml"/><Relationship Id="rId59" Type="http://schemas.openxmlformats.org/officeDocument/2006/relationships/slide" Target="slides/slide53.xml"/><Relationship Id="rId14" Type="http://schemas.openxmlformats.org/officeDocument/2006/relationships/slide" Target="slides/slide8.xml"/><Relationship Id="rId58" Type="http://schemas.openxmlformats.org/officeDocument/2006/relationships/slide" Target="slides/slide5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1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1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1" name="Google Shape;131;p1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2" name="Google Shape;132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7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4" name="Google Shape;204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8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6" name="Google Shape;216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9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3" name="Google Shape;223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0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0" name="Google Shape;230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7" name="Google Shape;237;p11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For more information on execution of R code, see: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https://subscription.packtpub.com/book/application_development/9781783989263/1/ch01lvl1sec09/r-is-interpreted-on-the-fly</a:t>
            </a:r>
            <a:endParaRPr/>
          </a:p>
        </p:txBody>
      </p:sp>
      <p:sp>
        <p:nvSpPr>
          <p:cNvPr id="238" name="Google Shape;238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2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5" name="Google Shape;245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1" name="Google Shape;251;p13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Four panes in Rstudio. Describe the panes.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Interactive console. Try basic math operations here.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Source code. Try writing the same operations here and go Cmd-A and Cmd-Enter. Also save the script. Run it.</a:t>
            </a:r>
            <a:endParaRPr/>
          </a:p>
        </p:txBody>
      </p:sp>
      <p:sp>
        <p:nvSpPr>
          <p:cNvPr id="252" name="Google Shape;252;p1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9" name="Google Shape;259;p14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Show them how to leave comments.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0" name="Google Shape;260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7" name="Google Shape;267;p15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Calculate sum(2,3) and assign it to variable </a:t>
            </a:r>
            <a:r>
              <a:rPr i="1" lang="en-US"/>
              <a:t>a</a:t>
            </a:r>
            <a:r>
              <a:rPr lang="en-US"/>
              <a:t>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Calculate prod(2,3) and assign it to variable </a:t>
            </a:r>
            <a:r>
              <a:rPr i="1" lang="en-US"/>
              <a:t>b</a:t>
            </a:r>
            <a:r>
              <a:rPr lang="en-US"/>
              <a:t>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Calculate a-b and assign it to variable </a:t>
            </a:r>
            <a:r>
              <a:rPr i="1" lang="en-US"/>
              <a:t>c</a:t>
            </a:r>
            <a:r>
              <a:rPr lang="en-US"/>
              <a:t>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Is </a:t>
            </a:r>
            <a:r>
              <a:rPr i="1" lang="en-US"/>
              <a:t>c</a:t>
            </a:r>
            <a:r>
              <a:rPr lang="en-US"/>
              <a:t> == 0?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Conclusion: summing numbers is not the same as multiplying them.</a:t>
            </a:r>
            <a:endParaRPr/>
          </a:p>
        </p:txBody>
      </p:sp>
      <p:sp>
        <p:nvSpPr>
          <p:cNvPr id="268" name="Google Shape;268;p1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5" name="Google Shape;275;p16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Caclulate sum(2,3) and assign it to variable </a:t>
            </a:r>
            <a:r>
              <a:rPr i="1" lang="en-US"/>
              <a:t>a</a:t>
            </a:r>
            <a:r>
              <a:rPr lang="en-US"/>
              <a:t>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Calculate prod(2,3) and assign it to variable </a:t>
            </a:r>
            <a:r>
              <a:rPr i="1" lang="en-US"/>
              <a:t>b</a:t>
            </a:r>
            <a:r>
              <a:rPr lang="en-US"/>
              <a:t>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Calculate a-b and assign it to variable </a:t>
            </a:r>
            <a:r>
              <a:rPr i="1" lang="en-US"/>
              <a:t>c</a:t>
            </a:r>
            <a:r>
              <a:rPr lang="en-US"/>
              <a:t>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Is </a:t>
            </a:r>
            <a:r>
              <a:rPr i="1" lang="en-US"/>
              <a:t>c</a:t>
            </a:r>
            <a:r>
              <a:rPr lang="en-US"/>
              <a:t> == 0?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Conclusion: summing numbers is not the same as multiplying them.</a:t>
            </a:r>
            <a:endParaRPr/>
          </a:p>
        </p:txBody>
      </p:sp>
      <p:sp>
        <p:nvSpPr>
          <p:cNvPr id="276" name="Google Shape;276;p1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13a52c276e0_0_7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13a52c276e0_0_75:notes"/>
          <p:cNvSpPr txBox="1"/>
          <p:nvPr>
            <p:ph idx="1" type="body"/>
          </p:nvPr>
        </p:nvSpPr>
        <p:spPr>
          <a:xfrm>
            <a:off x="685800" y="4400549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g13a52c276e0_0_7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7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83" name="Google Shape;283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8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90" name="Google Shape;290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19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00" name="Google Shape;300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20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07" name="Google Shape;307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21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14" name="Google Shape;314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1" name="Google Shape;321;p22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22" name="Google Shape;322;p2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23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29" name="Google Shape;329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24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36" name="Google Shape;336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1102bc038d2_0_0:notes"/>
          <p:cNvSpPr txBox="1"/>
          <p:nvPr>
            <p:ph idx="1" type="body"/>
          </p:nvPr>
        </p:nvSpPr>
        <p:spPr>
          <a:xfrm>
            <a:off x="685800" y="4400549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43" name="Google Shape;343;g1102bc038d2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1102bc038d2_0_70:notes"/>
          <p:cNvSpPr txBox="1"/>
          <p:nvPr>
            <p:ph idx="1" type="body"/>
          </p:nvPr>
        </p:nvSpPr>
        <p:spPr>
          <a:xfrm>
            <a:off x="685800" y="4400549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49" name="Google Shape;349;g1102bc038d2_0_7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3a52c276e0_0_8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13a52c276e0_0_81:notes"/>
          <p:cNvSpPr txBox="1"/>
          <p:nvPr>
            <p:ph idx="1" type="body"/>
          </p:nvPr>
        </p:nvSpPr>
        <p:spPr>
          <a:xfrm>
            <a:off x="685800" y="4400549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g13a52c276e0_0_8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1102bc038d2_0_5:notes"/>
          <p:cNvSpPr txBox="1"/>
          <p:nvPr>
            <p:ph idx="1" type="body"/>
          </p:nvPr>
        </p:nvSpPr>
        <p:spPr>
          <a:xfrm>
            <a:off x="685800" y="4400549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57" name="Google Shape;357;g1102bc038d2_0_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1102bc038d2_0_44:notes"/>
          <p:cNvSpPr txBox="1"/>
          <p:nvPr>
            <p:ph idx="1" type="body"/>
          </p:nvPr>
        </p:nvSpPr>
        <p:spPr>
          <a:xfrm>
            <a:off x="685800" y="4400549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72" name="Google Shape;372;g1102bc038d2_0_4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1102bc038d2_0_19:notes"/>
          <p:cNvSpPr txBox="1"/>
          <p:nvPr>
            <p:ph idx="1" type="body"/>
          </p:nvPr>
        </p:nvSpPr>
        <p:spPr>
          <a:xfrm>
            <a:off x="685800" y="4400549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80" name="Google Shape;380;g1102bc038d2_0_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1102bc038d2_0_26:notes"/>
          <p:cNvSpPr txBox="1"/>
          <p:nvPr>
            <p:ph idx="1" type="body"/>
          </p:nvPr>
        </p:nvSpPr>
        <p:spPr>
          <a:xfrm>
            <a:off x="685800" y="4400549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89" name="Google Shape;389;g1102bc038d2_0_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1102bc038d2_0_38:notes"/>
          <p:cNvSpPr txBox="1"/>
          <p:nvPr>
            <p:ph idx="1" type="body"/>
          </p:nvPr>
        </p:nvSpPr>
        <p:spPr>
          <a:xfrm>
            <a:off x="685800" y="4400549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02" name="Google Shape;402;g1102bc038d2_0_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25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09" name="Google Shape;409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26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15" name="Google Shape;415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27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23" name="Google Shape;423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28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43" name="Google Shape;443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29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55" name="Google Shape;455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5" name="Google Shape;155;p3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For the absolute beginner.</a:t>
            </a:r>
            <a:endParaRPr/>
          </a:p>
        </p:txBody>
      </p:sp>
      <p:sp>
        <p:nvSpPr>
          <p:cNvPr id="156" name="Google Shape;156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30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67" name="Google Shape;467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31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82" name="Google Shape;482;p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32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89" name="Google Shape;489;p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g13a52c276e0_0_15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6" name="Google Shape;496;g13a52c276e0_0_159:notes"/>
          <p:cNvSpPr txBox="1"/>
          <p:nvPr>
            <p:ph idx="1" type="body"/>
          </p:nvPr>
        </p:nvSpPr>
        <p:spPr>
          <a:xfrm>
            <a:off x="685800" y="4400549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7" name="Google Shape;497;g13a52c276e0_0_15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g13a52c276e0_0_16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3" name="Google Shape;503;g13a52c276e0_0_164:notes"/>
          <p:cNvSpPr txBox="1"/>
          <p:nvPr>
            <p:ph idx="1" type="body"/>
          </p:nvPr>
        </p:nvSpPr>
        <p:spPr>
          <a:xfrm>
            <a:off x="685800" y="4400549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Questions: How many have experience with programming?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How many have experience with R?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How many feel the need for data analytic tools?</a:t>
            </a:r>
            <a:endParaRPr/>
          </a:p>
        </p:txBody>
      </p:sp>
      <p:sp>
        <p:nvSpPr>
          <p:cNvPr id="504" name="Google Shape;504;g13a52c276e0_0_16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33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11" name="Google Shape;511;p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7" name="Google Shape;517;p34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18" name="Google Shape;518;p3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35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25" name="Google Shape;525;p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36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32" name="Google Shape;532;p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37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39" name="Google Shape;539;p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13a52c276e0_0_1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13a52c276e0_0_151:notes"/>
          <p:cNvSpPr txBox="1"/>
          <p:nvPr>
            <p:ph idx="1" type="body"/>
          </p:nvPr>
        </p:nvSpPr>
        <p:spPr>
          <a:xfrm>
            <a:off x="685800" y="4400549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g13a52c276e0_0_15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38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46" name="Google Shape;546;p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39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52" name="Google Shape;552;p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40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59" name="Google Shape;559;p4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41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66" name="Google Shape;566;p4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42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73" name="Google Shape;573;p4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43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80" name="Google Shape;580;p4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44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87" name="Google Shape;587;p4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3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45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95" name="Google Shape;595;p4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46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02" name="Google Shape;602;p4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47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10" name="Google Shape;610;p4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1" name="Google Shape;171;p2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Questions: How many have experience with programming?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How many have experience with R?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How many feel the need for data analytic tools?</a:t>
            </a:r>
            <a:endParaRPr/>
          </a:p>
        </p:txBody>
      </p:sp>
      <p:sp>
        <p:nvSpPr>
          <p:cNvPr id="172" name="Google Shape;172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6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48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18" name="Google Shape;618;p4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4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p49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26" name="Google Shape;626;p4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50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34" name="Google Shape;634;p5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8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51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40" name="Google Shape;640;p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52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47" name="Google Shape;647;p5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58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54" name="Google Shape;654;p5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60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60" name="Google Shape;660;p6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59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67" name="Google Shape;667;p5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2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p6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4" name="Google Shape;674;p61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Show them how to open the fasta file.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75" name="Google Shape;675;p6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6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2" name="Google Shape;682;p62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Show them how to open the fasta file.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83" name="Google Shape;683;p6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4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9" name="Google Shape;179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63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90" name="Google Shape;690;p6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5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64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97" name="Google Shape;697;p6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65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04" name="Google Shape;704;p6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66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10" name="Google Shape;710;p6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5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p67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17" name="Google Shape;717;p6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68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25" name="Google Shape;725;p6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0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p69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32" name="Google Shape;732;p6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9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7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1" name="Google Shape;741;p71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42" name="Google Shape;742;p7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5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7" name="Google Shape;187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6:notes"/>
          <p:cNvSpPr txBox="1"/>
          <p:nvPr>
            <p:ph idx="1" type="body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4" name="Google Shape;194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Relationship Id="rId3" Type="http://schemas.openxmlformats.org/officeDocument/2006/relationships/image" Target="../media/image3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bg>
      <p:bgPr>
        <a:solidFill>
          <a:srgbClr val="002A40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7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8323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73"/>
          <p:cNvSpPr txBox="1"/>
          <p:nvPr>
            <p:ph idx="1" type="subTitle"/>
          </p:nvPr>
        </p:nvSpPr>
        <p:spPr>
          <a:xfrm>
            <a:off x="1524000" y="5862638"/>
            <a:ext cx="9144000" cy="3323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elvetica Neue"/>
              <a:buNone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elvetica Neue"/>
              <a:buNone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" name="Google Shape;17;p73"/>
          <p:cNvSpPr txBox="1"/>
          <p:nvPr>
            <p:ph type="ctrTitle"/>
          </p:nvPr>
        </p:nvSpPr>
        <p:spPr>
          <a:xfrm>
            <a:off x="914400" y="2463065"/>
            <a:ext cx="10363200" cy="166199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73"/>
          <p:cNvSpPr txBox="1"/>
          <p:nvPr>
            <p:ph idx="2" type="body"/>
          </p:nvPr>
        </p:nvSpPr>
        <p:spPr>
          <a:xfrm>
            <a:off x="914400" y="4182634"/>
            <a:ext cx="10363200" cy="4985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6D0E2"/>
              </a:buClr>
              <a:buSzPts val="3600"/>
              <a:buFont typeface="Arial"/>
              <a:buNone/>
              <a:defRPr b="0" i="0" sz="3600" u="none" cap="none" strike="noStrike">
                <a:solidFill>
                  <a:srgbClr val="06D0E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elvetica Neue"/>
              <a:buNone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and Content">
  <p:cSld name="3_Title and Content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A40"/>
          </a:solidFill>
          <a:ln cap="flat" cmpd="sng" w="12700">
            <a:solidFill>
              <a:srgbClr val="001E2E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82"/>
          <p:cNvSpPr txBox="1"/>
          <p:nvPr>
            <p:ph type="title"/>
          </p:nvPr>
        </p:nvSpPr>
        <p:spPr>
          <a:xfrm>
            <a:off x="839788" y="457200"/>
            <a:ext cx="3932237" cy="588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6428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Font typeface="Arial"/>
              <a:buNone/>
              <a:defRPr sz="5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82"/>
          <p:cNvSpPr txBox="1"/>
          <p:nvPr>
            <p:ph idx="1" type="body"/>
          </p:nvPr>
        </p:nvSpPr>
        <p:spPr>
          <a:xfrm>
            <a:off x="5092700" y="457200"/>
            <a:ext cx="6262688" cy="588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b="0" i="0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2A4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2A4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A4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2A4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8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83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59" name="Google Shape;59;p83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0" name="Google Shape;60;p8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8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8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8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A40"/>
              </a:buClr>
              <a:buSzPts val="6000"/>
              <a:buFont typeface="Arial"/>
              <a:buNone/>
              <a:defRPr sz="6000">
                <a:solidFill>
                  <a:srgbClr val="002A4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8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A4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2A4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Helvetica Neue"/>
              <a:buNone/>
              <a:defRPr b="0" i="0" sz="16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Helvetica Neue"/>
              <a:buNone/>
              <a:defRPr b="0" i="0" sz="16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bg>
      <p:bgPr>
        <a:solidFill>
          <a:srgbClr val="002A40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g13a52c276e0_0_9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83235" cy="6857998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g13a52c276e0_0_93"/>
          <p:cNvSpPr txBox="1"/>
          <p:nvPr>
            <p:ph idx="1" type="subTitle"/>
          </p:nvPr>
        </p:nvSpPr>
        <p:spPr>
          <a:xfrm>
            <a:off x="1519616" y="5467527"/>
            <a:ext cx="9144000" cy="12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None/>
              <a:defRPr sz="2000"/>
            </a:lvl2pPr>
            <a:lvl3pPr lvl="2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None/>
              <a:defRPr sz="1800"/>
            </a:lvl3pPr>
            <a:lvl4pPr lvl="3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elvetica Neue"/>
              <a:buNone/>
              <a:defRPr sz="1600"/>
            </a:lvl4pPr>
            <a:lvl5pPr lvl="4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elvetica Neue"/>
              <a:buNone/>
              <a:defRPr sz="1600"/>
            </a:lvl5pPr>
            <a:lvl6pPr lvl="5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75" name="Google Shape;75;g13a52c276e0_0_93"/>
          <p:cNvSpPr txBox="1"/>
          <p:nvPr>
            <p:ph type="ctrTitle"/>
          </p:nvPr>
        </p:nvSpPr>
        <p:spPr>
          <a:xfrm>
            <a:off x="914400" y="2463065"/>
            <a:ext cx="10363200" cy="16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g13a52c276e0_0_93"/>
          <p:cNvSpPr txBox="1"/>
          <p:nvPr>
            <p:ph idx="2" type="body"/>
          </p:nvPr>
        </p:nvSpPr>
        <p:spPr>
          <a:xfrm>
            <a:off x="914400" y="4182634"/>
            <a:ext cx="10363200" cy="49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6D0E2"/>
              </a:buClr>
              <a:buSzPts val="3600"/>
              <a:buFont typeface="Arial"/>
              <a:buNone/>
              <a:defRPr b="0" i="0" sz="3600">
                <a:solidFill>
                  <a:srgbClr val="06D0E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13a52c276e0_0_98"/>
          <p:cNvSpPr txBox="1"/>
          <p:nvPr>
            <p:ph idx="1" type="body"/>
          </p:nvPr>
        </p:nvSpPr>
        <p:spPr>
          <a:xfrm>
            <a:off x="838200" y="1876483"/>
            <a:ext cx="10515600" cy="175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182875" spcFirstLastPara="1" rIns="0" wrap="square" tIns="0">
            <a:spAutoFit/>
          </a:bodyPr>
          <a:lstStyle>
            <a:lvl1pPr indent="-37084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B42"/>
              </a:buClr>
              <a:buSzPts val="2240"/>
              <a:buFont typeface="Arial"/>
              <a:buChar char="●"/>
              <a:defRPr b="0" i="0">
                <a:solidFill>
                  <a:srgbClr val="002B4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0519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B42"/>
              </a:buClr>
              <a:buSzPts val="1920"/>
              <a:buFont typeface="Arial"/>
              <a:buChar char="●"/>
              <a:defRPr b="0" i="0">
                <a:solidFill>
                  <a:srgbClr val="002B4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B42"/>
              </a:buClr>
              <a:buSzPts val="1600"/>
              <a:buFont typeface="Arial"/>
              <a:buChar char="●"/>
              <a:defRPr b="0" i="0">
                <a:solidFill>
                  <a:srgbClr val="002B4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20039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B42"/>
              </a:buClr>
              <a:buSzPts val="1440"/>
              <a:buFont typeface="Arial"/>
              <a:buChar char="●"/>
              <a:defRPr b="0" i="0">
                <a:solidFill>
                  <a:srgbClr val="002B4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20039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B42"/>
              </a:buClr>
              <a:buSzPts val="1440"/>
              <a:buFont typeface="Arial"/>
              <a:buChar char="●"/>
              <a:defRPr b="0" i="0">
                <a:solidFill>
                  <a:srgbClr val="002B4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g13a52c276e0_0_98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182875" spcFirstLastPara="1" rIns="91425" wrap="square" tIns="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g13a52c276e0_0_98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g13a52c276e0_0_98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g13a52c276e0_0_98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13a52c276e0_0_104"/>
          <p:cNvSpPr txBox="1"/>
          <p:nvPr>
            <p:ph type="title"/>
          </p:nvPr>
        </p:nvSpPr>
        <p:spPr>
          <a:xfrm>
            <a:off x="831850" y="1709738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A40"/>
              </a:buClr>
              <a:buSzPts val="6000"/>
              <a:buFont typeface="Arial"/>
              <a:buNone/>
              <a:defRPr sz="6000">
                <a:solidFill>
                  <a:srgbClr val="002A40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g13a52c276e0_0_104"/>
          <p:cNvSpPr txBox="1"/>
          <p:nvPr>
            <p:ph idx="1" type="body"/>
          </p:nvPr>
        </p:nvSpPr>
        <p:spPr>
          <a:xfrm>
            <a:off x="831850" y="4589463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A40"/>
              </a:buClr>
              <a:buSzPts val="2800"/>
              <a:buFont typeface="Arial"/>
              <a:buNone/>
              <a:defRPr b="0" i="0" sz="2800">
                <a:solidFill>
                  <a:srgbClr val="002A4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Helvetica Neue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Helvetica Neue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Helvetica Neue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Helvetica Neue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86" name="Google Shape;86;g13a52c276e0_0_104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g13a52c276e0_0_104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g13a52c276e0_0_104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and Content" type="obj">
  <p:cSld name="OBJECT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13a52c276e0_0_11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A40"/>
              </a:buClr>
              <a:buSzPts val="4400"/>
              <a:buFont typeface="Arial"/>
              <a:buNone/>
              <a:defRPr>
                <a:solidFill>
                  <a:srgbClr val="002A40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g13a52c276e0_0_110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2" name="Google Shape;92;g13a52c276e0_0_110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g13a52c276e0_0_110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g13a52c276e0_0_110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>
  <p:cSld name="Content with Caption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13a52c276e0_0_116"/>
          <p:cNvSpPr txBox="1"/>
          <p:nvPr>
            <p:ph type="title"/>
          </p:nvPr>
        </p:nvSpPr>
        <p:spPr>
          <a:xfrm>
            <a:off x="839788" y="457200"/>
            <a:ext cx="3932100" cy="5880000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0" lIns="182875" spcFirstLastPara="1" rIns="182875" wrap="square" tIns="0">
            <a:noAutofit/>
          </a:bodyPr>
          <a:lstStyle>
            <a:lvl1pPr lvl="0" rtl="0" algn="l">
              <a:lnSpc>
                <a:spcPct val="96428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Font typeface="Arial"/>
              <a:buNone/>
              <a:defRPr sz="5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g13a52c276e0_0_116"/>
          <p:cNvSpPr txBox="1"/>
          <p:nvPr>
            <p:ph idx="1" type="body"/>
          </p:nvPr>
        </p:nvSpPr>
        <p:spPr>
          <a:xfrm>
            <a:off x="5092700" y="457200"/>
            <a:ext cx="6262800" cy="58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340360" lvl="0" marL="457200" rtl="0" algn="l">
              <a:lnSpc>
                <a:spcPct val="118181"/>
              </a:lnSpc>
              <a:spcBef>
                <a:spcPts val="600"/>
              </a:spcBef>
              <a:spcAft>
                <a:spcPts val="0"/>
              </a:spcAft>
              <a:buClr>
                <a:srgbClr val="002A40"/>
              </a:buClr>
              <a:buSzPts val="1760"/>
              <a:buFont typeface="Arial"/>
              <a:buChar char="●"/>
              <a:defRPr b="0" i="0" sz="2200">
                <a:solidFill>
                  <a:srgbClr val="002A4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2A40"/>
              </a:buClr>
              <a:buSzPts val="2000"/>
              <a:buFont typeface="Helvetica Neue"/>
              <a:buNone/>
              <a:defRPr sz="2000">
                <a:solidFill>
                  <a:srgbClr val="002A40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A40"/>
              </a:buClr>
              <a:buSzPts val="1800"/>
              <a:buFont typeface="Helvetica Neue"/>
              <a:buNone/>
              <a:defRPr sz="1800">
                <a:solidFill>
                  <a:srgbClr val="002A40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8" name="Google Shape;98;g13a52c276e0_0_116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g13a52c276e0_0_116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g13a52c276e0_0_116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bg>
      <p:bgPr>
        <a:solidFill>
          <a:srgbClr val="002A40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g13a52c276e0_0_1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2077"/>
            <a:ext cx="12183235" cy="68538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g13a52c276e0_0_1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26526" y="2597728"/>
            <a:ext cx="6138947" cy="16625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bg>
      <p:bgPr>
        <a:solidFill>
          <a:srgbClr val="002A40"/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g13a52c276e0_0_1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83235" cy="6857998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g13a52c276e0_0_125"/>
          <p:cNvSpPr txBox="1"/>
          <p:nvPr>
            <p:ph type="ctrTitle"/>
          </p:nvPr>
        </p:nvSpPr>
        <p:spPr>
          <a:xfrm>
            <a:off x="914400" y="2463066"/>
            <a:ext cx="10363200" cy="16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and Content" type="obj">
  <p:cSld name="OBJEC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7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A40"/>
              </a:buClr>
              <a:buSzPts val="4400"/>
              <a:buFont typeface="Arial"/>
              <a:buNone/>
              <a:defRPr>
                <a:solidFill>
                  <a:srgbClr val="002A4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7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" name="Google Shape;22;p7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7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7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Slide">
  <p:cSld name="3_Title Slide">
    <p:bg>
      <p:bgPr>
        <a:solidFill>
          <a:srgbClr val="002A40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g13a52c276e0_0_1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2077"/>
            <a:ext cx="12183235" cy="6853844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g13a52c276e0_0_128"/>
          <p:cNvSpPr txBox="1"/>
          <p:nvPr>
            <p:ph type="ctrTitle"/>
          </p:nvPr>
        </p:nvSpPr>
        <p:spPr>
          <a:xfrm>
            <a:off x="914400" y="2878564"/>
            <a:ext cx="103632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Slide">
  <p:cSld name="4_Title Slide">
    <p:bg>
      <p:bgPr>
        <a:solidFill>
          <a:srgbClr val="002A40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13a52c276e0_0_131"/>
          <p:cNvSpPr txBox="1"/>
          <p:nvPr>
            <p:ph type="ctrTitle"/>
          </p:nvPr>
        </p:nvSpPr>
        <p:spPr>
          <a:xfrm>
            <a:off x="914400" y="2878564"/>
            <a:ext cx="103632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Slide">
  <p:cSld name="5_Title Slide">
    <p:bg>
      <p:bgPr>
        <a:gradFill>
          <a:gsLst>
            <a:gs pos="0">
              <a:srgbClr val="002A40"/>
            </a:gs>
            <a:gs pos="100000">
              <a:srgbClr val="002A40"/>
            </a:gs>
          </a:gsLst>
          <a:lin ang="2700006" scaled="0"/>
        </a:gra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3a52c276e0_0_133"/>
          <p:cNvSpPr txBox="1"/>
          <p:nvPr>
            <p:ph type="ctrTitle"/>
          </p:nvPr>
        </p:nvSpPr>
        <p:spPr>
          <a:xfrm>
            <a:off x="914400" y="2878564"/>
            <a:ext cx="103632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>
  <p:cSld name="2_Title and Content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13a52c276e0_0_13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A40"/>
          </a:solidFill>
          <a:ln cap="flat" cmpd="sng" w="12700">
            <a:solidFill>
              <a:srgbClr val="001E2E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g13a52c276e0_0_135"/>
          <p:cNvSpPr txBox="1"/>
          <p:nvPr>
            <p:ph type="title"/>
          </p:nvPr>
        </p:nvSpPr>
        <p:spPr>
          <a:xfrm>
            <a:off x="838200" y="723207"/>
            <a:ext cx="10515600" cy="60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g13a52c276e0_0_135"/>
          <p:cNvSpPr txBox="1"/>
          <p:nvPr>
            <p:ph idx="1" type="body"/>
          </p:nvPr>
        </p:nvSpPr>
        <p:spPr>
          <a:xfrm>
            <a:off x="838200" y="1695859"/>
            <a:ext cx="10515600" cy="175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b="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b="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and Content">
  <p:cSld name="3_Title and Content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13a52c276e0_0_13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A40"/>
          </a:solidFill>
          <a:ln cap="flat" cmpd="sng" w="12700">
            <a:solidFill>
              <a:srgbClr val="001E2E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g13a52c276e0_0_139"/>
          <p:cNvSpPr txBox="1"/>
          <p:nvPr>
            <p:ph type="title"/>
          </p:nvPr>
        </p:nvSpPr>
        <p:spPr>
          <a:xfrm>
            <a:off x="839788" y="457200"/>
            <a:ext cx="3932100" cy="58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lnSpc>
                <a:spcPct val="96428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Font typeface="Arial"/>
              <a:buNone/>
              <a:defRPr sz="5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g13a52c276e0_0_139"/>
          <p:cNvSpPr txBox="1"/>
          <p:nvPr>
            <p:ph idx="1" type="body"/>
          </p:nvPr>
        </p:nvSpPr>
        <p:spPr>
          <a:xfrm>
            <a:off x="5092700" y="457200"/>
            <a:ext cx="6262800" cy="58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rtl="0" algn="l">
              <a:lnSpc>
                <a:spcPct val="118181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b="0" i="0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2A40"/>
              </a:buClr>
              <a:buSzPts val="2000"/>
              <a:buFont typeface="Helvetica Neue"/>
              <a:buNone/>
              <a:defRPr sz="2000">
                <a:solidFill>
                  <a:srgbClr val="002A40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A40"/>
              </a:buClr>
              <a:buSzPts val="1800"/>
              <a:buFont typeface="Helvetica Neue"/>
              <a:buNone/>
              <a:defRPr sz="1800">
                <a:solidFill>
                  <a:srgbClr val="002A40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13a52c276e0_0_143"/>
          <p:cNvSpPr txBox="1"/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gradFill>
            <a:gsLst>
              <a:gs pos="0">
                <a:srgbClr val="002A40"/>
              </a:gs>
              <a:gs pos="100000">
                <a:srgbClr val="002A40"/>
              </a:gs>
            </a:gsLst>
            <a:lin ang="2700006" scaled="0"/>
          </a:gradFill>
          <a:ln>
            <a:noFill/>
          </a:ln>
        </p:spPr>
        <p:txBody>
          <a:bodyPr anchorCtr="0" anchor="b" bIns="45700" lIns="182875" spcFirstLastPara="1" rIns="18287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" name="Google Shape;124;g13a52c276e0_0_143"/>
          <p:cNvSpPr/>
          <p:nvPr>
            <p:ph idx="2" type="pic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</p:sp>
      <p:sp>
        <p:nvSpPr>
          <p:cNvPr id="125" name="Google Shape;125;g13a52c276e0_0_143"/>
          <p:cNvSpPr txBox="1"/>
          <p:nvPr>
            <p:ph idx="1" type="body"/>
          </p:nvPr>
        </p:nvSpPr>
        <p:spPr>
          <a:xfrm>
            <a:off x="839788" y="2233534"/>
            <a:ext cx="3932100" cy="3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0988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80"/>
              <a:buFont typeface="Arial"/>
              <a:buChar char="●"/>
              <a:defRPr b="0" i="0" sz="1600"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Helvetica Neue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Helvetica Neue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Helvetica Neue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26" name="Google Shape;126;g13a52c276e0_0_143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g13a52c276e0_0_143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g13a52c276e0_0_143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bg>
      <p:bgPr>
        <a:solidFill>
          <a:srgbClr val="002A40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26;p7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2077"/>
            <a:ext cx="12183232" cy="6853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26526" y="2597728"/>
            <a:ext cx="6138949" cy="16625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>
  <p:cSld name="Content with Caption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5"/>
          <p:cNvSpPr txBox="1"/>
          <p:nvPr>
            <p:ph type="title"/>
          </p:nvPr>
        </p:nvSpPr>
        <p:spPr>
          <a:xfrm>
            <a:off x="839788" y="457200"/>
            <a:ext cx="3932237" cy="588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6428"/>
              </a:lnSpc>
              <a:spcBef>
                <a:spcPts val="0"/>
              </a:spcBef>
              <a:spcAft>
                <a:spcPts val="0"/>
              </a:spcAft>
              <a:buClr>
                <a:srgbClr val="002A40"/>
              </a:buClr>
              <a:buSzPts val="5600"/>
              <a:buFont typeface="Arial"/>
              <a:buNone/>
              <a:defRPr sz="5600">
                <a:solidFill>
                  <a:srgbClr val="002A4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75"/>
          <p:cNvSpPr txBox="1"/>
          <p:nvPr>
            <p:ph idx="1" type="body"/>
          </p:nvPr>
        </p:nvSpPr>
        <p:spPr>
          <a:xfrm>
            <a:off x="5092700" y="457200"/>
            <a:ext cx="6262688" cy="588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600"/>
              </a:spcBef>
              <a:spcAft>
                <a:spcPts val="0"/>
              </a:spcAft>
              <a:buClr>
                <a:srgbClr val="002A40"/>
              </a:buClr>
              <a:buSzPts val="2200"/>
              <a:buFont typeface="Arial"/>
              <a:buNone/>
              <a:defRPr b="0" i="0" sz="2200" u="none" cap="none" strike="noStrike">
                <a:solidFill>
                  <a:srgbClr val="002A4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2A4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2A4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A4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2A4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1" name="Google Shape;31;p7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7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7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bg>
      <p:bgPr>
        <a:solidFill>
          <a:srgbClr val="002A40"/>
        </a:soli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7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8323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77"/>
          <p:cNvSpPr txBox="1"/>
          <p:nvPr>
            <p:ph type="ctrTitle"/>
          </p:nvPr>
        </p:nvSpPr>
        <p:spPr>
          <a:xfrm>
            <a:off x="914400" y="2463066"/>
            <a:ext cx="10363200" cy="166199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Slide">
  <p:cSld name="3_Title Slide">
    <p:bg>
      <p:bgPr>
        <a:solidFill>
          <a:srgbClr val="002A40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7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2077"/>
            <a:ext cx="12183232" cy="6853846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78"/>
          <p:cNvSpPr txBox="1"/>
          <p:nvPr>
            <p:ph type="ctrTitle"/>
          </p:nvPr>
        </p:nvSpPr>
        <p:spPr>
          <a:xfrm>
            <a:off x="914400" y="2878564"/>
            <a:ext cx="103632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Slide">
  <p:cSld name="4_Title Slide">
    <p:bg>
      <p:bgPr>
        <a:solidFill>
          <a:srgbClr val="002A40"/>
        </a:solid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9"/>
          <p:cNvSpPr txBox="1"/>
          <p:nvPr>
            <p:ph type="ctrTitle"/>
          </p:nvPr>
        </p:nvSpPr>
        <p:spPr>
          <a:xfrm>
            <a:off x="914400" y="2878564"/>
            <a:ext cx="103632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0"/>
          <p:cNvSpPr txBox="1"/>
          <p:nvPr>
            <p:ph type="title"/>
          </p:nvPr>
        </p:nvSpPr>
        <p:spPr>
          <a:xfrm>
            <a:off x="838200" y="723207"/>
            <a:ext cx="10515600" cy="60939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B42"/>
              </a:buClr>
              <a:buSzPts val="4400"/>
              <a:buFont typeface="Arial"/>
              <a:buNone/>
              <a:defRPr>
                <a:solidFill>
                  <a:srgbClr val="002B4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80"/>
          <p:cNvSpPr txBox="1"/>
          <p:nvPr>
            <p:ph idx="1" type="body"/>
          </p:nvPr>
        </p:nvSpPr>
        <p:spPr>
          <a:xfrm>
            <a:off x="838200" y="1695859"/>
            <a:ext cx="10515600" cy="17522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B42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2B4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B42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2B4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B42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002B4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B42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2B4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B42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2B4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5" name="Google Shape;45;p8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8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>
  <p:cSld name="2_Title and Conten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8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A40"/>
          </a:solidFill>
          <a:ln cap="flat" cmpd="sng" w="12700">
            <a:solidFill>
              <a:srgbClr val="001E2E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81"/>
          <p:cNvSpPr txBox="1"/>
          <p:nvPr>
            <p:ph type="title"/>
          </p:nvPr>
        </p:nvSpPr>
        <p:spPr>
          <a:xfrm>
            <a:off x="838200" y="723207"/>
            <a:ext cx="10515600" cy="60939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1"/>
          <p:cNvSpPr txBox="1"/>
          <p:nvPr>
            <p:ph idx="1" type="body"/>
          </p:nvPr>
        </p:nvSpPr>
        <p:spPr>
          <a:xfrm>
            <a:off x="838200" y="1695859"/>
            <a:ext cx="10515600" cy="17522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7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" name="Google Shape;12;p7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7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13a52c276e0_0_87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8" name="Google Shape;68;g13a52c276e0_0_87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9" name="Google Shape;69;g13a52c276e0_0_87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0" name="Google Shape;70;g13a52c276e0_0_87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1" name="Google Shape;71;g13a52c276e0_0_87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elvetica Neue"/>
              <a:buNone/>
              <a:defRPr b="0" i="0" sz="2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elvetica Neue"/>
              <a:buNone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jpg"/><Relationship Id="rId4" Type="http://schemas.openxmlformats.org/officeDocument/2006/relationships/image" Target="../media/image22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s://www.datacamp.com/community/tutorials/r-or-python-for-data-analysis" TargetMode="Externa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5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5.png"/><Relationship Id="rId4" Type="http://schemas.openxmlformats.org/officeDocument/2006/relationships/image" Target="../media/image13.jpg"/><Relationship Id="rId5" Type="http://schemas.openxmlformats.org/officeDocument/2006/relationships/image" Target="../media/image14.png"/><Relationship Id="rId6" Type="http://schemas.openxmlformats.org/officeDocument/2006/relationships/image" Target="../media/image16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hyperlink" Target="https://sydney-informatics-hub.github.io/lessonbmc/02-BMC_R_Day1_B/index.html" TargetMode="External"/><Relationship Id="rId4" Type="http://schemas.openxmlformats.org/officeDocument/2006/relationships/image" Target="../media/image1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7.png"/><Relationship Id="rId4" Type="http://schemas.openxmlformats.org/officeDocument/2006/relationships/image" Target="../media/image20.jpg"/><Relationship Id="rId5" Type="http://schemas.openxmlformats.org/officeDocument/2006/relationships/image" Target="../media/image18.jpg"/><Relationship Id="rId6" Type="http://schemas.openxmlformats.org/officeDocument/2006/relationships/image" Target="../media/image21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hyperlink" Target="http://venus.ifca.unican.es/Rintro/dataStruct.html" TargetMode="External"/><Relationship Id="rId4" Type="http://schemas.openxmlformats.org/officeDocument/2006/relationships/image" Target="../media/image23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5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6.jpg"/><Relationship Id="rId4" Type="http://schemas.openxmlformats.org/officeDocument/2006/relationships/image" Target="../media/image24.jpg"/><Relationship Id="rId5" Type="http://schemas.openxmlformats.org/officeDocument/2006/relationships/image" Target="../media/image28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33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29.jp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32.pn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3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30.png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36.pn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2.xml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3.xml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4.xml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5.xml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6.xml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7.xml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8.xml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9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jpg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0.xml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1.xml"/><Relationship Id="rId3" Type="http://schemas.openxmlformats.org/officeDocument/2006/relationships/hyperlink" Target="https://www.surveymonkey.com/r/F75J6VZ" TargetMode="External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2.xml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3.xml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4.xml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5.xml"/></Relationships>
</file>

<file path=ppt/slides/_rels/slide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6.xml"/><Relationship Id="rId3" Type="http://schemas.openxmlformats.org/officeDocument/2006/relationships/hyperlink" Target="https://gladstone.org/events?series=data-science-training-program" TargetMode="External"/><Relationship Id="rId4" Type="http://schemas.openxmlformats.org/officeDocument/2006/relationships/hyperlink" Target="https://calendars.library.ucsf.edu/calendar/events/?cid=928&amp;t=d&amp;d=0000-00-00&amp;cal=928&amp;ct=27094&amp;inc=0" TargetMode="External"/></Relationships>
</file>

<file path=ppt/slides/_rels/slide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www.calvin.edu/~scofield/courses/m143/materials/RcmdsFromClass.pdf" TargetMode="External"/><Relationship Id="rId4" Type="http://schemas.openxmlformats.org/officeDocument/2006/relationships/hyperlink" Target="https://www.personality-project.org/r/r.commands.html" TargetMode="External"/><Relationship Id="rId5" Type="http://schemas.openxmlformats.org/officeDocument/2006/relationships/hyperlink" Target="https://github.com/rstudio/cheatsheets/blob/main/base-r.pdf" TargetMode="External"/><Relationship Id="rId6" Type="http://schemas.openxmlformats.org/officeDocument/2006/relationships/hyperlink" Target="https://www.rstudio.com/resources/cheatsheets/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jpg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"/>
          <p:cNvSpPr txBox="1"/>
          <p:nvPr>
            <p:ph idx="1" type="subTitle"/>
          </p:nvPr>
        </p:nvSpPr>
        <p:spPr>
          <a:xfrm>
            <a:off x="1524000" y="5154723"/>
            <a:ext cx="9144000" cy="12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/>
              <a:t>Ayushi Agrawal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/>
              <a:t>Bioinformatics Core, GIDB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/>
              <a:t>July 12 &amp; 14, 2022</a:t>
            </a:r>
            <a:endParaRPr/>
          </a:p>
        </p:txBody>
      </p:sp>
      <p:sp>
        <p:nvSpPr>
          <p:cNvPr id="135" name="Google Shape;135;p1"/>
          <p:cNvSpPr txBox="1"/>
          <p:nvPr>
            <p:ph type="ctrTitle"/>
          </p:nvPr>
        </p:nvSpPr>
        <p:spPr>
          <a:xfrm>
            <a:off x="914400" y="2463065"/>
            <a:ext cx="10363200" cy="166199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en-US"/>
              <a:t>Introduction to Data Analysis with R</a:t>
            </a:r>
            <a:endParaRPr/>
          </a:p>
        </p:txBody>
      </p:sp>
      <p:sp>
        <p:nvSpPr>
          <p:cNvPr id="136" name="Google Shape;136;p1"/>
          <p:cNvSpPr txBox="1"/>
          <p:nvPr>
            <p:ph idx="2" type="body"/>
          </p:nvPr>
        </p:nvSpPr>
        <p:spPr>
          <a:xfrm>
            <a:off x="914400" y="4182634"/>
            <a:ext cx="10363200" cy="4985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6D0E2"/>
              </a:buClr>
              <a:buSzPts val="3600"/>
              <a:buFont typeface="Arial"/>
              <a:buNone/>
            </a:pPr>
            <a:r>
              <a:rPr lang="en-US"/>
              <a:t>Gladstone Institutes 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>
                <a:solidFill>
                  <a:schemeClr val="lt1"/>
                </a:solidFill>
              </a:rPr>
              <a:t>R offers a lot more than Excel.</a:t>
            </a:r>
            <a:endParaRPr/>
          </a:p>
        </p:txBody>
      </p:sp>
      <p:pic>
        <p:nvPicPr>
          <p:cNvPr id="207" name="Google Shape;207;p7"/>
          <p:cNvPicPr preferRelativeResize="0"/>
          <p:nvPr>
            <p:ph idx="1" type="body"/>
          </p:nvPr>
        </p:nvPicPr>
        <p:blipFill rotWithShape="1">
          <a:blip r:embed="rId3">
            <a:alphaModFix amt="19000"/>
          </a:blip>
          <a:srcRect b="0" l="0" r="0" t="0"/>
          <a:stretch/>
        </p:blipFill>
        <p:spPr>
          <a:xfrm>
            <a:off x="1155700" y="2478200"/>
            <a:ext cx="4824300" cy="320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7"/>
          <p:cNvPicPr preferRelativeResize="0"/>
          <p:nvPr/>
        </p:nvPicPr>
        <p:blipFill rotWithShape="1">
          <a:blip r:embed="rId4">
            <a:alphaModFix amt="13000"/>
          </a:blip>
          <a:srcRect b="0" l="0" r="0" t="0"/>
          <a:stretch/>
        </p:blipFill>
        <p:spPr>
          <a:xfrm>
            <a:off x="6633275" y="2370025"/>
            <a:ext cx="4602675" cy="3416300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7"/>
          <p:cNvSpPr txBox="1"/>
          <p:nvPr/>
        </p:nvSpPr>
        <p:spPr>
          <a:xfrm>
            <a:off x="2851688" y="2015155"/>
            <a:ext cx="938077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Excel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" name="Google Shape;210;p7"/>
          <p:cNvSpPr txBox="1"/>
          <p:nvPr/>
        </p:nvSpPr>
        <p:spPr>
          <a:xfrm>
            <a:off x="8618371" y="2016528"/>
            <a:ext cx="40748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p7"/>
          <p:cNvSpPr txBox="1"/>
          <p:nvPr/>
        </p:nvSpPr>
        <p:spPr>
          <a:xfrm>
            <a:off x="1273175" y="2461319"/>
            <a:ext cx="4464050" cy="33250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810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Char char="●"/>
            </a:pPr>
            <a:r>
              <a:rPr b="0" i="0" lang="en-US" sz="2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Familiarity.</a:t>
            </a:r>
            <a:endParaRPr b="0" i="0" sz="2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3429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Char char="●"/>
            </a:pPr>
            <a:r>
              <a:rPr b="0" i="0" lang="en-US" sz="2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Simple visualizations only.</a:t>
            </a:r>
            <a:endParaRPr b="0" i="0" sz="2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3429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Char char="●"/>
            </a:pPr>
            <a:r>
              <a:rPr b="0" i="0" lang="en-US" sz="2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Simple statistics only. Limited support for advanced needs.</a:t>
            </a:r>
            <a:endParaRPr b="0" i="0" sz="22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3429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Char char="●"/>
            </a:pPr>
            <a:r>
              <a:rPr b="0" i="0" lang="en-US" sz="2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You know it’s falling short. That’s why you’re here.</a:t>
            </a:r>
            <a:endParaRPr b="0" i="0" sz="2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3429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Char char="●"/>
            </a:pPr>
            <a:r>
              <a:rPr b="0" i="0" lang="en-US" sz="2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Pay for an inferior option. Why?</a:t>
            </a:r>
            <a:endParaRPr b="0" i="0" sz="22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p7"/>
          <p:cNvSpPr txBox="1"/>
          <p:nvPr/>
        </p:nvSpPr>
        <p:spPr>
          <a:xfrm>
            <a:off x="6633274" y="2461319"/>
            <a:ext cx="4720525" cy="33185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10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Char char="●"/>
            </a:pPr>
            <a:r>
              <a:rPr b="0" i="0" lang="en-US" sz="2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Unknown territory.</a:t>
            </a:r>
            <a:endParaRPr b="0" i="0" sz="2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3429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Char char="●"/>
            </a:pPr>
            <a:r>
              <a:rPr b="0" i="0" lang="en-US" sz="2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Visualization heaven. </a:t>
            </a:r>
            <a:endParaRPr b="0" i="0" sz="2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3429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Char char="●"/>
            </a:pPr>
            <a:r>
              <a:rPr b="0" i="0" lang="en-US" sz="2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If there is a statistical method out there, you’ll likely find it in R. All you need is to “hit a button”.</a:t>
            </a:r>
            <a:endParaRPr b="0" i="0" sz="2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3429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Char char="●"/>
            </a:pPr>
            <a:r>
              <a:rPr b="0" i="0" lang="en-US" sz="2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You will need it ever more.</a:t>
            </a:r>
            <a:endParaRPr b="0" i="0" sz="22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3429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Char char="●"/>
            </a:pPr>
            <a:r>
              <a:rPr b="0" i="0" lang="en-US" sz="2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Free of cost.</a:t>
            </a:r>
            <a:endParaRPr b="0" i="0" sz="2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Google Shape;213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 sz="2400">
                <a:solidFill>
                  <a:schemeClr val="lt1"/>
                </a:solidFill>
              </a:rPr>
              <a:t>R: designed specifically to support variety of biological data analysis.</a:t>
            </a:r>
            <a:endParaRPr/>
          </a:p>
        </p:txBody>
      </p:sp>
      <p:sp>
        <p:nvSpPr>
          <p:cNvPr id="219" name="Google Shape;219;p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182875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Bioconductor: Software for all kinds of biological data.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Understands file formats commonly used in biology.</a:t>
            </a:r>
            <a:endParaRPr/>
          </a:p>
          <a:p>
            <a:pPr indent="-355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Vetted by large community of users.</a:t>
            </a:r>
            <a:endParaRPr/>
          </a:p>
          <a:p>
            <a:pPr indent="-355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Frequently updated.</a:t>
            </a:r>
            <a:endParaRPr/>
          </a:p>
          <a:p>
            <a:pPr indent="-355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https://www.bioconductor.org/</a:t>
            </a:r>
            <a:endParaRPr/>
          </a:p>
        </p:txBody>
      </p:sp>
      <p:sp>
        <p:nvSpPr>
          <p:cNvPr id="220" name="Google Shape;220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67951" y="1828799"/>
            <a:ext cx="7343400" cy="489270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 sz="2400">
                <a:solidFill>
                  <a:schemeClr val="lt1"/>
                </a:solidFill>
              </a:rPr>
              <a:t>R: easy visualization of biological data. Supports interactive visualization.</a:t>
            </a:r>
            <a:endParaRPr/>
          </a:p>
        </p:txBody>
      </p:sp>
      <p:sp>
        <p:nvSpPr>
          <p:cNvPr id="227" name="Google Shape;227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 sz="2400">
                <a:solidFill>
                  <a:schemeClr val="lt1"/>
                </a:solidFill>
              </a:rPr>
              <a:t>R: Increasingly becoming more central to biology.</a:t>
            </a:r>
            <a:endParaRPr/>
          </a:p>
        </p:txBody>
      </p:sp>
      <p:sp>
        <p:nvSpPr>
          <p:cNvPr id="233" name="Google Shape;233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182875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Biological software tools are being integrated with R.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Upcoming training workshops may require R.</a:t>
            </a:r>
            <a:endParaRPr sz="1600"/>
          </a:p>
        </p:txBody>
      </p:sp>
      <p:sp>
        <p:nvSpPr>
          <p:cNvPr id="234" name="Google Shape;234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 sz="2400">
                <a:solidFill>
                  <a:schemeClr val="lt1"/>
                </a:solidFill>
              </a:rPr>
              <a:t>R vs Python: depends on what we need</a:t>
            </a:r>
            <a:endParaRPr/>
          </a:p>
        </p:txBody>
      </p:sp>
      <p:sp>
        <p:nvSpPr>
          <p:cNvPr id="241" name="Google Shape;241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182875">
            <a:noAutofit/>
          </a:bodyPr>
          <a:lstStyle/>
          <a:p>
            <a:pPr indent="-46228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●"/>
            </a:pPr>
            <a:r>
              <a:rPr lang="en-US" sz="2000" u="sng">
                <a:solidFill>
                  <a:schemeClr val="hlink"/>
                </a:solidFill>
                <a:hlinkClick r:id="rId3"/>
              </a:rPr>
              <a:t>https://www.datacamp.com/community/tutorials/r-or-python-for-data-analysis</a:t>
            </a:r>
            <a:endParaRPr sz="2000"/>
          </a:p>
          <a:p>
            <a:pPr indent="-355600" lvl="0" marL="457200" rtl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●"/>
            </a:pPr>
            <a:r>
              <a:rPr lang="en-US" sz="2000"/>
              <a:t>R is used by statisticians, engineers and scientists. </a:t>
            </a:r>
            <a:endParaRPr sz="2000"/>
          </a:p>
          <a:p>
            <a:pPr indent="-355600" lvl="0" marL="457200" rtl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●"/>
            </a:pPr>
            <a:r>
              <a:rPr lang="en-US" sz="2000"/>
              <a:t>Python is popular among scientists, developers and programmers because it is faster.</a:t>
            </a:r>
            <a:endParaRPr sz="2000"/>
          </a:p>
          <a:p>
            <a:pPr indent="-355600" lvl="0" marL="457200" rtl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●"/>
            </a:pPr>
            <a:r>
              <a:rPr lang="en-US" sz="2000"/>
              <a:t>R is primarily used in academics and research. Also common in industry for bioinformatics and data science.</a:t>
            </a:r>
            <a:endParaRPr sz="2000"/>
          </a:p>
          <a:p>
            <a:pPr indent="-355600" lvl="0" marL="457200" rtl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●"/>
            </a:pPr>
            <a:r>
              <a:rPr lang="en-US" sz="2000"/>
              <a:t>Unique attractions of R: ggplot2 for data visualization, Bioconductor</a:t>
            </a:r>
            <a:endParaRPr sz="2000"/>
          </a:p>
        </p:txBody>
      </p:sp>
      <p:sp>
        <p:nvSpPr>
          <p:cNvPr id="242" name="Google Shape;242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2"/>
          <p:cNvSpPr txBox="1"/>
          <p:nvPr>
            <p:ph type="title"/>
          </p:nvPr>
        </p:nvSpPr>
        <p:spPr>
          <a:xfrm>
            <a:off x="950741" y="222206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A40"/>
              </a:buClr>
              <a:buSzPts val="4400"/>
              <a:buFont typeface="Arial"/>
              <a:buNone/>
            </a:pPr>
            <a:r>
              <a:rPr lang="en-US"/>
              <a:t>RStudio and basic arithmetic</a:t>
            </a:r>
            <a:endParaRPr/>
          </a:p>
        </p:txBody>
      </p:sp>
      <p:sp>
        <p:nvSpPr>
          <p:cNvPr id="248" name="Google Shape;248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 sz="2400">
                <a:solidFill>
                  <a:schemeClr val="lt1"/>
                </a:solidFill>
              </a:rPr>
              <a:t>R is a console application.</a:t>
            </a:r>
            <a:endParaRPr/>
          </a:p>
        </p:txBody>
      </p:sp>
      <p:sp>
        <p:nvSpPr>
          <p:cNvPr id="255" name="Google Shape;255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182875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Text only interface. Inputs and outputs can be images.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RStudio: Brings more Graphical User Interface (GUI) features to R.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RStudio is to R as Microsoft Word is to Notepad in Windows or TextEdit in Mac. (~kinda)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Launch RStudio.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Try from these: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sum(2,3)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prod(2,3)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sqrt(5.5)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</p:txBody>
      </p:sp>
      <p:sp>
        <p:nvSpPr>
          <p:cNvPr id="256" name="Google Shape;256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>
                <a:solidFill>
                  <a:schemeClr val="lt1"/>
                </a:solidFill>
              </a:rPr>
              <a:t>Commenting inside a source script</a:t>
            </a:r>
            <a:endParaRPr/>
          </a:p>
        </p:txBody>
      </p:sp>
      <p:sp>
        <p:nvSpPr>
          <p:cNvPr id="263" name="Google Shape;263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182875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Looking at an old script, or someone else’s script can be scary.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Speak to machine in code.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Leave comments in natural language (e.g., English).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Anything written after # is interpreted by R as a comment for humans.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</p:txBody>
      </p:sp>
      <p:sp>
        <p:nvSpPr>
          <p:cNvPr id="264" name="Google Shape;264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Assignment </a:t>
            </a:r>
            <a:r>
              <a:rPr i="1" lang="en-US" sz="2800">
                <a:solidFill>
                  <a:schemeClr val="lt1"/>
                </a:solidFill>
              </a:rPr>
              <a:t>operators</a:t>
            </a:r>
            <a:r>
              <a:rPr lang="en-US" sz="2800">
                <a:solidFill>
                  <a:schemeClr val="lt1"/>
                </a:solidFill>
              </a:rPr>
              <a:t> in R</a:t>
            </a:r>
            <a:endParaRPr/>
          </a:p>
        </p:txBody>
      </p:sp>
      <p:sp>
        <p:nvSpPr>
          <p:cNvPr id="271" name="Google Shape;271;p1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182875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Results of one calculation may be input to another.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Save intermediate results by assigning them to variables.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a &lt;- sum(2,3)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a = sum(2,3)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Variables store values. 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Called so because they can be assigned any value.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Both work but prefer to use ‘&lt;-’ for now.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Change ‘=’ to ‘&lt;-’ in the script and rerun.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</p:txBody>
      </p:sp>
      <p:sp>
        <p:nvSpPr>
          <p:cNvPr id="272" name="Google Shape;272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Rules for naming variables</a:t>
            </a:r>
            <a:endParaRPr/>
          </a:p>
        </p:txBody>
      </p:sp>
      <p:sp>
        <p:nvSpPr>
          <p:cNvPr id="279" name="Google Shape;279;p1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182875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Names can be a combination of letters, digits, period (.) and underscore (_).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It must start with a letter or a period. If it starts with a period, it cannot be followed by a digit.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Reserved words in R must not be used as variable names.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</p:txBody>
      </p:sp>
      <p:sp>
        <p:nvSpPr>
          <p:cNvPr id="280" name="Google Shape;280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13a52c276e0_0_75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182875" spcFirstLastPara="1" rIns="91425" wrap="square" tIns="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Introductions</a:t>
            </a:r>
            <a:endParaRPr/>
          </a:p>
        </p:txBody>
      </p:sp>
      <p:sp>
        <p:nvSpPr>
          <p:cNvPr id="143" name="Google Shape;143;g13a52c276e0_0_75"/>
          <p:cNvSpPr txBox="1"/>
          <p:nvPr>
            <p:ph idx="1" type="body"/>
          </p:nvPr>
        </p:nvSpPr>
        <p:spPr>
          <a:xfrm>
            <a:off x="838200" y="2392858"/>
            <a:ext cx="10515600" cy="3484800"/>
          </a:xfrm>
          <a:prstGeom prst="rect">
            <a:avLst/>
          </a:prstGeom>
        </p:spPr>
        <p:txBody>
          <a:bodyPr anchorCtr="0" anchor="t" bIns="0" lIns="182875" spcFirstLastPara="1" rIns="0" wrap="square" tIns="0">
            <a:sp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Ayushi Agrawal, Bioinformatician II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Michela Traglia, Statistician III</a:t>
            </a:r>
            <a:r>
              <a:rPr lang="en-US"/>
              <a:t> (T.A.)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Min-Gyoung Shin, Bioinformatician II </a:t>
            </a:r>
            <a:r>
              <a:rPr lang="en-US"/>
              <a:t>(T.A.)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Yihang Xin, Software Engineer II</a:t>
            </a:r>
            <a:r>
              <a:rPr lang="en-US"/>
              <a:t> (T.A.)</a:t>
            </a:r>
            <a:endParaRPr/>
          </a:p>
        </p:txBody>
      </p:sp>
      <p:sp>
        <p:nvSpPr>
          <p:cNvPr id="144" name="Google Shape;144;g13a52c276e0_0_75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Empty workspace/environment</a:t>
            </a:r>
            <a:endParaRPr/>
          </a:p>
        </p:txBody>
      </p:sp>
      <p:pic>
        <p:nvPicPr>
          <p:cNvPr id="286" name="Google Shape;286;p1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95121" y="2603500"/>
            <a:ext cx="5746070" cy="3416300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Data analysis creates objects that store data. </a:t>
            </a:r>
            <a:br>
              <a:rPr lang="en-US" sz="2400">
                <a:solidFill>
                  <a:schemeClr val="lt1"/>
                </a:solidFill>
              </a:rPr>
            </a:br>
            <a:r>
              <a:rPr lang="en-US" sz="1600">
                <a:solidFill>
                  <a:schemeClr val="lt1"/>
                </a:solidFill>
              </a:rPr>
              <a:t>(top-right pane in RStudio)</a:t>
            </a:r>
            <a:endParaRPr/>
          </a:p>
        </p:txBody>
      </p:sp>
      <p:pic>
        <p:nvPicPr>
          <p:cNvPr id="293" name="Google Shape;293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03500" y="2131070"/>
            <a:ext cx="6985000" cy="415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35593" y="3479464"/>
            <a:ext cx="1736132" cy="9671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107051" y="3724341"/>
            <a:ext cx="774915" cy="696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1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915020" y="3504939"/>
            <a:ext cx="2133858" cy="985800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Scientific calculations may require checking criteria.</a:t>
            </a:r>
            <a:endParaRPr/>
          </a:p>
        </p:txBody>
      </p:sp>
      <p:sp>
        <p:nvSpPr>
          <p:cNvPr id="303" name="Google Shape;303;p1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182875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Is p-value less than 0.05? 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Is organism named </a:t>
            </a:r>
            <a:r>
              <a:rPr i="1" lang="en-US" sz="2000"/>
              <a:t>Homo sapiens</a:t>
            </a:r>
            <a:r>
              <a:rPr lang="en-US" sz="2000"/>
              <a:t>?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What percent of patients have heart rate greater than 130 bpm?</a:t>
            </a:r>
            <a:endParaRPr/>
          </a:p>
        </p:txBody>
      </p:sp>
      <p:sp>
        <p:nvSpPr>
          <p:cNvPr id="304" name="Google Shape;304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Scientific calculations may require checking criteria.</a:t>
            </a:r>
            <a:endParaRPr/>
          </a:p>
        </p:txBody>
      </p:sp>
      <p:sp>
        <p:nvSpPr>
          <p:cNvPr id="310" name="Google Shape;310;p2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182875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Is p-value less than or equal to 0.05? 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p &lt;= 0.05</a:t>
            </a:r>
            <a:endParaRPr/>
          </a:p>
          <a:p>
            <a:pPr indent="-355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Is organism named Homo sapiens?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name == “Homo sapiens”</a:t>
            </a:r>
            <a:endParaRPr/>
          </a:p>
          <a:p>
            <a:pPr indent="-355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What percent of patients have heart rate greater than 130 bpm?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bpm &gt; 130</a:t>
            </a:r>
            <a:endParaRPr/>
          </a:p>
        </p:txBody>
      </p:sp>
      <p:sp>
        <p:nvSpPr>
          <p:cNvPr id="311" name="Google Shape;311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Might need to check multiple criteria simultaneously.</a:t>
            </a:r>
            <a:endParaRPr/>
          </a:p>
        </p:txBody>
      </p:sp>
      <p:sp>
        <p:nvSpPr>
          <p:cNvPr id="317" name="Google Shape;317;p2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182875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p &lt;= 0.05 &amp; bpm &gt; 130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bpm == 120 &amp; name == “Homo sapiens”</a:t>
            </a:r>
            <a:endParaRPr/>
          </a:p>
        </p:txBody>
      </p:sp>
      <p:sp>
        <p:nvSpPr>
          <p:cNvPr id="318" name="Google Shape;318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2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Useful </a:t>
            </a:r>
            <a:r>
              <a:rPr i="1" lang="en-US" sz="2800">
                <a:solidFill>
                  <a:schemeClr val="lt1"/>
                </a:solidFill>
              </a:rPr>
              <a:t>operators</a:t>
            </a:r>
            <a:r>
              <a:rPr lang="en-US" sz="2800">
                <a:solidFill>
                  <a:schemeClr val="lt1"/>
                </a:solidFill>
              </a:rPr>
              <a:t> in R</a:t>
            </a:r>
            <a:endParaRPr/>
          </a:p>
        </p:txBody>
      </p:sp>
      <p:sp>
        <p:nvSpPr>
          <p:cNvPr id="325" name="Google Shape;325;p2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182875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!    means ‘NOT’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!=  means ‘NOT EQUAL’ 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== means ‘EQUAL’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&amp;   means ‘AND’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|   means ‘OR’</a:t>
            </a:r>
            <a:endParaRPr/>
          </a:p>
        </p:txBody>
      </p:sp>
      <p:sp>
        <p:nvSpPr>
          <p:cNvPr id="326" name="Google Shape;326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Thus far…</a:t>
            </a:r>
            <a:endParaRPr/>
          </a:p>
        </p:txBody>
      </p:sp>
      <p:sp>
        <p:nvSpPr>
          <p:cNvPr id="332" name="Google Shape;332;p2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182875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R console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Source scripts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Commenting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Environment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Simple calculations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Variables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</p:txBody>
      </p:sp>
      <p:sp>
        <p:nvSpPr>
          <p:cNvPr id="333" name="Google Shape;333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2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Coming up…</a:t>
            </a:r>
            <a:endParaRPr/>
          </a:p>
        </p:txBody>
      </p:sp>
      <p:sp>
        <p:nvSpPr>
          <p:cNvPr id="339" name="Google Shape;339;p2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182875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Data structures available in R.</a:t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Intro to functions and libraries.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Reading data.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Troubleshooting error messages.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Exploring data. (Basic summaries such as mean, median, etc.)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Selecting subsets of data.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Plotting data.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</p:txBody>
      </p:sp>
      <p:sp>
        <p:nvSpPr>
          <p:cNvPr id="340" name="Google Shape;340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1102bc038d2_0_0"/>
          <p:cNvSpPr txBox="1"/>
          <p:nvPr>
            <p:ph type="title"/>
          </p:nvPr>
        </p:nvSpPr>
        <p:spPr>
          <a:xfrm>
            <a:off x="810065" y="2404941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A40"/>
              </a:buClr>
              <a:buSzPts val="4400"/>
              <a:buFont typeface="Arial"/>
              <a:buNone/>
            </a:pPr>
            <a:r>
              <a:rPr lang="en-US"/>
              <a:t>Data structures.</a:t>
            </a:r>
            <a:endParaRPr/>
          </a:p>
        </p:txBody>
      </p:sp>
      <p:sp>
        <p:nvSpPr>
          <p:cNvPr id="346" name="Google Shape;346;g1102bc038d2_0_0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1102bc038d2_0_7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Data Types in R</a:t>
            </a:r>
            <a:endParaRPr i="1" sz="2800">
              <a:solidFill>
                <a:schemeClr val="lt1"/>
              </a:solidFill>
            </a:endParaRPr>
          </a:p>
        </p:txBody>
      </p:sp>
      <p:sp>
        <p:nvSpPr>
          <p:cNvPr id="352" name="Google Shape;352;g1102bc038d2_0_70"/>
          <p:cNvSpPr txBox="1"/>
          <p:nvPr>
            <p:ph idx="12" type="sldNum"/>
          </p:nvPr>
        </p:nvSpPr>
        <p:spPr>
          <a:xfrm>
            <a:off x="8610600" y="63584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53" name="Google Shape;353;g1102bc038d2_0_70"/>
          <p:cNvSpPr txBox="1"/>
          <p:nvPr/>
        </p:nvSpPr>
        <p:spPr>
          <a:xfrm>
            <a:off x="838200" y="6356350"/>
            <a:ext cx="7011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https://sydney-informatics-hub.github.io/lessonbmc/02-BMC_R_Day1_B/index.html</a:t>
            </a:r>
            <a:r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4" name="Google Shape;354;g1102bc038d2_0_70"/>
          <p:cNvPicPr preferRelativeResize="0"/>
          <p:nvPr/>
        </p:nvPicPr>
        <p:blipFill rotWithShape="1">
          <a:blip r:embed="rId4">
            <a:alphaModFix/>
          </a:blip>
          <a:srcRect b="16364" l="1143" r="60878" t="13967"/>
          <a:stretch/>
        </p:blipFill>
        <p:spPr>
          <a:xfrm>
            <a:off x="4173125" y="2140075"/>
            <a:ext cx="4630374" cy="3501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13a52c276e0_0_81"/>
          <p:cNvSpPr txBox="1"/>
          <p:nvPr>
            <p:ph idx="1" type="body"/>
          </p:nvPr>
        </p:nvSpPr>
        <p:spPr>
          <a:xfrm>
            <a:off x="838200" y="1876483"/>
            <a:ext cx="10515600" cy="2591100"/>
          </a:xfrm>
          <a:prstGeom prst="rect">
            <a:avLst/>
          </a:prstGeom>
        </p:spPr>
        <p:txBody>
          <a:bodyPr anchorCtr="0" anchor="t" bIns="0" lIns="182875" spcFirstLastPara="1" rIns="0" wrap="square" tIns="0">
            <a:sp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500"/>
              <a:t>Prior experience with R? </a:t>
            </a:r>
            <a:endParaRPr sz="2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/>
          </a:p>
          <a:p>
            <a:pPr indent="-351789" lvl="0" marL="1371600" rtl="0" algn="l">
              <a:spcBef>
                <a:spcPts val="1000"/>
              </a:spcBef>
              <a:spcAft>
                <a:spcPts val="0"/>
              </a:spcAft>
              <a:buSzPts val="1940"/>
              <a:buAutoNum type="arabicPeriod"/>
            </a:pPr>
            <a:r>
              <a:rPr lang="en-US" sz="2500"/>
              <a:t>None - I do not know what R is</a:t>
            </a:r>
            <a:endParaRPr sz="2500"/>
          </a:p>
          <a:p>
            <a:pPr indent="-351789" lvl="0" marL="1371600" rtl="0" algn="l">
              <a:spcBef>
                <a:spcPts val="1000"/>
              </a:spcBef>
              <a:spcAft>
                <a:spcPts val="0"/>
              </a:spcAft>
              <a:buSzPts val="1940"/>
              <a:buAutoNum type="arabicPeriod"/>
            </a:pPr>
            <a:r>
              <a:rPr lang="en-US" sz="2500"/>
              <a:t>Beginner - I can perform basic operations in R </a:t>
            </a:r>
            <a:endParaRPr sz="2500"/>
          </a:p>
          <a:p>
            <a:pPr indent="-351789" lvl="0" marL="1371600" rtl="0" algn="l">
              <a:spcBef>
                <a:spcPts val="1000"/>
              </a:spcBef>
              <a:spcAft>
                <a:spcPts val="0"/>
              </a:spcAft>
              <a:buSzPts val="1940"/>
              <a:buAutoNum type="arabicPeriod"/>
            </a:pPr>
            <a:r>
              <a:rPr lang="en-US" sz="2500"/>
              <a:t>Intermediate - I have used R before for some analyses </a:t>
            </a:r>
            <a:endParaRPr sz="2500"/>
          </a:p>
          <a:p>
            <a:pPr indent="-351789" lvl="0" marL="1371600" rtl="0" algn="l">
              <a:spcBef>
                <a:spcPts val="1000"/>
              </a:spcBef>
              <a:spcAft>
                <a:spcPts val="0"/>
              </a:spcAft>
              <a:buSzPts val="1940"/>
              <a:buAutoNum type="arabicPeriod"/>
            </a:pPr>
            <a:r>
              <a:rPr lang="en-US" sz="2500"/>
              <a:t>Expert - I use R all the time</a:t>
            </a:r>
            <a:endParaRPr sz="2500"/>
          </a:p>
        </p:txBody>
      </p:sp>
      <p:sp>
        <p:nvSpPr>
          <p:cNvPr id="151" name="Google Shape;151;g13a52c276e0_0_81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182875" spcFirstLastPara="1" rIns="91425" wrap="square" tIns="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Poll question </a:t>
            </a:r>
            <a:endParaRPr/>
          </a:p>
        </p:txBody>
      </p:sp>
      <p:sp>
        <p:nvSpPr>
          <p:cNvPr id="152" name="Google Shape;152;g13a52c276e0_0_81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1102bc038d2_0_5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Data structures are data organization/storage formats.</a:t>
            </a:r>
            <a:endParaRPr i="1" sz="2800">
              <a:solidFill>
                <a:schemeClr val="lt1"/>
              </a:solidFill>
            </a:endParaRPr>
          </a:p>
        </p:txBody>
      </p:sp>
      <p:sp>
        <p:nvSpPr>
          <p:cNvPr id="360" name="Google Shape;360;g1102bc038d2_0_5"/>
          <p:cNvSpPr txBox="1"/>
          <p:nvPr>
            <p:ph idx="1" type="body"/>
          </p:nvPr>
        </p:nvSpPr>
        <p:spPr>
          <a:xfrm>
            <a:off x="838200" y="1825625"/>
            <a:ext cx="10515600" cy="36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Storing data physically? Options: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</p:txBody>
      </p:sp>
      <p:pic>
        <p:nvPicPr>
          <p:cNvPr id="361" name="Google Shape;361;g1102bc038d2_0_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7783" y="3127635"/>
            <a:ext cx="1562100" cy="156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g1102bc038d2_0_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367268" y="2923081"/>
            <a:ext cx="2520430" cy="23018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g1102bc038d2_0_5"/>
          <p:cNvPicPr preferRelativeResize="0"/>
          <p:nvPr/>
        </p:nvPicPr>
        <p:blipFill rotWithShape="1">
          <a:blip r:embed="rId5">
            <a:alphaModFix/>
          </a:blip>
          <a:srcRect b="10935" l="0" r="0" t="0"/>
          <a:stretch/>
        </p:blipFill>
        <p:spPr>
          <a:xfrm>
            <a:off x="8870326" y="2600792"/>
            <a:ext cx="2755900" cy="2624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g1102bc038d2_0_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372173" y="3127635"/>
            <a:ext cx="2313482" cy="1665416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g1102bc038d2_0_5"/>
          <p:cNvSpPr txBox="1"/>
          <p:nvPr/>
        </p:nvSpPr>
        <p:spPr>
          <a:xfrm>
            <a:off x="997783" y="5741229"/>
            <a:ext cx="1334100" cy="5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Sticky note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6" name="Google Shape;366;g1102bc038d2_0_5"/>
          <p:cNvSpPr txBox="1"/>
          <p:nvPr/>
        </p:nvSpPr>
        <p:spPr>
          <a:xfrm>
            <a:off x="3620667" y="5741229"/>
            <a:ext cx="1334100" cy="5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Printer paper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7" name="Google Shape;367;g1102bc038d2_0_5"/>
          <p:cNvSpPr txBox="1"/>
          <p:nvPr/>
        </p:nvSpPr>
        <p:spPr>
          <a:xfrm>
            <a:off x="6724814" y="5741229"/>
            <a:ext cx="1334100" cy="5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Task pad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g1102bc038d2_0_5"/>
          <p:cNvSpPr txBox="1"/>
          <p:nvPr/>
        </p:nvSpPr>
        <p:spPr>
          <a:xfrm>
            <a:off x="9700625" y="5741229"/>
            <a:ext cx="1334100" cy="5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Long scroll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9" name="Google Shape;369;g1102bc038d2_0_5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1102bc038d2_0_44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Data structures are data organization/storage formats.</a:t>
            </a:r>
            <a:endParaRPr i="1" sz="2800">
              <a:solidFill>
                <a:schemeClr val="lt1"/>
              </a:solidFill>
            </a:endParaRPr>
          </a:p>
        </p:txBody>
      </p:sp>
      <p:sp>
        <p:nvSpPr>
          <p:cNvPr id="375" name="Google Shape;375;g1102bc038d2_0_44"/>
          <p:cNvSpPr txBox="1"/>
          <p:nvPr>
            <p:ph idx="12" type="sldNum"/>
          </p:nvPr>
        </p:nvSpPr>
        <p:spPr>
          <a:xfrm>
            <a:off x="8610600" y="63584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76" name="Google Shape;376;g1102bc038d2_0_44"/>
          <p:cNvSpPr txBox="1"/>
          <p:nvPr/>
        </p:nvSpPr>
        <p:spPr>
          <a:xfrm>
            <a:off x="838200" y="6356350"/>
            <a:ext cx="4688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http://venus.ifca.unican.es/Rintro/dataStruct.html</a:t>
            </a:r>
            <a:r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7" name="Google Shape;377;g1102bc038d2_0_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54480" y="1828800"/>
            <a:ext cx="9107424" cy="4378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1102bc038d2_0_19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Data structures are data organization/storage formats.</a:t>
            </a:r>
            <a:endParaRPr i="1" sz="2800">
              <a:solidFill>
                <a:schemeClr val="lt1"/>
              </a:solidFill>
            </a:endParaRPr>
          </a:p>
        </p:txBody>
      </p:sp>
      <p:sp>
        <p:nvSpPr>
          <p:cNvPr id="383" name="Google Shape;383;g1102bc038d2_0_19"/>
          <p:cNvSpPr txBox="1"/>
          <p:nvPr>
            <p:ph idx="1" type="body"/>
          </p:nvPr>
        </p:nvSpPr>
        <p:spPr>
          <a:xfrm>
            <a:off x="838200" y="1825625"/>
            <a:ext cx="10515600" cy="41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Working with data in R? Options: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Numeric vector</a:t>
            </a:r>
            <a:endParaRPr/>
          </a:p>
          <a:p>
            <a:pPr indent="-4572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/>
              <a:t>c(2, 5, 10, 11)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Character vector</a:t>
            </a:r>
            <a:endParaRPr/>
          </a:p>
          <a:p>
            <a:pPr indent="-4572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/>
              <a:t>c(“apples”, “oranges”, “butter”, “dry yeast”)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Data frames</a:t>
            </a:r>
            <a:endParaRPr/>
          </a:p>
          <a:p>
            <a:pPr indent="-4572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/>
              <a:t>dat from Iris example.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Matrix</a:t>
            </a:r>
            <a:endParaRPr/>
          </a:p>
          <a:p>
            <a:pPr indent="-4572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/>
              <a:t>Example counts for genes in several samples.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Lists</a:t>
            </a:r>
            <a:endParaRPr/>
          </a:p>
          <a:p>
            <a:pPr indent="-4572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/>
              <a:t>Flexible data structures. </a:t>
            </a:r>
            <a:endParaRPr/>
          </a:p>
          <a:p>
            <a:pPr indent="-4572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/>
              <a:t>mylist &lt;- list(a = c(2, 5, 10, 11),</a:t>
            </a:r>
            <a:endParaRPr/>
          </a:p>
          <a:p>
            <a:pPr indent="0" lvl="4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2000"/>
              <a:t>            b = c(“apples”, “oranges”, “butter”, “dry yeast”)</a:t>
            </a:r>
            <a:endParaRPr/>
          </a:p>
          <a:p>
            <a:pPr indent="0" lvl="4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2000"/>
              <a:t>)</a:t>
            </a:r>
            <a:endParaRPr/>
          </a:p>
          <a:p>
            <a:pPr indent="-396239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384" name="Google Shape;384;g1102bc038d2_0_19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85" name="Google Shape;385;g1102bc038d2_0_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g1102bc038d2_0_19"/>
          <p:cNvSpPr txBox="1"/>
          <p:nvPr>
            <p:ph idx="12" type="sldNum"/>
          </p:nvPr>
        </p:nvSpPr>
        <p:spPr>
          <a:xfrm>
            <a:off x="8668825" y="6356350"/>
            <a:ext cx="2743200" cy="365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g1102bc038d2_0_26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Data structures for special needs?</a:t>
            </a:r>
            <a:endParaRPr i="1" sz="2800">
              <a:solidFill>
                <a:schemeClr val="lt1"/>
              </a:solidFill>
            </a:endParaRPr>
          </a:p>
        </p:txBody>
      </p:sp>
      <p:sp>
        <p:nvSpPr>
          <p:cNvPr id="392" name="Google Shape;392;g1102bc038d2_0_26"/>
          <p:cNvSpPr txBox="1"/>
          <p:nvPr>
            <p:ph idx="1" type="body"/>
          </p:nvPr>
        </p:nvSpPr>
        <p:spPr>
          <a:xfrm>
            <a:off x="838200" y="1825625"/>
            <a:ext cx="10515600" cy="36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Storing data physically? Options: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</p:txBody>
      </p:sp>
      <p:sp>
        <p:nvSpPr>
          <p:cNvPr id="393" name="Google Shape;393;g1102bc038d2_0_26"/>
          <p:cNvSpPr txBox="1"/>
          <p:nvPr/>
        </p:nvSpPr>
        <p:spPr>
          <a:xfrm>
            <a:off x="1235290" y="5741228"/>
            <a:ext cx="1334100" cy="5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Sheet music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4" name="Google Shape;394;g1102bc038d2_0_26"/>
          <p:cNvSpPr txBox="1"/>
          <p:nvPr/>
        </p:nvSpPr>
        <p:spPr>
          <a:xfrm>
            <a:off x="5428937" y="5741227"/>
            <a:ext cx="1334100" cy="5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Ledger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5" name="Google Shape;395;g1102bc038d2_0_26"/>
          <p:cNvSpPr txBox="1"/>
          <p:nvPr/>
        </p:nvSpPr>
        <p:spPr>
          <a:xfrm>
            <a:off x="9320615" y="5741229"/>
            <a:ext cx="1334100" cy="5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Lab notebook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6" name="Google Shape;396;g1102bc038d2_0_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12817" y="2864202"/>
            <a:ext cx="2141022" cy="22013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" name="Google Shape;397;g1102bc038d2_0_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54792" y="3048412"/>
            <a:ext cx="2209800" cy="166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" name="Google Shape;398;g1102bc038d2_0_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659850" y="2777446"/>
            <a:ext cx="2374900" cy="2374900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Google Shape;399;g1102bc038d2_0_26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g1102bc038d2_0_38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Data structures for special needs?</a:t>
            </a:r>
            <a:endParaRPr i="1" sz="2800">
              <a:solidFill>
                <a:schemeClr val="lt1"/>
              </a:solidFill>
            </a:endParaRPr>
          </a:p>
        </p:txBody>
      </p:sp>
      <p:sp>
        <p:nvSpPr>
          <p:cNvPr id="405" name="Google Shape;405;g1102bc038d2_0_38"/>
          <p:cNvSpPr txBox="1"/>
          <p:nvPr>
            <p:ph idx="1" type="body"/>
          </p:nvPr>
        </p:nvSpPr>
        <p:spPr>
          <a:xfrm>
            <a:off x="838200" y="1825625"/>
            <a:ext cx="10515600" cy="26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Working with data in R?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Packages may have author-defined data structures.</a:t>
            </a:r>
            <a:endParaRPr/>
          </a:p>
          <a:p>
            <a:pPr indent="-355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Example – DGEList defined in edgeR. </a:t>
            </a:r>
            <a:endParaRPr/>
          </a:p>
          <a:p>
            <a:pPr indent="-4572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/>
              <a:t>Stores counts, sample grouping information, normalization factors, etc. in one place.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</p:txBody>
      </p:sp>
      <p:sp>
        <p:nvSpPr>
          <p:cNvPr id="406" name="Google Shape;406;g1102bc038d2_0_38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25"/>
          <p:cNvSpPr txBox="1"/>
          <p:nvPr>
            <p:ph type="title"/>
          </p:nvPr>
        </p:nvSpPr>
        <p:spPr>
          <a:xfrm>
            <a:off x="992944" y="247527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A40"/>
              </a:buClr>
              <a:buSzPts val="4400"/>
              <a:buFont typeface="Arial"/>
              <a:buNone/>
            </a:pPr>
            <a:r>
              <a:rPr lang="en-US"/>
              <a:t>Functions</a:t>
            </a:r>
            <a:endParaRPr/>
          </a:p>
        </p:txBody>
      </p:sp>
      <p:sp>
        <p:nvSpPr>
          <p:cNvPr id="412" name="Google Shape;412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2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Working with buttons for modern scientific calculations? </a:t>
            </a:r>
            <a:endParaRPr/>
          </a:p>
        </p:txBody>
      </p:sp>
      <p:sp>
        <p:nvSpPr>
          <p:cNvPr id="418" name="Google Shape;418;p26"/>
          <p:cNvSpPr txBox="1"/>
          <p:nvPr>
            <p:ph idx="1" type="body"/>
          </p:nvPr>
        </p:nvSpPr>
        <p:spPr>
          <a:xfrm>
            <a:off x="838200" y="2389239"/>
            <a:ext cx="4235245" cy="37877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182875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The best of calculators =&gt; 10s of buttons for specific tasks.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Modern science needs many times more than 10s.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</p:txBody>
      </p:sp>
      <p:pic>
        <p:nvPicPr>
          <p:cNvPr id="419" name="Google Shape;419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34138" y="2389239"/>
            <a:ext cx="2662051" cy="3416300"/>
          </a:xfrm>
          <a:prstGeom prst="rect">
            <a:avLst/>
          </a:prstGeom>
          <a:noFill/>
          <a:ln>
            <a:noFill/>
          </a:ln>
        </p:spPr>
      </p:pic>
      <p:sp>
        <p:nvSpPr>
          <p:cNvPr id="420" name="Google Shape;420;p2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2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Functions are to R what buttons are to calculators. </a:t>
            </a:r>
            <a:endParaRPr/>
          </a:p>
        </p:txBody>
      </p:sp>
      <p:sp>
        <p:nvSpPr>
          <p:cNvPr id="426" name="Google Shape;426;p27"/>
          <p:cNvSpPr txBox="1"/>
          <p:nvPr>
            <p:ph idx="1" type="body"/>
          </p:nvPr>
        </p:nvSpPr>
        <p:spPr>
          <a:xfrm>
            <a:off x="838200" y="2389239"/>
            <a:ext cx="10754032" cy="19467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182875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R can perform 100s of 1000s of tasks.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Tasks are performed by using functions.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Examples: sum(), prod(), mean(), t.test().</a:t>
            </a:r>
            <a:endParaRPr/>
          </a:p>
        </p:txBody>
      </p:sp>
      <p:sp>
        <p:nvSpPr>
          <p:cNvPr id="427" name="Google Shape;427;p27"/>
          <p:cNvSpPr/>
          <p:nvPr/>
        </p:nvSpPr>
        <p:spPr>
          <a:xfrm>
            <a:off x="4339525" y="4417017"/>
            <a:ext cx="3270143" cy="1286359"/>
          </a:xfrm>
          <a:prstGeom prst="ellipse">
            <a:avLst/>
          </a:prstGeom>
          <a:solidFill>
            <a:schemeClr val="accent1"/>
          </a:solidFill>
          <a:ln cap="flat" cmpd="sng" w="12700">
            <a:solidFill>
              <a:srgbClr val="001E2E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US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function()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8" name="Google Shape;428;p27"/>
          <p:cNvSpPr txBox="1"/>
          <p:nvPr/>
        </p:nvSpPr>
        <p:spPr>
          <a:xfrm>
            <a:off x="1999281" y="4200041"/>
            <a:ext cx="151883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DatasetA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9" name="Google Shape;429;p27"/>
          <p:cNvSpPr txBox="1"/>
          <p:nvPr/>
        </p:nvSpPr>
        <p:spPr>
          <a:xfrm>
            <a:off x="1835903" y="4707090"/>
            <a:ext cx="151883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DatasetB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0" name="Google Shape;430;p27"/>
          <p:cNvSpPr txBox="1"/>
          <p:nvPr/>
        </p:nvSpPr>
        <p:spPr>
          <a:xfrm>
            <a:off x="1726769" y="5238339"/>
            <a:ext cx="151883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DatasetC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31" name="Google Shape;431;p27"/>
          <p:cNvCxnSpPr/>
          <p:nvPr/>
        </p:nvCxnSpPr>
        <p:spPr>
          <a:xfrm>
            <a:off x="3245603" y="4384707"/>
            <a:ext cx="1093922" cy="392327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lg" w="lg" type="stealth"/>
          </a:ln>
        </p:spPr>
      </p:cxnSp>
      <p:cxnSp>
        <p:nvCxnSpPr>
          <p:cNvPr id="432" name="Google Shape;432;p27"/>
          <p:cNvCxnSpPr/>
          <p:nvPr/>
        </p:nvCxnSpPr>
        <p:spPr>
          <a:xfrm>
            <a:off x="2851042" y="5007106"/>
            <a:ext cx="1461361" cy="122596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lg" w="lg" type="stealth"/>
          </a:ln>
        </p:spPr>
      </p:cxnSp>
      <p:cxnSp>
        <p:nvCxnSpPr>
          <p:cNvPr id="433" name="Google Shape;433;p27"/>
          <p:cNvCxnSpPr/>
          <p:nvPr/>
        </p:nvCxnSpPr>
        <p:spPr>
          <a:xfrm flipH="1" rot="10800000">
            <a:off x="2851042" y="5231651"/>
            <a:ext cx="1488483" cy="218031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lg" w="lg" type="stealth"/>
          </a:ln>
        </p:spPr>
      </p:cxnSp>
      <p:sp>
        <p:nvSpPr>
          <p:cNvPr id="434" name="Google Shape;434;p27"/>
          <p:cNvSpPr txBox="1"/>
          <p:nvPr/>
        </p:nvSpPr>
        <p:spPr>
          <a:xfrm>
            <a:off x="9236990" y="4045058"/>
            <a:ext cx="156532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Result1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5" name="Google Shape;435;p27"/>
          <p:cNvSpPr txBox="1"/>
          <p:nvPr/>
        </p:nvSpPr>
        <p:spPr>
          <a:xfrm>
            <a:off x="9098151" y="4633227"/>
            <a:ext cx="156532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Result2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6" name="Google Shape;436;p27"/>
          <p:cNvSpPr txBox="1"/>
          <p:nvPr/>
        </p:nvSpPr>
        <p:spPr>
          <a:xfrm>
            <a:off x="9098151" y="5265439"/>
            <a:ext cx="156532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Result3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37" name="Google Shape;437;p27"/>
          <p:cNvCxnSpPr>
            <a:endCxn id="434" idx="1"/>
          </p:cNvCxnSpPr>
          <p:nvPr/>
        </p:nvCxnSpPr>
        <p:spPr>
          <a:xfrm flipH="1" rot="10800000">
            <a:off x="7636790" y="4229724"/>
            <a:ext cx="1600200" cy="43530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lg" w="lg" type="stealth"/>
          </a:ln>
        </p:spPr>
      </p:cxnSp>
      <p:cxnSp>
        <p:nvCxnSpPr>
          <p:cNvPr id="438" name="Google Shape;438;p27"/>
          <p:cNvCxnSpPr>
            <a:endCxn id="435" idx="1"/>
          </p:cNvCxnSpPr>
          <p:nvPr/>
        </p:nvCxnSpPr>
        <p:spPr>
          <a:xfrm flipH="1" rot="10800000">
            <a:off x="7700451" y="4817893"/>
            <a:ext cx="1397700" cy="12330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lg" w="lg" type="stealth"/>
          </a:ln>
        </p:spPr>
      </p:cxnSp>
      <p:cxnSp>
        <p:nvCxnSpPr>
          <p:cNvPr id="439" name="Google Shape;439;p27"/>
          <p:cNvCxnSpPr>
            <a:endCxn id="436" idx="1"/>
          </p:cNvCxnSpPr>
          <p:nvPr/>
        </p:nvCxnSpPr>
        <p:spPr>
          <a:xfrm>
            <a:off x="7609551" y="5358305"/>
            <a:ext cx="1488600" cy="9180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lg" w="lg" type="stealth"/>
          </a:ln>
        </p:spPr>
      </p:cxnSp>
      <p:sp>
        <p:nvSpPr>
          <p:cNvPr id="440" name="Google Shape;440;p2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2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There are functions for all sorts of things.</a:t>
            </a:r>
            <a:endParaRPr/>
          </a:p>
        </p:txBody>
      </p:sp>
      <p:sp>
        <p:nvSpPr>
          <p:cNvPr id="446" name="Google Shape;446;p28"/>
          <p:cNvSpPr txBox="1"/>
          <p:nvPr>
            <p:ph idx="1" type="body"/>
          </p:nvPr>
        </p:nvSpPr>
        <p:spPr>
          <a:xfrm>
            <a:off x="838200" y="2389239"/>
            <a:ext cx="10754032" cy="19467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182875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Example to read a table saved in a file: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read.table()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Usage: read.table(“filename”)</a:t>
            </a:r>
            <a:endParaRPr/>
          </a:p>
        </p:txBody>
      </p:sp>
      <p:sp>
        <p:nvSpPr>
          <p:cNvPr id="447" name="Google Shape;447;p28"/>
          <p:cNvSpPr/>
          <p:nvPr/>
        </p:nvSpPr>
        <p:spPr>
          <a:xfrm>
            <a:off x="4339525" y="4277529"/>
            <a:ext cx="3270143" cy="1286359"/>
          </a:xfrm>
          <a:prstGeom prst="ellipse">
            <a:avLst/>
          </a:prstGeom>
          <a:solidFill>
            <a:schemeClr val="accent1"/>
          </a:solidFill>
          <a:ln cap="flat" cmpd="sng" w="12700">
            <a:solidFill>
              <a:srgbClr val="001E2E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US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read.table()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8" name="Google Shape;448;p28"/>
          <p:cNvSpPr txBox="1"/>
          <p:nvPr/>
        </p:nvSpPr>
        <p:spPr>
          <a:xfrm>
            <a:off x="1665422" y="4632238"/>
            <a:ext cx="151883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File name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49" name="Google Shape;449;p28"/>
          <p:cNvCxnSpPr/>
          <p:nvPr/>
        </p:nvCxnSpPr>
        <p:spPr>
          <a:xfrm>
            <a:off x="2851042" y="4867618"/>
            <a:ext cx="1461361" cy="122596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lg" w="lg" type="stealth"/>
          </a:ln>
        </p:spPr>
      </p:cxnSp>
      <p:sp>
        <p:nvSpPr>
          <p:cNvPr id="450" name="Google Shape;450;p28"/>
          <p:cNvSpPr txBox="1"/>
          <p:nvPr/>
        </p:nvSpPr>
        <p:spPr>
          <a:xfrm>
            <a:off x="9098151" y="4493739"/>
            <a:ext cx="1565329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is displayed in R.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51" name="Google Shape;451;p28"/>
          <p:cNvCxnSpPr>
            <a:endCxn id="450" idx="1"/>
          </p:cNvCxnSpPr>
          <p:nvPr/>
        </p:nvCxnSpPr>
        <p:spPr>
          <a:xfrm>
            <a:off x="7700451" y="4801905"/>
            <a:ext cx="1397700" cy="1500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lg" w="lg" type="stealth"/>
          </a:ln>
        </p:spPr>
      </p:cxnSp>
      <p:sp>
        <p:nvSpPr>
          <p:cNvPr id="452" name="Google Shape;452;p2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2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There are functions for all sorts of things.</a:t>
            </a:r>
            <a:endParaRPr/>
          </a:p>
        </p:txBody>
      </p:sp>
      <p:sp>
        <p:nvSpPr>
          <p:cNvPr id="458" name="Google Shape;458;p29"/>
          <p:cNvSpPr txBox="1"/>
          <p:nvPr>
            <p:ph idx="1" type="body"/>
          </p:nvPr>
        </p:nvSpPr>
        <p:spPr>
          <a:xfrm>
            <a:off x="838200" y="2389239"/>
            <a:ext cx="10754032" cy="19467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182875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Example to find complementary DNA sequence.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complement()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Usage: complement(sequence)</a:t>
            </a:r>
            <a:endParaRPr/>
          </a:p>
        </p:txBody>
      </p:sp>
      <p:sp>
        <p:nvSpPr>
          <p:cNvPr id="459" name="Google Shape;459;p29"/>
          <p:cNvSpPr/>
          <p:nvPr/>
        </p:nvSpPr>
        <p:spPr>
          <a:xfrm>
            <a:off x="4339525" y="4313588"/>
            <a:ext cx="3360872" cy="1286359"/>
          </a:xfrm>
          <a:prstGeom prst="ellipse">
            <a:avLst/>
          </a:prstGeom>
          <a:solidFill>
            <a:schemeClr val="accent1"/>
          </a:solidFill>
          <a:ln cap="flat" cmpd="sng" w="12700">
            <a:solidFill>
              <a:srgbClr val="001E2E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complement()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0" name="Google Shape;460;p29"/>
          <p:cNvSpPr txBox="1"/>
          <p:nvPr/>
        </p:nvSpPr>
        <p:spPr>
          <a:xfrm>
            <a:off x="1665422" y="4668297"/>
            <a:ext cx="151883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ACGT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61" name="Google Shape;461;p29"/>
          <p:cNvCxnSpPr/>
          <p:nvPr/>
        </p:nvCxnSpPr>
        <p:spPr>
          <a:xfrm>
            <a:off x="2851042" y="4903677"/>
            <a:ext cx="1461361" cy="122596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lg" w="lg" type="stealth"/>
          </a:ln>
        </p:spPr>
      </p:cxnSp>
      <p:sp>
        <p:nvSpPr>
          <p:cNvPr id="462" name="Google Shape;462;p29"/>
          <p:cNvSpPr txBox="1"/>
          <p:nvPr/>
        </p:nvSpPr>
        <p:spPr>
          <a:xfrm>
            <a:off x="9098151" y="4529798"/>
            <a:ext cx="156532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TGCA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63" name="Google Shape;463;p29"/>
          <p:cNvCxnSpPr>
            <a:endCxn id="462" idx="1"/>
          </p:cNvCxnSpPr>
          <p:nvPr/>
        </p:nvCxnSpPr>
        <p:spPr>
          <a:xfrm flipH="1" rot="10800000">
            <a:off x="7700451" y="4714464"/>
            <a:ext cx="1397700" cy="12330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lg" w="lg" type="stealth"/>
          </a:ln>
        </p:spPr>
      </p:cxnSp>
      <p:sp>
        <p:nvSpPr>
          <p:cNvPr id="464" name="Google Shape;464;p2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>
                <a:solidFill>
                  <a:schemeClr val="lt1"/>
                </a:solidFill>
              </a:rPr>
              <a:t>R topics covered</a:t>
            </a:r>
            <a:endParaRPr/>
          </a:p>
        </p:txBody>
      </p:sp>
      <p:sp>
        <p:nvSpPr>
          <p:cNvPr id="159" name="Google Shape;159;p3"/>
          <p:cNvSpPr txBox="1"/>
          <p:nvPr>
            <p:ph idx="1" type="body"/>
          </p:nvPr>
        </p:nvSpPr>
        <p:spPr>
          <a:xfrm>
            <a:off x="838200" y="1915388"/>
            <a:ext cx="5376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1828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chemeClr val="accent4"/>
                </a:solidFill>
              </a:rPr>
              <a:t>Session 1 (Day 1)</a:t>
            </a:r>
            <a:endParaRPr b="1" sz="2200">
              <a:solidFill>
                <a:schemeClr val="accent4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b="1" sz="2200">
              <a:solidFill>
                <a:schemeClr val="accent4"/>
              </a:solidFill>
            </a:endParaRPr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RStudio interface</a:t>
            </a:r>
            <a:endParaRPr sz="2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US" sz="2000"/>
              <a:t>Basic math operations</a:t>
            </a:r>
            <a:endParaRPr sz="2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US" sz="2000"/>
              <a:t>Assigning values to variables</a:t>
            </a:r>
            <a:endParaRPr sz="2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US" sz="2000"/>
              <a:t>Commenting in a script</a:t>
            </a:r>
            <a:endParaRPr sz="2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US" sz="2000"/>
              <a:t>Logical operators</a:t>
            </a:r>
            <a:endParaRPr sz="2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Data structures available in R</a:t>
            </a:r>
            <a:endParaRPr sz="2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Saving R script and workspace</a:t>
            </a:r>
            <a:endParaRPr sz="2000"/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Intro to functions and libraries</a:t>
            </a:r>
            <a:endParaRPr sz="2000"/>
          </a:p>
          <a:p>
            <a:pPr indent="-36576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None/>
            </a:pPr>
            <a:r>
              <a:t/>
            </a:r>
            <a:endParaRPr sz="2000"/>
          </a:p>
        </p:txBody>
      </p:sp>
      <p:sp>
        <p:nvSpPr>
          <p:cNvPr id="160" name="Google Shape;160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1" name="Google Shape;161;p3"/>
          <p:cNvSpPr txBox="1"/>
          <p:nvPr>
            <p:ph idx="1" type="body"/>
          </p:nvPr>
        </p:nvSpPr>
        <p:spPr>
          <a:xfrm>
            <a:off x="5981700" y="1915388"/>
            <a:ext cx="53721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1828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chemeClr val="accent4"/>
                </a:solidFill>
              </a:rPr>
              <a:t>Session 2 (Day 2)</a:t>
            </a:r>
            <a:endParaRPr b="1" sz="2200">
              <a:solidFill>
                <a:schemeClr val="accent4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b="1" sz="2200">
              <a:solidFill>
                <a:schemeClr val="accent4"/>
              </a:solidFill>
            </a:endParaRPr>
          </a:p>
          <a:p>
            <a:pPr indent="-33274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40"/>
              <a:buFont typeface="Arial"/>
              <a:buChar char="●"/>
            </a:pPr>
            <a:r>
              <a:rPr lang="en-US" sz="2000"/>
              <a:t>Reading data</a:t>
            </a:r>
            <a:endParaRPr sz="3000"/>
          </a:p>
          <a:p>
            <a:pPr indent="-33274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40"/>
              <a:buFont typeface="Arial"/>
              <a:buChar char="●"/>
            </a:pPr>
            <a:r>
              <a:rPr lang="en-US" sz="2000"/>
              <a:t>Troubleshooting error messages</a:t>
            </a:r>
            <a:endParaRPr sz="3000"/>
          </a:p>
          <a:p>
            <a:pPr indent="-33274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40"/>
              <a:buFont typeface="Arial"/>
              <a:buChar char="●"/>
            </a:pPr>
            <a:r>
              <a:rPr lang="en-US" sz="2000"/>
              <a:t>Exploring data. (Basic summaries such as mean, median, etc.)</a:t>
            </a:r>
            <a:endParaRPr sz="3000"/>
          </a:p>
          <a:p>
            <a:pPr indent="-33274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40"/>
              <a:buFont typeface="Arial"/>
              <a:buChar char="●"/>
            </a:pPr>
            <a:r>
              <a:rPr lang="en-US" sz="2000"/>
              <a:t>Selecting subsets of data</a:t>
            </a:r>
            <a:endParaRPr sz="3000"/>
          </a:p>
          <a:p>
            <a:pPr indent="-33274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40"/>
              <a:buFont typeface="Arial"/>
              <a:buChar char="●"/>
            </a:pPr>
            <a:r>
              <a:rPr lang="en-US" sz="2000"/>
              <a:t>Plotting data</a:t>
            </a:r>
            <a:endParaRPr sz="20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3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Directing output of one function as input to another.</a:t>
            </a:r>
            <a:endParaRPr/>
          </a:p>
        </p:txBody>
      </p:sp>
      <p:sp>
        <p:nvSpPr>
          <p:cNvPr id="470" name="Google Shape;470;p30"/>
          <p:cNvSpPr/>
          <p:nvPr/>
        </p:nvSpPr>
        <p:spPr>
          <a:xfrm>
            <a:off x="2038351" y="3046569"/>
            <a:ext cx="2811973" cy="1286359"/>
          </a:xfrm>
          <a:prstGeom prst="ellipse">
            <a:avLst/>
          </a:prstGeom>
          <a:solidFill>
            <a:schemeClr val="accent1"/>
          </a:solidFill>
          <a:ln cap="flat" cmpd="sng" w="12700">
            <a:solidFill>
              <a:srgbClr val="001E2E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read.table()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1" name="Google Shape;471;p30"/>
          <p:cNvSpPr txBox="1"/>
          <p:nvPr/>
        </p:nvSpPr>
        <p:spPr>
          <a:xfrm>
            <a:off x="69097" y="3454369"/>
            <a:ext cx="171370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File name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72" name="Google Shape;472;p30"/>
          <p:cNvCxnSpPr/>
          <p:nvPr/>
        </p:nvCxnSpPr>
        <p:spPr>
          <a:xfrm>
            <a:off x="1254718" y="3689749"/>
            <a:ext cx="682572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lg" w="lg" type="stealth"/>
          </a:ln>
        </p:spPr>
      </p:cxnSp>
      <p:sp>
        <p:nvSpPr>
          <p:cNvPr id="473" name="Google Shape;473;p30"/>
          <p:cNvSpPr txBox="1"/>
          <p:nvPr/>
        </p:nvSpPr>
        <p:spPr>
          <a:xfrm>
            <a:off x="5633957" y="3315869"/>
            <a:ext cx="1076809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is displayed in R.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74" name="Google Shape;474;p30"/>
          <p:cNvCxnSpPr/>
          <p:nvPr/>
        </p:nvCxnSpPr>
        <p:spPr>
          <a:xfrm>
            <a:off x="4820619" y="3639035"/>
            <a:ext cx="712277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lg" w="lg" type="stealth"/>
          </a:ln>
        </p:spPr>
      </p:cxnSp>
      <p:sp>
        <p:nvSpPr>
          <p:cNvPr id="475" name="Google Shape;475;p30"/>
          <p:cNvSpPr/>
          <p:nvPr/>
        </p:nvSpPr>
        <p:spPr>
          <a:xfrm>
            <a:off x="7494399" y="2967324"/>
            <a:ext cx="2145547" cy="1286359"/>
          </a:xfrm>
          <a:prstGeom prst="ellipse">
            <a:avLst/>
          </a:prstGeom>
          <a:solidFill>
            <a:schemeClr val="accent1"/>
          </a:solidFill>
          <a:ln cap="flat" cmpd="sng" w="12700">
            <a:solidFill>
              <a:srgbClr val="001E2E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edgeR()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76" name="Google Shape;476;p30"/>
          <p:cNvCxnSpPr/>
          <p:nvPr/>
        </p:nvCxnSpPr>
        <p:spPr>
          <a:xfrm>
            <a:off x="6710766" y="3622936"/>
            <a:ext cx="682572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lg" w="lg" type="stealth"/>
          </a:ln>
        </p:spPr>
      </p:cxnSp>
      <p:sp>
        <p:nvSpPr>
          <p:cNvPr id="477" name="Google Shape;477;p30"/>
          <p:cNvSpPr txBox="1"/>
          <p:nvPr/>
        </p:nvSpPr>
        <p:spPr>
          <a:xfrm>
            <a:off x="10470719" y="3177370"/>
            <a:ext cx="1586961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 of differentially expressed genes.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78" name="Google Shape;478;p30"/>
          <p:cNvCxnSpPr/>
          <p:nvPr/>
        </p:nvCxnSpPr>
        <p:spPr>
          <a:xfrm>
            <a:off x="9812042" y="3587119"/>
            <a:ext cx="712277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lg" w="lg" type="stealth"/>
          </a:ln>
        </p:spPr>
      </p:cxnSp>
      <p:sp>
        <p:nvSpPr>
          <p:cNvPr id="479" name="Google Shape;479;p3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3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i="1" lang="en-US" sz="2800">
                <a:solidFill>
                  <a:schemeClr val="lt1"/>
                </a:solidFill>
              </a:rPr>
              <a:t>Library</a:t>
            </a:r>
            <a:r>
              <a:rPr lang="en-US" sz="2800">
                <a:solidFill>
                  <a:schemeClr val="lt1"/>
                </a:solidFill>
              </a:rPr>
              <a:t> is a collection of functions.</a:t>
            </a:r>
            <a:endParaRPr/>
          </a:p>
        </p:txBody>
      </p:sp>
      <p:sp>
        <p:nvSpPr>
          <p:cNvPr id="485" name="Google Shape;485;p3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R works with &gt; 100000 functions. 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More being added everyday.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If the software were to load (i.e., make available) all of them at startup, it will take a while to launch.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Solution: Bundle related functions together in a </a:t>
            </a:r>
            <a:r>
              <a:rPr i="1" lang="en-US" sz="2000"/>
              <a:t>library. </a:t>
            </a:r>
            <a:endParaRPr/>
          </a:p>
          <a:p>
            <a:pPr indent="-342900" lvl="2" marL="12573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/>
              <a:t>Example: edgeR.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Load functions only when needed. (:= Install apps on smartphone as needed)</a:t>
            </a:r>
            <a:endParaRPr/>
          </a:p>
        </p:txBody>
      </p:sp>
      <p:sp>
        <p:nvSpPr>
          <p:cNvPr id="486" name="Google Shape;486;p3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3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Functions may need lots of information</a:t>
            </a:r>
            <a:endParaRPr/>
          </a:p>
        </p:txBody>
      </p:sp>
      <p:sp>
        <p:nvSpPr>
          <p:cNvPr id="492" name="Google Shape;492;p3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Calculators may take only numbers.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R functions take variety of things. Numbers, characters, etc.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Example: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Reading a file. Inputs required: File name and address on computer, formatting of file, type of file, etc.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Writing a file. Inputs required: </a:t>
            </a:r>
            <a:endParaRPr/>
          </a:p>
          <a:p>
            <a:pPr indent="-4572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/>
              <a:t>what to write?</a:t>
            </a:r>
            <a:endParaRPr/>
          </a:p>
          <a:p>
            <a:pPr indent="-4572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/>
              <a:t>where to write? </a:t>
            </a:r>
            <a:endParaRPr/>
          </a:p>
          <a:p>
            <a:pPr indent="-4572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/>
              <a:t>how to format the file? </a:t>
            </a:r>
            <a:endParaRPr/>
          </a:p>
          <a:p>
            <a:pPr indent="-4572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/>
              <a:t>Include column names, row names? </a:t>
            </a:r>
            <a:endParaRPr/>
          </a:p>
          <a:p>
            <a:pPr indent="-4572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/>
              <a:t>separate with comma?</a:t>
            </a:r>
            <a:endParaRPr/>
          </a:p>
        </p:txBody>
      </p:sp>
      <p:sp>
        <p:nvSpPr>
          <p:cNvPr id="493" name="Google Shape;493;p3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g13a52c276e0_0_159"/>
          <p:cNvSpPr txBox="1"/>
          <p:nvPr>
            <p:ph idx="1" type="body"/>
          </p:nvPr>
        </p:nvSpPr>
        <p:spPr>
          <a:xfrm>
            <a:off x="831850" y="4589463"/>
            <a:ext cx="10515600" cy="1500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chemeClr val="accent4"/>
                </a:solidFill>
              </a:rPr>
              <a:t>Session 2</a:t>
            </a:r>
            <a:endParaRPr>
              <a:solidFill>
                <a:schemeClr val="accent4"/>
              </a:solidFill>
            </a:endParaRPr>
          </a:p>
        </p:txBody>
      </p:sp>
      <p:sp>
        <p:nvSpPr>
          <p:cNvPr id="500" name="Google Shape;500;g13a52c276e0_0_159"/>
          <p:cNvSpPr txBox="1"/>
          <p:nvPr>
            <p:ph idx="4294967295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13a52c276e0_0_164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>
                <a:solidFill>
                  <a:schemeClr val="lt1"/>
                </a:solidFill>
              </a:rPr>
              <a:t>Session 2 Outline</a:t>
            </a:r>
            <a:endParaRPr/>
          </a:p>
        </p:txBody>
      </p:sp>
      <p:sp>
        <p:nvSpPr>
          <p:cNvPr id="507" name="Google Shape;507;g13a52c276e0_0_164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182875">
            <a:noAutofit/>
          </a:bodyPr>
          <a:lstStyle/>
          <a:p>
            <a:pPr indent="-508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●"/>
            </a:pPr>
            <a:r>
              <a:rPr lang="en-US" sz="2400"/>
              <a:t>Reading data</a:t>
            </a:r>
            <a:endParaRPr sz="2400"/>
          </a:p>
          <a:p>
            <a:pPr indent="-508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●"/>
            </a:pPr>
            <a:r>
              <a:rPr lang="en-US" sz="2400"/>
              <a:t>Troubleshooting error messages</a:t>
            </a:r>
            <a:endParaRPr sz="2400"/>
          </a:p>
          <a:p>
            <a:pPr indent="-508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●"/>
            </a:pPr>
            <a:r>
              <a:rPr lang="en-US" sz="2400"/>
              <a:t>Exploring data (Basic summaries such as mean, median, etc.)</a:t>
            </a:r>
            <a:endParaRPr sz="2400"/>
          </a:p>
          <a:p>
            <a:pPr indent="-508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●"/>
            </a:pPr>
            <a:r>
              <a:rPr lang="en-US" sz="2400"/>
              <a:t>Selecting subsets of data</a:t>
            </a:r>
            <a:endParaRPr sz="2400"/>
          </a:p>
          <a:p>
            <a:pPr indent="-508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●"/>
            </a:pPr>
            <a:r>
              <a:rPr lang="en-US" sz="2400"/>
              <a:t>Plotting data</a:t>
            </a:r>
            <a:endParaRPr sz="2400"/>
          </a:p>
          <a:p>
            <a:pPr indent="-508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●"/>
            </a:pPr>
            <a:r>
              <a:rPr lang="en-US" sz="2400"/>
              <a:t>Hands-on work in RStudio</a:t>
            </a:r>
            <a:endParaRPr sz="2400"/>
          </a:p>
          <a:p>
            <a:pPr indent="-508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●"/>
            </a:pPr>
            <a:r>
              <a:rPr lang="en-US" sz="2400"/>
              <a:t>Exercises</a:t>
            </a:r>
            <a:endParaRPr sz="2400"/>
          </a:p>
          <a:p>
            <a:pPr indent="-508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●"/>
            </a:pPr>
            <a:r>
              <a:rPr lang="en-US" sz="2400"/>
              <a:t>Conclusions </a:t>
            </a:r>
            <a:endParaRPr sz="24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4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4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4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400"/>
          </a:p>
        </p:txBody>
      </p:sp>
      <p:sp>
        <p:nvSpPr>
          <p:cNvPr id="508" name="Google Shape;508;g13a52c276e0_0_164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33"/>
          <p:cNvSpPr txBox="1"/>
          <p:nvPr>
            <p:ph type="title"/>
          </p:nvPr>
        </p:nvSpPr>
        <p:spPr>
          <a:xfrm>
            <a:off x="908539" y="264409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A40"/>
              </a:buClr>
              <a:buSzPts val="4400"/>
              <a:buFont typeface="Arial"/>
              <a:buNone/>
            </a:pPr>
            <a:r>
              <a:rPr lang="en-US"/>
              <a:t>Reading a data file.</a:t>
            </a:r>
            <a:endParaRPr/>
          </a:p>
        </p:txBody>
      </p:sp>
      <p:sp>
        <p:nvSpPr>
          <p:cNvPr id="514" name="Google Shape;514;p3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3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There are functions for all sorts of things.</a:t>
            </a:r>
            <a:endParaRPr/>
          </a:p>
        </p:txBody>
      </p:sp>
      <p:sp>
        <p:nvSpPr>
          <p:cNvPr id="521" name="Google Shape;521;p3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Functions to read files: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read.csv()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read.table()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read.xlsx()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Try reading a file called “GSE60450_Lactation-GenewiseCounts.txt”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read.table("GSE60450_Lactation-GenewiseCounts.txt")</a:t>
            </a:r>
            <a:endParaRPr/>
          </a:p>
        </p:txBody>
      </p:sp>
      <p:sp>
        <p:nvSpPr>
          <p:cNvPr id="522" name="Google Shape;522;p3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3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Error!!!</a:t>
            </a:r>
            <a:endParaRPr/>
          </a:p>
        </p:txBody>
      </p:sp>
      <p:pic>
        <p:nvPicPr>
          <p:cNvPr id="528" name="Google Shape;528;p3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11478" y="2248255"/>
            <a:ext cx="4169043" cy="3750590"/>
          </a:xfrm>
          <a:prstGeom prst="rect">
            <a:avLst/>
          </a:prstGeom>
          <a:noFill/>
          <a:ln>
            <a:noFill/>
          </a:ln>
        </p:spPr>
      </p:pic>
      <p:sp>
        <p:nvSpPr>
          <p:cNvPr id="529" name="Google Shape;529;p3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3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How to find help?</a:t>
            </a:r>
            <a:endParaRPr/>
          </a:p>
        </p:txBody>
      </p:sp>
      <p:sp>
        <p:nvSpPr>
          <p:cNvPr id="535" name="Google Shape;535;p3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Execute a command name with the question mark before it. Example: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?read.table</a:t>
            </a:r>
            <a:endParaRPr sz="2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Read the error message! 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Often, no need to understand every word.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Look for key words in error message.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Copy-paste the error message verbatim in Google!</a:t>
            </a:r>
            <a:endParaRPr/>
          </a:p>
        </p:txBody>
      </p:sp>
      <p:sp>
        <p:nvSpPr>
          <p:cNvPr id="536" name="Google Shape;536;p3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3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We need to set directory to where the file is.</a:t>
            </a:r>
            <a:endParaRPr/>
          </a:p>
        </p:txBody>
      </p:sp>
      <p:sp>
        <p:nvSpPr>
          <p:cNvPr id="542" name="Google Shape;542;p3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The function for this is: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setwd()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Can also do it interactively using the menu bar.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In RStudio: Session -&gt; Set Working Directory -&gt; Choose Working Directory.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Verify using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getwd()</a:t>
            </a:r>
            <a:endParaRPr/>
          </a:p>
        </p:txBody>
      </p:sp>
      <p:sp>
        <p:nvSpPr>
          <p:cNvPr id="543" name="Google Shape;543;p3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13a52c276e0_0_151"/>
          <p:cNvSpPr txBox="1"/>
          <p:nvPr>
            <p:ph idx="1" type="body"/>
          </p:nvPr>
        </p:nvSpPr>
        <p:spPr>
          <a:xfrm>
            <a:off x="831850" y="4589463"/>
            <a:ext cx="10515600" cy="1500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0">
                <a:solidFill>
                  <a:schemeClr val="accent4"/>
                </a:solidFill>
              </a:rPr>
              <a:t>Session 1</a:t>
            </a:r>
            <a:endParaRPr>
              <a:solidFill>
                <a:schemeClr val="accent4"/>
              </a:solidFill>
            </a:endParaRPr>
          </a:p>
        </p:txBody>
      </p:sp>
      <p:sp>
        <p:nvSpPr>
          <p:cNvPr id="168" name="Google Shape;168;g13a52c276e0_0_151"/>
          <p:cNvSpPr txBox="1"/>
          <p:nvPr>
            <p:ph idx="4294967295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38"/>
          <p:cNvSpPr txBox="1"/>
          <p:nvPr>
            <p:ph type="title"/>
          </p:nvPr>
        </p:nvSpPr>
        <p:spPr>
          <a:xfrm>
            <a:off x="781929" y="2517482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A40"/>
              </a:buClr>
              <a:buSzPct val="100000"/>
              <a:buFont typeface="Arial"/>
              <a:buNone/>
            </a:pPr>
            <a:r>
              <a:rPr lang="en-US"/>
              <a:t>Working with a dataset</a:t>
            </a:r>
            <a:br>
              <a:rPr lang="en-US"/>
            </a:br>
            <a:br>
              <a:rPr lang="en-US"/>
            </a:br>
            <a:r>
              <a:rPr lang="en-US" sz="3200"/>
              <a:t>(Read, Subset, Visualize)</a:t>
            </a:r>
            <a:endParaRPr/>
          </a:p>
        </p:txBody>
      </p:sp>
      <p:sp>
        <p:nvSpPr>
          <p:cNvPr id="549" name="Google Shape;549;p3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3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Reading a dataset</a:t>
            </a:r>
            <a:endParaRPr/>
          </a:p>
        </p:txBody>
      </p:sp>
      <p:sp>
        <p:nvSpPr>
          <p:cNvPr id="555" name="Google Shape;555;p3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Function we will use: read.table().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Dataset used: GEO accession: GSE60450. 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Tissue of origin: Mammary glands of mouse. 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Cell types: Basal stem-cell enriched cells (B) and committed luminal cells (L)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Biological conditions: Virgin, Lactating and Pregnant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# of groups: 2 cell types x 3 conditions = 6 groups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# of replicates: 2 of each group</a:t>
            </a:r>
            <a:endParaRPr/>
          </a:p>
          <a:p>
            <a:pPr indent="-355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Try read.table("GSE60450_Lactation-GenewiseCounts.txt").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dat &lt;- read.table("GSE60450_Lactation-GenewiseCounts.txt")</a:t>
            </a:r>
            <a:endParaRPr/>
          </a:p>
        </p:txBody>
      </p:sp>
      <p:sp>
        <p:nvSpPr>
          <p:cNvPr id="556" name="Google Shape;556;p3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4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Explore the current data</a:t>
            </a:r>
            <a:endParaRPr/>
          </a:p>
        </p:txBody>
      </p:sp>
      <p:sp>
        <p:nvSpPr>
          <p:cNvPr id="562" name="Google Shape;562;p4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View(dat)    #Shows the data in a tabular format.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dim(dat)       #Shows the dimensions of the table, i.e. rows and columns.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colnames(dat)    #Shows the names of columns, if any.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summary(dat)    #Outputs summary statistics of data. Ex- minimum, max, median, etc.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head(dat) #Displays first 6 rows of data.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tail(dat)      #Displays last 6 rows of data. 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</p:txBody>
      </p:sp>
      <p:sp>
        <p:nvSpPr>
          <p:cNvPr id="563" name="Google Shape;563;p4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4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Extracting parts of data in another variable.</a:t>
            </a:r>
            <a:endParaRPr/>
          </a:p>
        </p:txBody>
      </p:sp>
      <p:sp>
        <p:nvSpPr>
          <p:cNvPr id="569" name="Google Shape;569;p4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geneIds &lt;- dat$EntrezGeneID</a:t>
            </a:r>
            <a:endParaRPr sz="2000"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$ is used to refer to a feature in the data.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Check what geneIds is.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class(geneIds) 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geneIds is an ordered series of values. 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Ordered series of values are called vectors in R. </a:t>
            </a:r>
            <a:endParaRPr/>
          </a:p>
        </p:txBody>
      </p:sp>
      <p:sp>
        <p:nvSpPr>
          <p:cNvPr id="570" name="Google Shape;570;p4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4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Another data type: </a:t>
            </a:r>
            <a:r>
              <a:rPr i="1" lang="en-US" sz="2800">
                <a:solidFill>
                  <a:schemeClr val="lt1"/>
                </a:solidFill>
              </a:rPr>
              <a:t>Factor</a:t>
            </a:r>
            <a:endParaRPr/>
          </a:p>
        </p:txBody>
      </p:sp>
      <p:sp>
        <p:nvSpPr>
          <p:cNvPr id="576" name="Google Shape;576;p4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phenotype_info &lt;- read.table("targets.csv", header = TRUE, sep = ",") 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Check what phenotype_info$CellType is.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Character type.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Convert to factor.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phenotype_info$CellType &lt;- as.factor(phenotype_info$CellType)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Factors are used to represent categorical variables for statistical analysis.</a:t>
            </a:r>
            <a:endParaRPr/>
          </a:p>
        </p:txBody>
      </p:sp>
      <p:sp>
        <p:nvSpPr>
          <p:cNvPr id="577" name="Google Shape;577;p4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4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Goal: To extract subset of data for B cells. </a:t>
            </a:r>
            <a:endParaRPr i="1" sz="2800">
              <a:solidFill>
                <a:schemeClr val="lt1"/>
              </a:solidFill>
            </a:endParaRPr>
          </a:p>
        </p:txBody>
      </p:sp>
      <p:sp>
        <p:nvSpPr>
          <p:cNvPr id="583" name="Google Shape;583;p4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which_B &lt;- phenotype_info$CellType == "B" 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phenotype_info$CellType == "B" compares each value in phenotype_info$CellType with the character “B”.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If a value equals “B”, output is TRUE.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Check what which_B is. (a logical vector)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To extract the subset for B</a:t>
            </a:r>
            <a:r>
              <a:rPr i="1" lang="en-US" sz="2000"/>
              <a:t> </a:t>
            </a:r>
            <a:r>
              <a:rPr lang="en-US" sz="2000"/>
              <a:t>cells: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phenotype_info_B &lt;- phenotype_info[which_B, ]</a:t>
            </a:r>
            <a:endParaRPr/>
          </a:p>
        </p:txBody>
      </p:sp>
      <p:sp>
        <p:nvSpPr>
          <p:cNvPr id="584" name="Google Shape;584;p4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4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Goal: To extract subset of data for B cells. </a:t>
            </a:r>
            <a:endParaRPr i="1" sz="2800">
              <a:solidFill>
                <a:schemeClr val="lt1"/>
              </a:solidFill>
            </a:endParaRPr>
          </a:p>
        </p:txBody>
      </p:sp>
      <p:sp>
        <p:nvSpPr>
          <p:cNvPr id="590" name="Google Shape;590;p4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Alternatively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phenotype_info_B &lt;- subset(phenotype_info, CellType == "B") 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If only I had googled!!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Wishing you could just hit enter?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Feeling like a lot of people would want it?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Google!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TRUE for most anything at a beginner level.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If you get an error, someone else would have got it too. Google!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</p:txBody>
      </p:sp>
      <p:sp>
        <p:nvSpPr>
          <p:cNvPr id="591" name="Google Shape;591;p44"/>
          <p:cNvSpPr txBox="1"/>
          <p:nvPr/>
        </p:nvSpPr>
        <p:spPr>
          <a:xfrm>
            <a:off x="-397565" y="2544417"/>
            <a:ext cx="0" cy="0"/>
          </a:xfrm>
          <a:prstGeom prst="rect">
            <a:avLst/>
          </a:prstGeom>
          <a:noFill/>
          <a:ln cap="flat" cmpd="sng" w="9525">
            <a:solidFill>
              <a:srgbClr val="001E2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92" name="Google Shape;592;p4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4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Basic statistics.</a:t>
            </a:r>
            <a:endParaRPr i="1" sz="2800">
              <a:solidFill>
                <a:schemeClr val="lt1"/>
              </a:solidFill>
            </a:endParaRPr>
          </a:p>
        </p:txBody>
      </p:sp>
      <p:sp>
        <p:nvSpPr>
          <p:cNvPr id="598" name="Google Shape;598;p45"/>
          <p:cNvSpPr txBox="1"/>
          <p:nvPr>
            <p:ph idx="1" type="body"/>
          </p:nvPr>
        </p:nvSpPr>
        <p:spPr>
          <a:xfrm>
            <a:off x="838200" y="1825625"/>
            <a:ext cx="10515600" cy="44626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Mean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mean(dat$MCL1.DG_BC2CTUACXX_ACTTGA_L002_R1)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Median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median(dat$MCL1.DG_BC2CTUACXX_ACTTGA_L002_R1)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Standard deviation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sd(dat$MCL1.DG_BC2CTUACXX_ACTTGA_L002_R1)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Histogram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hist(dat$MCL1.DG_BC2CTUACXX_ACTTGA_L002_R1)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Boxplot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boxplot(dat$MCL1.DG_BC2CTUACXX_ACTTGA_L002_R1)</a:t>
            </a:r>
            <a:endParaRPr/>
          </a:p>
        </p:txBody>
      </p:sp>
      <p:sp>
        <p:nvSpPr>
          <p:cNvPr id="599" name="Google Shape;599;p4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4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Visualizing data.</a:t>
            </a:r>
            <a:endParaRPr i="1" sz="2800">
              <a:solidFill>
                <a:schemeClr val="lt1"/>
              </a:solidFill>
            </a:endParaRPr>
          </a:p>
        </p:txBody>
      </p:sp>
      <p:sp>
        <p:nvSpPr>
          <p:cNvPr id="605" name="Google Shape;605;p46"/>
          <p:cNvSpPr txBox="1"/>
          <p:nvPr>
            <p:ph idx="1" type="body"/>
          </p:nvPr>
        </p:nvSpPr>
        <p:spPr>
          <a:xfrm>
            <a:off x="838200" y="1825625"/>
            <a:ext cx="10515600" cy="44626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plot(x= log2(1 + dat$MCL1.DG_BC2CTUACXX_ACTTGA_L002_R1),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2000"/>
              <a:t>	 y= log2(1 + dat$MCL1.LC_BC2CTUACXX_GCCAAT_L001_R1))</a:t>
            </a:r>
            <a:endParaRPr/>
          </a:p>
        </p:txBody>
      </p:sp>
      <p:pic>
        <p:nvPicPr>
          <p:cNvPr id="606" name="Google Shape;606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94559" y="2760785"/>
            <a:ext cx="6615611" cy="3914058"/>
          </a:xfrm>
          <a:prstGeom prst="rect">
            <a:avLst/>
          </a:prstGeom>
          <a:noFill/>
          <a:ln>
            <a:noFill/>
          </a:ln>
        </p:spPr>
      </p:pic>
      <p:sp>
        <p:nvSpPr>
          <p:cNvPr id="607" name="Google Shape;607;p4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4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Visualizing data.</a:t>
            </a:r>
            <a:endParaRPr i="1" sz="2800">
              <a:solidFill>
                <a:schemeClr val="lt1"/>
              </a:solidFill>
            </a:endParaRPr>
          </a:p>
        </p:txBody>
      </p:sp>
      <p:sp>
        <p:nvSpPr>
          <p:cNvPr id="613" name="Google Shape;613;p4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14" name="Google Shape;614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12344" y="1690688"/>
            <a:ext cx="7576458" cy="5012398"/>
          </a:xfrm>
          <a:prstGeom prst="rect">
            <a:avLst/>
          </a:prstGeom>
          <a:noFill/>
          <a:ln>
            <a:noFill/>
          </a:ln>
        </p:spPr>
      </p:pic>
      <p:sp>
        <p:nvSpPr>
          <p:cNvPr id="615" name="Google Shape;615;p47"/>
          <p:cNvSpPr txBox="1"/>
          <p:nvPr>
            <p:ph idx="1" type="body"/>
          </p:nvPr>
        </p:nvSpPr>
        <p:spPr>
          <a:xfrm>
            <a:off x="838200" y="1825626"/>
            <a:ext cx="6085114" cy="975632"/>
          </a:xfrm>
          <a:prstGeom prst="rect">
            <a:avLst/>
          </a:prstGeom>
          <a:solidFill>
            <a:schemeClr val="lt1">
              <a:alpha val="73333"/>
            </a:scheme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20"/>
              <a:buFont typeface="Arial"/>
              <a:buChar char="●"/>
            </a:pPr>
            <a:r>
              <a:rPr lang="en-US" sz="1400"/>
              <a:t>qplot(x = log2(1 + MCL1.DG_BC2CTUACXX_ACTTGA_L002_R1),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Font typeface="Arial"/>
              <a:buNone/>
            </a:pPr>
            <a:r>
              <a:rPr lang="en-US" sz="1400"/>
              <a:t>	   y = log2(1 + MCL1.LC_BC2CTUACXX_GCCAAT_L001_R1),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Font typeface="Arial"/>
              <a:buNone/>
            </a:pPr>
            <a:r>
              <a:rPr lang="en-US" sz="1400"/>
              <a:t>	   data = dat[1:1000, ], color = Length &gt; 4000)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>
                <a:solidFill>
                  <a:schemeClr val="lt1"/>
                </a:solidFill>
              </a:rPr>
              <a:t>Session 1 Outline</a:t>
            </a:r>
            <a:endParaRPr/>
          </a:p>
        </p:txBody>
      </p:sp>
      <p:sp>
        <p:nvSpPr>
          <p:cNvPr id="175" name="Google Shape;175;p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182875">
            <a:noAutofit/>
          </a:bodyPr>
          <a:lstStyle/>
          <a:p>
            <a:pPr indent="-4889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-US" sz="2100"/>
              <a:t>Introduction</a:t>
            </a:r>
            <a:endParaRPr sz="2100"/>
          </a:p>
          <a:p>
            <a:pPr indent="-48895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●"/>
            </a:pPr>
            <a:r>
              <a:rPr lang="en-US" sz="2100"/>
              <a:t>Motivation</a:t>
            </a:r>
            <a:endParaRPr sz="2100"/>
          </a:p>
          <a:p>
            <a:pPr indent="-48895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●"/>
            </a:pPr>
            <a:r>
              <a:rPr lang="en-US" sz="2100"/>
              <a:t>RStudio interface</a:t>
            </a:r>
            <a:endParaRPr sz="2100"/>
          </a:p>
          <a:p>
            <a:pPr indent="-48895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●"/>
            </a:pPr>
            <a:r>
              <a:rPr lang="en-US" sz="2100"/>
              <a:t>Basic math operations</a:t>
            </a:r>
            <a:endParaRPr sz="2100"/>
          </a:p>
          <a:p>
            <a:pPr indent="-48895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●"/>
            </a:pPr>
            <a:r>
              <a:rPr lang="en-US" sz="2100"/>
              <a:t>Assigning values to variables</a:t>
            </a:r>
            <a:endParaRPr sz="2100"/>
          </a:p>
          <a:p>
            <a:pPr indent="-48895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●"/>
            </a:pPr>
            <a:r>
              <a:rPr lang="en-US" sz="2100"/>
              <a:t>Commenting in a script</a:t>
            </a:r>
            <a:endParaRPr sz="2100"/>
          </a:p>
          <a:p>
            <a:pPr indent="-48895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●"/>
            </a:pPr>
            <a:r>
              <a:rPr lang="en-US" sz="2100"/>
              <a:t>Logical operators</a:t>
            </a:r>
            <a:endParaRPr sz="2100"/>
          </a:p>
          <a:p>
            <a:pPr indent="-48895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●"/>
            </a:pPr>
            <a:r>
              <a:rPr lang="en-US" sz="2100"/>
              <a:t>Data structures available in R</a:t>
            </a:r>
            <a:endParaRPr sz="2100"/>
          </a:p>
          <a:p>
            <a:pPr indent="-48895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●"/>
            </a:pPr>
            <a:r>
              <a:rPr lang="en-US" sz="2100"/>
              <a:t>Saving R script and workspace</a:t>
            </a:r>
            <a:endParaRPr sz="2100"/>
          </a:p>
          <a:p>
            <a:pPr indent="-48895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●"/>
            </a:pPr>
            <a:r>
              <a:rPr lang="en-US" sz="2100"/>
              <a:t>Intro to functions and libraries</a:t>
            </a:r>
            <a:endParaRPr sz="2100"/>
          </a:p>
          <a:p>
            <a:pPr indent="-48895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●"/>
            </a:pPr>
            <a:r>
              <a:rPr lang="en-US" sz="2100"/>
              <a:t>Hands-on work in RStudio</a:t>
            </a:r>
            <a:endParaRPr sz="21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1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1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1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100"/>
          </a:p>
        </p:txBody>
      </p:sp>
      <p:sp>
        <p:nvSpPr>
          <p:cNvPr id="176" name="Google Shape;176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9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p4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Visualizing data.</a:t>
            </a:r>
            <a:endParaRPr i="1" sz="2800">
              <a:solidFill>
                <a:schemeClr val="lt1"/>
              </a:solidFill>
            </a:endParaRPr>
          </a:p>
        </p:txBody>
      </p:sp>
      <p:sp>
        <p:nvSpPr>
          <p:cNvPr id="621" name="Google Shape;621;p48"/>
          <p:cNvSpPr txBox="1"/>
          <p:nvPr>
            <p:ph idx="1" type="body"/>
          </p:nvPr>
        </p:nvSpPr>
        <p:spPr>
          <a:xfrm>
            <a:off x="838200" y="1825625"/>
            <a:ext cx="4359442" cy="44626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How to represent grouping of points using shape instead of color?</a:t>
            </a:r>
            <a:endParaRPr/>
          </a:p>
        </p:txBody>
      </p:sp>
      <p:sp>
        <p:nvSpPr>
          <p:cNvPr id="622" name="Google Shape;622;p4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23" name="Google Shape;623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60758" y="1825624"/>
            <a:ext cx="7170821" cy="4930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7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4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Visualizing data.</a:t>
            </a:r>
            <a:endParaRPr i="1" sz="2800">
              <a:solidFill>
                <a:schemeClr val="lt1"/>
              </a:solidFill>
            </a:endParaRPr>
          </a:p>
        </p:txBody>
      </p:sp>
      <p:sp>
        <p:nvSpPr>
          <p:cNvPr id="629" name="Google Shape;629;p49"/>
          <p:cNvSpPr txBox="1"/>
          <p:nvPr>
            <p:ph idx="1" type="body"/>
          </p:nvPr>
        </p:nvSpPr>
        <p:spPr>
          <a:xfrm>
            <a:off x="838200" y="1825625"/>
            <a:ext cx="10515600" cy="44626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2000"/>
              <a:t>qplot(x = Length &gt; 4000,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2000"/>
              <a:t>y = log2(1 + MCL1.LC_BC2CTUACXX_GCCAAT_L001_R1),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2000"/>
              <a:t>data = dat_subset[1:1000, ], geom = "boxplot")</a:t>
            </a:r>
            <a:endParaRPr/>
          </a:p>
        </p:txBody>
      </p:sp>
      <p:sp>
        <p:nvSpPr>
          <p:cNvPr id="630" name="Google Shape;630;p4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31" name="Google Shape;631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63033" y="0"/>
            <a:ext cx="364740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50"/>
          <p:cNvSpPr txBox="1"/>
          <p:nvPr>
            <p:ph type="title"/>
          </p:nvPr>
        </p:nvSpPr>
        <p:spPr>
          <a:xfrm>
            <a:off x="880403" y="21939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A40"/>
              </a:buClr>
              <a:buSzPts val="4400"/>
              <a:buFont typeface="Arial"/>
              <a:buNone/>
            </a:pPr>
            <a:r>
              <a:rPr lang="en-US"/>
              <a:t>Loops and conditional statements.</a:t>
            </a:r>
            <a:endParaRPr/>
          </a:p>
        </p:txBody>
      </p:sp>
      <p:sp>
        <p:nvSpPr>
          <p:cNvPr id="637" name="Google Shape;637;p5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p5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Loop over rows in a tabular data</a:t>
            </a:r>
            <a:endParaRPr i="1" sz="2800">
              <a:solidFill>
                <a:schemeClr val="lt1"/>
              </a:solidFill>
            </a:endParaRPr>
          </a:p>
        </p:txBody>
      </p:sp>
      <p:sp>
        <p:nvSpPr>
          <p:cNvPr id="643" name="Google Shape;643;p51"/>
          <p:cNvSpPr txBox="1"/>
          <p:nvPr>
            <p:ph idx="1" type="body"/>
          </p:nvPr>
        </p:nvSpPr>
        <p:spPr>
          <a:xfrm>
            <a:off x="838200" y="1825625"/>
            <a:ext cx="10515600" cy="362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table &lt;- read.table(“targets.csv”) 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for (row in table) {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2000"/>
              <a:t>	#Do some calculation for each row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2000"/>
              <a:t>     	...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2000"/>
              <a:t>	…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2000"/>
              <a:t>       }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2000"/>
              <a:t> </a:t>
            </a:r>
            <a:endParaRPr/>
          </a:p>
        </p:txBody>
      </p:sp>
      <p:sp>
        <p:nvSpPr>
          <p:cNvPr id="644" name="Google Shape;644;p5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5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Conditional statements</a:t>
            </a:r>
            <a:endParaRPr i="1" sz="2800">
              <a:solidFill>
                <a:schemeClr val="lt1"/>
              </a:solidFill>
            </a:endParaRPr>
          </a:p>
        </p:txBody>
      </p:sp>
      <p:sp>
        <p:nvSpPr>
          <p:cNvPr id="650" name="Google Shape;650;p52"/>
          <p:cNvSpPr txBox="1"/>
          <p:nvPr>
            <p:ph idx="1" type="body"/>
          </p:nvPr>
        </p:nvSpPr>
        <p:spPr>
          <a:xfrm>
            <a:off x="838200" y="1825625"/>
            <a:ext cx="10515600" cy="28729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if (p &lt; 0.05) {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2000"/>
              <a:t>	print(gene_info)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2000"/>
              <a:t>	…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2000"/>
              <a:t>       } else {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2000"/>
              <a:t>	print(gene_name)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2000"/>
              <a:t>       } </a:t>
            </a:r>
            <a:endParaRPr/>
          </a:p>
        </p:txBody>
      </p:sp>
      <p:sp>
        <p:nvSpPr>
          <p:cNvPr id="651" name="Google Shape;651;p5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58"/>
          <p:cNvSpPr txBox="1"/>
          <p:nvPr>
            <p:ph type="title"/>
          </p:nvPr>
        </p:nvSpPr>
        <p:spPr>
          <a:xfrm>
            <a:off x="1021080" y="250341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A40"/>
              </a:buClr>
              <a:buSzPts val="4400"/>
              <a:buFont typeface="Arial"/>
              <a:buNone/>
            </a:pPr>
            <a:r>
              <a:rPr lang="en-US"/>
              <a:t>Exercise</a:t>
            </a:r>
            <a:endParaRPr/>
          </a:p>
        </p:txBody>
      </p:sp>
      <p:sp>
        <p:nvSpPr>
          <p:cNvPr id="657" name="Google Shape;657;p5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6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Reading unclean data.</a:t>
            </a:r>
            <a:endParaRPr i="1" sz="2800">
              <a:solidFill>
                <a:schemeClr val="lt1"/>
              </a:solidFill>
            </a:endParaRPr>
          </a:p>
        </p:txBody>
      </p:sp>
      <p:sp>
        <p:nvSpPr>
          <p:cNvPr id="663" name="Google Shape;663;p60"/>
          <p:cNvSpPr txBox="1"/>
          <p:nvPr>
            <p:ph idx="1" type="body"/>
          </p:nvPr>
        </p:nvSpPr>
        <p:spPr>
          <a:xfrm>
            <a:off x="838200" y="1825625"/>
            <a:ext cx="10515600" cy="28729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“dirty_data.txt” contains data that is formatted differently.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Figure out how to read it.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Tips: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Error message comes in peace. It is your friend!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Google!</a:t>
            </a:r>
            <a:endParaRPr/>
          </a:p>
        </p:txBody>
      </p:sp>
      <p:sp>
        <p:nvSpPr>
          <p:cNvPr id="664" name="Google Shape;664;p6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5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Make volcano plots</a:t>
            </a:r>
            <a:endParaRPr i="1" sz="2800">
              <a:solidFill>
                <a:schemeClr val="lt1"/>
              </a:solidFill>
            </a:endParaRPr>
          </a:p>
        </p:txBody>
      </p:sp>
      <p:sp>
        <p:nvSpPr>
          <p:cNvPr id="670" name="Google Shape;670;p59"/>
          <p:cNvSpPr txBox="1"/>
          <p:nvPr>
            <p:ph idx="1" type="body"/>
          </p:nvPr>
        </p:nvSpPr>
        <p:spPr>
          <a:xfrm>
            <a:off x="838200" y="1825625"/>
            <a:ext cx="10515600" cy="28729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“DE_result.txt” contains results from DE analysis of the count matrix we used.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Figure out how to make volcano plots.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Answer: Use the EnhancedVolcano package.</a:t>
            </a:r>
            <a:endParaRPr/>
          </a:p>
        </p:txBody>
      </p:sp>
      <p:sp>
        <p:nvSpPr>
          <p:cNvPr id="671" name="Google Shape;671;p5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6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p6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Alternative file types</a:t>
            </a:r>
            <a:endParaRPr/>
          </a:p>
        </p:txBody>
      </p:sp>
      <p:sp>
        <p:nvSpPr>
          <p:cNvPr id="678" name="Google Shape;678;p6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Scientific studies may involve various kinds of files.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Example: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FASTA files for sequences.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FASTQ files for sequencing reads.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SAM files for alignment.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GTF files for gene annotations.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Excel sheets with multiple sheets.</a:t>
            </a:r>
            <a:endParaRPr/>
          </a:p>
          <a:p>
            <a:pPr indent="-355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Google for how to read FASTA file in R. (5 min)</a:t>
            </a:r>
            <a:endParaRPr/>
          </a:p>
        </p:txBody>
      </p:sp>
      <p:sp>
        <p:nvSpPr>
          <p:cNvPr id="679" name="Google Shape;679;p6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6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How to read in FASTA files?</a:t>
            </a:r>
            <a:endParaRPr/>
          </a:p>
        </p:txBody>
      </p:sp>
      <p:sp>
        <p:nvSpPr>
          <p:cNvPr id="686" name="Google Shape;686;p6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Searching for packages returns: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seqinr</a:t>
            </a:r>
            <a:endParaRPr sz="2000"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Biostrings</a:t>
            </a:r>
            <a:endParaRPr sz="2000"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…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Example with seqinr</a:t>
            </a:r>
            <a:endParaRPr sz="2000"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install.packages(“seqinr”)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library(seqinr)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read.fasta(“16S.fasta”) </a:t>
            </a:r>
            <a:endParaRPr/>
          </a:p>
          <a:p>
            <a:pPr indent="-355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Check options available with read.fasta.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?read.fasta</a:t>
            </a:r>
            <a:endParaRPr sz="2000"/>
          </a:p>
        </p:txBody>
      </p:sp>
      <p:sp>
        <p:nvSpPr>
          <p:cNvPr id="687" name="Google Shape;687;p6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 sz="2400">
                <a:solidFill>
                  <a:schemeClr val="lt1"/>
                </a:solidFill>
              </a:rPr>
              <a:t>R:= A calculator with more “buttons” than you will ever use.</a:t>
            </a:r>
            <a:endParaRPr/>
          </a:p>
        </p:txBody>
      </p:sp>
      <p:sp>
        <p:nvSpPr>
          <p:cNvPr id="182" name="Google Shape;182;p4"/>
          <p:cNvSpPr txBox="1"/>
          <p:nvPr>
            <p:ph idx="1" type="body"/>
          </p:nvPr>
        </p:nvSpPr>
        <p:spPr>
          <a:xfrm>
            <a:off x="6327058" y="2079523"/>
            <a:ext cx="5026742" cy="40974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20"/>
              <a:buFont typeface="Arial"/>
              <a:buChar char="●"/>
            </a:pPr>
            <a:r>
              <a:rPr lang="en-US" sz="2400"/>
              <a:t>R can do all that a calculator can.</a:t>
            </a:r>
            <a:endParaRPr/>
          </a:p>
          <a:p>
            <a:pPr indent="-342900" lvl="1" marL="8001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Open R.</a:t>
            </a:r>
            <a:endParaRPr/>
          </a:p>
          <a:p>
            <a:pPr indent="-342900" lvl="1" marL="8001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Try 2+3.</a:t>
            </a:r>
            <a:endParaRPr/>
          </a:p>
          <a:p>
            <a:pPr indent="-342900" lvl="1" marL="8001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Try 2*3.</a:t>
            </a:r>
            <a:endParaRPr/>
          </a:p>
          <a:p>
            <a:pPr indent="-342900" lvl="1" marL="8001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Try (2+3)/5.</a:t>
            </a:r>
            <a:endParaRPr/>
          </a:p>
          <a:p>
            <a:pPr indent="-220980" lvl="1" marL="8001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20"/>
              <a:buFont typeface="Arial"/>
              <a:buNone/>
            </a:pPr>
            <a:r>
              <a:t/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20"/>
              <a:buFont typeface="Arial"/>
              <a:buChar char="●"/>
            </a:pPr>
            <a:r>
              <a:rPr lang="en-US" sz="2400"/>
              <a:t>Conclusion: Off with the calculators!</a:t>
            </a:r>
            <a:endParaRPr/>
          </a:p>
        </p:txBody>
      </p:sp>
      <p:pic>
        <p:nvPicPr>
          <p:cNvPr id="183" name="Google Shape;183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63971" y="2228870"/>
            <a:ext cx="4824413" cy="2978032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p6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Recap of R topics covered</a:t>
            </a:r>
            <a:endParaRPr i="1" sz="2800">
              <a:solidFill>
                <a:schemeClr val="lt1"/>
              </a:solidFill>
            </a:endParaRPr>
          </a:p>
        </p:txBody>
      </p:sp>
      <p:sp>
        <p:nvSpPr>
          <p:cNvPr id="693" name="Google Shape;693;p63"/>
          <p:cNvSpPr txBox="1"/>
          <p:nvPr>
            <p:ph idx="1" type="body"/>
          </p:nvPr>
        </p:nvSpPr>
        <p:spPr>
          <a:xfrm>
            <a:off x="838200" y="1825625"/>
            <a:ext cx="10515600" cy="28729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●"/>
            </a:pPr>
            <a:r>
              <a:rPr lang="en-US" sz="2000"/>
              <a:t>RStudio interface. </a:t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●"/>
            </a:pPr>
            <a:r>
              <a:rPr lang="en-US" sz="2000"/>
              <a:t>Addition, subtraction, basic math operations.</a:t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●"/>
            </a:pPr>
            <a:r>
              <a:rPr lang="en-US" sz="2000"/>
              <a:t>Assigning values to variables.</a:t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●"/>
            </a:pPr>
            <a:r>
              <a:rPr lang="en-US" sz="2000"/>
              <a:t>Commenting in a script.</a:t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●"/>
            </a:pPr>
            <a:r>
              <a:rPr lang="en-US" sz="2000"/>
              <a:t>Logical operators.</a:t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Data structures available in R.</a:t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●"/>
            </a:pPr>
            <a:r>
              <a:rPr lang="en-US" sz="2000"/>
              <a:t>Intro to functions and libraries.</a:t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●"/>
            </a:pPr>
            <a:r>
              <a:rPr lang="en-US" sz="2000"/>
              <a:t>Reading data.</a:t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●"/>
            </a:pPr>
            <a:r>
              <a:rPr lang="en-US" sz="2000"/>
              <a:t>Troubleshooting error messages.</a:t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●"/>
            </a:pPr>
            <a:r>
              <a:rPr lang="en-US" sz="2000"/>
              <a:t>Exploring data. (Basic summaries such as mean, median, etc.)</a:t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●"/>
            </a:pPr>
            <a:r>
              <a:rPr lang="en-US" sz="2000"/>
              <a:t>Selecting subsets of data.</a:t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●"/>
            </a:pPr>
            <a:r>
              <a:rPr lang="en-US" sz="2000"/>
              <a:t>Plotting data.</a:t>
            </a:r>
            <a:endParaRPr sz="2000"/>
          </a:p>
        </p:txBody>
      </p:sp>
      <p:sp>
        <p:nvSpPr>
          <p:cNvPr id="694" name="Google Shape;694;p6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p6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Your feedback is important to us!</a:t>
            </a:r>
            <a:endParaRPr i="1" sz="2800">
              <a:solidFill>
                <a:schemeClr val="lt1"/>
              </a:solidFill>
            </a:endParaRPr>
          </a:p>
        </p:txBody>
      </p:sp>
      <p:sp>
        <p:nvSpPr>
          <p:cNvPr id="700" name="Google Shape;700;p64"/>
          <p:cNvSpPr txBox="1"/>
          <p:nvPr>
            <p:ph idx="1" type="body"/>
          </p:nvPr>
        </p:nvSpPr>
        <p:spPr>
          <a:xfrm>
            <a:off x="838200" y="1825625"/>
            <a:ext cx="10515600" cy="28729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 u="sng">
                <a:solidFill>
                  <a:schemeClr val="hlink"/>
                </a:solidFill>
                <a:hlinkClick r:id="rId3"/>
              </a:rPr>
              <a:t>https://www.surveymonkey.com/r/F75J6VZ</a:t>
            </a:r>
            <a:r>
              <a:rPr lang="en-US" sz="2000"/>
              <a:t> </a:t>
            </a:r>
            <a:endParaRPr sz="2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~3 min.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/>
          </a:p>
        </p:txBody>
      </p:sp>
      <p:sp>
        <p:nvSpPr>
          <p:cNvPr id="701" name="Google Shape;701;p6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65"/>
          <p:cNvSpPr txBox="1"/>
          <p:nvPr>
            <p:ph type="title"/>
          </p:nvPr>
        </p:nvSpPr>
        <p:spPr>
          <a:xfrm>
            <a:off x="978876" y="240494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A40"/>
              </a:buClr>
              <a:buSzPts val="4400"/>
              <a:buFont typeface="Arial"/>
              <a:buNone/>
            </a:pPr>
            <a:r>
              <a:rPr lang="en-US"/>
              <a:t>Possibilities</a:t>
            </a:r>
            <a:endParaRPr/>
          </a:p>
        </p:txBody>
      </p:sp>
      <p:sp>
        <p:nvSpPr>
          <p:cNvPr id="707" name="Google Shape;707;p6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6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Detailed high resolution graphics : Examples</a:t>
            </a:r>
            <a:endParaRPr i="1" sz="2800">
              <a:solidFill>
                <a:schemeClr val="lt1"/>
              </a:solidFill>
            </a:endParaRPr>
          </a:p>
        </p:txBody>
      </p:sp>
      <p:sp>
        <p:nvSpPr>
          <p:cNvPr id="713" name="Google Shape;713;p66"/>
          <p:cNvSpPr txBox="1"/>
          <p:nvPr/>
        </p:nvSpPr>
        <p:spPr>
          <a:xfrm>
            <a:off x="838200" y="1825625"/>
            <a:ext cx="10515600" cy="28729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https://www.r-graph-gallery.com/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4" name="Google Shape;714;p6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p6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Bioconductor for biological data analysis</a:t>
            </a:r>
            <a:endParaRPr i="1" sz="2800">
              <a:solidFill>
                <a:schemeClr val="lt1"/>
              </a:solidFill>
            </a:endParaRPr>
          </a:p>
        </p:txBody>
      </p:sp>
      <p:sp>
        <p:nvSpPr>
          <p:cNvPr id="720" name="Google Shape;720;p67"/>
          <p:cNvSpPr txBox="1"/>
          <p:nvPr/>
        </p:nvSpPr>
        <p:spPr>
          <a:xfrm>
            <a:off x="838201" y="2010251"/>
            <a:ext cx="5056162" cy="40265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0" i="0" lang="en-US" sz="20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Packages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edgeR, DESeq2, limma, voom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phyloseq, microbiome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rWikipathways, KEGGgraph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MSstats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bsseq, methylKit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chipseq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CRISPRseek, gCrisprTools, CrispRVariants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1" name="Google Shape;721;p6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22" name="Google Shape;722;p67"/>
          <p:cNvSpPr txBox="1"/>
          <p:nvPr/>
        </p:nvSpPr>
        <p:spPr>
          <a:xfrm>
            <a:off x="6020972" y="2010251"/>
            <a:ext cx="5332828" cy="40265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0" i="0" lang="en-US" sz="20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Differential gene expression analysis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Microbiome data analysis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Pathway analysis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Proteomic data analysis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DNA methylation analysis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ChIP-Seq data analysis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CRISPR related data analysis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6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p6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Conclusions</a:t>
            </a:r>
            <a:endParaRPr i="1" sz="2800">
              <a:solidFill>
                <a:schemeClr val="lt1"/>
              </a:solidFill>
            </a:endParaRPr>
          </a:p>
        </p:txBody>
      </p:sp>
      <p:sp>
        <p:nvSpPr>
          <p:cNvPr id="728" name="Google Shape;728;p68"/>
          <p:cNvSpPr txBox="1"/>
          <p:nvPr/>
        </p:nvSpPr>
        <p:spPr>
          <a:xfrm>
            <a:off x="838200" y="1825625"/>
            <a:ext cx="10515600" cy="28729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 is a “smart” version of calculators.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Error message comes in peace.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Google!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9" name="Google Shape;729;p6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3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p6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Upcoming workshops</a:t>
            </a:r>
            <a:endParaRPr i="1" sz="2800">
              <a:solidFill>
                <a:schemeClr val="lt1"/>
              </a:solidFill>
            </a:endParaRPr>
          </a:p>
        </p:txBody>
      </p:sp>
      <p:sp>
        <p:nvSpPr>
          <p:cNvPr id="735" name="Google Shape;735;p69"/>
          <p:cNvSpPr txBox="1"/>
          <p:nvPr/>
        </p:nvSpPr>
        <p:spPr>
          <a:xfrm>
            <a:off x="838200" y="1690701"/>
            <a:ext cx="10515600" cy="21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t/>
            </a:r>
            <a:endParaRPr b="0" i="0" sz="2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619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●"/>
            </a:pPr>
            <a:r>
              <a:rPr b="1" lang="en-US" sz="2100">
                <a:solidFill>
                  <a:schemeClr val="dk1"/>
                </a:solidFill>
              </a:rPr>
              <a:t>July 21-22</a:t>
            </a:r>
            <a:r>
              <a:rPr b="1" i="0" lang="en-US" sz="2100" u="none" cap="none" strike="noStrike">
                <a:solidFill>
                  <a:schemeClr val="dk1"/>
                </a:solidFill>
              </a:rPr>
              <a:t> </a:t>
            </a:r>
            <a:r>
              <a:rPr b="0" i="0" lang="en-US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| </a:t>
            </a:r>
            <a:r>
              <a:rPr lang="en-US" sz="2100">
                <a:solidFill>
                  <a:schemeClr val="dk1"/>
                </a:solidFill>
              </a:rPr>
              <a:t>Introduction to RNA-Seq Analysis</a:t>
            </a:r>
            <a:endParaRPr sz="2100">
              <a:solidFill>
                <a:schemeClr val="dk1"/>
              </a:solidFill>
            </a:endParaRPr>
          </a:p>
          <a:p>
            <a:pPr indent="-3619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Char char="●"/>
            </a:pPr>
            <a:r>
              <a:rPr b="1" lang="en-US" sz="2100">
                <a:solidFill>
                  <a:schemeClr val="dk1"/>
                </a:solidFill>
              </a:rPr>
              <a:t>August 5 </a:t>
            </a:r>
            <a:r>
              <a:rPr lang="en-US" sz="2100">
                <a:solidFill>
                  <a:schemeClr val="dk1"/>
                </a:solidFill>
              </a:rPr>
              <a:t>| Introduction to ggplot2 with R (UCSF Library)</a:t>
            </a:r>
            <a:endParaRPr sz="2100">
              <a:solidFill>
                <a:schemeClr val="dk1"/>
              </a:solidFill>
            </a:endParaRPr>
          </a:p>
          <a:p>
            <a:pPr indent="-3619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●"/>
            </a:pPr>
            <a:r>
              <a:rPr b="1" lang="en-US" sz="2100">
                <a:solidFill>
                  <a:schemeClr val="dk1"/>
                </a:solidFill>
              </a:rPr>
              <a:t>August 15-16</a:t>
            </a:r>
            <a:r>
              <a:rPr b="0" i="0" lang="en-US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| </a:t>
            </a:r>
            <a:r>
              <a:rPr lang="en-US" sz="2100">
                <a:solidFill>
                  <a:schemeClr val="dk1"/>
                </a:solidFill>
              </a:rPr>
              <a:t>Hypothesis Testing</a:t>
            </a:r>
            <a:endParaRPr b="0" i="0" sz="2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619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●"/>
            </a:pPr>
            <a:r>
              <a:rPr b="1" lang="en-US" sz="2100">
                <a:solidFill>
                  <a:schemeClr val="dk1"/>
                </a:solidFill>
              </a:rPr>
              <a:t>September 13</a:t>
            </a:r>
            <a:r>
              <a:rPr lang="en-US" sz="2100">
                <a:solidFill>
                  <a:schemeClr val="dk1"/>
                </a:solidFill>
              </a:rPr>
              <a:t> | Intermediate RNA-Seq Analysis Using R</a:t>
            </a:r>
            <a:endParaRPr b="0" i="0" sz="2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" name="Google Shape;736;p6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37" name="Google Shape;737;p69"/>
          <p:cNvSpPr txBox="1"/>
          <p:nvPr/>
        </p:nvSpPr>
        <p:spPr>
          <a:xfrm>
            <a:off x="838200" y="4170500"/>
            <a:ext cx="5280600" cy="47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0" i="0" lang="en-US" sz="2100" u="sng" cap="none" strike="noStrike">
                <a:solidFill>
                  <a:srgbClr val="0563C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Data Science Training Program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8" name="Google Shape;738;p69"/>
          <p:cNvSpPr txBox="1"/>
          <p:nvPr/>
        </p:nvSpPr>
        <p:spPr>
          <a:xfrm>
            <a:off x="838200" y="4646000"/>
            <a:ext cx="60525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0" i="0" lang="en-US" sz="2100" u="sng" cap="none" strike="noStrike">
                <a:solidFill>
                  <a:srgbClr val="0563C1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UCSF Library Data Science Initiative workshops</a:t>
            </a:r>
            <a:endParaRPr b="0" i="0" sz="2100" u="none" cap="none" strike="noStrike">
              <a:solidFill>
                <a:srgbClr val="0563C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3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>
                <a:solidFill>
                  <a:schemeClr val="lt1"/>
                </a:solidFill>
              </a:rPr>
              <a:t>What is R?</a:t>
            </a:r>
            <a:endParaRPr/>
          </a:p>
        </p:txBody>
      </p:sp>
      <p:sp>
        <p:nvSpPr>
          <p:cNvPr id="190" name="Google Shape;190;p5"/>
          <p:cNvSpPr txBox="1"/>
          <p:nvPr>
            <p:ph idx="1" type="body"/>
          </p:nvPr>
        </p:nvSpPr>
        <p:spPr>
          <a:xfrm>
            <a:off x="838200" y="1825625"/>
            <a:ext cx="10515600" cy="481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182875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Collection of “buttons” that will perform mathematical calculations when pressed</a:t>
            </a:r>
            <a:r>
              <a:rPr lang="en-US"/>
              <a:t>. </a:t>
            </a:r>
            <a:r>
              <a:rPr lang="en-US" sz="2000"/>
              <a:t>The way to press “buttons” in R is by writing a command. Examples: </a:t>
            </a:r>
            <a:endParaRPr/>
          </a:p>
          <a:p>
            <a:pPr indent="-4572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/>
              <a:t>sum(2, 3)</a:t>
            </a:r>
            <a:endParaRPr/>
          </a:p>
          <a:p>
            <a:pPr indent="-4572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/>
              <a:t>prod(2,3)</a:t>
            </a:r>
            <a:endParaRPr/>
          </a:p>
          <a:p>
            <a:pPr indent="-4572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/>
              <a:t>sqrt(4)</a:t>
            </a:r>
            <a:endParaRPr sz="20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R is a language and environment for statistical computing and graphics.</a:t>
            </a:r>
            <a:endParaRPr sz="20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-US" sz="2000"/>
              <a:t>Links for useful R commands: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●"/>
            </a:pPr>
            <a:r>
              <a:rPr lang="en-US" sz="1800" u="sng">
                <a:solidFill>
                  <a:schemeClr val="hlink"/>
                </a:solidFill>
                <a:hlinkClick r:id="rId3"/>
              </a:rPr>
              <a:t>https://www.calvin.edu/~scofield/courses/m143/materials/RcmdsFromClass.pdf</a:t>
            </a:r>
            <a:r>
              <a:rPr lang="en-US" sz="1800"/>
              <a:t> </a:t>
            </a:r>
            <a:endParaRPr sz="1800"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●"/>
            </a:pPr>
            <a:r>
              <a:rPr lang="en-US" sz="1800" u="sng">
                <a:solidFill>
                  <a:schemeClr val="hlink"/>
                </a:solidFill>
                <a:hlinkClick r:id="rId4"/>
              </a:rPr>
              <a:t>https://www.personality-project.org/r/r.commands.html</a:t>
            </a:r>
            <a:r>
              <a:rPr lang="en-US" sz="1800"/>
              <a:t> </a:t>
            </a:r>
            <a:endParaRPr sz="1800"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●"/>
            </a:pPr>
            <a:r>
              <a:rPr lang="en-US" sz="1800" u="sng">
                <a:solidFill>
                  <a:schemeClr val="hlink"/>
                </a:solidFill>
                <a:hlinkClick r:id="rId5"/>
              </a:rPr>
              <a:t>https://github.com/rstudio/cheatsheets/blob/main/base-r.pdf</a:t>
            </a:r>
            <a:r>
              <a:rPr lang="en-US" sz="1800"/>
              <a:t> </a:t>
            </a:r>
            <a:endParaRPr sz="1800"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●"/>
            </a:pPr>
            <a:r>
              <a:rPr lang="en-US" sz="1800" u="sng">
                <a:solidFill>
                  <a:schemeClr val="hlink"/>
                </a:solidFill>
                <a:hlinkClick r:id="rId6"/>
              </a:rPr>
              <a:t>https://www.rstudio.com/resources/cheatsheets/</a:t>
            </a:r>
            <a:r>
              <a:rPr lang="en-US" sz="1800"/>
              <a:t> </a:t>
            </a:r>
            <a:r>
              <a:rPr lang="en-US" sz="1800"/>
              <a:t> </a:t>
            </a:r>
            <a:endParaRPr/>
          </a:p>
        </p:txBody>
      </p:sp>
      <p:sp>
        <p:nvSpPr>
          <p:cNvPr id="191" name="Google Shape;191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 sz="2400">
                <a:solidFill>
                  <a:schemeClr val="lt1"/>
                </a:solidFill>
              </a:rPr>
              <a:t>Excel: A boat to explore the surface of “Data-lantic ocean”.</a:t>
            </a:r>
            <a:br>
              <a:rPr lang="en-US" sz="2400">
                <a:solidFill>
                  <a:schemeClr val="lt1"/>
                </a:solidFill>
              </a:rPr>
            </a:br>
            <a:r>
              <a:rPr lang="en-US" sz="2400">
                <a:solidFill>
                  <a:schemeClr val="lt1"/>
                </a:solidFill>
              </a:rPr>
              <a:t>R: A submarine for deep exploration.</a:t>
            </a:r>
            <a:endParaRPr/>
          </a:p>
        </p:txBody>
      </p:sp>
      <p:pic>
        <p:nvPicPr>
          <p:cNvPr id="197" name="Google Shape;197;p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55700" y="2709049"/>
            <a:ext cx="4824413" cy="27147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12769" y="2358276"/>
            <a:ext cx="3416300" cy="3416300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6"/>
          <p:cNvSpPr txBox="1"/>
          <p:nvPr/>
        </p:nvSpPr>
        <p:spPr>
          <a:xfrm>
            <a:off x="2851688" y="2003403"/>
            <a:ext cx="815736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Excel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6"/>
          <p:cNvSpPr txBox="1"/>
          <p:nvPr/>
        </p:nvSpPr>
        <p:spPr>
          <a:xfrm>
            <a:off x="8618371" y="2004776"/>
            <a:ext cx="351378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" name="Google Shape;201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Gladston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2A40"/>
      </a:accent1>
      <a:accent2>
        <a:srgbClr val="E5E1D5"/>
      </a:accent2>
      <a:accent3>
        <a:srgbClr val="96938C"/>
      </a:accent3>
      <a:accent4>
        <a:srgbClr val="F76912"/>
      </a:accent4>
      <a:accent5>
        <a:srgbClr val="FAA308"/>
      </a:accent5>
      <a:accent6>
        <a:srgbClr val="00D3E6"/>
      </a:accent6>
      <a:hlink>
        <a:srgbClr val="CC28A3"/>
      </a:hlink>
      <a:folHlink>
        <a:srgbClr val="CC28A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Gladston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2A40"/>
      </a:accent1>
      <a:accent2>
        <a:srgbClr val="E5E1D5"/>
      </a:accent2>
      <a:accent3>
        <a:srgbClr val="96938C"/>
      </a:accent3>
      <a:accent4>
        <a:srgbClr val="F76912"/>
      </a:accent4>
      <a:accent5>
        <a:srgbClr val="FAA308"/>
      </a:accent5>
      <a:accent6>
        <a:srgbClr val="00D3E6"/>
      </a:accent6>
      <a:hlink>
        <a:srgbClr val="CC28A3"/>
      </a:hlink>
      <a:folHlink>
        <a:srgbClr val="CC28A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2017-06-23T15:28:02Z</dcterms:created>
  <dc:creator>Julie Langelier</dc:creator>
</cp:coreProperties>
</file>