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84.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8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88.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2" r:id="rId4"/>
    <p:sldMasterId id="2147483673"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Lst>
  <p:sldSz cy="5143500" cx="9144000"/>
  <p:notesSz cx="6858000" cy="9144000"/>
  <p:embeddedFontLst>
    <p:embeddedFont>
      <p:font typeface="Roboto"/>
      <p:regular r:id="rId95"/>
      <p:bold r:id="rId96"/>
      <p:italic r:id="rId97"/>
      <p:boldItalic r:id="rId98"/>
    </p:embeddedFont>
    <p:embeddedFont>
      <p:font typeface="Helvetica Neue"/>
      <p:regular r:id="rId99"/>
      <p:bold r:id="rId100"/>
      <p:italic r:id="rId101"/>
      <p:boldItalic r:id="rId10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2" Type="http://schemas.openxmlformats.org/officeDocument/2006/relationships/font" Target="fonts/HelveticaNeue-boldItalic.fntdata"/><Relationship Id="rId101" Type="http://schemas.openxmlformats.org/officeDocument/2006/relationships/font" Target="fonts/HelveticaNeue-italic.fntdata"/><Relationship Id="rId100" Type="http://schemas.openxmlformats.org/officeDocument/2006/relationships/font" Target="fonts/HelveticaNeue-bold.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font" Target="fonts/Roboto-regular.fntdata"/><Relationship Id="rId94" Type="http://schemas.openxmlformats.org/officeDocument/2006/relationships/slide" Target="slides/slide88.xml"/><Relationship Id="rId97" Type="http://schemas.openxmlformats.org/officeDocument/2006/relationships/font" Target="fonts/Roboto-italic.fntdata"/><Relationship Id="rId96" Type="http://schemas.openxmlformats.org/officeDocument/2006/relationships/font" Target="fonts/Roboto-bold.fntdata"/><Relationship Id="rId11" Type="http://schemas.openxmlformats.org/officeDocument/2006/relationships/slide" Target="slides/slide5.xml"/><Relationship Id="rId99" Type="http://schemas.openxmlformats.org/officeDocument/2006/relationships/font" Target="fonts/HelveticaNeue-regular.fntdata"/><Relationship Id="rId10" Type="http://schemas.openxmlformats.org/officeDocument/2006/relationships/slide" Target="slides/slide4.xml"/><Relationship Id="rId98" Type="http://schemas.openxmlformats.org/officeDocument/2006/relationships/font" Target="fonts/Roboto-boldItalic.fntdata"/><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rockefelleruniversity.github.io/RU_RNAseq/"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rockefelleruniversity.github.io/RU_RNAseq/"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segalaxy.org/login" TargetMode="External"/><Relationship Id="rId3" Type="http://schemas.openxmlformats.org/officeDocument/2006/relationships/hyperlink" Target="https://training.galaxyproject.org/training-material/topics/transcriptomics/tutorials/ref-based/tutorial.html" TargetMode="Externa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f5c349cb21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f5c349cb21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f003bd6f09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f003bd6f09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For more details: https://www.thermofisher.com/us/en/home/life-science/sequencing/sequencing-learning-center/next-generation-sequencing-information/ngs-basics/rna-sequencing-methods.html</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f56fc7a349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f56fc7a349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f003bd6f09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f003bd6f09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950">
                <a:solidFill>
                  <a:srgbClr val="0A0A0A"/>
                </a:solidFill>
                <a:highlight>
                  <a:srgbClr val="FFFFFF"/>
                </a:highlight>
                <a:latin typeface="Roboto"/>
                <a:ea typeface="Roboto"/>
                <a:cs typeface="Roboto"/>
                <a:sym typeface="Roboto"/>
              </a:rPr>
              <a:t>Left plot: Cost per Megabase of DNA Sequence" - the cost of determining one megabase (Mb; a million bases) of DNA sequence of a specified quality</a:t>
            </a:r>
            <a:endParaRPr sz="950">
              <a:solidFill>
                <a:srgbClr val="0A0A0A"/>
              </a:solidFill>
              <a:highlight>
                <a:srgbClr val="FFFFFF"/>
              </a:highlight>
              <a:latin typeface="Roboto"/>
              <a:ea typeface="Roboto"/>
              <a:cs typeface="Roboto"/>
              <a:sym typeface="Roboto"/>
            </a:endParaRPr>
          </a:p>
          <a:p>
            <a:pPr indent="0" lvl="0" marL="0" rtl="0" algn="l">
              <a:spcBef>
                <a:spcPts val="0"/>
              </a:spcBef>
              <a:spcAft>
                <a:spcPts val="0"/>
              </a:spcAft>
              <a:buNone/>
            </a:pPr>
            <a:r>
              <a:rPr lang="en" sz="950">
                <a:solidFill>
                  <a:srgbClr val="0A0A0A"/>
                </a:solidFill>
                <a:highlight>
                  <a:srgbClr val="FFFFFF"/>
                </a:highlight>
                <a:latin typeface="Roboto"/>
                <a:ea typeface="Roboto"/>
                <a:cs typeface="Roboto"/>
                <a:sym typeface="Roboto"/>
              </a:rPr>
              <a:t>Right plot: Cost per genome data - August 2020</a:t>
            </a:r>
            <a:endParaRPr sz="950">
              <a:solidFill>
                <a:srgbClr val="0A0A0A"/>
              </a:solidFill>
              <a:highlight>
                <a:srgbClr val="FFFFFF"/>
              </a:highlight>
              <a:latin typeface="Roboto"/>
              <a:ea typeface="Roboto"/>
              <a:cs typeface="Roboto"/>
              <a:sym typeface="Roboto"/>
            </a:endParaRPr>
          </a:p>
          <a:p>
            <a:pPr indent="0" lvl="0" marL="0" rtl="0" algn="l">
              <a:spcBef>
                <a:spcPts val="0"/>
              </a:spcBef>
              <a:spcAft>
                <a:spcPts val="0"/>
              </a:spcAft>
              <a:buNone/>
            </a:pPr>
            <a:r>
              <a:rPr lang="en" sz="950">
                <a:solidFill>
                  <a:srgbClr val="0A0A0A"/>
                </a:solidFill>
                <a:highlight>
                  <a:srgbClr val="FFFFFF"/>
                </a:highlight>
                <a:latin typeface="Roboto"/>
                <a:ea typeface="Roboto"/>
                <a:cs typeface="Roboto"/>
                <a:sym typeface="Roboto"/>
              </a:rPr>
              <a:t>Source: https://www.genome.gov/about-genomics/fact-sheets/DNA-Sequencing-Costs-Data</a:t>
            </a:r>
            <a:endParaRPr sz="950">
              <a:solidFill>
                <a:srgbClr val="0A0A0A"/>
              </a:solidFill>
              <a:highlight>
                <a:srgbClr val="FFFFFF"/>
              </a:highlight>
              <a:latin typeface="Roboto"/>
              <a:ea typeface="Roboto"/>
              <a:cs typeface="Roboto"/>
              <a:sym typeface="Roboto"/>
            </a:endParaRPr>
          </a:p>
          <a:p>
            <a:pPr indent="0" lvl="0" marL="0" rtl="0" algn="l">
              <a:spcBef>
                <a:spcPts val="0"/>
              </a:spcBef>
              <a:spcAft>
                <a:spcPts val="0"/>
              </a:spcAft>
              <a:buNone/>
            </a:pPr>
            <a:r>
              <a:t/>
            </a:r>
            <a:endParaRPr sz="950">
              <a:solidFill>
                <a:srgbClr val="0A0A0A"/>
              </a:solidFill>
              <a:highlight>
                <a:srgbClr val="FFFFFF"/>
              </a:highlight>
              <a:latin typeface="Roboto"/>
              <a:ea typeface="Roboto"/>
              <a:cs typeface="Roboto"/>
              <a:sym typeface="Robo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f31afb3cb8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5" name="Google Shape;185;gf31afb3cb8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f18fbef9b0_2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f18fbef9b0_2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f5c41af1af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f5c41af1af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f5c349cb21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f5c349cb21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f1e9ccbd5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f1e9ccbd5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f56fc7a349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f56fc7a349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 is another new technology called spatial transcriptomics which is somewhere in the middle of RNA-seq and single-cell RNA-seq when it comes to </a:t>
            </a:r>
            <a:r>
              <a:rPr lang="en"/>
              <a:t>cellular</a:t>
            </a:r>
            <a:r>
              <a:rPr lang="en"/>
              <a:t> resolution.</a:t>
            </a:r>
            <a:endParaRPr/>
          </a:p>
          <a:p>
            <a:pPr indent="0" lvl="0" marL="0" rtl="0" algn="l">
              <a:spcBef>
                <a:spcPts val="0"/>
              </a:spcBef>
              <a:spcAft>
                <a:spcPts val="0"/>
              </a:spcAft>
              <a:buNone/>
            </a:pPr>
            <a:r>
              <a:rPr lang="en"/>
              <a:t>https://www.genengnews.com/commentary/point-of-view/single-cell-explorations-are-underway-and-spatial-is-the-next-frontier/</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f56fc7a349_0_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f56fc7a349_0_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f55060ad82_0_1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gf55060ad82_0_1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111" name="Google Shape;111;gf55060ad82_0_1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f56fc7a349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f56fc7a349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f56fc7a349_0_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f56fc7a349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f56fc7a349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f56fc7a349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gf003bd6f09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3" name="Google Shape;273;gf003bd6f09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f56fc7a349_0_1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f56fc7a349_0_1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Detailed information: https://rnaseq.uoregon.edu/#rna-prep-working-with-rna</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f31afb3cb8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f31afb3cb8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0000"/>
              </a:lnSpc>
              <a:spcBef>
                <a:spcPts val="800"/>
              </a:spcBef>
              <a:spcAft>
                <a:spcPts val="0"/>
              </a:spcAft>
              <a:buClr>
                <a:schemeClr val="dk1"/>
              </a:buClr>
              <a:buSzPts val="1100"/>
              <a:buFont typeface="Arial"/>
              <a:buNone/>
            </a:pPr>
            <a:r>
              <a:rPr lang="en" sz="1000">
                <a:solidFill>
                  <a:schemeClr val="dk1"/>
                </a:solidFill>
              </a:rPr>
              <a:t>From </a:t>
            </a:r>
            <a:r>
              <a:rPr lang="en" sz="1000">
                <a:solidFill>
                  <a:schemeClr val="dk1"/>
                </a:solidFill>
                <a:highlight>
                  <a:srgbClr val="FFFFFF"/>
                </a:highlight>
                <a:uFill>
                  <a:noFill/>
                </a:uFill>
                <a:latin typeface="Helvetica Neue"/>
                <a:ea typeface="Helvetica Neue"/>
                <a:cs typeface="Helvetica Neue"/>
                <a:sym typeface="Helvetica Neue"/>
                <a:hlinkClick r:id="rId2">
                  <a:extLst>
                    <a:ext uri="{A12FA001-AC4F-418D-AE19-62706E023703}">
                      <ahyp:hlinkClr val="tx"/>
                    </a:ext>
                  </a:extLst>
                </a:hlinkClick>
              </a:rPr>
              <a:t>http://rockefelleruniversity.github.io/RU_RNAseq/</a:t>
            </a:r>
            <a:endParaRPr sz="1000">
              <a:solidFill>
                <a:schemeClr val="dk1"/>
              </a:solidFill>
              <a:highlight>
                <a:srgbClr val="FFFFFF"/>
              </a:highlight>
              <a:latin typeface="Helvetica Neue"/>
              <a:ea typeface="Helvetica Neue"/>
              <a:cs typeface="Helvetica Neue"/>
              <a:sym typeface="Helvetica Neue"/>
            </a:endParaRPr>
          </a:p>
          <a:p>
            <a:pPr indent="0" lvl="0" marL="0" rtl="0" algn="l">
              <a:lnSpc>
                <a:spcPct val="110000"/>
              </a:lnSpc>
              <a:spcBef>
                <a:spcPts val="800"/>
              </a:spcBef>
              <a:spcAft>
                <a:spcPts val="0"/>
              </a:spcAft>
              <a:buClr>
                <a:schemeClr val="dk1"/>
              </a:buClr>
              <a:buSzPts val="1100"/>
              <a:buFont typeface="Arial"/>
              <a:buNone/>
            </a:pPr>
            <a:r>
              <a:rPr lang="en" sz="1000">
                <a:solidFill>
                  <a:schemeClr val="dk1"/>
                </a:solidFill>
                <a:highlight>
                  <a:srgbClr val="FFFFFF"/>
                </a:highlight>
                <a:latin typeface="Helvetica Neue"/>
                <a:ea typeface="Helvetica Neue"/>
                <a:cs typeface="Helvetica Neue"/>
                <a:sym typeface="Helvetica Neue"/>
              </a:rPr>
              <a:t>More </a:t>
            </a:r>
            <a:r>
              <a:rPr lang="en" sz="1000">
                <a:solidFill>
                  <a:schemeClr val="dk1"/>
                </a:solidFill>
                <a:highlight>
                  <a:srgbClr val="FFFFFF"/>
                </a:highlight>
                <a:latin typeface="Helvetica Neue"/>
                <a:ea typeface="Helvetica Neue"/>
                <a:cs typeface="Helvetica Neue"/>
                <a:sym typeface="Helvetica Neue"/>
              </a:rPr>
              <a:t>details here: https://rnaseq.uoregon.edu/#rna-prep-overview</a:t>
            </a:r>
            <a:endParaRPr sz="1000">
              <a:solidFill>
                <a:schemeClr val="dk1"/>
              </a:solidFill>
              <a:highlight>
                <a:srgbClr val="FFFFFF"/>
              </a:highlight>
              <a:latin typeface="Helvetica Neue"/>
              <a:ea typeface="Helvetica Neue"/>
              <a:cs typeface="Helvetica Neue"/>
              <a:sym typeface="Helvetica Neue"/>
            </a:endParaRPr>
          </a:p>
          <a:p>
            <a:pPr indent="0" lvl="0" marL="0" rtl="0" algn="l">
              <a:spcBef>
                <a:spcPts val="80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gf18fbef9b0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2" name="Google Shape;292;gf18fbef9b0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0000"/>
              </a:lnSpc>
              <a:spcBef>
                <a:spcPts val="800"/>
              </a:spcBef>
              <a:spcAft>
                <a:spcPts val="0"/>
              </a:spcAft>
              <a:buClr>
                <a:schemeClr val="dk1"/>
              </a:buClr>
              <a:buSzPts val="1100"/>
              <a:buFont typeface="Arial"/>
              <a:buNone/>
            </a:pPr>
            <a:r>
              <a:rPr lang="en" sz="1000">
                <a:solidFill>
                  <a:schemeClr val="dk1"/>
                </a:solidFill>
              </a:rPr>
              <a:t>From </a:t>
            </a:r>
            <a:r>
              <a:rPr lang="en" sz="1000">
                <a:solidFill>
                  <a:schemeClr val="dk1"/>
                </a:solidFill>
                <a:highlight>
                  <a:srgbClr val="FFFFFF"/>
                </a:highlight>
                <a:uFill>
                  <a:noFill/>
                </a:uFill>
                <a:latin typeface="Helvetica Neue"/>
                <a:ea typeface="Helvetica Neue"/>
                <a:cs typeface="Helvetica Neue"/>
                <a:sym typeface="Helvetica Neue"/>
                <a:hlinkClick r:id="rId2">
                  <a:extLst>
                    <a:ext uri="{A12FA001-AC4F-418D-AE19-62706E023703}">
                      <ahyp:hlinkClr val="tx"/>
                    </a:ext>
                  </a:extLst>
                </a:hlinkClick>
              </a:rPr>
              <a:t>http://rockefelleruniversity.github.io/RU_RNAseq/</a:t>
            </a:r>
            <a:endParaRPr sz="1000">
              <a:solidFill>
                <a:schemeClr val="dk1"/>
              </a:solidFill>
              <a:highlight>
                <a:srgbClr val="FFFFFF"/>
              </a:highlight>
              <a:latin typeface="Helvetica Neue"/>
              <a:ea typeface="Helvetica Neue"/>
              <a:cs typeface="Helvetica Neue"/>
              <a:sym typeface="Helvetica Neue"/>
            </a:endParaRPr>
          </a:p>
          <a:p>
            <a:pPr indent="0" lvl="0" marL="0" rtl="0" algn="l">
              <a:lnSpc>
                <a:spcPct val="110000"/>
              </a:lnSpc>
              <a:spcBef>
                <a:spcPts val="800"/>
              </a:spcBef>
              <a:spcAft>
                <a:spcPts val="0"/>
              </a:spcAft>
              <a:buClr>
                <a:schemeClr val="dk1"/>
              </a:buClr>
              <a:buSzPts val="1100"/>
              <a:buFont typeface="Arial"/>
              <a:buNone/>
            </a:pPr>
            <a:r>
              <a:rPr lang="en" sz="1000">
                <a:solidFill>
                  <a:schemeClr val="dk1"/>
                </a:solidFill>
                <a:highlight>
                  <a:srgbClr val="FFFFFF"/>
                </a:highlight>
                <a:latin typeface="Helvetica Neue"/>
                <a:ea typeface="Helvetica Neue"/>
                <a:cs typeface="Helvetica Neue"/>
                <a:sym typeface="Helvetica Neue"/>
              </a:rPr>
              <a:t>More details here: https://rnaseq.uoregon.edu/#rna-prep-working-with-rna</a:t>
            </a:r>
            <a:endParaRPr sz="1000">
              <a:solidFill>
                <a:schemeClr val="dk1"/>
              </a:solidFill>
              <a:highlight>
                <a:srgbClr val="FFFFFF"/>
              </a:highlight>
              <a:latin typeface="Helvetica Neue"/>
              <a:ea typeface="Helvetica Neue"/>
              <a:cs typeface="Helvetica Neue"/>
              <a:sym typeface="Helvetica Neue"/>
            </a:endParaRPr>
          </a:p>
          <a:p>
            <a:pPr indent="0" lvl="0" marL="0" rtl="0" algn="l">
              <a:spcBef>
                <a:spcPts val="80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f56fc7a349_0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f56fc7a349_0_1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From https://www.broadinstitute.org/files/shared/illuminavids/sequencingSlides.pdf</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gf56fc7a349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7" name="Google Shape;307;gf56fc7a349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Cluster amplification: </a:t>
            </a:r>
            <a:r>
              <a:rPr lang="en"/>
              <a:t>https://youtu.be/3URxJD5k3T8</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f5fc3ef981_1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f5fc3ef981_1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Suggesting reading https://bmcbioinformatics.biomedcentral.com/articles/10.1186/s12859-020-3484-z</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gf1b540f585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f1b540f585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3" name="Shape 333"/>
        <p:cNvGrpSpPr/>
        <p:nvPr/>
      </p:nvGrpSpPr>
      <p:grpSpPr>
        <a:xfrm>
          <a:off x="0" y="0"/>
          <a:ext cx="0" cy="0"/>
          <a:chOff x="0" y="0"/>
          <a:chExt cx="0" cy="0"/>
        </a:xfrm>
      </p:grpSpPr>
      <p:sp>
        <p:nvSpPr>
          <p:cNvPr id="334" name="Google Shape;334;gf1b540f585_4_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5" name="Google Shape;335;gf1b540f585_4_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9" name="Shape 339"/>
        <p:cNvGrpSpPr/>
        <p:nvPr/>
      </p:nvGrpSpPr>
      <p:grpSpPr>
        <a:xfrm>
          <a:off x="0" y="0"/>
          <a:ext cx="0" cy="0"/>
          <a:chOff x="0" y="0"/>
          <a:chExt cx="0" cy="0"/>
        </a:xfrm>
      </p:grpSpPr>
      <p:sp>
        <p:nvSpPr>
          <p:cNvPr id="340" name="Google Shape;340;gf5c349cb21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1" name="Google Shape;341;gf5c349cb21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f5fc3ef981_1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f5fc3ef981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gf5fc3ef981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8" name="Google Shape;368;gf5fc3ef981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f1b540f585_4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4" name="Google Shape;374;gf1b540f585_4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f56fc7a349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1" name="Google Shape;381;gf56fc7a349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Suggested reading:</a:t>
            </a:r>
            <a:endParaRPr sz="1200"/>
          </a:p>
          <a:p>
            <a:pPr indent="0" lvl="0" marL="0" rtl="0" algn="l">
              <a:spcBef>
                <a:spcPts val="0"/>
              </a:spcBef>
              <a:spcAft>
                <a:spcPts val="0"/>
              </a:spcAft>
              <a:buNone/>
            </a:pPr>
            <a:r>
              <a:rPr lang="en" sz="1200"/>
              <a:t>https://help.basespace.illumina.com/articles/descriptive/fastq-files/</a:t>
            </a:r>
            <a:endParaRPr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6" name="Shape 386"/>
        <p:cNvGrpSpPr/>
        <p:nvPr/>
      </p:nvGrpSpPr>
      <p:grpSpPr>
        <a:xfrm>
          <a:off x="0" y="0"/>
          <a:ext cx="0" cy="0"/>
          <a:chOff x="0" y="0"/>
          <a:chExt cx="0" cy="0"/>
        </a:xfrm>
      </p:grpSpPr>
      <p:sp>
        <p:nvSpPr>
          <p:cNvPr id="387" name="Google Shape;387;gf56fc7a349_0_2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8" name="Google Shape;388;gf56fc7a349_0_2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https://www.illumina.com/science/technology/next-generation-sequencing/plan-experiments/quality-scores.html</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gf5fc3ef981_1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6" name="Google Shape;396;gf5fc3ef981_1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f56fc7a349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f56fc7a349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gf1b540f585_4_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0" name="Google Shape;410;gf1b540f585_4_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800"/>
              </a:spcBef>
              <a:spcAft>
                <a:spcPts val="0"/>
              </a:spcAft>
              <a:buClr>
                <a:schemeClr val="dk1"/>
              </a:buClr>
              <a:buSzPts val="1100"/>
              <a:buFont typeface="Arial"/>
              <a:buNone/>
            </a:pPr>
            <a:r>
              <a:rPr lang="en">
                <a:solidFill>
                  <a:srgbClr val="002B42"/>
                </a:solidFill>
              </a:rPr>
              <a:t>File names samplename_S1_L001_R1_001.fastq.gz</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samplename—The sample name provided in the sample sheet. If a sample name is not provided, the file name includes the sample ID, which is a required field in the sample sheet and must be unique.</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S1—The sample number based on the order that samples are listed in the sample sheet starting with 1. In this example, S1 indicates that this sample is the first sample listed in the sample sheet.</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L001—The lane number.</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R1—The read. In this example, R1 means Read 1. For a paired-end run, there is at least one file with R2 in the file name for Read 2.</a:t>
            </a:r>
            <a:endParaRPr>
              <a:solidFill>
                <a:srgbClr val="002B42"/>
              </a:solidFill>
            </a:endParaRPr>
          </a:p>
          <a:p>
            <a:pPr indent="0" lvl="0" marL="0" rtl="0" algn="l">
              <a:lnSpc>
                <a:spcPct val="90000"/>
              </a:lnSpc>
              <a:spcBef>
                <a:spcPts val="800"/>
              </a:spcBef>
              <a:spcAft>
                <a:spcPts val="0"/>
              </a:spcAft>
              <a:buClr>
                <a:schemeClr val="dk1"/>
              </a:buClr>
              <a:buSzPts val="1100"/>
              <a:buFont typeface="Arial"/>
              <a:buNone/>
            </a:pPr>
            <a:r>
              <a:rPr lang="en">
                <a:solidFill>
                  <a:srgbClr val="002B42"/>
                </a:solidFill>
              </a:rPr>
              <a:t>001—The last segment is always 001</a:t>
            </a:r>
            <a:endParaRPr>
              <a:solidFill>
                <a:srgbClr val="002B42"/>
              </a:solidFill>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f5c349cb21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f5c349cb2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gf1b540f585_4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6" name="Google Shape;416;gf1b540f585_4_1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f5fc3ef981_1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f5fc3ef981_1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f5fc3ef981_1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f5fc3ef981_1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f56fc7a349_0_3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1" name="Google Shape;451;gf56fc7a349_0_3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Clr>
                <a:schemeClr val="dk1"/>
              </a:buClr>
              <a:buSzPts val="1100"/>
              <a:buFont typeface="Arial"/>
              <a:buNone/>
            </a:pPr>
            <a:r>
              <a:rPr lang="en" sz="1200">
                <a:solidFill>
                  <a:srgbClr val="002B42"/>
                </a:solidFill>
              </a:rPr>
              <a:t>For more: https://rtsf.natsci.msu.edu/genomics/tech-notes/fastqc-tutorial-and-faq/</a:t>
            </a:r>
            <a:endParaRPr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f5fc3ef981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f5fc3ef981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1" name="Shape 461"/>
        <p:cNvGrpSpPr/>
        <p:nvPr/>
      </p:nvGrpSpPr>
      <p:grpSpPr>
        <a:xfrm>
          <a:off x="0" y="0"/>
          <a:ext cx="0" cy="0"/>
          <a:chOff x="0" y="0"/>
          <a:chExt cx="0" cy="0"/>
        </a:xfrm>
      </p:grpSpPr>
      <p:sp>
        <p:nvSpPr>
          <p:cNvPr id="462" name="Google Shape;462;gf5fc3ef981_1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3" name="Google Shape;463;gf5fc3ef981_1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000">
              <a:solidFill>
                <a:schemeClr val="dk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gf5fc3ef981_1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9" name="Google Shape;469;gf5fc3ef981_1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f8afddc868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5" name="Google Shape;475;gf8afddc86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400"/>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f55060ad82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f55060ad82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sz="1200">
                <a:solidFill>
                  <a:schemeClr val="dk1"/>
                </a:solidFill>
              </a:rPr>
              <a:t>Steps: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1. Go to </a:t>
            </a:r>
            <a:r>
              <a:rPr lang="en" sz="1200" u="sng">
                <a:solidFill>
                  <a:schemeClr val="hlink"/>
                </a:solidFill>
                <a:hlinkClick r:id="rId2"/>
              </a:rPr>
              <a:t>https://usegalaxy.org/login</a:t>
            </a:r>
            <a:r>
              <a:rPr lang="en" sz="1200">
                <a:solidFill>
                  <a:schemeClr val="dk1"/>
                </a:solidFill>
              </a:rPr>
              <a:t> and login. Please make sure you activate your account before running the analysis. For activation, you should </a:t>
            </a:r>
            <a:r>
              <a:rPr lang="en" sz="1200">
                <a:solidFill>
                  <a:schemeClr val="dk1"/>
                </a:solidFill>
              </a:rPr>
              <a:t>receive</a:t>
            </a:r>
            <a:r>
              <a:rPr lang="en" sz="1200">
                <a:solidFill>
                  <a:schemeClr val="dk1"/>
                </a:solidFill>
              </a:rPr>
              <a:t> an email from Galaxy.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2. Click on “Upload data” option in the Tools panel on the left. In the window that opens, click on “Choose local files” and upload Bacteria_GATTACA_L001_R1_001.fastq to Galaxy by selecting it from your computer and pressing “Start”.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3. Search for the FASTQC tool in Galaxy using the Tools panel on the left.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4. Select FastQC from the options.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5. Under the “Short read data from your current history”, our uploaded data should be selected automatically.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6. Click on ”Execute”.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7. Since Galaxy is a freely available tool, it is used by many researchers around the world. It may take some time for the results to be available.</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8. When the execution is finished, results will be visible (highlighted in green) in the History panel on the right. You can view them by clicking on the eye icon next to each resulting file name.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Similar steps of searching for tools in the left panel, viewing the intermediate results by clicking on the eye icon in the right-side History panel, and selecting data files as input in the central panel can be used for subsequent steps.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Suggested reading:</a:t>
            </a:r>
            <a:endParaRPr sz="1200">
              <a:solidFill>
                <a:schemeClr val="dk1"/>
              </a:solidFill>
            </a:endParaRPr>
          </a:p>
          <a:p>
            <a:pPr indent="0" lvl="0" marL="0" rtl="0" algn="l">
              <a:spcBef>
                <a:spcPts val="0"/>
              </a:spcBef>
              <a:spcAft>
                <a:spcPts val="0"/>
              </a:spcAft>
              <a:buNone/>
            </a:pPr>
            <a:r>
              <a:rPr lang="en" sz="1200" u="sng">
                <a:solidFill>
                  <a:schemeClr val="hlink"/>
                </a:solidFill>
                <a:hlinkClick r:id="rId3"/>
              </a:rPr>
              <a:t>https://training.galaxyproject.org/training-material/topics/transcriptomics/tutorials/ref-based/tutorial.html</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t/>
            </a:r>
            <a:endParaRPr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gf56fc7a349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7" name="Google Shape;487;gf56fc7a349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f55060ad82_0_2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f55060ad82_0_2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100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f8afddc868_1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f8afddc868_1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f354a93d40_1_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5" name="Google Shape;515;gf354a93d40_1_2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None/>
            </a:pPr>
            <a:r>
              <a:t/>
            </a:r>
            <a:endParaRPr/>
          </a:p>
        </p:txBody>
      </p:sp>
      <p:sp>
        <p:nvSpPr>
          <p:cNvPr id="516" name="Google Shape;516;gf354a93d40_1_2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gf56fc7a349_0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2" name="Google Shape;522;gf56fc7a349_0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gf354a93d4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7" name="Google Shape;527;gf354a93d4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gf8afddc868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 name="Google Shape;536;gf8afddc868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f5fc3ef981_1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f5fc3ef981_1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f5fc3ef981_1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f5fc3ef981_1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f5fc3ef981_1_1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f5fc3ef981_1_1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7" name="Shape 577"/>
        <p:cNvGrpSpPr/>
        <p:nvPr/>
      </p:nvGrpSpPr>
      <p:grpSpPr>
        <a:xfrm>
          <a:off x="0" y="0"/>
          <a:ext cx="0" cy="0"/>
          <a:chOff x="0" y="0"/>
          <a:chExt cx="0" cy="0"/>
        </a:xfrm>
      </p:grpSpPr>
      <p:sp>
        <p:nvSpPr>
          <p:cNvPr id="578" name="Google Shape;578;gf003bd6f09_1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9" name="Google Shape;579;gf003bd6f09_1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f5fc3ef981_1_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f5fc3ef981_1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Steps:</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1. 3’ prime adapter sequences are available in Adapter_Sequence.fasta. Upload it to Galaxy using the upload data button, which should be visible in the Tools panel at the top. </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2. Search for cutadapt in the Tools panel on the left.</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3. Under the “FASTQ/A file”, select the previously uploaded raw sequence file Bacteria_GATTACA_L001_R1_001.fastq.</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4. Under the “Read 1 Options”, click on the button “+ Insert </a:t>
            </a:r>
            <a:r>
              <a:rPr lang="en" sz="1200"/>
              <a:t>3' (End) Adapters”. Under source, select “File from history” and under “Choose file containing 3' adapters” select the </a:t>
            </a:r>
            <a:r>
              <a:rPr lang="en" sz="1200">
                <a:solidFill>
                  <a:schemeClr val="dk1"/>
                </a:solidFill>
              </a:rPr>
              <a:t>Adapter_Sequence.fasta.</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5. </a:t>
            </a:r>
            <a:r>
              <a:rPr lang="en" sz="1150">
                <a:solidFill>
                  <a:srgbClr val="212529"/>
                </a:solidFill>
                <a:highlight>
                  <a:srgbClr val="FFFFFF"/>
                </a:highlight>
                <a:latin typeface="Roboto"/>
                <a:ea typeface="Roboto"/>
                <a:cs typeface="Roboto"/>
                <a:sym typeface="Roboto"/>
              </a:rPr>
              <a:t>In </a:t>
            </a:r>
            <a:r>
              <a:rPr i="1" lang="en" sz="1150">
                <a:solidFill>
                  <a:srgbClr val="212529"/>
                </a:solidFill>
                <a:highlight>
                  <a:srgbClr val="FFFFFF"/>
                </a:highlight>
                <a:latin typeface="Roboto"/>
                <a:ea typeface="Roboto"/>
                <a:cs typeface="Roboto"/>
                <a:sym typeface="Roboto"/>
              </a:rPr>
              <a:t>“Filter Options”, </a:t>
            </a:r>
            <a:r>
              <a:rPr lang="en" sz="1150">
                <a:solidFill>
                  <a:srgbClr val="212529"/>
                </a:solidFill>
                <a:highlight>
                  <a:srgbClr val="FFFFFF"/>
                </a:highlight>
                <a:latin typeface="Roboto"/>
                <a:ea typeface="Roboto"/>
                <a:cs typeface="Roboto"/>
                <a:sym typeface="Roboto"/>
              </a:rPr>
              <a:t>for</a:t>
            </a:r>
            <a:r>
              <a:rPr i="1" lang="en" sz="1150">
                <a:solidFill>
                  <a:srgbClr val="212529"/>
                </a:solidFill>
                <a:highlight>
                  <a:srgbClr val="FFFFFF"/>
                </a:highlight>
                <a:latin typeface="Roboto"/>
                <a:ea typeface="Roboto"/>
                <a:cs typeface="Roboto"/>
                <a:sym typeface="Roboto"/>
              </a:rPr>
              <a:t> “Minimum length”</a:t>
            </a:r>
            <a:r>
              <a:rPr lang="en" sz="1150">
                <a:solidFill>
                  <a:srgbClr val="212529"/>
                </a:solidFill>
                <a:highlight>
                  <a:srgbClr val="FFFFFF"/>
                </a:highlight>
                <a:latin typeface="Roboto"/>
                <a:ea typeface="Roboto"/>
                <a:cs typeface="Roboto"/>
                <a:sym typeface="Roboto"/>
              </a:rPr>
              <a:t>, enter 20.</a:t>
            </a:r>
            <a:endParaRPr sz="1150">
              <a:solidFill>
                <a:srgbClr val="212529"/>
              </a:solidFill>
              <a:highlight>
                <a:srgbClr val="FFFFFF"/>
              </a:highlight>
              <a:latin typeface="Roboto"/>
              <a:ea typeface="Roboto"/>
              <a:cs typeface="Roboto"/>
              <a:sym typeface="Roboto"/>
            </a:endParaRPr>
          </a:p>
          <a:p>
            <a:pPr indent="0" lvl="0" marL="0" rtl="0" algn="l">
              <a:lnSpc>
                <a:spcPct val="115000"/>
              </a:lnSpc>
              <a:spcBef>
                <a:spcPts val="0"/>
              </a:spcBef>
              <a:spcAft>
                <a:spcPts val="0"/>
              </a:spcAft>
              <a:buNone/>
            </a:pPr>
            <a:r>
              <a:rPr lang="en" sz="1150">
                <a:solidFill>
                  <a:srgbClr val="212529"/>
                </a:solidFill>
                <a:highlight>
                  <a:srgbClr val="FFFFFF"/>
                </a:highlight>
                <a:latin typeface="Roboto"/>
                <a:ea typeface="Roboto"/>
                <a:cs typeface="Roboto"/>
                <a:sym typeface="Roboto"/>
              </a:rPr>
              <a:t>6. In </a:t>
            </a:r>
            <a:r>
              <a:rPr i="1" lang="en" sz="1150">
                <a:solidFill>
                  <a:srgbClr val="212529"/>
                </a:solidFill>
                <a:highlight>
                  <a:srgbClr val="FFFFFF"/>
                </a:highlight>
                <a:latin typeface="Roboto"/>
                <a:ea typeface="Roboto"/>
                <a:cs typeface="Roboto"/>
                <a:sym typeface="Roboto"/>
              </a:rPr>
              <a:t>“Read Modification Options”,</a:t>
            </a:r>
            <a:r>
              <a:rPr lang="en" sz="1150">
                <a:solidFill>
                  <a:srgbClr val="212529"/>
                </a:solidFill>
                <a:highlight>
                  <a:srgbClr val="FFFFFF"/>
                </a:highlight>
                <a:latin typeface="Roboto"/>
                <a:ea typeface="Roboto"/>
                <a:cs typeface="Roboto"/>
                <a:sym typeface="Roboto"/>
              </a:rPr>
              <a:t> for </a:t>
            </a:r>
            <a:r>
              <a:rPr i="1" lang="en" sz="1150">
                <a:solidFill>
                  <a:srgbClr val="212529"/>
                </a:solidFill>
                <a:highlight>
                  <a:srgbClr val="FFFFFF"/>
                </a:highlight>
                <a:latin typeface="Roboto"/>
                <a:ea typeface="Roboto"/>
                <a:cs typeface="Roboto"/>
                <a:sym typeface="Roboto"/>
              </a:rPr>
              <a:t>“Quality cutoff”</a:t>
            </a:r>
            <a:r>
              <a:rPr lang="en" sz="1150">
                <a:solidFill>
                  <a:srgbClr val="212529"/>
                </a:solidFill>
                <a:highlight>
                  <a:srgbClr val="FFFFFF"/>
                </a:highlight>
                <a:latin typeface="Roboto"/>
                <a:ea typeface="Roboto"/>
                <a:cs typeface="Roboto"/>
                <a:sym typeface="Roboto"/>
              </a:rPr>
              <a:t>, enter 20.</a:t>
            </a:r>
            <a:endParaRPr sz="1150">
              <a:solidFill>
                <a:srgbClr val="212529"/>
              </a:solidFill>
              <a:highlight>
                <a:srgbClr val="FFFFFF"/>
              </a:highlight>
              <a:latin typeface="Roboto"/>
              <a:ea typeface="Roboto"/>
              <a:cs typeface="Roboto"/>
              <a:sym typeface="Roboto"/>
            </a:endParaRPr>
          </a:p>
          <a:p>
            <a:pPr indent="0" lvl="0" marL="0" rtl="0" algn="l">
              <a:lnSpc>
                <a:spcPct val="115000"/>
              </a:lnSpc>
              <a:spcBef>
                <a:spcPts val="0"/>
              </a:spcBef>
              <a:spcAft>
                <a:spcPts val="0"/>
              </a:spcAft>
              <a:buNone/>
            </a:pPr>
            <a:r>
              <a:rPr lang="en" sz="1150">
                <a:solidFill>
                  <a:srgbClr val="212529"/>
                </a:solidFill>
                <a:highlight>
                  <a:srgbClr val="FFFFFF"/>
                </a:highlight>
                <a:latin typeface="Roboto"/>
                <a:ea typeface="Roboto"/>
                <a:cs typeface="Roboto"/>
                <a:sym typeface="Roboto"/>
              </a:rPr>
              <a:t>7. In </a:t>
            </a:r>
            <a:r>
              <a:rPr i="1" lang="en" sz="1150">
                <a:solidFill>
                  <a:srgbClr val="212529"/>
                </a:solidFill>
                <a:highlight>
                  <a:srgbClr val="FFFFFF"/>
                </a:highlight>
                <a:latin typeface="Roboto"/>
                <a:ea typeface="Roboto"/>
                <a:cs typeface="Roboto"/>
                <a:sym typeface="Roboto"/>
              </a:rPr>
              <a:t>“Output Options”, check “Yes” for “Report”</a:t>
            </a:r>
            <a:r>
              <a:rPr lang="en" sz="1200">
                <a:solidFill>
                  <a:schemeClr val="dk1"/>
                </a:solidFill>
              </a:rPr>
              <a:t>  </a:t>
            </a:r>
            <a:endParaRPr sz="1200">
              <a:solidFill>
                <a:schemeClr val="dk1"/>
              </a:solidFill>
            </a:endParaRPr>
          </a:p>
          <a:p>
            <a:pPr indent="0" lvl="0" marL="0" rtl="0" algn="l">
              <a:lnSpc>
                <a:spcPct val="115000"/>
              </a:lnSpc>
              <a:spcBef>
                <a:spcPts val="0"/>
              </a:spcBef>
              <a:spcAft>
                <a:spcPts val="0"/>
              </a:spcAft>
              <a:buNone/>
            </a:pPr>
            <a:r>
              <a:rPr lang="en" sz="1200">
                <a:solidFill>
                  <a:schemeClr val="dk1"/>
                </a:solidFill>
              </a:rPr>
              <a:t>8. Click Execute.</a:t>
            </a:r>
            <a:endParaRPr sz="12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f003bd6f09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f003bd6f0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f5fc3ef981_1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f5fc3ef981_1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f5fc3ef981_1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f5fc3ef981_1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gf5fc3ef981_1_2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6" name="Google Shape;636;gf5fc3ef981_1_2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gf5fc3ef981_1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2" name="Google Shape;662;gf5fc3ef981_1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gf56fc7a349_0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9" name="Google Shape;669;gf56fc7a349_0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rPr>
              <a:t>Suggested reading:</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https://www.ncbi.nlm.nih.gov/pmc/articles/PMC3322381/pdf/nihms-366740.pdf</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https://academic.oup.com/bioinformatics/article/29/1/15/272537</a:t>
            </a:r>
            <a:endParaRPr sz="1200">
              <a:solidFill>
                <a:schemeClr val="dk1"/>
              </a:solidFill>
            </a:endParaRPr>
          </a:p>
          <a:p>
            <a:pPr indent="0" lvl="0" marL="0" rtl="0" algn="l">
              <a:lnSpc>
                <a:spcPct val="115000"/>
              </a:lnSpc>
              <a:spcBef>
                <a:spcPts val="0"/>
              </a:spcBef>
              <a:spcAft>
                <a:spcPts val="0"/>
              </a:spcAft>
              <a:buNone/>
            </a:pPr>
            <a:r>
              <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rPr>
              <a:t>Video lectures on how these mapping tools work:</a:t>
            </a:r>
            <a:endParaRPr b="1"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https://www.youtube.com/watch?v=hpb-mH-yjLc&amp;list=PL2mpR0RYFQsBiCWVJSvVAO3OJ2t7DzoHA</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4" name="Shape 674"/>
        <p:cNvGrpSpPr/>
        <p:nvPr/>
      </p:nvGrpSpPr>
      <p:grpSpPr>
        <a:xfrm>
          <a:off x="0" y="0"/>
          <a:ext cx="0" cy="0"/>
          <a:chOff x="0" y="0"/>
          <a:chExt cx="0" cy="0"/>
        </a:xfrm>
      </p:grpSpPr>
      <p:sp>
        <p:nvSpPr>
          <p:cNvPr id="675" name="Google Shape;675;gf8afddc868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6" name="Google Shape;676;gf8afddc868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gf8afddc868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2" name="Google Shape;682;gf8afddc868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f5fc3ef981_1_2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3" name="Google Shape;693;gf5fc3ef981_1_2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400"/>
              </a:spcBef>
              <a:spcAft>
                <a:spcPts val="0"/>
              </a:spcAft>
              <a:buNone/>
            </a:pPr>
            <a:r>
              <a:rPr lang="en" sz="1200">
                <a:solidFill>
                  <a:srgbClr val="002B42"/>
                </a:solidFill>
              </a:rPr>
              <a:t>Examples of acceptable genome sequence files:</a:t>
            </a:r>
            <a:endParaRPr sz="1200">
              <a:solidFill>
                <a:srgbClr val="002B42"/>
              </a:solidFill>
            </a:endParaRPr>
          </a:p>
          <a:p>
            <a:pPr indent="-304800" lvl="0" marL="457200" rtl="0" algn="l">
              <a:lnSpc>
                <a:spcPct val="90000"/>
              </a:lnSpc>
              <a:spcBef>
                <a:spcPts val="400"/>
              </a:spcBef>
              <a:spcAft>
                <a:spcPts val="0"/>
              </a:spcAft>
              <a:buClr>
                <a:srgbClr val="002B42"/>
              </a:buClr>
              <a:buSzPts val="1200"/>
              <a:buChar char="●"/>
            </a:pPr>
            <a:r>
              <a:rPr lang="en" sz="1200">
                <a:solidFill>
                  <a:srgbClr val="002B42"/>
                </a:solidFill>
              </a:rPr>
              <a:t>ENSEMBL: files marked with .dna.primary.assembly, such as: ftp://ftp.ensembl. org/pub/release-77/fasta/homo_sapiens/dna/Homo_sapiens.GRCh38.dna.primary_ assembly.fa.gz</a:t>
            </a:r>
            <a:endParaRPr sz="1200">
              <a:solidFill>
                <a:srgbClr val="002B42"/>
              </a:solidFill>
            </a:endParaRPr>
          </a:p>
          <a:p>
            <a:pPr indent="-304800" lvl="0" marL="457200" rtl="0" algn="l">
              <a:lnSpc>
                <a:spcPct val="90000"/>
              </a:lnSpc>
              <a:spcBef>
                <a:spcPts val="0"/>
              </a:spcBef>
              <a:spcAft>
                <a:spcPts val="0"/>
              </a:spcAft>
              <a:buClr>
                <a:srgbClr val="002B42"/>
              </a:buClr>
              <a:buSzPts val="1200"/>
              <a:buChar char="●"/>
            </a:pPr>
            <a:r>
              <a:rPr lang="en" sz="1200">
                <a:solidFill>
                  <a:srgbClr val="002B42"/>
                </a:solidFill>
              </a:rPr>
              <a:t>GENCODE: files marked with PRI (primary). Strongly recommended for mouse and human: http://www.gencodegenes.org/.</a:t>
            </a:r>
            <a:endParaRPr sz="1200"/>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7" name="Shape 697"/>
        <p:cNvGrpSpPr/>
        <p:nvPr/>
      </p:nvGrpSpPr>
      <p:grpSpPr>
        <a:xfrm>
          <a:off x="0" y="0"/>
          <a:ext cx="0" cy="0"/>
          <a:chOff x="0" y="0"/>
          <a:chExt cx="0" cy="0"/>
        </a:xfrm>
      </p:grpSpPr>
      <p:sp>
        <p:nvSpPr>
          <p:cNvPr id="698" name="Google Shape;698;gf1b540f585_4_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9" name="Google Shape;699;gf1b540f585_4_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3" name="Shape 703"/>
        <p:cNvGrpSpPr/>
        <p:nvPr/>
      </p:nvGrpSpPr>
      <p:grpSpPr>
        <a:xfrm>
          <a:off x="0" y="0"/>
          <a:ext cx="0" cy="0"/>
          <a:chOff x="0" y="0"/>
          <a:chExt cx="0" cy="0"/>
        </a:xfrm>
      </p:grpSpPr>
      <p:sp>
        <p:nvSpPr>
          <p:cNvPr id="704" name="Google Shape;704;gf56fc7a349_0_3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5" name="Google Shape;705;gf56fc7a349_0_3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Steps:</a:t>
            </a:r>
            <a:endParaRPr sz="1200"/>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1.Search for RNA STAR in Tools panel on the left.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2.Upload rDNA_sequence.fasta to Galaxy using the load data icon, which should be visible in the Tools panel at the top.</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3.Use the output from cutadapt as input under the field “FATA/Q file” in the central panel.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4.Under “Will you select a reference genome from your history or use a built-in index?” select “Use a genome from history and build index”. Then, select rDNA_sequence.fasta as “the reference genome” in the next field.</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5. Press Execute.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6.The output should be available as a SAM or BAM file.</a:t>
            </a:r>
            <a:endParaRPr sz="1200">
              <a:solidFill>
                <a:schemeClr val="dk1"/>
              </a:solidFill>
            </a:endParaRPr>
          </a:p>
          <a:p>
            <a:pPr indent="0" lvl="0" marL="0" rtl="0" algn="l">
              <a:spcBef>
                <a:spcPts val="0"/>
              </a:spcBef>
              <a:spcAft>
                <a:spcPts val="0"/>
              </a:spcAft>
              <a:buNone/>
            </a:pPr>
            <a:r>
              <a:t/>
            </a:r>
            <a:endParaRPr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f003bd6f09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f003bd6f09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gf7c97f38cb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0" name="Google Shape;710;gf7c97f38cb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gf5fc3ef981_1_2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6" name="Google Shape;716;gf5fc3ef981_1_2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0" name="Shape 720"/>
        <p:cNvGrpSpPr/>
        <p:nvPr/>
      </p:nvGrpSpPr>
      <p:grpSpPr>
        <a:xfrm>
          <a:off x="0" y="0"/>
          <a:ext cx="0" cy="0"/>
          <a:chOff x="0" y="0"/>
          <a:chExt cx="0" cy="0"/>
        </a:xfrm>
      </p:grpSpPr>
      <p:sp>
        <p:nvSpPr>
          <p:cNvPr id="721" name="Google Shape;721;gf56fc7a349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2" name="Google Shape;722;gf56fc7a349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https://samtools.github.io/hts-specs/SAMv1.pdf</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6" name="Shape 726"/>
        <p:cNvGrpSpPr/>
        <p:nvPr/>
      </p:nvGrpSpPr>
      <p:grpSpPr>
        <a:xfrm>
          <a:off x="0" y="0"/>
          <a:ext cx="0" cy="0"/>
          <a:chOff x="0" y="0"/>
          <a:chExt cx="0" cy="0"/>
        </a:xfrm>
      </p:grpSpPr>
      <p:sp>
        <p:nvSpPr>
          <p:cNvPr id="727" name="Google Shape;727;gf5fc3ef981_1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8" name="Google Shape;728;gf5fc3ef981_1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https://samtools.github.io/hts-specs/SAMv1.pdf</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https://broadinstitute.github.io/picard/explain-flags.html</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3" name="Shape 733"/>
        <p:cNvGrpSpPr/>
        <p:nvPr/>
      </p:nvGrpSpPr>
      <p:grpSpPr>
        <a:xfrm>
          <a:off x="0" y="0"/>
          <a:ext cx="0" cy="0"/>
          <a:chOff x="0" y="0"/>
          <a:chExt cx="0" cy="0"/>
        </a:xfrm>
      </p:grpSpPr>
      <p:sp>
        <p:nvSpPr>
          <p:cNvPr id="734" name="Google Shape;734;gf5fc3ef981_1_3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5" name="Google Shape;735;gf5fc3ef981_1_3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f5fc3ef981_1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f5fc3ef981_1_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7" name="Shape 767"/>
        <p:cNvGrpSpPr/>
        <p:nvPr/>
      </p:nvGrpSpPr>
      <p:grpSpPr>
        <a:xfrm>
          <a:off x="0" y="0"/>
          <a:ext cx="0" cy="0"/>
          <a:chOff x="0" y="0"/>
          <a:chExt cx="0" cy="0"/>
        </a:xfrm>
      </p:grpSpPr>
      <p:sp>
        <p:nvSpPr>
          <p:cNvPr id="768" name="Google Shape;768;gf5fc3ef981_1_4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9" name="Google Shape;769;gf5fc3ef981_1_4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f003bd6f09_1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f003bd6f09_1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Suggested reading:</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https://academic.oup.com/bioinformatics/article/30/7/923/232889</a:t>
            </a:r>
            <a:endParaRPr sz="1200">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4" name="Shape 784"/>
        <p:cNvGrpSpPr/>
        <p:nvPr/>
      </p:nvGrpSpPr>
      <p:grpSpPr>
        <a:xfrm>
          <a:off x="0" y="0"/>
          <a:ext cx="0" cy="0"/>
          <a:chOff x="0" y="0"/>
          <a:chExt cx="0" cy="0"/>
        </a:xfrm>
      </p:grpSpPr>
      <p:sp>
        <p:nvSpPr>
          <p:cNvPr id="785" name="Google Shape;785;gf8afddc868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 name="Google Shape;786;gf8afddc868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t>Suggested reading:</a:t>
            </a:r>
            <a:endParaRPr sz="1200"/>
          </a:p>
          <a:p>
            <a:pPr indent="0" lvl="0" marL="0" rtl="0" algn="l">
              <a:spcBef>
                <a:spcPts val="0"/>
              </a:spcBef>
              <a:spcAft>
                <a:spcPts val="0"/>
              </a:spcAft>
              <a:buNone/>
            </a:pPr>
            <a:r>
              <a:rPr lang="en" sz="1200"/>
              <a:t>https://www.ncbi.nlm.nih.gov/pmc/articles/PMC3005310/</a:t>
            </a:r>
            <a:endParaRPr sz="1200"/>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gf5fc3ef981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4" name="Google Shape;794;gf5fc3ef981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Steps: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1.Search for featureCounts in Tools panel.</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2.Upload rDNA.gtf to Galaxy as described before.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3.Under Alignment file, select the STAR SAM file output.</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4.For Gene Annotation file, select “in your history”.</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5.Then, select rDNA.gtf as the input for Gene Annotation file.</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6. In “Advance options”, for </a:t>
            </a:r>
            <a:r>
              <a:rPr i="1" lang="en" sz="1150">
                <a:solidFill>
                  <a:srgbClr val="212529"/>
                </a:solidFill>
                <a:highlight>
                  <a:srgbClr val="FFFFFF"/>
                </a:highlight>
                <a:latin typeface="Roboto"/>
                <a:ea typeface="Roboto"/>
                <a:cs typeface="Roboto"/>
                <a:sym typeface="Roboto"/>
              </a:rPr>
              <a:t>“GFF feature type filter”</a:t>
            </a:r>
            <a:r>
              <a:rPr lang="en" sz="1200">
                <a:solidFill>
                  <a:schemeClr val="dk1"/>
                </a:solidFill>
              </a:rPr>
              <a:t>, type CDS.</a:t>
            </a:r>
            <a:endParaRPr sz="12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 sz="1200">
                <a:solidFill>
                  <a:schemeClr val="dk1"/>
                </a:solidFill>
              </a:rPr>
              <a:t>7. Click Execute</a:t>
            </a:r>
            <a:endParaRPr sz="1200">
              <a:solidFill>
                <a:schemeClr val="dk1"/>
              </a:solidFill>
            </a:endParaRPr>
          </a:p>
          <a:p>
            <a:pPr indent="0" lvl="0" marL="0" rtl="0" algn="l">
              <a:spcBef>
                <a:spcPts val="0"/>
              </a:spcBef>
              <a:spcAft>
                <a:spcPts val="0"/>
              </a:spcAft>
              <a:buNone/>
            </a:pPr>
            <a:r>
              <a:t/>
            </a:r>
            <a:endParaRPr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f56fc7a349_0_2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f56fc7a349_0_2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highlight>
                  <a:srgbClr val="FFFFFF"/>
                </a:highlight>
                <a:latin typeface="Roboto"/>
                <a:ea typeface="Roboto"/>
                <a:cs typeface="Roboto"/>
                <a:sym typeface="Roboto"/>
              </a:rPr>
              <a:t>annotate novel transcriptional events, e.g., exon skipping, alternative 3’ acceptor or 5’ donor sites, intron retention</a:t>
            </a:r>
            <a:endParaRPr sz="400"/>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9" name="Shape 799"/>
        <p:cNvGrpSpPr/>
        <p:nvPr/>
      </p:nvGrpSpPr>
      <p:grpSpPr>
        <a:xfrm>
          <a:off x="0" y="0"/>
          <a:ext cx="0" cy="0"/>
          <a:chOff x="0" y="0"/>
          <a:chExt cx="0" cy="0"/>
        </a:xfrm>
      </p:grpSpPr>
      <p:sp>
        <p:nvSpPr>
          <p:cNvPr id="800" name="Google Shape;800;gf56fc7a349_0_2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f56fc7a349_0_2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6" name="Shape 806"/>
        <p:cNvGrpSpPr/>
        <p:nvPr/>
      </p:nvGrpSpPr>
      <p:grpSpPr>
        <a:xfrm>
          <a:off x="0" y="0"/>
          <a:ext cx="0" cy="0"/>
          <a:chOff x="0" y="0"/>
          <a:chExt cx="0" cy="0"/>
        </a:xfrm>
      </p:grpSpPr>
      <p:sp>
        <p:nvSpPr>
          <p:cNvPr id="807" name="Google Shape;807;gf5fc3ef981_1_3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8" name="Google Shape;808;gf5fc3ef981_1_3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6" name="Shape 836"/>
        <p:cNvGrpSpPr/>
        <p:nvPr/>
      </p:nvGrpSpPr>
      <p:grpSpPr>
        <a:xfrm>
          <a:off x="0" y="0"/>
          <a:ext cx="0" cy="0"/>
          <a:chOff x="0" y="0"/>
          <a:chExt cx="0" cy="0"/>
        </a:xfrm>
      </p:grpSpPr>
      <p:sp>
        <p:nvSpPr>
          <p:cNvPr id="837" name="Google Shape;837;gf354a93d40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8" name="Google Shape;838;gf354a93d40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5" name="Shape 845"/>
        <p:cNvGrpSpPr/>
        <p:nvPr/>
      </p:nvGrpSpPr>
      <p:grpSpPr>
        <a:xfrm>
          <a:off x="0" y="0"/>
          <a:ext cx="0" cy="0"/>
          <a:chOff x="0" y="0"/>
          <a:chExt cx="0" cy="0"/>
        </a:xfrm>
      </p:grpSpPr>
      <p:sp>
        <p:nvSpPr>
          <p:cNvPr id="846" name="Google Shape;846;gf56fc7a349_0_3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7" name="Google Shape;847;gf56fc7a349_0_3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2" name="Shape 852"/>
        <p:cNvGrpSpPr/>
        <p:nvPr/>
      </p:nvGrpSpPr>
      <p:grpSpPr>
        <a:xfrm>
          <a:off x="0" y="0"/>
          <a:ext cx="0" cy="0"/>
          <a:chOff x="0" y="0"/>
          <a:chExt cx="0" cy="0"/>
        </a:xfrm>
      </p:grpSpPr>
      <p:sp>
        <p:nvSpPr>
          <p:cNvPr id="853" name="Google Shape;853;gf56fc7a349_0_3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4" name="Google Shape;854;gf56fc7a349_0_3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gf5c41af1af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2" name="Google Shape;862;gf5c41af1af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E.g: The argument choices available for STAR</a:t>
            </a: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6" name="Shape 866"/>
        <p:cNvGrpSpPr/>
        <p:nvPr/>
      </p:nvGrpSpPr>
      <p:grpSpPr>
        <a:xfrm>
          <a:off x="0" y="0"/>
          <a:ext cx="0" cy="0"/>
          <a:chOff x="0" y="0"/>
          <a:chExt cx="0" cy="0"/>
        </a:xfrm>
      </p:grpSpPr>
      <p:sp>
        <p:nvSpPr>
          <p:cNvPr id="867" name="Google Shape;867;gf56fc7a349_0_3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8" name="Google Shape;868;gf56fc7a349_0_3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gf003bd6f09_1_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75" name="Google Shape;875;gf003bd6f09_1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9" name="Shape 879"/>
        <p:cNvGrpSpPr/>
        <p:nvPr/>
      </p:nvGrpSpPr>
      <p:grpSpPr>
        <a:xfrm>
          <a:off x="0" y="0"/>
          <a:ext cx="0" cy="0"/>
          <a:chOff x="0" y="0"/>
          <a:chExt cx="0" cy="0"/>
        </a:xfrm>
      </p:grpSpPr>
      <p:sp>
        <p:nvSpPr>
          <p:cNvPr id="880" name="Google Shape;880;gf18f6784e5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1" name="Google Shape;881;gf18f6784e5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f56fc7a349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 name="Google Shape;155;gf56fc7a349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9.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8.png"/><Relationship Id="rId3"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3" name="Shape 53"/>
        <p:cNvGrpSpPr/>
        <p:nvPr/>
      </p:nvGrpSpPr>
      <p:grpSpPr>
        <a:xfrm>
          <a:off x="0" y="0"/>
          <a:ext cx="0" cy="0"/>
          <a:chOff x="0" y="0"/>
          <a:chExt cx="0" cy="0"/>
        </a:xfrm>
      </p:grpSpPr>
      <p:pic>
        <p:nvPicPr>
          <p:cNvPr id="54" name="Google Shape;54;p14"/>
          <p:cNvPicPr preferRelativeResize="0"/>
          <p:nvPr/>
        </p:nvPicPr>
        <p:blipFill rotWithShape="1">
          <a:blip r:embed="rId2">
            <a:alphaModFix/>
          </a:blip>
          <a:srcRect b="0" l="0" r="0" t="0"/>
          <a:stretch/>
        </p:blipFill>
        <p:spPr>
          <a:xfrm>
            <a:off x="0" y="0"/>
            <a:ext cx="9189724" cy="5173813"/>
          </a:xfrm>
          <a:prstGeom prst="rect">
            <a:avLst/>
          </a:prstGeom>
          <a:noFill/>
          <a:ln>
            <a:noFill/>
          </a:ln>
        </p:spPr>
      </p:pic>
      <p:sp>
        <p:nvSpPr>
          <p:cNvPr id="55" name="Google Shape;55;p14"/>
          <p:cNvSpPr txBox="1"/>
          <p:nvPr>
            <p:ph type="ctrTitle"/>
          </p:nvPr>
        </p:nvSpPr>
        <p:spPr>
          <a:xfrm>
            <a:off x="1143000" y="841772"/>
            <a:ext cx="6858000" cy="17907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chemeClr val="lt1"/>
              </a:buClr>
              <a:buSzPts val="4500"/>
              <a:buFont typeface="Helvetica Neue"/>
              <a:buNone/>
              <a:defRPr sz="4500">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56" name="Google Shape;56;p14"/>
          <p:cNvSpPr txBox="1"/>
          <p:nvPr>
            <p:ph idx="1" type="subTitle"/>
          </p:nvPr>
        </p:nvSpPr>
        <p:spPr>
          <a:xfrm>
            <a:off x="1143000" y="2701528"/>
            <a:ext cx="6858000" cy="1241700"/>
          </a:xfrm>
          <a:prstGeom prst="rect">
            <a:avLst/>
          </a:prstGeom>
          <a:noFill/>
          <a:ln>
            <a:noFill/>
          </a:ln>
        </p:spPr>
        <p:txBody>
          <a:bodyPr anchorCtr="0" anchor="t" bIns="0" lIns="0" spcFirstLastPara="1" rIns="0" wrap="square" tIns="0">
            <a:normAutofit/>
          </a:bodyPr>
          <a:lstStyle>
            <a:lvl1pPr lvl="0" rtl="0" algn="l">
              <a:lnSpc>
                <a:spcPct val="90000"/>
              </a:lnSpc>
              <a:spcBef>
                <a:spcPts val="800"/>
              </a:spcBef>
              <a:spcAft>
                <a:spcPts val="0"/>
              </a:spcAft>
              <a:buClr>
                <a:schemeClr val="lt1"/>
              </a:buClr>
              <a:buSzPts val="2100"/>
              <a:buNone/>
              <a:defRPr sz="2100">
                <a:solidFill>
                  <a:schemeClr val="lt1"/>
                </a:solidFill>
              </a:defRPr>
            </a:lvl1pPr>
            <a:lvl2pPr lvl="1" rtl="0" algn="ctr">
              <a:lnSpc>
                <a:spcPct val="90000"/>
              </a:lnSpc>
              <a:spcBef>
                <a:spcPts val="400"/>
              </a:spcBef>
              <a:spcAft>
                <a:spcPts val="0"/>
              </a:spcAft>
              <a:buClr>
                <a:srgbClr val="002B42"/>
              </a:buClr>
              <a:buSzPts val="1500"/>
              <a:buNone/>
              <a:defRPr sz="1500"/>
            </a:lvl2pPr>
            <a:lvl3pPr lvl="2" rtl="0" algn="ctr">
              <a:lnSpc>
                <a:spcPct val="90000"/>
              </a:lnSpc>
              <a:spcBef>
                <a:spcPts val="400"/>
              </a:spcBef>
              <a:spcAft>
                <a:spcPts val="0"/>
              </a:spcAft>
              <a:buClr>
                <a:srgbClr val="002B42"/>
              </a:buClr>
              <a:buSzPts val="1400"/>
              <a:buNone/>
              <a:defRPr sz="1400"/>
            </a:lvl3pPr>
            <a:lvl4pPr lvl="3" rtl="0" algn="ctr">
              <a:lnSpc>
                <a:spcPct val="90000"/>
              </a:lnSpc>
              <a:spcBef>
                <a:spcPts val="400"/>
              </a:spcBef>
              <a:spcAft>
                <a:spcPts val="0"/>
              </a:spcAft>
              <a:buClr>
                <a:srgbClr val="002B42"/>
              </a:buClr>
              <a:buSzPts val="1200"/>
              <a:buNone/>
              <a:defRPr sz="1200"/>
            </a:lvl4pPr>
            <a:lvl5pPr lvl="4" rtl="0" algn="ctr">
              <a:lnSpc>
                <a:spcPct val="90000"/>
              </a:lnSpc>
              <a:spcBef>
                <a:spcPts val="400"/>
              </a:spcBef>
              <a:spcAft>
                <a:spcPts val="0"/>
              </a:spcAft>
              <a:buClr>
                <a:srgbClr val="002B42"/>
              </a:buClr>
              <a:buSzPts val="1200"/>
              <a:buNone/>
              <a:defRPr sz="1200"/>
            </a:lvl5pPr>
            <a:lvl6pPr lvl="5" rtl="0" algn="ctr">
              <a:lnSpc>
                <a:spcPct val="90000"/>
              </a:lnSpc>
              <a:spcBef>
                <a:spcPts val="400"/>
              </a:spcBef>
              <a:spcAft>
                <a:spcPts val="0"/>
              </a:spcAft>
              <a:buClr>
                <a:schemeClr val="dk1"/>
              </a:buClr>
              <a:buSzPts val="1200"/>
              <a:buNone/>
              <a:defRPr sz="1200"/>
            </a:lvl6pPr>
            <a:lvl7pPr lvl="6" rtl="0" algn="ctr">
              <a:lnSpc>
                <a:spcPct val="90000"/>
              </a:lnSpc>
              <a:spcBef>
                <a:spcPts val="400"/>
              </a:spcBef>
              <a:spcAft>
                <a:spcPts val="0"/>
              </a:spcAft>
              <a:buClr>
                <a:schemeClr val="dk1"/>
              </a:buClr>
              <a:buSzPts val="1200"/>
              <a:buNone/>
              <a:defRPr sz="1200"/>
            </a:lvl7pPr>
            <a:lvl8pPr lvl="7" rtl="0" algn="ctr">
              <a:lnSpc>
                <a:spcPct val="90000"/>
              </a:lnSpc>
              <a:spcBef>
                <a:spcPts val="400"/>
              </a:spcBef>
              <a:spcAft>
                <a:spcPts val="0"/>
              </a:spcAft>
              <a:buClr>
                <a:schemeClr val="dk1"/>
              </a:buClr>
              <a:buSzPts val="1200"/>
              <a:buNone/>
              <a:defRPr sz="1200"/>
            </a:lvl8pPr>
            <a:lvl9pPr lvl="8" rtl="0" algn="ctr">
              <a:lnSpc>
                <a:spcPct val="90000"/>
              </a:lnSpc>
              <a:spcBef>
                <a:spcPts val="400"/>
              </a:spcBef>
              <a:spcAft>
                <a:spcPts val="0"/>
              </a:spcAft>
              <a:buClr>
                <a:schemeClr val="dk1"/>
              </a:buClr>
              <a:buSzPts val="1200"/>
              <a:buNone/>
              <a:defRPr sz="1200"/>
            </a:lvl9pPr>
          </a:lstStyle>
          <a:p/>
        </p:txBody>
      </p:sp>
      <p:pic>
        <p:nvPicPr>
          <p:cNvPr id="57" name="Google Shape;57;p14"/>
          <p:cNvPicPr preferRelativeResize="0"/>
          <p:nvPr/>
        </p:nvPicPr>
        <p:blipFill rotWithShape="1">
          <a:blip r:embed="rId3">
            <a:alphaModFix/>
          </a:blip>
          <a:srcRect b="0" l="0" r="0" t="0"/>
          <a:stretch/>
        </p:blipFill>
        <p:spPr>
          <a:xfrm>
            <a:off x="1143000" y="4241007"/>
            <a:ext cx="1999455" cy="545305"/>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58" name="Shape 58"/>
        <p:cNvGrpSpPr/>
        <p:nvPr/>
      </p:nvGrpSpPr>
      <p:grpSpPr>
        <a:xfrm>
          <a:off x="0" y="0"/>
          <a:ext cx="0" cy="0"/>
          <a:chOff x="0" y="0"/>
          <a:chExt cx="0" cy="0"/>
        </a:xfrm>
      </p:grpSpPr>
      <p:sp>
        <p:nvSpPr>
          <p:cNvPr id="59" name="Google Shape;59;p15"/>
          <p:cNvSpPr txBox="1"/>
          <p:nvPr>
            <p:ph type="title"/>
          </p:nvPr>
        </p:nvSpPr>
        <p:spPr>
          <a:xfrm>
            <a:off x="628650" y="531341"/>
            <a:ext cx="7886700" cy="736800"/>
          </a:xfrm>
          <a:prstGeom prst="rect">
            <a:avLst/>
          </a:prstGeom>
          <a:noFill/>
          <a:ln>
            <a:noFill/>
          </a:ln>
          <a:effectLst>
            <a:outerShdw blurRad="57150" rotWithShape="0" algn="bl" dir="5400000" dist="19050">
              <a:srgbClr val="000000">
                <a:alpha val="50000"/>
              </a:srgbClr>
            </a:outerShdw>
          </a:effectLst>
        </p:spPr>
        <p:txBody>
          <a:bodyPr anchorCtr="0" anchor="t" bIns="0" lIns="0" spcFirstLastPara="1" rIns="0" wrap="square" tIns="0">
            <a:normAutofit/>
          </a:bodyPr>
          <a:lstStyle>
            <a:lvl1pPr lvl="0" rtl="0" algn="l">
              <a:lnSpc>
                <a:spcPct val="90000"/>
              </a:lnSpc>
              <a:spcBef>
                <a:spcPts val="0"/>
              </a:spcBef>
              <a:spcAft>
                <a:spcPts val="0"/>
              </a:spcAft>
              <a:buClr>
                <a:srgbClr val="1155CC"/>
              </a:buClr>
              <a:buSzPts val="3300"/>
              <a:buFont typeface="Helvetica Neue"/>
              <a:buNone/>
              <a:defRPr>
                <a:solidFill>
                  <a:srgbClr val="1155CC"/>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0" name="Google Shape;60;p15"/>
          <p:cNvSpPr txBox="1"/>
          <p:nvPr>
            <p:ph idx="1" type="body"/>
          </p:nvPr>
        </p:nvSpPr>
        <p:spPr>
          <a:xfrm>
            <a:off x="628650" y="1369219"/>
            <a:ext cx="38862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61" name="Google Shape;61;p15"/>
          <p:cNvSpPr txBox="1"/>
          <p:nvPr>
            <p:ph idx="2" type="body"/>
          </p:nvPr>
        </p:nvSpPr>
        <p:spPr>
          <a:xfrm>
            <a:off x="4629150" y="1369219"/>
            <a:ext cx="38862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2" name="Shape 62"/>
        <p:cNvGrpSpPr/>
        <p:nvPr/>
      </p:nvGrpSpPr>
      <p:grpSpPr>
        <a:xfrm>
          <a:off x="0" y="0"/>
          <a:ext cx="0" cy="0"/>
          <a:chOff x="0" y="0"/>
          <a:chExt cx="0" cy="0"/>
        </a:xfrm>
      </p:grpSpPr>
      <p:sp>
        <p:nvSpPr>
          <p:cNvPr id="63" name="Google Shape;63;p16"/>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1155CC"/>
              </a:buClr>
              <a:buSzPts val="3300"/>
              <a:buFont typeface="Helvetica Neue"/>
              <a:buNone/>
              <a:defRPr>
                <a:solidFill>
                  <a:srgbClr val="1155CC"/>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64" name="Google Shape;64;p16"/>
          <p:cNvSpPr txBox="1"/>
          <p:nvPr>
            <p:ph idx="1" type="body"/>
          </p:nvPr>
        </p:nvSpPr>
        <p:spPr>
          <a:xfrm>
            <a:off x="628650" y="1369219"/>
            <a:ext cx="7886700" cy="32634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Logo">
  <p:cSld name="Title Slide Logo">
    <p:spTree>
      <p:nvGrpSpPr>
        <p:cNvPr id="65" name="Shape 65"/>
        <p:cNvGrpSpPr/>
        <p:nvPr/>
      </p:nvGrpSpPr>
      <p:grpSpPr>
        <a:xfrm>
          <a:off x="0" y="0"/>
          <a:ext cx="0" cy="0"/>
          <a:chOff x="0" y="0"/>
          <a:chExt cx="0" cy="0"/>
        </a:xfrm>
      </p:grpSpPr>
      <p:pic>
        <p:nvPicPr>
          <p:cNvPr id="66" name="Google Shape;66;p17"/>
          <p:cNvPicPr preferRelativeResize="0"/>
          <p:nvPr/>
        </p:nvPicPr>
        <p:blipFill rotWithShape="1">
          <a:blip r:embed="rId2">
            <a:alphaModFix/>
          </a:blip>
          <a:srcRect b="0" l="0" r="0" t="0"/>
          <a:stretch/>
        </p:blipFill>
        <p:spPr>
          <a:xfrm>
            <a:off x="0" y="0"/>
            <a:ext cx="9189724" cy="5173813"/>
          </a:xfrm>
          <a:prstGeom prst="rect">
            <a:avLst/>
          </a:prstGeom>
          <a:noFill/>
          <a:ln>
            <a:noFill/>
          </a:ln>
        </p:spPr>
      </p:pic>
      <p:pic>
        <p:nvPicPr>
          <p:cNvPr id="67" name="Google Shape;67;p17"/>
          <p:cNvPicPr preferRelativeResize="0"/>
          <p:nvPr/>
        </p:nvPicPr>
        <p:blipFill rotWithShape="1">
          <a:blip r:embed="rId3">
            <a:alphaModFix/>
          </a:blip>
          <a:srcRect b="0" l="0" r="0" t="0"/>
          <a:stretch/>
        </p:blipFill>
        <p:spPr>
          <a:xfrm>
            <a:off x="2125795" y="1791171"/>
            <a:ext cx="4892409" cy="1334294"/>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8" name="Shape 68"/>
        <p:cNvGrpSpPr/>
        <p:nvPr/>
      </p:nvGrpSpPr>
      <p:grpSpPr>
        <a:xfrm>
          <a:off x="0" y="0"/>
          <a:ext cx="0" cy="0"/>
          <a:chOff x="0" y="0"/>
          <a:chExt cx="0" cy="0"/>
        </a:xfrm>
      </p:grpSpPr>
      <p:sp>
        <p:nvSpPr>
          <p:cNvPr id="69" name="Google Shape;69;p18"/>
          <p:cNvSpPr txBox="1"/>
          <p:nvPr>
            <p:ph type="title"/>
          </p:nvPr>
        </p:nvSpPr>
        <p:spPr>
          <a:xfrm>
            <a:off x="623888" y="1282304"/>
            <a:ext cx="7886700" cy="21396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2A40"/>
              </a:buClr>
              <a:buSzPts val="4500"/>
              <a:buFont typeface="Helvetica Neue"/>
              <a:buNone/>
              <a:defRPr sz="4500">
                <a:solidFill>
                  <a:srgbClr val="002A40"/>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0" name="Google Shape;70;p18"/>
          <p:cNvSpPr txBox="1"/>
          <p:nvPr>
            <p:ph idx="1" type="body"/>
          </p:nvPr>
        </p:nvSpPr>
        <p:spPr>
          <a:xfrm>
            <a:off x="623888" y="3442097"/>
            <a:ext cx="7886700" cy="11253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A40"/>
              </a:buClr>
              <a:buSzPts val="2100"/>
              <a:buNone/>
              <a:defRPr sz="2100">
                <a:solidFill>
                  <a:srgbClr val="002A40"/>
                </a:solidFill>
              </a:defRPr>
            </a:lvl1pPr>
            <a:lvl2pPr indent="-228600" lvl="1" marL="914400" rtl="0" algn="l">
              <a:lnSpc>
                <a:spcPct val="90000"/>
              </a:lnSpc>
              <a:spcBef>
                <a:spcPts val="400"/>
              </a:spcBef>
              <a:spcAft>
                <a:spcPts val="0"/>
              </a:spcAft>
              <a:buClr>
                <a:srgbClr val="888888"/>
              </a:buClr>
              <a:buSzPts val="1500"/>
              <a:buNone/>
              <a:defRPr sz="1500">
                <a:solidFill>
                  <a:srgbClr val="888888"/>
                </a:solidFill>
              </a:defRPr>
            </a:lvl2pPr>
            <a:lvl3pPr indent="-228600" lvl="2" marL="1371600" rtl="0" algn="l">
              <a:lnSpc>
                <a:spcPct val="90000"/>
              </a:lnSpc>
              <a:spcBef>
                <a:spcPts val="400"/>
              </a:spcBef>
              <a:spcAft>
                <a:spcPts val="0"/>
              </a:spcAft>
              <a:buClr>
                <a:srgbClr val="888888"/>
              </a:buClr>
              <a:buSzPts val="1400"/>
              <a:buNone/>
              <a:defRPr sz="1400">
                <a:solidFill>
                  <a:srgbClr val="888888"/>
                </a:solidFill>
              </a:defRPr>
            </a:lvl3pPr>
            <a:lvl4pPr indent="-228600" lvl="3" marL="1828800" rtl="0" algn="l">
              <a:lnSpc>
                <a:spcPct val="90000"/>
              </a:lnSpc>
              <a:spcBef>
                <a:spcPts val="400"/>
              </a:spcBef>
              <a:spcAft>
                <a:spcPts val="0"/>
              </a:spcAft>
              <a:buClr>
                <a:srgbClr val="888888"/>
              </a:buClr>
              <a:buSzPts val="1200"/>
              <a:buNone/>
              <a:defRPr sz="1200">
                <a:solidFill>
                  <a:srgbClr val="888888"/>
                </a:solidFill>
              </a:defRPr>
            </a:lvl4pPr>
            <a:lvl5pPr indent="-228600" lvl="4" marL="2286000" rtl="0" algn="l">
              <a:lnSpc>
                <a:spcPct val="90000"/>
              </a:lnSpc>
              <a:spcBef>
                <a:spcPts val="400"/>
              </a:spcBef>
              <a:spcAft>
                <a:spcPts val="0"/>
              </a:spcAft>
              <a:buClr>
                <a:srgbClr val="888888"/>
              </a:buClr>
              <a:buSzPts val="1200"/>
              <a:buNone/>
              <a:defRPr sz="1200">
                <a:solidFill>
                  <a:srgbClr val="888888"/>
                </a:solidFill>
              </a:defRPr>
            </a:lvl5pPr>
            <a:lvl6pPr indent="-228600" lvl="5" marL="2743200" rtl="0" algn="l">
              <a:lnSpc>
                <a:spcPct val="90000"/>
              </a:lnSpc>
              <a:spcBef>
                <a:spcPts val="400"/>
              </a:spcBef>
              <a:spcAft>
                <a:spcPts val="0"/>
              </a:spcAft>
              <a:buClr>
                <a:srgbClr val="888888"/>
              </a:buClr>
              <a:buSzPts val="1200"/>
              <a:buNone/>
              <a:defRPr sz="1200">
                <a:solidFill>
                  <a:srgbClr val="888888"/>
                </a:solidFill>
              </a:defRPr>
            </a:lvl6pPr>
            <a:lvl7pPr indent="-228600" lvl="6" marL="3200400" rtl="0" algn="l">
              <a:lnSpc>
                <a:spcPct val="90000"/>
              </a:lnSpc>
              <a:spcBef>
                <a:spcPts val="400"/>
              </a:spcBef>
              <a:spcAft>
                <a:spcPts val="0"/>
              </a:spcAft>
              <a:buClr>
                <a:srgbClr val="888888"/>
              </a:buClr>
              <a:buSzPts val="1200"/>
              <a:buNone/>
              <a:defRPr sz="1200">
                <a:solidFill>
                  <a:srgbClr val="888888"/>
                </a:solidFill>
              </a:defRPr>
            </a:lvl7pPr>
            <a:lvl8pPr indent="-228600" lvl="7" marL="3657600" rtl="0" algn="l">
              <a:lnSpc>
                <a:spcPct val="90000"/>
              </a:lnSpc>
              <a:spcBef>
                <a:spcPts val="400"/>
              </a:spcBef>
              <a:spcAft>
                <a:spcPts val="0"/>
              </a:spcAft>
              <a:buClr>
                <a:srgbClr val="888888"/>
              </a:buClr>
              <a:buSzPts val="1200"/>
              <a:buNone/>
              <a:defRPr sz="1200">
                <a:solidFill>
                  <a:srgbClr val="888888"/>
                </a:solidFill>
              </a:defRPr>
            </a:lvl8pPr>
            <a:lvl9pPr indent="-228600" lvl="8" marL="4114800" rtl="0" algn="l">
              <a:lnSpc>
                <a:spcPct val="90000"/>
              </a:lnSpc>
              <a:spcBef>
                <a:spcPts val="400"/>
              </a:spcBef>
              <a:spcAft>
                <a:spcPts val="0"/>
              </a:spcAft>
              <a:buClr>
                <a:srgbClr val="888888"/>
              </a:buClr>
              <a:buSzPts val="1200"/>
              <a:buNone/>
              <a:defRPr sz="1200">
                <a:solidFill>
                  <a:srgbClr val="888888"/>
                </a:solidFill>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71" name="Shape 71"/>
        <p:cNvGrpSpPr/>
        <p:nvPr/>
      </p:nvGrpSpPr>
      <p:grpSpPr>
        <a:xfrm>
          <a:off x="0" y="0"/>
          <a:ext cx="0" cy="0"/>
          <a:chOff x="0" y="0"/>
          <a:chExt cx="0" cy="0"/>
        </a:xfrm>
      </p:grpSpPr>
      <p:sp>
        <p:nvSpPr>
          <p:cNvPr id="72" name="Google Shape;72;p19"/>
          <p:cNvSpPr txBox="1"/>
          <p:nvPr>
            <p:ph type="title"/>
          </p:nvPr>
        </p:nvSpPr>
        <p:spPr>
          <a:xfrm>
            <a:off x="629841" y="273844"/>
            <a:ext cx="7886700" cy="9942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3300"/>
              <a:buFont typeface="Helvetica Neue"/>
              <a:buNone/>
              <a:defRPr>
                <a:solidFill>
                  <a:srgbClr val="00D8EA"/>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73" name="Google Shape;73;p19"/>
          <p:cNvSpPr txBox="1"/>
          <p:nvPr>
            <p:ph idx="1" type="body"/>
          </p:nvPr>
        </p:nvSpPr>
        <p:spPr>
          <a:xfrm>
            <a:off x="629841" y="1260872"/>
            <a:ext cx="3868500" cy="618000"/>
          </a:xfrm>
          <a:prstGeom prst="rect">
            <a:avLst/>
          </a:prstGeom>
          <a:noFill/>
          <a:ln>
            <a:noFill/>
          </a:ln>
        </p:spPr>
        <p:txBody>
          <a:bodyPr anchorCtr="0" anchor="ctr" bIns="0" lIns="0" spcFirstLastPara="1" rIns="0" wrap="square" tIns="0">
            <a:normAutofit/>
          </a:bodyPr>
          <a:lstStyle>
            <a:lvl1pPr indent="-228600" lvl="0" marL="457200" rtl="0" algn="l">
              <a:lnSpc>
                <a:spcPct val="90000"/>
              </a:lnSpc>
              <a:spcBef>
                <a:spcPts val="800"/>
              </a:spcBef>
              <a:spcAft>
                <a:spcPts val="0"/>
              </a:spcAft>
              <a:buClr>
                <a:srgbClr val="002B42"/>
              </a:buClr>
              <a:buSzPts val="2100"/>
              <a:buNone/>
              <a:defRPr b="1" sz="2100"/>
            </a:lvl1pPr>
            <a:lvl2pPr indent="-228600" lvl="1" marL="914400" rtl="0" algn="l">
              <a:lnSpc>
                <a:spcPct val="90000"/>
              </a:lnSpc>
              <a:spcBef>
                <a:spcPts val="400"/>
              </a:spcBef>
              <a:spcAft>
                <a:spcPts val="0"/>
              </a:spcAft>
              <a:buClr>
                <a:srgbClr val="002B42"/>
              </a:buClr>
              <a:buSzPts val="1500"/>
              <a:buNone/>
              <a:defRPr b="1" sz="1500"/>
            </a:lvl2pPr>
            <a:lvl3pPr indent="-228600" lvl="2" marL="1371600" rtl="0" algn="l">
              <a:lnSpc>
                <a:spcPct val="90000"/>
              </a:lnSpc>
              <a:spcBef>
                <a:spcPts val="400"/>
              </a:spcBef>
              <a:spcAft>
                <a:spcPts val="0"/>
              </a:spcAft>
              <a:buClr>
                <a:srgbClr val="002B42"/>
              </a:buClr>
              <a:buSzPts val="1400"/>
              <a:buNone/>
              <a:defRPr b="1" sz="1400"/>
            </a:lvl3pPr>
            <a:lvl4pPr indent="-228600" lvl="3" marL="1828800" rtl="0" algn="l">
              <a:lnSpc>
                <a:spcPct val="90000"/>
              </a:lnSpc>
              <a:spcBef>
                <a:spcPts val="400"/>
              </a:spcBef>
              <a:spcAft>
                <a:spcPts val="0"/>
              </a:spcAft>
              <a:buClr>
                <a:srgbClr val="002B42"/>
              </a:buClr>
              <a:buSzPts val="1200"/>
              <a:buNone/>
              <a:defRPr b="1" sz="1200"/>
            </a:lvl4pPr>
            <a:lvl5pPr indent="-228600" lvl="4" marL="2286000" rtl="0" algn="l">
              <a:lnSpc>
                <a:spcPct val="90000"/>
              </a:lnSpc>
              <a:spcBef>
                <a:spcPts val="400"/>
              </a:spcBef>
              <a:spcAft>
                <a:spcPts val="0"/>
              </a:spcAft>
              <a:buClr>
                <a:srgbClr val="002B42"/>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74" name="Google Shape;74;p19"/>
          <p:cNvSpPr txBox="1"/>
          <p:nvPr>
            <p:ph idx="2" type="body"/>
          </p:nvPr>
        </p:nvSpPr>
        <p:spPr>
          <a:xfrm>
            <a:off x="629841" y="1878806"/>
            <a:ext cx="3868500" cy="27636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75" name="Google Shape;75;p19"/>
          <p:cNvSpPr txBox="1"/>
          <p:nvPr>
            <p:ph idx="3" type="body"/>
          </p:nvPr>
        </p:nvSpPr>
        <p:spPr>
          <a:xfrm>
            <a:off x="4629150" y="1260872"/>
            <a:ext cx="3887400" cy="618000"/>
          </a:xfrm>
          <a:prstGeom prst="rect">
            <a:avLst/>
          </a:prstGeom>
          <a:noFill/>
          <a:ln>
            <a:noFill/>
          </a:ln>
        </p:spPr>
        <p:txBody>
          <a:bodyPr anchorCtr="0" anchor="ctr" bIns="0" lIns="0" spcFirstLastPara="1" rIns="0" wrap="square" tIns="0">
            <a:normAutofit/>
          </a:bodyPr>
          <a:lstStyle>
            <a:lvl1pPr indent="-228600" lvl="0" marL="457200" rtl="0" algn="l">
              <a:lnSpc>
                <a:spcPct val="90000"/>
              </a:lnSpc>
              <a:spcBef>
                <a:spcPts val="800"/>
              </a:spcBef>
              <a:spcAft>
                <a:spcPts val="0"/>
              </a:spcAft>
              <a:buClr>
                <a:srgbClr val="002B42"/>
              </a:buClr>
              <a:buSzPts val="2100"/>
              <a:buNone/>
              <a:defRPr b="1" sz="2100"/>
            </a:lvl1pPr>
            <a:lvl2pPr indent="-228600" lvl="1" marL="914400" rtl="0" algn="l">
              <a:lnSpc>
                <a:spcPct val="90000"/>
              </a:lnSpc>
              <a:spcBef>
                <a:spcPts val="400"/>
              </a:spcBef>
              <a:spcAft>
                <a:spcPts val="0"/>
              </a:spcAft>
              <a:buClr>
                <a:srgbClr val="002B42"/>
              </a:buClr>
              <a:buSzPts val="1500"/>
              <a:buNone/>
              <a:defRPr b="1" sz="1500"/>
            </a:lvl2pPr>
            <a:lvl3pPr indent="-228600" lvl="2" marL="1371600" rtl="0" algn="l">
              <a:lnSpc>
                <a:spcPct val="90000"/>
              </a:lnSpc>
              <a:spcBef>
                <a:spcPts val="400"/>
              </a:spcBef>
              <a:spcAft>
                <a:spcPts val="0"/>
              </a:spcAft>
              <a:buClr>
                <a:srgbClr val="002B42"/>
              </a:buClr>
              <a:buSzPts val="1400"/>
              <a:buNone/>
              <a:defRPr b="1" sz="1400"/>
            </a:lvl3pPr>
            <a:lvl4pPr indent="-228600" lvl="3" marL="1828800" rtl="0" algn="l">
              <a:lnSpc>
                <a:spcPct val="90000"/>
              </a:lnSpc>
              <a:spcBef>
                <a:spcPts val="400"/>
              </a:spcBef>
              <a:spcAft>
                <a:spcPts val="0"/>
              </a:spcAft>
              <a:buClr>
                <a:srgbClr val="002B42"/>
              </a:buClr>
              <a:buSzPts val="1200"/>
              <a:buNone/>
              <a:defRPr b="1" sz="1200"/>
            </a:lvl4pPr>
            <a:lvl5pPr indent="-228600" lvl="4" marL="2286000" rtl="0" algn="l">
              <a:lnSpc>
                <a:spcPct val="90000"/>
              </a:lnSpc>
              <a:spcBef>
                <a:spcPts val="400"/>
              </a:spcBef>
              <a:spcAft>
                <a:spcPts val="0"/>
              </a:spcAft>
              <a:buClr>
                <a:srgbClr val="002B42"/>
              </a:buClr>
              <a:buSzPts val="1200"/>
              <a:buNone/>
              <a:defRPr b="1" sz="1200"/>
            </a:lvl5pPr>
            <a:lvl6pPr indent="-228600" lvl="5" marL="2743200" rtl="0" algn="l">
              <a:lnSpc>
                <a:spcPct val="90000"/>
              </a:lnSpc>
              <a:spcBef>
                <a:spcPts val="400"/>
              </a:spcBef>
              <a:spcAft>
                <a:spcPts val="0"/>
              </a:spcAft>
              <a:buClr>
                <a:schemeClr val="dk1"/>
              </a:buClr>
              <a:buSzPts val="1200"/>
              <a:buNone/>
              <a:defRPr b="1" sz="1200"/>
            </a:lvl6pPr>
            <a:lvl7pPr indent="-228600" lvl="6" marL="3200400" rtl="0" algn="l">
              <a:lnSpc>
                <a:spcPct val="90000"/>
              </a:lnSpc>
              <a:spcBef>
                <a:spcPts val="400"/>
              </a:spcBef>
              <a:spcAft>
                <a:spcPts val="0"/>
              </a:spcAft>
              <a:buClr>
                <a:schemeClr val="dk1"/>
              </a:buClr>
              <a:buSzPts val="1200"/>
              <a:buNone/>
              <a:defRPr b="1" sz="1200"/>
            </a:lvl7pPr>
            <a:lvl8pPr indent="-228600" lvl="7" marL="3657600" rtl="0" algn="l">
              <a:lnSpc>
                <a:spcPct val="90000"/>
              </a:lnSpc>
              <a:spcBef>
                <a:spcPts val="400"/>
              </a:spcBef>
              <a:spcAft>
                <a:spcPts val="0"/>
              </a:spcAft>
              <a:buClr>
                <a:schemeClr val="dk1"/>
              </a:buClr>
              <a:buSzPts val="1200"/>
              <a:buNone/>
              <a:defRPr b="1" sz="1200"/>
            </a:lvl8pPr>
            <a:lvl9pPr indent="-228600" lvl="8" marL="4114800" rtl="0" algn="l">
              <a:lnSpc>
                <a:spcPct val="90000"/>
              </a:lnSpc>
              <a:spcBef>
                <a:spcPts val="400"/>
              </a:spcBef>
              <a:spcAft>
                <a:spcPts val="0"/>
              </a:spcAft>
              <a:buClr>
                <a:schemeClr val="dk1"/>
              </a:buClr>
              <a:buSzPts val="1200"/>
              <a:buNone/>
              <a:defRPr b="1" sz="1200"/>
            </a:lvl9pPr>
          </a:lstStyle>
          <a:p/>
        </p:txBody>
      </p:sp>
      <p:sp>
        <p:nvSpPr>
          <p:cNvPr id="76" name="Google Shape;76;p19"/>
          <p:cNvSpPr txBox="1"/>
          <p:nvPr>
            <p:ph idx="4" type="body"/>
          </p:nvPr>
        </p:nvSpPr>
        <p:spPr>
          <a:xfrm>
            <a:off x="4629150" y="1878806"/>
            <a:ext cx="3887400" cy="27636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7" name="Shape 77"/>
        <p:cNvGrpSpPr/>
        <p:nvPr/>
      </p:nvGrpSpPr>
      <p:grpSpPr>
        <a:xfrm>
          <a:off x="0" y="0"/>
          <a:ext cx="0" cy="0"/>
          <a:chOff x="0" y="0"/>
          <a:chExt cx="0" cy="0"/>
        </a:xfrm>
      </p:grpSpPr>
      <p:sp>
        <p:nvSpPr>
          <p:cNvPr id="78" name="Google Shape;78;p20"/>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3300"/>
              <a:buFont typeface="Helvetica Neue"/>
              <a:buNone/>
              <a:defRPr>
                <a:solidFill>
                  <a:srgbClr val="00D8EA"/>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79" name="Shape 7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80" name="Shape 80"/>
        <p:cNvGrpSpPr/>
        <p:nvPr/>
      </p:nvGrpSpPr>
      <p:grpSpPr>
        <a:xfrm>
          <a:off x="0" y="0"/>
          <a:ext cx="0" cy="0"/>
          <a:chOff x="0" y="0"/>
          <a:chExt cx="0" cy="0"/>
        </a:xfrm>
      </p:grpSpPr>
      <p:sp>
        <p:nvSpPr>
          <p:cNvPr id="81" name="Google Shape;81;p22"/>
          <p:cNvSpPr txBox="1"/>
          <p:nvPr>
            <p:ph type="title"/>
          </p:nvPr>
        </p:nvSpPr>
        <p:spPr>
          <a:xfrm>
            <a:off x="629841" y="342900"/>
            <a:ext cx="2949000" cy="12003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D8EA"/>
              </a:buClr>
              <a:buSzPts val="2400"/>
              <a:buFont typeface="Helvetica Neue"/>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2" name="Google Shape;82;p22"/>
          <p:cNvSpPr txBox="1"/>
          <p:nvPr>
            <p:ph idx="1" type="body"/>
          </p:nvPr>
        </p:nvSpPr>
        <p:spPr>
          <a:xfrm>
            <a:off x="3887391" y="740569"/>
            <a:ext cx="4629300" cy="3655200"/>
          </a:xfrm>
          <a:prstGeom prst="rect">
            <a:avLst/>
          </a:prstGeom>
          <a:noFill/>
          <a:ln>
            <a:noFill/>
          </a:ln>
        </p:spPr>
        <p:txBody>
          <a:bodyPr anchorCtr="0" anchor="t" bIns="0" lIns="0" spcFirstLastPara="1" rIns="0" wrap="square" tIns="0">
            <a:normAutofit/>
          </a:bodyPr>
          <a:lstStyle>
            <a:lvl1pPr indent="-381000" lvl="0" marL="457200" rtl="0" algn="l">
              <a:lnSpc>
                <a:spcPct val="90000"/>
              </a:lnSpc>
              <a:spcBef>
                <a:spcPts val="800"/>
              </a:spcBef>
              <a:spcAft>
                <a:spcPts val="0"/>
              </a:spcAft>
              <a:buClr>
                <a:srgbClr val="002B42"/>
              </a:buClr>
              <a:buSzPts val="2400"/>
              <a:buChar char="•"/>
              <a:defRPr sz="2400"/>
            </a:lvl1pPr>
            <a:lvl2pPr indent="-361950" lvl="1" marL="914400" rtl="0" algn="l">
              <a:lnSpc>
                <a:spcPct val="90000"/>
              </a:lnSpc>
              <a:spcBef>
                <a:spcPts val="400"/>
              </a:spcBef>
              <a:spcAft>
                <a:spcPts val="0"/>
              </a:spcAft>
              <a:buClr>
                <a:srgbClr val="002B42"/>
              </a:buClr>
              <a:buSzPts val="2100"/>
              <a:buChar char="•"/>
              <a:defRPr sz="2100"/>
            </a:lvl2pPr>
            <a:lvl3pPr indent="-342900" lvl="2" marL="1371600" rtl="0" algn="l">
              <a:lnSpc>
                <a:spcPct val="90000"/>
              </a:lnSpc>
              <a:spcBef>
                <a:spcPts val="400"/>
              </a:spcBef>
              <a:spcAft>
                <a:spcPts val="0"/>
              </a:spcAft>
              <a:buClr>
                <a:srgbClr val="002B42"/>
              </a:buClr>
              <a:buSzPts val="1800"/>
              <a:buChar char="•"/>
              <a:defRPr sz="1800"/>
            </a:lvl3pPr>
            <a:lvl4pPr indent="-323850" lvl="3" marL="1828800" rtl="0" algn="l">
              <a:lnSpc>
                <a:spcPct val="90000"/>
              </a:lnSpc>
              <a:spcBef>
                <a:spcPts val="400"/>
              </a:spcBef>
              <a:spcAft>
                <a:spcPts val="0"/>
              </a:spcAft>
              <a:buClr>
                <a:srgbClr val="002B42"/>
              </a:buClr>
              <a:buSzPts val="1500"/>
              <a:buChar char="•"/>
              <a:defRPr sz="1500"/>
            </a:lvl4pPr>
            <a:lvl5pPr indent="-323850" lvl="4" marL="2286000" rtl="0" algn="l">
              <a:lnSpc>
                <a:spcPct val="90000"/>
              </a:lnSpc>
              <a:spcBef>
                <a:spcPts val="400"/>
              </a:spcBef>
              <a:spcAft>
                <a:spcPts val="0"/>
              </a:spcAft>
              <a:buClr>
                <a:srgbClr val="002B42"/>
              </a:buClr>
              <a:buSzPts val="1500"/>
              <a:buChar char="•"/>
              <a:defRPr sz="1500"/>
            </a:lvl5pPr>
            <a:lvl6pPr indent="-323850" lvl="5" marL="2743200" rtl="0" algn="l">
              <a:lnSpc>
                <a:spcPct val="90000"/>
              </a:lnSpc>
              <a:spcBef>
                <a:spcPts val="400"/>
              </a:spcBef>
              <a:spcAft>
                <a:spcPts val="0"/>
              </a:spcAft>
              <a:buClr>
                <a:schemeClr val="dk1"/>
              </a:buClr>
              <a:buSzPts val="1500"/>
              <a:buChar char="•"/>
              <a:defRPr sz="1500"/>
            </a:lvl6pPr>
            <a:lvl7pPr indent="-323850" lvl="6" marL="3200400" rtl="0" algn="l">
              <a:lnSpc>
                <a:spcPct val="90000"/>
              </a:lnSpc>
              <a:spcBef>
                <a:spcPts val="400"/>
              </a:spcBef>
              <a:spcAft>
                <a:spcPts val="0"/>
              </a:spcAft>
              <a:buClr>
                <a:schemeClr val="dk1"/>
              </a:buClr>
              <a:buSzPts val="1500"/>
              <a:buChar char="•"/>
              <a:defRPr sz="1500"/>
            </a:lvl7pPr>
            <a:lvl8pPr indent="-323850" lvl="7" marL="3657600" rtl="0" algn="l">
              <a:lnSpc>
                <a:spcPct val="90000"/>
              </a:lnSpc>
              <a:spcBef>
                <a:spcPts val="400"/>
              </a:spcBef>
              <a:spcAft>
                <a:spcPts val="0"/>
              </a:spcAft>
              <a:buClr>
                <a:schemeClr val="dk1"/>
              </a:buClr>
              <a:buSzPts val="1500"/>
              <a:buChar char="•"/>
              <a:defRPr sz="1500"/>
            </a:lvl8pPr>
            <a:lvl9pPr indent="-323850" lvl="8" marL="4114800" rtl="0" algn="l">
              <a:lnSpc>
                <a:spcPct val="90000"/>
              </a:lnSpc>
              <a:spcBef>
                <a:spcPts val="400"/>
              </a:spcBef>
              <a:spcAft>
                <a:spcPts val="0"/>
              </a:spcAft>
              <a:buClr>
                <a:schemeClr val="dk1"/>
              </a:buClr>
              <a:buSzPts val="1500"/>
              <a:buChar char="•"/>
              <a:defRPr sz="1500"/>
            </a:lvl9pPr>
          </a:lstStyle>
          <a:p/>
        </p:txBody>
      </p:sp>
      <p:sp>
        <p:nvSpPr>
          <p:cNvPr id="83" name="Google Shape;83;p22"/>
          <p:cNvSpPr txBox="1"/>
          <p:nvPr>
            <p:ph idx="2" type="body"/>
          </p:nvPr>
        </p:nvSpPr>
        <p:spPr>
          <a:xfrm>
            <a:off x="629841" y="1543050"/>
            <a:ext cx="2949000" cy="28587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B42"/>
              </a:buClr>
              <a:buSzPts val="1200"/>
              <a:buNone/>
              <a:defRPr sz="1200"/>
            </a:lvl1pPr>
            <a:lvl2pPr indent="-228600" lvl="1" marL="914400" rtl="0" algn="l">
              <a:lnSpc>
                <a:spcPct val="90000"/>
              </a:lnSpc>
              <a:spcBef>
                <a:spcPts val="400"/>
              </a:spcBef>
              <a:spcAft>
                <a:spcPts val="0"/>
              </a:spcAft>
              <a:buClr>
                <a:srgbClr val="002B42"/>
              </a:buClr>
              <a:buSzPts val="1100"/>
              <a:buNone/>
              <a:defRPr sz="1100"/>
            </a:lvl2pPr>
            <a:lvl3pPr indent="-228600" lvl="2" marL="1371600" rtl="0" algn="l">
              <a:lnSpc>
                <a:spcPct val="90000"/>
              </a:lnSpc>
              <a:spcBef>
                <a:spcPts val="400"/>
              </a:spcBef>
              <a:spcAft>
                <a:spcPts val="0"/>
              </a:spcAft>
              <a:buClr>
                <a:srgbClr val="002B42"/>
              </a:buClr>
              <a:buSzPts val="900"/>
              <a:buNone/>
              <a:defRPr sz="900"/>
            </a:lvl3pPr>
            <a:lvl4pPr indent="-228600" lvl="3" marL="1828800" rtl="0" algn="l">
              <a:lnSpc>
                <a:spcPct val="90000"/>
              </a:lnSpc>
              <a:spcBef>
                <a:spcPts val="400"/>
              </a:spcBef>
              <a:spcAft>
                <a:spcPts val="0"/>
              </a:spcAft>
              <a:buClr>
                <a:srgbClr val="002B42"/>
              </a:buClr>
              <a:buSzPts val="800"/>
              <a:buNone/>
              <a:defRPr sz="800"/>
            </a:lvl4pPr>
            <a:lvl5pPr indent="-228600" lvl="4" marL="2286000" rtl="0" algn="l">
              <a:lnSpc>
                <a:spcPct val="90000"/>
              </a:lnSpc>
              <a:spcBef>
                <a:spcPts val="400"/>
              </a:spcBef>
              <a:spcAft>
                <a:spcPts val="0"/>
              </a:spcAft>
              <a:buClr>
                <a:srgbClr val="002B42"/>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84" name="Shape 84"/>
        <p:cNvGrpSpPr/>
        <p:nvPr/>
      </p:nvGrpSpPr>
      <p:grpSpPr>
        <a:xfrm>
          <a:off x="0" y="0"/>
          <a:ext cx="0" cy="0"/>
          <a:chOff x="0" y="0"/>
          <a:chExt cx="0" cy="0"/>
        </a:xfrm>
      </p:grpSpPr>
      <p:sp>
        <p:nvSpPr>
          <p:cNvPr id="85" name="Google Shape;85;p23"/>
          <p:cNvSpPr txBox="1"/>
          <p:nvPr>
            <p:ph type="title"/>
          </p:nvPr>
        </p:nvSpPr>
        <p:spPr>
          <a:xfrm>
            <a:off x="629841" y="342900"/>
            <a:ext cx="2949000" cy="1200300"/>
          </a:xfrm>
          <a:prstGeom prst="rect">
            <a:avLst/>
          </a:prstGeom>
          <a:noFill/>
          <a:ln>
            <a:noFill/>
          </a:ln>
        </p:spPr>
        <p:txBody>
          <a:bodyPr anchorCtr="0" anchor="b" bIns="0" lIns="0" spcFirstLastPara="1" rIns="0" wrap="square" tIns="0">
            <a:normAutofit/>
          </a:bodyPr>
          <a:lstStyle>
            <a:lvl1pPr lvl="0" rtl="0" algn="l">
              <a:lnSpc>
                <a:spcPct val="90000"/>
              </a:lnSpc>
              <a:spcBef>
                <a:spcPts val="0"/>
              </a:spcBef>
              <a:spcAft>
                <a:spcPts val="0"/>
              </a:spcAft>
              <a:buClr>
                <a:srgbClr val="00D8EA"/>
              </a:buClr>
              <a:buSzPts val="2400"/>
              <a:buFont typeface="Helvetica Neue"/>
              <a:buNone/>
              <a:defRPr sz="2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86" name="Google Shape;86;p23"/>
          <p:cNvSpPr/>
          <p:nvPr>
            <p:ph idx="2" type="pic"/>
          </p:nvPr>
        </p:nvSpPr>
        <p:spPr>
          <a:xfrm>
            <a:off x="3887391" y="740569"/>
            <a:ext cx="4629300" cy="3655200"/>
          </a:xfrm>
          <a:prstGeom prst="rect">
            <a:avLst/>
          </a:prstGeom>
          <a:noFill/>
          <a:ln>
            <a:noFill/>
          </a:ln>
        </p:spPr>
      </p:sp>
      <p:sp>
        <p:nvSpPr>
          <p:cNvPr id="87" name="Google Shape;87;p23"/>
          <p:cNvSpPr txBox="1"/>
          <p:nvPr>
            <p:ph idx="1" type="body"/>
          </p:nvPr>
        </p:nvSpPr>
        <p:spPr>
          <a:xfrm>
            <a:off x="629841" y="1543050"/>
            <a:ext cx="2949000" cy="2858700"/>
          </a:xfrm>
          <a:prstGeom prst="rect">
            <a:avLst/>
          </a:prstGeom>
          <a:noFill/>
          <a:ln>
            <a:noFill/>
          </a:ln>
        </p:spPr>
        <p:txBody>
          <a:bodyPr anchorCtr="0" anchor="t" bIns="0" lIns="0" spcFirstLastPara="1" rIns="0" wrap="square" tIns="0">
            <a:normAutofit/>
          </a:bodyPr>
          <a:lstStyle>
            <a:lvl1pPr indent="-228600" lvl="0" marL="457200" rtl="0" algn="l">
              <a:lnSpc>
                <a:spcPct val="90000"/>
              </a:lnSpc>
              <a:spcBef>
                <a:spcPts val="800"/>
              </a:spcBef>
              <a:spcAft>
                <a:spcPts val="0"/>
              </a:spcAft>
              <a:buClr>
                <a:srgbClr val="002B42"/>
              </a:buClr>
              <a:buSzPts val="1200"/>
              <a:buNone/>
              <a:defRPr sz="1200"/>
            </a:lvl1pPr>
            <a:lvl2pPr indent="-228600" lvl="1" marL="914400" rtl="0" algn="l">
              <a:lnSpc>
                <a:spcPct val="90000"/>
              </a:lnSpc>
              <a:spcBef>
                <a:spcPts val="400"/>
              </a:spcBef>
              <a:spcAft>
                <a:spcPts val="0"/>
              </a:spcAft>
              <a:buClr>
                <a:srgbClr val="002B42"/>
              </a:buClr>
              <a:buSzPts val="1100"/>
              <a:buNone/>
              <a:defRPr sz="1100"/>
            </a:lvl2pPr>
            <a:lvl3pPr indent="-228600" lvl="2" marL="1371600" rtl="0" algn="l">
              <a:lnSpc>
                <a:spcPct val="90000"/>
              </a:lnSpc>
              <a:spcBef>
                <a:spcPts val="400"/>
              </a:spcBef>
              <a:spcAft>
                <a:spcPts val="0"/>
              </a:spcAft>
              <a:buClr>
                <a:srgbClr val="002B42"/>
              </a:buClr>
              <a:buSzPts val="900"/>
              <a:buNone/>
              <a:defRPr sz="900"/>
            </a:lvl3pPr>
            <a:lvl4pPr indent="-228600" lvl="3" marL="1828800" rtl="0" algn="l">
              <a:lnSpc>
                <a:spcPct val="90000"/>
              </a:lnSpc>
              <a:spcBef>
                <a:spcPts val="400"/>
              </a:spcBef>
              <a:spcAft>
                <a:spcPts val="0"/>
              </a:spcAft>
              <a:buClr>
                <a:srgbClr val="002B42"/>
              </a:buClr>
              <a:buSzPts val="800"/>
              <a:buNone/>
              <a:defRPr sz="800"/>
            </a:lvl4pPr>
            <a:lvl5pPr indent="-228600" lvl="4" marL="2286000" rtl="0" algn="l">
              <a:lnSpc>
                <a:spcPct val="90000"/>
              </a:lnSpc>
              <a:spcBef>
                <a:spcPts val="400"/>
              </a:spcBef>
              <a:spcAft>
                <a:spcPts val="0"/>
              </a:spcAft>
              <a:buClr>
                <a:srgbClr val="002B42"/>
              </a:buClr>
              <a:buSzPts val="800"/>
              <a:buNone/>
              <a:defRPr sz="800"/>
            </a:lvl5pPr>
            <a:lvl6pPr indent="-228600" lvl="5" marL="2743200" rtl="0" algn="l">
              <a:lnSpc>
                <a:spcPct val="90000"/>
              </a:lnSpc>
              <a:spcBef>
                <a:spcPts val="400"/>
              </a:spcBef>
              <a:spcAft>
                <a:spcPts val="0"/>
              </a:spcAft>
              <a:buClr>
                <a:schemeClr val="dk1"/>
              </a:buClr>
              <a:buSzPts val="800"/>
              <a:buNone/>
              <a:defRPr sz="800"/>
            </a:lvl6pPr>
            <a:lvl7pPr indent="-228600" lvl="6" marL="3200400" rtl="0" algn="l">
              <a:lnSpc>
                <a:spcPct val="90000"/>
              </a:lnSpc>
              <a:spcBef>
                <a:spcPts val="400"/>
              </a:spcBef>
              <a:spcAft>
                <a:spcPts val="0"/>
              </a:spcAft>
              <a:buClr>
                <a:schemeClr val="dk1"/>
              </a:buClr>
              <a:buSzPts val="800"/>
              <a:buNone/>
              <a:defRPr sz="800"/>
            </a:lvl7pPr>
            <a:lvl8pPr indent="-228600" lvl="7" marL="3657600" rtl="0" algn="l">
              <a:lnSpc>
                <a:spcPct val="90000"/>
              </a:lnSpc>
              <a:spcBef>
                <a:spcPts val="400"/>
              </a:spcBef>
              <a:spcAft>
                <a:spcPts val="0"/>
              </a:spcAft>
              <a:buClr>
                <a:schemeClr val="dk1"/>
              </a:buClr>
              <a:buSzPts val="800"/>
              <a:buNone/>
              <a:defRPr sz="800"/>
            </a:lvl8pPr>
            <a:lvl9pPr indent="-228600" lvl="8" marL="4114800" rtl="0" algn="l">
              <a:lnSpc>
                <a:spcPct val="90000"/>
              </a:lnSpc>
              <a:spcBef>
                <a:spcPts val="400"/>
              </a:spcBef>
              <a:spcAft>
                <a:spcPts val="0"/>
              </a:spcAft>
              <a:buClr>
                <a:schemeClr val="dk1"/>
              </a:buClr>
              <a:buSzPts val="800"/>
              <a:buNone/>
              <a:defRPr sz="8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88" name="Shape 88"/>
        <p:cNvGrpSpPr/>
        <p:nvPr/>
      </p:nvGrpSpPr>
      <p:grpSpPr>
        <a:xfrm>
          <a:off x="0" y="0"/>
          <a:ext cx="0" cy="0"/>
          <a:chOff x="0" y="0"/>
          <a:chExt cx="0" cy="0"/>
        </a:xfrm>
      </p:grpSpPr>
      <p:sp>
        <p:nvSpPr>
          <p:cNvPr id="89" name="Google Shape;89;p24"/>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0" name="Google Shape;90;p24"/>
          <p:cNvSpPr txBox="1"/>
          <p:nvPr>
            <p:ph idx="1" type="body"/>
          </p:nvPr>
        </p:nvSpPr>
        <p:spPr>
          <a:xfrm rot="5400000">
            <a:off x="2940300" y="-942431"/>
            <a:ext cx="3263400" cy="78867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91" name="Shape 91"/>
        <p:cNvGrpSpPr/>
        <p:nvPr/>
      </p:nvGrpSpPr>
      <p:grpSpPr>
        <a:xfrm>
          <a:off x="0" y="0"/>
          <a:ext cx="0" cy="0"/>
          <a:chOff x="0" y="0"/>
          <a:chExt cx="0" cy="0"/>
        </a:xfrm>
      </p:grpSpPr>
      <p:sp>
        <p:nvSpPr>
          <p:cNvPr id="92" name="Google Shape;92;p25"/>
          <p:cNvSpPr txBox="1"/>
          <p:nvPr>
            <p:ph type="title"/>
          </p:nvPr>
        </p:nvSpPr>
        <p:spPr>
          <a:xfrm rot="5400000">
            <a:off x="5350050" y="1467544"/>
            <a:ext cx="4359000" cy="1971600"/>
          </a:xfrm>
          <a:prstGeom prst="rect">
            <a:avLst/>
          </a:prstGeom>
          <a:noFill/>
          <a:ln>
            <a:noFill/>
          </a:ln>
        </p:spPr>
        <p:txBody>
          <a:bodyPr anchorCtr="0" anchor="t" bIns="0" lIns="0" spcFirstLastPara="1" rIns="0" wrap="square" tIns="0">
            <a:normAutofit/>
          </a:bodyPr>
          <a:lstStyle>
            <a:lvl1pPr lvl="0" rtl="0" algn="l">
              <a:lnSpc>
                <a:spcPct val="90000"/>
              </a:lnSpc>
              <a:spcBef>
                <a:spcPts val="0"/>
              </a:spcBef>
              <a:spcAft>
                <a:spcPts val="0"/>
              </a:spcAft>
              <a:buClr>
                <a:srgbClr val="00D8EA"/>
              </a:buClr>
              <a:buSzPts val="14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3" name="Google Shape;93;p25"/>
          <p:cNvSpPr txBox="1"/>
          <p:nvPr>
            <p:ph idx="1" type="body"/>
          </p:nvPr>
        </p:nvSpPr>
        <p:spPr>
          <a:xfrm rot="5400000">
            <a:off x="1349475" y="-447056"/>
            <a:ext cx="4359000" cy="5800800"/>
          </a:xfrm>
          <a:prstGeom prst="rect">
            <a:avLst/>
          </a:prstGeom>
          <a:noFill/>
          <a:ln>
            <a:noFill/>
          </a:ln>
        </p:spPr>
        <p:txBody>
          <a:bodyPr anchorCtr="0" anchor="t" bIns="0" lIns="0" spcFirstLastPara="1" rIns="0" wrap="square" tIns="0">
            <a:normAutofit/>
          </a:bodyPr>
          <a:lstStyle>
            <a:lvl1pPr indent="-317500" lvl="0" marL="457200" rtl="0" algn="l">
              <a:lnSpc>
                <a:spcPct val="90000"/>
              </a:lnSpc>
              <a:spcBef>
                <a:spcPts val="800"/>
              </a:spcBef>
              <a:spcAft>
                <a:spcPts val="0"/>
              </a:spcAft>
              <a:buClr>
                <a:srgbClr val="002B42"/>
              </a:buClr>
              <a:buSzPts val="1400"/>
              <a:buChar char="•"/>
              <a:defRPr/>
            </a:lvl1pPr>
            <a:lvl2pPr indent="-317500" lvl="1" marL="914400" rtl="0" algn="l">
              <a:lnSpc>
                <a:spcPct val="90000"/>
              </a:lnSpc>
              <a:spcBef>
                <a:spcPts val="400"/>
              </a:spcBef>
              <a:spcAft>
                <a:spcPts val="0"/>
              </a:spcAft>
              <a:buClr>
                <a:srgbClr val="002B42"/>
              </a:buClr>
              <a:buSzPts val="1400"/>
              <a:buChar char="•"/>
              <a:defRPr/>
            </a:lvl2pPr>
            <a:lvl3pPr indent="-317500" lvl="2" marL="1371600" rtl="0" algn="l">
              <a:lnSpc>
                <a:spcPct val="90000"/>
              </a:lnSpc>
              <a:spcBef>
                <a:spcPts val="400"/>
              </a:spcBef>
              <a:spcAft>
                <a:spcPts val="0"/>
              </a:spcAft>
              <a:buClr>
                <a:srgbClr val="002B42"/>
              </a:buClr>
              <a:buSzPts val="1400"/>
              <a:buChar char="•"/>
              <a:defRPr/>
            </a:lvl3pPr>
            <a:lvl4pPr indent="-317500" lvl="3" marL="1828800" rtl="0" algn="l">
              <a:lnSpc>
                <a:spcPct val="90000"/>
              </a:lnSpc>
              <a:spcBef>
                <a:spcPts val="400"/>
              </a:spcBef>
              <a:spcAft>
                <a:spcPts val="0"/>
              </a:spcAft>
              <a:buClr>
                <a:srgbClr val="002B42"/>
              </a:buClr>
              <a:buSzPts val="1400"/>
              <a:buChar char="•"/>
              <a:defRPr/>
            </a:lvl4pPr>
            <a:lvl5pPr indent="-317500" lvl="4" marL="2286000" rtl="0" algn="l">
              <a:lnSpc>
                <a:spcPct val="90000"/>
              </a:lnSpc>
              <a:spcBef>
                <a:spcPts val="400"/>
              </a:spcBef>
              <a:spcAft>
                <a:spcPts val="0"/>
              </a:spcAft>
              <a:buClr>
                <a:srgbClr val="002B4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94" name="Shape 94"/>
        <p:cNvGrpSpPr/>
        <p:nvPr/>
      </p:nvGrpSpPr>
      <p:grpSpPr>
        <a:xfrm>
          <a:off x="0" y="0"/>
          <a:ext cx="0" cy="0"/>
          <a:chOff x="0" y="0"/>
          <a:chExt cx="0" cy="0"/>
        </a:xfrm>
      </p:grpSpPr>
      <p:sp>
        <p:nvSpPr>
          <p:cNvPr id="95" name="Google Shape;95;p26"/>
          <p:cNvSpPr txBox="1"/>
          <p:nvPr>
            <p:ph idx="1" type="body"/>
          </p:nvPr>
        </p:nvSpPr>
        <p:spPr>
          <a:xfrm>
            <a:off x="628650" y="1407362"/>
            <a:ext cx="7886700" cy="1314300"/>
          </a:xfrm>
          <a:prstGeom prst="rect">
            <a:avLst/>
          </a:prstGeom>
          <a:noFill/>
          <a:ln>
            <a:noFill/>
          </a:ln>
        </p:spPr>
        <p:txBody>
          <a:bodyPr anchorCtr="0" anchor="t" bIns="0" lIns="137150" spcFirstLastPara="1" rIns="0" wrap="square" tIns="0">
            <a:spAutoFit/>
          </a:bodyPr>
          <a:lstStyle>
            <a:lvl1pPr indent="-336550" lvl="0" marL="457200" rtl="0" algn="l">
              <a:lnSpc>
                <a:spcPct val="90000"/>
              </a:lnSpc>
              <a:spcBef>
                <a:spcPts val="800"/>
              </a:spcBef>
              <a:spcAft>
                <a:spcPts val="0"/>
              </a:spcAft>
              <a:buClr>
                <a:srgbClr val="002B42"/>
              </a:buClr>
              <a:buSzPts val="1700"/>
              <a:buFont typeface="Arial"/>
              <a:buChar char="●"/>
              <a:defRPr b="0" i="0">
                <a:solidFill>
                  <a:srgbClr val="002B42"/>
                </a:solidFill>
                <a:latin typeface="Arial"/>
                <a:ea typeface="Arial"/>
                <a:cs typeface="Arial"/>
                <a:sym typeface="Arial"/>
              </a:defRPr>
            </a:lvl1pPr>
            <a:lvl2pPr indent="-317500" lvl="1" marL="914400" rtl="0" algn="l">
              <a:lnSpc>
                <a:spcPct val="90000"/>
              </a:lnSpc>
              <a:spcBef>
                <a:spcPts val="400"/>
              </a:spcBef>
              <a:spcAft>
                <a:spcPts val="0"/>
              </a:spcAft>
              <a:buClr>
                <a:srgbClr val="002B42"/>
              </a:buClr>
              <a:buSzPts val="1400"/>
              <a:buFont typeface="Arial"/>
              <a:buChar char="●"/>
              <a:defRPr b="0" i="0">
                <a:solidFill>
                  <a:srgbClr val="002B42"/>
                </a:solidFill>
                <a:latin typeface="Arial"/>
                <a:ea typeface="Arial"/>
                <a:cs typeface="Arial"/>
                <a:sym typeface="Arial"/>
              </a:defRPr>
            </a:lvl2pPr>
            <a:lvl3pPr indent="-304800" lvl="2" marL="1371600" rtl="0" algn="l">
              <a:lnSpc>
                <a:spcPct val="90000"/>
              </a:lnSpc>
              <a:spcBef>
                <a:spcPts val="400"/>
              </a:spcBef>
              <a:spcAft>
                <a:spcPts val="0"/>
              </a:spcAft>
              <a:buClr>
                <a:srgbClr val="002B42"/>
              </a:buClr>
              <a:buSzPts val="1200"/>
              <a:buFont typeface="Arial"/>
              <a:buChar char="●"/>
              <a:defRPr b="0" i="0">
                <a:solidFill>
                  <a:srgbClr val="002B42"/>
                </a:solidFill>
                <a:latin typeface="Arial"/>
                <a:ea typeface="Arial"/>
                <a:cs typeface="Arial"/>
                <a:sym typeface="Arial"/>
              </a:defRPr>
            </a:lvl3pPr>
            <a:lvl4pPr indent="-298450" lvl="3" marL="1828800" rtl="0" algn="l">
              <a:lnSpc>
                <a:spcPct val="90000"/>
              </a:lnSpc>
              <a:spcBef>
                <a:spcPts val="400"/>
              </a:spcBef>
              <a:spcAft>
                <a:spcPts val="0"/>
              </a:spcAft>
              <a:buClr>
                <a:srgbClr val="002B42"/>
              </a:buClr>
              <a:buSzPts val="1100"/>
              <a:buFont typeface="Arial"/>
              <a:buChar char="●"/>
              <a:defRPr b="0" i="0">
                <a:solidFill>
                  <a:srgbClr val="002B42"/>
                </a:solidFill>
                <a:latin typeface="Arial"/>
                <a:ea typeface="Arial"/>
                <a:cs typeface="Arial"/>
                <a:sym typeface="Arial"/>
              </a:defRPr>
            </a:lvl4pPr>
            <a:lvl5pPr indent="-298450" lvl="4" marL="2286000" rtl="0" algn="l">
              <a:lnSpc>
                <a:spcPct val="90000"/>
              </a:lnSpc>
              <a:spcBef>
                <a:spcPts val="400"/>
              </a:spcBef>
              <a:spcAft>
                <a:spcPts val="0"/>
              </a:spcAft>
              <a:buClr>
                <a:srgbClr val="002B42"/>
              </a:buClr>
              <a:buSzPts val="1100"/>
              <a:buFont typeface="Arial"/>
              <a:buChar char="●"/>
              <a:defRPr b="0" i="0">
                <a:solidFill>
                  <a:srgbClr val="002B42"/>
                </a:solidFill>
                <a:latin typeface="Arial"/>
                <a:ea typeface="Arial"/>
                <a:cs typeface="Arial"/>
                <a:sym typeface="Arial"/>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96" name="Google Shape;96;p26"/>
          <p:cNvSpPr txBox="1"/>
          <p:nvPr>
            <p:ph type="title"/>
          </p:nvPr>
        </p:nvSpPr>
        <p:spPr>
          <a:xfrm>
            <a:off x="628650" y="273844"/>
            <a:ext cx="7886700" cy="994200"/>
          </a:xfrm>
          <a:prstGeom prst="rect">
            <a:avLst/>
          </a:prstGeom>
          <a:gradFill>
            <a:gsLst>
              <a:gs pos="0">
                <a:srgbClr val="002A40"/>
              </a:gs>
              <a:gs pos="22000">
                <a:srgbClr val="006271"/>
              </a:gs>
              <a:gs pos="83000">
                <a:srgbClr val="002A40"/>
              </a:gs>
              <a:gs pos="100000">
                <a:srgbClr val="002A40"/>
              </a:gs>
            </a:gsLst>
            <a:path path="circle">
              <a:fillToRect l="100%" t="100%"/>
            </a:path>
            <a:tileRect b="-100%" r="-100%"/>
          </a:gradFill>
          <a:ln>
            <a:noFill/>
          </a:ln>
        </p:spPr>
        <p:txBody>
          <a:bodyPr anchorCtr="0" anchor="ctr" bIns="34275" lIns="137150" spcFirstLastPara="1" rIns="68575" wrap="square" tIns="0">
            <a:normAutofit/>
          </a:bodyPr>
          <a:lstStyle>
            <a:lvl1pPr lvl="0" rtl="0" algn="l">
              <a:lnSpc>
                <a:spcPct val="90000"/>
              </a:lnSpc>
              <a:spcBef>
                <a:spcPts val="0"/>
              </a:spcBef>
              <a:spcAft>
                <a:spcPts val="0"/>
              </a:spcAft>
              <a:buClr>
                <a:schemeClr val="lt1"/>
              </a:buClr>
              <a:buSzPts val="3300"/>
              <a:buFont typeface="Arial"/>
              <a:buNone/>
              <a:defRPr>
                <a:solidFill>
                  <a:schemeClr val="lt1"/>
                </a:solidFill>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p:txBody>
      </p:sp>
      <p:sp>
        <p:nvSpPr>
          <p:cNvPr id="97" name="Google Shape;97;p26"/>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98" name="Google Shape;98;p26"/>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spcBef>
                <a:spcPts val="0"/>
              </a:spcBef>
              <a:spcAft>
                <a:spcPts val="0"/>
              </a:spcAft>
              <a:buSzPts val="1100"/>
              <a:buNone/>
              <a:defRPr sz="1100"/>
            </a:lvl1pPr>
            <a:lvl2pPr lvl="1" rtl="0" algn="l">
              <a:spcBef>
                <a:spcPts val="0"/>
              </a:spcBef>
              <a:spcAft>
                <a:spcPts val="0"/>
              </a:spcAft>
              <a:buSzPts val="1100"/>
              <a:buNone/>
              <a:defRPr sz="1100"/>
            </a:lvl2pPr>
            <a:lvl3pPr lvl="2" rtl="0" algn="l">
              <a:spcBef>
                <a:spcPts val="0"/>
              </a:spcBef>
              <a:spcAft>
                <a:spcPts val="0"/>
              </a:spcAft>
              <a:buSzPts val="1100"/>
              <a:buNone/>
              <a:defRPr sz="1100"/>
            </a:lvl3pPr>
            <a:lvl4pPr lvl="3" rtl="0" algn="l">
              <a:spcBef>
                <a:spcPts val="0"/>
              </a:spcBef>
              <a:spcAft>
                <a:spcPts val="0"/>
              </a:spcAft>
              <a:buSzPts val="1100"/>
              <a:buNone/>
              <a:defRPr sz="1100"/>
            </a:lvl4pPr>
            <a:lvl5pPr lvl="4" rtl="0" algn="l">
              <a:spcBef>
                <a:spcPts val="0"/>
              </a:spcBef>
              <a:spcAft>
                <a:spcPts val="0"/>
              </a:spcAft>
              <a:buSzPts val="1100"/>
              <a:buNone/>
              <a:defRPr sz="1100"/>
            </a:lvl5pPr>
            <a:lvl6pPr lvl="5" rtl="0" algn="l">
              <a:spcBef>
                <a:spcPts val="0"/>
              </a:spcBef>
              <a:spcAft>
                <a:spcPts val="0"/>
              </a:spcAft>
              <a:buSzPts val="1100"/>
              <a:buNone/>
              <a:defRPr sz="1100"/>
            </a:lvl6pPr>
            <a:lvl7pPr lvl="6" rtl="0" algn="l">
              <a:spcBef>
                <a:spcPts val="0"/>
              </a:spcBef>
              <a:spcAft>
                <a:spcPts val="0"/>
              </a:spcAft>
              <a:buSzPts val="1100"/>
              <a:buNone/>
              <a:defRPr sz="1100"/>
            </a:lvl7pPr>
            <a:lvl8pPr lvl="7" rtl="0" algn="l">
              <a:spcBef>
                <a:spcPts val="0"/>
              </a:spcBef>
              <a:spcAft>
                <a:spcPts val="0"/>
              </a:spcAft>
              <a:buSzPts val="1100"/>
              <a:buNone/>
              <a:defRPr sz="1100"/>
            </a:lvl8pPr>
            <a:lvl9pPr lvl="8" rtl="0" algn="l">
              <a:spcBef>
                <a:spcPts val="0"/>
              </a:spcBef>
              <a:spcAft>
                <a:spcPts val="0"/>
              </a:spcAft>
              <a:buSzPts val="1100"/>
              <a:buNone/>
              <a:defRPr sz="1100"/>
            </a:lvl9pPr>
          </a:lstStyle>
          <a:p/>
        </p:txBody>
      </p:sp>
      <p:sp>
        <p:nvSpPr>
          <p:cNvPr id="99" name="Google Shape;99;p26"/>
          <p:cNvSpPr txBox="1"/>
          <p:nvPr>
            <p:ph idx="12" type="sldNum"/>
          </p:nvPr>
        </p:nvSpPr>
        <p:spPr>
          <a:xfrm>
            <a:off x="6457950" y="4767263"/>
            <a:ext cx="2057400" cy="273900"/>
          </a:xfrm>
          <a:prstGeom prst="rect">
            <a:avLst/>
          </a:prstGeom>
          <a:noFill/>
          <a:ln>
            <a:noFill/>
          </a:ln>
        </p:spPr>
        <p:txBody>
          <a:bodyPr anchorCtr="0" anchor="ctr" bIns="34275" lIns="68575" spcFirstLastPara="1" rIns="68575" wrap="square" tIns="34275">
            <a:noAutofit/>
          </a:bodyPr>
          <a:lstStyle>
            <a:lvl1pPr indent="0" lvl="0" marL="0" rtl="0" algn="r">
              <a:spcBef>
                <a:spcPts val="0"/>
              </a:spcBef>
              <a:buNone/>
              <a:defRPr sz="1100"/>
            </a:lvl1pPr>
            <a:lvl2pPr indent="0" lvl="1" marL="0" rtl="0" algn="r">
              <a:spcBef>
                <a:spcPts val="0"/>
              </a:spcBef>
              <a:buNone/>
              <a:defRPr sz="1100"/>
            </a:lvl2pPr>
            <a:lvl3pPr indent="0" lvl="2" marL="0" rtl="0" algn="r">
              <a:spcBef>
                <a:spcPts val="0"/>
              </a:spcBef>
              <a:buNone/>
              <a:defRPr sz="1100"/>
            </a:lvl3pPr>
            <a:lvl4pPr indent="0" lvl="3" marL="0" rtl="0" algn="r">
              <a:spcBef>
                <a:spcPts val="0"/>
              </a:spcBef>
              <a:buNone/>
              <a:defRPr sz="1100"/>
            </a:lvl4pPr>
            <a:lvl5pPr indent="0" lvl="4" marL="0" rtl="0" algn="r">
              <a:spcBef>
                <a:spcPts val="0"/>
              </a:spcBef>
              <a:buNone/>
              <a:defRPr sz="1100"/>
            </a:lvl5pPr>
            <a:lvl6pPr indent="0" lvl="5" marL="0" rtl="0" algn="r">
              <a:spcBef>
                <a:spcPts val="0"/>
              </a:spcBef>
              <a:buNone/>
              <a:defRPr sz="1100"/>
            </a:lvl6pPr>
            <a:lvl7pPr indent="0" lvl="6" marL="0" rtl="0" algn="r">
              <a:spcBef>
                <a:spcPts val="0"/>
              </a:spcBef>
              <a:buNone/>
              <a:defRPr sz="1100"/>
            </a:lvl7pPr>
            <a:lvl8pPr indent="0" lvl="7" marL="0" rtl="0" algn="r">
              <a:spcBef>
                <a:spcPts val="0"/>
              </a:spcBef>
              <a:buNone/>
              <a:defRPr sz="1100"/>
            </a:lvl8pPr>
            <a:lvl9pPr indent="0" lvl="8" marL="0" rtl="0" algn="r">
              <a:spcBef>
                <a:spcPts val="0"/>
              </a:spcBef>
              <a:buNone/>
              <a:defRPr sz="1100"/>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3.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628650" y="531341"/>
            <a:ext cx="7886700" cy="736800"/>
          </a:xfrm>
          <a:prstGeom prst="rect">
            <a:avLst/>
          </a:prstGeom>
          <a:noFill/>
          <a:ln>
            <a:noFill/>
          </a:ln>
        </p:spPr>
        <p:txBody>
          <a:bodyPr anchorCtr="0" anchor="t" bIns="0" lIns="0" spcFirstLastPara="1" rIns="0" wrap="square" tIns="0">
            <a:normAutofit/>
          </a:bodyPr>
          <a:lstStyle>
            <a:lvl1pPr lvl="0" marR="0" rtl="0" algn="l">
              <a:lnSpc>
                <a:spcPct val="90000"/>
              </a:lnSpc>
              <a:spcBef>
                <a:spcPts val="0"/>
              </a:spcBef>
              <a:spcAft>
                <a:spcPts val="0"/>
              </a:spcAft>
              <a:buClr>
                <a:srgbClr val="00D8EA"/>
              </a:buClr>
              <a:buSzPts val="3300"/>
              <a:buFont typeface="Helvetica Neue"/>
              <a:buNone/>
              <a:defRPr b="1" i="0" sz="3300" u="none" cap="none" strike="noStrike">
                <a:solidFill>
                  <a:srgbClr val="00D8EA"/>
                </a:solidFill>
                <a:latin typeface="Helvetica Neue"/>
                <a:ea typeface="Helvetica Neue"/>
                <a:cs typeface="Helvetica Neue"/>
                <a:sym typeface="Helvetica Neue"/>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p:txBody>
      </p:sp>
      <p:sp>
        <p:nvSpPr>
          <p:cNvPr id="52" name="Google Shape;52;p13"/>
          <p:cNvSpPr txBox="1"/>
          <p:nvPr>
            <p:ph idx="1" type="body"/>
          </p:nvPr>
        </p:nvSpPr>
        <p:spPr>
          <a:xfrm>
            <a:off x="628650" y="1369219"/>
            <a:ext cx="7886700" cy="3263400"/>
          </a:xfrm>
          <a:prstGeom prst="rect">
            <a:avLst/>
          </a:prstGeom>
          <a:noFill/>
          <a:ln>
            <a:noFill/>
          </a:ln>
        </p:spPr>
        <p:txBody>
          <a:bodyPr anchorCtr="0" anchor="t" bIns="0" lIns="0" spcFirstLastPara="1" rIns="0" wrap="square" tIns="0">
            <a:normAutofit/>
          </a:bodyPr>
          <a:lstStyle>
            <a:lvl1pPr indent="-361950" lvl="0" marL="457200" marR="0" rtl="0" algn="l">
              <a:lnSpc>
                <a:spcPct val="90000"/>
              </a:lnSpc>
              <a:spcBef>
                <a:spcPts val="800"/>
              </a:spcBef>
              <a:spcAft>
                <a:spcPts val="0"/>
              </a:spcAft>
              <a:buClr>
                <a:srgbClr val="002B42"/>
              </a:buClr>
              <a:buSzPts val="2100"/>
              <a:buFont typeface="Arial"/>
              <a:buChar char="•"/>
              <a:defRPr b="0" i="0" sz="2100" u="none" cap="none" strike="noStrike">
                <a:solidFill>
                  <a:srgbClr val="002B42"/>
                </a:solidFill>
                <a:latin typeface="Helvetica Neue"/>
                <a:ea typeface="Helvetica Neue"/>
                <a:cs typeface="Helvetica Neue"/>
                <a:sym typeface="Helvetica Neue"/>
              </a:defRPr>
            </a:lvl1pPr>
            <a:lvl2pPr indent="-342900" lvl="1" marL="914400" marR="0" rtl="0" algn="l">
              <a:lnSpc>
                <a:spcPct val="90000"/>
              </a:lnSpc>
              <a:spcBef>
                <a:spcPts val="400"/>
              </a:spcBef>
              <a:spcAft>
                <a:spcPts val="0"/>
              </a:spcAft>
              <a:buClr>
                <a:srgbClr val="002B42"/>
              </a:buClr>
              <a:buSzPts val="1800"/>
              <a:buFont typeface="Arial"/>
              <a:buChar char="•"/>
              <a:defRPr b="0" i="0" sz="1800" u="none" cap="none" strike="noStrike">
                <a:solidFill>
                  <a:srgbClr val="002B42"/>
                </a:solidFill>
                <a:latin typeface="Helvetica Neue"/>
                <a:ea typeface="Helvetica Neue"/>
                <a:cs typeface="Helvetica Neue"/>
                <a:sym typeface="Helvetica Neue"/>
              </a:defRPr>
            </a:lvl2pPr>
            <a:lvl3pPr indent="-323850" lvl="2" marL="1371600" marR="0" rtl="0" algn="l">
              <a:lnSpc>
                <a:spcPct val="90000"/>
              </a:lnSpc>
              <a:spcBef>
                <a:spcPts val="400"/>
              </a:spcBef>
              <a:spcAft>
                <a:spcPts val="0"/>
              </a:spcAft>
              <a:buClr>
                <a:srgbClr val="002B42"/>
              </a:buClr>
              <a:buSzPts val="1500"/>
              <a:buFont typeface="Arial"/>
              <a:buChar char="•"/>
              <a:defRPr b="0" i="0" sz="1500" u="none" cap="none" strike="noStrike">
                <a:solidFill>
                  <a:srgbClr val="002B42"/>
                </a:solidFill>
                <a:latin typeface="Helvetica Neue"/>
                <a:ea typeface="Helvetica Neue"/>
                <a:cs typeface="Helvetica Neue"/>
                <a:sym typeface="Helvetica Neue"/>
              </a:defRPr>
            </a:lvl3pPr>
            <a:lvl4pPr indent="-317500" lvl="3" marL="1828800" marR="0" rtl="0" algn="l">
              <a:lnSpc>
                <a:spcPct val="90000"/>
              </a:lnSpc>
              <a:spcBef>
                <a:spcPts val="400"/>
              </a:spcBef>
              <a:spcAft>
                <a:spcPts val="0"/>
              </a:spcAft>
              <a:buClr>
                <a:srgbClr val="002B42"/>
              </a:buClr>
              <a:buSzPts val="1400"/>
              <a:buFont typeface="Arial"/>
              <a:buChar char="•"/>
              <a:defRPr b="0" i="0" sz="1400" u="none" cap="none" strike="noStrike">
                <a:solidFill>
                  <a:srgbClr val="002B42"/>
                </a:solidFill>
                <a:latin typeface="Helvetica Neue"/>
                <a:ea typeface="Helvetica Neue"/>
                <a:cs typeface="Helvetica Neue"/>
                <a:sym typeface="Helvetica Neue"/>
              </a:defRPr>
            </a:lvl4pPr>
            <a:lvl5pPr indent="-317500" lvl="4" marL="2286000" marR="0" rtl="0" algn="l">
              <a:lnSpc>
                <a:spcPct val="90000"/>
              </a:lnSpc>
              <a:spcBef>
                <a:spcPts val="400"/>
              </a:spcBef>
              <a:spcAft>
                <a:spcPts val="0"/>
              </a:spcAft>
              <a:buClr>
                <a:srgbClr val="002B42"/>
              </a:buClr>
              <a:buSzPts val="1400"/>
              <a:buFont typeface="Arial"/>
              <a:buChar char="•"/>
              <a:defRPr b="0" i="0" sz="1400" u="none" cap="none" strike="noStrike">
                <a:solidFill>
                  <a:srgbClr val="002B42"/>
                </a:solidFill>
                <a:latin typeface="Helvetica Neue"/>
                <a:ea typeface="Helvetica Neue"/>
                <a:cs typeface="Helvetica Neue"/>
                <a:sym typeface="Helvetica Neue"/>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 Id="rId3" Type="http://schemas.openxmlformats.org/officeDocument/2006/relationships/hyperlink" Target="https://usegalaxy.org/login"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11.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1.xml"/><Relationship Id="rId3" Type="http://schemas.openxmlformats.org/officeDocument/2006/relationships/hyperlink" Target="https://gladstone.org/events/introduction-statistics-and-experimental-design-0"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1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8.xml"/><Relationship Id="rId3" Type="http://schemas.openxmlformats.org/officeDocument/2006/relationships/image" Target="../media/image17.png"/><Relationship Id="rId4" Type="http://schemas.openxmlformats.org/officeDocument/2006/relationships/hyperlink" Target="https://gladstone.org/events/single-cell-rna-seq-analysis-2021"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 Id="rId3" Type="http://schemas.openxmlformats.org/officeDocument/2006/relationships/hyperlink" Target="https://doi.org/10.3390/ijms19010245" TargetMode="Externa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hyperlink" Target="http://faculty.ucr.edu/~tgirke/HTML_Presentations/Manuals/Workshop_Dec_12_16_2013/Rrnaseq/Rrnaseq.pdf" TargetMode="Externa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hyperlink" Target="https://gladstone.org/events/intermediate-rna-seq-analysis-using-r"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 Id="rId3" Type="http://schemas.openxmlformats.org/officeDocument/2006/relationships/image" Target="../media/image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6.xml"/><Relationship Id="rId3"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7.xml"/><Relationship Id="rId3" Type="http://schemas.openxmlformats.org/officeDocument/2006/relationships/image" Target="../media/image21.png"/><Relationship Id="rId4" Type="http://schemas.openxmlformats.org/officeDocument/2006/relationships/image" Target="../media/image19.png"/><Relationship Id="rId5" Type="http://schemas.openxmlformats.org/officeDocument/2006/relationships/image" Target="../media/image16.png"/></Relationships>
</file>

<file path=ppt/slides/_rels/slide28.xml.rels><?xml version="1.0" encoding="UTF-8" standalone="yes"?><Relationships xmlns="http://schemas.openxmlformats.org/package/2006/relationships"><Relationship Id="rId10" Type="http://schemas.openxmlformats.org/officeDocument/2006/relationships/image" Target="../media/image25.png"/><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33.png"/><Relationship Id="rId4" Type="http://schemas.openxmlformats.org/officeDocument/2006/relationships/image" Target="../media/image26.png"/><Relationship Id="rId9" Type="http://schemas.openxmlformats.org/officeDocument/2006/relationships/image" Target="../media/image29.png"/><Relationship Id="rId5" Type="http://schemas.openxmlformats.org/officeDocument/2006/relationships/image" Target="../media/image24.png"/><Relationship Id="rId6" Type="http://schemas.openxmlformats.org/officeDocument/2006/relationships/image" Target="../media/image22.png"/><Relationship Id="rId7" Type="http://schemas.openxmlformats.org/officeDocument/2006/relationships/image" Target="../media/image20.png"/><Relationship Id="rId8"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9.xml"/><Relationship Id="rId3"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2.xml"/><Relationship Id="rId3" Type="http://schemas.openxmlformats.org/officeDocument/2006/relationships/image" Target="../media/image2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image" Target="../media/image3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5.xml"/><Relationship Id="rId3"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6.xml"/><Relationship Id="rId3" Type="http://schemas.openxmlformats.org/officeDocument/2006/relationships/image" Target="../media/image30.pn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7.xml"/><Relationship Id="rId3" Type="http://schemas.openxmlformats.org/officeDocument/2006/relationships/image" Target="../media/image3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8.xml"/><Relationship Id="rId3" Type="http://schemas.openxmlformats.org/officeDocument/2006/relationships/image" Target="../media/image34.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7.png"/><Relationship Id="rId5"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2.xml"/><Relationship Id="rId3" Type="http://schemas.openxmlformats.org/officeDocument/2006/relationships/image" Target="../media/image28.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4.xml"/><Relationship Id="rId3" Type="http://schemas.openxmlformats.org/officeDocument/2006/relationships/hyperlink" Target="https://www.bioinformatics.babraham.ac.uk/projects/fastqc/good_sequence_short_fastqc.html" TargetMode="External"/><Relationship Id="rId4" Type="http://schemas.openxmlformats.org/officeDocument/2006/relationships/hyperlink" Target="https://www.bioinformatics.babraham.ac.uk/projects/fastqc/good_sequence_short_fastqc.html" TargetMode="External"/><Relationship Id="rId5" Type="http://schemas.openxmlformats.org/officeDocument/2006/relationships/hyperlink" Target="https://www.bioinformatics.babraham.ac.uk/projects/fastqc/bad_sequence_fastqc.html" TargetMode="External"/><Relationship Id="rId6" Type="http://schemas.openxmlformats.org/officeDocument/2006/relationships/hyperlink" Target="https://www.bioinformatics.babraham.ac.uk/projects/fastqc/bad_sequence_fastqc.html" TargetMode="Externa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7.xml"/><Relationship Id="rId3" Type="http://schemas.openxmlformats.org/officeDocument/2006/relationships/hyperlink" Target="https://www.ncbi.nlm.nih.gov/sra/" TargetMode="External"/><Relationship Id="rId4" Type="http://schemas.openxmlformats.org/officeDocument/2006/relationships/hyperlink" Target="https://www.ncbi.nlm.nih.gov/geo/query/acc.cgi?acc=GSE49712"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9.xml"/><Relationship Id="rId3" Type="http://schemas.openxmlformats.org/officeDocument/2006/relationships/hyperlink" Target="https://www.surveymonkey.com/r/F75J6VZ"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0.xml"/><Relationship Id="rId3" Type="http://schemas.openxmlformats.org/officeDocument/2006/relationships/hyperlink" Target="https://usegalaxy.org/login"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3.xml"/><Relationship Id="rId3" Type="http://schemas.openxmlformats.org/officeDocument/2006/relationships/hyperlink" Target="https://doi.org/10.3390/ijms19010245" TargetMode="External"/><Relationship Id="rId4" Type="http://schemas.openxmlformats.org/officeDocument/2006/relationships/image" Target="../media/image13.png"/><Relationship Id="rId5" Type="http://schemas.openxmlformats.org/officeDocument/2006/relationships/image" Target="../media/image3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6.xml"/><Relationship Id="rId3" Type="http://schemas.openxmlformats.org/officeDocument/2006/relationships/image" Target="../media/image3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7.xml"/><Relationship Id="rId3" Type="http://schemas.openxmlformats.org/officeDocument/2006/relationships/image" Target="../media/image2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8.xml"/><Relationship Id="rId3" Type="http://schemas.openxmlformats.org/officeDocument/2006/relationships/image" Target="../media/image49.png"/><Relationship Id="rId4" Type="http://schemas.openxmlformats.org/officeDocument/2006/relationships/image" Target="../media/image4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9.xml"/><Relationship Id="rId3" Type="http://schemas.openxmlformats.org/officeDocument/2006/relationships/image" Target="../media/image42.png"/><Relationship Id="rId4" Type="http://schemas.openxmlformats.org/officeDocument/2006/relationships/image" Target="../media/image43.png"/><Relationship Id="rId9" Type="http://schemas.openxmlformats.org/officeDocument/2006/relationships/image" Target="../media/image47.png"/><Relationship Id="rId5" Type="http://schemas.openxmlformats.org/officeDocument/2006/relationships/image" Target="../media/image46.png"/><Relationship Id="rId6" Type="http://schemas.openxmlformats.org/officeDocument/2006/relationships/image" Target="../media/image45.png"/><Relationship Id="rId7" Type="http://schemas.openxmlformats.org/officeDocument/2006/relationships/image" Target="../media/image38.png"/><Relationship Id="rId8" Type="http://schemas.openxmlformats.org/officeDocument/2006/relationships/image" Target="../media/image4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0.xml"/><Relationship Id="rId3" Type="http://schemas.openxmlformats.org/officeDocument/2006/relationships/image" Target="../media/image2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2.xml"/><Relationship Id="rId3" Type="http://schemas.openxmlformats.org/officeDocument/2006/relationships/image" Target="../media/image28.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4.xml"/><Relationship Id="rId3" Type="http://schemas.openxmlformats.org/officeDocument/2006/relationships/image" Target="../media/image53.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6.xml"/><Relationship Id="rId3" Type="http://schemas.openxmlformats.org/officeDocument/2006/relationships/image" Target="../media/image44.png"/><Relationship Id="rId4" Type="http://schemas.openxmlformats.org/officeDocument/2006/relationships/image" Target="../media/image51.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0.xml"/><Relationship Id="rId3" Type="http://schemas.openxmlformats.org/officeDocument/2006/relationships/hyperlink" Target="https://www.surveymonkey.com/r/F75J6VZ"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3.xml"/><Relationship Id="rId3" Type="http://schemas.openxmlformats.org/officeDocument/2006/relationships/image" Target="../media/image50.png"/><Relationship Id="rId4" Type="http://schemas.openxmlformats.org/officeDocument/2006/relationships/image" Target="../media/image52.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4.xml"/><Relationship Id="rId3" Type="http://schemas.openxmlformats.org/officeDocument/2006/relationships/image" Target="../media/image28.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6.xml"/><Relationship Id="rId3" Type="http://schemas.openxmlformats.org/officeDocument/2006/relationships/image" Target="../media/image52.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7.xml"/><Relationship Id="rId3" Type="http://schemas.openxmlformats.org/officeDocument/2006/relationships/hyperlink" Target="https://academic.oup.com/bioinformatics/article/30/7/923/232889" TargetMode="External"/><Relationship Id="rId4" Type="http://schemas.openxmlformats.org/officeDocument/2006/relationships/image" Target="../media/image4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8.xml"/><Relationship Id="rId3" Type="http://schemas.openxmlformats.org/officeDocument/2006/relationships/image" Target="../media/image54.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79.xml"/><Relationship Id="rId3" Type="http://schemas.openxmlformats.org/officeDocument/2006/relationships/image" Target="../media/image5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0.xml"/><Relationship Id="rId3" Type="http://schemas.openxmlformats.org/officeDocument/2006/relationships/image" Target="../media/image57.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1.xml"/><Relationship Id="rId3" Type="http://schemas.openxmlformats.org/officeDocument/2006/relationships/image" Target="../media/image28.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2.xml"/><Relationship Id="rId3" Type="http://schemas.openxmlformats.org/officeDocument/2006/relationships/hyperlink" Target="http://faculty.ucr.edu/~tgirke/HTML_Presentations/Manuals/Workshop_Dec_12_16_2013/Rrnaseq/Rrnaseq.pdf" TargetMode="External"/><Relationship Id="rId4" Type="http://schemas.openxmlformats.org/officeDocument/2006/relationships/image" Target="../media/image14.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3.xml"/><Relationship Id="rId3" Type="http://schemas.openxmlformats.org/officeDocument/2006/relationships/hyperlink" Target="https://gladstone.org/events/intermediate-rna-seq-analysis-using-r" TargetMode="Externa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5.xml"/><Relationship Id="rId3" Type="http://schemas.openxmlformats.org/officeDocument/2006/relationships/hyperlink" Target="mailto:bioinformatics@gladstone.ucsf.edu" TargetMode="Externa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6.xml"/><Relationship Id="rId3" Type="http://schemas.openxmlformats.org/officeDocument/2006/relationships/hyperlink" Target="http://cshprotocols.cshlp.org/content/early/2015/04/11/pdb.top084970.full.pdf+html" TargetMode="External"/><Relationship Id="rId4" Type="http://schemas.openxmlformats.org/officeDocument/2006/relationships/hyperlink" Target="https://www.annualreviews.org/doi/full/10.1146/annurev-biodatasci-072018-021255#_i2" TargetMode="External"/><Relationship Id="rId5" Type="http://schemas.openxmlformats.org/officeDocument/2006/relationships/hyperlink" Target="https://rnaseq.uoregon.edu/" TargetMode="External"/><Relationship Id="rId6" Type="http://schemas.openxmlformats.org/officeDocument/2006/relationships/hyperlink" Target="https://training.galaxyproject.org/training-material/topics/transcriptomics/tutorials/ref-based/tutorial.html" TargetMode="External"/><Relationship Id="rId7" Type="http://schemas.openxmlformats.org/officeDocument/2006/relationships/hyperlink" Target="https://www.surveymonkey.com/r/F75J6VZ" TargetMode="Externa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7.xml"/><Relationship Id="rId3" Type="http://schemas.openxmlformats.org/officeDocument/2006/relationships/hyperlink" Target="https://gladstone.org/events?series=data-science-training-program" TargetMode="Externa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8.xml"/><Relationship Id="rId3" Type="http://schemas.openxmlformats.org/officeDocument/2006/relationships/image" Target="../media/image5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7"/>
          <p:cNvSpPr txBox="1"/>
          <p:nvPr>
            <p:ph type="title"/>
          </p:nvPr>
        </p:nvSpPr>
        <p:spPr>
          <a:xfrm>
            <a:off x="272825" y="946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Working material for </a:t>
            </a:r>
            <a:r>
              <a:rPr lang="en"/>
              <a:t>this</a:t>
            </a:r>
            <a:r>
              <a:rPr lang="en"/>
              <a:t> workshop</a:t>
            </a:r>
            <a:endParaRPr/>
          </a:p>
        </p:txBody>
      </p:sp>
      <p:sp>
        <p:nvSpPr>
          <p:cNvPr id="105" name="Google Shape;105;p27"/>
          <p:cNvSpPr txBox="1"/>
          <p:nvPr>
            <p:ph idx="1" type="body"/>
          </p:nvPr>
        </p:nvSpPr>
        <p:spPr>
          <a:xfrm>
            <a:off x="272825" y="679049"/>
            <a:ext cx="7886700" cy="2873700"/>
          </a:xfrm>
          <a:prstGeom prst="rect">
            <a:avLst/>
          </a:prstGeom>
        </p:spPr>
        <p:txBody>
          <a:bodyPr anchorCtr="0" anchor="t" bIns="0" lIns="0" spcFirstLastPara="1" rIns="0" wrap="square" tIns="0">
            <a:noAutofit/>
          </a:bodyPr>
          <a:lstStyle/>
          <a:p>
            <a:pPr indent="-317500" lvl="0" marL="457200" rtl="0" algn="l">
              <a:lnSpc>
                <a:spcPct val="150000"/>
              </a:lnSpc>
              <a:spcBef>
                <a:spcPts val="800"/>
              </a:spcBef>
              <a:spcAft>
                <a:spcPts val="0"/>
              </a:spcAft>
              <a:buSzPts val="1400"/>
              <a:buAutoNum type="arabicPeriod"/>
            </a:pPr>
            <a:r>
              <a:rPr lang="en"/>
              <a:t>Single_read.fastq</a:t>
            </a:r>
            <a:endParaRPr/>
          </a:p>
          <a:p>
            <a:pPr indent="-317500" lvl="0" marL="457200" rtl="0" algn="l">
              <a:lnSpc>
                <a:spcPct val="150000"/>
              </a:lnSpc>
              <a:spcBef>
                <a:spcPts val="0"/>
              </a:spcBef>
              <a:spcAft>
                <a:spcPts val="0"/>
              </a:spcAft>
              <a:buSzPts val="1400"/>
              <a:buAutoNum type="arabicPeriod"/>
            </a:pPr>
            <a:r>
              <a:rPr lang="en"/>
              <a:t>Bacteria_GATTACA_L001_R1_001.fastq</a:t>
            </a:r>
            <a:endParaRPr/>
          </a:p>
          <a:p>
            <a:pPr indent="-317500" lvl="0" marL="457200" rtl="0" algn="l">
              <a:lnSpc>
                <a:spcPct val="150000"/>
              </a:lnSpc>
              <a:spcBef>
                <a:spcPts val="0"/>
              </a:spcBef>
              <a:spcAft>
                <a:spcPts val="0"/>
              </a:spcAft>
              <a:buSzPts val="1400"/>
              <a:buAutoNum type="arabicPeriod"/>
            </a:pPr>
            <a:r>
              <a:rPr lang="en"/>
              <a:t>Adapter_Sequence.fasta</a:t>
            </a:r>
            <a:endParaRPr/>
          </a:p>
          <a:p>
            <a:pPr indent="-317500" lvl="0" marL="457200" rtl="0" algn="l">
              <a:lnSpc>
                <a:spcPct val="150000"/>
              </a:lnSpc>
              <a:spcBef>
                <a:spcPts val="0"/>
              </a:spcBef>
              <a:spcAft>
                <a:spcPts val="0"/>
              </a:spcAft>
              <a:buSzPts val="1400"/>
              <a:buAutoNum type="arabicPeriod"/>
            </a:pPr>
            <a:r>
              <a:rPr lang="en"/>
              <a:t>rDNA_sequence.fasta</a:t>
            </a:r>
            <a:endParaRPr/>
          </a:p>
          <a:p>
            <a:pPr indent="-317500" lvl="0" marL="457200" rtl="0" algn="l">
              <a:lnSpc>
                <a:spcPct val="150000"/>
              </a:lnSpc>
              <a:spcBef>
                <a:spcPts val="0"/>
              </a:spcBef>
              <a:spcAft>
                <a:spcPts val="0"/>
              </a:spcAft>
              <a:buSzPts val="1400"/>
              <a:buAutoNum type="arabicPeriod"/>
            </a:pPr>
            <a:r>
              <a:rPr lang="en"/>
              <a:t>rDNA.gtf</a:t>
            </a:r>
            <a:endParaRPr/>
          </a:p>
          <a:p>
            <a:pPr indent="-317500" lvl="0" marL="457200" rtl="0" algn="l">
              <a:lnSpc>
                <a:spcPct val="150000"/>
              </a:lnSpc>
              <a:spcBef>
                <a:spcPts val="0"/>
              </a:spcBef>
              <a:spcAft>
                <a:spcPts val="0"/>
              </a:spcAft>
              <a:buSzPts val="1400"/>
              <a:buAutoNum type="arabicPeriod"/>
            </a:pPr>
            <a:r>
              <a:rPr lang="en"/>
              <a:t>a</a:t>
            </a:r>
            <a:r>
              <a:rPr lang="en"/>
              <a:t>ll_steps.sh</a:t>
            </a:r>
            <a:endParaRPr/>
          </a:p>
          <a:p>
            <a:pPr indent="-228600" lvl="0" marL="457200" rtl="0" algn="l">
              <a:lnSpc>
                <a:spcPct val="150000"/>
              </a:lnSpc>
              <a:spcBef>
                <a:spcPts val="800"/>
              </a:spcBef>
              <a:spcAft>
                <a:spcPts val="0"/>
              </a:spcAft>
              <a:buNone/>
            </a:pPr>
            <a:r>
              <a:t/>
            </a:r>
            <a:endParaRPr/>
          </a:p>
        </p:txBody>
      </p:sp>
      <p:sp>
        <p:nvSpPr>
          <p:cNvPr id="106" name="Google Shape;106;p27"/>
          <p:cNvSpPr txBox="1"/>
          <p:nvPr/>
        </p:nvSpPr>
        <p:spPr>
          <a:xfrm>
            <a:off x="269550" y="3961925"/>
            <a:ext cx="8604900" cy="5448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rgbClr val="1155CC"/>
                </a:solidFill>
                <a:latin typeface="Helvetica Neue"/>
                <a:ea typeface="Helvetica Neue"/>
                <a:cs typeface="Helvetica Neue"/>
                <a:sym typeface="Helvetica Neue"/>
              </a:rPr>
              <a:t>Please register on </a:t>
            </a:r>
            <a:r>
              <a:rPr b="1" lang="en" sz="2600">
                <a:solidFill>
                  <a:srgbClr val="1155CC"/>
                </a:solidFill>
                <a:latin typeface="Helvetica Neue"/>
                <a:ea typeface="Helvetica Neue"/>
                <a:cs typeface="Helvetica Neue"/>
                <a:sym typeface="Helvetica Neue"/>
              </a:rPr>
              <a:t>Galaxy, activate account and login!</a:t>
            </a:r>
            <a:endParaRPr b="1" sz="2600">
              <a:solidFill>
                <a:srgbClr val="1155CC"/>
              </a:solidFill>
              <a:latin typeface="Helvetica Neue"/>
              <a:ea typeface="Helvetica Neue"/>
              <a:cs typeface="Helvetica Neue"/>
              <a:sym typeface="Helvetica Neue"/>
            </a:endParaRPr>
          </a:p>
        </p:txBody>
      </p:sp>
      <p:sp>
        <p:nvSpPr>
          <p:cNvPr id="107" name="Google Shape;107;p27"/>
          <p:cNvSpPr txBox="1"/>
          <p:nvPr>
            <p:ph idx="1" type="body"/>
          </p:nvPr>
        </p:nvSpPr>
        <p:spPr>
          <a:xfrm>
            <a:off x="120425" y="4556120"/>
            <a:ext cx="7886700" cy="572700"/>
          </a:xfrm>
          <a:prstGeom prst="rect">
            <a:avLst/>
          </a:prstGeom>
        </p:spPr>
        <p:txBody>
          <a:bodyPr anchorCtr="0" anchor="t" bIns="0" lIns="0" spcFirstLastPara="1" rIns="0" wrap="square" tIns="0">
            <a:noAutofit/>
          </a:bodyPr>
          <a:lstStyle/>
          <a:p>
            <a:pPr indent="0" lvl="0" marL="228600" rtl="0" algn="l">
              <a:lnSpc>
                <a:spcPct val="150000"/>
              </a:lnSpc>
              <a:spcBef>
                <a:spcPts val="800"/>
              </a:spcBef>
              <a:spcAft>
                <a:spcPts val="0"/>
              </a:spcAft>
              <a:buNone/>
            </a:pPr>
            <a:r>
              <a:rPr lang="en" u="sng">
                <a:solidFill>
                  <a:schemeClr val="hlink"/>
                </a:solidFill>
                <a:hlinkClick r:id="rId3"/>
              </a:rPr>
              <a:t>https://usegalaxy.org/login</a:t>
            </a:r>
            <a:endParaRPr/>
          </a:p>
          <a:p>
            <a:pPr indent="0" lvl="0" marL="228600" rtl="0" algn="l">
              <a:lnSpc>
                <a:spcPct val="150000"/>
              </a:lnSpc>
              <a:spcBef>
                <a:spcPts val="80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36"/>
          <p:cNvSpPr txBox="1"/>
          <p:nvPr>
            <p:ph type="title"/>
          </p:nvPr>
        </p:nvSpPr>
        <p:spPr>
          <a:xfrm>
            <a:off x="141525" y="72866"/>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Transcriptome: RNA types</a:t>
            </a:r>
            <a:endParaRPr/>
          </a:p>
        </p:txBody>
      </p:sp>
      <p:pic>
        <p:nvPicPr>
          <p:cNvPr id="167" name="Google Shape;167;p36"/>
          <p:cNvPicPr preferRelativeResize="0"/>
          <p:nvPr/>
        </p:nvPicPr>
        <p:blipFill>
          <a:blip r:embed="rId3">
            <a:alphaModFix/>
          </a:blip>
          <a:stretch>
            <a:fillRect/>
          </a:stretch>
        </p:blipFill>
        <p:spPr>
          <a:xfrm>
            <a:off x="1425344" y="646902"/>
            <a:ext cx="5445305" cy="41384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7"/>
          <p:cNvSpPr txBox="1"/>
          <p:nvPr>
            <p:ph type="title"/>
          </p:nvPr>
        </p:nvSpPr>
        <p:spPr>
          <a:xfrm>
            <a:off x="168525" y="-9"/>
            <a:ext cx="78867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2970"/>
              <a:t>Experimental design is fundamental </a:t>
            </a:r>
            <a:endParaRPr sz="2970"/>
          </a:p>
          <a:p>
            <a:pPr indent="0" lvl="0" marL="0" rtl="0" algn="l">
              <a:spcBef>
                <a:spcPts val="0"/>
              </a:spcBef>
              <a:spcAft>
                <a:spcPts val="0"/>
              </a:spcAft>
              <a:buSzPts val="990"/>
              <a:buNone/>
            </a:pPr>
            <a:r>
              <a:t/>
            </a:r>
            <a:endParaRPr sz="2070"/>
          </a:p>
          <a:p>
            <a:pPr indent="0" lvl="0" marL="0" rtl="0" algn="l">
              <a:spcBef>
                <a:spcPts val="0"/>
              </a:spcBef>
              <a:spcAft>
                <a:spcPts val="0"/>
              </a:spcAft>
              <a:buClr>
                <a:schemeClr val="dk1"/>
              </a:buClr>
              <a:buSzPts val="990"/>
              <a:buFont typeface="Arial"/>
              <a:buNone/>
            </a:pPr>
            <a:r>
              <a:rPr lang="en" sz="1970"/>
              <a:t>Which biological questions we want to answer</a:t>
            </a:r>
            <a:endParaRPr sz="1970"/>
          </a:p>
          <a:p>
            <a:pPr indent="0" lvl="0" marL="0" rtl="0" algn="l">
              <a:spcBef>
                <a:spcPts val="0"/>
              </a:spcBef>
              <a:spcAft>
                <a:spcPts val="0"/>
              </a:spcAft>
              <a:buSzPts val="990"/>
              <a:buNone/>
            </a:pPr>
            <a:r>
              <a:t/>
            </a:r>
            <a:endParaRPr sz="2570"/>
          </a:p>
        </p:txBody>
      </p:sp>
      <p:sp>
        <p:nvSpPr>
          <p:cNvPr id="173" name="Google Shape;173;p37"/>
          <p:cNvSpPr txBox="1"/>
          <p:nvPr>
            <p:ph idx="1" type="body"/>
          </p:nvPr>
        </p:nvSpPr>
        <p:spPr>
          <a:xfrm>
            <a:off x="168525" y="1013350"/>
            <a:ext cx="8915100" cy="3263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t/>
            </a:r>
            <a:endParaRPr sz="800">
              <a:solidFill>
                <a:schemeClr val="accent2"/>
              </a:solidFill>
              <a:latin typeface="Arial"/>
              <a:ea typeface="Arial"/>
              <a:cs typeface="Arial"/>
              <a:sym typeface="Arial"/>
            </a:endParaRPr>
          </a:p>
          <a:p>
            <a:pPr indent="-292100" lvl="0" marL="457200" rtl="0" algn="l">
              <a:lnSpc>
                <a:spcPct val="115000"/>
              </a:lnSpc>
              <a:spcBef>
                <a:spcPts val="0"/>
              </a:spcBef>
              <a:spcAft>
                <a:spcPts val="0"/>
              </a:spcAft>
              <a:buSzPts val="1000"/>
              <a:buChar char="•"/>
            </a:pPr>
            <a:r>
              <a:rPr i="1" lang="en" sz="1700">
                <a:latin typeface="Arial"/>
                <a:ea typeface="Arial"/>
                <a:cs typeface="Arial"/>
                <a:sym typeface="Arial"/>
              </a:rPr>
              <a:t>Coding</a:t>
            </a:r>
            <a:r>
              <a:rPr lang="en" sz="1700">
                <a:latin typeface="Arial"/>
                <a:ea typeface="Arial"/>
                <a:cs typeface="Arial"/>
                <a:sym typeface="Arial"/>
              </a:rPr>
              <a:t> or </a:t>
            </a:r>
            <a:r>
              <a:rPr i="1" lang="en" sz="1700">
                <a:latin typeface="Arial"/>
                <a:ea typeface="Arial"/>
                <a:cs typeface="Arial"/>
                <a:sym typeface="Arial"/>
              </a:rPr>
              <a:t>non coding</a:t>
            </a:r>
            <a:r>
              <a:rPr lang="en" sz="1700">
                <a:latin typeface="Arial"/>
                <a:ea typeface="Arial"/>
                <a:cs typeface="Arial"/>
                <a:sym typeface="Arial"/>
              </a:rPr>
              <a:t> RNA?</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Why do you expect to find</a:t>
            </a:r>
            <a:r>
              <a:rPr i="1" lang="en" sz="1700">
                <a:latin typeface="Arial"/>
                <a:ea typeface="Arial"/>
                <a:cs typeface="Arial"/>
                <a:sym typeface="Arial"/>
              </a:rPr>
              <a:t> differentially expressed genes</a:t>
            </a:r>
            <a:r>
              <a:rPr lang="en" sz="1700">
                <a:latin typeface="Arial"/>
                <a:ea typeface="Arial"/>
                <a:cs typeface="Arial"/>
                <a:sym typeface="Arial"/>
              </a:rPr>
              <a:t> in the particular tissue?</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How many </a:t>
            </a:r>
            <a:r>
              <a:rPr i="1" lang="en" sz="1700">
                <a:latin typeface="Arial"/>
                <a:ea typeface="Arial"/>
                <a:cs typeface="Arial"/>
                <a:sym typeface="Arial"/>
              </a:rPr>
              <a:t>tissue types</a:t>
            </a:r>
            <a:r>
              <a:rPr lang="en" sz="1700">
                <a:latin typeface="Arial"/>
                <a:ea typeface="Arial"/>
                <a:cs typeface="Arial"/>
                <a:sym typeface="Arial"/>
              </a:rPr>
              <a:t> and/or </a:t>
            </a:r>
            <a:r>
              <a:rPr i="1" lang="en" sz="1700">
                <a:latin typeface="Arial"/>
                <a:ea typeface="Arial"/>
                <a:cs typeface="Arial"/>
                <a:sym typeface="Arial"/>
              </a:rPr>
              <a:t>time points</a:t>
            </a:r>
            <a:r>
              <a:rPr lang="en" sz="1700">
                <a:latin typeface="Arial"/>
                <a:ea typeface="Arial"/>
                <a:cs typeface="Arial"/>
                <a:sym typeface="Arial"/>
              </a:rPr>
              <a:t> to compare?</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What </a:t>
            </a:r>
            <a:r>
              <a:rPr i="1" lang="en" sz="1700">
                <a:latin typeface="Arial"/>
                <a:ea typeface="Arial"/>
                <a:cs typeface="Arial"/>
                <a:sym typeface="Arial"/>
              </a:rPr>
              <a:t>types of genes</a:t>
            </a:r>
            <a:r>
              <a:rPr lang="en" sz="1700">
                <a:latin typeface="Arial"/>
                <a:ea typeface="Arial"/>
                <a:cs typeface="Arial"/>
                <a:sym typeface="Arial"/>
              </a:rPr>
              <a:t> do you expect to find differentially expressed?</a:t>
            </a:r>
            <a:endParaRPr sz="1700">
              <a:latin typeface="Arial"/>
              <a:ea typeface="Arial"/>
              <a:cs typeface="Arial"/>
              <a:sym typeface="Arial"/>
            </a:endParaRPr>
          </a:p>
          <a:p>
            <a:pPr indent="-292100" lvl="0" marL="457200" rtl="0" algn="l">
              <a:lnSpc>
                <a:spcPct val="115000"/>
              </a:lnSpc>
              <a:spcBef>
                <a:spcPts val="0"/>
              </a:spcBef>
              <a:spcAft>
                <a:spcPts val="0"/>
              </a:spcAft>
              <a:buSzPts val="1000"/>
              <a:buChar char="•"/>
            </a:pPr>
            <a:r>
              <a:rPr lang="en" sz="1700">
                <a:latin typeface="Arial"/>
                <a:ea typeface="Arial"/>
                <a:cs typeface="Arial"/>
                <a:sym typeface="Arial"/>
              </a:rPr>
              <a:t>What are the sources of </a:t>
            </a:r>
            <a:r>
              <a:rPr i="1" lang="en" sz="1700">
                <a:latin typeface="Arial"/>
                <a:ea typeface="Arial"/>
                <a:cs typeface="Arial"/>
                <a:sym typeface="Arial"/>
              </a:rPr>
              <a:t>variability</a:t>
            </a:r>
            <a:r>
              <a:rPr lang="en" sz="1700">
                <a:latin typeface="Arial"/>
                <a:ea typeface="Arial"/>
                <a:cs typeface="Arial"/>
                <a:sym typeface="Arial"/>
              </a:rPr>
              <a:t> from your samples?</a:t>
            </a:r>
            <a:endParaRPr sz="1700">
              <a:latin typeface="Arial"/>
              <a:ea typeface="Arial"/>
              <a:cs typeface="Arial"/>
              <a:sym typeface="Arial"/>
            </a:endParaRPr>
          </a:p>
          <a:p>
            <a:pPr indent="0" lvl="0" marL="0" rtl="0" algn="l">
              <a:lnSpc>
                <a:spcPct val="115000"/>
              </a:lnSpc>
              <a:spcBef>
                <a:spcPts val="0"/>
              </a:spcBef>
              <a:spcAft>
                <a:spcPts val="0"/>
              </a:spcAft>
              <a:buNone/>
            </a:pPr>
            <a:r>
              <a:t/>
            </a:r>
            <a:endParaRPr sz="1700">
              <a:latin typeface="Arial"/>
              <a:ea typeface="Arial"/>
              <a:cs typeface="Arial"/>
              <a:sym typeface="Arial"/>
            </a:endParaRPr>
          </a:p>
          <a:p>
            <a:pPr indent="0" lvl="0" marL="0" rtl="0" algn="l">
              <a:lnSpc>
                <a:spcPct val="115000"/>
              </a:lnSpc>
              <a:spcBef>
                <a:spcPts val="0"/>
              </a:spcBef>
              <a:spcAft>
                <a:spcPts val="0"/>
              </a:spcAft>
              <a:buNone/>
            </a:pPr>
            <a:r>
              <a:rPr b="1" lang="en" sz="1700">
                <a:solidFill>
                  <a:srgbClr val="1155CC"/>
                </a:solidFill>
                <a:latin typeface="Arial"/>
                <a:ea typeface="Arial"/>
                <a:cs typeface="Arial"/>
                <a:sym typeface="Arial"/>
              </a:rPr>
              <a:t>More technical questions</a:t>
            </a:r>
            <a:endParaRPr b="1" sz="1700">
              <a:solidFill>
                <a:srgbClr val="1155CC"/>
              </a:solidFill>
              <a:latin typeface="Arial"/>
              <a:ea typeface="Arial"/>
              <a:cs typeface="Arial"/>
              <a:sym typeface="Arial"/>
            </a:endParaRPr>
          </a:p>
          <a:p>
            <a:pPr indent="0" lvl="0" marL="0" rtl="0" algn="l">
              <a:lnSpc>
                <a:spcPct val="115000"/>
              </a:lnSpc>
              <a:spcBef>
                <a:spcPts val="0"/>
              </a:spcBef>
              <a:spcAft>
                <a:spcPts val="0"/>
              </a:spcAft>
              <a:buNone/>
            </a:pPr>
            <a:r>
              <a:t/>
            </a:r>
            <a:endParaRPr b="1" sz="11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Which sequencing platform?</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Depth of sequencing?</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Pooling samples?</a:t>
            </a:r>
            <a:endParaRPr sz="1700">
              <a:latin typeface="Arial"/>
              <a:ea typeface="Arial"/>
              <a:cs typeface="Arial"/>
              <a:sym typeface="Arial"/>
            </a:endParaRPr>
          </a:p>
          <a:p>
            <a:pPr indent="-292100" lvl="0" marL="457200" rtl="0" algn="l">
              <a:lnSpc>
                <a:spcPct val="115000"/>
              </a:lnSpc>
              <a:spcBef>
                <a:spcPts val="0"/>
              </a:spcBef>
              <a:spcAft>
                <a:spcPts val="0"/>
              </a:spcAft>
              <a:buSzPts val="1000"/>
              <a:buFont typeface="Arial"/>
              <a:buChar char="•"/>
            </a:pPr>
            <a:r>
              <a:rPr lang="en" sz="1700">
                <a:latin typeface="Arial"/>
                <a:ea typeface="Arial"/>
                <a:cs typeface="Arial"/>
                <a:sym typeface="Arial"/>
              </a:rPr>
              <a:t>Biological replicates/technical replicates?</a:t>
            </a:r>
            <a:endParaRPr sz="1700">
              <a:latin typeface="Arial"/>
              <a:ea typeface="Arial"/>
              <a:cs typeface="Arial"/>
              <a:sym typeface="Arial"/>
            </a:endParaRPr>
          </a:p>
          <a:p>
            <a:pPr indent="-336550" lvl="0" marL="457200" rtl="0" algn="l">
              <a:lnSpc>
                <a:spcPct val="115000"/>
              </a:lnSpc>
              <a:spcBef>
                <a:spcPts val="0"/>
              </a:spcBef>
              <a:spcAft>
                <a:spcPts val="0"/>
              </a:spcAft>
              <a:buSzPts val="1700"/>
              <a:buFont typeface="Arial"/>
              <a:buChar char="•"/>
            </a:pPr>
            <a:r>
              <a:rPr lang="en" sz="1700">
                <a:latin typeface="Arial"/>
                <a:ea typeface="Arial"/>
                <a:cs typeface="Arial"/>
                <a:sym typeface="Arial"/>
              </a:rPr>
              <a:t>Many others...</a:t>
            </a:r>
            <a:endParaRPr sz="1700">
              <a:latin typeface="Arial"/>
              <a:ea typeface="Arial"/>
              <a:cs typeface="Arial"/>
              <a:sym typeface="Arial"/>
            </a:endParaRPr>
          </a:p>
        </p:txBody>
      </p:sp>
      <p:sp>
        <p:nvSpPr>
          <p:cNvPr id="174" name="Google Shape;174;p37"/>
          <p:cNvSpPr txBox="1"/>
          <p:nvPr/>
        </p:nvSpPr>
        <p:spPr>
          <a:xfrm>
            <a:off x="5546650" y="3831775"/>
            <a:ext cx="3376200" cy="985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Introduction to Statistics and Experimental Design</a:t>
            </a:r>
            <a:r>
              <a:rPr b="1" lang="en">
                <a:solidFill>
                  <a:schemeClr val="accent5"/>
                </a:solidFill>
                <a:latin typeface="Helvetica Neue"/>
                <a:ea typeface="Helvetica Neue"/>
                <a:cs typeface="Helvetica Neue"/>
                <a:sym typeface="Helvetica Neue"/>
              </a:rPr>
              <a:t>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November</a:t>
            </a:r>
            <a:r>
              <a:rPr b="1" lang="en" sz="1200">
                <a:solidFill>
                  <a:srgbClr val="262626"/>
                </a:solidFill>
                <a:highlight>
                  <a:srgbClr val="F7F6F3"/>
                </a:highlight>
              </a:rPr>
              <a:t> 30, 2021</a:t>
            </a:r>
            <a:endParaRPr b="1" sz="1200">
              <a:solidFill>
                <a:srgbClr val="262626"/>
              </a:solidFill>
              <a:highlight>
                <a:srgbClr val="F7F6F3"/>
              </a:highlight>
            </a:endParaRPr>
          </a:p>
          <a:p>
            <a:pPr indent="0" lvl="0" marL="0" rtl="0" algn="r">
              <a:spcBef>
                <a:spcPts val="0"/>
              </a:spcBef>
              <a:spcAft>
                <a:spcPts val="0"/>
              </a:spcAft>
              <a:buNone/>
            </a:pPr>
            <a:r>
              <a:rPr b="1" lang="en" sz="1200">
                <a:solidFill>
                  <a:srgbClr val="262626"/>
                </a:solidFill>
                <a:highlight>
                  <a:srgbClr val="F7F6F3"/>
                </a:highlight>
              </a:rPr>
              <a:t>Please </a:t>
            </a:r>
            <a:r>
              <a:rPr b="1" lang="en" sz="1200" u="sng">
                <a:solidFill>
                  <a:schemeClr val="hlink"/>
                </a:solidFill>
                <a:highlight>
                  <a:srgbClr val="F7F6F3"/>
                </a:highlight>
                <a:hlinkClick r:id="rId3"/>
              </a:rPr>
              <a:t>register</a:t>
            </a:r>
            <a:r>
              <a:rPr b="1" lang="en" sz="1200">
                <a:solidFill>
                  <a:srgbClr val="262626"/>
                </a:solidFill>
                <a:highlight>
                  <a:srgbClr val="F7F6F3"/>
                </a:highlight>
              </a:rPr>
              <a:t>!</a:t>
            </a:r>
            <a:endParaRPr b="1" sz="1200">
              <a:solidFill>
                <a:srgbClr val="262626"/>
              </a:solidFill>
              <a:highlight>
                <a:srgbClr val="F7F6F3"/>
              </a:high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8"/>
          <p:cNvSpPr txBox="1"/>
          <p:nvPr>
            <p:ph type="title"/>
          </p:nvPr>
        </p:nvSpPr>
        <p:spPr>
          <a:xfrm>
            <a:off x="69875" y="0"/>
            <a:ext cx="85155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Sequencing studies - technology advance </a:t>
            </a:r>
            <a:endParaRPr/>
          </a:p>
        </p:txBody>
      </p:sp>
      <p:sp>
        <p:nvSpPr>
          <p:cNvPr id="180" name="Google Shape;180;p38"/>
          <p:cNvSpPr txBox="1"/>
          <p:nvPr/>
        </p:nvSpPr>
        <p:spPr>
          <a:xfrm>
            <a:off x="0" y="4308950"/>
            <a:ext cx="9061800" cy="708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700"/>
              <a:t>H</a:t>
            </a:r>
            <a:r>
              <a:rPr lang="en" sz="1700"/>
              <a:t>igh-throughput next-generation sequencing (NGS) technologies revolutionized genomic and transcriptomic studies</a:t>
            </a:r>
            <a:endParaRPr sz="1700"/>
          </a:p>
        </p:txBody>
      </p:sp>
      <p:pic>
        <p:nvPicPr>
          <p:cNvPr id="181" name="Google Shape;181;p38"/>
          <p:cNvPicPr preferRelativeResize="0"/>
          <p:nvPr/>
        </p:nvPicPr>
        <p:blipFill>
          <a:blip r:embed="rId3">
            <a:alphaModFix/>
          </a:blip>
          <a:stretch>
            <a:fillRect/>
          </a:stretch>
        </p:blipFill>
        <p:spPr>
          <a:xfrm>
            <a:off x="164600" y="1111463"/>
            <a:ext cx="4407409" cy="2488350"/>
          </a:xfrm>
          <a:prstGeom prst="rect">
            <a:avLst/>
          </a:prstGeom>
          <a:noFill/>
          <a:ln>
            <a:noFill/>
          </a:ln>
        </p:spPr>
      </p:pic>
      <p:pic>
        <p:nvPicPr>
          <p:cNvPr id="182" name="Google Shape;182;p38"/>
          <p:cNvPicPr preferRelativeResize="0"/>
          <p:nvPr/>
        </p:nvPicPr>
        <p:blipFill>
          <a:blip r:embed="rId4">
            <a:alphaModFix/>
          </a:blip>
          <a:stretch>
            <a:fillRect/>
          </a:stretch>
        </p:blipFill>
        <p:spPr>
          <a:xfrm>
            <a:off x="4654450" y="1127725"/>
            <a:ext cx="4407409" cy="245582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sp>
        <p:nvSpPr>
          <p:cNvPr id="187" name="Google Shape;187;p39"/>
          <p:cNvSpPr txBox="1"/>
          <p:nvPr>
            <p:ph type="title"/>
          </p:nvPr>
        </p:nvSpPr>
        <p:spPr>
          <a:xfrm>
            <a:off x="175750" y="126991"/>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solidFill>
                  <a:srgbClr val="1155CC"/>
                </a:solidFill>
              </a:rPr>
              <a:t>RNA-seq – qualitative and quantitative biological insights</a:t>
            </a:r>
            <a:endParaRPr/>
          </a:p>
        </p:txBody>
      </p:sp>
      <p:sp>
        <p:nvSpPr>
          <p:cNvPr id="188" name="Google Shape;188;p39"/>
          <p:cNvSpPr txBox="1"/>
          <p:nvPr>
            <p:ph idx="1" type="body"/>
          </p:nvPr>
        </p:nvSpPr>
        <p:spPr>
          <a:xfrm>
            <a:off x="628650" y="1369224"/>
            <a:ext cx="7886700" cy="2480400"/>
          </a:xfrm>
          <a:prstGeom prst="rect">
            <a:avLst/>
          </a:prstGeom>
        </p:spPr>
        <p:txBody>
          <a:bodyPr anchorCtr="0" anchor="t" bIns="0" lIns="0" spcFirstLastPara="1" rIns="0" wrap="square" tIns="0">
            <a:normAutofit lnSpcReduction="10000"/>
          </a:bodyPr>
          <a:lstStyle/>
          <a:p>
            <a:pPr indent="0" lvl="0" marL="0" rtl="0" algn="l">
              <a:lnSpc>
                <a:spcPct val="115000"/>
              </a:lnSpc>
              <a:spcBef>
                <a:spcPts val="0"/>
              </a:spcBef>
              <a:spcAft>
                <a:spcPts val="0"/>
              </a:spcAft>
              <a:buClr>
                <a:schemeClr val="dk1"/>
              </a:buClr>
              <a:buSzPts val="1100"/>
              <a:buFont typeface="Arial"/>
              <a:buNone/>
            </a:pPr>
            <a:r>
              <a:rPr lang="en" sz="1800">
                <a:solidFill>
                  <a:schemeClr val="dk1"/>
                </a:solidFill>
                <a:latin typeface="Arial"/>
                <a:ea typeface="Arial"/>
                <a:cs typeface="Arial"/>
                <a:sym typeface="Arial"/>
              </a:rPr>
              <a:t>•</a:t>
            </a:r>
            <a:r>
              <a:rPr b="1" lang="en" sz="1800">
                <a:solidFill>
                  <a:srgbClr val="222222"/>
                </a:solidFill>
                <a:latin typeface="Arial"/>
                <a:ea typeface="Arial"/>
                <a:cs typeface="Arial"/>
                <a:sym typeface="Arial"/>
              </a:rPr>
              <a:t>Qualitative: </a:t>
            </a:r>
            <a:r>
              <a:rPr lang="en" sz="1800">
                <a:solidFill>
                  <a:srgbClr val="222222"/>
                </a:solidFill>
                <a:latin typeface="Arial"/>
                <a:ea typeface="Arial"/>
                <a:cs typeface="Arial"/>
                <a:sym typeface="Arial"/>
              </a:rPr>
              <a:t>identifying (</a:t>
            </a:r>
            <a:r>
              <a:rPr b="1" lang="en" sz="1800">
                <a:solidFill>
                  <a:srgbClr val="222222"/>
                </a:solidFill>
                <a:latin typeface="Arial"/>
                <a:ea typeface="Arial"/>
                <a:cs typeface="Arial"/>
                <a:sym typeface="Arial"/>
              </a:rPr>
              <a:t>annotating</a:t>
            </a:r>
            <a:r>
              <a:rPr lang="en" sz="1800">
                <a:solidFill>
                  <a:srgbClr val="222222"/>
                </a:solidFill>
                <a:latin typeface="Arial"/>
                <a:ea typeface="Arial"/>
                <a:cs typeface="Arial"/>
                <a:sym typeface="Arial"/>
              </a:rPr>
              <a:t>) or refining expressed transcripts, exon/intron boundaries, transcriptional start sites (TSS), and poly-A sites.</a:t>
            </a:r>
            <a:endParaRPr sz="1800">
              <a:solidFill>
                <a:srgbClr val="222222"/>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800">
              <a:solidFill>
                <a:schemeClr val="dk1"/>
              </a:solidFill>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rPr lang="en" sz="1800">
                <a:solidFill>
                  <a:schemeClr val="dk1"/>
                </a:solidFill>
                <a:latin typeface="Arial"/>
                <a:ea typeface="Arial"/>
                <a:cs typeface="Arial"/>
                <a:sym typeface="Arial"/>
              </a:rPr>
              <a:t>•</a:t>
            </a:r>
            <a:r>
              <a:rPr b="1" lang="en" sz="1800">
                <a:solidFill>
                  <a:srgbClr val="222222"/>
                </a:solidFill>
                <a:latin typeface="Arial"/>
                <a:ea typeface="Arial"/>
                <a:cs typeface="Arial"/>
                <a:sym typeface="Arial"/>
              </a:rPr>
              <a:t>Quantitative: </a:t>
            </a:r>
            <a:r>
              <a:rPr lang="en" sz="1800">
                <a:solidFill>
                  <a:srgbClr val="222222"/>
                </a:solidFill>
                <a:latin typeface="Arial"/>
                <a:ea typeface="Arial"/>
                <a:cs typeface="Arial"/>
                <a:sym typeface="Arial"/>
              </a:rPr>
              <a:t> measuring differences in expression, alternative splicing, alternative TSS, and alternative polyadenylation </a:t>
            </a:r>
            <a:r>
              <a:rPr b="1" lang="en" sz="1800">
                <a:solidFill>
                  <a:srgbClr val="222222"/>
                </a:solidFill>
                <a:latin typeface="Arial"/>
                <a:ea typeface="Arial"/>
                <a:cs typeface="Arial"/>
                <a:sym typeface="Arial"/>
              </a:rPr>
              <a:t>between two or more treatments or groups.</a:t>
            </a:r>
            <a:endParaRPr b="1" sz="1800">
              <a:solidFill>
                <a:srgbClr val="222222"/>
              </a:solidFill>
              <a:latin typeface="Arial"/>
              <a:ea typeface="Arial"/>
              <a:cs typeface="Arial"/>
              <a:sym typeface="Arial"/>
            </a:endParaRPr>
          </a:p>
          <a:p>
            <a:pPr indent="0" lvl="0" marL="0" rtl="0" algn="l">
              <a:lnSpc>
                <a:spcPct val="115000"/>
              </a:lnSpc>
              <a:spcBef>
                <a:spcPts val="0"/>
              </a:spcBef>
              <a:spcAft>
                <a:spcPts val="0"/>
              </a:spcAft>
              <a:buNone/>
            </a:pPr>
            <a:r>
              <a:rPr lang="en" sz="1800">
                <a:solidFill>
                  <a:srgbClr val="222222"/>
                </a:solidFill>
                <a:latin typeface="Arial"/>
                <a:ea typeface="Arial"/>
                <a:cs typeface="Arial"/>
                <a:sym typeface="Arial"/>
              </a:rPr>
              <a:t>(i.e. experiment to measure differential gene expression - DGE)</a:t>
            </a:r>
            <a:endParaRPr/>
          </a:p>
        </p:txBody>
      </p:sp>
      <p:sp>
        <p:nvSpPr>
          <p:cNvPr id="189" name="Google Shape;189;p39"/>
          <p:cNvSpPr txBox="1"/>
          <p:nvPr/>
        </p:nvSpPr>
        <p:spPr>
          <a:xfrm>
            <a:off x="5887525" y="4609725"/>
            <a:ext cx="30000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rPr>
              <a:t>https://rnaseq.uoregon.edu/#table1.1</a:t>
            </a:r>
            <a:endParaRPr sz="1200">
              <a:solidFill>
                <a:schemeClr val="dk1"/>
              </a:solidFill>
            </a:endParaRPr>
          </a:p>
        </p:txBody>
      </p:sp>
      <p:sp>
        <p:nvSpPr>
          <p:cNvPr id="190" name="Google Shape;190;p39"/>
          <p:cNvSpPr/>
          <p:nvPr/>
        </p:nvSpPr>
        <p:spPr>
          <a:xfrm>
            <a:off x="3578875" y="2054175"/>
            <a:ext cx="210300" cy="369300"/>
          </a:xfrm>
          <a:prstGeom prst="downArrow">
            <a:avLst>
              <a:gd fmla="val 50000" name="adj1"/>
              <a:gd fmla="val 50000" name="adj2"/>
            </a:avLst>
          </a:prstGeom>
          <a:solidFill>
            <a:schemeClr val="lt2"/>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39"/>
          <p:cNvSpPr/>
          <p:nvPr/>
        </p:nvSpPr>
        <p:spPr>
          <a:xfrm rot="10800000">
            <a:off x="3936875" y="2054175"/>
            <a:ext cx="210300" cy="369300"/>
          </a:xfrm>
          <a:prstGeom prst="downArrow">
            <a:avLst>
              <a:gd fmla="val 50000" name="adj1"/>
              <a:gd fmla="val 50000" name="adj2"/>
            </a:avLst>
          </a:prstGeom>
          <a:solidFill>
            <a:schemeClr val="lt2"/>
          </a:solidFill>
          <a:ln cap="flat" cmpd="sng" w="9525">
            <a:solidFill>
              <a:srgbClr val="3D85C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40"/>
          <p:cNvSpPr txBox="1"/>
          <p:nvPr>
            <p:ph type="title"/>
          </p:nvPr>
        </p:nvSpPr>
        <p:spPr>
          <a:xfrm>
            <a:off x="164725" y="875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solidFill>
                  <a:srgbClr val="1155CC"/>
                </a:solidFill>
              </a:rPr>
              <a:t>Protein isoforms</a:t>
            </a:r>
            <a:endParaRPr/>
          </a:p>
        </p:txBody>
      </p:sp>
      <p:pic>
        <p:nvPicPr>
          <p:cNvPr id="197" name="Google Shape;197;p40"/>
          <p:cNvPicPr preferRelativeResize="0"/>
          <p:nvPr/>
        </p:nvPicPr>
        <p:blipFill>
          <a:blip r:embed="rId3">
            <a:alphaModFix/>
          </a:blip>
          <a:stretch>
            <a:fillRect/>
          </a:stretch>
        </p:blipFill>
        <p:spPr>
          <a:xfrm>
            <a:off x="554551" y="584950"/>
            <a:ext cx="4538651" cy="42537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41"/>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Which </a:t>
            </a:r>
            <a:r>
              <a:rPr lang="en"/>
              <a:t>RNA-seq assay should I use?</a:t>
            </a:r>
            <a:endParaRPr/>
          </a:p>
        </p:txBody>
      </p:sp>
      <p:sp>
        <p:nvSpPr>
          <p:cNvPr id="203" name="Google Shape;203;p41"/>
          <p:cNvSpPr txBox="1"/>
          <p:nvPr/>
        </p:nvSpPr>
        <p:spPr>
          <a:xfrm>
            <a:off x="312350" y="4622900"/>
            <a:ext cx="7346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From: Genewiz</a:t>
            </a:r>
            <a:endParaRPr>
              <a:latin typeface="Helvetica Neue"/>
              <a:ea typeface="Helvetica Neue"/>
              <a:cs typeface="Helvetica Neue"/>
              <a:sym typeface="Helvetica Neue"/>
            </a:endParaRPr>
          </a:p>
        </p:txBody>
      </p:sp>
      <p:pic>
        <p:nvPicPr>
          <p:cNvPr id="204" name="Google Shape;204;p41"/>
          <p:cNvPicPr preferRelativeResize="0"/>
          <p:nvPr/>
        </p:nvPicPr>
        <p:blipFill>
          <a:blip r:embed="rId3">
            <a:alphaModFix/>
          </a:blip>
          <a:stretch>
            <a:fillRect/>
          </a:stretch>
        </p:blipFill>
        <p:spPr>
          <a:xfrm>
            <a:off x="152400" y="889191"/>
            <a:ext cx="8839199" cy="332246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42"/>
          <p:cNvSpPr txBox="1"/>
          <p:nvPr>
            <p:ph type="title"/>
          </p:nvPr>
        </p:nvSpPr>
        <p:spPr>
          <a:xfrm>
            <a:off x="205725" y="-9"/>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Bulk </a:t>
            </a:r>
            <a:r>
              <a:rPr lang="en"/>
              <a:t>RNA-seq - advantages and limitations</a:t>
            </a:r>
            <a:endParaRPr/>
          </a:p>
        </p:txBody>
      </p:sp>
      <p:sp>
        <p:nvSpPr>
          <p:cNvPr id="210" name="Google Shape;210;p42"/>
          <p:cNvSpPr txBox="1"/>
          <p:nvPr/>
        </p:nvSpPr>
        <p:spPr>
          <a:xfrm>
            <a:off x="61350" y="878550"/>
            <a:ext cx="9021300" cy="2401200"/>
          </a:xfrm>
          <a:prstGeom prst="rect">
            <a:avLst/>
          </a:prstGeom>
          <a:noFill/>
          <a:ln>
            <a:noFill/>
          </a:ln>
        </p:spPr>
        <p:txBody>
          <a:bodyPr anchorCtr="0" anchor="t" bIns="91425" lIns="91425" spcFirstLastPara="1" rIns="91425" wrap="square" tIns="91425">
            <a:spAutoFit/>
          </a:bodyPr>
          <a:lstStyle/>
          <a:p>
            <a:pPr indent="-330200" lvl="0" marL="457200" rtl="0" algn="l">
              <a:lnSpc>
                <a:spcPct val="200000"/>
              </a:lnSpc>
              <a:spcBef>
                <a:spcPts val="0"/>
              </a:spcBef>
              <a:spcAft>
                <a:spcPts val="0"/>
              </a:spcAft>
              <a:buSzPts val="1600"/>
              <a:buChar char="●"/>
            </a:pPr>
            <a:r>
              <a:rPr lang="en" sz="1600"/>
              <a:t>A major breakthrough - r</a:t>
            </a:r>
            <a:r>
              <a:rPr lang="en" sz="1600"/>
              <a:t>eplaced microarrays</a:t>
            </a:r>
            <a:endParaRPr sz="1600"/>
          </a:p>
          <a:p>
            <a:pPr indent="-330200" lvl="0" marL="457200" rtl="0" algn="l">
              <a:lnSpc>
                <a:spcPct val="200000"/>
              </a:lnSpc>
              <a:spcBef>
                <a:spcPts val="0"/>
              </a:spcBef>
              <a:spcAft>
                <a:spcPts val="0"/>
              </a:spcAft>
              <a:buSzPts val="1600"/>
              <a:buChar char="●"/>
            </a:pPr>
            <a:r>
              <a:rPr lang="en" sz="1600"/>
              <a:t>Measures the </a:t>
            </a:r>
            <a:r>
              <a:rPr b="1" i="1" lang="en" sz="1600"/>
              <a:t>average</a:t>
            </a:r>
            <a:r>
              <a:rPr i="1" lang="en" sz="1600"/>
              <a:t> expression level for each gene across a large population of input cells</a:t>
            </a:r>
            <a:endParaRPr i="1" sz="1600"/>
          </a:p>
          <a:p>
            <a:pPr indent="-330200" lvl="0" marL="457200" rtl="0" algn="l">
              <a:lnSpc>
                <a:spcPct val="200000"/>
              </a:lnSpc>
              <a:spcBef>
                <a:spcPts val="0"/>
              </a:spcBef>
              <a:spcAft>
                <a:spcPts val="0"/>
              </a:spcAft>
              <a:buSzPts val="1600"/>
              <a:buChar char="●"/>
            </a:pPr>
            <a:r>
              <a:rPr lang="en" sz="1600"/>
              <a:t>To quantify expression signatures in disease studies</a:t>
            </a:r>
            <a:endParaRPr sz="1600"/>
          </a:p>
          <a:p>
            <a:pPr indent="-330200" lvl="0" marL="457200" rtl="0" algn="l">
              <a:lnSpc>
                <a:spcPct val="200000"/>
              </a:lnSpc>
              <a:spcBef>
                <a:spcPts val="0"/>
              </a:spcBef>
              <a:spcAft>
                <a:spcPts val="0"/>
              </a:spcAft>
              <a:buSzPts val="1600"/>
              <a:buChar char="●"/>
            </a:pPr>
            <a:r>
              <a:rPr lang="en" sz="1600"/>
              <a:t>Insufficient</a:t>
            </a:r>
            <a:r>
              <a:rPr lang="en" sz="1600"/>
              <a:t> for studying </a:t>
            </a:r>
            <a:r>
              <a:rPr i="1" lang="en" sz="1600"/>
              <a:t>heterogeneous or dynamic systems</a:t>
            </a:r>
            <a:r>
              <a:rPr lang="en" sz="1600"/>
              <a:t>, e.g. early development studies, complex tissues (brain)</a:t>
            </a:r>
            <a:endParaRPr sz="16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3"/>
          <p:cNvSpPr txBox="1"/>
          <p:nvPr>
            <p:ph type="title"/>
          </p:nvPr>
        </p:nvSpPr>
        <p:spPr>
          <a:xfrm>
            <a:off x="205725" y="-9"/>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sc</a:t>
            </a:r>
            <a:r>
              <a:rPr lang="en"/>
              <a:t>RNA-seq - advantages and limitations</a:t>
            </a:r>
            <a:endParaRPr/>
          </a:p>
        </p:txBody>
      </p:sp>
      <p:sp>
        <p:nvSpPr>
          <p:cNvPr id="216" name="Google Shape;216;p43"/>
          <p:cNvSpPr txBox="1"/>
          <p:nvPr/>
        </p:nvSpPr>
        <p:spPr>
          <a:xfrm>
            <a:off x="61350" y="736800"/>
            <a:ext cx="9021300" cy="2893800"/>
          </a:xfrm>
          <a:prstGeom prst="rect">
            <a:avLst/>
          </a:prstGeom>
          <a:noFill/>
          <a:ln>
            <a:noFill/>
          </a:ln>
        </p:spPr>
        <p:txBody>
          <a:bodyPr anchorCtr="0" anchor="t" bIns="91425" lIns="91425" spcFirstLastPara="1" rIns="91425" wrap="square" tIns="91425">
            <a:spAutoFit/>
          </a:bodyPr>
          <a:lstStyle/>
          <a:p>
            <a:pPr indent="-330200" lvl="0" marL="457200" rtl="0" algn="l">
              <a:lnSpc>
                <a:spcPct val="200000"/>
              </a:lnSpc>
              <a:spcBef>
                <a:spcPts val="0"/>
              </a:spcBef>
              <a:spcAft>
                <a:spcPts val="0"/>
              </a:spcAft>
              <a:buSzPts val="1600"/>
              <a:buChar char="●"/>
            </a:pPr>
            <a:r>
              <a:rPr lang="en" sz="1600"/>
              <a:t>First publication by (Tang et al. 2009)</a:t>
            </a:r>
            <a:endParaRPr sz="1600"/>
          </a:p>
          <a:p>
            <a:pPr indent="-330200" lvl="0" marL="457200" rtl="0" algn="l">
              <a:lnSpc>
                <a:spcPct val="200000"/>
              </a:lnSpc>
              <a:spcBef>
                <a:spcPts val="0"/>
              </a:spcBef>
              <a:spcAft>
                <a:spcPts val="0"/>
              </a:spcAft>
              <a:buSzPts val="1600"/>
              <a:buChar char="●"/>
            </a:pPr>
            <a:r>
              <a:rPr lang="en" sz="1600"/>
              <a:t>From ~2014 new protocols and lower sequencing costs made it more accessible</a:t>
            </a:r>
            <a:endParaRPr sz="1600"/>
          </a:p>
          <a:p>
            <a:pPr indent="-330200" lvl="0" marL="457200" rtl="0" algn="l">
              <a:lnSpc>
                <a:spcPct val="200000"/>
              </a:lnSpc>
              <a:spcBef>
                <a:spcPts val="0"/>
              </a:spcBef>
              <a:spcAft>
                <a:spcPts val="0"/>
              </a:spcAft>
              <a:buSzPts val="1600"/>
              <a:buChar char="●"/>
            </a:pPr>
            <a:r>
              <a:rPr lang="en" sz="1600"/>
              <a:t>Measures the </a:t>
            </a:r>
            <a:r>
              <a:rPr b="1" i="1" lang="en" sz="1600"/>
              <a:t>distribution</a:t>
            </a:r>
            <a:r>
              <a:rPr i="1" lang="en" sz="1600"/>
              <a:t> of expression levels for each gene across a population of cells</a:t>
            </a:r>
            <a:endParaRPr i="1" sz="1600"/>
          </a:p>
          <a:p>
            <a:pPr indent="-330200" lvl="0" marL="457200" rtl="0" algn="l">
              <a:lnSpc>
                <a:spcPct val="200000"/>
              </a:lnSpc>
              <a:spcBef>
                <a:spcPts val="0"/>
              </a:spcBef>
              <a:spcAft>
                <a:spcPts val="0"/>
              </a:spcAft>
              <a:buSzPts val="1600"/>
              <a:buChar char="●"/>
            </a:pPr>
            <a:r>
              <a:rPr lang="en" sz="1600">
                <a:solidFill>
                  <a:schemeClr val="dk1"/>
                </a:solidFill>
              </a:rPr>
              <a:t>Allows cell type identification, studying the heterogeneity of cell responses</a:t>
            </a:r>
            <a:endParaRPr sz="1600"/>
          </a:p>
          <a:p>
            <a:pPr indent="-330200" lvl="0" marL="457200" rtl="0" algn="l">
              <a:lnSpc>
                <a:spcPct val="200000"/>
              </a:lnSpc>
              <a:spcBef>
                <a:spcPts val="0"/>
              </a:spcBef>
              <a:spcAft>
                <a:spcPts val="0"/>
              </a:spcAft>
              <a:buSzPts val="1600"/>
              <a:buChar char="●"/>
            </a:pPr>
            <a:r>
              <a:rPr lang="en" sz="1600"/>
              <a:t>Currently there are several different protocols in use and commercial platforms available</a:t>
            </a:r>
            <a:endParaRPr sz="1600"/>
          </a:p>
          <a:p>
            <a:pPr indent="-330200" lvl="0" marL="457200" rtl="0" algn="l">
              <a:lnSpc>
                <a:spcPct val="200000"/>
              </a:lnSpc>
              <a:spcBef>
                <a:spcPts val="0"/>
              </a:spcBef>
              <a:spcAft>
                <a:spcPts val="0"/>
              </a:spcAft>
              <a:buSzPts val="1600"/>
              <a:buChar char="●"/>
            </a:pPr>
            <a:r>
              <a:rPr lang="en" sz="1600"/>
              <a:t>Still expensive, not a gold standard as RNA-seq, small amount of material, uncertainty</a:t>
            </a:r>
            <a:endParaRPr sz="16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44"/>
          <p:cNvSpPr txBox="1"/>
          <p:nvPr>
            <p:ph type="title"/>
          </p:nvPr>
        </p:nvSpPr>
        <p:spPr>
          <a:xfrm>
            <a:off x="141525" y="72866"/>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Bulk </a:t>
            </a:r>
            <a:r>
              <a:rPr lang="en"/>
              <a:t>RNA-seq vs single cell (sc) RNA-seq</a:t>
            </a:r>
            <a:endParaRPr/>
          </a:p>
        </p:txBody>
      </p:sp>
      <p:pic>
        <p:nvPicPr>
          <p:cNvPr id="222" name="Google Shape;222;p44"/>
          <p:cNvPicPr preferRelativeResize="0"/>
          <p:nvPr/>
        </p:nvPicPr>
        <p:blipFill>
          <a:blip r:embed="rId3">
            <a:alphaModFix/>
          </a:blip>
          <a:stretch>
            <a:fillRect/>
          </a:stretch>
        </p:blipFill>
        <p:spPr>
          <a:xfrm>
            <a:off x="141524" y="496774"/>
            <a:ext cx="7192027" cy="3568299"/>
          </a:xfrm>
          <a:prstGeom prst="rect">
            <a:avLst/>
          </a:prstGeom>
          <a:noFill/>
          <a:ln>
            <a:noFill/>
          </a:ln>
        </p:spPr>
      </p:pic>
      <p:sp>
        <p:nvSpPr>
          <p:cNvPr id="223" name="Google Shape;223;p44"/>
          <p:cNvSpPr txBox="1"/>
          <p:nvPr/>
        </p:nvSpPr>
        <p:spPr>
          <a:xfrm>
            <a:off x="5811225" y="4065075"/>
            <a:ext cx="3125700" cy="769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Single Cell </a:t>
            </a:r>
            <a:r>
              <a:rPr b="1" lang="en">
                <a:solidFill>
                  <a:schemeClr val="accent5"/>
                </a:solidFill>
                <a:latin typeface="Helvetica Neue"/>
                <a:ea typeface="Helvetica Neue"/>
                <a:cs typeface="Helvetica Neue"/>
                <a:sym typeface="Helvetica Neue"/>
              </a:rPr>
              <a:t>RNA-seq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October 22-26</a:t>
            </a:r>
            <a:r>
              <a:rPr b="1" lang="en" sz="1200">
                <a:solidFill>
                  <a:srgbClr val="262626"/>
                </a:solidFill>
                <a:highlight>
                  <a:srgbClr val="F7F6F3"/>
                </a:highlight>
              </a:rPr>
              <a:t>, 2021</a:t>
            </a:r>
            <a:endParaRPr b="1" sz="1200">
              <a:solidFill>
                <a:srgbClr val="262626"/>
              </a:solidFill>
              <a:highlight>
                <a:srgbClr val="F7F6F3"/>
              </a:highlight>
            </a:endParaRPr>
          </a:p>
          <a:p>
            <a:pPr indent="0" lvl="0" marL="0" rtl="0" algn="r">
              <a:spcBef>
                <a:spcPts val="0"/>
              </a:spcBef>
              <a:spcAft>
                <a:spcPts val="0"/>
              </a:spcAft>
              <a:buNone/>
            </a:pPr>
            <a:r>
              <a:rPr b="1" lang="en" sz="1200">
                <a:solidFill>
                  <a:srgbClr val="262626"/>
                </a:solidFill>
                <a:highlight>
                  <a:srgbClr val="F7F6F3"/>
                </a:highlight>
              </a:rPr>
              <a:t>Please </a:t>
            </a:r>
            <a:r>
              <a:rPr b="1" lang="en" sz="1200" u="sng">
                <a:solidFill>
                  <a:schemeClr val="hlink"/>
                </a:solidFill>
                <a:highlight>
                  <a:srgbClr val="F7F6F3"/>
                </a:highlight>
                <a:hlinkClick r:id="rId4"/>
              </a:rPr>
              <a:t>register</a:t>
            </a:r>
            <a:r>
              <a:rPr b="1" lang="en" sz="1200">
                <a:solidFill>
                  <a:srgbClr val="262626"/>
                </a:solidFill>
                <a:highlight>
                  <a:srgbClr val="F7F6F3"/>
                </a:highlight>
              </a:rPr>
              <a:t>!</a:t>
            </a:r>
            <a:endParaRPr b="1" sz="1200">
              <a:solidFill>
                <a:srgbClr val="262626"/>
              </a:solidFill>
              <a:highlight>
                <a:srgbClr val="F7F6F3"/>
              </a:highlight>
            </a:endParaRPr>
          </a:p>
        </p:txBody>
      </p:sp>
      <p:sp>
        <p:nvSpPr>
          <p:cNvPr id="224" name="Google Shape;224;p44"/>
          <p:cNvSpPr/>
          <p:nvPr/>
        </p:nvSpPr>
        <p:spPr>
          <a:xfrm>
            <a:off x="255475" y="683900"/>
            <a:ext cx="7953600" cy="1430700"/>
          </a:xfrm>
          <a:prstGeom prst="rect">
            <a:avLst/>
          </a:prstGeom>
          <a:noFill/>
          <a:ln cap="flat" cmpd="sng" w="28575">
            <a:solidFill>
              <a:srgbClr val="0B53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44"/>
          <p:cNvSpPr txBox="1"/>
          <p:nvPr/>
        </p:nvSpPr>
        <p:spPr>
          <a:xfrm>
            <a:off x="0" y="4818975"/>
            <a:ext cx="105936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t>From: </a:t>
            </a:r>
            <a:r>
              <a:rPr lang="en" sz="1100"/>
              <a:t>https://www.technologynetworks.com/genomics/articles/recent-advances-in-single-cell-genomics-techniques-324695</a:t>
            </a:r>
            <a:endParaRPr sz="11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45"/>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overview</a:t>
            </a:r>
            <a:endParaRPr/>
          </a:p>
        </p:txBody>
      </p:sp>
      <p:sp>
        <p:nvSpPr>
          <p:cNvPr id="231" name="Google Shape;231;p45"/>
          <p:cNvSpPr txBox="1"/>
          <p:nvPr/>
        </p:nvSpPr>
        <p:spPr>
          <a:xfrm>
            <a:off x="4920000" y="4786700"/>
            <a:ext cx="4224000" cy="323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900">
                <a:solidFill>
                  <a:schemeClr val="dk1"/>
                </a:solidFill>
                <a:highlight>
                  <a:srgbClr val="FFFFFF"/>
                </a:highlight>
                <a:uFill>
                  <a:noFill/>
                </a:uFill>
                <a:hlinkClick r:id="rId3">
                  <a:extLst>
                    <a:ext uri="{A12FA001-AC4F-418D-AE19-62706E023703}">
                      <ahyp:hlinkClr val="tx"/>
                    </a:ext>
                  </a:extLst>
                </a:hlinkClick>
              </a:rPr>
              <a:t>From  https://doi.org/10.3390/ijms19010245</a:t>
            </a:r>
            <a:endParaRPr sz="1300">
              <a:solidFill>
                <a:schemeClr val="dk1"/>
              </a:solidFill>
            </a:endParaRPr>
          </a:p>
        </p:txBody>
      </p:sp>
      <p:pic>
        <p:nvPicPr>
          <p:cNvPr id="232" name="Google Shape;232;p45"/>
          <p:cNvPicPr preferRelativeResize="0"/>
          <p:nvPr/>
        </p:nvPicPr>
        <p:blipFill>
          <a:blip r:embed="rId4">
            <a:alphaModFix/>
          </a:blip>
          <a:stretch>
            <a:fillRect/>
          </a:stretch>
        </p:blipFill>
        <p:spPr>
          <a:xfrm>
            <a:off x="1353600" y="460400"/>
            <a:ext cx="5236951" cy="45307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8"/>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Introduction to RNA-seq data analysis</a:t>
            </a:r>
            <a:endParaRPr/>
          </a:p>
        </p:txBody>
      </p:sp>
      <p:sp>
        <p:nvSpPr>
          <p:cNvPr id="114" name="Google Shape;114;p28"/>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Clr>
                <a:schemeClr val="lt1"/>
              </a:buClr>
              <a:buSzPts val="2400"/>
              <a:buFont typeface="Arial"/>
              <a:buNone/>
            </a:pPr>
            <a:r>
              <a:rPr lang="en"/>
              <a:t>Michela Traglia, Ayushi Agrawal</a:t>
            </a:r>
            <a:endParaRPr/>
          </a:p>
          <a:p>
            <a:pPr indent="0" lvl="0" marL="0" rtl="0" algn="ctr">
              <a:lnSpc>
                <a:spcPct val="100000"/>
              </a:lnSpc>
              <a:spcBef>
                <a:spcPts val="0"/>
              </a:spcBef>
              <a:spcAft>
                <a:spcPts val="0"/>
              </a:spcAft>
              <a:buClr>
                <a:schemeClr val="lt1"/>
              </a:buClr>
              <a:buSzPts val="2400"/>
              <a:buFont typeface="Arial"/>
              <a:buNone/>
            </a:pPr>
            <a:r>
              <a:rPr lang="en"/>
              <a:t>Bioinformatics Core, GIDB</a:t>
            </a:r>
            <a:endParaRPr/>
          </a:p>
          <a:p>
            <a:pPr indent="0" lvl="0" marL="0" rtl="0" algn="ctr">
              <a:spcBef>
                <a:spcPts val="0"/>
              </a:spcBef>
              <a:spcAft>
                <a:spcPts val="0"/>
              </a:spcAft>
              <a:buClr>
                <a:schemeClr val="lt1"/>
              </a:buClr>
              <a:buSzPts val="2100"/>
              <a:buNone/>
            </a:pPr>
            <a:r>
              <a:rPr lang="en"/>
              <a:t>October 14-15, 2021</a:t>
            </a:r>
            <a:endParaRPr/>
          </a:p>
          <a:p>
            <a:pPr indent="0" lvl="0" marL="0" rtl="0" algn="l">
              <a:lnSpc>
                <a:spcPct val="90000"/>
              </a:lnSpc>
              <a:spcBef>
                <a:spcPts val="0"/>
              </a:spcBef>
              <a:spcAft>
                <a:spcPts val="0"/>
              </a:spcAft>
              <a:buClr>
                <a:schemeClr val="lt1"/>
              </a:buClr>
              <a:buSzPts val="2100"/>
              <a:buNone/>
            </a:pPr>
            <a:r>
              <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46"/>
          <p:cNvSpPr txBox="1"/>
          <p:nvPr>
            <p:ph type="title"/>
          </p:nvPr>
        </p:nvSpPr>
        <p:spPr>
          <a:xfrm>
            <a:off x="205725" y="2300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experiment</a:t>
            </a:r>
            <a:endParaRPr/>
          </a:p>
        </p:txBody>
      </p:sp>
      <p:pic>
        <p:nvPicPr>
          <p:cNvPr id="238" name="Google Shape;238;p46"/>
          <p:cNvPicPr preferRelativeResize="0"/>
          <p:nvPr/>
        </p:nvPicPr>
        <p:blipFill>
          <a:blip r:embed="rId3">
            <a:alphaModFix/>
          </a:blip>
          <a:stretch>
            <a:fillRect/>
          </a:stretch>
        </p:blipFill>
        <p:spPr>
          <a:xfrm>
            <a:off x="1140225" y="863766"/>
            <a:ext cx="6701295" cy="3871859"/>
          </a:xfrm>
          <a:prstGeom prst="rect">
            <a:avLst/>
          </a:prstGeom>
          <a:noFill/>
          <a:ln>
            <a:noFill/>
          </a:ln>
        </p:spPr>
      </p:pic>
      <p:sp>
        <p:nvSpPr>
          <p:cNvPr id="239" name="Google Shape;239;p46"/>
          <p:cNvSpPr txBox="1"/>
          <p:nvPr/>
        </p:nvSpPr>
        <p:spPr>
          <a:xfrm>
            <a:off x="4836925" y="4735625"/>
            <a:ext cx="42240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t>https://www.wikiwand.com/en/RNA-Seq</a:t>
            </a:r>
            <a:endParaRPr/>
          </a:p>
        </p:txBody>
      </p:sp>
      <p:sp>
        <p:nvSpPr>
          <p:cNvPr id="240" name="Google Shape;240;p46"/>
          <p:cNvSpPr/>
          <p:nvPr/>
        </p:nvSpPr>
        <p:spPr>
          <a:xfrm>
            <a:off x="1079100" y="759350"/>
            <a:ext cx="2292300" cy="1561800"/>
          </a:xfrm>
          <a:prstGeom prst="rect">
            <a:avLst/>
          </a:prstGeom>
          <a:noFill/>
          <a:ln cap="flat" cmpd="sng" w="38100">
            <a:solidFill>
              <a:srgbClr val="1155CC"/>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47"/>
          <p:cNvSpPr txBox="1"/>
          <p:nvPr>
            <p:ph type="title"/>
          </p:nvPr>
        </p:nvSpPr>
        <p:spPr>
          <a:xfrm>
            <a:off x="152400" y="9380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RNA-seq - differentially expressed genes (DGE)</a:t>
            </a:r>
            <a:endParaRPr sz="2966"/>
          </a:p>
        </p:txBody>
      </p:sp>
      <p:sp>
        <p:nvSpPr>
          <p:cNvPr id="246" name="Google Shape;246;p47"/>
          <p:cNvSpPr txBox="1"/>
          <p:nvPr/>
        </p:nvSpPr>
        <p:spPr>
          <a:xfrm>
            <a:off x="214900" y="4692800"/>
            <a:ext cx="2080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highlight>
                  <a:srgbClr val="FFFFFF"/>
                </a:highlight>
              </a:rPr>
              <a:t>S</a:t>
            </a:r>
            <a:r>
              <a:rPr lang="en" sz="1200">
                <a:solidFill>
                  <a:schemeClr val="dk1"/>
                </a:solidFill>
                <a:highlight>
                  <a:srgbClr val="FFFFFF"/>
                </a:highlight>
                <a:uFill>
                  <a:noFill/>
                </a:uFill>
                <a:hlinkClick r:id="rId3">
                  <a:extLst>
                    <a:ext uri="{A12FA001-AC4F-418D-AE19-62706E023703}">
                      <ahyp:hlinkClr val="tx"/>
                    </a:ext>
                  </a:extLst>
                </a:hlinkClick>
              </a:rPr>
              <a:t>ource : </a:t>
            </a:r>
            <a:r>
              <a:rPr lang="en" sz="1200">
                <a:solidFill>
                  <a:schemeClr val="dk1"/>
                </a:solidFill>
              </a:rPr>
              <a:t>seqme</a:t>
            </a:r>
            <a:endParaRPr sz="1200">
              <a:solidFill>
                <a:schemeClr val="dk1"/>
              </a:solidFill>
            </a:endParaRPr>
          </a:p>
        </p:txBody>
      </p:sp>
      <p:sp>
        <p:nvSpPr>
          <p:cNvPr id="247" name="Google Shape;247;p47"/>
          <p:cNvSpPr txBox="1"/>
          <p:nvPr/>
        </p:nvSpPr>
        <p:spPr>
          <a:xfrm>
            <a:off x="0" y="545000"/>
            <a:ext cx="8073000" cy="4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50">
                <a:solidFill>
                  <a:schemeClr val="dk1"/>
                </a:solidFill>
                <a:highlight>
                  <a:srgbClr val="FFFFFF"/>
                </a:highlight>
              </a:rPr>
              <a:t>W</a:t>
            </a:r>
            <a:r>
              <a:rPr lang="en" sz="1450">
                <a:solidFill>
                  <a:schemeClr val="dk1"/>
                </a:solidFill>
                <a:highlight>
                  <a:srgbClr val="FFFFFF"/>
                </a:highlight>
              </a:rPr>
              <a:t>hich genes are expressed at different levels between conditions (sample A and sample B)</a:t>
            </a:r>
            <a:endParaRPr sz="1700">
              <a:solidFill>
                <a:schemeClr val="dk1"/>
              </a:solidFill>
            </a:endParaRPr>
          </a:p>
        </p:txBody>
      </p:sp>
      <p:pic>
        <p:nvPicPr>
          <p:cNvPr id="248" name="Google Shape;248;p47"/>
          <p:cNvPicPr preferRelativeResize="0"/>
          <p:nvPr/>
        </p:nvPicPr>
        <p:blipFill>
          <a:blip r:embed="rId4">
            <a:alphaModFix/>
          </a:blip>
          <a:stretch>
            <a:fillRect/>
          </a:stretch>
        </p:blipFill>
        <p:spPr>
          <a:xfrm>
            <a:off x="152400" y="841850"/>
            <a:ext cx="6326174" cy="3459801"/>
          </a:xfrm>
          <a:prstGeom prst="rect">
            <a:avLst/>
          </a:prstGeom>
          <a:noFill/>
          <a:ln>
            <a:noFill/>
          </a:ln>
        </p:spPr>
      </p:pic>
      <p:sp>
        <p:nvSpPr>
          <p:cNvPr id="249" name="Google Shape;249;p47"/>
          <p:cNvSpPr txBox="1"/>
          <p:nvPr/>
        </p:nvSpPr>
        <p:spPr>
          <a:xfrm>
            <a:off x="5234525" y="4301650"/>
            <a:ext cx="3687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rgbClr val="1155CC"/>
                </a:solidFill>
                <a:latin typeface="Helvetica Neue"/>
                <a:ea typeface="Helvetica Neue"/>
                <a:cs typeface="Helvetica Neue"/>
                <a:sym typeface="Helvetica Neue"/>
              </a:rPr>
              <a:t>Many steps to calculate the DGE between sample A and B</a:t>
            </a:r>
            <a:endParaRPr sz="1600">
              <a:solidFill>
                <a:srgbClr val="1155CC"/>
              </a:solidFill>
              <a:latin typeface="Helvetica Neue"/>
              <a:ea typeface="Helvetica Neue"/>
              <a:cs typeface="Helvetica Neue"/>
              <a:sym typeface="Helvetica Neue"/>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sp>
        <p:nvSpPr>
          <p:cNvPr id="254" name="Google Shape;254;p48"/>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255" name="Google Shape;255;p48"/>
          <p:cNvSpPr txBox="1"/>
          <p:nvPr/>
        </p:nvSpPr>
        <p:spPr>
          <a:xfrm>
            <a:off x="5309825" y="4387050"/>
            <a:ext cx="3125700" cy="769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b="1" lang="en">
                <a:solidFill>
                  <a:schemeClr val="accent5"/>
                </a:solidFill>
                <a:latin typeface="Helvetica Neue"/>
                <a:ea typeface="Helvetica Neue"/>
                <a:cs typeface="Helvetica Neue"/>
                <a:sym typeface="Helvetica Neue"/>
              </a:rPr>
              <a:t>Intermediate RNA-seq  workshop</a:t>
            </a:r>
            <a:endParaRPr b="1">
              <a:solidFill>
                <a:schemeClr val="accent5"/>
              </a:solidFill>
              <a:latin typeface="Helvetica Neue"/>
              <a:ea typeface="Helvetica Neue"/>
              <a:cs typeface="Helvetica Neue"/>
              <a:sym typeface="Helvetica Neue"/>
            </a:endParaRPr>
          </a:p>
          <a:p>
            <a:pPr indent="0" lvl="0" marL="0" rtl="0" algn="r">
              <a:spcBef>
                <a:spcPts val="0"/>
              </a:spcBef>
              <a:spcAft>
                <a:spcPts val="0"/>
              </a:spcAft>
              <a:buNone/>
            </a:pPr>
            <a:r>
              <a:rPr b="1" lang="en" sz="1200">
                <a:solidFill>
                  <a:srgbClr val="262626"/>
                </a:solidFill>
                <a:highlight>
                  <a:srgbClr val="F7F6F3"/>
                </a:highlight>
              </a:rPr>
              <a:t>December 6-December 7, 2021</a:t>
            </a:r>
            <a:endParaRPr b="1" sz="1200">
              <a:solidFill>
                <a:srgbClr val="262626"/>
              </a:solidFill>
              <a:highlight>
                <a:srgbClr val="F7F6F3"/>
              </a:highlight>
            </a:endParaRPr>
          </a:p>
          <a:p>
            <a:pPr indent="0" lvl="0" marL="0" rtl="0" algn="r">
              <a:spcBef>
                <a:spcPts val="0"/>
              </a:spcBef>
              <a:spcAft>
                <a:spcPts val="0"/>
              </a:spcAft>
              <a:buNone/>
            </a:pPr>
            <a:r>
              <a:rPr b="1" lang="en" sz="1200">
                <a:solidFill>
                  <a:srgbClr val="262626"/>
                </a:solidFill>
                <a:highlight>
                  <a:srgbClr val="F7F6F3"/>
                </a:highlight>
              </a:rPr>
              <a:t>Please </a:t>
            </a:r>
            <a:r>
              <a:rPr b="1" lang="en" sz="1200" u="sng">
                <a:solidFill>
                  <a:schemeClr val="hlink"/>
                </a:solidFill>
                <a:highlight>
                  <a:srgbClr val="F7F6F3"/>
                </a:highlight>
                <a:hlinkClick r:id="rId3"/>
              </a:rPr>
              <a:t>register</a:t>
            </a:r>
            <a:r>
              <a:rPr b="1" lang="en" sz="1200">
                <a:solidFill>
                  <a:srgbClr val="262626"/>
                </a:solidFill>
                <a:highlight>
                  <a:srgbClr val="F7F6F3"/>
                </a:highlight>
              </a:rPr>
              <a:t>!</a:t>
            </a:r>
            <a:endParaRPr b="1" sz="1200">
              <a:solidFill>
                <a:srgbClr val="262626"/>
              </a:solidFill>
              <a:highlight>
                <a:srgbClr val="F7F6F3"/>
              </a:highlight>
            </a:endParaRPr>
          </a:p>
        </p:txBody>
      </p:sp>
      <p:sp>
        <p:nvSpPr>
          <p:cNvPr id="256" name="Google Shape;256;p48"/>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a:t>
            </a:r>
            <a:r>
              <a:rPr b="1" lang="en">
                <a:latin typeface="Helvetica Neue"/>
                <a:ea typeface="Helvetica Neue"/>
                <a:cs typeface="Helvetica Neue"/>
                <a:sym typeface="Helvetica Neue"/>
              </a:rPr>
              <a:t>oncepts </a:t>
            </a:r>
            <a:r>
              <a:rPr b="1" lang="en">
                <a:latin typeface="Helvetica Neue"/>
                <a:ea typeface="Helvetica Neue"/>
                <a:cs typeface="Helvetica Neue"/>
                <a:sym typeface="Helvetica Neue"/>
              </a:rPr>
              <a:t>+ Demo</a:t>
            </a:r>
            <a:endParaRPr b="1" sz="1200">
              <a:solidFill>
                <a:srgbClr val="262626"/>
              </a:solidFill>
              <a:highlight>
                <a:srgbClr val="F7F6F3"/>
              </a:highlight>
            </a:endParaRPr>
          </a:p>
        </p:txBody>
      </p:sp>
      <p:sp>
        <p:nvSpPr>
          <p:cNvPr id="257" name="Google Shape;257;p48"/>
          <p:cNvSpPr/>
          <p:nvPr/>
        </p:nvSpPr>
        <p:spPr>
          <a:xfrm flipH="1">
            <a:off x="2835875" y="103415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48"/>
          <p:cNvSpPr txBox="1"/>
          <p:nvPr/>
        </p:nvSpPr>
        <p:spPr>
          <a:xfrm>
            <a:off x="54700" y="313133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259" name="Google Shape;259;p48"/>
          <p:cNvSpPr/>
          <p:nvPr/>
        </p:nvSpPr>
        <p:spPr>
          <a:xfrm>
            <a:off x="3316325" y="20301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260" name="Google Shape;260;p48"/>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261" name="Google Shape;261;p48"/>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262" name="Google Shape;262;p48"/>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263" name="Google Shape;263;p48"/>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264" name="Google Shape;264;p48"/>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265" name="Google Shape;265;p48"/>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266" name="Google Shape;266;p48"/>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267" name="Google Shape;267;p48"/>
          <p:cNvSpPr/>
          <p:nvPr/>
        </p:nvSpPr>
        <p:spPr>
          <a:xfrm>
            <a:off x="3316325" y="776450"/>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268" name="Google Shape;268;p48"/>
          <p:cNvSpPr/>
          <p:nvPr/>
        </p:nvSpPr>
        <p:spPr>
          <a:xfrm>
            <a:off x="3316325" y="1403288"/>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269" name="Google Shape;269;p48"/>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270" name="Google Shape;270;p48"/>
          <p:cNvSpPr/>
          <p:nvPr/>
        </p:nvSpPr>
        <p:spPr>
          <a:xfrm flipH="1">
            <a:off x="2835875" y="282310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49"/>
          <p:cNvSpPr txBox="1"/>
          <p:nvPr>
            <p:ph type="title"/>
          </p:nvPr>
        </p:nvSpPr>
        <p:spPr>
          <a:xfrm>
            <a:off x="83650" y="3235975"/>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000">
                <a:latin typeface="Arial"/>
                <a:ea typeface="Arial"/>
                <a:cs typeface="Arial"/>
                <a:sym typeface="Arial"/>
              </a:rPr>
              <a:t>H</a:t>
            </a:r>
            <a:r>
              <a:rPr lang="en" sz="3000">
                <a:latin typeface="Arial"/>
                <a:ea typeface="Arial"/>
                <a:cs typeface="Arial"/>
                <a:sym typeface="Arial"/>
              </a:rPr>
              <a:t>ow does each step of the technology work?</a:t>
            </a:r>
            <a:endParaRPr sz="3000">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50"/>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Isolation of RNA for library preparation</a:t>
            </a:r>
            <a:endParaRPr/>
          </a:p>
        </p:txBody>
      </p:sp>
      <p:pic>
        <p:nvPicPr>
          <p:cNvPr id="281" name="Google Shape;281;p50"/>
          <p:cNvPicPr preferRelativeResize="0"/>
          <p:nvPr/>
        </p:nvPicPr>
        <p:blipFill>
          <a:blip r:embed="rId3">
            <a:alphaModFix/>
          </a:blip>
          <a:stretch>
            <a:fillRect/>
          </a:stretch>
        </p:blipFill>
        <p:spPr>
          <a:xfrm>
            <a:off x="266575" y="671375"/>
            <a:ext cx="4552300" cy="3651950"/>
          </a:xfrm>
          <a:prstGeom prst="rect">
            <a:avLst/>
          </a:prstGeom>
          <a:noFill/>
          <a:ln>
            <a:noFill/>
          </a:ln>
        </p:spPr>
      </p:pic>
      <p:sp>
        <p:nvSpPr>
          <p:cNvPr id="282" name="Google Shape;282;p50"/>
          <p:cNvSpPr txBox="1"/>
          <p:nvPr/>
        </p:nvSpPr>
        <p:spPr>
          <a:xfrm>
            <a:off x="5073900" y="1459675"/>
            <a:ext cx="4070100" cy="2339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Helvetica Neue"/>
              <a:buChar char="●"/>
            </a:pPr>
            <a:r>
              <a:rPr lang="en">
                <a:latin typeface="Helvetica Neue"/>
                <a:ea typeface="Helvetica Neue"/>
                <a:cs typeface="Helvetica Neue"/>
                <a:sym typeface="Helvetica Neue"/>
              </a:rPr>
              <a:t>RNA </a:t>
            </a:r>
            <a:r>
              <a:rPr lang="en">
                <a:latin typeface="Helvetica Neue"/>
                <a:ea typeface="Helvetica Neue"/>
                <a:cs typeface="Helvetica Neue"/>
                <a:sym typeface="Helvetica Neue"/>
              </a:rPr>
              <a:t>quality is fundamental </a:t>
            </a:r>
            <a:endParaRPr>
              <a:latin typeface="Helvetica Neue"/>
              <a:ea typeface="Helvetica Neue"/>
              <a:cs typeface="Helvetica Neue"/>
              <a:sym typeface="Helvetica Neue"/>
            </a:endParaRPr>
          </a:p>
          <a:p>
            <a:pPr indent="0" lvl="0" marL="0" rtl="0" algn="l">
              <a:spcBef>
                <a:spcPts val="0"/>
              </a:spcBef>
              <a:spcAft>
                <a:spcPts val="0"/>
              </a:spcAft>
              <a:buNone/>
            </a:pPr>
            <a:r>
              <a:t/>
            </a:r>
            <a:endParaRPr>
              <a:latin typeface="Helvetica Neue"/>
              <a:ea typeface="Helvetica Neue"/>
              <a:cs typeface="Helvetica Neue"/>
              <a:sym typeface="Helvetica Neue"/>
            </a:endParaRPr>
          </a:p>
          <a:p>
            <a:pPr indent="-317500" lvl="0" marL="457200" rtl="0" algn="l">
              <a:spcBef>
                <a:spcPts val="0"/>
              </a:spcBef>
              <a:spcAft>
                <a:spcPts val="0"/>
              </a:spcAft>
              <a:buSzPts val="1400"/>
              <a:buFont typeface="Helvetica Neue"/>
              <a:buChar char="●"/>
            </a:pPr>
            <a:r>
              <a:rPr lang="en">
                <a:latin typeface="Helvetica Neue"/>
                <a:ea typeface="Helvetica Neue"/>
                <a:cs typeface="Helvetica Neue"/>
                <a:sym typeface="Helvetica Neue"/>
              </a:rPr>
              <a:t>RNA extraction method can affect the transcript abundance  </a:t>
            </a:r>
            <a:endParaRPr>
              <a:latin typeface="Helvetica Neue"/>
              <a:ea typeface="Helvetica Neue"/>
              <a:cs typeface="Helvetica Neue"/>
              <a:sym typeface="Helvetica Neue"/>
            </a:endParaRPr>
          </a:p>
          <a:p>
            <a:pPr indent="0" lvl="0" marL="0" rtl="0" algn="l">
              <a:spcBef>
                <a:spcPts val="0"/>
              </a:spcBef>
              <a:spcAft>
                <a:spcPts val="0"/>
              </a:spcAft>
              <a:buNone/>
            </a:pPr>
            <a:r>
              <a:t/>
            </a:r>
            <a:endParaRPr>
              <a:latin typeface="Helvetica Neue"/>
              <a:ea typeface="Helvetica Neue"/>
              <a:cs typeface="Helvetica Neue"/>
              <a:sym typeface="Helvetica Neue"/>
            </a:endParaRPr>
          </a:p>
          <a:p>
            <a:pPr indent="-317500" lvl="0" marL="457200" rtl="0" algn="l">
              <a:spcBef>
                <a:spcPts val="0"/>
              </a:spcBef>
              <a:spcAft>
                <a:spcPts val="0"/>
              </a:spcAft>
              <a:buSzPts val="1400"/>
              <a:buFont typeface="Helvetica Neue"/>
              <a:buChar char="●"/>
            </a:pPr>
            <a:r>
              <a:rPr lang="en">
                <a:latin typeface="Helvetica Neue"/>
                <a:ea typeface="Helvetica Neue"/>
                <a:cs typeface="Helvetica Neue"/>
                <a:sym typeface="Helvetica Neue"/>
              </a:rPr>
              <a:t>Choice of platform and library preparation protocol </a:t>
            </a:r>
            <a:endParaRPr>
              <a:latin typeface="Helvetica Neue"/>
              <a:ea typeface="Helvetica Neue"/>
              <a:cs typeface="Helvetica Neue"/>
              <a:sym typeface="Helvetica Neue"/>
            </a:endParaRPr>
          </a:p>
          <a:p>
            <a:pPr indent="0" lvl="0" marL="0" rtl="0" algn="l">
              <a:spcBef>
                <a:spcPts val="0"/>
              </a:spcBef>
              <a:spcAft>
                <a:spcPts val="0"/>
              </a:spcAft>
              <a:buNone/>
            </a:pPr>
            <a:r>
              <a:t/>
            </a:r>
            <a:endParaRPr>
              <a:latin typeface="Helvetica Neue"/>
              <a:ea typeface="Helvetica Neue"/>
              <a:cs typeface="Helvetica Neue"/>
              <a:sym typeface="Helvetica Neue"/>
            </a:endParaRPr>
          </a:p>
          <a:p>
            <a:pPr indent="-317500" lvl="0" marL="457200" rtl="0" algn="l">
              <a:spcBef>
                <a:spcPts val="0"/>
              </a:spcBef>
              <a:spcAft>
                <a:spcPts val="0"/>
              </a:spcAft>
              <a:buSzPts val="1400"/>
              <a:buFont typeface="Helvetica Neue"/>
              <a:buChar char="●"/>
            </a:pPr>
            <a:r>
              <a:rPr lang="en">
                <a:latin typeface="Helvetica Neue"/>
                <a:ea typeface="Helvetica Neue"/>
                <a:cs typeface="Helvetica Neue"/>
                <a:sym typeface="Helvetica Neue"/>
              </a:rPr>
              <a:t>Meta-analysis of transcriptome datasets can introduce batches effects</a:t>
            </a:r>
            <a:endParaRPr>
              <a:latin typeface="Helvetica Neue"/>
              <a:ea typeface="Helvetica Neue"/>
              <a:cs typeface="Helvetica Neue"/>
              <a:sym typeface="Helvetica Neue"/>
            </a:endParaRPr>
          </a:p>
        </p:txBody>
      </p:sp>
      <p:sp>
        <p:nvSpPr>
          <p:cNvPr id="283" name="Google Shape;283;p50"/>
          <p:cNvSpPr txBox="1"/>
          <p:nvPr/>
        </p:nvSpPr>
        <p:spPr>
          <a:xfrm>
            <a:off x="83650" y="4527900"/>
            <a:ext cx="7423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K.R. Kukurba and S.B. Montgomery - RNA Sequencing and Analysis - Cold Spring Harbor Protocols</a:t>
            </a:r>
            <a:endParaRPr sz="12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51"/>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cDNA </a:t>
            </a:r>
            <a:r>
              <a:rPr lang="en"/>
              <a:t>library preparation</a:t>
            </a:r>
            <a:endParaRPr/>
          </a:p>
        </p:txBody>
      </p:sp>
      <p:pic>
        <p:nvPicPr>
          <p:cNvPr id="289" name="Google Shape;289;p51"/>
          <p:cNvPicPr preferRelativeResize="0"/>
          <p:nvPr/>
        </p:nvPicPr>
        <p:blipFill>
          <a:blip r:embed="rId3">
            <a:alphaModFix/>
          </a:blip>
          <a:stretch>
            <a:fillRect/>
          </a:stretch>
        </p:blipFill>
        <p:spPr>
          <a:xfrm>
            <a:off x="83650" y="520800"/>
            <a:ext cx="7081584" cy="41019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sp>
        <p:nvSpPr>
          <p:cNvPr id="294" name="Google Shape;294;p52"/>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cDNA library preparation</a:t>
            </a:r>
            <a:endParaRPr/>
          </a:p>
        </p:txBody>
      </p:sp>
      <p:pic>
        <p:nvPicPr>
          <p:cNvPr id="295" name="Google Shape;295;p52"/>
          <p:cNvPicPr preferRelativeResize="0"/>
          <p:nvPr/>
        </p:nvPicPr>
        <p:blipFill>
          <a:blip r:embed="rId3">
            <a:alphaModFix/>
          </a:blip>
          <a:stretch>
            <a:fillRect/>
          </a:stretch>
        </p:blipFill>
        <p:spPr>
          <a:xfrm>
            <a:off x="152400" y="889200"/>
            <a:ext cx="8839200" cy="399973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p53"/>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Flow cell organization for sequencing</a:t>
            </a:r>
            <a:endParaRPr/>
          </a:p>
        </p:txBody>
      </p:sp>
      <p:pic>
        <p:nvPicPr>
          <p:cNvPr id="301" name="Google Shape;301;p53"/>
          <p:cNvPicPr preferRelativeResize="0"/>
          <p:nvPr/>
        </p:nvPicPr>
        <p:blipFill>
          <a:blip r:embed="rId3">
            <a:alphaModFix/>
          </a:blip>
          <a:stretch>
            <a:fillRect/>
          </a:stretch>
        </p:blipFill>
        <p:spPr>
          <a:xfrm>
            <a:off x="3570199" y="2047125"/>
            <a:ext cx="5437051" cy="2847275"/>
          </a:xfrm>
          <a:prstGeom prst="rect">
            <a:avLst/>
          </a:prstGeom>
          <a:noFill/>
          <a:ln>
            <a:noFill/>
          </a:ln>
        </p:spPr>
      </p:pic>
      <p:pic>
        <p:nvPicPr>
          <p:cNvPr id="302" name="Google Shape;302;p53"/>
          <p:cNvPicPr preferRelativeResize="0"/>
          <p:nvPr/>
        </p:nvPicPr>
        <p:blipFill>
          <a:blip r:embed="rId4">
            <a:alphaModFix/>
          </a:blip>
          <a:stretch>
            <a:fillRect/>
          </a:stretch>
        </p:blipFill>
        <p:spPr>
          <a:xfrm>
            <a:off x="623775" y="3233450"/>
            <a:ext cx="1792500" cy="1660950"/>
          </a:xfrm>
          <a:prstGeom prst="rect">
            <a:avLst/>
          </a:prstGeom>
          <a:noFill/>
          <a:ln>
            <a:noFill/>
          </a:ln>
        </p:spPr>
      </p:pic>
      <p:sp>
        <p:nvSpPr>
          <p:cNvPr id="303" name="Google Shape;303;p53"/>
          <p:cNvSpPr txBox="1"/>
          <p:nvPr/>
        </p:nvSpPr>
        <p:spPr>
          <a:xfrm>
            <a:off x="3473375" y="1245675"/>
            <a:ext cx="49941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dk1"/>
                </a:solidFill>
              </a:rPr>
              <a:t>cDNA library is applied to a flow cell</a:t>
            </a:r>
            <a:endParaRPr sz="100">
              <a:solidFill>
                <a:schemeClr val="dk1"/>
              </a:solidFill>
            </a:endParaRPr>
          </a:p>
        </p:txBody>
      </p:sp>
      <p:pic>
        <p:nvPicPr>
          <p:cNvPr id="304" name="Google Shape;304;p53"/>
          <p:cNvPicPr preferRelativeResize="0"/>
          <p:nvPr/>
        </p:nvPicPr>
        <p:blipFill>
          <a:blip r:embed="rId5">
            <a:alphaModFix/>
          </a:blip>
          <a:stretch>
            <a:fillRect/>
          </a:stretch>
        </p:blipFill>
        <p:spPr>
          <a:xfrm>
            <a:off x="367700" y="736800"/>
            <a:ext cx="4337650" cy="21027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8" name="Shape 308"/>
        <p:cNvGrpSpPr/>
        <p:nvPr/>
      </p:nvGrpSpPr>
      <p:grpSpPr>
        <a:xfrm>
          <a:off x="0" y="0"/>
          <a:ext cx="0" cy="0"/>
          <a:chOff x="0" y="0"/>
          <a:chExt cx="0" cy="0"/>
        </a:xfrm>
      </p:grpSpPr>
      <p:sp>
        <p:nvSpPr>
          <p:cNvPr id="309" name="Google Shape;309;p54"/>
          <p:cNvSpPr txBox="1"/>
          <p:nvPr>
            <p:ph type="title"/>
          </p:nvPr>
        </p:nvSpPr>
        <p:spPr>
          <a:xfrm>
            <a:off x="83650"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2800">
                <a:solidFill>
                  <a:srgbClr val="1155CC"/>
                </a:solidFill>
                <a:latin typeface="Arial"/>
                <a:ea typeface="Arial"/>
                <a:cs typeface="Arial"/>
                <a:sym typeface="Arial"/>
              </a:rPr>
              <a:t>DNA fragments immobilized on flow cell &amp; amplified into clonal clusters</a:t>
            </a:r>
            <a:endParaRPr>
              <a:solidFill>
                <a:srgbClr val="1155CC"/>
              </a:solidFill>
            </a:endParaRPr>
          </a:p>
        </p:txBody>
      </p:sp>
      <p:pic>
        <p:nvPicPr>
          <p:cNvPr id="310" name="Google Shape;310;p54"/>
          <p:cNvPicPr preferRelativeResize="0"/>
          <p:nvPr/>
        </p:nvPicPr>
        <p:blipFill>
          <a:blip r:embed="rId3">
            <a:alphaModFix/>
          </a:blip>
          <a:stretch>
            <a:fillRect/>
          </a:stretch>
        </p:blipFill>
        <p:spPr>
          <a:xfrm>
            <a:off x="152400" y="736800"/>
            <a:ext cx="5354443" cy="4101899"/>
          </a:xfrm>
          <a:prstGeom prst="rect">
            <a:avLst/>
          </a:prstGeom>
          <a:noFill/>
          <a:ln>
            <a:noFill/>
          </a:ln>
        </p:spPr>
      </p:pic>
      <p:sp>
        <p:nvSpPr>
          <p:cNvPr id="311" name="Google Shape;311;p54"/>
          <p:cNvSpPr txBox="1"/>
          <p:nvPr/>
        </p:nvSpPr>
        <p:spPr>
          <a:xfrm>
            <a:off x="0" y="4652400"/>
            <a:ext cx="73356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rgbClr val="666666"/>
                </a:solidFill>
              </a:rPr>
              <a:t>From DOI: 10.5772/61657 and https://www.illumina.com/content/dam/illumina-marketing/documents/products/illumina_sequencing_introduction.pdf</a:t>
            </a:r>
            <a:endParaRPr sz="1000">
              <a:solidFill>
                <a:srgbClr val="666666"/>
              </a:solidFill>
            </a:endParaRPr>
          </a:p>
          <a:p>
            <a:pPr indent="0" lvl="0" marL="0" rtl="0" algn="l">
              <a:spcBef>
                <a:spcPts val="0"/>
              </a:spcBef>
              <a:spcAft>
                <a:spcPts val="0"/>
              </a:spcAft>
              <a:buNone/>
            </a:pPr>
            <a:r>
              <a:t/>
            </a:r>
            <a:endParaRPr sz="1000">
              <a:solidFill>
                <a:srgbClr val="666666"/>
              </a:solidFill>
            </a:endParaRPr>
          </a:p>
        </p:txBody>
      </p:sp>
      <p:pic>
        <p:nvPicPr>
          <p:cNvPr id="312" name="Google Shape;312;p54"/>
          <p:cNvPicPr preferRelativeResize="0"/>
          <p:nvPr/>
        </p:nvPicPr>
        <p:blipFill>
          <a:blip r:embed="rId4">
            <a:alphaModFix/>
          </a:blip>
          <a:stretch>
            <a:fillRect/>
          </a:stretch>
        </p:blipFill>
        <p:spPr>
          <a:xfrm>
            <a:off x="5730868" y="1906450"/>
            <a:ext cx="3332357" cy="2991757"/>
          </a:xfrm>
          <a:prstGeom prst="rect">
            <a:avLst/>
          </a:prstGeom>
          <a:noFill/>
          <a:ln>
            <a:noFill/>
          </a:ln>
        </p:spPr>
      </p:pic>
      <p:sp>
        <p:nvSpPr>
          <p:cNvPr id="313" name="Google Shape;313;p54"/>
          <p:cNvSpPr txBox="1"/>
          <p:nvPr/>
        </p:nvSpPr>
        <p:spPr>
          <a:xfrm>
            <a:off x="2232075" y="2814375"/>
            <a:ext cx="873300" cy="4002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Helvetica Neue"/>
              <a:ea typeface="Helvetica Neue"/>
              <a:cs typeface="Helvetica Neue"/>
              <a:sym typeface="Helvetica Neue"/>
            </a:endParaRPr>
          </a:p>
        </p:txBody>
      </p:sp>
      <p:pic>
        <p:nvPicPr>
          <p:cNvPr id="314" name="Google Shape;314;p54"/>
          <p:cNvPicPr preferRelativeResize="0"/>
          <p:nvPr/>
        </p:nvPicPr>
        <p:blipFill>
          <a:blip r:embed="rId5">
            <a:alphaModFix/>
          </a:blip>
          <a:stretch>
            <a:fillRect/>
          </a:stretch>
        </p:blipFill>
        <p:spPr>
          <a:xfrm>
            <a:off x="2308275" y="2786166"/>
            <a:ext cx="744100" cy="414375"/>
          </a:xfrm>
          <a:prstGeom prst="rect">
            <a:avLst/>
          </a:prstGeom>
          <a:noFill/>
          <a:ln>
            <a:noFill/>
          </a:ln>
        </p:spPr>
      </p:pic>
      <p:sp>
        <p:nvSpPr>
          <p:cNvPr id="315" name="Google Shape;315;p54"/>
          <p:cNvSpPr txBox="1"/>
          <p:nvPr/>
        </p:nvSpPr>
        <p:spPr>
          <a:xfrm>
            <a:off x="4046125" y="2814375"/>
            <a:ext cx="744000" cy="2463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400">
              <a:latin typeface="Helvetica Neue"/>
              <a:ea typeface="Helvetica Neue"/>
              <a:cs typeface="Helvetica Neue"/>
              <a:sym typeface="Helvetica Neue"/>
            </a:endParaRPr>
          </a:p>
        </p:txBody>
      </p:sp>
      <p:pic>
        <p:nvPicPr>
          <p:cNvPr id="316" name="Google Shape;316;p54"/>
          <p:cNvPicPr preferRelativeResize="0"/>
          <p:nvPr/>
        </p:nvPicPr>
        <p:blipFill>
          <a:blip r:embed="rId6">
            <a:alphaModFix/>
          </a:blip>
          <a:stretch>
            <a:fillRect/>
          </a:stretch>
        </p:blipFill>
        <p:spPr>
          <a:xfrm>
            <a:off x="3771298" y="2814375"/>
            <a:ext cx="1036575" cy="320672"/>
          </a:xfrm>
          <a:prstGeom prst="rect">
            <a:avLst/>
          </a:prstGeom>
          <a:noFill/>
          <a:ln>
            <a:noFill/>
          </a:ln>
        </p:spPr>
      </p:pic>
      <p:pic>
        <p:nvPicPr>
          <p:cNvPr id="317" name="Google Shape;317;p54"/>
          <p:cNvPicPr preferRelativeResize="0"/>
          <p:nvPr/>
        </p:nvPicPr>
        <p:blipFill>
          <a:blip r:embed="rId7">
            <a:alphaModFix/>
          </a:blip>
          <a:stretch>
            <a:fillRect/>
          </a:stretch>
        </p:blipFill>
        <p:spPr>
          <a:xfrm>
            <a:off x="659138" y="4370735"/>
            <a:ext cx="744100" cy="281665"/>
          </a:xfrm>
          <a:prstGeom prst="rect">
            <a:avLst/>
          </a:prstGeom>
          <a:noFill/>
          <a:ln>
            <a:noFill/>
          </a:ln>
        </p:spPr>
      </p:pic>
      <p:sp>
        <p:nvSpPr>
          <p:cNvPr id="318" name="Google Shape;318;p54"/>
          <p:cNvSpPr/>
          <p:nvPr/>
        </p:nvSpPr>
        <p:spPr>
          <a:xfrm>
            <a:off x="646975" y="2830550"/>
            <a:ext cx="873300" cy="171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54"/>
          <p:cNvSpPr/>
          <p:nvPr/>
        </p:nvSpPr>
        <p:spPr>
          <a:xfrm>
            <a:off x="3231150" y="1608125"/>
            <a:ext cx="873300" cy="1716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20" name="Google Shape;320;p54"/>
          <p:cNvPicPr preferRelativeResize="0"/>
          <p:nvPr/>
        </p:nvPicPr>
        <p:blipFill>
          <a:blip r:embed="rId8">
            <a:alphaModFix/>
          </a:blip>
          <a:stretch>
            <a:fillRect/>
          </a:stretch>
        </p:blipFill>
        <p:spPr>
          <a:xfrm>
            <a:off x="695826" y="2773525"/>
            <a:ext cx="670724" cy="291325"/>
          </a:xfrm>
          <a:prstGeom prst="rect">
            <a:avLst/>
          </a:prstGeom>
          <a:noFill/>
          <a:ln>
            <a:noFill/>
          </a:ln>
        </p:spPr>
      </p:pic>
      <p:pic>
        <p:nvPicPr>
          <p:cNvPr id="321" name="Google Shape;321;p54"/>
          <p:cNvPicPr preferRelativeResize="0"/>
          <p:nvPr/>
        </p:nvPicPr>
        <p:blipFill>
          <a:blip r:embed="rId9">
            <a:alphaModFix/>
          </a:blip>
          <a:stretch>
            <a:fillRect/>
          </a:stretch>
        </p:blipFill>
        <p:spPr>
          <a:xfrm>
            <a:off x="3231158" y="1548263"/>
            <a:ext cx="1036575" cy="291325"/>
          </a:xfrm>
          <a:prstGeom prst="rect">
            <a:avLst/>
          </a:prstGeom>
          <a:noFill/>
          <a:ln>
            <a:noFill/>
          </a:ln>
        </p:spPr>
      </p:pic>
      <p:pic>
        <p:nvPicPr>
          <p:cNvPr id="322" name="Google Shape;322;p54"/>
          <p:cNvPicPr preferRelativeResize="0"/>
          <p:nvPr/>
        </p:nvPicPr>
        <p:blipFill>
          <a:blip r:embed="rId10">
            <a:alphaModFix/>
          </a:blip>
          <a:stretch>
            <a:fillRect/>
          </a:stretch>
        </p:blipFill>
        <p:spPr>
          <a:xfrm>
            <a:off x="4805450" y="701400"/>
            <a:ext cx="4057650" cy="590550"/>
          </a:xfrm>
          <a:prstGeom prst="rect">
            <a:avLst/>
          </a:prstGeom>
          <a:noFill/>
          <a:ln>
            <a:noFill/>
          </a:ln>
        </p:spPr>
      </p:pic>
      <p:sp>
        <p:nvSpPr>
          <p:cNvPr id="323" name="Google Shape;323;p54"/>
          <p:cNvSpPr txBox="1"/>
          <p:nvPr/>
        </p:nvSpPr>
        <p:spPr>
          <a:xfrm>
            <a:off x="3060750" y="652000"/>
            <a:ext cx="1938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ds cDNA &gt; ss cDNA</a:t>
            </a:r>
            <a:endParaRPr>
              <a:latin typeface="Helvetica Neue"/>
              <a:ea typeface="Helvetica Neue"/>
              <a:cs typeface="Helvetica Neue"/>
              <a:sym typeface="Helvetica Neue"/>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55"/>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Types of sequencing</a:t>
            </a:r>
            <a:endParaRPr/>
          </a:p>
        </p:txBody>
      </p:sp>
      <p:sp>
        <p:nvSpPr>
          <p:cNvPr id="329" name="Google Shape;329;p55"/>
          <p:cNvSpPr txBox="1"/>
          <p:nvPr>
            <p:ph idx="1" type="body"/>
          </p:nvPr>
        </p:nvSpPr>
        <p:spPr>
          <a:xfrm>
            <a:off x="628650" y="3162650"/>
            <a:ext cx="3731400" cy="1628400"/>
          </a:xfrm>
          <a:prstGeom prst="rect">
            <a:avLst/>
          </a:prstGeom>
        </p:spPr>
        <p:txBody>
          <a:bodyPr anchorCtr="0" anchor="t" bIns="0" lIns="0" spcFirstLastPara="1" rIns="0" wrap="square" tIns="0">
            <a:normAutofit/>
          </a:bodyPr>
          <a:lstStyle/>
          <a:p>
            <a:pPr indent="-323850" lvl="0" marL="457200" rtl="0" algn="l">
              <a:spcBef>
                <a:spcPts val="800"/>
              </a:spcBef>
              <a:spcAft>
                <a:spcPts val="0"/>
              </a:spcAft>
              <a:buSzPts val="1500"/>
              <a:buFont typeface="Arial"/>
              <a:buChar char="●"/>
            </a:pPr>
            <a:r>
              <a:rPr lang="en" sz="1500">
                <a:latin typeface="Arial"/>
                <a:ea typeface="Arial"/>
                <a:cs typeface="Arial"/>
                <a:sym typeface="Arial"/>
              </a:rPr>
              <a:t>unidirectionally - </a:t>
            </a:r>
            <a:r>
              <a:rPr lang="en" sz="1500">
                <a:latin typeface="Arial"/>
                <a:ea typeface="Arial"/>
                <a:cs typeface="Arial"/>
                <a:sym typeface="Arial"/>
              </a:rPr>
              <a:t>sequencing from one end only</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less expensive, is typically reserved for quantifying gene expression in well-annotated genomes and analyzing small RNA molecules</a:t>
            </a:r>
            <a:r>
              <a:rPr lang="en" sz="1500">
                <a:latin typeface="Arial"/>
                <a:ea typeface="Arial"/>
                <a:cs typeface="Arial"/>
                <a:sym typeface="Arial"/>
              </a:rPr>
              <a:t>. </a:t>
            </a:r>
            <a:endParaRPr sz="1500">
              <a:latin typeface="Arial"/>
              <a:ea typeface="Arial"/>
              <a:cs typeface="Arial"/>
              <a:sym typeface="Arial"/>
            </a:endParaRPr>
          </a:p>
        </p:txBody>
      </p:sp>
      <p:sp>
        <p:nvSpPr>
          <p:cNvPr id="330" name="Google Shape;330;p55"/>
          <p:cNvSpPr txBox="1"/>
          <p:nvPr/>
        </p:nvSpPr>
        <p:spPr>
          <a:xfrm>
            <a:off x="628650" y="4692075"/>
            <a:ext cx="57864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Helvetica Neue"/>
                <a:ea typeface="Helvetica Neue"/>
                <a:cs typeface="Helvetica Neue"/>
                <a:sym typeface="Helvetica Neue"/>
              </a:rPr>
              <a:t>https://www.genewiz.com/</a:t>
            </a:r>
            <a:endParaRPr sz="1200">
              <a:latin typeface="Helvetica Neue"/>
              <a:ea typeface="Helvetica Neue"/>
              <a:cs typeface="Helvetica Neue"/>
              <a:sym typeface="Helvetica Neue"/>
            </a:endParaRPr>
          </a:p>
        </p:txBody>
      </p:sp>
      <p:pic>
        <p:nvPicPr>
          <p:cNvPr id="331" name="Google Shape;331;p55"/>
          <p:cNvPicPr preferRelativeResize="0"/>
          <p:nvPr/>
        </p:nvPicPr>
        <p:blipFill rotWithShape="1">
          <a:blip r:embed="rId3">
            <a:alphaModFix/>
          </a:blip>
          <a:srcRect b="5424" l="2303" r="3285" t="8738"/>
          <a:stretch/>
        </p:blipFill>
        <p:spPr>
          <a:xfrm>
            <a:off x="669175" y="1401200"/>
            <a:ext cx="7805651" cy="1628400"/>
          </a:xfrm>
          <a:prstGeom prst="rect">
            <a:avLst/>
          </a:prstGeom>
          <a:noFill/>
          <a:ln>
            <a:noFill/>
          </a:ln>
        </p:spPr>
      </p:pic>
      <p:sp>
        <p:nvSpPr>
          <p:cNvPr id="332" name="Google Shape;332;p55"/>
          <p:cNvSpPr txBox="1"/>
          <p:nvPr>
            <p:ph idx="1" type="body"/>
          </p:nvPr>
        </p:nvSpPr>
        <p:spPr>
          <a:xfrm>
            <a:off x="4919975" y="3162650"/>
            <a:ext cx="3731400" cy="1628400"/>
          </a:xfrm>
          <a:prstGeom prst="rect">
            <a:avLst/>
          </a:prstGeom>
        </p:spPr>
        <p:txBody>
          <a:bodyPr anchorCtr="0" anchor="t" bIns="0" lIns="0" spcFirstLastPara="1" rIns="0" wrap="square" tIns="0">
            <a:normAutofit/>
          </a:bodyPr>
          <a:lstStyle/>
          <a:p>
            <a:pPr indent="-323850" lvl="0" marL="457200" rtl="0" algn="l">
              <a:spcBef>
                <a:spcPts val="800"/>
              </a:spcBef>
              <a:spcAft>
                <a:spcPts val="0"/>
              </a:spcAft>
              <a:buSzPts val="1500"/>
              <a:buFont typeface="Arial"/>
              <a:buChar char="●"/>
            </a:pPr>
            <a:r>
              <a:rPr lang="en" sz="1500">
                <a:latin typeface="Arial"/>
                <a:ea typeface="Arial"/>
                <a:cs typeface="Arial"/>
                <a:sym typeface="Arial"/>
              </a:rPr>
              <a:t>bidirectionally - both ends of DNA fragments to be sequenced</a:t>
            </a:r>
            <a:endParaRPr sz="1500">
              <a:latin typeface="Arial"/>
              <a:ea typeface="Arial"/>
              <a:cs typeface="Arial"/>
              <a:sym typeface="Arial"/>
            </a:endParaRPr>
          </a:p>
          <a:p>
            <a:pPr indent="-323850" lvl="0" marL="457200" rtl="0" algn="l">
              <a:spcBef>
                <a:spcPts val="0"/>
              </a:spcBef>
              <a:spcAft>
                <a:spcPts val="0"/>
              </a:spcAft>
              <a:buSzPts val="1500"/>
              <a:buFont typeface="Arial"/>
              <a:buChar char="●"/>
            </a:pPr>
            <a:r>
              <a:rPr lang="en" sz="1500">
                <a:latin typeface="Arial"/>
                <a:ea typeface="Arial"/>
                <a:cs typeface="Arial"/>
                <a:sym typeface="Arial"/>
              </a:rPr>
              <a:t>usually recommended for most applications as it provides richer data and permits longer library insert sizes. </a:t>
            </a:r>
            <a:endParaRPr sz="1500">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29"/>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Introductions</a:t>
            </a:r>
            <a:endParaRPr/>
          </a:p>
        </p:txBody>
      </p:sp>
      <p:sp>
        <p:nvSpPr>
          <p:cNvPr id="120" name="Google Shape;120;p29"/>
          <p:cNvSpPr txBox="1"/>
          <p:nvPr>
            <p:ph idx="1" type="body"/>
          </p:nvPr>
        </p:nvSpPr>
        <p:spPr>
          <a:xfrm>
            <a:off x="628650" y="1369219"/>
            <a:ext cx="7886700" cy="3263400"/>
          </a:xfrm>
          <a:prstGeom prst="rect">
            <a:avLst/>
          </a:prstGeom>
        </p:spPr>
        <p:txBody>
          <a:bodyPr anchorCtr="0" anchor="t" bIns="0" lIns="0" spcFirstLastPara="1" rIns="0" wrap="square" tIns="0">
            <a:normAutofit fontScale="92500" lnSpcReduction="20000"/>
          </a:bodyPr>
          <a:lstStyle/>
          <a:p>
            <a:pPr indent="0" lvl="0" marL="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Reuben Thomas</a:t>
            </a:r>
            <a:endParaRPr sz="2700">
              <a:latin typeface="Arial"/>
              <a:ea typeface="Arial"/>
              <a:cs typeface="Arial"/>
              <a:sym typeface="Arial"/>
            </a:endParaRPr>
          </a:p>
          <a:p>
            <a:pPr indent="0" lvl="0" marL="457200" rtl="0" algn="l">
              <a:spcBef>
                <a:spcPts val="1000"/>
              </a:spcBef>
              <a:spcAft>
                <a:spcPts val="0"/>
              </a:spcAft>
              <a:buClr>
                <a:schemeClr val="dk1"/>
              </a:buClr>
              <a:buSzPct val="55000"/>
              <a:buFont typeface="Arial"/>
              <a:buNone/>
            </a:pPr>
            <a:r>
              <a:rPr lang="en" sz="2000">
                <a:latin typeface="Arial"/>
                <a:ea typeface="Arial"/>
                <a:cs typeface="Arial"/>
                <a:sym typeface="Arial"/>
              </a:rPr>
              <a:t>Associate Core Director</a:t>
            </a:r>
            <a:endParaRPr sz="2000">
              <a:latin typeface="Arial"/>
              <a:ea typeface="Arial"/>
              <a:cs typeface="Arial"/>
              <a:sym typeface="Arial"/>
            </a:endParaRPr>
          </a:p>
          <a:p>
            <a:pPr indent="0" lvl="0" marL="457200" rtl="0" algn="l">
              <a:spcBef>
                <a:spcPts val="1000"/>
              </a:spcBef>
              <a:spcAft>
                <a:spcPts val="0"/>
              </a:spcAft>
              <a:buClr>
                <a:schemeClr val="dk1"/>
              </a:buClr>
              <a:buSzPct val="40740"/>
              <a:buFont typeface="Arial"/>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Michela Traglia</a:t>
            </a:r>
            <a:endParaRPr sz="2700">
              <a:latin typeface="Arial"/>
              <a:ea typeface="Arial"/>
              <a:cs typeface="Arial"/>
              <a:sym typeface="Arial"/>
            </a:endParaRPr>
          </a:p>
          <a:p>
            <a:pPr indent="0" lvl="0" marL="457200" rtl="0" algn="l">
              <a:spcBef>
                <a:spcPts val="1000"/>
              </a:spcBef>
              <a:spcAft>
                <a:spcPts val="0"/>
              </a:spcAft>
              <a:buNone/>
            </a:pPr>
            <a:r>
              <a:rPr lang="en" sz="2000">
                <a:latin typeface="Arial"/>
                <a:ea typeface="Arial"/>
                <a:cs typeface="Arial"/>
                <a:sym typeface="Arial"/>
              </a:rPr>
              <a:t>Statistician III</a:t>
            </a:r>
            <a:endParaRPr sz="2000">
              <a:latin typeface="Arial"/>
              <a:ea typeface="Arial"/>
              <a:cs typeface="Arial"/>
              <a:sym typeface="Arial"/>
            </a:endParaRPr>
          </a:p>
          <a:p>
            <a:pPr indent="0" lvl="0" marL="457200" rtl="0" algn="l">
              <a:spcBef>
                <a:spcPts val="1000"/>
              </a:spcBef>
              <a:spcAft>
                <a:spcPts val="0"/>
              </a:spcAft>
              <a:buNone/>
            </a:pPr>
            <a:r>
              <a:t/>
            </a:r>
            <a:endParaRPr sz="2700">
              <a:latin typeface="Arial"/>
              <a:ea typeface="Arial"/>
              <a:cs typeface="Arial"/>
              <a:sym typeface="Arial"/>
            </a:endParaRPr>
          </a:p>
          <a:p>
            <a:pPr indent="0" lvl="0" marL="457200" rtl="0" algn="l">
              <a:spcBef>
                <a:spcPts val="1000"/>
              </a:spcBef>
              <a:spcAft>
                <a:spcPts val="0"/>
              </a:spcAft>
              <a:buNone/>
            </a:pPr>
            <a:r>
              <a:rPr lang="en" sz="2700">
                <a:latin typeface="Arial"/>
                <a:ea typeface="Arial"/>
                <a:cs typeface="Arial"/>
                <a:sym typeface="Arial"/>
              </a:rPr>
              <a:t>Ayushi Agrawal</a:t>
            </a:r>
            <a:endParaRPr sz="2700">
              <a:latin typeface="Arial"/>
              <a:ea typeface="Arial"/>
              <a:cs typeface="Arial"/>
              <a:sym typeface="Arial"/>
            </a:endParaRPr>
          </a:p>
          <a:p>
            <a:pPr indent="0" lvl="0" marL="457200" rtl="0" algn="l">
              <a:spcBef>
                <a:spcPts val="1000"/>
              </a:spcBef>
              <a:spcAft>
                <a:spcPts val="0"/>
              </a:spcAft>
              <a:buNone/>
            </a:pPr>
            <a:r>
              <a:rPr lang="en" sz="2000">
                <a:latin typeface="Arial"/>
                <a:ea typeface="Arial"/>
                <a:cs typeface="Arial"/>
                <a:sym typeface="Arial"/>
              </a:rPr>
              <a:t>Bioinformatician II</a:t>
            </a:r>
            <a:endParaRPr sz="20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6" name="Shape 336"/>
        <p:cNvGrpSpPr/>
        <p:nvPr/>
      </p:nvGrpSpPr>
      <p:grpSpPr>
        <a:xfrm>
          <a:off x="0" y="0"/>
          <a:ext cx="0" cy="0"/>
          <a:chOff x="0" y="0"/>
          <a:chExt cx="0" cy="0"/>
        </a:xfrm>
      </p:grpSpPr>
      <p:sp>
        <p:nvSpPr>
          <p:cNvPr id="337" name="Google Shape;337;p56"/>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a:t>
            </a:r>
            <a:endParaRPr/>
          </a:p>
        </p:txBody>
      </p:sp>
      <p:sp>
        <p:nvSpPr>
          <p:cNvPr id="338" name="Google Shape;338;p56"/>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latin typeface="Arial"/>
                <a:ea typeface="Arial"/>
                <a:cs typeface="Arial"/>
                <a:sym typeface="Arial"/>
              </a:rPr>
              <a:t>How are you feeling about the content covered so far?</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Great - I am getting it</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Okay - I am hanging in there</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Wow - that is a </a:t>
            </a:r>
            <a:r>
              <a:rPr lang="en">
                <a:latin typeface="Arial"/>
                <a:ea typeface="Arial"/>
                <a:cs typeface="Arial"/>
                <a:sym typeface="Arial"/>
              </a:rPr>
              <a:t>lot of information</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I need help</a:t>
            </a:r>
            <a:endParaRPr>
              <a:latin typeface="Arial"/>
              <a:ea typeface="Arial"/>
              <a:cs typeface="Arial"/>
              <a:sym typeface="Arial"/>
            </a:endParaRPr>
          </a:p>
          <a:p>
            <a:pPr indent="0" lvl="0" marL="457200" rtl="0" algn="l">
              <a:spcBef>
                <a:spcPts val="800"/>
              </a:spcBef>
              <a:spcAft>
                <a:spcPts val="0"/>
              </a:spcAft>
              <a:buNone/>
            </a:pPr>
            <a:r>
              <a:t/>
            </a:r>
            <a:endParaRPr>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57"/>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Break (10 min)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Galaxy </a:t>
            </a:r>
            <a:r>
              <a:rPr lang="en"/>
              <a:t>registration</a:t>
            </a:r>
            <a:r>
              <a:rPr lang="en"/>
              <a:t> and login</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Need help - please drop a question in the chat or </a:t>
            </a:r>
            <a:r>
              <a:rPr lang="en"/>
              <a:t>speak up </a:t>
            </a:r>
            <a:endParaRPr/>
          </a:p>
          <a:p>
            <a:pPr indent="0" lvl="0" marL="0" rtl="0" algn="l">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58"/>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349" name="Google Shape;349;p58"/>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350" name="Google Shape;350;p58"/>
          <p:cNvSpPr/>
          <p:nvPr/>
        </p:nvSpPr>
        <p:spPr>
          <a:xfrm flipH="1">
            <a:off x="2835875" y="103415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58"/>
          <p:cNvSpPr txBox="1"/>
          <p:nvPr/>
        </p:nvSpPr>
        <p:spPr>
          <a:xfrm>
            <a:off x="54700" y="313133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352" name="Google Shape;352;p58"/>
          <p:cNvSpPr/>
          <p:nvPr/>
        </p:nvSpPr>
        <p:spPr>
          <a:xfrm>
            <a:off x="3316325" y="2030150"/>
            <a:ext cx="1993500" cy="493800"/>
          </a:xfrm>
          <a:prstGeom prst="roundRect">
            <a:avLst>
              <a:gd fmla="val 16667" name="adj"/>
            </a:avLst>
          </a:prstGeom>
          <a:solidFill>
            <a:srgbClr val="F9CB9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353" name="Google Shape;353;p58"/>
          <p:cNvSpPr/>
          <p:nvPr/>
        </p:nvSpPr>
        <p:spPr>
          <a:xfrm>
            <a:off x="5445750" y="2030150"/>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354" name="Google Shape;354;p58"/>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355" name="Google Shape;355;p58"/>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356" name="Google Shape;356;p58"/>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357" name="Google Shape;357;p58"/>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358" name="Google Shape;358;p58"/>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359" name="Google Shape;359;p58"/>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360" name="Google Shape;360;p58"/>
          <p:cNvSpPr/>
          <p:nvPr/>
        </p:nvSpPr>
        <p:spPr>
          <a:xfrm>
            <a:off x="3316325" y="7764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361" name="Google Shape;361;p58"/>
          <p:cNvSpPr/>
          <p:nvPr/>
        </p:nvSpPr>
        <p:spPr>
          <a:xfrm>
            <a:off x="3316325" y="1403288"/>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362" name="Google Shape;362;p58"/>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363" name="Google Shape;363;p58"/>
          <p:cNvSpPr/>
          <p:nvPr/>
        </p:nvSpPr>
        <p:spPr>
          <a:xfrm flipH="1">
            <a:off x="2835875" y="282310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64" name="Google Shape;364;p58"/>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365" name="Google Shape;365;p58"/>
          <p:cNvPicPr preferRelativeResize="0"/>
          <p:nvPr/>
        </p:nvPicPr>
        <p:blipFill>
          <a:blip r:embed="rId3">
            <a:alphaModFix/>
          </a:blip>
          <a:stretch>
            <a:fillRect/>
          </a:stretch>
        </p:blipFill>
        <p:spPr>
          <a:xfrm>
            <a:off x="3043175" y="1075675"/>
            <a:ext cx="615600" cy="6156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59"/>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sz="2400"/>
              <a:t>Open Single_read.fastq</a:t>
            </a:r>
            <a:endParaRPr sz="2400"/>
          </a:p>
        </p:txBody>
      </p:sp>
      <p:sp>
        <p:nvSpPr>
          <p:cNvPr id="371" name="Google Shape;371;p59"/>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Clr>
                <a:schemeClr val="dk1"/>
              </a:buClr>
              <a:buSzPct val="33333"/>
              <a:buFont typeface="Arial"/>
              <a:buNone/>
            </a:pPr>
            <a:r>
              <a:rPr lang="en"/>
              <a:t>Example FASTQ file with one read only.</a:t>
            </a:r>
            <a:endParaRPr/>
          </a:p>
          <a:p>
            <a:pPr indent="0" lvl="0" marL="0" rtl="0" algn="l">
              <a:spcBef>
                <a:spcPts val="0"/>
              </a:spcBef>
              <a:spcAft>
                <a:spcPts val="0"/>
              </a:spcAft>
              <a:buNone/>
            </a:pPr>
            <a:r>
              <a:t/>
            </a:r>
            <a:endParaRPr sz="3000"/>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60"/>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t>FASTQ files are text files with detailed information about each read.</a:t>
            </a:r>
            <a:endParaRPr sz="2800">
              <a:latin typeface="Arial"/>
              <a:ea typeface="Arial"/>
              <a:cs typeface="Arial"/>
              <a:sym typeface="Arial"/>
            </a:endParaRPr>
          </a:p>
        </p:txBody>
      </p:sp>
      <p:pic>
        <p:nvPicPr>
          <p:cNvPr id="377" name="Google Shape;377;p60"/>
          <p:cNvPicPr preferRelativeResize="0"/>
          <p:nvPr/>
        </p:nvPicPr>
        <p:blipFill>
          <a:blip r:embed="rId3">
            <a:alphaModFix/>
          </a:blip>
          <a:stretch>
            <a:fillRect/>
          </a:stretch>
        </p:blipFill>
        <p:spPr>
          <a:xfrm>
            <a:off x="1051850" y="1268141"/>
            <a:ext cx="6217920" cy="3532500"/>
          </a:xfrm>
          <a:prstGeom prst="rect">
            <a:avLst/>
          </a:prstGeom>
          <a:noFill/>
          <a:ln>
            <a:noFill/>
          </a:ln>
        </p:spPr>
      </p:pic>
      <p:sp>
        <p:nvSpPr>
          <p:cNvPr id="378" name="Google Shape;378;p60"/>
          <p:cNvSpPr txBox="1"/>
          <p:nvPr/>
        </p:nvSpPr>
        <p:spPr>
          <a:xfrm>
            <a:off x="1031950" y="4743300"/>
            <a:ext cx="7344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Image adapted from Robert Edgar's web site https://www.drive5.com/</a:t>
            </a:r>
            <a:endParaRPr sz="12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61"/>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Label</a:t>
            </a:r>
            <a:r>
              <a:rPr lang="en"/>
              <a:t> format in FastQ file</a:t>
            </a:r>
            <a:endParaRPr/>
          </a:p>
        </p:txBody>
      </p:sp>
      <p:pic>
        <p:nvPicPr>
          <p:cNvPr id="384" name="Google Shape;384;p61"/>
          <p:cNvPicPr preferRelativeResize="0"/>
          <p:nvPr/>
        </p:nvPicPr>
        <p:blipFill rotWithShape="1">
          <a:blip r:embed="rId3">
            <a:alphaModFix/>
          </a:blip>
          <a:srcRect b="0" l="0" r="0" t="13830"/>
          <a:stretch/>
        </p:blipFill>
        <p:spPr>
          <a:xfrm>
            <a:off x="968275" y="687275"/>
            <a:ext cx="6782225" cy="3595200"/>
          </a:xfrm>
          <a:prstGeom prst="rect">
            <a:avLst/>
          </a:prstGeom>
          <a:noFill/>
          <a:ln>
            <a:noFill/>
          </a:ln>
        </p:spPr>
      </p:pic>
      <p:sp>
        <p:nvSpPr>
          <p:cNvPr id="385" name="Google Shape;385;p61"/>
          <p:cNvSpPr txBox="1"/>
          <p:nvPr/>
        </p:nvSpPr>
        <p:spPr>
          <a:xfrm>
            <a:off x="1092850" y="4351400"/>
            <a:ext cx="63969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50">
                <a:solidFill>
                  <a:srgbClr val="202122"/>
                </a:solidFill>
                <a:highlight>
                  <a:srgbClr val="FFFFFF"/>
                </a:highlight>
              </a:rPr>
              <a:t>The more recent versions of Illumina software output a sample number (as taken from the sample sheet) in place of an index sequence (k).</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9" name="Shape 389"/>
        <p:cNvGrpSpPr/>
        <p:nvPr/>
      </p:nvGrpSpPr>
      <p:grpSpPr>
        <a:xfrm>
          <a:off x="0" y="0"/>
          <a:ext cx="0" cy="0"/>
          <a:chOff x="0" y="0"/>
          <a:chExt cx="0" cy="0"/>
        </a:xfrm>
      </p:grpSpPr>
      <p:sp>
        <p:nvSpPr>
          <p:cNvPr id="390" name="Google Shape;390;p62"/>
          <p:cNvSpPr txBox="1"/>
          <p:nvPr>
            <p:ph type="title"/>
          </p:nvPr>
        </p:nvSpPr>
        <p:spPr>
          <a:xfrm>
            <a:off x="118872"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Quality score of each base</a:t>
            </a:r>
            <a:endParaRPr/>
          </a:p>
        </p:txBody>
      </p:sp>
      <p:pic>
        <p:nvPicPr>
          <p:cNvPr id="391" name="Google Shape;391;p62"/>
          <p:cNvPicPr preferRelativeResize="0"/>
          <p:nvPr/>
        </p:nvPicPr>
        <p:blipFill>
          <a:blip r:embed="rId3">
            <a:alphaModFix/>
          </a:blip>
          <a:stretch>
            <a:fillRect/>
          </a:stretch>
        </p:blipFill>
        <p:spPr>
          <a:xfrm>
            <a:off x="41450" y="2192200"/>
            <a:ext cx="9026350" cy="1243635"/>
          </a:xfrm>
          <a:prstGeom prst="rect">
            <a:avLst/>
          </a:prstGeom>
          <a:noFill/>
          <a:ln>
            <a:noFill/>
          </a:ln>
        </p:spPr>
      </p:pic>
      <p:pic>
        <p:nvPicPr>
          <p:cNvPr id="392" name="Google Shape;392;p62"/>
          <p:cNvPicPr preferRelativeResize="0"/>
          <p:nvPr/>
        </p:nvPicPr>
        <p:blipFill>
          <a:blip r:embed="rId4">
            <a:alphaModFix/>
          </a:blip>
          <a:stretch>
            <a:fillRect/>
          </a:stretch>
        </p:blipFill>
        <p:spPr>
          <a:xfrm>
            <a:off x="117654" y="974350"/>
            <a:ext cx="9026347" cy="1217850"/>
          </a:xfrm>
          <a:prstGeom prst="rect">
            <a:avLst/>
          </a:prstGeom>
          <a:noFill/>
          <a:ln>
            <a:noFill/>
          </a:ln>
        </p:spPr>
      </p:pic>
      <p:sp>
        <p:nvSpPr>
          <p:cNvPr id="393" name="Google Shape;393;p62"/>
          <p:cNvSpPr txBox="1"/>
          <p:nvPr/>
        </p:nvSpPr>
        <p:spPr>
          <a:xfrm>
            <a:off x="255475" y="3435825"/>
            <a:ext cx="8812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800"/>
              <a:t>Each symbol is a pr</a:t>
            </a:r>
            <a:r>
              <a:rPr lang="en" sz="1800"/>
              <a:t>obability p that the base call is incorrect.</a:t>
            </a:r>
            <a:endParaRPr sz="1800"/>
          </a:p>
          <a:p>
            <a:pPr indent="0" lvl="0" marL="0" rtl="0" algn="l">
              <a:spcBef>
                <a:spcPts val="0"/>
              </a:spcBef>
              <a:spcAft>
                <a:spcPts val="0"/>
              </a:spcAft>
              <a:buNone/>
            </a:pPr>
            <a:r>
              <a:rPr lang="en" sz="1800"/>
              <a:t>The standard Sanger variant to assess reliability of a base call is Q=−10 log10(p)</a:t>
            </a:r>
            <a:endParaRPr sz="18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63"/>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000"/>
              <a:t>FASTQ files are text files with detailed information about each read.</a:t>
            </a:r>
            <a:endParaRPr sz="2800">
              <a:latin typeface="Arial"/>
              <a:ea typeface="Arial"/>
              <a:cs typeface="Arial"/>
              <a:sym typeface="Arial"/>
            </a:endParaRPr>
          </a:p>
        </p:txBody>
      </p:sp>
      <p:pic>
        <p:nvPicPr>
          <p:cNvPr id="399" name="Google Shape;399;p63"/>
          <p:cNvPicPr preferRelativeResize="0"/>
          <p:nvPr/>
        </p:nvPicPr>
        <p:blipFill>
          <a:blip r:embed="rId3">
            <a:alphaModFix/>
          </a:blip>
          <a:stretch>
            <a:fillRect/>
          </a:stretch>
        </p:blipFill>
        <p:spPr>
          <a:xfrm>
            <a:off x="1051850" y="1268141"/>
            <a:ext cx="6217920" cy="3532500"/>
          </a:xfrm>
          <a:prstGeom prst="rect">
            <a:avLst/>
          </a:prstGeom>
          <a:noFill/>
          <a:ln>
            <a:noFill/>
          </a:ln>
        </p:spPr>
      </p:pic>
      <p:sp>
        <p:nvSpPr>
          <p:cNvPr id="400" name="Google Shape;400;p63"/>
          <p:cNvSpPr txBox="1"/>
          <p:nvPr/>
        </p:nvSpPr>
        <p:spPr>
          <a:xfrm>
            <a:off x="1031950" y="4743300"/>
            <a:ext cx="73443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t>Image adapted from Robert Edgar's web site https://www.drive5.com/</a:t>
            </a:r>
            <a:endParaRPr sz="1200"/>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p64"/>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solidFill>
                  <a:srgbClr val="1155CC"/>
                </a:solidFill>
                <a:latin typeface="Arial"/>
                <a:ea typeface="Arial"/>
                <a:cs typeface="Arial"/>
                <a:sym typeface="Arial"/>
              </a:rPr>
              <a:t>Base calling may not be accurate</a:t>
            </a:r>
            <a:endParaRPr sz="3259">
              <a:solidFill>
                <a:srgbClr val="1155CC"/>
              </a:solidFill>
              <a:latin typeface="Arial"/>
              <a:ea typeface="Arial"/>
              <a:cs typeface="Arial"/>
              <a:sym typeface="Arial"/>
            </a:endParaRPr>
          </a:p>
          <a:p>
            <a:pPr indent="0" lvl="0" marL="0" rtl="0" algn="l">
              <a:spcBef>
                <a:spcPts val="0"/>
              </a:spcBef>
              <a:spcAft>
                <a:spcPts val="0"/>
              </a:spcAft>
              <a:buSzPts val="990"/>
              <a:buNone/>
            </a:pPr>
            <a:r>
              <a:rPr lang="en" sz="1960">
                <a:solidFill>
                  <a:srgbClr val="1155CC"/>
                </a:solidFill>
                <a:latin typeface="Arial"/>
                <a:ea typeface="Arial"/>
                <a:cs typeface="Arial"/>
                <a:sym typeface="Arial"/>
              </a:rPr>
              <a:t>Possible causes</a:t>
            </a:r>
            <a:endParaRPr sz="1660">
              <a:solidFill>
                <a:srgbClr val="1155CC"/>
              </a:solidFill>
              <a:latin typeface="Arial"/>
              <a:ea typeface="Arial"/>
              <a:cs typeface="Arial"/>
              <a:sym typeface="Arial"/>
            </a:endParaRPr>
          </a:p>
        </p:txBody>
      </p:sp>
      <p:sp>
        <p:nvSpPr>
          <p:cNvPr id="406" name="Google Shape;406;p64"/>
          <p:cNvSpPr txBox="1"/>
          <p:nvPr/>
        </p:nvSpPr>
        <p:spPr>
          <a:xfrm>
            <a:off x="135900" y="1126000"/>
            <a:ext cx="9008100" cy="3678900"/>
          </a:xfrm>
          <a:prstGeom prst="rect">
            <a:avLst/>
          </a:prstGeom>
          <a:noFill/>
          <a:ln>
            <a:noFill/>
          </a:ln>
        </p:spPr>
        <p:txBody>
          <a:bodyPr anchorCtr="0" anchor="t" bIns="91425" lIns="91425" spcFirstLastPara="1" rIns="91425" wrap="square" tIns="91425">
            <a:spAutoFit/>
          </a:bodyPr>
          <a:lstStyle/>
          <a:p>
            <a:pPr indent="-317500" lvl="0" marL="457200" rtl="0" algn="l">
              <a:lnSpc>
                <a:spcPct val="90000"/>
              </a:lnSpc>
              <a:spcBef>
                <a:spcPts val="1000"/>
              </a:spcBef>
              <a:spcAft>
                <a:spcPts val="0"/>
              </a:spcAft>
              <a:buSzPts val="1400"/>
              <a:buChar char="●"/>
            </a:pPr>
            <a:r>
              <a:rPr lang="en" sz="1800">
                <a:solidFill>
                  <a:srgbClr val="002B42"/>
                </a:solidFill>
              </a:rPr>
              <a:t>Blocking of synthesis after one nucleotide addition may be inefficient.</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Clusters might not be monoclonal.</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A tile may be out of focus.</a:t>
            </a:r>
            <a:endParaRPr sz="1800">
              <a:solidFill>
                <a:srgbClr val="002B42"/>
              </a:solidFill>
            </a:endParaRPr>
          </a:p>
          <a:p>
            <a:pPr indent="-317500" lvl="0" marL="457200" rtl="0" algn="l">
              <a:lnSpc>
                <a:spcPct val="90000"/>
              </a:lnSpc>
              <a:spcBef>
                <a:spcPts val="0"/>
              </a:spcBef>
              <a:spcAft>
                <a:spcPts val="0"/>
              </a:spcAft>
              <a:buSzPts val="1400"/>
              <a:buChar char="●"/>
            </a:pPr>
            <a:r>
              <a:rPr lang="en" sz="1800">
                <a:solidFill>
                  <a:srgbClr val="002B42"/>
                </a:solidFill>
              </a:rPr>
              <a:t>Oil, reagent, etc. on flow cell or imaging component, etc.</a:t>
            </a:r>
            <a:endParaRPr sz="1800">
              <a:solidFill>
                <a:srgbClr val="002B42"/>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457200" rtl="0" algn="l">
              <a:lnSpc>
                <a:spcPct val="90000"/>
              </a:lnSpc>
              <a:spcBef>
                <a:spcPts val="1000"/>
              </a:spcBef>
              <a:spcAft>
                <a:spcPts val="0"/>
              </a:spcAft>
              <a:buNone/>
            </a:pPr>
            <a:r>
              <a:t/>
            </a:r>
            <a:endParaRPr sz="800">
              <a:solidFill>
                <a:schemeClr val="dk1"/>
              </a:solidFill>
            </a:endParaRPr>
          </a:p>
          <a:p>
            <a:pPr indent="0" lvl="0" marL="0" rtl="0" algn="l">
              <a:lnSpc>
                <a:spcPct val="90000"/>
              </a:lnSpc>
              <a:spcBef>
                <a:spcPts val="1000"/>
              </a:spcBef>
              <a:spcAft>
                <a:spcPts val="0"/>
              </a:spcAft>
              <a:buNone/>
            </a:pPr>
            <a:r>
              <a:rPr lang="en" sz="1600">
                <a:solidFill>
                  <a:srgbClr val="002B42"/>
                </a:solidFill>
              </a:rPr>
              <a:t>=&gt; Need to record quality of each base call.</a:t>
            </a:r>
            <a:endParaRPr sz="1600">
              <a:solidFill>
                <a:srgbClr val="002B42"/>
              </a:solidFill>
            </a:endParaRPr>
          </a:p>
        </p:txBody>
      </p:sp>
      <p:pic>
        <p:nvPicPr>
          <p:cNvPr id="407" name="Google Shape;407;p64"/>
          <p:cNvPicPr preferRelativeResize="0"/>
          <p:nvPr/>
        </p:nvPicPr>
        <p:blipFill>
          <a:blip r:embed="rId3">
            <a:alphaModFix/>
          </a:blip>
          <a:stretch>
            <a:fillRect/>
          </a:stretch>
        </p:blipFill>
        <p:spPr>
          <a:xfrm>
            <a:off x="1431850" y="2732400"/>
            <a:ext cx="5351999" cy="18097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65"/>
          <p:cNvSpPr txBox="1"/>
          <p:nvPr>
            <p:ph idx="1" type="body"/>
          </p:nvPr>
        </p:nvSpPr>
        <p:spPr>
          <a:xfrm>
            <a:off x="175150" y="821950"/>
            <a:ext cx="8799900" cy="38106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File names often follow a format.</a:t>
            </a:r>
            <a:endParaRPr/>
          </a:p>
          <a:p>
            <a:pPr indent="-317500" lvl="1" marL="914400" rtl="0" algn="l">
              <a:spcBef>
                <a:spcPts val="0"/>
              </a:spcBef>
              <a:spcAft>
                <a:spcPts val="0"/>
              </a:spcAft>
              <a:buSzPts val="1400"/>
              <a:buChar char="○"/>
            </a:pPr>
            <a:r>
              <a:rPr lang="en"/>
              <a:t>SampleName_SampleNumber_LaneNumber_ReadNumber_SetNumber.fastq</a:t>
            </a:r>
            <a:endParaRPr/>
          </a:p>
          <a:p>
            <a:pPr indent="-317500" lvl="1" marL="914400" rtl="0" algn="l">
              <a:spcBef>
                <a:spcPts val="0"/>
              </a:spcBef>
              <a:spcAft>
                <a:spcPts val="0"/>
              </a:spcAft>
              <a:buSzPts val="1400"/>
              <a:buChar char="○"/>
            </a:pPr>
            <a:r>
              <a:rPr lang="en"/>
              <a:t>Eg – Bacteria_S1_L001_R1_001.fastq</a:t>
            </a:r>
            <a:endParaRPr/>
          </a:p>
          <a:p>
            <a:pPr indent="0" lvl="0" marL="457200" rtl="0" algn="l">
              <a:spcBef>
                <a:spcPts val="800"/>
              </a:spcBef>
              <a:spcAft>
                <a:spcPts val="0"/>
              </a:spcAft>
              <a:buNone/>
            </a:pPr>
            <a:r>
              <a:t/>
            </a:r>
            <a:endParaRPr sz="1000"/>
          </a:p>
          <a:p>
            <a:pPr indent="-317500" lvl="0" marL="457200" rtl="0" algn="l">
              <a:spcBef>
                <a:spcPts val="800"/>
              </a:spcBef>
              <a:spcAft>
                <a:spcPts val="0"/>
              </a:spcAft>
              <a:buSzPts val="1400"/>
              <a:buChar char="●"/>
            </a:pPr>
            <a:r>
              <a:rPr lang="en"/>
              <a:t>Paired-end reads named with R1 and R2 in file name.</a:t>
            </a:r>
            <a:endParaRPr/>
          </a:p>
          <a:p>
            <a:pPr indent="-317500" lvl="1" marL="914400" rtl="0" algn="l">
              <a:spcBef>
                <a:spcPts val="0"/>
              </a:spcBef>
              <a:spcAft>
                <a:spcPts val="0"/>
              </a:spcAft>
              <a:buSzPts val="1400"/>
              <a:buChar char="○"/>
            </a:pPr>
            <a:r>
              <a:rPr lang="en"/>
              <a:t>Eg – Bacteria_</a:t>
            </a:r>
            <a:r>
              <a:rPr lang="en"/>
              <a:t>GATTACA</a:t>
            </a:r>
            <a:r>
              <a:rPr lang="en"/>
              <a:t>_L001_R1_001.fastq and Bacteria_</a:t>
            </a:r>
            <a:r>
              <a:rPr lang="en"/>
              <a:t>GATTACA</a:t>
            </a:r>
            <a:r>
              <a:rPr lang="en"/>
              <a:t>_L001_R2_001.fastq</a:t>
            </a:r>
            <a:endParaRPr/>
          </a:p>
          <a:p>
            <a:pPr indent="0" lvl="0" marL="457200" rtl="0" algn="l">
              <a:spcBef>
                <a:spcPts val="800"/>
              </a:spcBef>
              <a:spcAft>
                <a:spcPts val="0"/>
              </a:spcAft>
              <a:buNone/>
            </a:pPr>
            <a:r>
              <a:t/>
            </a:r>
            <a:endParaRPr sz="1000"/>
          </a:p>
          <a:p>
            <a:pPr indent="-317500" lvl="0" marL="457200" rtl="0" algn="l">
              <a:spcBef>
                <a:spcPts val="800"/>
              </a:spcBef>
              <a:spcAft>
                <a:spcPts val="0"/>
              </a:spcAft>
              <a:buSzPts val="1400"/>
              <a:buChar char="●"/>
            </a:pPr>
            <a:r>
              <a:rPr lang="en"/>
              <a:t>File extensions may be .fq or even .txt.</a:t>
            </a:r>
            <a:endParaRPr/>
          </a:p>
          <a:p>
            <a:pPr indent="-317500" lvl="0" marL="457200" rtl="0" algn="l">
              <a:spcBef>
                <a:spcPts val="0"/>
              </a:spcBef>
              <a:spcAft>
                <a:spcPts val="0"/>
              </a:spcAft>
              <a:buSzPts val="1400"/>
              <a:buChar char="●"/>
            </a:pPr>
            <a:r>
              <a:rPr lang="en"/>
              <a:t>Often compressed using gzip.</a:t>
            </a:r>
            <a:endParaRPr/>
          </a:p>
          <a:p>
            <a:pPr indent="-317500" lvl="1" marL="914400" rtl="0" algn="l">
              <a:spcBef>
                <a:spcPts val="0"/>
              </a:spcBef>
              <a:spcAft>
                <a:spcPts val="0"/>
              </a:spcAft>
              <a:buSzPts val="1400"/>
              <a:buChar char="○"/>
            </a:pPr>
            <a:r>
              <a:rPr lang="en"/>
              <a:t>gzip is free and open-source.</a:t>
            </a:r>
            <a:endParaRPr/>
          </a:p>
          <a:p>
            <a:pPr indent="-317500" lvl="1" marL="914400" rtl="0" algn="l">
              <a:spcBef>
                <a:spcPts val="0"/>
              </a:spcBef>
              <a:spcAft>
                <a:spcPts val="0"/>
              </a:spcAft>
              <a:buSzPts val="1400"/>
              <a:buChar char="○"/>
            </a:pPr>
            <a:r>
              <a:rPr lang="en"/>
              <a:t>Resulting file names have .gz added. Example – .fq.gz.</a:t>
            </a:r>
            <a:endParaRPr/>
          </a:p>
        </p:txBody>
      </p:sp>
      <p:sp>
        <p:nvSpPr>
          <p:cNvPr id="413" name="Google Shape;413;p65"/>
          <p:cNvSpPr txBox="1"/>
          <p:nvPr>
            <p:ph type="title"/>
          </p:nvPr>
        </p:nvSpPr>
        <p:spPr>
          <a:xfrm>
            <a:off x="118872" y="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Clr>
                <a:schemeClr val="dk1"/>
              </a:buClr>
              <a:buSzPct val="33333"/>
              <a:buFont typeface="Arial"/>
              <a:buNone/>
            </a:pPr>
            <a:r>
              <a:rPr lang="en"/>
              <a:t>Naming conventions for fastq files</a:t>
            </a:r>
            <a:endParaRPr/>
          </a:p>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30"/>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Expectations for the workshop</a:t>
            </a:r>
            <a:endParaRPr/>
          </a:p>
        </p:txBody>
      </p:sp>
      <p:pic>
        <p:nvPicPr>
          <p:cNvPr descr="Forms response chart. Question title: What is your prior experience with RNA-seq?. Number of responses: 42 responses." id="126" name="Google Shape;126;p30"/>
          <p:cNvPicPr preferRelativeResize="0"/>
          <p:nvPr/>
        </p:nvPicPr>
        <p:blipFill rotWithShape="1">
          <a:blip r:embed="rId3">
            <a:alphaModFix/>
          </a:blip>
          <a:srcRect b="84143" l="0" r="47271" t="0"/>
          <a:stretch/>
        </p:blipFill>
        <p:spPr>
          <a:xfrm>
            <a:off x="342425" y="1268150"/>
            <a:ext cx="5101025" cy="645575"/>
          </a:xfrm>
          <a:prstGeom prst="rect">
            <a:avLst/>
          </a:prstGeom>
          <a:noFill/>
          <a:ln>
            <a:noFill/>
          </a:ln>
        </p:spPr>
      </p:pic>
      <p:pic>
        <p:nvPicPr>
          <p:cNvPr descr="Forms response chart. Question title: What is your prior experience with RNA-seq?. Number of responses: 43 responses." id="127" name="Google Shape;127;p30"/>
          <p:cNvPicPr preferRelativeResize="0"/>
          <p:nvPr/>
        </p:nvPicPr>
        <p:blipFill rotWithShape="1">
          <a:blip r:embed="rId4">
            <a:alphaModFix/>
          </a:blip>
          <a:srcRect b="18857" l="61078" r="0" t="23492"/>
          <a:stretch/>
        </p:blipFill>
        <p:spPr>
          <a:xfrm>
            <a:off x="4867450" y="2234500"/>
            <a:ext cx="3444701" cy="2147125"/>
          </a:xfrm>
          <a:prstGeom prst="rect">
            <a:avLst/>
          </a:prstGeom>
          <a:noFill/>
          <a:ln>
            <a:noFill/>
          </a:ln>
        </p:spPr>
      </p:pic>
      <p:pic>
        <p:nvPicPr>
          <p:cNvPr descr="Forms response chart. Question title: What is your prior experience with RNA-seq?. Number of responses: 46 responses." id="128" name="Google Shape;128;p30"/>
          <p:cNvPicPr preferRelativeResize="0"/>
          <p:nvPr/>
        </p:nvPicPr>
        <p:blipFill rotWithShape="1">
          <a:blip r:embed="rId5">
            <a:alphaModFix/>
          </a:blip>
          <a:srcRect b="9646" l="18165" r="52936" t="29912"/>
          <a:stretch/>
        </p:blipFill>
        <p:spPr>
          <a:xfrm>
            <a:off x="1269875" y="1956100"/>
            <a:ext cx="3378624" cy="297387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66"/>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419" name="Google Shape;419;p66"/>
          <p:cNvSpPr txBox="1"/>
          <p:nvPr>
            <p:ph idx="1" type="body"/>
          </p:nvPr>
        </p:nvSpPr>
        <p:spPr>
          <a:xfrm>
            <a:off x="628650" y="1369219"/>
            <a:ext cx="7886700" cy="3263400"/>
          </a:xfrm>
          <a:prstGeom prst="rect">
            <a:avLst/>
          </a:prstGeom>
        </p:spPr>
        <p:txBody>
          <a:bodyPr anchorCtr="0" anchor="t" bIns="0" lIns="0" spcFirstLastPara="1" rIns="0" wrap="square" tIns="0">
            <a:normAutofit lnSpcReduction="20000"/>
          </a:bodyPr>
          <a:lstStyle/>
          <a:p>
            <a:pPr indent="0" lvl="0" marL="0" rtl="0" algn="l">
              <a:spcBef>
                <a:spcPts val="800"/>
              </a:spcBef>
              <a:spcAft>
                <a:spcPts val="0"/>
              </a:spcAft>
              <a:buNone/>
            </a:pPr>
            <a:r>
              <a:rPr lang="en"/>
              <a:t>What is the flow cell id in the fastq file </a:t>
            </a:r>
            <a:r>
              <a:rPr lang="en"/>
              <a:t>below</a:t>
            </a:r>
            <a:r>
              <a:rPr lang="en"/>
              <a:t>?</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@SIM:1:FCX:1:15:6329:1045 1:N:0:2</a:t>
            </a:r>
            <a:endParaRPr/>
          </a:p>
          <a:p>
            <a:pPr indent="0" lvl="0" marL="0" rtl="0" algn="l">
              <a:spcBef>
                <a:spcPts val="800"/>
              </a:spcBef>
              <a:spcAft>
                <a:spcPts val="0"/>
              </a:spcAft>
              <a:buNone/>
            </a:pPr>
            <a:r>
              <a:rPr lang="en"/>
              <a:t>TCGCACTCAACGCCCTGCATA</a:t>
            </a:r>
            <a:endParaRPr/>
          </a:p>
          <a:p>
            <a:pPr indent="0" lvl="0" marL="0" rtl="0" algn="l">
              <a:spcBef>
                <a:spcPts val="800"/>
              </a:spcBef>
              <a:spcAft>
                <a:spcPts val="0"/>
              </a:spcAft>
              <a:buNone/>
            </a:pPr>
            <a:r>
              <a:rPr lang="en"/>
              <a:t>+</a:t>
            </a:r>
            <a:endParaRPr/>
          </a:p>
          <a:p>
            <a:pPr indent="0" lvl="0" marL="0" rtl="0" algn="l">
              <a:spcBef>
                <a:spcPts val="800"/>
              </a:spcBef>
              <a:spcAft>
                <a:spcPts val="0"/>
              </a:spcAft>
              <a:buNone/>
            </a:pPr>
            <a:r>
              <a:rPr lang="en"/>
              <a:t>&lt;&gt;;##=&gt;&lt;9=AAAAAAAAA9#</a:t>
            </a:r>
            <a:endParaRPr/>
          </a:p>
          <a:p>
            <a:pPr indent="0" lvl="0" marL="0" rtl="0" algn="l">
              <a:spcBef>
                <a:spcPts val="800"/>
              </a:spcBef>
              <a:spcAft>
                <a:spcPts val="0"/>
              </a:spcAft>
              <a:buNone/>
            </a:pPr>
            <a:r>
              <a:t/>
            </a:r>
            <a:endParaRPr/>
          </a:p>
          <a:p>
            <a:pPr indent="-317500" lvl="0" marL="914400" rtl="0" algn="l">
              <a:spcBef>
                <a:spcPts val="800"/>
              </a:spcBef>
              <a:spcAft>
                <a:spcPts val="0"/>
              </a:spcAft>
              <a:buSzPts val="1400"/>
              <a:buAutoNum type="arabicPeriod"/>
            </a:pPr>
            <a:r>
              <a:rPr lang="en"/>
              <a:t>15</a:t>
            </a:r>
            <a:endParaRPr/>
          </a:p>
          <a:p>
            <a:pPr indent="-317500" lvl="0" marL="914400" rtl="0" algn="l">
              <a:spcBef>
                <a:spcPts val="0"/>
              </a:spcBef>
              <a:spcAft>
                <a:spcPts val="0"/>
              </a:spcAft>
              <a:buSzPts val="1400"/>
              <a:buAutoNum type="arabicPeriod"/>
            </a:pPr>
            <a:r>
              <a:rPr lang="en"/>
              <a:t>FCX</a:t>
            </a:r>
            <a:endParaRPr/>
          </a:p>
          <a:p>
            <a:pPr indent="-317500" lvl="0" marL="914400" rtl="0" algn="l">
              <a:spcBef>
                <a:spcPts val="0"/>
              </a:spcBef>
              <a:spcAft>
                <a:spcPts val="0"/>
              </a:spcAft>
              <a:buSzPts val="1400"/>
              <a:buAutoNum type="arabicPeriod"/>
            </a:pPr>
            <a:r>
              <a:rPr lang="en"/>
              <a:t>#</a:t>
            </a:r>
            <a:endParaRPr/>
          </a:p>
          <a:p>
            <a:pPr indent="-317500" lvl="0" marL="914400" rtl="0" algn="l">
              <a:spcBef>
                <a:spcPts val="0"/>
              </a:spcBef>
              <a:spcAft>
                <a:spcPts val="0"/>
              </a:spcAft>
              <a:buSzPts val="1400"/>
              <a:buAutoNum type="arabicPeriod"/>
            </a:pPr>
            <a:r>
              <a:rPr lang="en"/>
              <a:t>SIM</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67"/>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425" name="Google Shape;425;p67"/>
          <p:cNvSpPr txBox="1"/>
          <p:nvPr>
            <p:ph idx="1" type="body"/>
          </p:nvPr>
        </p:nvSpPr>
        <p:spPr>
          <a:xfrm>
            <a:off x="628650" y="1369219"/>
            <a:ext cx="7886700" cy="3263400"/>
          </a:xfrm>
          <a:prstGeom prst="rect">
            <a:avLst/>
          </a:prstGeom>
        </p:spPr>
        <p:txBody>
          <a:bodyPr anchorCtr="0" anchor="t" bIns="0" lIns="0" spcFirstLastPara="1" rIns="0" wrap="square" tIns="0">
            <a:normAutofit fontScale="85000" lnSpcReduction="20000"/>
          </a:bodyPr>
          <a:lstStyle/>
          <a:p>
            <a:pPr indent="0" lvl="0" marL="0" rtl="0" algn="l">
              <a:spcBef>
                <a:spcPts val="800"/>
              </a:spcBef>
              <a:spcAft>
                <a:spcPts val="0"/>
              </a:spcAft>
              <a:buNone/>
            </a:pPr>
            <a:r>
              <a:rPr lang="en"/>
              <a:t>What is the Q-score (ASCII) of the 3rd base?</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@SIM:1:FCX:1:15:6329:1045 1:N:0:2</a:t>
            </a:r>
            <a:endParaRPr/>
          </a:p>
          <a:p>
            <a:pPr indent="0" lvl="0" marL="0" rtl="0" algn="l">
              <a:spcBef>
                <a:spcPts val="800"/>
              </a:spcBef>
              <a:spcAft>
                <a:spcPts val="0"/>
              </a:spcAft>
              <a:buNone/>
            </a:pPr>
            <a:r>
              <a:rPr lang="en"/>
              <a:t>TCGCACTCAACGCCCTGCATA</a:t>
            </a:r>
            <a:endParaRPr/>
          </a:p>
          <a:p>
            <a:pPr indent="0" lvl="0" marL="0" rtl="0" algn="l">
              <a:spcBef>
                <a:spcPts val="800"/>
              </a:spcBef>
              <a:spcAft>
                <a:spcPts val="0"/>
              </a:spcAft>
              <a:buNone/>
            </a:pPr>
            <a:r>
              <a:rPr lang="en"/>
              <a:t>+</a:t>
            </a:r>
            <a:endParaRPr/>
          </a:p>
          <a:p>
            <a:pPr indent="0" lvl="0" marL="0" rtl="0" algn="l">
              <a:spcBef>
                <a:spcPts val="800"/>
              </a:spcBef>
              <a:spcAft>
                <a:spcPts val="0"/>
              </a:spcAft>
              <a:buNone/>
            </a:pPr>
            <a:r>
              <a:rPr lang="en"/>
              <a:t>&lt;&gt;;##=&gt;&lt;9=AAAAAAAAA9#</a:t>
            </a:r>
            <a:endParaRPr/>
          </a:p>
          <a:p>
            <a:pPr indent="0" lvl="0" marL="0" rtl="0" algn="l">
              <a:spcBef>
                <a:spcPts val="800"/>
              </a:spcBef>
              <a:spcAft>
                <a:spcPts val="0"/>
              </a:spcAft>
              <a:buNone/>
            </a:pPr>
            <a:r>
              <a:t/>
            </a:r>
            <a:endParaRPr/>
          </a:p>
          <a:p>
            <a:pPr indent="-304165" lvl="0" marL="914400" rtl="0" algn="l">
              <a:lnSpc>
                <a:spcPct val="100000"/>
              </a:lnSpc>
              <a:spcBef>
                <a:spcPts val="800"/>
              </a:spcBef>
              <a:spcAft>
                <a:spcPts val="0"/>
              </a:spcAft>
              <a:buSzPct val="66666"/>
              <a:buAutoNum type="arabicPeriod"/>
            </a:pPr>
            <a:r>
              <a:rPr lang="en"/>
              <a:t>G</a:t>
            </a:r>
            <a:endParaRPr/>
          </a:p>
          <a:p>
            <a:pPr indent="-304165" lvl="0" marL="914400" rtl="0" algn="l">
              <a:lnSpc>
                <a:spcPct val="100000"/>
              </a:lnSpc>
              <a:spcBef>
                <a:spcPts val="0"/>
              </a:spcBef>
              <a:spcAft>
                <a:spcPts val="0"/>
              </a:spcAft>
              <a:buSzPct val="66666"/>
              <a:buAutoNum type="arabicPeriod"/>
            </a:pPr>
            <a:r>
              <a:rPr lang="en"/>
              <a:t>&gt;</a:t>
            </a:r>
            <a:endParaRPr/>
          </a:p>
          <a:p>
            <a:pPr indent="-304165" lvl="0" marL="914400" rtl="0" algn="l">
              <a:lnSpc>
                <a:spcPct val="100000"/>
              </a:lnSpc>
              <a:spcBef>
                <a:spcPts val="0"/>
              </a:spcBef>
              <a:spcAft>
                <a:spcPts val="0"/>
              </a:spcAft>
              <a:buSzPct val="66666"/>
              <a:buAutoNum type="arabicPeriod"/>
            </a:pPr>
            <a:r>
              <a:rPr lang="en"/>
              <a:t>;</a:t>
            </a:r>
            <a:endParaRPr/>
          </a:p>
          <a:p>
            <a:pPr indent="-304165" lvl="0" marL="914400" rtl="0" algn="l">
              <a:lnSpc>
                <a:spcPct val="100000"/>
              </a:lnSpc>
              <a:spcBef>
                <a:spcPts val="0"/>
              </a:spcBef>
              <a:spcAft>
                <a:spcPts val="0"/>
              </a:spcAft>
              <a:buSzPct val="66666"/>
              <a:buAutoNum type="arabicPeriod"/>
            </a:pPr>
            <a:r>
              <a:rPr lang="en"/>
              <a:t>I</a:t>
            </a:r>
            <a:endParaRPr/>
          </a:p>
          <a:p>
            <a:pPr indent="-304165" lvl="0" marL="914400" rtl="0" algn="l">
              <a:lnSpc>
                <a:spcPct val="100000"/>
              </a:lnSpc>
              <a:spcBef>
                <a:spcPts val="0"/>
              </a:spcBef>
              <a:spcAft>
                <a:spcPts val="0"/>
              </a:spcAft>
              <a:buSzPct val="66666"/>
              <a:buAutoNum type="arabicPeriod"/>
            </a:pPr>
            <a:r>
              <a:rPr lang="en"/>
              <a:t>None of the above</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68"/>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431" name="Google Shape;431;p68"/>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432" name="Google Shape;432;p68"/>
          <p:cNvSpPr/>
          <p:nvPr/>
        </p:nvSpPr>
        <p:spPr>
          <a:xfrm flipH="1">
            <a:off x="2835875" y="103415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68"/>
          <p:cNvSpPr txBox="1"/>
          <p:nvPr/>
        </p:nvSpPr>
        <p:spPr>
          <a:xfrm>
            <a:off x="54700" y="313133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434" name="Google Shape;434;p68"/>
          <p:cNvSpPr/>
          <p:nvPr/>
        </p:nvSpPr>
        <p:spPr>
          <a:xfrm>
            <a:off x="3316325" y="20301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435" name="Google Shape;435;p68"/>
          <p:cNvSpPr/>
          <p:nvPr/>
        </p:nvSpPr>
        <p:spPr>
          <a:xfrm>
            <a:off x="5445750" y="2030150"/>
            <a:ext cx="1727700" cy="493800"/>
          </a:xfrm>
          <a:prstGeom prst="roundRect">
            <a:avLst>
              <a:gd fmla="val 16667" name="adj"/>
            </a:avLst>
          </a:prstGeom>
          <a:solidFill>
            <a:srgbClr val="F9CB9C"/>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436" name="Google Shape;436;p68"/>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437" name="Google Shape;437;p68"/>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438" name="Google Shape;438;p68"/>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b="1" lang="en" sz="1200">
                <a:solidFill>
                  <a:schemeClr val="dk1"/>
                </a:solidFill>
              </a:rPr>
              <a:t>Counting Reads </a:t>
            </a:r>
            <a:endParaRPr b="1" sz="1200">
              <a:solidFill>
                <a:schemeClr val="dk1"/>
              </a:solidFill>
            </a:endParaRPr>
          </a:p>
          <a:p>
            <a:pPr indent="0" lvl="0" marL="0" rtl="0" algn="ctr">
              <a:spcBef>
                <a:spcPts val="0"/>
              </a:spcBef>
              <a:spcAft>
                <a:spcPts val="0"/>
              </a:spcAft>
              <a:buNone/>
            </a:pPr>
            <a:r>
              <a:rPr b="1" lang="en">
                <a:solidFill>
                  <a:schemeClr val="accent2"/>
                </a:solidFill>
              </a:rPr>
              <a:t>featureCounts</a:t>
            </a:r>
            <a:endParaRPr b="1" sz="1200"/>
          </a:p>
        </p:txBody>
      </p:sp>
      <p:sp>
        <p:nvSpPr>
          <p:cNvPr id="439" name="Google Shape;439;p68"/>
          <p:cNvSpPr/>
          <p:nvPr/>
        </p:nvSpPr>
        <p:spPr>
          <a:xfrm>
            <a:off x="3316325" y="26815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440" name="Google Shape;440;p68"/>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441" name="Google Shape;441;p68"/>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442" name="Google Shape;442;p68"/>
          <p:cNvSpPr/>
          <p:nvPr/>
        </p:nvSpPr>
        <p:spPr>
          <a:xfrm>
            <a:off x="3316325" y="7764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443" name="Google Shape;443;p68"/>
          <p:cNvSpPr/>
          <p:nvPr/>
        </p:nvSpPr>
        <p:spPr>
          <a:xfrm>
            <a:off x="3316325" y="1403288"/>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444" name="Google Shape;444;p68"/>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445" name="Google Shape;445;p68"/>
          <p:cNvSpPr/>
          <p:nvPr/>
        </p:nvSpPr>
        <p:spPr>
          <a:xfrm flipH="1">
            <a:off x="2835875" y="282310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46" name="Google Shape;446;p68"/>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447" name="Google Shape;447;p68"/>
          <p:cNvPicPr preferRelativeResize="0"/>
          <p:nvPr/>
        </p:nvPicPr>
        <p:blipFill>
          <a:blip r:embed="rId3">
            <a:alphaModFix/>
          </a:blip>
          <a:stretch>
            <a:fillRect/>
          </a:stretch>
        </p:blipFill>
        <p:spPr>
          <a:xfrm>
            <a:off x="3043175" y="1075675"/>
            <a:ext cx="615600" cy="615600"/>
          </a:xfrm>
          <a:prstGeom prst="rect">
            <a:avLst/>
          </a:prstGeom>
          <a:noFill/>
          <a:ln>
            <a:noFill/>
          </a:ln>
        </p:spPr>
      </p:pic>
      <p:pic>
        <p:nvPicPr>
          <p:cNvPr id="448" name="Google Shape;448;p68"/>
          <p:cNvPicPr preferRelativeResize="0"/>
          <p:nvPr/>
        </p:nvPicPr>
        <p:blipFill>
          <a:blip r:embed="rId3">
            <a:alphaModFix/>
          </a:blip>
          <a:stretch>
            <a:fillRect/>
          </a:stretch>
        </p:blipFill>
        <p:spPr>
          <a:xfrm>
            <a:off x="3043175" y="1744313"/>
            <a:ext cx="615600" cy="61560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2" name="Shape 452"/>
        <p:cNvGrpSpPr/>
        <p:nvPr/>
      </p:nvGrpSpPr>
      <p:grpSpPr>
        <a:xfrm>
          <a:off x="0" y="0"/>
          <a:ext cx="0" cy="0"/>
          <a:chOff x="0" y="0"/>
          <a:chExt cx="0" cy="0"/>
        </a:xfrm>
      </p:grpSpPr>
      <p:sp>
        <p:nvSpPr>
          <p:cNvPr id="453" name="Google Shape;453;p69"/>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FastQC: </a:t>
            </a:r>
            <a:r>
              <a:rPr lang="en" sz="3259">
                <a:solidFill>
                  <a:srgbClr val="1155CC"/>
                </a:solidFill>
                <a:latin typeface="Arial"/>
                <a:ea typeface="Arial"/>
                <a:cs typeface="Arial"/>
                <a:sym typeface="Arial"/>
              </a:rPr>
              <a:t>Quality check of </a:t>
            </a:r>
            <a:r>
              <a:rPr lang="en" sz="3259">
                <a:latin typeface="Arial"/>
                <a:ea typeface="Arial"/>
                <a:cs typeface="Arial"/>
                <a:sym typeface="Arial"/>
              </a:rPr>
              <a:t>sequencing data</a:t>
            </a:r>
            <a:endParaRPr sz="1660">
              <a:solidFill>
                <a:srgbClr val="1155CC"/>
              </a:solidFill>
              <a:latin typeface="Arial"/>
              <a:ea typeface="Arial"/>
              <a:cs typeface="Arial"/>
              <a:sym typeface="Arial"/>
            </a:endParaRPr>
          </a:p>
        </p:txBody>
      </p:sp>
      <p:sp>
        <p:nvSpPr>
          <p:cNvPr id="454" name="Google Shape;454;p69"/>
          <p:cNvSpPr txBox="1"/>
          <p:nvPr/>
        </p:nvSpPr>
        <p:spPr>
          <a:xfrm>
            <a:off x="135900" y="1126000"/>
            <a:ext cx="9008100" cy="3336300"/>
          </a:xfrm>
          <a:prstGeom prst="rect">
            <a:avLst/>
          </a:prstGeom>
          <a:noFill/>
          <a:ln>
            <a:noFill/>
          </a:ln>
        </p:spPr>
        <p:txBody>
          <a:bodyPr anchorCtr="0" anchor="t" bIns="91425" lIns="91425" spcFirstLastPara="1" rIns="91425" wrap="square" tIns="91425">
            <a:spAutoFit/>
          </a:bodyPr>
          <a:lstStyle/>
          <a:p>
            <a:pPr indent="-387350" lvl="0" marL="457200" rtl="0" algn="l">
              <a:lnSpc>
                <a:spcPct val="115000"/>
              </a:lnSpc>
              <a:spcBef>
                <a:spcPts val="1000"/>
              </a:spcBef>
              <a:spcAft>
                <a:spcPts val="0"/>
              </a:spcAft>
              <a:buClr>
                <a:srgbClr val="002B42"/>
              </a:buClr>
              <a:buSzPts val="2500"/>
              <a:buChar char="●"/>
            </a:pPr>
            <a:r>
              <a:rPr lang="en" sz="2500">
                <a:solidFill>
                  <a:srgbClr val="002B42"/>
                </a:solidFill>
              </a:rPr>
              <a:t>Summarizes quality of base calls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Checks for presence of known adapters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sequences more frequently observed than expected?</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sequence biases?</a:t>
            </a:r>
            <a:endParaRPr sz="2500">
              <a:solidFill>
                <a:srgbClr val="002B42"/>
              </a:solidFill>
            </a:endParaRPr>
          </a:p>
          <a:p>
            <a:pPr indent="-387350" lvl="0" marL="457200" rtl="0" algn="l">
              <a:lnSpc>
                <a:spcPct val="115000"/>
              </a:lnSpc>
              <a:spcBef>
                <a:spcPts val="0"/>
              </a:spcBef>
              <a:spcAft>
                <a:spcPts val="0"/>
              </a:spcAft>
              <a:buClr>
                <a:srgbClr val="002B42"/>
              </a:buClr>
              <a:buSzPts val="2500"/>
              <a:buChar char="●"/>
            </a:pPr>
            <a:r>
              <a:rPr lang="en" sz="2500">
                <a:solidFill>
                  <a:srgbClr val="002B42"/>
                </a:solidFill>
              </a:rPr>
              <a:t>Any GC biases?</a:t>
            </a:r>
            <a:endParaRPr sz="2500">
              <a:solidFill>
                <a:srgbClr val="002B42"/>
              </a:solidFill>
            </a:endParaRPr>
          </a:p>
          <a:p>
            <a:pPr indent="0" lvl="0" marL="0" rtl="0" algn="l">
              <a:lnSpc>
                <a:spcPct val="115000"/>
              </a:lnSpc>
              <a:spcBef>
                <a:spcPts val="1000"/>
              </a:spcBef>
              <a:spcAft>
                <a:spcPts val="0"/>
              </a:spcAft>
              <a:buNone/>
            </a:pPr>
            <a:r>
              <a:t/>
            </a:r>
            <a:endParaRPr sz="1500">
              <a:solidFill>
                <a:srgbClr val="002B42"/>
              </a:solidFill>
            </a:endParaRPr>
          </a:p>
          <a:p>
            <a:pPr indent="0" lvl="0" marL="0" rtl="0" algn="l">
              <a:lnSpc>
                <a:spcPct val="115000"/>
              </a:lnSpc>
              <a:spcBef>
                <a:spcPts val="1000"/>
              </a:spcBef>
              <a:spcAft>
                <a:spcPts val="0"/>
              </a:spcAft>
              <a:buNone/>
            </a:pPr>
            <a:r>
              <a:t/>
            </a:r>
            <a:endParaRPr sz="500">
              <a:solidFill>
                <a:schemeClr val="dk1"/>
              </a:solidFill>
            </a:endParaRPr>
          </a:p>
          <a:p>
            <a:pPr indent="0" lvl="0" marL="0" rtl="0" algn="l">
              <a:lnSpc>
                <a:spcPct val="115000"/>
              </a:lnSpc>
              <a:spcBef>
                <a:spcPts val="1000"/>
              </a:spcBef>
              <a:spcAft>
                <a:spcPts val="0"/>
              </a:spcAft>
              <a:buNone/>
            </a:pPr>
            <a:r>
              <a:t/>
            </a:r>
            <a:endParaRPr sz="1300">
              <a:solidFill>
                <a:srgbClr val="002B42"/>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70"/>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Examples of FastQC reports</a:t>
            </a:r>
            <a:endParaRPr sz="1660">
              <a:solidFill>
                <a:srgbClr val="1155CC"/>
              </a:solidFill>
              <a:latin typeface="Arial"/>
              <a:ea typeface="Arial"/>
              <a:cs typeface="Arial"/>
              <a:sym typeface="Arial"/>
            </a:endParaRPr>
          </a:p>
        </p:txBody>
      </p:sp>
      <p:sp>
        <p:nvSpPr>
          <p:cNvPr id="460" name="Google Shape;460;p70"/>
          <p:cNvSpPr txBox="1"/>
          <p:nvPr/>
        </p:nvSpPr>
        <p:spPr>
          <a:xfrm>
            <a:off x="318600" y="1126000"/>
            <a:ext cx="8506800" cy="3373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1000"/>
              </a:spcBef>
              <a:spcAft>
                <a:spcPts val="0"/>
              </a:spcAft>
              <a:buClr>
                <a:schemeClr val="dk1"/>
              </a:buClr>
              <a:buSzPts val="1100"/>
              <a:buFont typeface="Arial"/>
              <a:buNone/>
            </a:pPr>
            <a:r>
              <a:rPr lang="en" sz="2800">
                <a:solidFill>
                  <a:srgbClr val="002B42"/>
                </a:solidFill>
              </a:rPr>
              <a:t>Good Illumina data:</a:t>
            </a:r>
            <a:r>
              <a:rPr lang="en" sz="2800">
                <a:solidFill>
                  <a:srgbClr val="002B42"/>
                </a:solidFill>
                <a:uFill>
                  <a:noFill/>
                </a:uFill>
                <a:hlinkClick r:id="rId3">
                  <a:extLst>
                    <a:ext uri="{A12FA001-AC4F-418D-AE19-62706E023703}">
                      <ahyp:hlinkClr val="tx"/>
                    </a:ext>
                  </a:extLst>
                </a:hlinkClick>
              </a:rPr>
              <a:t> </a:t>
            </a:r>
            <a:r>
              <a:rPr lang="en" sz="2800" u="sng">
                <a:solidFill>
                  <a:schemeClr val="hlink"/>
                </a:solidFill>
                <a:hlinkClick r:id="rId4"/>
              </a:rPr>
              <a:t>https://www.bioinformatics.babraham.ac.uk/projects/fastqc/good_sequence_short_fastqc.html</a:t>
            </a:r>
            <a:endParaRPr sz="2800" u="sng">
              <a:solidFill>
                <a:schemeClr val="hlink"/>
              </a:solidFill>
            </a:endParaRPr>
          </a:p>
          <a:p>
            <a:pPr indent="0" lvl="0" marL="0" rtl="0" algn="l">
              <a:lnSpc>
                <a:spcPct val="90000"/>
              </a:lnSpc>
              <a:spcBef>
                <a:spcPts val="1000"/>
              </a:spcBef>
              <a:spcAft>
                <a:spcPts val="0"/>
              </a:spcAft>
              <a:buNone/>
            </a:pPr>
            <a:r>
              <a:t/>
            </a:r>
            <a:endParaRPr sz="2250">
              <a:solidFill>
                <a:schemeClr val="dk1"/>
              </a:solidFill>
            </a:endParaRPr>
          </a:p>
          <a:p>
            <a:pPr indent="0" lvl="0" marL="0" rtl="0" algn="l">
              <a:lnSpc>
                <a:spcPct val="90000"/>
              </a:lnSpc>
              <a:spcBef>
                <a:spcPts val="1000"/>
              </a:spcBef>
              <a:spcAft>
                <a:spcPts val="0"/>
              </a:spcAft>
              <a:buNone/>
            </a:pPr>
            <a:r>
              <a:rPr lang="en" sz="2800">
                <a:solidFill>
                  <a:srgbClr val="002B42"/>
                </a:solidFill>
              </a:rPr>
              <a:t>Bad Illumina data:</a:t>
            </a:r>
            <a:r>
              <a:rPr lang="en" sz="2800">
                <a:solidFill>
                  <a:srgbClr val="002B42"/>
                </a:solidFill>
                <a:uFill>
                  <a:noFill/>
                </a:uFill>
                <a:hlinkClick r:id="rId5">
                  <a:extLst>
                    <a:ext uri="{A12FA001-AC4F-418D-AE19-62706E023703}">
                      <ahyp:hlinkClr val="tx"/>
                    </a:ext>
                  </a:extLst>
                </a:hlinkClick>
              </a:rPr>
              <a:t> </a:t>
            </a:r>
            <a:r>
              <a:rPr lang="en" sz="2800" u="sng">
                <a:solidFill>
                  <a:schemeClr val="hlink"/>
                </a:solidFill>
                <a:hlinkClick r:id="rId6"/>
              </a:rPr>
              <a:t>https://www.bioinformatics.babraham.ac.uk/projects/fastqc/bad_sequence_fastqc.html</a:t>
            </a:r>
            <a:endParaRPr sz="2500">
              <a:solidFill>
                <a:srgbClr val="002B42"/>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71"/>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What if QC gives warn/fail flag?</a:t>
            </a:r>
            <a:endParaRPr sz="1660">
              <a:solidFill>
                <a:srgbClr val="1155CC"/>
              </a:solidFill>
              <a:latin typeface="Arial"/>
              <a:ea typeface="Arial"/>
              <a:cs typeface="Arial"/>
              <a:sym typeface="Arial"/>
            </a:endParaRPr>
          </a:p>
        </p:txBody>
      </p:sp>
      <p:sp>
        <p:nvSpPr>
          <p:cNvPr id="466" name="Google Shape;466;p71"/>
          <p:cNvSpPr txBox="1"/>
          <p:nvPr/>
        </p:nvSpPr>
        <p:spPr>
          <a:xfrm>
            <a:off x="135900" y="897400"/>
            <a:ext cx="9008100" cy="3899400"/>
          </a:xfrm>
          <a:prstGeom prst="rect">
            <a:avLst/>
          </a:prstGeom>
          <a:noFill/>
          <a:ln>
            <a:noFill/>
          </a:ln>
        </p:spPr>
        <p:txBody>
          <a:bodyPr anchorCtr="0" anchor="t" bIns="91425" lIns="91425" spcFirstLastPara="1" rIns="91425" wrap="square" tIns="91425">
            <a:spAutoFit/>
          </a:bodyPr>
          <a:lstStyle/>
          <a:p>
            <a:pPr indent="-355600" lvl="0" marL="457200" rtl="0" algn="l">
              <a:lnSpc>
                <a:spcPct val="90000"/>
              </a:lnSpc>
              <a:spcBef>
                <a:spcPts val="1000"/>
              </a:spcBef>
              <a:spcAft>
                <a:spcPts val="0"/>
              </a:spcAft>
              <a:buClr>
                <a:srgbClr val="002B42"/>
              </a:buClr>
              <a:buSzPts val="2000"/>
              <a:buChar char="●"/>
            </a:pPr>
            <a:r>
              <a:rPr lang="en" sz="2000">
                <a:solidFill>
                  <a:srgbClr val="002B42"/>
                </a:solidFill>
              </a:rPr>
              <a:t>Non-normal GC content per read?</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Normal expected for whole-genome shotgun sequencing.</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RNA-seq might give different distributions.</a:t>
            </a:r>
            <a:endParaRPr sz="2000">
              <a:solidFill>
                <a:srgbClr val="002B42"/>
              </a:solidFill>
            </a:endParaRPr>
          </a:p>
          <a:p>
            <a:pPr indent="0" lvl="0" marL="457200" rtl="0" algn="l">
              <a:lnSpc>
                <a:spcPct val="90000"/>
              </a:lnSpc>
              <a:spcBef>
                <a:spcPts val="1000"/>
              </a:spcBef>
              <a:spcAft>
                <a:spcPts val="0"/>
              </a:spcAft>
              <a:buNone/>
            </a:pPr>
            <a:r>
              <a:t/>
            </a:r>
            <a:endParaRPr>
              <a:solidFill>
                <a:schemeClr val="dk1"/>
              </a:solidFill>
            </a:endParaRPr>
          </a:p>
          <a:p>
            <a:pPr indent="-355600" lvl="0" marL="457200" rtl="0" algn="l">
              <a:lnSpc>
                <a:spcPct val="90000"/>
              </a:lnSpc>
              <a:spcBef>
                <a:spcPts val="1000"/>
              </a:spcBef>
              <a:spcAft>
                <a:spcPts val="0"/>
              </a:spcAft>
              <a:buClr>
                <a:srgbClr val="002B42"/>
              </a:buClr>
              <a:buSzPts val="2000"/>
              <a:buChar char="●"/>
            </a:pPr>
            <a:r>
              <a:rPr lang="en" sz="2000">
                <a:solidFill>
                  <a:srgbClr val="002B42"/>
                </a:solidFill>
              </a:rPr>
              <a:t>Non-uniform sequence content per nucleotide?</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First 10-15 nt in RNA-seq often non-uniform.</a:t>
            </a:r>
            <a:endParaRPr sz="2000">
              <a:solidFill>
                <a:srgbClr val="002B42"/>
              </a:solidFill>
            </a:endParaRPr>
          </a:p>
          <a:p>
            <a:pPr indent="0" lvl="0" marL="457200" rtl="0" algn="l">
              <a:lnSpc>
                <a:spcPct val="90000"/>
              </a:lnSpc>
              <a:spcBef>
                <a:spcPts val="1000"/>
              </a:spcBef>
              <a:spcAft>
                <a:spcPts val="0"/>
              </a:spcAft>
              <a:buNone/>
            </a:pPr>
            <a:r>
              <a:t/>
            </a:r>
            <a:endParaRPr>
              <a:solidFill>
                <a:schemeClr val="dk1"/>
              </a:solidFill>
            </a:endParaRPr>
          </a:p>
          <a:p>
            <a:pPr indent="-355600" lvl="0" marL="457200" rtl="0" algn="l">
              <a:lnSpc>
                <a:spcPct val="90000"/>
              </a:lnSpc>
              <a:spcBef>
                <a:spcPts val="1000"/>
              </a:spcBef>
              <a:spcAft>
                <a:spcPts val="0"/>
              </a:spcAft>
              <a:buClr>
                <a:srgbClr val="002B42"/>
              </a:buClr>
              <a:buSzPts val="2000"/>
              <a:buChar char="●"/>
            </a:pPr>
            <a:r>
              <a:rPr lang="en" sz="2000">
                <a:solidFill>
                  <a:srgbClr val="002B42"/>
                </a:solidFill>
              </a:rPr>
              <a:t>High duplication levels or </a:t>
            </a:r>
            <a:r>
              <a:rPr lang="en" sz="2000">
                <a:solidFill>
                  <a:srgbClr val="002B42"/>
                </a:solidFill>
              </a:rPr>
              <a:t>overrepresented</a:t>
            </a:r>
            <a:r>
              <a:rPr lang="en" sz="2000">
                <a:solidFill>
                  <a:srgbClr val="002B42"/>
                </a:solidFill>
              </a:rPr>
              <a:t> sequences?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Are they contaminants, e,g. adapters or PCR duplicates?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If so, clean up contaminants.</a:t>
            </a:r>
            <a:endParaRPr sz="2000">
              <a:solidFill>
                <a:srgbClr val="002B42"/>
              </a:solidFill>
            </a:endParaRPr>
          </a:p>
          <a:p>
            <a:pPr indent="-355600" lvl="1" marL="914400" rtl="0" algn="l">
              <a:lnSpc>
                <a:spcPct val="90000"/>
              </a:lnSpc>
              <a:spcBef>
                <a:spcPts val="0"/>
              </a:spcBef>
              <a:spcAft>
                <a:spcPts val="0"/>
              </a:spcAft>
              <a:buClr>
                <a:srgbClr val="002B42"/>
              </a:buClr>
              <a:buSzPts val="2000"/>
              <a:buChar char="○"/>
            </a:pPr>
            <a:r>
              <a:rPr lang="en" sz="2000">
                <a:solidFill>
                  <a:srgbClr val="002B42"/>
                </a:solidFill>
              </a:rPr>
              <a:t>Could be attributed to highly abundant transcripts.</a:t>
            </a:r>
            <a:endParaRPr sz="2000">
              <a:solidFill>
                <a:srgbClr val="002B42"/>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0" name="Shape 470"/>
        <p:cNvGrpSpPr/>
        <p:nvPr/>
      </p:nvGrpSpPr>
      <p:grpSpPr>
        <a:xfrm>
          <a:off x="0" y="0"/>
          <a:ext cx="0" cy="0"/>
          <a:chOff x="0" y="0"/>
          <a:chExt cx="0" cy="0"/>
        </a:xfrm>
      </p:grpSpPr>
      <p:sp>
        <p:nvSpPr>
          <p:cNvPr id="471" name="Google Shape;471;p72"/>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Galaxy: Open source, web-based platform that integrates many tools.</a:t>
            </a:r>
            <a:endParaRPr sz="1660">
              <a:solidFill>
                <a:srgbClr val="1155CC"/>
              </a:solidFill>
              <a:latin typeface="Arial"/>
              <a:ea typeface="Arial"/>
              <a:cs typeface="Arial"/>
              <a:sym typeface="Arial"/>
            </a:endParaRPr>
          </a:p>
        </p:txBody>
      </p:sp>
      <p:sp>
        <p:nvSpPr>
          <p:cNvPr id="472" name="Google Shape;472;p72"/>
          <p:cNvSpPr txBox="1"/>
          <p:nvPr/>
        </p:nvSpPr>
        <p:spPr>
          <a:xfrm>
            <a:off x="135900" y="1735600"/>
            <a:ext cx="8457000" cy="2160600"/>
          </a:xfrm>
          <a:prstGeom prst="rect">
            <a:avLst/>
          </a:prstGeom>
          <a:noFill/>
          <a:ln>
            <a:noFill/>
          </a:ln>
        </p:spPr>
        <p:txBody>
          <a:bodyPr anchorCtr="0" anchor="t" bIns="91425" lIns="91425" spcFirstLastPara="1" rIns="91425" wrap="square" tIns="91425">
            <a:spAutoFit/>
          </a:bodyPr>
          <a:lstStyle/>
          <a:p>
            <a:pPr indent="-374650" lvl="0" marL="457200" rtl="0" algn="l">
              <a:lnSpc>
                <a:spcPct val="115000"/>
              </a:lnSpc>
              <a:spcBef>
                <a:spcPts val="1000"/>
              </a:spcBef>
              <a:spcAft>
                <a:spcPts val="0"/>
              </a:spcAft>
              <a:buClr>
                <a:srgbClr val="002B42"/>
              </a:buClr>
              <a:buSzPts val="2300"/>
              <a:buChar char="●"/>
            </a:pPr>
            <a:r>
              <a:rPr lang="en" sz="2300">
                <a:solidFill>
                  <a:srgbClr val="002B42"/>
                </a:solidFill>
              </a:rPr>
              <a:t>Free, public, internet accessible resource.</a:t>
            </a:r>
            <a:endParaRPr sz="2300">
              <a:solidFill>
                <a:srgbClr val="002B42"/>
              </a:solidFill>
            </a:endParaRPr>
          </a:p>
          <a:p>
            <a:pPr indent="-368300" lvl="1" marL="914400" rtl="0" algn="l">
              <a:lnSpc>
                <a:spcPct val="115000"/>
              </a:lnSpc>
              <a:spcBef>
                <a:spcPts val="0"/>
              </a:spcBef>
              <a:spcAft>
                <a:spcPts val="0"/>
              </a:spcAft>
              <a:buClr>
                <a:srgbClr val="002B42"/>
              </a:buClr>
              <a:buSzPts val="2200"/>
              <a:buChar char="○"/>
            </a:pPr>
            <a:r>
              <a:rPr lang="en" sz="2200">
                <a:solidFill>
                  <a:srgbClr val="002B42"/>
                </a:solidFill>
              </a:rPr>
              <a:t>https://usegalaxy.org/</a:t>
            </a:r>
            <a:endParaRPr sz="2200">
              <a:solidFill>
                <a:srgbClr val="002B42"/>
              </a:solidFill>
            </a:endParaRPr>
          </a:p>
          <a:p>
            <a:pPr indent="0" lvl="0" marL="457200" rtl="0" algn="l">
              <a:lnSpc>
                <a:spcPct val="115000"/>
              </a:lnSpc>
              <a:spcBef>
                <a:spcPts val="1000"/>
              </a:spcBef>
              <a:spcAft>
                <a:spcPts val="0"/>
              </a:spcAft>
              <a:buNone/>
            </a:pPr>
            <a:r>
              <a:t/>
            </a:r>
            <a:endParaRPr sz="1000">
              <a:solidFill>
                <a:srgbClr val="002B42"/>
              </a:solidFill>
            </a:endParaRPr>
          </a:p>
          <a:p>
            <a:pPr indent="-374650" lvl="0" marL="457200" rtl="0" algn="l">
              <a:lnSpc>
                <a:spcPct val="115000"/>
              </a:lnSpc>
              <a:spcBef>
                <a:spcPts val="1000"/>
              </a:spcBef>
              <a:spcAft>
                <a:spcPts val="0"/>
              </a:spcAft>
              <a:buClr>
                <a:srgbClr val="002B42"/>
              </a:buClr>
              <a:buSzPts val="2300"/>
              <a:buChar char="●"/>
            </a:pPr>
            <a:r>
              <a:rPr lang="en" sz="2300">
                <a:solidFill>
                  <a:srgbClr val="002B42"/>
                </a:solidFill>
              </a:rPr>
              <a:t>Data transfer and data storage are not encrypted.</a:t>
            </a:r>
            <a:endParaRPr sz="2300">
              <a:solidFill>
                <a:srgbClr val="002B42"/>
              </a:solidFill>
            </a:endParaRPr>
          </a:p>
          <a:p>
            <a:pPr indent="-368300" lvl="1" marL="914400" rtl="0" algn="l">
              <a:lnSpc>
                <a:spcPct val="115000"/>
              </a:lnSpc>
              <a:spcBef>
                <a:spcPts val="0"/>
              </a:spcBef>
              <a:spcAft>
                <a:spcPts val="0"/>
              </a:spcAft>
              <a:buClr>
                <a:srgbClr val="002B42"/>
              </a:buClr>
              <a:buSzPts val="2200"/>
              <a:buChar char="○"/>
            </a:pPr>
            <a:r>
              <a:rPr lang="en" sz="2200">
                <a:solidFill>
                  <a:srgbClr val="002B42"/>
                </a:solidFill>
              </a:rPr>
              <a:t>DO NOT UPLOAD PROTECTED DATA!!!</a:t>
            </a:r>
            <a:endParaRPr sz="2200">
              <a:solidFill>
                <a:srgbClr val="002B42"/>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6" name="Shape 476"/>
        <p:cNvGrpSpPr/>
        <p:nvPr/>
      </p:nvGrpSpPr>
      <p:grpSpPr>
        <a:xfrm>
          <a:off x="0" y="0"/>
          <a:ext cx="0" cy="0"/>
          <a:chOff x="0" y="0"/>
          <a:chExt cx="0" cy="0"/>
        </a:xfrm>
      </p:grpSpPr>
      <p:sp>
        <p:nvSpPr>
          <p:cNvPr id="477" name="Google Shape;477;p73"/>
          <p:cNvSpPr txBox="1"/>
          <p:nvPr>
            <p:ph type="title"/>
          </p:nvPr>
        </p:nvSpPr>
        <p:spPr>
          <a:xfrm>
            <a:off x="118872" y="0"/>
            <a:ext cx="9008100" cy="736800"/>
          </a:xfrm>
          <a:prstGeom prst="rect">
            <a:avLst/>
          </a:prstGeom>
        </p:spPr>
        <p:txBody>
          <a:bodyPr anchorCtr="0" anchor="t" bIns="0" lIns="0" spcFirstLastPara="1" rIns="0" wrap="square" tIns="0">
            <a:noAutofit/>
          </a:bodyPr>
          <a:lstStyle/>
          <a:p>
            <a:pPr indent="0" lvl="0" marL="0" rtl="0" algn="l">
              <a:spcBef>
                <a:spcPts val="0"/>
              </a:spcBef>
              <a:spcAft>
                <a:spcPts val="0"/>
              </a:spcAft>
              <a:buSzPts val="990"/>
              <a:buNone/>
            </a:pPr>
            <a:r>
              <a:rPr lang="en" sz="3259">
                <a:latin typeface="Arial"/>
                <a:ea typeface="Arial"/>
                <a:cs typeface="Arial"/>
                <a:sym typeface="Arial"/>
              </a:rPr>
              <a:t>Dataset</a:t>
            </a:r>
            <a:endParaRPr sz="1660">
              <a:solidFill>
                <a:srgbClr val="1155CC"/>
              </a:solidFill>
              <a:latin typeface="Arial"/>
              <a:ea typeface="Arial"/>
              <a:cs typeface="Arial"/>
              <a:sym typeface="Arial"/>
            </a:endParaRPr>
          </a:p>
        </p:txBody>
      </p:sp>
      <p:sp>
        <p:nvSpPr>
          <p:cNvPr id="478" name="Google Shape;478;p73"/>
          <p:cNvSpPr txBox="1"/>
          <p:nvPr/>
        </p:nvSpPr>
        <p:spPr>
          <a:xfrm>
            <a:off x="135900" y="821200"/>
            <a:ext cx="8707800" cy="4085700"/>
          </a:xfrm>
          <a:prstGeom prst="rect">
            <a:avLst/>
          </a:prstGeom>
          <a:noFill/>
          <a:ln>
            <a:noFill/>
          </a:ln>
        </p:spPr>
        <p:txBody>
          <a:bodyPr anchorCtr="0" anchor="t" bIns="91425" lIns="91425" spcFirstLastPara="1" rIns="91425" wrap="square" tIns="91425">
            <a:spAutoFit/>
          </a:bodyPr>
          <a:lstStyle/>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Small dataset with 100k reads (for practice only).</a:t>
            </a:r>
            <a:endParaRPr sz="2000">
              <a:solidFill>
                <a:srgbClr val="002B42"/>
              </a:solidFill>
            </a:endParaRPr>
          </a:p>
          <a:p>
            <a:pPr indent="-355600" lvl="1" marL="914400" rtl="0" algn="l">
              <a:lnSpc>
                <a:spcPct val="115000"/>
              </a:lnSpc>
              <a:spcBef>
                <a:spcPts val="0"/>
              </a:spcBef>
              <a:spcAft>
                <a:spcPts val="0"/>
              </a:spcAft>
              <a:buClr>
                <a:srgbClr val="002B42"/>
              </a:buClr>
              <a:buSzPts val="2000"/>
              <a:buChar char="○"/>
            </a:pPr>
            <a:r>
              <a:rPr lang="en" sz="2000">
                <a:solidFill>
                  <a:srgbClr val="002B42"/>
                </a:solidFill>
              </a:rPr>
              <a:t>FASTQ to tallying counts.</a:t>
            </a:r>
            <a:endParaRPr sz="2000">
              <a:solidFill>
                <a:srgbClr val="002B42"/>
              </a:solidFill>
            </a:endParaRPr>
          </a:p>
          <a:p>
            <a:pPr indent="0" lvl="0" marL="0" rtl="0" algn="l">
              <a:lnSpc>
                <a:spcPct val="115000"/>
              </a:lnSpc>
              <a:spcBef>
                <a:spcPts val="1000"/>
              </a:spcBef>
              <a:spcAft>
                <a:spcPts val="0"/>
              </a:spcAft>
              <a:buNone/>
            </a:pPr>
            <a:r>
              <a:t/>
            </a:r>
            <a:endParaRPr sz="700">
              <a:solidFill>
                <a:srgbClr val="002B42"/>
              </a:solidFill>
            </a:endParaRPr>
          </a:p>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Analysis of real datasets can take time. Real sequenced read libraries can be found online </a:t>
            </a:r>
            <a:r>
              <a:rPr lang="en" sz="2000" u="sng">
                <a:solidFill>
                  <a:schemeClr val="hlink"/>
                </a:solidFill>
                <a:hlinkClick r:id="rId3"/>
              </a:rPr>
              <a:t>https://www.ncbi.nlm.nih.gov/sra/</a:t>
            </a:r>
            <a:r>
              <a:rPr lang="en" sz="2000">
                <a:solidFill>
                  <a:srgbClr val="002B42"/>
                </a:solidFill>
              </a:rPr>
              <a:t>. </a:t>
            </a:r>
            <a:endParaRPr sz="2000">
              <a:solidFill>
                <a:srgbClr val="002B42"/>
              </a:solidFill>
            </a:endParaRPr>
          </a:p>
          <a:p>
            <a:pPr indent="0" lvl="0" marL="457200" rtl="0" algn="l">
              <a:lnSpc>
                <a:spcPct val="115000"/>
              </a:lnSpc>
              <a:spcBef>
                <a:spcPts val="1000"/>
              </a:spcBef>
              <a:spcAft>
                <a:spcPts val="0"/>
              </a:spcAft>
              <a:buNone/>
            </a:pPr>
            <a:r>
              <a:t/>
            </a:r>
            <a:endParaRPr sz="700">
              <a:solidFill>
                <a:srgbClr val="002B42"/>
              </a:solidFill>
            </a:endParaRPr>
          </a:p>
          <a:p>
            <a:pPr indent="-355600" lvl="0" marL="457200" rtl="0" algn="l">
              <a:lnSpc>
                <a:spcPct val="115000"/>
              </a:lnSpc>
              <a:spcBef>
                <a:spcPts val="1000"/>
              </a:spcBef>
              <a:spcAft>
                <a:spcPts val="0"/>
              </a:spcAft>
              <a:buClr>
                <a:srgbClr val="002B42"/>
              </a:buClr>
              <a:buSzPts val="2000"/>
              <a:buChar char="●"/>
            </a:pPr>
            <a:r>
              <a:rPr lang="en" sz="2000">
                <a:solidFill>
                  <a:srgbClr val="002B42"/>
                </a:solidFill>
              </a:rPr>
              <a:t>The practice dataset has a low number of reads, which is not meaningful for differential gene expression analysis. Hence, for differential gene expression analysis use a real counts matrix, an example of which can be found at </a:t>
            </a:r>
            <a:r>
              <a:rPr lang="en" sz="2000" u="sng">
                <a:solidFill>
                  <a:schemeClr val="hlink"/>
                </a:solidFill>
                <a:hlinkClick r:id="rId4"/>
              </a:rPr>
              <a:t>https://www.ncbi.nlm.nih.gov/geo/query/acc.cgi?acc=GSE49712</a:t>
            </a:r>
            <a:r>
              <a:rPr lang="en" sz="2000">
                <a:solidFill>
                  <a:srgbClr val="002B42"/>
                </a:solidFill>
              </a:rPr>
              <a:t>. </a:t>
            </a:r>
            <a:endParaRPr sz="2000">
              <a:solidFill>
                <a:srgbClr val="002B42"/>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74"/>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a:t>
            </a:r>
            <a:endParaRPr/>
          </a:p>
        </p:txBody>
      </p:sp>
      <p:sp>
        <p:nvSpPr>
          <p:cNvPr id="484" name="Google Shape;484;p74"/>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393700" lvl="0" marL="457200" rtl="0" algn="l">
              <a:spcBef>
                <a:spcPts val="800"/>
              </a:spcBef>
              <a:spcAft>
                <a:spcPts val="0"/>
              </a:spcAft>
              <a:buSzPts val="2600"/>
              <a:buFont typeface="Arial"/>
              <a:buChar char="●"/>
            </a:pPr>
            <a:r>
              <a:rPr lang="en" sz="2600">
                <a:latin typeface="Arial"/>
                <a:ea typeface="Arial"/>
                <a:cs typeface="Arial"/>
                <a:sym typeface="Arial"/>
              </a:rPr>
              <a:t>Login to Galaxy</a:t>
            </a:r>
            <a:endParaRPr sz="2600">
              <a:latin typeface="Arial"/>
              <a:ea typeface="Arial"/>
              <a:cs typeface="Arial"/>
              <a:sym typeface="Arial"/>
            </a:endParaRPr>
          </a:p>
          <a:p>
            <a:pPr indent="0" lvl="0" marL="457200" rtl="0" algn="l">
              <a:spcBef>
                <a:spcPts val="800"/>
              </a:spcBef>
              <a:spcAft>
                <a:spcPts val="0"/>
              </a:spcAft>
              <a:buNone/>
            </a:pPr>
            <a:r>
              <a:t/>
            </a:r>
            <a:endParaRPr sz="2600">
              <a:latin typeface="Arial"/>
              <a:ea typeface="Arial"/>
              <a:cs typeface="Arial"/>
              <a:sym typeface="Arial"/>
            </a:endParaRPr>
          </a:p>
          <a:p>
            <a:pPr indent="-393700" lvl="0" marL="457200" rtl="0" algn="l">
              <a:spcBef>
                <a:spcPts val="800"/>
              </a:spcBef>
              <a:spcAft>
                <a:spcPts val="0"/>
              </a:spcAft>
              <a:buSzPts val="2600"/>
              <a:buFont typeface="Arial"/>
              <a:buChar char="●"/>
            </a:pPr>
            <a:r>
              <a:rPr lang="en" sz="2600">
                <a:latin typeface="Arial"/>
                <a:ea typeface="Arial"/>
                <a:cs typeface="Arial"/>
                <a:sym typeface="Arial"/>
              </a:rPr>
              <a:t>Uploading FASTQ files to Galaxy</a:t>
            </a:r>
            <a:endParaRPr sz="2600">
              <a:latin typeface="Arial"/>
              <a:ea typeface="Arial"/>
              <a:cs typeface="Arial"/>
              <a:sym typeface="Arial"/>
            </a:endParaRPr>
          </a:p>
          <a:p>
            <a:pPr indent="0" lvl="0" marL="457200" rtl="0" algn="l">
              <a:spcBef>
                <a:spcPts val="800"/>
              </a:spcBef>
              <a:spcAft>
                <a:spcPts val="0"/>
              </a:spcAft>
              <a:buNone/>
            </a:pPr>
            <a:r>
              <a:t/>
            </a:r>
            <a:endParaRPr sz="2600">
              <a:latin typeface="Arial"/>
              <a:ea typeface="Arial"/>
              <a:cs typeface="Arial"/>
              <a:sym typeface="Arial"/>
            </a:endParaRPr>
          </a:p>
          <a:p>
            <a:pPr indent="-393700" lvl="0" marL="457200" rtl="0" algn="l">
              <a:spcBef>
                <a:spcPts val="800"/>
              </a:spcBef>
              <a:spcAft>
                <a:spcPts val="0"/>
              </a:spcAft>
              <a:buSzPts val="2600"/>
              <a:buFont typeface="Arial"/>
              <a:buChar char="●"/>
            </a:pPr>
            <a:r>
              <a:rPr lang="en" sz="2600">
                <a:latin typeface="Arial"/>
                <a:ea typeface="Arial"/>
                <a:cs typeface="Arial"/>
                <a:sym typeface="Arial"/>
              </a:rPr>
              <a:t>Running FASTQC</a:t>
            </a:r>
            <a:endParaRPr sz="2600">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75"/>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3100"/>
              <a:t>Session 1: Take-home messages</a:t>
            </a:r>
            <a:endParaRPr sz="3100"/>
          </a:p>
        </p:txBody>
      </p:sp>
      <p:sp>
        <p:nvSpPr>
          <p:cNvPr id="490" name="Google Shape;490;p75"/>
          <p:cNvSpPr txBox="1"/>
          <p:nvPr/>
        </p:nvSpPr>
        <p:spPr>
          <a:xfrm>
            <a:off x="142125" y="697050"/>
            <a:ext cx="8727000" cy="2345700"/>
          </a:xfrm>
          <a:prstGeom prst="rect">
            <a:avLst/>
          </a:prstGeom>
          <a:noFill/>
          <a:ln>
            <a:noFill/>
          </a:ln>
        </p:spPr>
        <p:txBody>
          <a:bodyPr anchorCtr="0" anchor="t" bIns="91425" lIns="91425" spcFirstLastPara="1" rIns="91425" wrap="square" tIns="91425">
            <a:spAutoFit/>
          </a:bodyPr>
          <a:lstStyle/>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Define your hypothesis and datasets before planning RNA-seq experiment</a:t>
            </a:r>
            <a:endParaRPr sz="2000">
              <a:solidFill>
                <a:schemeClr val="dk1"/>
              </a:solidFill>
            </a:endParaRPr>
          </a:p>
          <a:p>
            <a:pPr indent="0" lvl="0" marL="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Each steps of the analysis can be affected by some kind of bias - Check the quality after each step!</a:t>
            </a:r>
            <a:endParaRPr sz="2000">
              <a:solidFill>
                <a:schemeClr val="dk1"/>
              </a:solidFill>
            </a:endParaRPr>
          </a:p>
          <a:p>
            <a:pPr indent="0" lvl="0" marL="0" rtl="0" algn="l">
              <a:lnSpc>
                <a:spcPct val="90000"/>
              </a:lnSpc>
              <a:spcBef>
                <a:spcPts val="0"/>
              </a:spcBef>
              <a:spcAft>
                <a:spcPts val="0"/>
              </a:spcAft>
              <a:buNone/>
            </a:pPr>
            <a:r>
              <a:t/>
            </a:r>
            <a:endParaRPr sz="16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Be familiar with file formats</a:t>
            </a:r>
            <a:endParaRPr sz="2000">
              <a:solidFill>
                <a:schemeClr val="dk1"/>
              </a:solidFill>
            </a:endParaRPr>
          </a:p>
          <a:p>
            <a:pPr indent="0" lvl="0" marL="0" rtl="0" algn="l">
              <a:lnSpc>
                <a:spcPct val="90000"/>
              </a:lnSpc>
              <a:spcBef>
                <a:spcPts val="0"/>
              </a:spcBef>
              <a:spcAft>
                <a:spcPts val="0"/>
              </a:spcAft>
              <a:buNone/>
            </a:pPr>
            <a:r>
              <a:t/>
            </a:r>
            <a:endParaRPr sz="2000">
              <a:solidFill>
                <a:schemeClr val="dk1"/>
              </a:solidFill>
            </a:endParaRPr>
          </a:p>
        </p:txBody>
      </p:sp>
      <p:sp>
        <p:nvSpPr>
          <p:cNvPr id="491" name="Google Shape;491;p75"/>
          <p:cNvSpPr txBox="1"/>
          <p:nvPr/>
        </p:nvSpPr>
        <p:spPr>
          <a:xfrm>
            <a:off x="2077425" y="3700625"/>
            <a:ext cx="3000000" cy="572700"/>
          </a:xfrm>
          <a:prstGeom prst="rect">
            <a:avLst/>
          </a:prstGeom>
          <a:noFill/>
          <a:ln>
            <a:noFill/>
          </a:ln>
        </p:spPr>
        <p:txBody>
          <a:bodyPr anchorCtr="0" anchor="t" bIns="91425" lIns="91425" spcFirstLastPara="1" rIns="91425" wrap="square" tIns="91425">
            <a:spAutoFit/>
          </a:bodyPr>
          <a:lstStyle/>
          <a:p>
            <a:pPr indent="0" lvl="0" marL="0" rtl="0" algn="r">
              <a:lnSpc>
                <a:spcPct val="90000"/>
              </a:lnSpc>
              <a:spcBef>
                <a:spcPts val="0"/>
              </a:spcBef>
              <a:spcAft>
                <a:spcPts val="0"/>
              </a:spcAft>
              <a:buNone/>
            </a:pPr>
            <a:r>
              <a:rPr b="1" lang="en" sz="2800">
                <a:solidFill>
                  <a:srgbClr val="1155CC"/>
                </a:solidFill>
                <a:latin typeface="Helvetica Neue"/>
                <a:ea typeface="Helvetica Neue"/>
                <a:cs typeface="Helvetica Neue"/>
                <a:sym typeface="Helvetica Neue"/>
              </a:rPr>
              <a:t>Session 2 </a:t>
            </a:r>
            <a:endParaRPr sz="900"/>
          </a:p>
        </p:txBody>
      </p:sp>
      <p:sp>
        <p:nvSpPr>
          <p:cNvPr id="492" name="Google Shape;492;p75"/>
          <p:cNvSpPr/>
          <p:nvPr/>
        </p:nvSpPr>
        <p:spPr>
          <a:xfrm>
            <a:off x="5535818" y="2873450"/>
            <a:ext cx="1238700" cy="3663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Sequencer: Reads</a:t>
            </a:r>
            <a:r>
              <a:rPr lang="en" sz="800"/>
              <a:t> </a:t>
            </a:r>
            <a:r>
              <a:rPr b="1" lang="en" sz="800">
                <a:solidFill>
                  <a:schemeClr val="accent2"/>
                </a:solidFill>
              </a:rPr>
              <a:t>Fastq</a:t>
            </a:r>
            <a:endParaRPr b="1" sz="800">
              <a:solidFill>
                <a:schemeClr val="accent2"/>
              </a:solidFill>
            </a:endParaRPr>
          </a:p>
        </p:txBody>
      </p:sp>
      <p:sp>
        <p:nvSpPr>
          <p:cNvPr id="493" name="Google Shape;493;p75"/>
          <p:cNvSpPr/>
          <p:nvPr/>
        </p:nvSpPr>
        <p:spPr>
          <a:xfrm>
            <a:off x="6858966" y="2873450"/>
            <a:ext cx="1073400" cy="3663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Quality check </a:t>
            </a:r>
            <a:r>
              <a:rPr lang="en" sz="800"/>
              <a:t> </a:t>
            </a:r>
            <a:endParaRPr sz="800"/>
          </a:p>
          <a:p>
            <a:pPr indent="0" lvl="0" marL="0" rtl="0" algn="ctr">
              <a:spcBef>
                <a:spcPts val="0"/>
              </a:spcBef>
              <a:spcAft>
                <a:spcPts val="0"/>
              </a:spcAft>
              <a:buNone/>
            </a:pPr>
            <a:r>
              <a:rPr b="1" lang="en" sz="800">
                <a:solidFill>
                  <a:schemeClr val="accent2"/>
                </a:solidFill>
              </a:rPr>
              <a:t>FastQC </a:t>
            </a:r>
            <a:endParaRPr b="1" sz="800">
              <a:solidFill>
                <a:schemeClr val="accent2"/>
              </a:solidFill>
            </a:endParaRPr>
          </a:p>
        </p:txBody>
      </p:sp>
      <p:sp>
        <p:nvSpPr>
          <p:cNvPr id="494" name="Google Shape;494;p75"/>
          <p:cNvSpPr/>
          <p:nvPr/>
        </p:nvSpPr>
        <p:spPr>
          <a:xfrm>
            <a:off x="5535818" y="3803811"/>
            <a:ext cx="1238700" cy="3663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Alignment/Mapping</a:t>
            </a:r>
            <a:endParaRPr b="1" sz="800"/>
          </a:p>
          <a:p>
            <a:pPr indent="0" lvl="0" marL="0" rtl="0" algn="ctr">
              <a:spcBef>
                <a:spcPts val="0"/>
              </a:spcBef>
              <a:spcAft>
                <a:spcPts val="0"/>
              </a:spcAft>
              <a:buNone/>
            </a:pPr>
            <a:r>
              <a:rPr b="1" lang="en" sz="800">
                <a:solidFill>
                  <a:schemeClr val="accent2"/>
                </a:solidFill>
              </a:rPr>
              <a:t>STAR</a:t>
            </a:r>
            <a:r>
              <a:rPr lang="en" sz="800"/>
              <a:t> </a:t>
            </a:r>
            <a:endParaRPr sz="800"/>
          </a:p>
        </p:txBody>
      </p:sp>
      <p:sp>
        <p:nvSpPr>
          <p:cNvPr id="495" name="Google Shape;495;p75"/>
          <p:cNvSpPr/>
          <p:nvPr/>
        </p:nvSpPr>
        <p:spPr>
          <a:xfrm>
            <a:off x="5535818" y="3356863"/>
            <a:ext cx="1238700" cy="3663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Trimming</a:t>
            </a:r>
            <a:endParaRPr b="1" sz="800"/>
          </a:p>
          <a:p>
            <a:pPr indent="0" lvl="0" marL="0" rtl="0" algn="ctr">
              <a:spcBef>
                <a:spcPts val="0"/>
              </a:spcBef>
              <a:spcAft>
                <a:spcPts val="0"/>
              </a:spcAft>
              <a:buNone/>
            </a:pPr>
            <a:r>
              <a:rPr b="1" lang="en" sz="800">
                <a:solidFill>
                  <a:schemeClr val="accent2"/>
                </a:solidFill>
              </a:rPr>
              <a:t>cutadapt</a:t>
            </a:r>
            <a:endParaRPr b="1" sz="800">
              <a:solidFill>
                <a:schemeClr val="accent2"/>
              </a:solidFill>
            </a:endParaRPr>
          </a:p>
        </p:txBody>
      </p:sp>
      <p:sp>
        <p:nvSpPr>
          <p:cNvPr id="496" name="Google Shape;496;p75"/>
          <p:cNvSpPr/>
          <p:nvPr/>
        </p:nvSpPr>
        <p:spPr>
          <a:xfrm>
            <a:off x="6858966" y="3356863"/>
            <a:ext cx="1073400" cy="3663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Quality check </a:t>
            </a:r>
            <a:r>
              <a:rPr lang="en" sz="800"/>
              <a:t> </a:t>
            </a:r>
            <a:endParaRPr sz="800"/>
          </a:p>
          <a:p>
            <a:pPr indent="0" lvl="0" marL="0" rtl="0" algn="ctr">
              <a:spcBef>
                <a:spcPts val="0"/>
              </a:spcBef>
              <a:spcAft>
                <a:spcPts val="0"/>
              </a:spcAft>
              <a:buNone/>
            </a:pPr>
            <a:r>
              <a:t/>
            </a:r>
            <a:endParaRPr b="1" sz="800">
              <a:solidFill>
                <a:schemeClr val="accent2"/>
              </a:solidFill>
            </a:endParaRPr>
          </a:p>
        </p:txBody>
      </p:sp>
      <p:sp>
        <p:nvSpPr>
          <p:cNvPr id="497" name="Google Shape;497;p75"/>
          <p:cNvSpPr/>
          <p:nvPr/>
        </p:nvSpPr>
        <p:spPr>
          <a:xfrm>
            <a:off x="6858966" y="3803820"/>
            <a:ext cx="1073400" cy="3663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Quality check </a:t>
            </a:r>
            <a:r>
              <a:rPr lang="en" sz="800"/>
              <a:t> </a:t>
            </a:r>
            <a:endParaRPr sz="800"/>
          </a:p>
          <a:p>
            <a:pPr indent="0" lvl="0" marL="0" rtl="0" algn="ctr">
              <a:spcBef>
                <a:spcPts val="0"/>
              </a:spcBef>
              <a:spcAft>
                <a:spcPts val="0"/>
              </a:spcAft>
              <a:buNone/>
            </a:pPr>
            <a:r>
              <a:t/>
            </a:r>
            <a:endParaRPr b="1" sz="800">
              <a:solidFill>
                <a:schemeClr val="accent2"/>
              </a:solidFill>
            </a:endParaRPr>
          </a:p>
        </p:txBody>
      </p:sp>
      <p:sp>
        <p:nvSpPr>
          <p:cNvPr id="498" name="Google Shape;498;p75"/>
          <p:cNvSpPr/>
          <p:nvPr/>
        </p:nvSpPr>
        <p:spPr>
          <a:xfrm>
            <a:off x="5535818" y="1943099"/>
            <a:ext cx="1238700" cy="3663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Biological samples</a:t>
            </a:r>
            <a:endParaRPr b="1" sz="800">
              <a:solidFill>
                <a:schemeClr val="accent2"/>
              </a:solidFill>
            </a:endParaRPr>
          </a:p>
        </p:txBody>
      </p:sp>
      <p:sp>
        <p:nvSpPr>
          <p:cNvPr id="499" name="Google Shape;499;p75"/>
          <p:cNvSpPr/>
          <p:nvPr/>
        </p:nvSpPr>
        <p:spPr>
          <a:xfrm>
            <a:off x="5535818" y="2408266"/>
            <a:ext cx="1238700" cy="3663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Library preparation</a:t>
            </a:r>
            <a:endParaRPr b="1" sz="800">
              <a:solidFill>
                <a:schemeClr val="accent2"/>
              </a:solidFill>
            </a:endParaRPr>
          </a:p>
        </p:txBody>
      </p:sp>
      <p:sp>
        <p:nvSpPr>
          <p:cNvPr id="500" name="Google Shape;500;p75"/>
          <p:cNvSpPr/>
          <p:nvPr/>
        </p:nvSpPr>
        <p:spPr>
          <a:xfrm>
            <a:off x="5351325" y="3311500"/>
            <a:ext cx="2677500" cy="1350900"/>
          </a:xfrm>
          <a:prstGeom prst="roundRect">
            <a:avLst>
              <a:gd fmla="val 16667" name="adj"/>
            </a:avLst>
          </a:prstGeom>
          <a:noFill/>
          <a:ln cap="flat" cmpd="sng" w="28575">
            <a:solidFill>
              <a:srgbClr val="0000FF"/>
            </a:solidFill>
            <a:prstDash val="dash"/>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75"/>
          <p:cNvSpPr/>
          <p:nvPr/>
        </p:nvSpPr>
        <p:spPr>
          <a:xfrm>
            <a:off x="5535818" y="4268986"/>
            <a:ext cx="1238700" cy="3663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700"/>
              <a:t>Counting Reads </a:t>
            </a:r>
            <a:endParaRPr b="1" sz="700"/>
          </a:p>
          <a:p>
            <a:pPr indent="0" lvl="0" marL="0" rtl="0" algn="ctr">
              <a:spcBef>
                <a:spcPts val="0"/>
              </a:spcBef>
              <a:spcAft>
                <a:spcPts val="0"/>
              </a:spcAft>
              <a:buNone/>
            </a:pPr>
            <a:r>
              <a:rPr b="1" lang="en" sz="700">
                <a:solidFill>
                  <a:schemeClr val="accent2"/>
                </a:solidFill>
              </a:rPr>
              <a:t>featureCounts</a:t>
            </a:r>
            <a:endParaRPr b="1" sz="700">
              <a:solidFill>
                <a:schemeClr val="accent2"/>
              </a:solidFill>
            </a:endParaRPr>
          </a:p>
        </p:txBody>
      </p:sp>
      <p:sp>
        <p:nvSpPr>
          <p:cNvPr id="502" name="Google Shape;502;p75"/>
          <p:cNvSpPr/>
          <p:nvPr/>
        </p:nvSpPr>
        <p:spPr>
          <a:xfrm>
            <a:off x="5535818" y="4734161"/>
            <a:ext cx="1238700" cy="3663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DGE</a:t>
            </a:r>
            <a:endParaRPr sz="800"/>
          </a:p>
        </p:txBody>
      </p:sp>
      <p:sp>
        <p:nvSpPr>
          <p:cNvPr id="503" name="Google Shape;503;p75"/>
          <p:cNvSpPr/>
          <p:nvPr/>
        </p:nvSpPr>
        <p:spPr>
          <a:xfrm>
            <a:off x="6858966" y="4268983"/>
            <a:ext cx="1073400" cy="3663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800"/>
              <a:t>Quality check </a:t>
            </a:r>
            <a:r>
              <a:rPr lang="en" sz="800"/>
              <a:t> </a:t>
            </a:r>
            <a:endParaRPr sz="800"/>
          </a:p>
          <a:p>
            <a:pPr indent="0" lvl="0" marL="0" rtl="0" algn="ctr">
              <a:spcBef>
                <a:spcPts val="0"/>
              </a:spcBef>
              <a:spcAft>
                <a:spcPts val="0"/>
              </a:spcAft>
              <a:buNone/>
            </a:pPr>
            <a:r>
              <a:t/>
            </a:r>
            <a:endParaRPr b="1" sz="800">
              <a:solidFill>
                <a:schemeClr val="accent2"/>
              </a:solidFill>
            </a:endParaRPr>
          </a:p>
        </p:txBody>
      </p:sp>
      <p:sp>
        <p:nvSpPr>
          <p:cNvPr id="504" name="Google Shape;504;p75"/>
          <p:cNvSpPr txBox="1"/>
          <p:nvPr/>
        </p:nvSpPr>
        <p:spPr>
          <a:xfrm>
            <a:off x="142125" y="4170100"/>
            <a:ext cx="5067900" cy="988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000">
                <a:solidFill>
                  <a:schemeClr val="accent2"/>
                </a:solidFill>
              </a:rPr>
              <a:t>Please take the survey:</a:t>
            </a:r>
            <a:endParaRPr b="1" sz="2000">
              <a:solidFill>
                <a:schemeClr val="accent2"/>
              </a:solidFill>
            </a:endParaRPr>
          </a:p>
          <a:p>
            <a:pPr indent="0" lvl="0" marL="0" rtl="0" algn="l">
              <a:lnSpc>
                <a:spcPct val="90000"/>
              </a:lnSpc>
              <a:spcBef>
                <a:spcPts val="0"/>
              </a:spcBef>
              <a:spcAft>
                <a:spcPts val="0"/>
              </a:spcAft>
              <a:buNone/>
            </a:pPr>
            <a:r>
              <a:rPr lang="en" sz="1900" u="sng">
                <a:solidFill>
                  <a:schemeClr val="hlink"/>
                </a:solidFill>
                <a:hlinkClick r:id="rId3"/>
              </a:rPr>
              <a:t>https://www.surveymonkey.com/r/F75J6VZ</a:t>
            </a:r>
            <a:endParaRPr sz="1900">
              <a:solidFill>
                <a:schemeClr val="dk1"/>
              </a:solidFill>
            </a:endParaRPr>
          </a:p>
          <a:p>
            <a:pPr indent="0" lvl="0" marL="0" rtl="0" algn="l">
              <a:lnSpc>
                <a:spcPct val="90000"/>
              </a:lnSpc>
              <a:spcBef>
                <a:spcPts val="0"/>
              </a:spcBef>
              <a:spcAft>
                <a:spcPts val="0"/>
              </a:spcAft>
              <a:buNone/>
            </a:pPr>
            <a:r>
              <a:t/>
            </a:r>
            <a:endParaRPr sz="19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3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Goals</a:t>
            </a:r>
            <a:endParaRPr/>
          </a:p>
        </p:txBody>
      </p:sp>
      <p:sp>
        <p:nvSpPr>
          <p:cNvPr id="134" name="Google Shape;134;p31"/>
          <p:cNvSpPr txBox="1"/>
          <p:nvPr>
            <p:ph idx="1" type="body"/>
          </p:nvPr>
        </p:nvSpPr>
        <p:spPr>
          <a:xfrm>
            <a:off x="628650" y="1197294"/>
            <a:ext cx="7886700" cy="3263400"/>
          </a:xfrm>
          <a:prstGeom prst="rect">
            <a:avLst/>
          </a:prstGeom>
        </p:spPr>
        <p:txBody>
          <a:bodyPr anchorCtr="0" anchor="t" bIns="0" lIns="0" spcFirstLastPara="1" rIns="0" wrap="square" tIns="0">
            <a:noAutofit/>
          </a:bodyPr>
          <a:lstStyle/>
          <a:p>
            <a:pPr indent="0" lvl="0" marL="0" rtl="0" algn="l">
              <a:lnSpc>
                <a:spcPct val="115000"/>
              </a:lnSpc>
              <a:spcBef>
                <a:spcPts val="0"/>
              </a:spcBef>
              <a:spcAft>
                <a:spcPts val="0"/>
              </a:spcAft>
              <a:buNone/>
            </a:pPr>
            <a:r>
              <a:rPr lang="en" sz="2200">
                <a:solidFill>
                  <a:schemeClr val="accent2"/>
                </a:solidFill>
                <a:latin typeface="Arial"/>
                <a:ea typeface="Arial"/>
                <a:cs typeface="Arial"/>
                <a:sym typeface="Arial"/>
              </a:rPr>
              <a:t>By the end of this workshop you should be able to:</a:t>
            </a:r>
            <a:endParaRPr sz="2200">
              <a:solidFill>
                <a:schemeClr val="accent2"/>
              </a:solidFill>
              <a:latin typeface="Arial"/>
              <a:ea typeface="Arial"/>
              <a:cs typeface="Arial"/>
              <a:sym typeface="Arial"/>
            </a:endParaRPr>
          </a:p>
          <a:p>
            <a:pPr indent="0" lvl="0" marL="0" rtl="0" algn="l">
              <a:spcBef>
                <a:spcPts val="0"/>
              </a:spcBef>
              <a:spcAft>
                <a:spcPts val="0"/>
              </a:spcAft>
              <a:buNone/>
            </a:pPr>
            <a:r>
              <a:t/>
            </a:r>
            <a:endParaRPr sz="2200">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Demystify each step of the </a:t>
            </a:r>
            <a:r>
              <a:rPr lang="en">
                <a:latin typeface="Arial"/>
                <a:ea typeface="Arial"/>
                <a:cs typeface="Arial"/>
                <a:sym typeface="Arial"/>
              </a:rPr>
              <a:t>RNA-Seq data analysis</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Understand the bioinformatic pipeline from raw data</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Enable informed conversations with computational biologists</a:t>
            </a:r>
            <a:endParaRPr>
              <a:latin typeface="Arial"/>
              <a:ea typeface="Arial"/>
              <a:cs typeface="Arial"/>
              <a:sym typeface="Arial"/>
            </a:endParaRPr>
          </a:p>
          <a:p>
            <a:pPr indent="-361950" lvl="0" marL="457200" rtl="0" algn="l">
              <a:lnSpc>
                <a:spcPct val="150000"/>
              </a:lnSpc>
              <a:spcBef>
                <a:spcPts val="0"/>
              </a:spcBef>
              <a:spcAft>
                <a:spcPts val="0"/>
              </a:spcAft>
              <a:buSzPts val="2100"/>
              <a:buChar char="●"/>
            </a:pPr>
            <a:r>
              <a:rPr lang="en">
                <a:latin typeface="Arial"/>
                <a:ea typeface="Arial"/>
                <a:cs typeface="Arial"/>
                <a:sym typeface="Arial"/>
              </a:rPr>
              <a:t>Demonstrate how to analyze data </a:t>
            </a:r>
            <a:r>
              <a:rPr lang="en" sz="2100">
                <a:latin typeface="Arial"/>
                <a:ea typeface="Arial"/>
                <a:cs typeface="Arial"/>
                <a:sym typeface="Arial"/>
              </a:rPr>
              <a:t>using a graphical user interface (Galaxy)</a:t>
            </a:r>
            <a:endParaRPr sz="2100">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8" name="Shape 508"/>
        <p:cNvGrpSpPr/>
        <p:nvPr/>
      </p:nvGrpSpPr>
      <p:grpSpPr>
        <a:xfrm>
          <a:off x="0" y="0"/>
          <a:ext cx="0" cy="0"/>
          <a:chOff x="0" y="0"/>
          <a:chExt cx="0" cy="0"/>
        </a:xfrm>
      </p:grpSpPr>
      <p:sp>
        <p:nvSpPr>
          <p:cNvPr id="509" name="Google Shape;509;p76"/>
          <p:cNvSpPr txBox="1"/>
          <p:nvPr>
            <p:ph type="title"/>
          </p:nvPr>
        </p:nvSpPr>
        <p:spPr>
          <a:xfrm>
            <a:off x="272825" y="946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Working material for this workshop</a:t>
            </a:r>
            <a:endParaRPr/>
          </a:p>
        </p:txBody>
      </p:sp>
      <p:sp>
        <p:nvSpPr>
          <p:cNvPr id="510" name="Google Shape;510;p76"/>
          <p:cNvSpPr txBox="1"/>
          <p:nvPr>
            <p:ph idx="1" type="body"/>
          </p:nvPr>
        </p:nvSpPr>
        <p:spPr>
          <a:xfrm>
            <a:off x="272825" y="679049"/>
            <a:ext cx="7886700" cy="2873700"/>
          </a:xfrm>
          <a:prstGeom prst="rect">
            <a:avLst/>
          </a:prstGeom>
        </p:spPr>
        <p:txBody>
          <a:bodyPr anchorCtr="0" anchor="t" bIns="0" lIns="0" spcFirstLastPara="1" rIns="0" wrap="square" tIns="0">
            <a:noAutofit/>
          </a:bodyPr>
          <a:lstStyle/>
          <a:p>
            <a:pPr indent="-317500" lvl="0" marL="457200" rtl="0" algn="l">
              <a:lnSpc>
                <a:spcPct val="150000"/>
              </a:lnSpc>
              <a:spcBef>
                <a:spcPts val="800"/>
              </a:spcBef>
              <a:spcAft>
                <a:spcPts val="0"/>
              </a:spcAft>
              <a:buClr>
                <a:srgbClr val="888888"/>
              </a:buClr>
              <a:buSzPts val="1400"/>
              <a:buAutoNum type="arabicPeriod"/>
            </a:pPr>
            <a:r>
              <a:rPr lang="en">
                <a:solidFill>
                  <a:srgbClr val="888888"/>
                </a:solidFill>
              </a:rPr>
              <a:t>Single_read.fastq</a:t>
            </a:r>
            <a:endParaRPr>
              <a:solidFill>
                <a:srgbClr val="888888"/>
              </a:solidFill>
            </a:endParaRPr>
          </a:p>
          <a:p>
            <a:pPr indent="-317500" lvl="0" marL="457200" rtl="0" algn="l">
              <a:lnSpc>
                <a:spcPct val="150000"/>
              </a:lnSpc>
              <a:spcBef>
                <a:spcPts val="0"/>
              </a:spcBef>
              <a:spcAft>
                <a:spcPts val="0"/>
              </a:spcAft>
              <a:buSzPts val="1400"/>
              <a:buAutoNum type="arabicPeriod"/>
            </a:pPr>
            <a:r>
              <a:rPr lang="en"/>
              <a:t>Bacteria_GATTACA_L001_R1_001.fastq</a:t>
            </a:r>
            <a:endParaRPr/>
          </a:p>
          <a:p>
            <a:pPr indent="-317500" lvl="0" marL="457200" rtl="0" algn="l">
              <a:lnSpc>
                <a:spcPct val="150000"/>
              </a:lnSpc>
              <a:spcBef>
                <a:spcPts val="0"/>
              </a:spcBef>
              <a:spcAft>
                <a:spcPts val="0"/>
              </a:spcAft>
              <a:buSzPts val="1400"/>
              <a:buAutoNum type="arabicPeriod"/>
            </a:pPr>
            <a:r>
              <a:rPr lang="en"/>
              <a:t>Adapter_Sequence.fasta</a:t>
            </a:r>
            <a:endParaRPr/>
          </a:p>
          <a:p>
            <a:pPr indent="-317500" lvl="0" marL="457200" rtl="0" algn="l">
              <a:lnSpc>
                <a:spcPct val="150000"/>
              </a:lnSpc>
              <a:spcBef>
                <a:spcPts val="0"/>
              </a:spcBef>
              <a:spcAft>
                <a:spcPts val="0"/>
              </a:spcAft>
              <a:buSzPts val="1400"/>
              <a:buAutoNum type="arabicPeriod"/>
            </a:pPr>
            <a:r>
              <a:rPr lang="en"/>
              <a:t>rDNA_sequence.fasta</a:t>
            </a:r>
            <a:endParaRPr/>
          </a:p>
          <a:p>
            <a:pPr indent="-317500" lvl="0" marL="457200" rtl="0" algn="l">
              <a:lnSpc>
                <a:spcPct val="150000"/>
              </a:lnSpc>
              <a:spcBef>
                <a:spcPts val="0"/>
              </a:spcBef>
              <a:spcAft>
                <a:spcPts val="0"/>
              </a:spcAft>
              <a:buSzPts val="1400"/>
              <a:buAutoNum type="arabicPeriod"/>
            </a:pPr>
            <a:r>
              <a:rPr lang="en"/>
              <a:t>rDNA.gtf</a:t>
            </a:r>
            <a:endParaRPr/>
          </a:p>
          <a:p>
            <a:pPr indent="-317500" lvl="0" marL="457200" rtl="0" algn="l">
              <a:lnSpc>
                <a:spcPct val="150000"/>
              </a:lnSpc>
              <a:spcBef>
                <a:spcPts val="0"/>
              </a:spcBef>
              <a:spcAft>
                <a:spcPts val="0"/>
              </a:spcAft>
              <a:buClr>
                <a:srgbClr val="888888"/>
              </a:buClr>
              <a:buSzPts val="1400"/>
              <a:buAutoNum type="arabicPeriod"/>
            </a:pPr>
            <a:r>
              <a:rPr lang="en">
                <a:solidFill>
                  <a:srgbClr val="888888"/>
                </a:solidFill>
              </a:rPr>
              <a:t>all_steps.sh</a:t>
            </a:r>
            <a:endParaRPr>
              <a:solidFill>
                <a:srgbClr val="888888"/>
              </a:solidFill>
            </a:endParaRPr>
          </a:p>
          <a:p>
            <a:pPr indent="-228600" lvl="0" marL="457200" rtl="0" algn="l">
              <a:lnSpc>
                <a:spcPct val="150000"/>
              </a:lnSpc>
              <a:spcBef>
                <a:spcPts val="800"/>
              </a:spcBef>
              <a:spcAft>
                <a:spcPts val="0"/>
              </a:spcAft>
              <a:buNone/>
            </a:pPr>
            <a:r>
              <a:t/>
            </a:r>
            <a:endParaRPr/>
          </a:p>
        </p:txBody>
      </p:sp>
      <p:sp>
        <p:nvSpPr>
          <p:cNvPr id="511" name="Google Shape;511;p76"/>
          <p:cNvSpPr txBox="1"/>
          <p:nvPr/>
        </p:nvSpPr>
        <p:spPr>
          <a:xfrm>
            <a:off x="269550" y="3961925"/>
            <a:ext cx="8604900" cy="5448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rgbClr val="1155CC"/>
                </a:solidFill>
                <a:latin typeface="Helvetica Neue"/>
                <a:ea typeface="Helvetica Neue"/>
                <a:cs typeface="Helvetica Neue"/>
                <a:sym typeface="Helvetica Neue"/>
              </a:rPr>
              <a:t>Please register on Galaxy, activate account and login!</a:t>
            </a:r>
            <a:endParaRPr b="1" sz="2600">
              <a:solidFill>
                <a:srgbClr val="1155CC"/>
              </a:solidFill>
              <a:latin typeface="Helvetica Neue"/>
              <a:ea typeface="Helvetica Neue"/>
              <a:cs typeface="Helvetica Neue"/>
              <a:sym typeface="Helvetica Neue"/>
            </a:endParaRPr>
          </a:p>
        </p:txBody>
      </p:sp>
      <p:sp>
        <p:nvSpPr>
          <p:cNvPr id="512" name="Google Shape;512;p76"/>
          <p:cNvSpPr txBox="1"/>
          <p:nvPr>
            <p:ph idx="1" type="body"/>
          </p:nvPr>
        </p:nvSpPr>
        <p:spPr>
          <a:xfrm>
            <a:off x="120425" y="4556120"/>
            <a:ext cx="7886700" cy="572700"/>
          </a:xfrm>
          <a:prstGeom prst="rect">
            <a:avLst/>
          </a:prstGeom>
        </p:spPr>
        <p:txBody>
          <a:bodyPr anchorCtr="0" anchor="t" bIns="0" lIns="0" spcFirstLastPara="1" rIns="0" wrap="square" tIns="0">
            <a:noAutofit/>
          </a:bodyPr>
          <a:lstStyle/>
          <a:p>
            <a:pPr indent="0" lvl="0" marL="228600" rtl="0" algn="l">
              <a:lnSpc>
                <a:spcPct val="150000"/>
              </a:lnSpc>
              <a:spcBef>
                <a:spcPts val="800"/>
              </a:spcBef>
              <a:spcAft>
                <a:spcPts val="0"/>
              </a:spcAft>
              <a:buNone/>
            </a:pPr>
            <a:r>
              <a:rPr lang="en" u="sng">
                <a:solidFill>
                  <a:schemeClr val="hlink"/>
                </a:solidFill>
                <a:hlinkClick r:id="rId3"/>
              </a:rPr>
              <a:t>https://usegalaxy.org/login</a:t>
            </a:r>
            <a:endParaRPr/>
          </a:p>
          <a:p>
            <a:pPr indent="0" lvl="0" marL="228600" rtl="0" algn="l">
              <a:lnSpc>
                <a:spcPct val="150000"/>
              </a:lnSpc>
              <a:spcBef>
                <a:spcPts val="800"/>
              </a:spcBef>
              <a:spcAft>
                <a:spcPts val="0"/>
              </a:spcAft>
              <a:buNone/>
            </a:pPr>
            <a:r>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77"/>
          <p:cNvSpPr txBox="1"/>
          <p:nvPr>
            <p:ph type="ctrTitle"/>
          </p:nvPr>
        </p:nvSpPr>
        <p:spPr>
          <a:xfrm>
            <a:off x="1143000" y="536972"/>
            <a:ext cx="6858000" cy="1790700"/>
          </a:xfrm>
          <a:prstGeom prst="rect">
            <a:avLst/>
          </a:prstGeom>
          <a:noFill/>
          <a:ln>
            <a:noFill/>
          </a:ln>
        </p:spPr>
        <p:txBody>
          <a:bodyPr anchorCtr="0" anchor="b" bIns="0" lIns="0" spcFirstLastPara="1" rIns="0" wrap="square" tIns="0">
            <a:normAutofit/>
          </a:bodyPr>
          <a:lstStyle/>
          <a:p>
            <a:pPr indent="0" lvl="0" marL="0" rtl="0" algn="ctr">
              <a:spcBef>
                <a:spcPts val="0"/>
              </a:spcBef>
              <a:spcAft>
                <a:spcPts val="0"/>
              </a:spcAft>
              <a:buClr>
                <a:schemeClr val="lt1"/>
              </a:buClr>
              <a:buSzPts val="6000"/>
              <a:buFont typeface="Arial"/>
              <a:buNone/>
            </a:pPr>
            <a:r>
              <a:rPr lang="en"/>
              <a:t>Introduction to RNA-seq data analysis</a:t>
            </a:r>
            <a:endParaRPr/>
          </a:p>
        </p:txBody>
      </p:sp>
      <p:sp>
        <p:nvSpPr>
          <p:cNvPr id="519" name="Google Shape;519;p77"/>
          <p:cNvSpPr txBox="1"/>
          <p:nvPr>
            <p:ph idx="1" type="subTitle"/>
          </p:nvPr>
        </p:nvSpPr>
        <p:spPr>
          <a:xfrm>
            <a:off x="1143000" y="2839803"/>
            <a:ext cx="6858000" cy="1241700"/>
          </a:xfrm>
          <a:prstGeom prst="rect">
            <a:avLst/>
          </a:prstGeom>
          <a:noFill/>
          <a:ln>
            <a:noFill/>
          </a:ln>
        </p:spPr>
        <p:txBody>
          <a:bodyPr anchorCtr="0" anchor="t" bIns="0" lIns="0" spcFirstLastPara="1" rIns="0" wrap="square" tIns="0">
            <a:normAutofit/>
          </a:bodyPr>
          <a:lstStyle/>
          <a:p>
            <a:pPr indent="0" lvl="0" marL="0" rtl="0" algn="ctr">
              <a:spcBef>
                <a:spcPts val="0"/>
              </a:spcBef>
              <a:spcAft>
                <a:spcPts val="0"/>
              </a:spcAft>
              <a:buClr>
                <a:schemeClr val="lt1"/>
              </a:buClr>
              <a:buSzPts val="2400"/>
              <a:buFont typeface="Arial"/>
              <a:buNone/>
            </a:pPr>
            <a:r>
              <a:rPr lang="en"/>
              <a:t>Michela Traglia, Ayushi Agrawal</a:t>
            </a:r>
            <a:endParaRPr/>
          </a:p>
          <a:p>
            <a:pPr indent="0" lvl="0" marL="0" rtl="0" algn="ctr">
              <a:lnSpc>
                <a:spcPct val="100000"/>
              </a:lnSpc>
              <a:spcBef>
                <a:spcPts val="0"/>
              </a:spcBef>
              <a:spcAft>
                <a:spcPts val="0"/>
              </a:spcAft>
              <a:buClr>
                <a:schemeClr val="lt1"/>
              </a:buClr>
              <a:buSzPts val="2400"/>
              <a:buFont typeface="Arial"/>
              <a:buNone/>
            </a:pPr>
            <a:r>
              <a:rPr lang="en"/>
              <a:t>Bioinformatics Core, GIDB</a:t>
            </a:r>
            <a:endParaRPr/>
          </a:p>
          <a:p>
            <a:pPr indent="0" lvl="0" marL="0" rtl="0" algn="ctr">
              <a:spcBef>
                <a:spcPts val="0"/>
              </a:spcBef>
              <a:spcAft>
                <a:spcPts val="0"/>
              </a:spcAft>
              <a:buClr>
                <a:schemeClr val="lt1"/>
              </a:buClr>
              <a:buSzPts val="2100"/>
              <a:buNone/>
            </a:pPr>
            <a:r>
              <a:rPr lang="en"/>
              <a:t>October 14-15, 2021</a:t>
            </a:r>
            <a:endParaRPr/>
          </a:p>
          <a:p>
            <a:pPr indent="0" lvl="0" marL="0" rtl="0" algn="l">
              <a:lnSpc>
                <a:spcPct val="90000"/>
              </a:lnSpc>
              <a:spcBef>
                <a:spcPts val="0"/>
              </a:spcBef>
              <a:spcAft>
                <a:spcPts val="0"/>
              </a:spcAft>
              <a:buClr>
                <a:schemeClr val="lt1"/>
              </a:buClr>
              <a:buSzPts val="2100"/>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3" name="Shape 523"/>
        <p:cNvGrpSpPr/>
        <p:nvPr/>
      </p:nvGrpSpPr>
      <p:grpSpPr>
        <a:xfrm>
          <a:off x="0" y="0"/>
          <a:ext cx="0" cy="0"/>
          <a:chOff x="0" y="0"/>
          <a:chExt cx="0" cy="0"/>
        </a:xfrm>
      </p:grpSpPr>
      <p:sp>
        <p:nvSpPr>
          <p:cNvPr id="524" name="Google Shape;524;p78"/>
          <p:cNvSpPr txBox="1"/>
          <p:nvPr/>
        </p:nvSpPr>
        <p:spPr>
          <a:xfrm>
            <a:off x="515800" y="3051725"/>
            <a:ext cx="6954600" cy="1223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chemeClr val="accent2"/>
                </a:solidFill>
              </a:rPr>
              <a:t>Session 2</a:t>
            </a:r>
            <a:endParaRPr b="1" sz="2600">
              <a:solidFill>
                <a:schemeClr val="accent2"/>
              </a:solidFill>
            </a:endParaRPr>
          </a:p>
          <a:p>
            <a:pPr indent="0" lvl="0" marL="0" rtl="0" algn="l">
              <a:lnSpc>
                <a:spcPct val="90000"/>
              </a:lnSpc>
              <a:spcBef>
                <a:spcPts val="0"/>
              </a:spcBef>
              <a:spcAft>
                <a:spcPts val="0"/>
              </a:spcAft>
              <a:buNone/>
            </a:pPr>
            <a:r>
              <a:t/>
            </a:r>
            <a:endParaRPr b="1" sz="2600">
              <a:solidFill>
                <a:schemeClr val="accent2"/>
              </a:solidFill>
            </a:endParaRPr>
          </a:p>
          <a:p>
            <a:pPr indent="0" lvl="0" marL="0" rtl="0" algn="l">
              <a:lnSpc>
                <a:spcPct val="90000"/>
              </a:lnSpc>
              <a:spcBef>
                <a:spcPts val="0"/>
              </a:spcBef>
              <a:spcAft>
                <a:spcPts val="0"/>
              </a:spcAft>
              <a:buNone/>
            </a:pPr>
            <a:r>
              <a:rPr b="1" lang="en" sz="2300">
                <a:solidFill>
                  <a:schemeClr val="dk1"/>
                </a:solidFill>
              </a:rPr>
              <a:t>Tools: Galaxy, cutadapt, STAR, featureCounts </a:t>
            </a:r>
            <a:endParaRPr b="1" sz="2300">
              <a:solidFill>
                <a:schemeClr val="dk1"/>
              </a:solidFill>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79"/>
          <p:cNvSpPr txBox="1"/>
          <p:nvPr>
            <p:ph type="title"/>
          </p:nvPr>
        </p:nvSpPr>
        <p:spPr>
          <a:xfrm>
            <a:off x="205725"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overview</a:t>
            </a:r>
            <a:endParaRPr/>
          </a:p>
        </p:txBody>
      </p:sp>
      <p:sp>
        <p:nvSpPr>
          <p:cNvPr id="530" name="Google Shape;530;p79"/>
          <p:cNvSpPr txBox="1"/>
          <p:nvPr/>
        </p:nvSpPr>
        <p:spPr>
          <a:xfrm>
            <a:off x="4866025" y="4820400"/>
            <a:ext cx="4224000" cy="3231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sz="900">
                <a:solidFill>
                  <a:schemeClr val="dk1"/>
                </a:solidFill>
                <a:highlight>
                  <a:srgbClr val="FFFFFF"/>
                </a:highlight>
                <a:uFill>
                  <a:noFill/>
                </a:uFill>
                <a:hlinkClick r:id="rId3">
                  <a:extLst>
                    <a:ext uri="{A12FA001-AC4F-418D-AE19-62706E023703}">
                      <ahyp:hlinkClr val="tx"/>
                    </a:ext>
                  </a:extLst>
                </a:hlinkClick>
              </a:rPr>
              <a:t>From  https://doi.org/10.3390/ijms19010245</a:t>
            </a:r>
            <a:endParaRPr sz="1300">
              <a:solidFill>
                <a:schemeClr val="dk1"/>
              </a:solidFill>
            </a:endParaRPr>
          </a:p>
        </p:txBody>
      </p:sp>
      <p:pic>
        <p:nvPicPr>
          <p:cNvPr id="531" name="Google Shape;531;p79"/>
          <p:cNvPicPr preferRelativeResize="0"/>
          <p:nvPr/>
        </p:nvPicPr>
        <p:blipFill>
          <a:blip r:embed="rId4">
            <a:alphaModFix/>
          </a:blip>
          <a:stretch>
            <a:fillRect/>
          </a:stretch>
        </p:blipFill>
        <p:spPr>
          <a:xfrm>
            <a:off x="293000" y="364813"/>
            <a:ext cx="4660310" cy="4031825"/>
          </a:xfrm>
          <a:prstGeom prst="rect">
            <a:avLst/>
          </a:prstGeom>
          <a:noFill/>
          <a:ln>
            <a:noFill/>
          </a:ln>
        </p:spPr>
      </p:pic>
      <p:pic>
        <p:nvPicPr>
          <p:cNvPr id="532" name="Google Shape;532;p79"/>
          <p:cNvPicPr preferRelativeResize="0"/>
          <p:nvPr/>
        </p:nvPicPr>
        <p:blipFill>
          <a:blip r:embed="rId5">
            <a:alphaModFix/>
          </a:blip>
          <a:stretch>
            <a:fillRect/>
          </a:stretch>
        </p:blipFill>
        <p:spPr>
          <a:xfrm>
            <a:off x="5093250" y="1320708"/>
            <a:ext cx="4050749" cy="2424841"/>
          </a:xfrm>
          <a:prstGeom prst="rect">
            <a:avLst/>
          </a:prstGeom>
          <a:noFill/>
          <a:ln>
            <a:noFill/>
          </a:ln>
        </p:spPr>
      </p:pic>
      <p:sp>
        <p:nvSpPr>
          <p:cNvPr id="533" name="Google Shape;533;p79"/>
          <p:cNvSpPr txBox="1"/>
          <p:nvPr/>
        </p:nvSpPr>
        <p:spPr>
          <a:xfrm>
            <a:off x="293000" y="4329450"/>
            <a:ext cx="5371500" cy="7182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800"/>
              </a:spcBef>
              <a:spcAft>
                <a:spcPts val="0"/>
              </a:spcAft>
              <a:buNone/>
            </a:pPr>
            <a:r>
              <a:rPr lang="en">
                <a:solidFill>
                  <a:schemeClr val="dk1"/>
                </a:solidFill>
                <a:latin typeface="Helvetica Neue"/>
                <a:ea typeface="Helvetica Neue"/>
                <a:cs typeface="Helvetica Neue"/>
                <a:sym typeface="Helvetica Neue"/>
              </a:rPr>
              <a:t>Single_read.fastq</a:t>
            </a:r>
            <a:endParaRPr>
              <a:solidFill>
                <a:schemeClr val="dk1"/>
              </a:solidFill>
              <a:latin typeface="Helvetica Neue"/>
              <a:ea typeface="Helvetica Neue"/>
              <a:cs typeface="Helvetica Neue"/>
              <a:sym typeface="Helvetica Neue"/>
            </a:endParaRPr>
          </a:p>
          <a:p>
            <a:pPr indent="0" lvl="0" marL="0" rtl="0" algn="l">
              <a:lnSpc>
                <a:spcPct val="100000"/>
              </a:lnSpc>
              <a:spcBef>
                <a:spcPts val="800"/>
              </a:spcBef>
              <a:spcAft>
                <a:spcPts val="0"/>
              </a:spcAft>
              <a:buNone/>
            </a:pPr>
            <a:r>
              <a:rPr lang="en">
                <a:solidFill>
                  <a:schemeClr val="dk1"/>
                </a:solidFill>
                <a:latin typeface="Helvetica Neue"/>
                <a:ea typeface="Helvetica Neue"/>
                <a:cs typeface="Helvetica Neue"/>
                <a:sym typeface="Helvetica Neue"/>
              </a:rPr>
              <a:t>Bacteria_GATTACA_L001_R1_001.fastq</a:t>
            </a:r>
            <a:endParaRPr sz="700">
              <a:solidFill>
                <a:schemeClr val="dk1"/>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7" name="Shape 537"/>
        <p:cNvGrpSpPr/>
        <p:nvPr/>
      </p:nvGrpSpPr>
      <p:grpSpPr>
        <a:xfrm>
          <a:off x="0" y="0"/>
          <a:ext cx="0" cy="0"/>
          <a:chOff x="0" y="0"/>
          <a:chExt cx="0" cy="0"/>
        </a:xfrm>
      </p:grpSpPr>
      <p:sp>
        <p:nvSpPr>
          <p:cNvPr id="538" name="Google Shape;538;p80"/>
          <p:cNvSpPr txBox="1"/>
          <p:nvPr>
            <p:ph type="title"/>
          </p:nvPr>
        </p:nvSpPr>
        <p:spPr>
          <a:xfrm>
            <a:off x="134750" y="714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outline</a:t>
            </a:r>
            <a:endParaRPr/>
          </a:p>
        </p:txBody>
      </p:sp>
      <p:sp>
        <p:nvSpPr>
          <p:cNvPr id="539" name="Google Shape;539;p80"/>
          <p:cNvSpPr txBox="1"/>
          <p:nvPr>
            <p:ph idx="1" type="body"/>
          </p:nvPr>
        </p:nvSpPr>
        <p:spPr>
          <a:xfrm>
            <a:off x="134750" y="551725"/>
            <a:ext cx="87912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200">
                <a:solidFill>
                  <a:srgbClr val="888888"/>
                </a:solidFill>
                <a:latin typeface="Arial"/>
                <a:ea typeface="Arial"/>
                <a:cs typeface="Arial"/>
                <a:sym typeface="Arial"/>
              </a:rPr>
              <a:t>Session 1 </a:t>
            </a:r>
            <a:endParaRPr sz="2200">
              <a:solidFill>
                <a:srgbClr val="888888"/>
              </a:solidFill>
              <a:latin typeface="Arial"/>
              <a:ea typeface="Arial"/>
              <a:cs typeface="Arial"/>
              <a:sym typeface="Arial"/>
            </a:endParaRPr>
          </a:p>
          <a:p>
            <a:pPr indent="0" lvl="0" marL="0" rtl="0" algn="l">
              <a:spcBef>
                <a:spcPts val="0"/>
              </a:spcBef>
              <a:spcAft>
                <a:spcPts val="0"/>
              </a:spcAft>
              <a:buNone/>
            </a:pPr>
            <a:r>
              <a:t/>
            </a:r>
            <a:endParaRPr sz="2200">
              <a:solidFill>
                <a:srgbClr val="888888"/>
              </a:solidFill>
              <a:latin typeface="Arial"/>
              <a:ea typeface="Arial"/>
              <a:cs typeface="Arial"/>
              <a:sym typeface="Arial"/>
            </a:endParaRPr>
          </a:p>
          <a:p>
            <a:pPr indent="-317500" lvl="0" marL="457200" rtl="0" algn="l">
              <a:spcBef>
                <a:spcPts val="0"/>
              </a:spcBef>
              <a:spcAft>
                <a:spcPts val="0"/>
              </a:spcAft>
              <a:buClr>
                <a:srgbClr val="888888"/>
              </a:buClr>
              <a:buSzPts val="1400"/>
              <a:buFont typeface="Arial"/>
              <a:buChar char="•"/>
            </a:pPr>
            <a:r>
              <a:rPr lang="en">
                <a:solidFill>
                  <a:srgbClr val="888888"/>
                </a:solidFill>
                <a:latin typeface="Arial"/>
                <a:ea typeface="Arial"/>
                <a:cs typeface="Arial"/>
                <a:sym typeface="Arial"/>
              </a:rPr>
              <a:t>Why studying the transcriptome and with which assay </a:t>
            </a:r>
            <a:endParaRPr>
              <a:solidFill>
                <a:srgbClr val="888888"/>
              </a:solidFill>
              <a:latin typeface="Arial"/>
              <a:ea typeface="Arial"/>
              <a:cs typeface="Arial"/>
              <a:sym typeface="Arial"/>
            </a:endParaRPr>
          </a:p>
          <a:p>
            <a:pPr indent="-317500" lvl="0" marL="457200" rtl="0" algn="l">
              <a:spcBef>
                <a:spcPts val="0"/>
              </a:spcBef>
              <a:spcAft>
                <a:spcPts val="0"/>
              </a:spcAft>
              <a:buClr>
                <a:srgbClr val="888888"/>
              </a:buClr>
              <a:buSzPts val="1400"/>
              <a:buFont typeface="Arial"/>
              <a:buChar char="•"/>
            </a:pPr>
            <a:r>
              <a:rPr lang="en">
                <a:solidFill>
                  <a:srgbClr val="888888"/>
                </a:solidFill>
                <a:latin typeface="Arial"/>
                <a:ea typeface="Arial"/>
                <a:cs typeface="Arial"/>
                <a:sym typeface="Arial"/>
              </a:rPr>
              <a:t>Questions that we can answer with RNA-seq experiments</a:t>
            </a:r>
            <a:endParaRPr>
              <a:solidFill>
                <a:srgbClr val="888888"/>
              </a:solidFill>
              <a:latin typeface="Arial"/>
              <a:ea typeface="Arial"/>
              <a:cs typeface="Arial"/>
              <a:sym typeface="Arial"/>
            </a:endParaRPr>
          </a:p>
          <a:p>
            <a:pPr indent="-317500" lvl="0" marL="457200" rtl="0" algn="l">
              <a:spcBef>
                <a:spcPts val="0"/>
              </a:spcBef>
              <a:spcAft>
                <a:spcPts val="0"/>
              </a:spcAft>
              <a:buClr>
                <a:srgbClr val="888888"/>
              </a:buClr>
              <a:buSzPts val="1400"/>
              <a:buFont typeface="Arial"/>
              <a:buChar char="•"/>
            </a:pPr>
            <a:r>
              <a:rPr lang="en">
                <a:solidFill>
                  <a:srgbClr val="888888"/>
                </a:solidFill>
                <a:latin typeface="Arial"/>
                <a:ea typeface="Arial"/>
                <a:cs typeface="Arial"/>
                <a:sym typeface="Arial"/>
              </a:rPr>
              <a:t>RNA-seq protocols in details</a:t>
            </a:r>
            <a:endParaRPr>
              <a:solidFill>
                <a:srgbClr val="888888"/>
              </a:solidFill>
              <a:latin typeface="Arial"/>
              <a:ea typeface="Arial"/>
              <a:cs typeface="Arial"/>
              <a:sym typeface="Arial"/>
            </a:endParaRPr>
          </a:p>
          <a:p>
            <a:pPr indent="-317500" lvl="0" marL="457200" rtl="0" algn="l">
              <a:spcBef>
                <a:spcPts val="0"/>
              </a:spcBef>
              <a:spcAft>
                <a:spcPts val="0"/>
              </a:spcAft>
              <a:buClr>
                <a:srgbClr val="888888"/>
              </a:buClr>
              <a:buSzPts val="1400"/>
              <a:buChar char="•"/>
            </a:pPr>
            <a:r>
              <a:rPr lang="en">
                <a:solidFill>
                  <a:srgbClr val="888888"/>
                </a:solidFill>
                <a:latin typeface="Arial"/>
                <a:ea typeface="Arial"/>
                <a:cs typeface="Arial"/>
                <a:sym typeface="Arial"/>
              </a:rPr>
              <a:t>Break</a:t>
            </a:r>
            <a:endParaRPr>
              <a:solidFill>
                <a:srgbClr val="888888"/>
              </a:solidFill>
              <a:latin typeface="Arial"/>
              <a:ea typeface="Arial"/>
              <a:cs typeface="Arial"/>
              <a:sym typeface="Arial"/>
            </a:endParaRPr>
          </a:p>
          <a:p>
            <a:pPr indent="-317500" lvl="0" marL="457200" rtl="0" algn="l">
              <a:spcBef>
                <a:spcPts val="0"/>
              </a:spcBef>
              <a:spcAft>
                <a:spcPts val="0"/>
              </a:spcAft>
              <a:buClr>
                <a:srgbClr val="888888"/>
              </a:buClr>
              <a:buSzPts val="1400"/>
              <a:buFont typeface="Arial"/>
              <a:buChar char="•"/>
            </a:pPr>
            <a:r>
              <a:rPr lang="en">
                <a:solidFill>
                  <a:srgbClr val="888888"/>
                </a:solidFill>
                <a:latin typeface="Arial"/>
                <a:ea typeface="Arial"/>
                <a:cs typeface="Arial"/>
                <a:sym typeface="Arial"/>
              </a:rPr>
              <a:t>Concepts and Demo with Galaxy: steps from raw data to FastQC </a:t>
            </a:r>
            <a:endParaRPr b="1">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rPr lang="en">
                <a:solidFill>
                  <a:schemeClr val="accent2"/>
                </a:solidFill>
                <a:latin typeface="Arial"/>
                <a:ea typeface="Arial"/>
                <a:cs typeface="Arial"/>
                <a:sym typeface="Arial"/>
              </a:rPr>
              <a:t>Session 2 (day2)</a:t>
            </a:r>
            <a:endParaRPr>
              <a:solidFill>
                <a:schemeClr val="accent2"/>
              </a:solidFill>
              <a:latin typeface="Arial"/>
              <a:ea typeface="Arial"/>
              <a:cs typeface="Arial"/>
              <a:sym typeface="Arial"/>
            </a:endParaRPr>
          </a:p>
          <a:p>
            <a:pPr indent="-317500" lvl="0" marL="457200" rtl="0" algn="l">
              <a:spcBef>
                <a:spcPts val="1000"/>
              </a:spcBef>
              <a:spcAft>
                <a:spcPts val="0"/>
              </a:spcAft>
              <a:buClr>
                <a:srgbClr val="002B42"/>
              </a:buClr>
              <a:buSzPts val="1400"/>
              <a:buFont typeface="Arial"/>
              <a:buChar char="•"/>
            </a:pPr>
            <a:r>
              <a:rPr lang="en">
                <a:latin typeface="Arial"/>
                <a:ea typeface="Arial"/>
                <a:cs typeface="Arial"/>
                <a:sym typeface="Arial"/>
              </a:rPr>
              <a:t>Concepts and Demo with Galaxy</a:t>
            </a:r>
            <a:endParaRPr>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From FastQC to Trimming</a:t>
            </a:r>
            <a:endParaRPr>
              <a:solidFill>
                <a:srgbClr val="002B42"/>
              </a:solidFill>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Mapping to reference genome</a:t>
            </a:r>
            <a:endParaRPr>
              <a:solidFill>
                <a:srgbClr val="002B42"/>
              </a:solidFill>
              <a:latin typeface="Arial"/>
              <a:ea typeface="Arial"/>
              <a:cs typeface="Arial"/>
              <a:sym typeface="Arial"/>
            </a:endParaRPr>
          </a:p>
          <a:p>
            <a:pPr indent="-317500" lvl="1" marL="914400" rtl="0" algn="l">
              <a:spcBef>
                <a:spcPts val="0"/>
              </a:spcBef>
              <a:spcAft>
                <a:spcPts val="0"/>
              </a:spcAft>
              <a:buSzPts val="1400"/>
              <a:buFont typeface="Arial"/>
              <a:buChar char="•"/>
            </a:pPr>
            <a:r>
              <a:rPr lang="en">
                <a:latin typeface="Arial"/>
                <a:ea typeface="Arial"/>
                <a:cs typeface="Arial"/>
                <a:sym typeface="Arial"/>
              </a:rPr>
              <a:t>Break</a:t>
            </a:r>
            <a:endParaRPr>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Annotation to genomic features</a:t>
            </a:r>
            <a:endParaRPr>
              <a:solidFill>
                <a:srgbClr val="002B42"/>
              </a:solidFill>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Additional resources</a:t>
            </a:r>
            <a:endParaRPr>
              <a:latin typeface="Arial"/>
              <a:ea typeface="Arial"/>
              <a:cs typeface="Arial"/>
              <a:sym typeface="Arial"/>
            </a:endParaRPr>
          </a:p>
          <a:p>
            <a:pPr indent="0" lvl="0" marL="0" rtl="0" algn="l">
              <a:spcBef>
                <a:spcPts val="0"/>
              </a:spcBef>
              <a:spcAft>
                <a:spcPts val="0"/>
              </a:spcAft>
              <a:buNone/>
            </a:pPr>
            <a:r>
              <a:t/>
            </a:r>
            <a:endParaRPr b="1" sz="1400">
              <a:latin typeface="Arial"/>
              <a:ea typeface="Arial"/>
              <a:cs typeface="Arial"/>
              <a:sym typeface="Arial"/>
            </a:endParaRPr>
          </a:p>
          <a:p>
            <a:pPr indent="0" lvl="0" marL="0" rtl="0" algn="l">
              <a:spcBef>
                <a:spcPts val="0"/>
              </a:spcBef>
              <a:spcAft>
                <a:spcPts val="0"/>
              </a:spcAft>
              <a:buNone/>
            </a:pPr>
            <a:r>
              <a:t/>
            </a:r>
            <a:endParaRPr b="1">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p8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545" name="Google Shape;545;p81"/>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What is the </a:t>
            </a:r>
            <a:r>
              <a:rPr lang="en"/>
              <a:t>sequence</a:t>
            </a:r>
            <a:r>
              <a:rPr lang="en"/>
              <a:t> length reported by the FASTQC run yesterday?</a:t>
            </a:r>
            <a:endParaRPr/>
          </a:p>
          <a:p>
            <a:pPr indent="-317500" lvl="0" marL="914400" rtl="0" algn="l">
              <a:spcBef>
                <a:spcPts val="800"/>
              </a:spcBef>
              <a:spcAft>
                <a:spcPts val="0"/>
              </a:spcAft>
              <a:buSzPts val="1400"/>
              <a:buAutoNum type="arabicPeriod"/>
            </a:pPr>
            <a:r>
              <a:rPr lang="en"/>
              <a:t>100000</a:t>
            </a:r>
            <a:endParaRPr/>
          </a:p>
          <a:p>
            <a:pPr indent="-317500" lvl="0" marL="914400" rtl="0" algn="l">
              <a:spcBef>
                <a:spcPts val="0"/>
              </a:spcBef>
              <a:spcAft>
                <a:spcPts val="0"/>
              </a:spcAft>
              <a:buSzPts val="1400"/>
              <a:buAutoNum type="arabicPeriod"/>
            </a:pPr>
            <a:r>
              <a:rPr lang="en"/>
              <a:t>50</a:t>
            </a:r>
            <a:endParaRPr/>
          </a:p>
          <a:p>
            <a:pPr indent="-317500" lvl="0" marL="914400" rtl="0" algn="l">
              <a:spcBef>
                <a:spcPts val="0"/>
              </a:spcBef>
              <a:spcAft>
                <a:spcPts val="0"/>
              </a:spcAft>
              <a:buSzPts val="1400"/>
              <a:buAutoNum type="arabicPeriod"/>
            </a:pPr>
            <a:r>
              <a:rPr lang="en"/>
              <a:t>0</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8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551" name="Google Shape;551;p82"/>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What is the sequence length </a:t>
            </a:r>
            <a:r>
              <a:rPr lang="en"/>
              <a:t>reported by</a:t>
            </a:r>
            <a:r>
              <a:rPr lang="en"/>
              <a:t> the FASTQC run yesterday?</a:t>
            </a:r>
            <a:endParaRPr/>
          </a:p>
          <a:p>
            <a:pPr indent="-317500" lvl="0" marL="914400" rtl="0" algn="l">
              <a:spcBef>
                <a:spcPts val="800"/>
              </a:spcBef>
              <a:spcAft>
                <a:spcPts val="0"/>
              </a:spcAft>
              <a:buSzPts val="1400"/>
              <a:buAutoNum type="arabicPeriod"/>
            </a:pPr>
            <a:r>
              <a:rPr lang="en"/>
              <a:t>100000</a:t>
            </a:r>
            <a:endParaRPr/>
          </a:p>
          <a:p>
            <a:pPr indent="-317500" lvl="0" marL="914400" rtl="0" algn="l">
              <a:spcBef>
                <a:spcPts val="0"/>
              </a:spcBef>
              <a:spcAft>
                <a:spcPts val="0"/>
              </a:spcAft>
              <a:buClr>
                <a:schemeClr val="accent6"/>
              </a:buClr>
              <a:buSzPts val="1400"/>
              <a:buAutoNum type="arabicPeriod"/>
            </a:pPr>
            <a:r>
              <a:rPr b="1" lang="en">
                <a:solidFill>
                  <a:schemeClr val="accent6"/>
                </a:solidFill>
              </a:rPr>
              <a:t>50</a:t>
            </a:r>
            <a:endParaRPr b="1">
              <a:solidFill>
                <a:schemeClr val="accent6"/>
              </a:solidFill>
            </a:endParaRPr>
          </a:p>
          <a:p>
            <a:pPr indent="-317500" lvl="0" marL="914400" rtl="0" algn="l">
              <a:spcBef>
                <a:spcPts val="0"/>
              </a:spcBef>
              <a:spcAft>
                <a:spcPts val="0"/>
              </a:spcAft>
              <a:buSzPts val="1400"/>
              <a:buAutoNum type="arabicPeriod"/>
            </a:pPr>
            <a:r>
              <a:rPr lang="en"/>
              <a:t>0</a:t>
            </a:r>
            <a:endParaRPr/>
          </a:p>
        </p:txBody>
      </p:sp>
      <p:pic>
        <p:nvPicPr>
          <p:cNvPr id="552" name="Google Shape;552;p82"/>
          <p:cNvPicPr preferRelativeResize="0"/>
          <p:nvPr/>
        </p:nvPicPr>
        <p:blipFill>
          <a:blip r:embed="rId3">
            <a:alphaModFix/>
          </a:blip>
          <a:stretch>
            <a:fillRect/>
          </a:stretch>
        </p:blipFill>
        <p:spPr>
          <a:xfrm>
            <a:off x="3028950" y="2296057"/>
            <a:ext cx="5486401" cy="2534717"/>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p83"/>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558" name="Google Shape;558;p83"/>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559" name="Google Shape;559;p83"/>
          <p:cNvSpPr/>
          <p:nvPr/>
        </p:nvSpPr>
        <p:spPr>
          <a:xfrm flipH="1">
            <a:off x="2835875" y="103415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0" name="Google Shape;560;p83"/>
          <p:cNvSpPr txBox="1"/>
          <p:nvPr/>
        </p:nvSpPr>
        <p:spPr>
          <a:xfrm>
            <a:off x="54700" y="313133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561" name="Google Shape;561;p83"/>
          <p:cNvSpPr/>
          <p:nvPr/>
        </p:nvSpPr>
        <p:spPr>
          <a:xfrm>
            <a:off x="3316325" y="20301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562" name="Google Shape;562;p83"/>
          <p:cNvSpPr/>
          <p:nvPr/>
        </p:nvSpPr>
        <p:spPr>
          <a:xfrm>
            <a:off x="5445750" y="2030150"/>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563" name="Google Shape;563;p83"/>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564" name="Google Shape;564;p83"/>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565" name="Google Shape;565;p83"/>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t>Counting Reads </a:t>
            </a:r>
            <a:endParaRPr b="1" sz="1200"/>
          </a:p>
          <a:p>
            <a:pPr indent="0" lvl="0" marL="0" rtl="0" algn="ctr">
              <a:spcBef>
                <a:spcPts val="0"/>
              </a:spcBef>
              <a:spcAft>
                <a:spcPts val="0"/>
              </a:spcAft>
              <a:buNone/>
            </a:pPr>
            <a:r>
              <a:rPr b="1" lang="en">
                <a:solidFill>
                  <a:schemeClr val="accent2"/>
                </a:solidFill>
              </a:rPr>
              <a:t>featureCounts</a:t>
            </a:r>
            <a:endParaRPr sz="1200"/>
          </a:p>
        </p:txBody>
      </p:sp>
      <p:sp>
        <p:nvSpPr>
          <p:cNvPr id="566" name="Google Shape;566;p83"/>
          <p:cNvSpPr/>
          <p:nvPr/>
        </p:nvSpPr>
        <p:spPr>
          <a:xfrm>
            <a:off x="3316325" y="2681575"/>
            <a:ext cx="1993500" cy="493800"/>
          </a:xfrm>
          <a:prstGeom prst="roundRect">
            <a:avLst>
              <a:gd fmla="val 16667" name="adj"/>
            </a:avLst>
          </a:prstGeom>
          <a:solidFill>
            <a:srgbClr val="F9CB9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567" name="Google Shape;567;p83"/>
          <p:cNvSpPr/>
          <p:nvPr/>
        </p:nvSpPr>
        <p:spPr>
          <a:xfrm>
            <a:off x="5445750" y="26815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568" name="Google Shape;568;p83"/>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569" name="Google Shape;569;p83"/>
          <p:cNvSpPr/>
          <p:nvPr/>
        </p:nvSpPr>
        <p:spPr>
          <a:xfrm>
            <a:off x="3316325" y="7764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570" name="Google Shape;570;p83"/>
          <p:cNvSpPr/>
          <p:nvPr/>
        </p:nvSpPr>
        <p:spPr>
          <a:xfrm>
            <a:off x="3316325" y="1403288"/>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571" name="Google Shape;571;p83"/>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572" name="Google Shape;572;p83"/>
          <p:cNvSpPr/>
          <p:nvPr/>
        </p:nvSpPr>
        <p:spPr>
          <a:xfrm flipH="1">
            <a:off x="2835875" y="282310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73" name="Google Shape;573;p83"/>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574" name="Google Shape;574;p83"/>
          <p:cNvPicPr preferRelativeResize="0"/>
          <p:nvPr/>
        </p:nvPicPr>
        <p:blipFill>
          <a:blip r:embed="rId3">
            <a:alphaModFix/>
          </a:blip>
          <a:stretch>
            <a:fillRect/>
          </a:stretch>
        </p:blipFill>
        <p:spPr>
          <a:xfrm>
            <a:off x="3043175" y="1075675"/>
            <a:ext cx="615600" cy="615600"/>
          </a:xfrm>
          <a:prstGeom prst="rect">
            <a:avLst/>
          </a:prstGeom>
          <a:noFill/>
          <a:ln>
            <a:noFill/>
          </a:ln>
        </p:spPr>
      </p:pic>
      <p:pic>
        <p:nvPicPr>
          <p:cNvPr id="575" name="Google Shape;575;p83"/>
          <p:cNvPicPr preferRelativeResize="0"/>
          <p:nvPr/>
        </p:nvPicPr>
        <p:blipFill>
          <a:blip r:embed="rId3">
            <a:alphaModFix/>
          </a:blip>
          <a:stretch>
            <a:fillRect/>
          </a:stretch>
        </p:blipFill>
        <p:spPr>
          <a:xfrm>
            <a:off x="3043175" y="1744313"/>
            <a:ext cx="615600" cy="615600"/>
          </a:xfrm>
          <a:prstGeom prst="rect">
            <a:avLst/>
          </a:prstGeom>
          <a:noFill/>
          <a:ln>
            <a:noFill/>
          </a:ln>
        </p:spPr>
      </p:pic>
      <p:pic>
        <p:nvPicPr>
          <p:cNvPr id="576" name="Google Shape;576;p83"/>
          <p:cNvPicPr preferRelativeResize="0"/>
          <p:nvPr/>
        </p:nvPicPr>
        <p:blipFill>
          <a:blip r:embed="rId3">
            <a:alphaModFix/>
          </a:blip>
          <a:stretch>
            <a:fillRect/>
          </a:stretch>
        </p:blipFill>
        <p:spPr>
          <a:xfrm>
            <a:off x="5233625" y="1744313"/>
            <a:ext cx="615600" cy="6156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0" name="Shape 580"/>
        <p:cNvGrpSpPr/>
        <p:nvPr/>
      </p:nvGrpSpPr>
      <p:grpSpPr>
        <a:xfrm>
          <a:off x="0" y="0"/>
          <a:ext cx="0" cy="0"/>
          <a:chOff x="0" y="0"/>
          <a:chExt cx="0" cy="0"/>
        </a:xfrm>
      </p:grpSpPr>
      <p:sp>
        <p:nvSpPr>
          <p:cNvPr id="581" name="Google Shape;581;p84"/>
          <p:cNvSpPr txBox="1"/>
          <p:nvPr>
            <p:ph type="title"/>
          </p:nvPr>
        </p:nvSpPr>
        <p:spPr>
          <a:xfrm>
            <a:off x="-3"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sz="2500">
                <a:solidFill>
                  <a:srgbClr val="1155CC"/>
                </a:solidFill>
              </a:rPr>
              <a:t>Trimming - </a:t>
            </a:r>
            <a:r>
              <a:rPr lang="en" sz="2500">
                <a:solidFill>
                  <a:srgbClr val="1155CC"/>
                </a:solidFill>
                <a:latin typeface="Arial"/>
                <a:ea typeface="Arial"/>
                <a:cs typeface="Arial"/>
                <a:sym typeface="Arial"/>
              </a:rPr>
              <a:t>Removing adapters  </a:t>
            </a:r>
            <a:endParaRPr sz="2500">
              <a:solidFill>
                <a:srgbClr val="1155CC"/>
              </a:solidFill>
            </a:endParaRPr>
          </a:p>
        </p:txBody>
      </p:sp>
      <p:sp>
        <p:nvSpPr>
          <p:cNvPr id="582" name="Google Shape;582;p84"/>
          <p:cNvSpPr txBox="1"/>
          <p:nvPr/>
        </p:nvSpPr>
        <p:spPr>
          <a:xfrm>
            <a:off x="118863" y="4583475"/>
            <a:ext cx="4363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accent2"/>
                </a:solidFill>
              </a:rPr>
              <a:t>Tools: cutadapt, </a:t>
            </a:r>
            <a:r>
              <a:rPr b="1" lang="en" sz="1800">
                <a:solidFill>
                  <a:schemeClr val="accent2"/>
                </a:solidFill>
              </a:rPr>
              <a:t>Trimmomatic</a:t>
            </a:r>
            <a:endParaRPr b="1" sz="300">
              <a:solidFill>
                <a:schemeClr val="accent2"/>
              </a:solidFill>
            </a:endParaRPr>
          </a:p>
        </p:txBody>
      </p:sp>
      <p:pic>
        <p:nvPicPr>
          <p:cNvPr id="583" name="Google Shape;583;p84"/>
          <p:cNvPicPr preferRelativeResize="0"/>
          <p:nvPr/>
        </p:nvPicPr>
        <p:blipFill>
          <a:blip r:embed="rId3">
            <a:alphaModFix/>
          </a:blip>
          <a:stretch>
            <a:fillRect/>
          </a:stretch>
        </p:blipFill>
        <p:spPr>
          <a:xfrm>
            <a:off x="118874" y="421125"/>
            <a:ext cx="3376947" cy="2444276"/>
          </a:xfrm>
          <a:prstGeom prst="rect">
            <a:avLst/>
          </a:prstGeom>
          <a:noFill/>
          <a:ln>
            <a:noFill/>
          </a:ln>
        </p:spPr>
      </p:pic>
      <p:pic>
        <p:nvPicPr>
          <p:cNvPr id="584" name="Google Shape;584;p84"/>
          <p:cNvPicPr preferRelativeResize="0"/>
          <p:nvPr/>
        </p:nvPicPr>
        <p:blipFill>
          <a:blip r:embed="rId4">
            <a:alphaModFix/>
          </a:blip>
          <a:stretch>
            <a:fillRect/>
          </a:stretch>
        </p:blipFill>
        <p:spPr>
          <a:xfrm>
            <a:off x="2470000" y="1929975"/>
            <a:ext cx="6553326" cy="2556061"/>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sp>
        <p:nvSpPr>
          <p:cNvPr id="589" name="Google Shape;589;p85"/>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cutadapt removes adapters</a:t>
            </a:r>
            <a:endParaRPr/>
          </a:p>
        </p:txBody>
      </p:sp>
      <p:sp>
        <p:nvSpPr>
          <p:cNvPr id="590" name="Google Shape;590;p85"/>
          <p:cNvSpPr txBox="1"/>
          <p:nvPr/>
        </p:nvSpPr>
        <p:spPr>
          <a:xfrm>
            <a:off x="428975" y="4467725"/>
            <a:ext cx="5103000" cy="4755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800"/>
              </a:spcBef>
              <a:spcAft>
                <a:spcPts val="0"/>
              </a:spcAft>
              <a:buNone/>
            </a:pPr>
            <a:r>
              <a:rPr lang="en" sz="2100">
                <a:solidFill>
                  <a:srgbClr val="002B42"/>
                </a:solidFill>
                <a:latin typeface="Helvetica Neue"/>
                <a:ea typeface="Helvetica Neue"/>
                <a:cs typeface="Helvetica Neue"/>
                <a:sym typeface="Helvetica Neue"/>
              </a:rPr>
              <a:t>Let’s run cutadapt on Galaxy!</a:t>
            </a:r>
            <a:endParaRPr sz="2100">
              <a:solidFill>
                <a:srgbClr val="002B42"/>
              </a:solidFill>
              <a:latin typeface="Helvetica Neue"/>
              <a:ea typeface="Helvetica Neue"/>
              <a:cs typeface="Helvetica Neue"/>
              <a:sym typeface="Helvetica Neue"/>
            </a:endParaRPr>
          </a:p>
        </p:txBody>
      </p:sp>
      <p:sp>
        <p:nvSpPr>
          <p:cNvPr id="591" name="Google Shape;591;p85"/>
          <p:cNvSpPr txBox="1"/>
          <p:nvPr>
            <p:ph idx="1" type="body"/>
          </p:nvPr>
        </p:nvSpPr>
        <p:spPr>
          <a:xfrm>
            <a:off x="4138200" y="700975"/>
            <a:ext cx="5005800" cy="1348200"/>
          </a:xfrm>
          <a:prstGeom prst="rect">
            <a:avLst/>
          </a:prstGeom>
        </p:spPr>
        <p:txBody>
          <a:bodyPr anchorCtr="0" anchor="t" bIns="0" lIns="0" spcFirstLastPara="1" rIns="0" wrap="square" tIns="0">
            <a:normAutofit/>
          </a:bodyPr>
          <a:lstStyle/>
          <a:p>
            <a:pPr indent="-292100" lvl="0" marL="457200" rtl="0" algn="l">
              <a:lnSpc>
                <a:spcPct val="150000"/>
              </a:lnSpc>
              <a:spcBef>
                <a:spcPts val="800"/>
              </a:spcBef>
              <a:spcAft>
                <a:spcPts val="0"/>
              </a:spcAft>
              <a:buSzPts val="1000"/>
              <a:buChar char="●"/>
            </a:pPr>
            <a:r>
              <a:rPr lang="en" sz="1700"/>
              <a:t>Search for adapter sequence in read.</a:t>
            </a:r>
            <a:endParaRPr sz="1700"/>
          </a:p>
          <a:p>
            <a:pPr indent="-292100" lvl="0" marL="457200" rtl="0" algn="l">
              <a:lnSpc>
                <a:spcPct val="150000"/>
              </a:lnSpc>
              <a:spcBef>
                <a:spcPts val="0"/>
              </a:spcBef>
              <a:spcAft>
                <a:spcPts val="0"/>
              </a:spcAft>
              <a:buSzPts val="1000"/>
              <a:buChar char="●"/>
            </a:pPr>
            <a:r>
              <a:rPr lang="en" sz="1700"/>
              <a:t>Allow for mismatches in sequence.</a:t>
            </a:r>
            <a:endParaRPr sz="1700"/>
          </a:p>
          <a:p>
            <a:pPr indent="-292100" lvl="0" marL="457200" rtl="0" algn="l">
              <a:lnSpc>
                <a:spcPct val="150000"/>
              </a:lnSpc>
              <a:spcBef>
                <a:spcPts val="0"/>
              </a:spcBef>
              <a:spcAft>
                <a:spcPts val="0"/>
              </a:spcAft>
              <a:buSzPts val="1000"/>
              <a:buChar char="●"/>
            </a:pPr>
            <a:r>
              <a:rPr lang="en" sz="1700"/>
              <a:t>If significant alignment, cut.</a:t>
            </a:r>
            <a:endParaRPr sz="1700"/>
          </a:p>
        </p:txBody>
      </p:sp>
      <p:pic>
        <p:nvPicPr>
          <p:cNvPr id="592" name="Google Shape;592;p85"/>
          <p:cNvPicPr preferRelativeResize="0"/>
          <p:nvPr/>
        </p:nvPicPr>
        <p:blipFill rotWithShape="1">
          <a:blip r:embed="rId3">
            <a:alphaModFix/>
          </a:blip>
          <a:srcRect b="0" l="0" r="0" t="-4602"/>
          <a:stretch/>
        </p:blipFill>
        <p:spPr>
          <a:xfrm>
            <a:off x="118875" y="586300"/>
            <a:ext cx="3874325" cy="1025125"/>
          </a:xfrm>
          <a:prstGeom prst="rect">
            <a:avLst/>
          </a:prstGeom>
          <a:noFill/>
          <a:ln>
            <a:noFill/>
          </a:ln>
        </p:spPr>
      </p:pic>
      <p:pic>
        <p:nvPicPr>
          <p:cNvPr id="593" name="Google Shape;593;p85"/>
          <p:cNvPicPr preferRelativeResize="0"/>
          <p:nvPr/>
        </p:nvPicPr>
        <p:blipFill>
          <a:blip r:embed="rId4">
            <a:alphaModFix/>
          </a:blip>
          <a:stretch>
            <a:fillRect/>
          </a:stretch>
        </p:blipFill>
        <p:spPr>
          <a:xfrm>
            <a:off x="389326" y="1798388"/>
            <a:ext cx="3075456" cy="845750"/>
          </a:xfrm>
          <a:prstGeom prst="rect">
            <a:avLst/>
          </a:prstGeom>
          <a:noFill/>
          <a:ln>
            <a:noFill/>
          </a:ln>
        </p:spPr>
      </p:pic>
      <p:pic>
        <p:nvPicPr>
          <p:cNvPr id="594" name="Google Shape;594;p85"/>
          <p:cNvPicPr preferRelativeResize="0"/>
          <p:nvPr/>
        </p:nvPicPr>
        <p:blipFill>
          <a:blip r:embed="rId5">
            <a:alphaModFix/>
          </a:blip>
          <a:stretch>
            <a:fillRect/>
          </a:stretch>
        </p:blipFill>
        <p:spPr>
          <a:xfrm>
            <a:off x="352775" y="2639250"/>
            <a:ext cx="3616353" cy="845750"/>
          </a:xfrm>
          <a:prstGeom prst="rect">
            <a:avLst/>
          </a:prstGeom>
          <a:noFill/>
          <a:ln>
            <a:noFill/>
          </a:ln>
        </p:spPr>
      </p:pic>
      <p:pic>
        <p:nvPicPr>
          <p:cNvPr id="595" name="Google Shape;595;p85"/>
          <p:cNvPicPr preferRelativeResize="0"/>
          <p:nvPr/>
        </p:nvPicPr>
        <p:blipFill>
          <a:blip r:embed="rId6">
            <a:alphaModFix/>
          </a:blip>
          <a:stretch>
            <a:fillRect/>
          </a:stretch>
        </p:blipFill>
        <p:spPr>
          <a:xfrm>
            <a:off x="305175" y="3553488"/>
            <a:ext cx="3159594" cy="845750"/>
          </a:xfrm>
          <a:prstGeom prst="rect">
            <a:avLst/>
          </a:prstGeom>
          <a:noFill/>
          <a:ln>
            <a:noFill/>
          </a:ln>
        </p:spPr>
      </p:pic>
      <p:sp>
        <p:nvSpPr>
          <p:cNvPr id="596" name="Google Shape;596;p85"/>
          <p:cNvSpPr txBox="1"/>
          <p:nvPr/>
        </p:nvSpPr>
        <p:spPr>
          <a:xfrm>
            <a:off x="3262350" y="1856325"/>
            <a:ext cx="524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3’</a:t>
            </a:r>
            <a:endParaRPr>
              <a:latin typeface="Helvetica Neue"/>
              <a:ea typeface="Helvetica Neue"/>
              <a:cs typeface="Helvetica Neue"/>
              <a:sym typeface="Helvetica Neue"/>
            </a:endParaRPr>
          </a:p>
        </p:txBody>
      </p:sp>
      <p:sp>
        <p:nvSpPr>
          <p:cNvPr id="597" name="Google Shape;597;p85"/>
          <p:cNvSpPr txBox="1"/>
          <p:nvPr/>
        </p:nvSpPr>
        <p:spPr>
          <a:xfrm>
            <a:off x="3368225" y="3629550"/>
            <a:ext cx="524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Helvetica Neue"/>
                <a:ea typeface="Helvetica Neue"/>
                <a:cs typeface="Helvetica Neue"/>
                <a:sym typeface="Helvetica Neue"/>
              </a:rPr>
              <a:t>3’</a:t>
            </a:r>
            <a:endParaRPr>
              <a:latin typeface="Helvetica Neue"/>
              <a:ea typeface="Helvetica Neue"/>
              <a:cs typeface="Helvetica Neue"/>
              <a:sym typeface="Helvetica Neue"/>
            </a:endParaRPr>
          </a:p>
        </p:txBody>
      </p:sp>
      <p:sp>
        <p:nvSpPr>
          <p:cNvPr id="598" name="Google Shape;598;p85"/>
          <p:cNvSpPr txBox="1"/>
          <p:nvPr/>
        </p:nvSpPr>
        <p:spPr>
          <a:xfrm>
            <a:off x="-152400" y="3553500"/>
            <a:ext cx="5247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latin typeface="Helvetica Neue"/>
                <a:ea typeface="Helvetica Neue"/>
                <a:cs typeface="Helvetica Neue"/>
                <a:sym typeface="Helvetica Neue"/>
              </a:rPr>
              <a:t>5’</a:t>
            </a:r>
            <a:endParaRPr>
              <a:latin typeface="Helvetica Neue"/>
              <a:ea typeface="Helvetica Neue"/>
              <a:cs typeface="Helvetica Neue"/>
              <a:sym typeface="Helvetica Neue"/>
            </a:endParaRPr>
          </a:p>
        </p:txBody>
      </p:sp>
      <p:sp>
        <p:nvSpPr>
          <p:cNvPr id="599" name="Google Shape;599;p85"/>
          <p:cNvSpPr txBox="1"/>
          <p:nvPr/>
        </p:nvSpPr>
        <p:spPr>
          <a:xfrm>
            <a:off x="-152400" y="1844063"/>
            <a:ext cx="524700" cy="400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
                <a:latin typeface="Helvetica Neue"/>
                <a:ea typeface="Helvetica Neue"/>
                <a:cs typeface="Helvetica Neue"/>
                <a:sym typeface="Helvetica Neue"/>
              </a:rPr>
              <a:t>5’</a:t>
            </a:r>
            <a:endParaRPr>
              <a:latin typeface="Helvetica Neue"/>
              <a:ea typeface="Helvetica Neue"/>
              <a:cs typeface="Helvetica Neue"/>
              <a:sym typeface="Helvetica Neue"/>
            </a:endParaRPr>
          </a:p>
        </p:txBody>
      </p:sp>
      <p:pic>
        <p:nvPicPr>
          <p:cNvPr id="600" name="Google Shape;600;p85"/>
          <p:cNvPicPr preferRelativeResize="0"/>
          <p:nvPr/>
        </p:nvPicPr>
        <p:blipFill>
          <a:blip r:embed="rId7">
            <a:alphaModFix/>
          </a:blip>
          <a:stretch>
            <a:fillRect/>
          </a:stretch>
        </p:blipFill>
        <p:spPr>
          <a:xfrm>
            <a:off x="3787050" y="2049175"/>
            <a:ext cx="5191350" cy="927025"/>
          </a:xfrm>
          <a:prstGeom prst="rect">
            <a:avLst/>
          </a:prstGeom>
          <a:noFill/>
          <a:ln>
            <a:noFill/>
          </a:ln>
        </p:spPr>
      </p:pic>
      <p:pic>
        <p:nvPicPr>
          <p:cNvPr id="601" name="Google Shape;601;p85"/>
          <p:cNvPicPr preferRelativeResize="0"/>
          <p:nvPr/>
        </p:nvPicPr>
        <p:blipFill>
          <a:blip r:embed="rId8">
            <a:alphaModFix/>
          </a:blip>
          <a:stretch>
            <a:fillRect/>
          </a:stretch>
        </p:blipFill>
        <p:spPr>
          <a:xfrm>
            <a:off x="6013747" y="3369150"/>
            <a:ext cx="2143428" cy="736800"/>
          </a:xfrm>
          <a:prstGeom prst="rect">
            <a:avLst/>
          </a:prstGeom>
          <a:noFill/>
          <a:ln>
            <a:noFill/>
          </a:ln>
        </p:spPr>
      </p:pic>
      <p:pic>
        <p:nvPicPr>
          <p:cNvPr id="602" name="Google Shape;602;p85"/>
          <p:cNvPicPr preferRelativeResize="0"/>
          <p:nvPr/>
        </p:nvPicPr>
        <p:blipFill>
          <a:blip r:embed="rId9">
            <a:alphaModFix/>
          </a:blip>
          <a:stretch>
            <a:fillRect/>
          </a:stretch>
        </p:blipFill>
        <p:spPr>
          <a:xfrm>
            <a:off x="6075025" y="4217500"/>
            <a:ext cx="1169816" cy="4002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32"/>
          <p:cNvSpPr txBox="1"/>
          <p:nvPr>
            <p:ph type="title"/>
          </p:nvPr>
        </p:nvSpPr>
        <p:spPr>
          <a:xfrm>
            <a:off x="134750" y="714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Workshop outline</a:t>
            </a:r>
            <a:endParaRPr/>
          </a:p>
        </p:txBody>
      </p:sp>
      <p:sp>
        <p:nvSpPr>
          <p:cNvPr id="140" name="Google Shape;140;p32"/>
          <p:cNvSpPr txBox="1"/>
          <p:nvPr>
            <p:ph idx="1" type="body"/>
          </p:nvPr>
        </p:nvSpPr>
        <p:spPr>
          <a:xfrm>
            <a:off x="134750" y="551725"/>
            <a:ext cx="87912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rPr lang="en" sz="2200">
                <a:solidFill>
                  <a:schemeClr val="accent2"/>
                </a:solidFill>
                <a:latin typeface="Arial"/>
                <a:ea typeface="Arial"/>
                <a:cs typeface="Arial"/>
                <a:sym typeface="Arial"/>
              </a:rPr>
              <a:t>Session 1 </a:t>
            </a:r>
            <a:endParaRPr sz="2200">
              <a:solidFill>
                <a:schemeClr val="accent2"/>
              </a:solidFill>
              <a:latin typeface="Arial"/>
              <a:ea typeface="Arial"/>
              <a:cs typeface="Arial"/>
              <a:sym typeface="Arial"/>
            </a:endParaRPr>
          </a:p>
          <a:p>
            <a:pPr indent="0" lvl="0" marL="0" rtl="0" algn="l">
              <a:spcBef>
                <a:spcPts val="0"/>
              </a:spcBef>
              <a:spcAft>
                <a:spcPts val="0"/>
              </a:spcAft>
              <a:buNone/>
            </a:pPr>
            <a:r>
              <a:t/>
            </a:r>
            <a:endParaRPr sz="2200">
              <a:solidFill>
                <a:schemeClr val="accent2"/>
              </a:solidFill>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Why studying the transcriptome and with which assay </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Questions that we can answer with RNA-seq experiments</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RNA-seq protocols in details</a:t>
            </a:r>
            <a:endParaRPr>
              <a:latin typeface="Arial"/>
              <a:ea typeface="Arial"/>
              <a:cs typeface="Arial"/>
              <a:sym typeface="Arial"/>
            </a:endParaRPr>
          </a:p>
          <a:p>
            <a:pPr indent="-317500" lvl="0" marL="457200" rtl="0" algn="l">
              <a:spcBef>
                <a:spcPts val="0"/>
              </a:spcBef>
              <a:spcAft>
                <a:spcPts val="0"/>
              </a:spcAft>
              <a:buSzPts val="1400"/>
              <a:buChar char="•"/>
            </a:pPr>
            <a:r>
              <a:rPr lang="en">
                <a:latin typeface="Arial"/>
                <a:ea typeface="Arial"/>
                <a:cs typeface="Arial"/>
                <a:sym typeface="Arial"/>
              </a:rPr>
              <a:t>Break</a:t>
            </a:r>
            <a:endParaRPr>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Concepts and Demo with Galaxy: steps from raw data to FastQC </a:t>
            </a:r>
            <a:endParaRPr>
              <a:latin typeface="Arial"/>
              <a:ea typeface="Arial"/>
              <a:cs typeface="Arial"/>
              <a:sym typeface="Arial"/>
            </a:endParaRPr>
          </a:p>
          <a:p>
            <a:pPr indent="0" lvl="0" marL="0" rtl="0" algn="l">
              <a:spcBef>
                <a:spcPts val="0"/>
              </a:spcBef>
              <a:spcAft>
                <a:spcPts val="0"/>
              </a:spcAft>
              <a:buNone/>
            </a:pPr>
            <a:r>
              <a:t/>
            </a:r>
            <a:endParaRPr b="1" sz="1300">
              <a:latin typeface="Arial"/>
              <a:ea typeface="Arial"/>
              <a:cs typeface="Arial"/>
              <a:sym typeface="Arial"/>
            </a:endParaRPr>
          </a:p>
          <a:p>
            <a:pPr indent="0" lvl="0" marL="0" rtl="0" algn="l">
              <a:spcBef>
                <a:spcPts val="0"/>
              </a:spcBef>
              <a:spcAft>
                <a:spcPts val="0"/>
              </a:spcAft>
              <a:buNone/>
            </a:pPr>
            <a:r>
              <a:t/>
            </a:r>
            <a:endParaRPr b="1" sz="1000">
              <a:latin typeface="Arial"/>
              <a:ea typeface="Arial"/>
              <a:cs typeface="Arial"/>
              <a:sym typeface="Arial"/>
            </a:endParaRPr>
          </a:p>
          <a:p>
            <a:pPr indent="0" lvl="0" marL="0" rtl="0" algn="l">
              <a:spcBef>
                <a:spcPts val="0"/>
              </a:spcBef>
              <a:spcAft>
                <a:spcPts val="0"/>
              </a:spcAft>
              <a:buNone/>
            </a:pPr>
            <a:r>
              <a:rPr lang="en">
                <a:solidFill>
                  <a:schemeClr val="accent2"/>
                </a:solidFill>
                <a:latin typeface="Arial"/>
                <a:ea typeface="Arial"/>
                <a:cs typeface="Arial"/>
                <a:sym typeface="Arial"/>
              </a:rPr>
              <a:t>Session 2 (day2)</a:t>
            </a:r>
            <a:endParaRPr>
              <a:solidFill>
                <a:schemeClr val="accent2"/>
              </a:solidFill>
              <a:latin typeface="Arial"/>
              <a:ea typeface="Arial"/>
              <a:cs typeface="Arial"/>
              <a:sym typeface="Arial"/>
            </a:endParaRPr>
          </a:p>
          <a:p>
            <a:pPr indent="-317500" lvl="0" marL="457200" rtl="0" algn="l">
              <a:spcBef>
                <a:spcPts val="1000"/>
              </a:spcBef>
              <a:spcAft>
                <a:spcPts val="0"/>
              </a:spcAft>
              <a:buClr>
                <a:srgbClr val="002B42"/>
              </a:buClr>
              <a:buSzPts val="1400"/>
              <a:buFont typeface="Arial"/>
              <a:buChar char="•"/>
            </a:pPr>
            <a:r>
              <a:rPr lang="en">
                <a:latin typeface="Arial"/>
                <a:ea typeface="Arial"/>
                <a:cs typeface="Arial"/>
                <a:sym typeface="Arial"/>
              </a:rPr>
              <a:t>Concepts and Demo with Galaxy</a:t>
            </a:r>
            <a:endParaRPr>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From FastQC to Trimming</a:t>
            </a:r>
            <a:endParaRPr>
              <a:solidFill>
                <a:srgbClr val="002B42"/>
              </a:solidFill>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Mapping to reference genome</a:t>
            </a:r>
            <a:endParaRPr>
              <a:solidFill>
                <a:srgbClr val="002B42"/>
              </a:solidFill>
              <a:latin typeface="Arial"/>
              <a:ea typeface="Arial"/>
              <a:cs typeface="Arial"/>
              <a:sym typeface="Arial"/>
            </a:endParaRPr>
          </a:p>
          <a:p>
            <a:pPr indent="-317500" lvl="1" marL="914400" rtl="0" algn="l">
              <a:spcBef>
                <a:spcPts val="0"/>
              </a:spcBef>
              <a:spcAft>
                <a:spcPts val="0"/>
              </a:spcAft>
              <a:buSzPts val="1400"/>
              <a:buFont typeface="Arial"/>
              <a:buChar char="•"/>
            </a:pPr>
            <a:r>
              <a:rPr lang="en">
                <a:latin typeface="Arial"/>
                <a:ea typeface="Arial"/>
                <a:cs typeface="Arial"/>
                <a:sym typeface="Arial"/>
              </a:rPr>
              <a:t>Break</a:t>
            </a:r>
            <a:endParaRPr>
              <a:latin typeface="Arial"/>
              <a:ea typeface="Arial"/>
              <a:cs typeface="Arial"/>
              <a:sym typeface="Arial"/>
            </a:endParaRPr>
          </a:p>
          <a:p>
            <a:pPr indent="-317500" lvl="1" marL="914400" rtl="0" algn="l">
              <a:spcBef>
                <a:spcPts val="0"/>
              </a:spcBef>
              <a:spcAft>
                <a:spcPts val="0"/>
              </a:spcAft>
              <a:buClr>
                <a:srgbClr val="002B42"/>
              </a:buClr>
              <a:buSzPts val="1400"/>
              <a:buFont typeface="Arial"/>
              <a:buChar char="•"/>
            </a:pPr>
            <a:r>
              <a:rPr lang="en">
                <a:solidFill>
                  <a:srgbClr val="002B42"/>
                </a:solidFill>
                <a:latin typeface="Arial"/>
                <a:ea typeface="Arial"/>
                <a:cs typeface="Arial"/>
                <a:sym typeface="Arial"/>
              </a:rPr>
              <a:t>Annotation to genomic features</a:t>
            </a:r>
            <a:endParaRPr>
              <a:solidFill>
                <a:srgbClr val="002B42"/>
              </a:solidFill>
              <a:latin typeface="Arial"/>
              <a:ea typeface="Arial"/>
              <a:cs typeface="Arial"/>
              <a:sym typeface="Arial"/>
            </a:endParaRPr>
          </a:p>
          <a:p>
            <a:pPr indent="-317500" lvl="0" marL="457200" rtl="0" algn="l">
              <a:spcBef>
                <a:spcPts val="0"/>
              </a:spcBef>
              <a:spcAft>
                <a:spcPts val="0"/>
              </a:spcAft>
              <a:buSzPts val="1400"/>
              <a:buFont typeface="Arial"/>
              <a:buChar char="•"/>
            </a:pPr>
            <a:r>
              <a:rPr lang="en">
                <a:latin typeface="Arial"/>
                <a:ea typeface="Arial"/>
                <a:cs typeface="Arial"/>
                <a:sym typeface="Arial"/>
              </a:rPr>
              <a:t>Additional resources</a:t>
            </a:r>
            <a:endParaRPr>
              <a:latin typeface="Arial"/>
              <a:ea typeface="Arial"/>
              <a:cs typeface="Arial"/>
              <a:sym typeface="Arial"/>
            </a:endParaRPr>
          </a:p>
          <a:p>
            <a:pPr indent="0" lvl="0" marL="0" rtl="0" algn="l">
              <a:spcBef>
                <a:spcPts val="0"/>
              </a:spcBef>
              <a:spcAft>
                <a:spcPts val="0"/>
              </a:spcAft>
              <a:buNone/>
            </a:pPr>
            <a:r>
              <a:t/>
            </a:r>
            <a:endParaRPr b="1" sz="1400">
              <a:latin typeface="Arial"/>
              <a:ea typeface="Arial"/>
              <a:cs typeface="Arial"/>
              <a:sym typeface="Arial"/>
            </a:endParaRPr>
          </a:p>
          <a:p>
            <a:pPr indent="0" lvl="0" marL="0" rtl="0" algn="l">
              <a:spcBef>
                <a:spcPts val="0"/>
              </a:spcBef>
              <a:spcAft>
                <a:spcPts val="0"/>
              </a:spcAft>
              <a:buNone/>
            </a:pPr>
            <a:r>
              <a:t/>
            </a:r>
            <a:endParaRPr b="1">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86"/>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608" name="Google Shape;608;p86"/>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609" name="Google Shape;609;p86"/>
          <p:cNvSpPr/>
          <p:nvPr/>
        </p:nvSpPr>
        <p:spPr>
          <a:xfrm flipH="1">
            <a:off x="2835875" y="103415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86"/>
          <p:cNvSpPr txBox="1"/>
          <p:nvPr/>
        </p:nvSpPr>
        <p:spPr>
          <a:xfrm>
            <a:off x="54700" y="313133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611" name="Google Shape;611;p86"/>
          <p:cNvSpPr/>
          <p:nvPr/>
        </p:nvSpPr>
        <p:spPr>
          <a:xfrm>
            <a:off x="3316325" y="20301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612" name="Google Shape;612;p86"/>
          <p:cNvSpPr/>
          <p:nvPr/>
        </p:nvSpPr>
        <p:spPr>
          <a:xfrm>
            <a:off x="5445750" y="2030150"/>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613" name="Google Shape;613;p86"/>
          <p:cNvSpPr/>
          <p:nvPr/>
        </p:nvSpPr>
        <p:spPr>
          <a:xfrm>
            <a:off x="3316325" y="3283863"/>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614" name="Google Shape;614;p86"/>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615" name="Google Shape;615;p86"/>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t>Counting Reads </a:t>
            </a:r>
            <a:endParaRPr b="1" sz="1200"/>
          </a:p>
          <a:p>
            <a:pPr indent="0" lvl="0" marL="0" rtl="0" algn="ctr">
              <a:spcBef>
                <a:spcPts val="0"/>
              </a:spcBef>
              <a:spcAft>
                <a:spcPts val="0"/>
              </a:spcAft>
              <a:buNone/>
            </a:pPr>
            <a:r>
              <a:rPr b="1" lang="en">
                <a:solidFill>
                  <a:schemeClr val="accent2"/>
                </a:solidFill>
              </a:rPr>
              <a:t>featureCounts</a:t>
            </a:r>
            <a:endParaRPr sz="1200"/>
          </a:p>
        </p:txBody>
      </p:sp>
      <p:sp>
        <p:nvSpPr>
          <p:cNvPr id="616" name="Google Shape;616;p86"/>
          <p:cNvSpPr/>
          <p:nvPr/>
        </p:nvSpPr>
        <p:spPr>
          <a:xfrm>
            <a:off x="3316325" y="2681575"/>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617" name="Google Shape;617;p86"/>
          <p:cNvSpPr/>
          <p:nvPr/>
        </p:nvSpPr>
        <p:spPr>
          <a:xfrm>
            <a:off x="5445750" y="2681575"/>
            <a:ext cx="1727700" cy="493800"/>
          </a:xfrm>
          <a:prstGeom prst="roundRect">
            <a:avLst>
              <a:gd fmla="val 16667" name="adj"/>
            </a:avLst>
          </a:prstGeom>
          <a:solidFill>
            <a:srgbClr val="F9CB9C"/>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rPr b="1" lang="en">
                <a:solidFill>
                  <a:schemeClr val="accent2"/>
                </a:solidFill>
              </a:rPr>
              <a:t>FastQC</a:t>
            </a:r>
            <a:endParaRPr b="1">
              <a:solidFill>
                <a:schemeClr val="accent2"/>
              </a:solidFill>
            </a:endParaRPr>
          </a:p>
        </p:txBody>
      </p:sp>
      <p:sp>
        <p:nvSpPr>
          <p:cNvPr id="618" name="Google Shape;618;p86"/>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619" name="Google Shape;619;p86"/>
          <p:cNvSpPr/>
          <p:nvPr/>
        </p:nvSpPr>
        <p:spPr>
          <a:xfrm>
            <a:off x="3316325" y="7764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620" name="Google Shape;620;p86"/>
          <p:cNvSpPr/>
          <p:nvPr/>
        </p:nvSpPr>
        <p:spPr>
          <a:xfrm>
            <a:off x="3316325" y="1403288"/>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621" name="Google Shape;621;p86"/>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Clr>
                <a:schemeClr val="dk1"/>
              </a:buClr>
              <a:buSzPts val="1100"/>
              <a:buFont typeface="Arial"/>
              <a:buNone/>
            </a:pPr>
            <a:r>
              <a:t/>
            </a:r>
            <a:endParaRPr b="1">
              <a:solidFill>
                <a:schemeClr val="accent2"/>
              </a:solidFill>
            </a:endParaRPr>
          </a:p>
        </p:txBody>
      </p:sp>
      <p:sp>
        <p:nvSpPr>
          <p:cNvPr id="622" name="Google Shape;622;p86"/>
          <p:cNvSpPr/>
          <p:nvPr/>
        </p:nvSpPr>
        <p:spPr>
          <a:xfrm flipH="1">
            <a:off x="2835875" y="282310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23" name="Google Shape;623;p86"/>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624" name="Google Shape;624;p86"/>
          <p:cNvPicPr preferRelativeResize="0"/>
          <p:nvPr/>
        </p:nvPicPr>
        <p:blipFill>
          <a:blip r:embed="rId3">
            <a:alphaModFix/>
          </a:blip>
          <a:stretch>
            <a:fillRect/>
          </a:stretch>
        </p:blipFill>
        <p:spPr>
          <a:xfrm>
            <a:off x="3043175" y="1075675"/>
            <a:ext cx="615600" cy="615600"/>
          </a:xfrm>
          <a:prstGeom prst="rect">
            <a:avLst/>
          </a:prstGeom>
          <a:noFill/>
          <a:ln>
            <a:noFill/>
          </a:ln>
        </p:spPr>
      </p:pic>
      <p:pic>
        <p:nvPicPr>
          <p:cNvPr id="625" name="Google Shape;625;p86"/>
          <p:cNvPicPr preferRelativeResize="0"/>
          <p:nvPr/>
        </p:nvPicPr>
        <p:blipFill>
          <a:blip r:embed="rId3">
            <a:alphaModFix/>
          </a:blip>
          <a:stretch>
            <a:fillRect/>
          </a:stretch>
        </p:blipFill>
        <p:spPr>
          <a:xfrm>
            <a:off x="3043175" y="1744313"/>
            <a:ext cx="615600" cy="615600"/>
          </a:xfrm>
          <a:prstGeom prst="rect">
            <a:avLst/>
          </a:prstGeom>
          <a:noFill/>
          <a:ln>
            <a:noFill/>
          </a:ln>
        </p:spPr>
      </p:pic>
      <p:pic>
        <p:nvPicPr>
          <p:cNvPr id="626" name="Google Shape;626;p86"/>
          <p:cNvPicPr preferRelativeResize="0"/>
          <p:nvPr/>
        </p:nvPicPr>
        <p:blipFill>
          <a:blip r:embed="rId3">
            <a:alphaModFix/>
          </a:blip>
          <a:stretch>
            <a:fillRect/>
          </a:stretch>
        </p:blipFill>
        <p:spPr>
          <a:xfrm>
            <a:off x="5233625" y="1744313"/>
            <a:ext cx="615600" cy="615600"/>
          </a:xfrm>
          <a:prstGeom prst="rect">
            <a:avLst/>
          </a:prstGeom>
          <a:noFill/>
          <a:ln>
            <a:noFill/>
          </a:ln>
        </p:spPr>
      </p:pic>
      <p:pic>
        <p:nvPicPr>
          <p:cNvPr id="627" name="Google Shape;627;p86"/>
          <p:cNvPicPr preferRelativeResize="0"/>
          <p:nvPr/>
        </p:nvPicPr>
        <p:blipFill>
          <a:blip r:embed="rId3">
            <a:alphaModFix/>
          </a:blip>
          <a:stretch>
            <a:fillRect/>
          </a:stretch>
        </p:blipFill>
        <p:spPr>
          <a:xfrm>
            <a:off x="3043175" y="2361688"/>
            <a:ext cx="615600" cy="6156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p87"/>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Redo QC to ensure satisfactory quality</a:t>
            </a:r>
            <a:endParaRPr/>
          </a:p>
        </p:txBody>
      </p:sp>
      <p:sp>
        <p:nvSpPr>
          <p:cNvPr id="633" name="Google Shape;633;p87"/>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Run FastQC.</a:t>
            </a:r>
            <a:endParaRPr/>
          </a:p>
          <a:p>
            <a:pPr indent="0" lvl="0" marL="457200" rtl="0" algn="l">
              <a:spcBef>
                <a:spcPts val="800"/>
              </a:spcBef>
              <a:spcAft>
                <a:spcPts val="0"/>
              </a:spcAft>
              <a:buNone/>
            </a:pPr>
            <a:r>
              <a:t/>
            </a:r>
            <a:endParaRPr/>
          </a:p>
          <a:p>
            <a:pPr indent="-317500" lvl="0" marL="457200" rtl="0" algn="l">
              <a:spcBef>
                <a:spcPts val="800"/>
              </a:spcBef>
              <a:spcAft>
                <a:spcPts val="0"/>
              </a:spcAft>
              <a:buSzPts val="1400"/>
              <a:buChar char="●"/>
            </a:pPr>
            <a:r>
              <a:rPr lang="en"/>
              <a:t>Is the</a:t>
            </a:r>
            <a:r>
              <a:rPr lang="en"/>
              <a:t> adapter content gone?</a:t>
            </a:r>
            <a:endParaRPr/>
          </a:p>
          <a:p>
            <a:pPr indent="0" lvl="0" marL="457200" rtl="0" algn="l">
              <a:spcBef>
                <a:spcPts val="800"/>
              </a:spcBef>
              <a:spcAft>
                <a:spcPts val="0"/>
              </a:spcAft>
              <a:buNone/>
            </a:pPr>
            <a:r>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7" name="Shape 637"/>
        <p:cNvGrpSpPr/>
        <p:nvPr/>
      </p:nvGrpSpPr>
      <p:grpSpPr>
        <a:xfrm>
          <a:off x="0" y="0"/>
          <a:ext cx="0" cy="0"/>
          <a:chOff x="0" y="0"/>
          <a:chExt cx="0" cy="0"/>
        </a:xfrm>
      </p:grpSpPr>
      <p:sp>
        <p:nvSpPr>
          <p:cNvPr id="638" name="Google Shape;638;p88"/>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639" name="Google Shape;639;p88"/>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640" name="Google Shape;640;p88"/>
          <p:cNvSpPr/>
          <p:nvPr/>
        </p:nvSpPr>
        <p:spPr>
          <a:xfrm flipH="1">
            <a:off x="2835875" y="103415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88"/>
          <p:cNvSpPr txBox="1"/>
          <p:nvPr/>
        </p:nvSpPr>
        <p:spPr>
          <a:xfrm>
            <a:off x="54700" y="313133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642" name="Google Shape;642;p88"/>
          <p:cNvSpPr/>
          <p:nvPr/>
        </p:nvSpPr>
        <p:spPr>
          <a:xfrm>
            <a:off x="3316325" y="20301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643" name="Google Shape;643;p88"/>
          <p:cNvSpPr/>
          <p:nvPr/>
        </p:nvSpPr>
        <p:spPr>
          <a:xfrm>
            <a:off x="5445750" y="2030150"/>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644" name="Google Shape;644;p88"/>
          <p:cNvSpPr/>
          <p:nvPr/>
        </p:nvSpPr>
        <p:spPr>
          <a:xfrm>
            <a:off x="3316325" y="3283863"/>
            <a:ext cx="1993500" cy="493800"/>
          </a:xfrm>
          <a:prstGeom prst="roundRect">
            <a:avLst>
              <a:gd fmla="val 16667" name="adj"/>
            </a:avLst>
          </a:prstGeom>
          <a:solidFill>
            <a:srgbClr val="F9CB9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645" name="Google Shape;645;p88"/>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646" name="Google Shape;646;p88"/>
          <p:cNvSpPr/>
          <p:nvPr/>
        </p:nvSpPr>
        <p:spPr>
          <a:xfrm>
            <a:off x="3316325" y="38861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t>Counting Reads </a:t>
            </a:r>
            <a:endParaRPr b="1" sz="1200"/>
          </a:p>
          <a:p>
            <a:pPr indent="0" lvl="0" marL="0" rtl="0" algn="ctr">
              <a:spcBef>
                <a:spcPts val="0"/>
              </a:spcBef>
              <a:spcAft>
                <a:spcPts val="0"/>
              </a:spcAft>
              <a:buNone/>
            </a:pPr>
            <a:r>
              <a:rPr b="1" lang="en">
                <a:solidFill>
                  <a:schemeClr val="accent2"/>
                </a:solidFill>
              </a:rPr>
              <a:t>featureCounts</a:t>
            </a:r>
            <a:endParaRPr sz="1200"/>
          </a:p>
        </p:txBody>
      </p:sp>
      <p:sp>
        <p:nvSpPr>
          <p:cNvPr id="647" name="Google Shape;647;p88"/>
          <p:cNvSpPr/>
          <p:nvPr/>
        </p:nvSpPr>
        <p:spPr>
          <a:xfrm>
            <a:off x="3316325" y="2681575"/>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648" name="Google Shape;648;p88"/>
          <p:cNvSpPr/>
          <p:nvPr/>
        </p:nvSpPr>
        <p:spPr>
          <a:xfrm>
            <a:off x="5445750" y="2681575"/>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a:t>
            </a:r>
            <a:endParaRPr b="1">
              <a:solidFill>
                <a:schemeClr val="accent2"/>
              </a:solidFill>
            </a:endParaRPr>
          </a:p>
        </p:txBody>
      </p:sp>
      <p:sp>
        <p:nvSpPr>
          <p:cNvPr id="649" name="Google Shape;649;p88"/>
          <p:cNvSpPr/>
          <p:nvPr/>
        </p:nvSpPr>
        <p:spPr>
          <a:xfrm>
            <a:off x="5445750" y="3283875"/>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650" name="Google Shape;650;p88"/>
          <p:cNvSpPr/>
          <p:nvPr/>
        </p:nvSpPr>
        <p:spPr>
          <a:xfrm>
            <a:off x="3316325" y="7764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651" name="Google Shape;651;p88"/>
          <p:cNvSpPr/>
          <p:nvPr/>
        </p:nvSpPr>
        <p:spPr>
          <a:xfrm>
            <a:off x="3316325" y="1403288"/>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652" name="Google Shape;652;p88"/>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653" name="Google Shape;653;p88"/>
          <p:cNvSpPr/>
          <p:nvPr/>
        </p:nvSpPr>
        <p:spPr>
          <a:xfrm flipH="1">
            <a:off x="2835875" y="282310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54" name="Google Shape;654;p88"/>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655" name="Google Shape;655;p88"/>
          <p:cNvPicPr preferRelativeResize="0"/>
          <p:nvPr/>
        </p:nvPicPr>
        <p:blipFill>
          <a:blip r:embed="rId3">
            <a:alphaModFix/>
          </a:blip>
          <a:stretch>
            <a:fillRect/>
          </a:stretch>
        </p:blipFill>
        <p:spPr>
          <a:xfrm>
            <a:off x="3043175" y="1075675"/>
            <a:ext cx="615600" cy="615600"/>
          </a:xfrm>
          <a:prstGeom prst="rect">
            <a:avLst/>
          </a:prstGeom>
          <a:noFill/>
          <a:ln>
            <a:noFill/>
          </a:ln>
        </p:spPr>
      </p:pic>
      <p:pic>
        <p:nvPicPr>
          <p:cNvPr id="656" name="Google Shape;656;p88"/>
          <p:cNvPicPr preferRelativeResize="0"/>
          <p:nvPr/>
        </p:nvPicPr>
        <p:blipFill>
          <a:blip r:embed="rId3">
            <a:alphaModFix/>
          </a:blip>
          <a:stretch>
            <a:fillRect/>
          </a:stretch>
        </p:blipFill>
        <p:spPr>
          <a:xfrm>
            <a:off x="3043175" y="1744313"/>
            <a:ext cx="615600" cy="615600"/>
          </a:xfrm>
          <a:prstGeom prst="rect">
            <a:avLst/>
          </a:prstGeom>
          <a:noFill/>
          <a:ln>
            <a:noFill/>
          </a:ln>
        </p:spPr>
      </p:pic>
      <p:pic>
        <p:nvPicPr>
          <p:cNvPr id="657" name="Google Shape;657;p88"/>
          <p:cNvPicPr preferRelativeResize="0"/>
          <p:nvPr/>
        </p:nvPicPr>
        <p:blipFill>
          <a:blip r:embed="rId3">
            <a:alphaModFix/>
          </a:blip>
          <a:stretch>
            <a:fillRect/>
          </a:stretch>
        </p:blipFill>
        <p:spPr>
          <a:xfrm>
            <a:off x="5233625" y="1744313"/>
            <a:ext cx="615600" cy="615600"/>
          </a:xfrm>
          <a:prstGeom prst="rect">
            <a:avLst/>
          </a:prstGeom>
          <a:noFill/>
          <a:ln>
            <a:noFill/>
          </a:ln>
        </p:spPr>
      </p:pic>
      <p:pic>
        <p:nvPicPr>
          <p:cNvPr id="658" name="Google Shape;658;p88"/>
          <p:cNvPicPr preferRelativeResize="0"/>
          <p:nvPr/>
        </p:nvPicPr>
        <p:blipFill>
          <a:blip r:embed="rId3">
            <a:alphaModFix/>
          </a:blip>
          <a:stretch>
            <a:fillRect/>
          </a:stretch>
        </p:blipFill>
        <p:spPr>
          <a:xfrm>
            <a:off x="3043175" y="2361688"/>
            <a:ext cx="615600" cy="615600"/>
          </a:xfrm>
          <a:prstGeom prst="rect">
            <a:avLst/>
          </a:prstGeom>
          <a:noFill/>
          <a:ln>
            <a:noFill/>
          </a:ln>
        </p:spPr>
      </p:pic>
      <p:pic>
        <p:nvPicPr>
          <p:cNvPr id="659" name="Google Shape;659;p88"/>
          <p:cNvPicPr preferRelativeResize="0"/>
          <p:nvPr/>
        </p:nvPicPr>
        <p:blipFill>
          <a:blip r:embed="rId3">
            <a:alphaModFix/>
          </a:blip>
          <a:stretch>
            <a:fillRect/>
          </a:stretch>
        </p:blipFill>
        <p:spPr>
          <a:xfrm>
            <a:off x="5309825" y="2355313"/>
            <a:ext cx="615600" cy="615600"/>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89"/>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a:t>
            </a:r>
            <a:endParaRPr/>
          </a:p>
        </p:txBody>
      </p:sp>
      <p:sp>
        <p:nvSpPr>
          <p:cNvPr id="665" name="Google Shape;665;p89"/>
          <p:cNvSpPr txBox="1"/>
          <p:nvPr>
            <p:ph idx="1" type="body"/>
          </p:nvPr>
        </p:nvSpPr>
        <p:spPr>
          <a:xfrm>
            <a:off x="670600" y="1061876"/>
            <a:ext cx="7886700" cy="3803400"/>
          </a:xfrm>
          <a:prstGeom prst="rect">
            <a:avLst/>
          </a:prstGeom>
        </p:spPr>
        <p:txBody>
          <a:bodyPr anchorCtr="0" anchor="t" bIns="0" lIns="0" spcFirstLastPara="1" rIns="0" wrap="square" tIns="0">
            <a:normAutofit/>
          </a:bodyPr>
          <a:lstStyle/>
          <a:p>
            <a:pPr indent="-317500" lvl="0" marL="457200" rtl="0" algn="l">
              <a:spcBef>
                <a:spcPts val="800"/>
              </a:spcBef>
              <a:spcAft>
                <a:spcPts val="0"/>
              </a:spcAft>
              <a:buSzPts val="1400"/>
              <a:buChar char="●"/>
            </a:pPr>
            <a:r>
              <a:rPr lang="en"/>
              <a:t>Aligning reads to regions of reference DNA</a:t>
            </a:r>
            <a:r>
              <a:rPr lang="en"/>
              <a:t>.</a:t>
            </a:r>
            <a:endParaRPr/>
          </a:p>
          <a:p>
            <a:pPr indent="0" lvl="0" marL="457200" rtl="0" algn="l">
              <a:spcBef>
                <a:spcPts val="800"/>
              </a:spcBef>
              <a:spcAft>
                <a:spcPts val="0"/>
              </a:spcAft>
              <a:buNone/>
            </a:pPr>
            <a:r>
              <a:t/>
            </a:r>
            <a:endParaRPr/>
          </a:p>
          <a:p>
            <a:pPr indent="-317500" lvl="0" marL="457200" rtl="0" algn="l">
              <a:spcBef>
                <a:spcPts val="800"/>
              </a:spcBef>
              <a:spcAft>
                <a:spcPts val="0"/>
              </a:spcAft>
              <a:buSzPts val="1400"/>
              <a:buChar char="●"/>
            </a:pPr>
            <a:r>
              <a:rPr lang="en"/>
              <a:t>Assumption: After cleaning, reads from real sample only.</a:t>
            </a:r>
            <a:endParaRPr/>
          </a:p>
          <a:p>
            <a:pPr indent="0" lvl="0" marL="457200" rtl="0" algn="l">
              <a:spcBef>
                <a:spcPts val="800"/>
              </a:spcBef>
              <a:spcAft>
                <a:spcPts val="0"/>
              </a:spcAft>
              <a:buNone/>
            </a:pPr>
            <a:r>
              <a:t/>
            </a:r>
            <a:endParaRPr/>
          </a:p>
          <a:p>
            <a:pPr indent="-317500" lvl="0" marL="457200" rtl="0" algn="l">
              <a:spcBef>
                <a:spcPts val="800"/>
              </a:spcBef>
              <a:spcAft>
                <a:spcPts val="0"/>
              </a:spcAft>
              <a:buSzPts val="1400"/>
              <a:buChar char="●"/>
            </a:pPr>
            <a:r>
              <a:rPr lang="en"/>
              <a:t>Strategies for assembly:</a:t>
            </a:r>
            <a:endParaRPr/>
          </a:p>
          <a:p>
            <a:pPr indent="-317500" lvl="1" marL="914400" rtl="0" algn="l">
              <a:spcBef>
                <a:spcPts val="0"/>
              </a:spcBef>
              <a:spcAft>
                <a:spcPts val="0"/>
              </a:spcAft>
              <a:buSzPts val="1400"/>
              <a:buChar char="○"/>
            </a:pPr>
            <a:r>
              <a:rPr lang="en"/>
              <a:t>Reference genome </a:t>
            </a:r>
            <a:endParaRPr/>
          </a:p>
          <a:p>
            <a:pPr indent="-317500" lvl="1" marL="914400" rtl="0" algn="l">
              <a:spcBef>
                <a:spcPts val="0"/>
              </a:spcBef>
              <a:spcAft>
                <a:spcPts val="0"/>
              </a:spcAft>
              <a:buSzPts val="1400"/>
              <a:buChar char="○"/>
            </a:pPr>
            <a:r>
              <a:rPr lang="en"/>
              <a:t>De novo assembly</a:t>
            </a:r>
            <a:endParaRPr/>
          </a:p>
          <a:p>
            <a:pPr indent="0" lvl="0" marL="457200" rtl="0" algn="l">
              <a:spcBef>
                <a:spcPts val="800"/>
              </a:spcBef>
              <a:spcAft>
                <a:spcPts val="0"/>
              </a:spcAft>
              <a:buNone/>
            </a:pPr>
            <a:r>
              <a:t/>
            </a:r>
            <a:endParaRPr/>
          </a:p>
          <a:p>
            <a:pPr indent="0" lvl="0" marL="457200" rtl="0" algn="l">
              <a:spcBef>
                <a:spcPts val="800"/>
              </a:spcBef>
              <a:spcAft>
                <a:spcPts val="0"/>
              </a:spcAft>
              <a:buNone/>
            </a:pPr>
            <a:r>
              <a:t/>
            </a:r>
            <a:endParaRPr/>
          </a:p>
        </p:txBody>
      </p:sp>
      <p:sp>
        <p:nvSpPr>
          <p:cNvPr id="666" name="Google Shape;666;p89"/>
          <p:cNvSpPr txBox="1"/>
          <p:nvPr/>
        </p:nvSpPr>
        <p:spPr>
          <a:xfrm>
            <a:off x="2831425" y="3677900"/>
            <a:ext cx="6180000" cy="90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chemeClr val="accent2"/>
                </a:solidFill>
                <a:latin typeface="Helvetica Neue"/>
                <a:ea typeface="Helvetica Neue"/>
                <a:cs typeface="Helvetica Neue"/>
                <a:sym typeface="Helvetica Neue"/>
              </a:rPr>
              <a:t>Tools: STAR, HISAT2, TopHat2</a:t>
            </a:r>
            <a:r>
              <a:rPr b="1" lang="en" sz="2600">
                <a:solidFill>
                  <a:schemeClr val="accent2"/>
                </a:solidFill>
                <a:latin typeface="Helvetica Neue"/>
                <a:ea typeface="Helvetica Neue"/>
                <a:cs typeface="Helvetica Neue"/>
                <a:sym typeface="Helvetica Neue"/>
              </a:rPr>
              <a:t>, bowtie2, salmon, kallisto</a:t>
            </a:r>
            <a:endParaRPr b="1" sz="2600">
              <a:solidFill>
                <a:schemeClr val="accent2"/>
              </a:solidFill>
              <a:latin typeface="Helvetica Neue"/>
              <a:ea typeface="Helvetica Neue"/>
              <a:cs typeface="Helvetica Neue"/>
              <a:sym typeface="Helvetica Neue"/>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90"/>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 to genome : challenges</a:t>
            </a:r>
            <a:endParaRPr/>
          </a:p>
        </p:txBody>
      </p:sp>
      <p:sp>
        <p:nvSpPr>
          <p:cNvPr id="672" name="Google Shape;672;p90"/>
          <p:cNvSpPr txBox="1"/>
          <p:nvPr>
            <p:ph idx="1" type="body"/>
          </p:nvPr>
        </p:nvSpPr>
        <p:spPr>
          <a:xfrm>
            <a:off x="83650" y="729225"/>
            <a:ext cx="45645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Reads from junctions: one part of it maps to one exon and the other half maps to the other exon</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Reference sequences can be very long (~3 billion bp for humans).</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Order of 100 million reads to be mapped.</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Need to account for splicing.</a:t>
            </a:r>
            <a:endParaRPr>
              <a:latin typeface="Arial"/>
              <a:ea typeface="Arial"/>
              <a:cs typeface="Arial"/>
              <a:sym typeface="Arial"/>
            </a:endParaRPr>
          </a:p>
          <a:p>
            <a:pPr indent="0" lvl="0" marL="914400" rtl="0" algn="l">
              <a:spcBef>
                <a:spcPts val="0"/>
              </a:spcBef>
              <a:spcAft>
                <a:spcPts val="0"/>
              </a:spcAft>
              <a:buNone/>
            </a:pPr>
            <a:r>
              <a:t/>
            </a:r>
            <a:endParaRPr sz="900">
              <a:latin typeface="Arial"/>
              <a:ea typeface="Arial"/>
              <a:cs typeface="Arial"/>
              <a:sym typeface="Arial"/>
            </a:endParaRPr>
          </a:p>
          <a:p>
            <a:pPr indent="-361950" lvl="0" marL="457200" rtl="0" algn="l">
              <a:spcBef>
                <a:spcPts val="0"/>
              </a:spcBef>
              <a:spcAft>
                <a:spcPts val="0"/>
              </a:spcAft>
              <a:buSzPts val="2100"/>
              <a:buFont typeface="Arial"/>
              <a:buChar char="●"/>
            </a:pPr>
            <a:r>
              <a:rPr lang="en">
                <a:latin typeface="Arial"/>
                <a:ea typeface="Arial"/>
                <a:cs typeface="Arial"/>
                <a:sym typeface="Arial"/>
              </a:rPr>
              <a:t>Allow for PCR artifacts/sequencing errors.</a:t>
            </a:r>
            <a:endParaRPr>
              <a:solidFill>
                <a:schemeClr val="accent2"/>
              </a:solidFill>
              <a:latin typeface="Arial"/>
              <a:ea typeface="Arial"/>
              <a:cs typeface="Arial"/>
              <a:sym typeface="Arial"/>
            </a:endParaRPr>
          </a:p>
        </p:txBody>
      </p:sp>
      <p:pic>
        <p:nvPicPr>
          <p:cNvPr id="673" name="Google Shape;673;p90"/>
          <p:cNvPicPr preferRelativeResize="0"/>
          <p:nvPr/>
        </p:nvPicPr>
        <p:blipFill>
          <a:blip r:embed="rId3">
            <a:alphaModFix/>
          </a:blip>
          <a:stretch>
            <a:fillRect/>
          </a:stretch>
        </p:blipFill>
        <p:spPr>
          <a:xfrm>
            <a:off x="4648207" y="736800"/>
            <a:ext cx="4379977" cy="3985868"/>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sp>
        <p:nvSpPr>
          <p:cNvPr id="678" name="Google Shape;678;p91"/>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 STAR tool</a:t>
            </a:r>
            <a:endParaRPr/>
          </a:p>
        </p:txBody>
      </p:sp>
      <p:sp>
        <p:nvSpPr>
          <p:cNvPr id="679" name="Google Shape;679;p91"/>
          <p:cNvSpPr txBox="1"/>
          <p:nvPr>
            <p:ph idx="1" type="body"/>
          </p:nvPr>
        </p:nvSpPr>
        <p:spPr>
          <a:xfrm>
            <a:off x="670600" y="1061876"/>
            <a:ext cx="7886700" cy="3803400"/>
          </a:xfrm>
          <a:prstGeom prst="rect">
            <a:avLst/>
          </a:prstGeom>
        </p:spPr>
        <p:txBody>
          <a:bodyPr anchorCtr="0" anchor="t" bIns="0" lIns="0" spcFirstLastPara="1" rIns="0" wrap="square" tIns="0">
            <a:normAutofit/>
          </a:bodyPr>
          <a:lstStyle/>
          <a:p>
            <a:pPr indent="0" lvl="0" marL="0" rtl="0" algn="l">
              <a:spcBef>
                <a:spcPts val="1000"/>
              </a:spcBef>
              <a:spcAft>
                <a:spcPts val="0"/>
              </a:spcAft>
              <a:buNone/>
            </a:pPr>
            <a:r>
              <a:rPr lang="en" sz="2800">
                <a:latin typeface="Arial"/>
                <a:ea typeface="Arial"/>
                <a:cs typeface="Arial"/>
                <a:sym typeface="Arial"/>
              </a:rPr>
              <a:t>STAR is popular for RNA-Seq data because it</a:t>
            </a:r>
            <a:endParaRPr sz="2800">
              <a:latin typeface="Arial"/>
              <a:ea typeface="Arial"/>
              <a:cs typeface="Arial"/>
              <a:sym typeface="Arial"/>
            </a:endParaRPr>
          </a:p>
          <a:p>
            <a:pPr indent="-355600" lvl="0" marL="457200" rtl="0" algn="l">
              <a:spcBef>
                <a:spcPts val="500"/>
              </a:spcBef>
              <a:spcAft>
                <a:spcPts val="0"/>
              </a:spcAft>
              <a:buSzPts val="2000"/>
              <a:buChar char="•"/>
            </a:pPr>
            <a:r>
              <a:rPr lang="en" sz="2000">
                <a:latin typeface="Arial"/>
                <a:ea typeface="Arial"/>
                <a:cs typeface="Arial"/>
                <a:sym typeface="Arial"/>
              </a:rPr>
              <a:t>does unbiased de novo detection of canonical junctions</a:t>
            </a:r>
            <a:endParaRPr sz="2000">
              <a:latin typeface="Arial"/>
              <a:ea typeface="Arial"/>
              <a:cs typeface="Arial"/>
              <a:sym typeface="Arial"/>
            </a:endParaRPr>
          </a:p>
          <a:p>
            <a:pPr indent="-355600" lvl="0" marL="457200" rtl="0" algn="l">
              <a:spcBef>
                <a:spcPts val="0"/>
              </a:spcBef>
              <a:spcAft>
                <a:spcPts val="0"/>
              </a:spcAft>
              <a:buSzPts val="2000"/>
              <a:buChar char="•"/>
            </a:pPr>
            <a:r>
              <a:rPr lang="en" sz="2000">
                <a:latin typeface="Arial"/>
                <a:ea typeface="Arial"/>
                <a:cs typeface="Arial"/>
                <a:sym typeface="Arial"/>
              </a:rPr>
              <a:t>can discover non-canonical splices</a:t>
            </a:r>
            <a:endParaRPr sz="2000">
              <a:latin typeface="Arial"/>
              <a:ea typeface="Arial"/>
              <a:cs typeface="Arial"/>
              <a:sym typeface="Arial"/>
            </a:endParaRPr>
          </a:p>
          <a:p>
            <a:pPr indent="-355600" lvl="0" marL="457200" rtl="0" algn="l">
              <a:spcBef>
                <a:spcPts val="0"/>
              </a:spcBef>
              <a:spcAft>
                <a:spcPts val="0"/>
              </a:spcAft>
              <a:buSzPts val="2000"/>
              <a:buChar char="•"/>
            </a:pPr>
            <a:r>
              <a:rPr lang="en" sz="2000">
                <a:latin typeface="Arial"/>
                <a:ea typeface="Arial"/>
                <a:cs typeface="Arial"/>
                <a:sym typeface="Arial"/>
              </a:rPr>
              <a:t>can discover chimeric (fusion) transcripts</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p92"/>
          <p:cNvSpPr txBox="1"/>
          <p:nvPr>
            <p:ph type="title"/>
          </p:nvPr>
        </p:nvSpPr>
        <p:spPr>
          <a:xfrm>
            <a:off x="118872" y="0"/>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Alignment/Mapping: How does STAR work?</a:t>
            </a:r>
            <a:endParaRPr/>
          </a:p>
        </p:txBody>
      </p:sp>
      <p:pic>
        <p:nvPicPr>
          <p:cNvPr id="685" name="Google Shape;685;p92"/>
          <p:cNvPicPr preferRelativeResize="0"/>
          <p:nvPr/>
        </p:nvPicPr>
        <p:blipFill>
          <a:blip r:embed="rId3">
            <a:alphaModFix/>
          </a:blip>
          <a:stretch>
            <a:fillRect/>
          </a:stretch>
        </p:blipFill>
        <p:spPr>
          <a:xfrm>
            <a:off x="278900" y="1336600"/>
            <a:ext cx="3886201" cy="2957085"/>
          </a:xfrm>
          <a:prstGeom prst="rect">
            <a:avLst/>
          </a:prstGeom>
          <a:noFill/>
          <a:ln>
            <a:noFill/>
          </a:ln>
        </p:spPr>
      </p:pic>
      <p:sp>
        <p:nvSpPr>
          <p:cNvPr id="686" name="Google Shape;686;p92"/>
          <p:cNvSpPr txBox="1"/>
          <p:nvPr/>
        </p:nvSpPr>
        <p:spPr>
          <a:xfrm>
            <a:off x="0" y="4743300"/>
            <a:ext cx="62715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666666"/>
                </a:solidFill>
              </a:rPr>
              <a:t>Image source</a:t>
            </a:r>
            <a:r>
              <a:rPr lang="en" sz="1200">
                <a:solidFill>
                  <a:srgbClr val="666666"/>
                </a:solidFill>
              </a:rPr>
              <a:t>: STAR's seed search (Figure 1 from Dobin et al. 2013)</a:t>
            </a:r>
            <a:endParaRPr sz="1200">
              <a:solidFill>
                <a:srgbClr val="666666"/>
              </a:solidFill>
            </a:endParaRPr>
          </a:p>
        </p:txBody>
      </p:sp>
      <p:sp>
        <p:nvSpPr>
          <p:cNvPr id="687" name="Google Shape;687;p92"/>
          <p:cNvSpPr txBox="1"/>
          <p:nvPr/>
        </p:nvSpPr>
        <p:spPr>
          <a:xfrm>
            <a:off x="195075" y="606350"/>
            <a:ext cx="3000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Step 1: </a:t>
            </a:r>
            <a:r>
              <a:rPr lang="en" sz="2000"/>
              <a:t>Seed search</a:t>
            </a:r>
            <a:endParaRPr sz="2000"/>
          </a:p>
        </p:txBody>
      </p:sp>
      <p:sp>
        <p:nvSpPr>
          <p:cNvPr id="688" name="Google Shape;688;p92"/>
          <p:cNvSpPr txBox="1"/>
          <p:nvPr/>
        </p:nvSpPr>
        <p:spPr>
          <a:xfrm>
            <a:off x="4904850" y="606350"/>
            <a:ext cx="3572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t>Step 2: S</a:t>
            </a:r>
            <a:r>
              <a:rPr lang="en" sz="2000"/>
              <a:t>titching and scoring</a:t>
            </a:r>
            <a:endParaRPr sz="2000"/>
          </a:p>
        </p:txBody>
      </p:sp>
      <p:pic>
        <p:nvPicPr>
          <p:cNvPr id="689" name="Google Shape;689;p92"/>
          <p:cNvPicPr preferRelativeResize="0"/>
          <p:nvPr/>
        </p:nvPicPr>
        <p:blipFill>
          <a:blip r:embed="rId4">
            <a:alphaModFix/>
          </a:blip>
          <a:stretch>
            <a:fillRect/>
          </a:stretch>
        </p:blipFill>
        <p:spPr>
          <a:xfrm>
            <a:off x="4904846" y="1260400"/>
            <a:ext cx="4123945" cy="2755260"/>
          </a:xfrm>
          <a:prstGeom prst="rect">
            <a:avLst/>
          </a:prstGeom>
          <a:noFill/>
          <a:ln>
            <a:noFill/>
          </a:ln>
        </p:spPr>
      </p:pic>
      <p:sp>
        <p:nvSpPr>
          <p:cNvPr id="690" name="Google Shape;690;p92"/>
          <p:cNvSpPr txBox="1"/>
          <p:nvPr/>
        </p:nvSpPr>
        <p:spPr>
          <a:xfrm>
            <a:off x="5196750" y="4635600"/>
            <a:ext cx="38862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dk1"/>
                </a:solidFill>
              </a:rPr>
              <a:t>MMP = </a:t>
            </a:r>
            <a:r>
              <a:rPr lang="en" sz="1900">
                <a:solidFill>
                  <a:srgbClr val="212529"/>
                </a:solidFill>
                <a:highlight>
                  <a:srgbClr val="FFFFFF"/>
                </a:highlight>
              </a:rPr>
              <a:t>Maximum Mappable Prefix</a:t>
            </a:r>
            <a:endParaRPr sz="1900">
              <a:solidFill>
                <a:schemeClr val="dk1"/>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p93"/>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Alignment/Mapping: Inputs needed</a:t>
            </a:r>
            <a:endParaRPr/>
          </a:p>
        </p:txBody>
      </p:sp>
      <p:sp>
        <p:nvSpPr>
          <p:cNvPr id="696" name="Google Shape;696;p93"/>
          <p:cNvSpPr txBox="1"/>
          <p:nvPr>
            <p:ph idx="1" type="body"/>
          </p:nvPr>
        </p:nvSpPr>
        <p:spPr>
          <a:xfrm>
            <a:off x="118875" y="797425"/>
            <a:ext cx="9025200" cy="3803400"/>
          </a:xfrm>
          <a:prstGeom prst="rect">
            <a:avLst/>
          </a:prstGeom>
        </p:spPr>
        <p:txBody>
          <a:bodyPr anchorCtr="0" anchor="t" bIns="0" lIns="0" spcFirstLastPara="1" rIns="0" wrap="square" tIns="0">
            <a:noAutofit/>
          </a:bodyPr>
          <a:lstStyle/>
          <a:p>
            <a:pPr indent="-342900" lvl="0" marL="457200" rtl="0" algn="l">
              <a:spcBef>
                <a:spcPts val="800"/>
              </a:spcBef>
              <a:spcAft>
                <a:spcPts val="0"/>
              </a:spcAft>
              <a:buSzPts val="1800"/>
              <a:buChar char="●"/>
            </a:pPr>
            <a:r>
              <a:rPr lang="en" sz="1800">
                <a:latin typeface="Arial"/>
                <a:ea typeface="Arial"/>
                <a:cs typeface="Arial"/>
                <a:sym typeface="Arial"/>
              </a:rPr>
              <a:t>Reads to align.</a:t>
            </a:r>
            <a:endParaRPr sz="1800">
              <a:latin typeface="Arial"/>
              <a:ea typeface="Arial"/>
              <a:cs typeface="Arial"/>
              <a:sym typeface="Arial"/>
            </a:endParaRPr>
          </a:p>
          <a:p>
            <a:pPr indent="-342900" lvl="1" marL="1371600" rtl="0" algn="l">
              <a:spcBef>
                <a:spcPts val="0"/>
              </a:spcBef>
              <a:spcAft>
                <a:spcPts val="0"/>
              </a:spcAft>
              <a:buSzPts val="1800"/>
              <a:buChar char="○"/>
            </a:pPr>
            <a:r>
              <a:rPr lang="en">
                <a:latin typeface="Arial"/>
                <a:ea typeface="Arial"/>
                <a:cs typeface="Arial"/>
                <a:sym typeface="Arial"/>
              </a:rPr>
              <a:t>FASTQ file after cleaning (trimming adapters).</a:t>
            </a:r>
            <a:endParaRPr>
              <a:latin typeface="Arial"/>
              <a:ea typeface="Arial"/>
              <a:cs typeface="Arial"/>
              <a:sym typeface="Arial"/>
            </a:endParaRPr>
          </a:p>
          <a:p>
            <a:pPr indent="0" lvl="0" marL="0" rtl="0" algn="l">
              <a:spcBef>
                <a:spcPts val="800"/>
              </a:spcBef>
              <a:spcAft>
                <a:spcPts val="0"/>
              </a:spcAft>
              <a:buNone/>
            </a:pPr>
            <a:r>
              <a:t/>
            </a:r>
            <a:endParaRPr sz="1800">
              <a:latin typeface="Arial"/>
              <a:ea typeface="Arial"/>
              <a:cs typeface="Arial"/>
              <a:sym typeface="Arial"/>
            </a:endParaRPr>
          </a:p>
          <a:p>
            <a:pPr indent="-342900" lvl="0" marL="457200" rtl="0" algn="l">
              <a:spcBef>
                <a:spcPts val="800"/>
              </a:spcBef>
              <a:spcAft>
                <a:spcPts val="0"/>
              </a:spcAft>
              <a:buSzPts val="1800"/>
              <a:buChar char="●"/>
            </a:pPr>
            <a:r>
              <a:rPr lang="en" sz="1800">
                <a:latin typeface="Arial"/>
                <a:ea typeface="Arial"/>
                <a:cs typeface="Arial"/>
                <a:sym typeface="Arial"/>
              </a:rPr>
              <a:t>Reference sequence to align to.</a:t>
            </a:r>
            <a:endParaRPr sz="1800">
              <a:latin typeface="Arial"/>
              <a:ea typeface="Arial"/>
              <a:cs typeface="Arial"/>
              <a:sym typeface="Arial"/>
            </a:endParaRPr>
          </a:p>
          <a:p>
            <a:pPr indent="-342900" lvl="1" marL="1371600" rtl="0" algn="l">
              <a:spcBef>
                <a:spcPts val="0"/>
              </a:spcBef>
              <a:spcAft>
                <a:spcPts val="0"/>
              </a:spcAft>
              <a:buSzPts val="1800"/>
              <a:buChar char="○"/>
            </a:pPr>
            <a:r>
              <a:rPr lang="en">
                <a:latin typeface="Arial"/>
                <a:ea typeface="Arial"/>
                <a:cs typeface="Arial"/>
                <a:sym typeface="Arial"/>
              </a:rPr>
              <a:t>Example – “rDNA_sequence.fasta”</a:t>
            </a:r>
            <a:endParaRPr>
              <a:latin typeface="Arial"/>
              <a:ea typeface="Arial"/>
              <a:cs typeface="Arial"/>
              <a:sym typeface="Arial"/>
            </a:endParaRPr>
          </a:p>
          <a:p>
            <a:pPr indent="-342900" lvl="1" marL="1371600" rtl="0" algn="l">
              <a:spcBef>
                <a:spcPts val="0"/>
              </a:spcBef>
              <a:spcAft>
                <a:spcPts val="0"/>
              </a:spcAft>
              <a:buSzPts val="1800"/>
              <a:buChar char="○"/>
            </a:pPr>
            <a:r>
              <a:rPr lang="en">
                <a:latin typeface="Arial"/>
                <a:ea typeface="Arial"/>
                <a:cs typeface="Arial"/>
                <a:sym typeface="Arial"/>
              </a:rPr>
              <a:t>FASTA format. Two lines per sequence. </a:t>
            </a:r>
            <a:endParaRPr>
              <a:latin typeface="Arial"/>
              <a:ea typeface="Arial"/>
              <a:cs typeface="Arial"/>
              <a:sym typeface="Arial"/>
            </a:endParaRPr>
          </a:p>
          <a:p>
            <a:pPr indent="-342900" lvl="2" marL="1828800" rtl="0" algn="l">
              <a:spcBef>
                <a:spcPts val="0"/>
              </a:spcBef>
              <a:spcAft>
                <a:spcPts val="0"/>
              </a:spcAft>
              <a:buSzPts val="1800"/>
              <a:buChar char="■"/>
            </a:pPr>
            <a:r>
              <a:rPr lang="en" sz="1800">
                <a:latin typeface="Arial"/>
                <a:ea typeface="Arial"/>
                <a:cs typeface="Arial"/>
                <a:sym typeface="Arial"/>
              </a:rPr>
              <a:t>Starting with “&gt;”, followed by sequence name/identifier.</a:t>
            </a:r>
            <a:endParaRPr sz="1800">
              <a:latin typeface="Arial"/>
              <a:ea typeface="Arial"/>
              <a:cs typeface="Arial"/>
              <a:sym typeface="Arial"/>
            </a:endParaRPr>
          </a:p>
          <a:p>
            <a:pPr indent="-342900" lvl="2" marL="1828800" rtl="0" algn="l">
              <a:spcBef>
                <a:spcPts val="0"/>
              </a:spcBef>
              <a:spcAft>
                <a:spcPts val="0"/>
              </a:spcAft>
              <a:buSzPts val="1800"/>
              <a:buChar char="■"/>
            </a:pPr>
            <a:r>
              <a:rPr lang="en" sz="1800">
                <a:latin typeface="Arial"/>
                <a:ea typeface="Arial"/>
                <a:cs typeface="Arial"/>
                <a:sym typeface="Arial"/>
              </a:rPr>
              <a:t>Sequence.</a:t>
            </a:r>
            <a:endParaRPr sz="1800">
              <a:latin typeface="Arial"/>
              <a:ea typeface="Arial"/>
              <a:cs typeface="Arial"/>
              <a:sym typeface="Arial"/>
            </a:endParaRPr>
          </a:p>
          <a:p>
            <a:pPr indent="-342900" lvl="1" marL="1371600" rtl="0" algn="l">
              <a:spcBef>
                <a:spcPts val="0"/>
              </a:spcBef>
              <a:spcAft>
                <a:spcPts val="0"/>
              </a:spcAft>
              <a:buSzPts val="1800"/>
              <a:buChar char="○"/>
            </a:pPr>
            <a:r>
              <a:rPr lang="en">
                <a:latin typeface="Arial"/>
                <a:ea typeface="Arial"/>
                <a:cs typeface="Arial"/>
                <a:sym typeface="Arial"/>
              </a:rPr>
              <a:t>File extensions: .fasta, .fa, .txt. </a:t>
            </a:r>
            <a:endParaRPr>
              <a:latin typeface="Arial"/>
              <a:ea typeface="Arial"/>
              <a:cs typeface="Arial"/>
              <a:sym typeface="Arial"/>
            </a:endParaRPr>
          </a:p>
          <a:p>
            <a:pPr indent="-342900" lvl="1" marL="1371600" rtl="0" algn="l">
              <a:spcBef>
                <a:spcPts val="0"/>
              </a:spcBef>
              <a:spcAft>
                <a:spcPts val="0"/>
              </a:spcAft>
              <a:buSzPts val="1800"/>
              <a:buChar char="○"/>
            </a:pPr>
            <a:r>
              <a:rPr lang="en">
                <a:latin typeface="Arial"/>
                <a:ea typeface="Arial"/>
                <a:cs typeface="Arial"/>
                <a:sym typeface="Arial"/>
              </a:rPr>
              <a:t>Examples of acceptable genome sequence files for STAR:</a:t>
            </a:r>
            <a:endParaRPr>
              <a:latin typeface="Arial"/>
              <a:ea typeface="Arial"/>
              <a:cs typeface="Arial"/>
              <a:sym typeface="Arial"/>
            </a:endParaRPr>
          </a:p>
          <a:p>
            <a:pPr indent="-342900" lvl="2" marL="1828800" rtl="0" algn="l">
              <a:spcBef>
                <a:spcPts val="0"/>
              </a:spcBef>
              <a:spcAft>
                <a:spcPts val="0"/>
              </a:spcAft>
              <a:buSzPts val="1800"/>
              <a:buChar char="■"/>
            </a:pPr>
            <a:r>
              <a:rPr lang="en" sz="1800">
                <a:latin typeface="Arial"/>
                <a:ea typeface="Arial"/>
                <a:cs typeface="Arial"/>
                <a:sym typeface="Arial"/>
              </a:rPr>
              <a:t>ENSEMBL: files marked with .dna.primary.assembly</a:t>
            </a:r>
            <a:endParaRPr sz="1800">
              <a:latin typeface="Arial"/>
              <a:ea typeface="Arial"/>
              <a:cs typeface="Arial"/>
              <a:sym typeface="Arial"/>
            </a:endParaRPr>
          </a:p>
          <a:p>
            <a:pPr indent="-342900" lvl="2" marL="1828800" rtl="0" algn="l">
              <a:spcBef>
                <a:spcPts val="0"/>
              </a:spcBef>
              <a:spcAft>
                <a:spcPts val="0"/>
              </a:spcAft>
              <a:buSzPts val="1800"/>
              <a:buChar char="■"/>
            </a:pPr>
            <a:r>
              <a:rPr lang="en" sz="1800">
                <a:latin typeface="Arial"/>
                <a:ea typeface="Arial"/>
                <a:cs typeface="Arial"/>
                <a:sym typeface="Arial"/>
              </a:rPr>
              <a:t>GENCODE: files marked with PRI (primary). Strongly recommended for mouse and human.</a:t>
            </a:r>
            <a:endParaRPr sz="1800">
              <a:latin typeface="Arial"/>
              <a:ea typeface="Arial"/>
              <a:cs typeface="Arial"/>
              <a:sym typeface="Arial"/>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0" name="Shape 700"/>
        <p:cNvGrpSpPr/>
        <p:nvPr/>
      </p:nvGrpSpPr>
      <p:grpSpPr>
        <a:xfrm>
          <a:off x="0" y="0"/>
          <a:ext cx="0" cy="0"/>
          <a:chOff x="0" y="0"/>
          <a:chExt cx="0" cy="0"/>
        </a:xfrm>
      </p:grpSpPr>
      <p:sp>
        <p:nvSpPr>
          <p:cNvPr id="701" name="Google Shape;701;p94"/>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Poll</a:t>
            </a:r>
            <a:endParaRPr/>
          </a:p>
        </p:txBody>
      </p:sp>
      <p:sp>
        <p:nvSpPr>
          <p:cNvPr id="702" name="Google Shape;702;p94"/>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latin typeface="Arial"/>
                <a:ea typeface="Arial"/>
                <a:cs typeface="Arial"/>
                <a:sym typeface="Arial"/>
              </a:rPr>
              <a:t>How is the pace?</a:t>
            </a:r>
            <a:endParaRPr>
              <a:latin typeface="Arial"/>
              <a:ea typeface="Arial"/>
              <a:cs typeface="Arial"/>
              <a:sym typeface="Arial"/>
            </a:endParaRPr>
          </a:p>
          <a:p>
            <a:pPr indent="-273050" lvl="0" marL="685800" rtl="0" algn="l">
              <a:spcBef>
                <a:spcPts val="800"/>
              </a:spcBef>
              <a:spcAft>
                <a:spcPts val="0"/>
              </a:spcAft>
              <a:buSzPts val="1700"/>
              <a:buAutoNum type="arabicPeriod"/>
            </a:pPr>
            <a:r>
              <a:rPr lang="en">
                <a:latin typeface="Arial"/>
                <a:ea typeface="Arial"/>
                <a:cs typeface="Arial"/>
                <a:sym typeface="Arial"/>
              </a:rPr>
              <a:t>Too fast  - please go slower</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Just right - keep going at the same pace</a:t>
            </a:r>
            <a:endParaRPr>
              <a:latin typeface="Arial"/>
              <a:ea typeface="Arial"/>
              <a:cs typeface="Arial"/>
              <a:sym typeface="Arial"/>
            </a:endParaRPr>
          </a:p>
          <a:p>
            <a:pPr indent="-273050" lvl="0" marL="685800" rtl="0" algn="l">
              <a:spcBef>
                <a:spcPts val="0"/>
              </a:spcBef>
              <a:spcAft>
                <a:spcPts val="0"/>
              </a:spcAft>
              <a:buSzPts val="1700"/>
              <a:buAutoNum type="arabicPeriod"/>
            </a:pPr>
            <a:r>
              <a:rPr lang="en">
                <a:latin typeface="Arial"/>
                <a:ea typeface="Arial"/>
                <a:cs typeface="Arial"/>
                <a:sym typeface="Arial"/>
              </a:rPr>
              <a:t>Too slow - please go faster</a:t>
            </a:r>
            <a:endParaRPr>
              <a:latin typeface="Arial"/>
              <a:ea typeface="Arial"/>
              <a:cs typeface="Arial"/>
              <a:sym typeface="Arial"/>
            </a:endParaRPr>
          </a:p>
          <a:p>
            <a:pPr indent="0" lvl="0" marL="457200" rtl="0" algn="l">
              <a:spcBef>
                <a:spcPts val="800"/>
              </a:spcBef>
              <a:spcAft>
                <a:spcPts val="0"/>
              </a:spcAft>
              <a:buNone/>
            </a:pPr>
            <a:r>
              <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6" name="Shape 706"/>
        <p:cNvGrpSpPr/>
        <p:nvPr/>
      </p:nvGrpSpPr>
      <p:grpSpPr>
        <a:xfrm>
          <a:off x="0" y="0"/>
          <a:ext cx="0" cy="0"/>
          <a:chOff x="0" y="0"/>
          <a:chExt cx="0" cy="0"/>
        </a:xfrm>
      </p:grpSpPr>
      <p:sp>
        <p:nvSpPr>
          <p:cNvPr id="707" name="Google Shape;707;p95"/>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Demo with STAR on Galaxy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33"/>
          <p:cNvSpPr txBox="1"/>
          <p:nvPr/>
        </p:nvSpPr>
        <p:spPr>
          <a:xfrm>
            <a:off x="515800" y="3051725"/>
            <a:ext cx="4525500" cy="1223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600">
                <a:solidFill>
                  <a:schemeClr val="accent2"/>
                </a:solidFill>
              </a:rPr>
              <a:t>Session 1</a:t>
            </a:r>
            <a:endParaRPr b="1" sz="2600">
              <a:solidFill>
                <a:schemeClr val="accent2"/>
              </a:solidFill>
            </a:endParaRPr>
          </a:p>
          <a:p>
            <a:pPr indent="0" lvl="0" marL="0" rtl="0" algn="l">
              <a:lnSpc>
                <a:spcPct val="90000"/>
              </a:lnSpc>
              <a:spcBef>
                <a:spcPts val="0"/>
              </a:spcBef>
              <a:spcAft>
                <a:spcPts val="0"/>
              </a:spcAft>
              <a:buNone/>
            </a:pPr>
            <a:r>
              <a:t/>
            </a:r>
            <a:endParaRPr b="1" sz="2600">
              <a:solidFill>
                <a:schemeClr val="accent2"/>
              </a:solidFill>
            </a:endParaRPr>
          </a:p>
          <a:p>
            <a:pPr indent="0" lvl="0" marL="0" rtl="0" algn="l">
              <a:lnSpc>
                <a:spcPct val="90000"/>
              </a:lnSpc>
              <a:spcBef>
                <a:spcPts val="0"/>
              </a:spcBef>
              <a:spcAft>
                <a:spcPts val="0"/>
              </a:spcAft>
              <a:buNone/>
            </a:pPr>
            <a:r>
              <a:rPr b="1" lang="en" sz="2300">
                <a:solidFill>
                  <a:schemeClr val="dk1"/>
                </a:solidFill>
              </a:rPr>
              <a:t>Tools: Galaxy and FASTQC</a:t>
            </a:r>
            <a:endParaRPr b="1" sz="2300">
              <a:solidFill>
                <a:schemeClr val="dk1"/>
              </a:solidFil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1" name="Shape 711"/>
        <p:cNvGrpSpPr/>
        <p:nvPr/>
      </p:nvGrpSpPr>
      <p:grpSpPr>
        <a:xfrm>
          <a:off x="0" y="0"/>
          <a:ext cx="0" cy="0"/>
          <a:chOff x="0" y="0"/>
          <a:chExt cx="0" cy="0"/>
        </a:xfrm>
      </p:grpSpPr>
      <p:sp>
        <p:nvSpPr>
          <p:cNvPr id="712" name="Google Shape;712;p96"/>
          <p:cNvSpPr txBox="1"/>
          <p:nvPr>
            <p:ph type="title"/>
          </p:nvPr>
        </p:nvSpPr>
        <p:spPr>
          <a:xfrm>
            <a:off x="628650" y="531341"/>
            <a:ext cx="78867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Break (10 min)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Need help? Please drop a question in the chat or speak up</a:t>
            </a:r>
            <a:endParaRPr/>
          </a:p>
          <a:p>
            <a:pPr indent="0" lvl="0" marL="0" rtl="0" algn="l">
              <a:spcBef>
                <a:spcPts val="0"/>
              </a:spcBef>
              <a:spcAft>
                <a:spcPts val="0"/>
              </a:spcAft>
              <a:buNone/>
            </a:pPr>
            <a:r>
              <a:t/>
            </a:r>
            <a:endParaRPr/>
          </a:p>
        </p:txBody>
      </p:sp>
      <p:sp>
        <p:nvSpPr>
          <p:cNvPr id="713" name="Google Shape;713;p96"/>
          <p:cNvSpPr txBox="1"/>
          <p:nvPr/>
        </p:nvSpPr>
        <p:spPr>
          <a:xfrm>
            <a:off x="628650" y="3158200"/>
            <a:ext cx="78867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3"/>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7" name="Shape 717"/>
        <p:cNvGrpSpPr/>
        <p:nvPr/>
      </p:nvGrpSpPr>
      <p:grpSpPr>
        <a:xfrm>
          <a:off x="0" y="0"/>
          <a:ext cx="0" cy="0"/>
          <a:chOff x="0" y="0"/>
          <a:chExt cx="0" cy="0"/>
        </a:xfrm>
      </p:grpSpPr>
      <p:sp>
        <p:nvSpPr>
          <p:cNvPr id="718" name="Google Shape;718;p97"/>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Understanding</a:t>
            </a:r>
            <a:r>
              <a:rPr lang="en"/>
              <a:t> STAR output </a:t>
            </a:r>
            <a:endParaRPr/>
          </a:p>
        </p:txBody>
      </p:sp>
      <p:sp>
        <p:nvSpPr>
          <p:cNvPr id="719" name="Google Shape;719;p97"/>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1. Alignments in SAM format</a:t>
            </a:r>
            <a:endParaRPr/>
          </a:p>
          <a:p>
            <a:pPr indent="0" lvl="0" marL="0" rtl="0" algn="l">
              <a:spcBef>
                <a:spcPts val="800"/>
              </a:spcBef>
              <a:spcAft>
                <a:spcPts val="0"/>
              </a:spcAft>
              <a:buNone/>
            </a:pPr>
            <a:r>
              <a:t/>
            </a:r>
            <a:endParaRPr/>
          </a:p>
          <a:p>
            <a:pPr indent="0" lvl="0" marL="0" rtl="0" algn="l">
              <a:spcBef>
                <a:spcPts val="800"/>
              </a:spcBef>
              <a:spcAft>
                <a:spcPts val="0"/>
              </a:spcAft>
              <a:buNone/>
            </a:pPr>
            <a:r>
              <a:rPr lang="en"/>
              <a:t>2. Summary of mapping statistics</a:t>
            </a:r>
            <a:endParaRPr/>
          </a:p>
          <a:p>
            <a:pPr indent="-317500" lvl="0" marL="914400" rtl="0" algn="l">
              <a:spcBef>
                <a:spcPts val="800"/>
              </a:spcBef>
              <a:spcAft>
                <a:spcPts val="0"/>
              </a:spcAft>
              <a:buSzPts val="1400"/>
              <a:buChar char="●"/>
            </a:pPr>
            <a:r>
              <a:rPr lang="en"/>
              <a:t>How many reads mapped?</a:t>
            </a:r>
            <a:endParaRPr/>
          </a:p>
          <a:p>
            <a:pPr indent="-317500" lvl="0" marL="914400" rtl="0" algn="l">
              <a:spcBef>
                <a:spcPts val="0"/>
              </a:spcBef>
              <a:spcAft>
                <a:spcPts val="0"/>
              </a:spcAft>
              <a:buSzPts val="1400"/>
              <a:buChar char="●"/>
            </a:pPr>
            <a:r>
              <a:rPr lang="en"/>
              <a:t>How many unmapped?</a:t>
            </a:r>
            <a:endParaRPr/>
          </a:p>
          <a:p>
            <a:pPr indent="-317500" lvl="0" marL="914400" rtl="0" algn="l">
              <a:spcBef>
                <a:spcPts val="0"/>
              </a:spcBef>
              <a:spcAft>
                <a:spcPts val="0"/>
              </a:spcAft>
              <a:buSzPts val="1400"/>
              <a:buChar char="●"/>
            </a:pPr>
            <a:r>
              <a:rPr lang="en"/>
              <a:t>...</a:t>
            </a:r>
            <a:endParaRPr/>
          </a:p>
          <a:p>
            <a:pPr indent="0" lvl="0" marL="0" rtl="0" algn="l">
              <a:spcBef>
                <a:spcPts val="800"/>
              </a:spcBef>
              <a:spcAft>
                <a:spcPts val="0"/>
              </a:spcAft>
              <a:buNone/>
            </a:pPr>
            <a:r>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3" name="Shape 723"/>
        <p:cNvGrpSpPr/>
        <p:nvPr/>
      </p:nvGrpSpPr>
      <p:grpSpPr>
        <a:xfrm>
          <a:off x="0" y="0"/>
          <a:ext cx="0" cy="0"/>
          <a:chOff x="0" y="0"/>
          <a:chExt cx="0" cy="0"/>
        </a:xfrm>
      </p:grpSpPr>
      <p:sp>
        <p:nvSpPr>
          <p:cNvPr id="724" name="Google Shape;724;p98"/>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Sequence Alignment/Map (SAM) format</a:t>
            </a:r>
            <a:endParaRPr/>
          </a:p>
        </p:txBody>
      </p:sp>
      <p:sp>
        <p:nvSpPr>
          <p:cNvPr id="725" name="Google Shape;725;p98"/>
          <p:cNvSpPr txBox="1"/>
          <p:nvPr>
            <p:ph idx="1" type="body"/>
          </p:nvPr>
        </p:nvSpPr>
        <p:spPr>
          <a:xfrm>
            <a:off x="628650" y="944501"/>
            <a:ext cx="7886700" cy="3688200"/>
          </a:xfrm>
          <a:prstGeom prst="rect">
            <a:avLst/>
          </a:prstGeom>
        </p:spPr>
        <p:txBody>
          <a:bodyPr anchorCtr="0" anchor="t" bIns="0" lIns="0" spcFirstLastPara="1" rIns="0" wrap="square" tIns="0">
            <a:normAutofit lnSpcReduction="20000"/>
          </a:bodyPr>
          <a:lstStyle/>
          <a:p>
            <a:pPr indent="-317500" lvl="0" marL="457200" rtl="0" algn="l">
              <a:spcBef>
                <a:spcPts val="800"/>
              </a:spcBef>
              <a:spcAft>
                <a:spcPts val="0"/>
              </a:spcAft>
              <a:buSzPts val="1400"/>
              <a:buChar char="●"/>
            </a:pPr>
            <a:r>
              <a:rPr lang="en"/>
              <a:t>Open with Excel.</a:t>
            </a:r>
            <a:endParaRPr/>
          </a:p>
          <a:p>
            <a:pPr indent="0" lvl="0" marL="914400" rtl="0" algn="l">
              <a:spcBef>
                <a:spcPts val="800"/>
              </a:spcBef>
              <a:spcAft>
                <a:spcPts val="0"/>
              </a:spcAft>
              <a:buNone/>
            </a:pPr>
            <a:r>
              <a:t/>
            </a:r>
            <a:endParaRPr/>
          </a:p>
          <a:p>
            <a:pPr indent="-317500" lvl="0" marL="457200" rtl="0" algn="l">
              <a:spcBef>
                <a:spcPts val="800"/>
              </a:spcBef>
              <a:spcAft>
                <a:spcPts val="0"/>
              </a:spcAft>
              <a:buSzPts val="1400"/>
              <a:buChar char="●"/>
            </a:pPr>
            <a:r>
              <a:rPr lang="en"/>
              <a:t>First few lines contain metadata about alignments.</a:t>
            </a:r>
            <a:endParaRPr/>
          </a:p>
          <a:p>
            <a:pPr indent="-317500" lvl="1" marL="1371600" rtl="0" algn="l">
              <a:spcBef>
                <a:spcPts val="0"/>
              </a:spcBef>
              <a:spcAft>
                <a:spcPts val="0"/>
              </a:spcAft>
              <a:buSzPts val="1400"/>
              <a:buChar char="○"/>
            </a:pPr>
            <a:r>
              <a:rPr lang="en"/>
              <a:t>These lines start with “@”. </a:t>
            </a:r>
            <a:endParaRPr/>
          </a:p>
          <a:p>
            <a:pPr indent="-317500" lvl="1" marL="1371600" rtl="0" algn="l">
              <a:spcBef>
                <a:spcPts val="0"/>
              </a:spcBef>
              <a:spcAft>
                <a:spcPts val="0"/>
              </a:spcAft>
              <a:buSzPts val="1400"/>
              <a:buChar char="○"/>
            </a:pPr>
            <a:r>
              <a:rPr lang="en"/>
              <a:t>Example – version of file format, sorting order of alignments, grouping, etc.</a:t>
            </a:r>
            <a:endParaRPr/>
          </a:p>
          <a:p>
            <a:pPr indent="0" lvl="0" marL="914400" rtl="0" algn="l">
              <a:spcBef>
                <a:spcPts val="800"/>
              </a:spcBef>
              <a:spcAft>
                <a:spcPts val="0"/>
              </a:spcAft>
              <a:buNone/>
            </a:pPr>
            <a:r>
              <a:t/>
            </a:r>
            <a:endParaRPr/>
          </a:p>
          <a:p>
            <a:pPr indent="-317500" lvl="0" marL="457200" rtl="0" algn="l">
              <a:spcBef>
                <a:spcPts val="800"/>
              </a:spcBef>
              <a:spcAft>
                <a:spcPts val="0"/>
              </a:spcAft>
              <a:buSzPts val="1400"/>
              <a:buChar char="●"/>
            </a:pPr>
            <a:r>
              <a:rPr lang="en"/>
              <a:t>After header, a table of alignments.</a:t>
            </a:r>
            <a:endParaRPr/>
          </a:p>
          <a:p>
            <a:pPr indent="0" lvl="0" marL="914400" rtl="0" algn="l">
              <a:spcBef>
                <a:spcPts val="800"/>
              </a:spcBef>
              <a:spcAft>
                <a:spcPts val="0"/>
              </a:spcAft>
              <a:buNone/>
            </a:pPr>
            <a:r>
              <a:t/>
            </a:r>
            <a:endParaRPr/>
          </a:p>
          <a:p>
            <a:pPr indent="-317500" lvl="0" marL="457200" rtl="0" algn="l">
              <a:spcBef>
                <a:spcPts val="800"/>
              </a:spcBef>
              <a:spcAft>
                <a:spcPts val="0"/>
              </a:spcAft>
              <a:buSzPts val="1400"/>
              <a:buChar char="●"/>
            </a:pPr>
            <a:r>
              <a:rPr lang="en"/>
              <a:t>Alignment reports often very large files.</a:t>
            </a:r>
            <a:endParaRPr/>
          </a:p>
          <a:p>
            <a:pPr indent="0" lvl="0" marL="914400" rtl="0" algn="l">
              <a:spcBef>
                <a:spcPts val="800"/>
              </a:spcBef>
              <a:spcAft>
                <a:spcPts val="0"/>
              </a:spcAft>
              <a:buNone/>
            </a:pPr>
            <a:r>
              <a:t/>
            </a:r>
            <a:endParaRPr/>
          </a:p>
          <a:p>
            <a:pPr indent="-317500" lvl="0" marL="457200" rtl="0" algn="l">
              <a:spcBef>
                <a:spcPts val="800"/>
              </a:spcBef>
              <a:spcAft>
                <a:spcPts val="0"/>
              </a:spcAft>
              <a:buSzPts val="1400"/>
              <a:buChar char="●"/>
            </a:pPr>
            <a:r>
              <a:rPr lang="en"/>
              <a:t>Binary Alignment/Map (BAM) extension used for compressed SAM files.</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9" name="Shape 729"/>
        <p:cNvGrpSpPr/>
        <p:nvPr/>
      </p:nvGrpSpPr>
      <p:grpSpPr>
        <a:xfrm>
          <a:off x="0" y="0"/>
          <a:ext cx="0" cy="0"/>
          <a:chOff x="0" y="0"/>
          <a:chExt cx="0" cy="0"/>
        </a:xfrm>
      </p:grpSpPr>
      <p:sp>
        <p:nvSpPr>
          <p:cNvPr id="730" name="Google Shape;730;p99"/>
          <p:cNvSpPr txBox="1"/>
          <p:nvPr>
            <p:ph type="title"/>
          </p:nvPr>
        </p:nvSpPr>
        <p:spPr>
          <a:xfrm>
            <a:off x="83650" y="0"/>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SAM format </a:t>
            </a:r>
            <a:endParaRPr/>
          </a:p>
        </p:txBody>
      </p:sp>
      <p:pic>
        <p:nvPicPr>
          <p:cNvPr id="731" name="Google Shape;731;p99"/>
          <p:cNvPicPr preferRelativeResize="0"/>
          <p:nvPr/>
        </p:nvPicPr>
        <p:blipFill>
          <a:blip r:embed="rId3">
            <a:alphaModFix/>
          </a:blip>
          <a:stretch>
            <a:fillRect/>
          </a:stretch>
        </p:blipFill>
        <p:spPr>
          <a:xfrm>
            <a:off x="152400" y="736800"/>
            <a:ext cx="8839199" cy="2061621"/>
          </a:xfrm>
          <a:prstGeom prst="rect">
            <a:avLst/>
          </a:prstGeom>
          <a:noFill/>
          <a:ln>
            <a:noFill/>
          </a:ln>
        </p:spPr>
      </p:pic>
      <p:pic>
        <p:nvPicPr>
          <p:cNvPr id="732" name="Google Shape;732;p99"/>
          <p:cNvPicPr preferRelativeResize="0"/>
          <p:nvPr/>
        </p:nvPicPr>
        <p:blipFill>
          <a:blip r:embed="rId4">
            <a:alphaModFix/>
          </a:blip>
          <a:stretch>
            <a:fillRect/>
          </a:stretch>
        </p:blipFill>
        <p:spPr>
          <a:xfrm>
            <a:off x="240200" y="2677973"/>
            <a:ext cx="7545500" cy="2465525"/>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6" name="Shape 736"/>
        <p:cNvGrpSpPr/>
        <p:nvPr/>
      </p:nvGrpSpPr>
      <p:grpSpPr>
        <a:xfrm>
          <a:off x="0" y="0"/>
          <a:ext cx="0" cy="0"/>
          <a:chOff x="0" y="0"/>
          <a:chExt cx="0" cy="0"/>
        </a:xfrm>
      </p:grpSpPr>
      <p:sp>
        <p:nvSpPr>
          <p:cNvPr id="737" name="Google Shape;737;p100"/>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738" name="Google Shape;738;p100"/>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739" name="Google Shape;739;p100"/>
          <p:cNvSpPr/>
          <p:nvPr/>
        </p:nvSpPr>
        <p:spPr>
          <a:xfrm flipH="1">
            <a:off x="2835875" y="103415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0" name="Google Shape;740;p100"/>
          <p:cNvSpPr txBox="1"/>
          <p:nvPr/>
        </p:nvSpPr>
        <p:spPr>
          <a:xfrm>
            <a:off x="54700" y="313133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741" name="Google Shape;741;p100"/>
          <p:cNvSpPr/>
          <p:nvPr/>
        </p:nvSpPr>
        <p:spPr>
          <a:xfrm>
            <a:off x="3316325" y="20301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742" name="Google Shape;742;p100"/>
          <p:cNvSpPr/>
          <p:nvPr/>
        </p:nvSpPr>
        <p:spPr>
          <a:xfrm>
            <a:off x="5445750" y="2030150"/>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743" name="Google Shape;743;p100"/>
          <p:cNvSpPr/>
          <p:nvPr/>
        </p:nvSpPr>
        <p:spPr>
          <a:xfrm>
            <a:off x="3316325" y="3283863"/>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744" name="Google Shape;744;p100"/>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745" name="Google Shape;745;p100"/>
          <p:cNvSpPr/>
          <p:nvPr/>
        </p:nvSpPr>
        <p:spPr>
          <a:xfrm>
            <a:off x="3316325" y="3886175"/>
            <a:ext cx="1993500" cy="493800"/>
          </a:xfrm>
          <a:prstGeom prst="roundRect">
            <a:avLst>
              <a:gd fmla="val 16667" name="adj"/>
            </a:avLst>
          </a:prstGeom>
          <a:solidFill>
            <a:srgbClr val="F9CB9C"/>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t>Counting Reads </a:t>
            </a:r>
            <a:endParaRPr b="1" sz="1200"/>
          </a:p>
          <a:p>
            <a:pPr indent="0" lvl="0" marL="0" rtl="0" algn="ctr">
              <a:spcBef>
                <a:spcPts val="0"/>
              </a:spcBef>
              <a:spcAft>
                <a:spcPts val="0"/>
              </a:spcAft>
              <a:buNone/>
            </a:pPr>
            <a:r>
              <a:rPr b="1" lang="en">
                <a:solidFill>
                  <a:schemeClr val="accent2"/>
                </a:solidFill>
              </a:rPr>
              <a:t>featureCounts</a:t>
            </a:r>
            <a:endParaRPr sz="1200"/>
          </a:p>
        </p:txBody>
      </p:sp>
      <p:sp>
        <p:nvSpPr>
          <p:cNvPr id="746" name="Google Shape;746;p100"/>
          <p:cNvSpPr/>
          <p:nvPr/>
        </p:nvSpPr>
        <p:spPr>
          <a:xfrm>
            <a:off x="3316325" y="2681575"/>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747" name="Google Shape;747;p100"/>
          <p:cNvSpPr/>
          <p:nvPr/>
        </p:nvSpPr>
        <p:spPr>
          <a:xfrm>
            <a:off x="5445750" y="2681575"/>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a:t>
            </a:r>
            <a:endParaRPr b="1">
              <a:solidFill>
                <a:schemeClr val="accent2"/>
              </a:solidFill>
            </a:endParaRPr>
          </a:p>
        </p:txBody>
      </p:sp>
      <p:sp>
        <p:nvSpPr>
          <p:cNvPr id="748" name="Google Shape;748;p100"/>
          <p:cNvSpPr/>
          <p:nvPr/>
        </p:nvSpPr>
        <p:spPr>
          <a:xfrm>
            <a:off x="5445750" y="3283875"/>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749" name="Google Shape;749;p100"/>
          <p:cNvSpPr/>
          <p:nvPr/>
        </p:nvSpPr>
        <p:spPr>
          <a:xfrm>
            <a:off x="3316325" y="7764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750" name="Google Shape;750;p100"/>
          <p:cNvSpPr/>
          <p:nvPr/>
        </p:nvSpPr>
        <p:spPr>
          <a:xfrm>
            <a:off x="3316325" y="1403288"/>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751" name="Google Shape;751;p100"/>
          <p:cNvSpPr/>
          <p:nvPr/>
        </p:nvSpPr>
        <p:spPr>
          <a:xfrm>
            <a:off x="5445750" y="3893249"/>
            <a:ext cx="1727700" cy="493800"/>
          </a:xfrm>
          <a:prstGeom prst="roundRect">
            <a:avLst>
              <a:gd fmla="val 16667" name="adj"/>
            </a:avLst>
          </a:prstGeom>
          <a:solidFill>
            <a:srgbClr val="F7F6F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752" name="Google Shape;752;p100"/>
          <p:cNvSpPr/>
          <p:nvPr/>
        </p:nvSpPr>
        <p:spPr>
          <a:xfrm flipH="1">
            <a:off x="2835875" y="282310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53" name="Google Shape;753;p100"/>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754" name="Google Shape;754;p100"/>
          <p:cNvPicPr preferRelativeResize="0"/>
          <p:nvPr/>
        </p:nvPicPr>
        <p:blipFill>
          <a:blip r:embed="rId3">
            <a:alphaModFix/>
          </a:blip>
          <a:stretch>
            <a:fillRect/>
          </a:stretch>
        </p:blipFill>
        <p:spPr>
          <a:xfrm>
            <a:off x="3043175" y="1075675"/>
            <a:ext cx="615600" cy="615600"/>
          </a:xfrm>
          <a:prstGeom prst="rect">
            <a:avLst/>
          </a:prstGeom>
          <a:noFill/>
          <a:ln>
            <a:noFill/>
          </a:ln>
        </p:spPr>
      </p:pic>
      <p:pic>
        <p:nvPicPr>
          <p:cNvPr id="755" name="Google Shape;755;p100"/>
          <p:cNvPicPr preferRelativeResize="0"/>
          <p:nvPr/>
        </p:nvPicPr>
        <p:blipFill>
          <a:blip r:embed="rId3">
            <a:alphaModFix/>
          </a:blip>
          <a:stretch>
            <a:fillRect/>
          </a:stretch>
        </p:blipFill>
        <p:spPr>
          <a:xfrm>
            <a:off x="3043175" y="1744313"/>
            <a:ext cx="615600" cy="615600"/>
          </a:xfrm>
          <a:prstGeom prst="rect">
            <a:avLst/>
          </a:prstGeom>
          <a:noFill/>
          <a:ln>
            <a:noFill/>
          </a:ln>
        </p:spPr>
      </p:pic>
      <p:pic>
        <p:nvPicPr>
          <p:cNvPr id="756" name="Google Shape;756;p100"/>
          <p:cNvPicPr preferRelativeResize="0"/>
          <p:nvPr/>
        </p:nvPicPr>
        <p:blipFill>
          <a:blip r:embed="rId3">
            <a:alphaModFix/>
          </a:blip>
          <a:stretch>
            <a:fillRect/>
          </a:stretch>
        </p:blipFill>
        <p:spPr>
          <a:xfrm>
            <a:off x="5233625" y="1744313"/>
            <a:ext cx="615600" cy="615600"/>
          </a:xfrm>
          <a:prstGeom prst="rect">
            <a:avLst/>
          </a:prstGeom>
          <a:noFill/>
          <a:ln>
            <a:noFill/>
          </a:ln>
        </p:spPr>
      </p:pic>
      <p:pic>
        <p:nvPicPr>
          <p:cNvPr id="757" name="Google Shape;757;p100"/>
          <p:cNvPicPr preferRelativeResize="0"/>
          <p:nvPr/>
        </p:nvPicPr>
        <p:blipFill>
          <a:blip r:embed="rId3">
            <a:alphaModFix/>
          </a:blip>
          <a:stretch>
            <a:fillRect/>
          </a:stretch>
        </p:blipFill>
        <p:spPr>
          <a:xfrm>
            <a:off x="3043175" y="2361688"/>
            <a:ext cx="615600" cy="615600"/>
          </a:xfrm>
          <a:prstGeom prst="rect">
            <a:avLst/>
          </a:prstGeom>
          <a:noFill/>
          <a:ln>
            <a:noFill/>
          </a:ln>
        </p:spPr>
      </p:pic>
      <p:pic>
        <p:nvPicPr>
          <p:cNvPr id="758" name="Google Shape;758;p100"/>
          <p:cNvPicPr preferRelativeResize="0"/>
          <p:nvPr/>
        </p:nvPicPr>
        <p:blipFill>
          <a:blip r:embed="rId3">
            <a:alphaModFix/>
          </a:blip>
          <a:stretch>
            <a:fillRect/>
          </a:stretch>
        </p:blipFill>
        <p:spPr>
          <a:xfrm>
            <a:off x="5309825" y="2355313"/>
            <a:ext cx="615600" cy="615600"/>
          </a:xfrm>
          <a:prstGeom prst="rect">
            <a:avLst/>
          </a:prstGeom>
          <a:noFill/>
          <a:ln>
            <a:noFill/>
          </a:ln>
        </p:spPr>
      </p:pic>
      <p:pic>
        <p:nvPicPr>
          <p:cNvPr id="759" name="Google Shape;759;p100"/>
          <p:cNvPicPr preferRelativeResize="0"/>
          <p:nvPr/>
        </p:nvPicPr>
        <p:blipFill>
          <a:blip r:embed="rId3">
            <a:alphaModFix/>
          </a:blip>
          <a:stretch>
            <a:fillRect/>
          </a:stretch>
        </p:blipFill>
        <p:spPr>
          <a:xfrm>
            <a:off x="3043175" y="2980175"/>
            <a:ext cx="615600" cy="615600"/>
          </a:xfrm>
          <a:prstGeom prst="rect">
            <a:avLst/>
          </a:prstGeom>
          <a:noFill/>
          <a:ln>
            <a:noFill/>
          </a:ln>
        </p:spPr>
      </p:pic>
      <p:pic>
        <p:nvPicPr>
          <p:cNvPr id="760" name="Google Shape;760;p100"/>
          <p:cNvPicPr preferRelativeResize="0"/>
          <p:nvPr/>
        </p:nvPicPr>
        <p:blipFill>
          <a:blip r:embed="rId3">
            <a:alphaModFix/>
          </a:blip>
          <a:stretch>
            <a:fillRect/>
          </a:stretch>
        </p:blipFill>
        <p:spPr>
          <a:xfrm>
            <a:off x="5309825" y="2973800"/>
            <a:ext cx="615600" cy="61560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p101"/>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766" name="Google Shape;766;p101"/>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Which information do you find in a SAM/BAM file</a:t>
            </a:r>
            <a:r>
              <a:rPr lang="en"/>
              <a:t>? </a:t>
            </a:r>
            <a:endParaRPr/>
          </a:p>
          <a:p>
            <a:pPr indent="-317500" lvl="0" marL="914400" rtl="0" algn="l">
              <a:spcBef>
                <a:spcPts val="800"/>
              </a:spcBef>
              <a:spcAft>
                <a:spcPts val="0"/>
              </a:spcAft>
              <a:buSzPts val="1400"/>
              <a:buAutoNum type="arabicPeriod"/>
            </a:pPr>
            <a:r>
              <a:rPr lang="en"/>
              <a:t>Sequences, like a FASTQ file</a:t>
            </a:r>
            <a:endParaRPr/>
          </a:p>
          <a:p>
            <a:pPr indent="-317500" lvl="0" marL="914400" rtl="0" algn="l">
              <a:spcBef>
                <a:spcPts val="0"/>
              </a:spcBef>
              <a:spcAft>
                <a:spcPts val="0"/>
              </a:spcAft>
              <a:buSzPts val="1400"/>
              <a:buAutoNum type="arabicPeriod"/>
            </a:pPr>
            <a:r>
              <a:rPr lang="en"/>
              <a:t>Location of the read on the chromosome</a:t>
            </a:r>
            <a:endParaRPr/>
          </a:p>
          <a:p>
            <a:pPr indent="-317500" lvl="0" marL="914400" rtl="0" algn="l">
              <a:spcBef>
                <a:spcPts val="0"/>
              </a:spcBef>
              <a:spcAft>
                <a:spcPts val="0"/>
              </a:spcAft>
              <a:buSzPts val="1400"/>
              <a:buAutoNum type="arabicPeriod"/>
            </a:pPr>
            <a:r>
              <a:rPr lang="en"/>
              <a:t>Mapping quality</a:t>
            </a:r>
            <a:endParaRPr/>
          </a:p>
          <a:p>
            <a:pPr indent="-317500" lvl="0" marL="914400" rtl="0" algn="l">
              <a:spcBef>
                <a:spcPts val="0"/>
              </a:spcBef>
              <a:spcAft>
                <a:spcPts val="0"/>
              </a:spcAft>
              <a:buSzPts val="1400"/>
              <a:buAutoNum type="arabicPeriod"/>
            </a:pPr>
            <a:r>
              <a:rPr lang="en"/>
              <a:t>All of the above</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0" name="Shape 770"/>
        <p:cNvGrpSpPr/>
        <p:nvPr/>
      </p:nvGrpSpPr>
      <p:grpSpPr>
        <a:xfrm>
          <a:off x="0" y="0"/>
          <a:ext cx="0" cy="0"/>
          <a:chOff x="0" y="0"/>
          <a:chExt cx="0" cy="0"/>
        </a:xfrm>
      </p:grpSpPr>
      <p:sp>
        <p:nvSpPr>
          <p:cNvPr id="771" name="Google Shape;771;p102"/>
          <p:cNvSpPr txBox="1"/>
          <p:nvPr>
            <p:ph type="title"/>
          </p:nvPr>
        </p:nvSpPr>
        <p:spPr>
          <a:xfrm>
            <a:off x="628650" y="5313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Knowledge check</a:t>
            </a:r>
            <a:endParaRPr/>
          </a:p>
        </p:txBody>
      </p:sp>
      <p:sp>
        <p:nvSpPr>
          <p:cNvPr id="772" name="Google Shape;772;p102"/>
          <p:cNvSpPr txBox="1"/>
          <p:nvPr>
            <p:ph idx="1" type="body"/>
          </p:nvPr>
        </p:nvSpPr>
        <p:spPr>
          <a:xfrm>
            <a:off x="628650" y="1369219"/>
            <a:ext cx="7886700" cy="3263400"/>
          </a:xfrm>
          <a:prstGeom prst="rect">
            <a:avLst/>
          </a:prstGeom>
        </p:spPr>
        <p:txBody>
          <a:bodyPr anchorCtr="0" anchor="t" bIns="0" lIns="0" spcFirstLastPara="1" rIns="0" wrap="square" tIns="0">
            <a:normAutofit/>
          </a:bodyPr>
          <a:lstStyle/>
          <a:p>
            <a:pPr indent="0" lvl="0" marL="0" rtl="0" algn="l">
              <a:spcBef>
                <a:spcPts val="800"/>
              </a:spcBef>
              <a:spcAft>
                <a:spcPts val="0"/>
              </a:spcAft>
              <a:buNone/>
            </a:pPr>
            <a:r>
              <a:rPr lang="en"/>
              <a:t>Which information do you find in a SAM/BAM file? </a:t>
            </a:r>
            <a:endParaRPr/>
          </a:p>
          <a:p>
            <a:pPr indent="-317500" lvl="0" marL="914400" rtl="0" algn="l">
              <a:spcBef>
                <a:spcPts val="800"/>
              </a:spcBef>
              <a:spcAft>
                <a:spcPts val="0"/>
              </a:spcAft>
              <a:buSzPts val="1400"/>
              <a:buAutoNum type="arabicPeriod"/>
            </a:pPr>
            <a:r>
              <a:rPr lang="en"/>
              <a:t>Sequences, like a FASTQ file</a:t>
            </a:r>
            <a:endParaRPr/>
          </a:p>
          <a:p>
            <a:pPr indent="-317500" lvl="0" marL="914400" rtl="0" algn="l">
              <a:spcBef>
                <a:spcPts val="0"/>
              </a:spcBef>
              <a:spcAft>
                <a:spcPts val="0"/>
              </a:spcAft>
              <a:buSzPts val="1400"/>
              <a:buAutoNum type="arabicPeriod"/>
            </a:pPr>
            <a:r>
              <a:rPr lang="en"/>
              <a:t>Location of the read on the chromosome</a:t>
            </a:r>
            <a:endParaRPr/>
          </a:p>
          <a:p>
            <a:pPr indent="-317500" lvl="0" marL="914400" rtl="0" algn="l">
              <a:spcBef>
                <a:spcPts val="0"/>
              </a:spcBef>
              <a:spcAft>
                <a:spcPts val="0"/>
              </a:spcAft>
              <a:buSzPts val="1400"/>
              <a:buAutoNum type="arabicPeriod"/>
            </a:pPr>
            <a:r>
              <a:rPr lang="en"/>
              <a:t>Mapping quality</a:t>
            </a:r>
            <a:endParaRPr/>
          </a:p>
          <a:p>
            <a:pPr indent="-317500" lvl="0" marL="914400" rtl="0" algn="l">
              <a:spcBef>
                <a:spcPts val="0"/>
              </a:spcBef>
              <a:spcAft>
                <a:spcPts val="0"/>
              </a:spcAft>
              <a:buClr>
                <a:schemeClr val="accent6"/>
              </a:buClr>
              <a:buSzPts val="1400"/>
              <a:buAutoNum type="arabicPeriod"/>
            </a:pPr>
            <a:r>
              <a:rPr b="1" lang="en">
                <a:solidFill>
                  <a:schemeClr val="accent6"/>
                </a:solidFill>
              </a:rPr>
              <a:t>All of the above</a:t>
            </a:r>
            <a:endParaRPr b="1">
              <a:solidFill>
                <a:schemeClr val="accent6"/>
              </a:solidFill>
            </a:endParaRPr>
          </a:p>
        </p:txBody>
      </p:sp>
      <p:pic>
        <p:nvPicPr>
          <p:cNvPr id="773" name="Google Shape;773;p102"/>
          <p:cNvPicPr preferRelativeResize="0"/>
          <p:nvPr/>
        </p:nvPicPr>
        <p:blipFill>
          <a:blip r:embed="rId3">
            <a:alphaModFix/>
          </a:blip>
          <a:stretch>
            <a:fillRect/>
          </a:stretch>
        </p:blipFill>
        <p:spPr>
          <a:xfrm>
            <a:off x="2485375" y="2998425"/>
            <a:ext cx="6564777" cy="2145076"/>
          </a:xfrm>
          <a:prstGeom prst="rect">
            <a:avLst/>
          </a:prstGeom>
          <a:noFill/>
          <a:ln>
            <a:noFill/>
          </a:ln>
        </p:spPr>
      </p:pic>
      <p:sp>
        <p:nvSpPr>
          <p:cNvPr id="774" name="Google Shape;774;p102"/>
          <p:cNvSpPr/>
          <p:nvPr/>
        </p:nvSpPr>
        <p:spPr>
          <a:xfrm>
            <a:off x="2107875" y="4733700"/>
            <a:ext cx="583500" cy="137400"/>
          </a:xfrm>
          <a:prstGeom prst="rightArrow">
            <a:avLst>
              <a:gd fmla="val 50000" name="adj1"/>
              <a:gd fmla="val 50000" name="adj2"/>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5" name="Google Shape;775;p102"/>
          <p:cNvSpPr/>
          <p:nvPr/>
        </p:nvSpPr>
        <p:spPr>
          <a:xfrm>
            <a:off x="2192475" y="3768600"/>
            <a:ext cx="583500" cy="137400"/>
          </a:xfrm>
          <a:prstGeom prst="rightArrow">
            <a:avLst>
              <a:gd fmla="val 50000" name="adj1"/>
              <a:gd fmla="val 50000" name="adj2"/>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6" name="Google Shape;776;p102"/>
          <p:cNvSpPr/>
          <p:nvPr/>
        </p:nvSpPr>
        <p:spPr>
          <a:xfrm>
            <a:off x="2192475" y="3906000"/>
            <a:ext cx="583500" cy="137400"/>
          </a:xfrm>
          <a:prstGeom prst="rightArrow">
            <a:avLst>
              <a:gd fmla="val 50000" name="adj1"/>
              <a:gd fmla="val 50000" name="adj2"/>
            </a:avLst>
          </a:prstGeom>
          <a:solidFill>
            <a:schemeClr val="accent6"/>
          </a:solidFill>
          <a:ln cap="flat" cmpd="sng" w="9525">
            <a:solidFill>
              <a:schemeClr val="accent6"/>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103"/>
          <p:cNvSpPr txBox="1"/>
          <p:nvPr>
            <p:ph type="title"/>
          </p:nvPr>
        </p:nvSpPr>
        <p:spPr>
          <a:xfrm>
            <a:off x="114300" y="156025"/>
            <a:ext cx="84531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How many reads overlap annotated regions?</a:t>
            </a:r>
            <a:endParaRPr/>
          </a:p>
        </p:txBody>
      </p:sp>
      <p:sp>
        <p:nvSpPr>
          <p:cNvPr id="782" name="Google Shape;782;p103"/>
          <p:cNvSpPr txBox="1"/>
          <p:nvPr>
            <p:ph idx="1" type="body"/>
          </p:nvPr>
        </p:nvSpPr>
        <p:spPr>
          <a:xfrm>
            <a:off x="308925" y="785369"/>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1900">
              <a:solidFill>
                <a:schemeClr val="accent2"/>
              </a:solidFill>
              <a:latin typeface="Arial"/>
              <a:ea typeface="Arial"/>
              <a:cs typeface="Arial"/>
              <a:sym typeface="Arial"/>
            </a:endParaRPr>
          </a:p>
          <a:p>
            <a:pPr indent="-387350" lvl="0" marL="457200" rtl="0" algn="l">
              <a:spcBef>
                <a:spcPts val="1000"/>
              </a:spcBef>
              <a:spcAft>
                <a:spcPts val="0"/>
              </a:spcAft>
              <a:buClr>
                <a:srgbClr val="002B42"/>
              </a:buClr>
              <a:buSzPts val="2500"/>
              <a:buFont typeface="Arial"/>
              <a:buChar char="●"/>
            </a:pPr>
            <a:r>
              <a:rPr lang="en" sz="2500">
                <a:solidFill>
                  <a:srgbClr val="002B42"/>
                </a:solidFill>
                <a:latin typeface="Arial"/>
                <a:ea typeface="Arial"/>
                <a:cs typeface="Arial"/>
                <a:sym typeface="Arial"/>
              </a:rPr>
              <a:t>Need annotation information</a:t>
            </a:r>
            <a:endParaRPr sz="2500">
              <a:solidFill>
                <a:srgbClr val="002B42"/>
              </a:solidFill>
              <a:latin typeface="Arial"/>
              <a:ea typeface="Arial"/>
              <a:cs typeface="Arial"/>
              <a:sym typeface="Arial"/>
            </a:endParaRPr>
          </a:p>
          <a:p>
            <a:pPr indent="0" lvl="0" marL="457200" rtl="0" algn="l">
              <a:spcBef>
                <a:spcPts val="1000"/>
              </a:spcBef>
              <a:spcAft>
                <a:spcPts val="0"/>
              </a:spcAft>
              <a:buNone/>
            </a:pPr>
            <a:r>
              <a:t/>
            </a:r>
            <a:endParaRPr sz="2500">
              <a:latin typeface="Arial"/>
              <a:ea typeface="Arial"/>
              <a:cs typeface="Arial"/>
              <a:sym typeface="Arial"/>
            </a:endParaRPr>
          </a:p>
          <a:p>
            <a:pPr indent="-387350" lvl="0" marL="457200" rtl="0" algn="l">
              <a:spcBef>
                <a:spcPts val="1000"/>
              </a:spcBef>
              <a:spcAft>
                <a:spcPts val="0"/>
              </a:spcAft>
              <a:buClr>
                <a:srgbClr val="002B42"/>
              </a:buClr>
              <a:buSzPts val="2500"/>
              <a:buFont typeface="Arial"/>
              <a:buChar char="●"/>
            </a:pPr>
            <a:r>
              <a:rPr lang="en" sz="2500">
                <a:solidFill>
                  <a:srgbClr val="002B42"/>
                </a:solidFill>
                <a:latin typeface="Arial"/>
                <a:ea typeface="Arial"/>
                <a:cs typeface="Arial"/>
                <a:sym typeface="Arial"/>
              </a:rPr>
              <a:t>Need alignment information</a:t>
            </a:r>
            <a:endParaRPr sz="2500">
              <a:solidFill>
                <a:srgbClr val="002B42"/>
              </a:solidFill>
              <a:latin typeface="Arial"/>
              <a:ea typeface="Arial"/>
              <a:cs typeface="Arial"/>
              <a:sym typeface="Arial"/>
            </a:endParaRPr>
          </a:p>
          <a:p>
            <a:pPr indent="0" lvl="0" marL="457200" rtl="0" algn="l">
              <a:spcBef>
                <a:spcPts val="1000"/>
              </a:spcBef>
              <a:spcAft>
                <a:spcPts val="0"/>
              </a:spcAft>
              <a:buNone/>
            </a:pPr>
            <a:r>
              <a:t/>
            </a:r>
            <a:endParaRPr sz="2500">
              <a:latin typeface="Arial"/>
              <a:ea typeface="Arial"/>
              <a:cs typeface="Arial"/>
              <a:sym typeface="Arial"/>
            </a:endParaRPr>
          </a:p>
          <a:p>
            <a:pPr indent="-387350" lvl="0" marL="457200" rtl="0" algn="l">
              <a:spcBef>
                <a:spcPts val="1000"/>
              </a:spcBef>
              <a:spcAft>
                <a:spcPts val="0"/>
              </a:spcAft>
              <a:buSzPts val="2500"/>
              <a:buFont typeface="Arial"/>
              <a:buChar char="●"/>
            </a:pPr>
            <a:r>
              <a:rPr lang="en" sz="2500">
                <a:solidFill>
                  <a:srgbClr val="002B42"/>
                </a:solidFill>
                <a:latin typeface="Arial"/>
                <a:ea typeface="Arial"/>
                <a:cs typeface="Arial"/>
                <a:sym typeface="Arial"/>
              </a:rPr>
              <a:t>Use </a:t>
            </a:r>
            <a:r>
              <a:rPr lang="en" sz="2500" u="sng">
                <a:solidFill>
                  <a:schemeClr val="hlink"/>
                </a:solidFill>
                <a:latin typeface="Arial"/>
                <a:ea typeface="Arial"/>
                <a:cs typeface="Arial"/>
                <a:sym typeface="Arial"/>
                <a:hlinkClick r:id="rId3"/>
              </a:rPr>
              <a:t>featureCounts</a:t>
            </a:r>
            <a:endParaRPr sz="2500">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p:txBody>
      </p:sp>
      <p:pic>
        <p:nvPicPr>
          <p:cNvPr id="783" name="Google Shape;783;p103"/>
          <p:cNvPicPr preferRelativeResize="0"/>
          <p:nvPr/>
        </p:nvPicPr>
        <p:blipFill>
          <a:blip r:embed="rId4">
            <a:alphaModFix/>
          </a:blip>
          <a:stretch>
            <a:fillRect/>
          </a:stretch>
        </p:blipFill>
        <p:spPr>
          <a:xfrm>
            <a:off x="5477125" y="785375"/>
            <a:ext cx="3313975" cy="418732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104"/>
          <p:cNvSpPr txBox="1"/>
          <p:nvPr>
            <p:ph type="title"/>
          </p:nvPr>
        </p:nvSpPr>
        <p:spPr>
          <a:xfrm>
            <a:off x="117475" y="155448"/>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Estimation of the strandness</a:t>
            </a:r>
            <a:endParaRPr/>
          </a:p>
        </p:txBody>
      </p:sp>
      <p:pic>
        <p:nvPicPr>
          <p:cNvPr id="789" name="Google Shape;789;p104"/>
          <p:cNvPicPr preferRelativeResize="0"/>
          <p:nvPr/>
        </p:nvPicPr>
        <p:blipFill>
          <a:blip r:embed="rId3">
            <a:alphaModFix/>
          </a:blip>
          <a:stretch>
            <a:fillRect/>
          </a:stretch>
        </p:blipFill>
        <p:spPr>
          <a:xfrm>
            <a:off x="319925" y="838241"/>
            <a:ext cx="4407407" cy="3637007"/>
          </a:xfrm>
          <a:prstGeom prst="rect">
            <a:avLst/>
          </a:prstGeom>
          <a:noFill/>
          <a:ln>
            <a:noFill/>
          </a:ln>
        </p:spPr>
      </p:pic>
      <p:sp>
        <p:nvSpPr>
          <p:cNvPr id="790" name="Google Shape;790;p104"/>
          <p:cNvSpPr txBox="1"/>
          <p:nvPr/>
        </p:nvSpPr>
        <p:spPr>
          <a:xfrm>
            <a:off x="4938550" y="874125"/>
            <a:ext cx="4129200" cy="3232500"/>
          </a:xfrm>
          <a:prstGeom prst="rect">
            <a:avLst/>
          </a:prstGeom>
          <a:noFill/>
          <a:ln>
            <a:noFill/>
          </a:ln>
        </p:spPr>
        <p:txBody>
          <a:bodyPr anchorCtr="0" anchor="t" bIns="91425" lIns="91425" spcFirstLastPara="1" rIns="91425" wrap="square" tIns="91425">
            <a:spAutoFit/>
          </a:bodyPr>
          <a:lstStyle/>
          <a:p>
            <a:pPr indent="-342900" lvl="0" marL="457200" rtl="0" algn="l">
              <a:spcBef>
                <a:spcPts val="0"/>
              </a:spcBef>
              <a:spcAft>
                <a:spcPts val="0"/>
              </a:spcAft>
              <a:buSzPts val="1800"/>
              <a:buChar char="●"/>
            </a:pPr>
            <a:r>
              <a:rPr lang="en" sz="1800"/>
              <a:t>In a stranded forward library, reads map mostly on the genes located on forward strand (here gene1). </a:t>
            </a:r>
            <a:endParaRPr sz="1800"/>
          </a:p>
          <a:p>
            <a:pPr indent="0" lvl="0" marL="457200" rtl="0" algn="l">
              <a:spcBef>
                <a:spcPts val="0"/>
              </a:spcBef>
              <a:spcAft>
                <a:spcPts val="0"/>
              </a:spcAft>
              <a:buNone/>
            </a:pPr>
            <a:r>
              <a:t/>
            </a:r>
            <a:endParaRPr sz="1800"/>
          </a:p>
          <a:p>
            <a:pPr indent="-342900" lvl="0" marL="457200" rtl="0" algn="l">
              <a:spcBef>
                <a:spcPts val="0"/>
              </a:spcBef>
              <a:spcAft>
                <a:spcPts val="0"/>
              </a:spcAft>
              <a:buSzPts val="1800"/>
              <a:buChar char="●"/>
            </a:pPr>
            <a:r>
              <a:rPr lang="en" sz="1800"/>
              <a:t>With stranded reverse library, reads map mostly on genes on the reverse strand (here gene2).</a:t>
            </a:r>
            <a:endParaRPr sz="1800"/>
          </a:p>
          <a:p>
            <a:pPr indent="0" lvl="0" marL="457200" rtl="0" algn="l">
              <a:spcBef>
                <a:spcPts val="0"/>
              </a:spcBef>
              <a:spcAft>
                <a:spcPts val="0"/>
              </a:spcAft>
              <a:buNone/>
            </a:pPr>
            <a:r>
              <a:rPr lang="en" sz="1800"/>
              <a:t> </a:t>
            </a:r>
            <a:endParaRPr sz="1800"/>
          </a:p>
          <a:p>
            <a:pPr indent="-342900" lvl="0" marL="457200" rtl="0" algn="l">
              <a:spcBef>
                <a:spcPts val="0"/>
              </a:spcBef>
              <a:spcAft>
                <a:spcPts val="0"/>
              </a:spcAft>
              <a:buSzPts val="1800"/>
              <a:buChar char="●"/>
            </a:pPr>
            <a:r>
              <a:rPr lang="en" sz="1800"/>
              <a:t>With unstranded library, reads maps on genes on both strands.</a:t>
            </a:r>
            <a:endParaRPr sz="1800"/>
          </a:p>
        </p:txBody>
      </p:sp>
      <p:sp>
        <p:nvSpPr>
          <p:cNvPr id="791" name="Google Shape;791;p104"/>
          <p:cNvSpPr txBox="1"/>
          <p:nvPr/>
        </p:nvSpPr>
        <p:spPr>
          <a:xfrm>
            <a:off x="63925" y="4778550"/>
            <a:ext cx="6306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rgbClr val="666666"/>
                </a:solidFill>
              </a:rPr>
              <a:t>Image s</a:t>
            </a:r>
            <a:r>
              <a:rPr lang="en" sz="1200">
                <a:solidFill>
                  <a:srgbClr val="666666"/>
                </a:solidFill>
              </a:rPr>
              <a:t>ource: </a:t>
            </a:r>
            <a:r>
              <a:rPr lang="en" sz="1200">
                <a:solidFill>
                  <a:srgbClr val="666666"/>
                </a:solidFill>
              </a:rPr>
              <a:t>https://training.galaxyproject.org/training-material/</a:t>
            </a:r>
            <a:endParaRPr sz="1200">
              <a:solidFill>
                <a:srgbClr val="666666"/>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105"/>
          <p:cNvSpPr txBox="1"/>
          <p:nvPr>
            <p:ph type="title"/>
          </p:nvPr>
        </p:nvSpPr>
        <p:spPr>
          <a:xfrm>
            <a:off x="114300" y="156025"/>
            <a:ext cx="84531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featureCounts input/output</a:t>
            </a:r>
            <a:endParaRPr/>
          </a:p>
        </p:txBody>
      </p:sp>
      <p:sp>
        <p:nvSpPr>
          <p:cNvPr id="797" name="Google Shape;797;p105"/>
          <p:cNvSpPr txBox="1"/>
          <p:nvPr>
            <p:ph idx="1" type="body"/>
          </p:nvPr>
        </p:nvSpPr>
        <p:spPr>
          <a:xfrm>
            <a:off x="308925" y="785369"/>
            <a:ext cx="7886700" cy="3263400"/>
          </a:xfrm>
          <a:prstGeom prst="rect">
            <a:avLst/>
          </a:prstGeom>
        </p:spPr>
        <p:txBody>
          <a:bodyPr anchorCtr="0" anchor="t" bIns="0" lIns="0" spcFirstLastPara="1" rIns="0" wrap="square" tIns="0">
            <a:noAutofit/>
          </a:bodyPr>
          <a:lstStyle/>
          <a:p>
            <a:pPr indent="0" lvl="0" marL="0" rtl="0" algn="l">
              <a:spcBef>
                <a:spcPts val="1000"/>
              </a:spcBef>
              <a:spcAft>
                <a:spcPts val="0"/>
              </a:spcAft>
              <a:buNone/>
            </a:pPr>
            <a:r>
              <a:t/>
            </a:r>
            <a:endParaRPr sz="2500">
              <a:latin typeface="Arial"/>
              <a:ea typeface="Arial"/>
              <a:cs typeface="Arial"/>
              <a:sym typeface="Arial"/>
            </a:endParaRPr>
          </a:p>
          <a:p>
            <a:pPr indent="-387350" lvl="0" marL="457200" rtl="0" algn="l">
              <a:spcBef>
                <a:spcPts val="1000"/>
              </a:spcBef>
              <a:spcAft>
                <a:spcPts val="0"/>
              </a:spcAft>
              <a:buSzPts val="2500"/>
              <a:buFont typeface="Arial"/>
              <a:buChar char="●"/>
            </a:pPr>
            <a:r>
              <a:rPr lang="en" sz="2500">
                <a:latin typeface="Arial"/>
                <a:ea typeface="Arial"/>
                <a:cs typeface="Arial"/>
                <a:sym typeface="Arial"/>
              </a:rPr>
              <a:t>Input: </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BAM file</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GTF file</a:t>
            </a:r>
            <a:endParaRPr sz="2500">
              <a:latin typeface="Arial"/>
              <a:ea typeface="Arial"/>
              <a:cs typeface="Arial"/>
              <a:sym typeface="Arial"/>
            </a:endParaRPr>
          </a:p>
          <a:p>
            <a:pPr indent="-387350" lvl="0" marL="457200" rtl="0" algn="l">
              <a:spcBef>
                <a:spcPts val="0"/>
              </a:spcBef>
              <a:spcAft>
                <a:spcPts val="0"/>
              </a:spcAft>
              <a:buSzPts val="2500"/>
              <a:buFont typeface="Arial"/>
              <a:buChar char="●"/>
            </a:pPr>
            <a:r>
              <a:rPr lang="en" sz="2500">
                <a:latin typeface="Arial"/>
                <a:ea typeface="Arial"/>
                <a:cs typeface="Arial"/>
                <a:sym typeface="Arial"/>
              </a:rPr>
              <a:t>Output: </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count matrix (text file)</a:t>
            </a:r>
            <a:endParaRPr sz="2500">
              <a:latin typeface="Arial"/>
              <a:ea typeface="Arial"/>
              <a:cs typeface="Arial"/>
              <a:sym typeface="Arial"/>
            </a:endParaRPr>
          </a:p>
          <a:p>
            <a:pPr indent="-387350" lvl="1" marL="914400" rtl="0" algn="l">
              <a:spcBef>
                <a:spcPts val="0"/>
              </a:spcBef>
              <a:spcAft>
                <a:spcPts val="0"/>
              </a:spcAft>
              <a:buSzPts val="2500"/>
              <a:buFont typeface="Arial"/>
              <a:buChar char="○"/>
            </a:pPr>
            <a:r>
              <a:rPr lang="en" sz="2500">
                <a:latin typeface="Arial"/>
                <a:ea typeface="Arial"/>
                <a:cs typeface="Arial"/>
                <a:sym typeface="Arial"/>
              </a:rPr>
              <a:t>a summary file</a:t>
            </a:r>
            <a:endParaRPr sz="2500">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a:p>
            <a:pPr indent="0" lvl="0" marL="457200" rtl="0" algn="l">
              <a:spcBef>
                <a:spcPts val="0"/>
              </a:spcBef>
              <a:spcAft>
                <a:spcPts val="0"/>
              </a:spcAft>
              <a:buNone/>
            </a:pPr>
            <a:r>
              <a:t/>
            </a:r>
            <a:endParaRPr sz="1800">
              <a:solidFill>
                <a:schemeClr val="accent2"/>
              </a:solidFill>
              <a:latin typeface="Arial"/>
              <a:ea typeface="Arial"/>
              <a:cs typeface="Arial"/>
              <a:sym typeface="Arial"/>
            </a:endParaRPr>
          </a:p>
        </p:txBody>
      </p:sp>
      <p:pic>
        <p:nvPicPr>
          <p:cNvPr id="798" name="Google Shape;798;p105"/>
          <p:cNvPicPr preferRelativeResize="0"/>
          <p:nvPr/>
        </p:nvPicPr>
        <p:blipFill>
          <a:blip r:embed="rId3">
            <a:alphaModFix/>
          </a:blip>
          <a:stretch>
            <a:fillRect/>
          </a:stretch>
        </p:blipFill>
        <p:spPr>
          <a:xfrm>
            <a:off x="5040798" y="1584075"/>
            <a:ext cx="3728625" cy="337067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34"/>
          <p:cNvSpPr txBox="1"/>
          <p:nvPr>
            <p:ph type="title"/>
          </p:nvPr>
        </p:nvSpPr>
        <p:spPr>
          <a:xfrm>
            <a:off x="98525" y="11584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Motivation</a:t>
            </a:r>
            <a:endParaRPr/>
          </a:p>
        </p:txBody>
      </p:sp>
      <p:sp>
        <p:nvSpPr>
          <p:cNvPr id="151" name="Google Shape;151;p34"/>
          <p:cNvSpPr txBox="1"/>
          <p:nvPr/>
        </p:nvSpPr>
        <p:spPr>
          <a:xfrm>
            <a:off x="-18025" y="644200"/>
            <a:ext cx="9040500" cy="149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900"/>
          </a:p>
          <a:p>
            <a:pPr indent="0" lvl="0" marL="0" rtl="0" algn="ctr">
              <a:spcBef>
                <a:spcPts val="0"/>
              </a:spcBef>
              <a:spcAft>
                <a:spcPts val="0"/>
              </a:spcAft>
              <a:buNone/>
            </a:pPr>
            <a:r>
              <a:rPr lang="en" sz="2200"/>
              <a:t>Understanding </a:t>
            </a:r>
            <a:r>
              <a:rPr lang="en" sz="2200"/>
              <a:t>the biological activities within the cell</a:t>
            </a:r>
            <a:r>
              <a:rPr lang="en" sz="2200"/>
              <a:t> for interpreting the functional elements of the genome and understanding development and disease</a:t>
            </a:r>
            <a:endParaRPr sz="2200"/>
          </a:p>
        </p:txBody>
      </p:sp>
      <p:sp>
        <p:nvSpPr>
          <p:cNvPr id="152" name="Google Shape;152;p34"/>
          <p:cNvSpPr txBox="1"/>
          <p:nvPr/>
        </p:nvSpPr>
        <p:spPr>
          <a:xfrm>
            <a:off x="-18025" y="2705725"/>
            <a:ext cx="9040500" cy="1877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100">
                <a:solidFill>
                  <a:srgbClr val="1155CC"/>
                </a:solidFill>
                <a:highlight>
                  <a:schemeClr val="lt1"/>
                </a:highlight>
              </a:rPr>
              <a:t>Specific Questions</a:t>
            </a:r>
            <a:endParaRPr b="1" sz="2100">
              <a:solidFill>
                <a:srgbClr val="1155CC"/>
              </a:solidFill>
              <a:highlight>
                <a:schemeClr val="lt1"/>
              </a:highlight>
            </a:endParaRPr>
          </a:p>
          <a:p>
            <a:pPr indent="0" lvl="0" marL="0" rtl="0" algn="l">
              <a:spcBef>
                <a:spcPts val="0"/>
              </a:spcBef>
              <a:spcAft>
                <a:spcPts val="0"/>
              </a:spcAft>
              <a:buNone/>
            </a:pPr>
            <a:r>
              <a:t/>
            </a:r>
            <a:endParaRPr b="1" sz="2100">
              <a:solidFill>
                <a:srgbClr val="1155CC"/>
              </a:solidFill>
              <a:highlight>
                <a:schemeClr val="lt1"/>
              </a:highlight>
            </a:endParaRPr>
          </a:p>
          <a:p>
            <a:pPr indent="-336550" lvl="0" marL="457200" rtl="0" algn="l">
              <a:spcBef>
                <a:spcPts val="0"/>
              </a:spcBef>
              <a:spcAft>
                <a:spcPts val="0"/>
              </a:spcAft>
              <a:buClr>
                <a:schemeClr val="dk1"/>
              </a:buClr>
              <a:buSzPts val="1700"/>
              <a:buChar char="●"/>
            </a:pPr>
            <a:r>
              <a:rPr lang="en" sz="1700">
                <a:solidFill>
                  <a:schemeClr val="dk1"/>
                </a:solidFill>
                <a:highlight>
                  <a:schemeClr val="lt1"/>
                </a:highlight>
              </a:rPr>
              <a:t>Find differentially expressed genes between two conditions (e.g. up and down-regulated genes in treated vs control mice or tumor vs healthy) </a:t>
            </a:r>
            <a:endParaRPr sz="1700">
              <a:solidFill>
                <a:schemeClr val="dk1"/>
              </a:solidFill>
              <a:highlight>
                <a:schemeClr val="lt1"/>
              </a:highlight>
            </a:endParaRPr>
          </a:p>
          <a:p>
            <a:pPr indent="0" lvl="0" marL="457200" rtl="0" algn="l">
              <a:spcBef>
                <a:spcPts val="0"/>
              </a:spcBef>
              <a:spcAft>
                <a:spcPts val="0"/>
              </a:spcAft>
              <a:buNone/>
            </a:pPr>
            <a:r>
              <a:t/>
            </a:r>
            <a:endParaRPr sz="1700">
              <a:solidFill>
                <a:schemeClr val="dk1"/>
              </a:solidFill>
              <a:highlight>
                <a:schemeClr val="lt1"/>
              </a:highlight>
            </a:endParaRPr>
          </a:p>
          <a:p>
            <a:pPr indent="-336550" lvl="0" marL="457200" rtl="0" algn="l">
              <a:spcBef>
                <a:spcPts val="0"/>
              </a:spcBef>
              <a:spcAft>
                <a:spcPts val="0"/>
              </a:spcAft>
              <a:buClr>
                <a:schemeClr val="dk1"/>
              </a:buClr>
              <a:buSzPts val="1700"/>
              <a:buChar char="●"/>
            </a:pPr>
            <a:r>
              <a:rPr lang="en" sz="1700">
                <a:solidFill>
                  <a:schemeClr val="dk1"/>
                </a:solidFill>
                <a:highlight>
                  <a:schemeClr val="lt1"/>
                </a:highlight>
              </a:rPr>
              <a:t>Discover and annotate new transcripts, splice variants, ncRNA</a:t>
            </a:r>
            <a:endParaRPr sz="1700">
              <a:solidFill>
                <a:schemeClr val="dk1"/>
              </a:solidFill>
              <a:highlight>
                <a:schemeClr val="lt1"/>
              </a:highlight>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2" name="Shape 802"/>
        <p:cNvGrpSpPr/>
        <p:nvPr/>
      </p:nvGrpSpPr>
      <p:grpSpPr>
        <a:xfrm>
          <a:off x="0" y="0"/>
          <a:ext cx="0" cy="0"/>
          <a:chOff x="0" y="0"/>
          <a:chExt cx="0" cy="0"/>
        </a:xfrm>
      </p:grpSpPr>
      <p:pic>
        <p:nvPicPr>
          <p:cNvPr id="803" name="Google Shape;803;p106"/>
          <p:cNvPicPr preferRelativeResize="0"/>
          <p:nvPr/>
        </p:nvPicPr>
        <p:blipFill>
          <a:blip r:embed="rId3">
            <a:alphaModFix/>
          </a:blip>
          <a:stretch>
            <a:fillRect/>
          </a:stretch>
        </p:blipFill>
        <p:spPr>
          <a:xfrm>
            <a:off x="152400" y="1137320"/>
            <a:ext cx="8839201" cy="1563114"/>
          </a:xfrm>
          <a:prstGeom prst="rect">
            <a:avLst/>
          </a:prstGeom>
          <a:noFill/>
          <a:ln>
            <a:noFill/>
          </a:ln>
        </p:spPr>
      </p:pic>
      <p:sp>
        <p:nvSpPr>
          <p:cNvPr id="804" name="Google Shape;804;p106"/>
          <p:cNvSpPr txBox="1"/>
          <p:nvPr>
            <p:ph type="title"/>
          </p:nvPr>
        </p:nvSpPr>
        <p:spPr>
          <a:xfrm>
            <a:off x="152400" y="120975"/>
            <a:ext cx="91440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Annotation GTF format</a:t>
            </a:r>
            <a:endParaRPr/>
          </a:p>
        </p:txBody>
      </p:sp>
      <p:sp>
        <p:nvSpPr>
          <p:cNvPr id="805" name="Google Shape;805;p106"/>
          <p:cNvSpPr txBox="1"/>
          <p:nvPr/>
        </p:nvSpPr>
        <p:spPr>
          <a:xfrm>
            <a:off x="289525" y="7371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Gene Transfer Format</a:t>
            </a:r>
            <a:endParaRPr/>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9" name="Shape 809"/>
        <p:cNvGrpSpPr/>
        <p:nvPr/>
      </p:nvGrpSpPr>
      <p:grpSpPr>
        <a:xfrm>
          <a:off x="0" y="0"/>
          <a:ext cx="0" cy="0"/>
          <a:chOff x="0" y="0"/>
          <a:chExt cx="0" cy="0"/>
        </a:xfrm>
      </p:grpSpPr>
      <p:sp>
        <p:nvSpPr>
          <p:cNvPr id="810" name="Google Shape;810;p107"/>
          <p:cNvSpPr txBox="1"/>
          <p:nvPr>
            <p:ph type="title"/>
          </p:nvPr>
        </p:nvSpPr>
        <p:spPr>
          <a:xfrm>
            <a:off x="120000" y="-9"/>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RNA-seq - analysis workflow</a:t>
            </a:r>
            <a:endParaRPr/>
          </a:p>
        </p:txBody>
      </p:sp>
      <p:sp>
        <p:nvSpPr>
          <p:cNvPr id="811" name="Google Shape;811;p107"/>
          <p:cNvSpPr txBox="1"/>
          <p:nvPr/>
        </p:nvSpPr>
        <p:spPr>
          <a:xfrm>
            <a:off x="43800" y="1450100"/>
            <a:ext cx="3125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1: Concepts + Demo</a:t>
            </a:r>
            <a:endParaRPr b="1" sz="1200">
              <a:solidFill>
                <a:srgbClr val="262626"/>
              </a:solidFill>
              <a:highlight>
                <a:srgbClr val="F7F6F3"/>
              </a:highlight>
            </a:endParaRPr>
          </a:p>
        </p:txBody>
      </p:sp>
      <p:sp>
        <p:nvSpPr>
          <p:cNvPr id="812" name="Google Shape;812;p107"/>
          <p:cNvSpPr/>
          <p:nvPr/>
        </p:nvSpPr>
        <p:spPr>
          <a:xfrm flipH="1">
            <a:off x="2835875" y="103415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107"/>
          <p:cNvSpPr txBox="1"/>
          <p:nvPr/>
        </p:nvSpPr>
        <p:spPr>
          <a:xfrm>
            <a:off x="54700" y="3131338"/>
            <a:ext cx="31257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Helvetica Neue"/>
                <a:ea typeface="Helvetica Neue"/>
                <a:cs typeface="Helvetica Neue"/>
                <a:sym typeface="Helvetica Neue"/>
              </a:rPr>
              <a:t>Session 2: </a:t>
            </a:r>
            <a:r>
              <a:rPr b="1" lang="en">
                <a:solidFill>
                  <a:schemeClr val="dk1"/>
                </a:solidFill>
                <a:latin typeface="Helvetica Neue"/>
                <a:ea typeface="Helvetica Neue"/>
                <a:cs typeface="Helvetica Neue"/>
                <a:sym typeface="Helvetica Neue"/>
              </a:rPr>
              <a:t>Concepts + Demo</a:t>
            </a:r>
            <a:endParaRPr b="1" sz="1200">
              <a:solidFill>
                <a:srgbClr val="262626"/>
              </a:solidFill>
              <a:highlight>
                <a:srgbClr val="F7F6F3"/>
              </a:highlight>
            </a:endParaRPr>
          </a:p>
          <a:p>
            <a:pPr indent="0" lvl="0" marL="0" rtl="0" algn="l">
              <a:spcBef>
                <a:spcPts val="0"/>
              </a:spcBef>
              <a:spcAft>
                <a:spcPts val="0"/>
              </a:spcAft>
              <a:buNone/>
            </a:pPr>
            <a:r>
              <a:t/>
            </a:r>
            <a:endParaRPr b="1">
              <a:latin typeface="Helvetica Neue"/>
              <a:ea typeface="Helvetica Neue"/>
              <a:cs typeface="Helvetica Neue"/>
              <a:sym typeface="Helvetica Neue"/>
            </a:endParaRPr>
          </a:p>
        </p:txBody>
      </p:sp>
      <p:sp>
        <p:nvSpPr>
          <p:cNvPr id="814" name="Google Shape;814;p107"/>
          <p:cNvSpPr/>
          <p:nvPr/>
        </p:nvSpPr>
        <p:spPr>
          <a:xfrm>
            <a:off x="3316325" y="20301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Sequencer: Reads</a:t>
            </a:r>
            <a:r>
              <a:rPr lang="en"/>
              <a:t> </a:t>
            </a:r>
            <a:r>
              <a:rPr b="1" lang="en">
                <a:solidFill>
                  <a:schemeClr val="accent2"/>
                </a:solidFill>
              </a:rPr>
              <a:t>Fastq</a:t>
            </a:r>
            <a:endParaRPr b="1">
              <a:solidFill>
                <a:schemeClr val="accent2"/>
              </a:solidFill>
            </a:endParaRPr>
          </a:p>
        </p:txBody>
      </p:sp>
      <p:sp>
        <p:nvSpPr>
          <p:cNvPr id="815" name="Google Shape;815;p107"/>
          <p:cNvSpPr/>
          <p:nvPr/>
        </p:nvSpPr>
        <p:spPr>
          <a:xfrm>
            <a:off x="5445750" y="2030150"/>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 </a:t>
            </a:r>
            <a:endParaRPr b="1">
              <a:solidFill>
                <a:schemeClr val="accent2"/>
              </a:solidFill>
            </a:endParaRPr>
          </a:p>
        </p:txBody>
      </p:sp>
      <p:sp>
        <p:nvSpPr>
          <p:cNvPr id="816" name="Google Shape;816;p107"/>
          <p:cNvSpPr/>
          <p:nvPr/>
        </p:nvSpPr>
        <p:spPr>
          <a:xfrm>
            <a:off x="3316325" y="3283863"/>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Alignment/Mapping</a:t>
            </a:r>
            <a:endParaRPr b="1"/>
          </a:p>
          <a:p>
            <a:pPr indent="0" lvl="0" marL="0" rtl="0" algn="ctr">
              <a:spcBef>
                <a:spcPts val="0"/>
              </a:spcBef>
              <a:spcAft>
                <a:spcPts val="0"/>
              </a:spcAft>
              <a:buNone/>
            </a:pPr>
            <a:r>
              <a:rPr b="1" lang="en">
                <a:solidFill>
                  <a:schemeClr val="accent2"/>
                </a:solidFill>
              </a:rPr>
              <a:t>STAR</a:t>
            </a:r>
            <a:r>
              <a:rPr lang="en"/>
              <a:t> </a:t>
            </a:r>
            <a:endParaRPr/>
          </a:p>
        </p:txBody>
      </p:sp>
      <p:sp>
        <p:nvSpPr>
          <p:cNvPr id="817" name="Google Shape;817;p107"/>
          <p:cNvSpPr/>
          <p:nvPr/>
        </p:nvSpPr>
        <p:spPr>
          <a:xfrm>
            <a:off x="3316325" y="4488475"/>
            <a:ext cx="1993500" cy="493800"/>
          </a:xfrm>
          <a:prstGeom prst="roundRect">
            <a:avLst>
              <a:gd fmla="val 16667" name="adj"/>
            </a:avLst>
          </a:prstGeom>
          <a:solidFill>
            <a:srgbClr val="F7F6F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DGE</a:t>
            </a:r>
            <a:endParaRPr/>
          </a:p>
        </p:txBody>
      </p:sp>
      <p:sp>
        <p:nvSpPr>
          <p:cNvPr id="818" name="Google Shape;818;p107"/>
          <p:cNvSpPr/>
          <p:nvPr/>
        </p:nvSpPr>
        <p:spPr>
          <a:xfrm>
            <a:off x="3316325" y="3886175"/>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t>Counting Reads </a:t>
            </a:r>
            <a:endParaRPr b="1" sz="1200"/>
          </a:p>
          <a:p>
            <a:pPr indent="0" lvl="0" marL="0" rtl="0" algn="ctr">
              <a:spcBef>
                <a:spcPts val="0"/>
              </a:spcBef>
              <a:spcAft>
                <a:spcPts val="0"/>
              </a:spcAft>
              <a:buNone/>
            </a:pPr>
            <a:r>
              <a:rPr b="1" lang="en">
                <a:solidFill>
                  <a:schemeClr val="accent2"/>
                </a:solidFill>
              </a:rPr>
              <a:t>featureCounts</a:t>
            </a:r>
            <a:endParaRPr sz="1200"/>
          </a:p>
        </p:txBody>
      </p:sp>
      <p:sp>
        <p:nvSpPr>
          <p:cNvPr id="819" name="Google Shape;819;p107"/>
          <p:cNvSpPr/>
          <p:nvPr/>
        </p:nvSpPr>
        <p:spPr>
          <a:xfrm>
            <a:off x="3316325" y="2681575"/>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Trimming</a:t>
            </a:r>
            <a:endParaRPr b="1"/>
          </a:p>
          <a:p>
            <a:pPr indent="0" lvl="0" marL="0" rtl="0" algn="ctr">
              <a:spcBef>
                <a:spcPts val="0"/>
              </a:spcBef>
              <a:spcAft>
                <a:spcPts val="0"/>
              </a:spcAft>
              <a:buNone/>
            </a:pPr>
            <a:r>
              <a:rPr b="1" lang="en">
                <a:solidFill>
                  <a:schemeClr val="accent2"/>
                </a:solidFill>
              </a:rPr>
              <a:t>cutadapt</a:t>
            </a:r>
            <a:endParaRPr b="1">
              <a:solidFill>
                <a:schemeClr val="accent2"/>
              </a:solidFill>
            </a:endParaRPr>
          </a:p>
        </p:txBody>
      </p:sp>
      <p:sp>
        <p:nvSpPr>
          <p:cNvPr id="820" name="Google Shape;820;p107"/>
          <p:cNvSpPr/>
          <p:nvPr/>
        </p:nvSpPr>
        <p:spPr>
          <a:xfrm>
            <a:off x="5445750" y="2681575"/>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rPr b="1" lang="en">
                <a:solidFill>
                  <a:schemeClr val="accent2"/>
                </a:solidFill>
              </a:rPr>
              <a:t>FastQC</a:t>
            </a:r>
            <a:endParaRPr b="1">
              <a:solidFill>
                <a:schemeClr val="accent2"/>
              </a:solidFill>
            </a:endParaRPr>
          </a:p>
        </p:txBody>
      </p:sp>
      <p:sp>
        <p:nvSpPr>
          <p:cNvPr id="821" name="Google Shape;821;p107"/>
          <p:cNvSpPr/>
          <p:nvPr/>
        </p:nvSpPr>
        <p:spPr>
          <a:xfrm>
            <a:off x="5445750" y="3283875"/>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822" name="Google Shape;822;p107"/>
          <p:cNvSpPr/>
          <p:nvPr/>
        </p:nvSpPr>
        <p:spPr>
          <a:xfrm>
            <a:off x="3316325" y="776450"/>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Biological samples</a:t>
            </a:r>
            <a:endParaRPr b="1">
              <a:solidFill>
                <a:schemeClr val="accent2"/>
              </a:solidFill>
            </a:endParaRPr>
          </a:p>
        </p:txBody>
      </p:sp>
      <p:sp>
        <p:nvSpPr>
          <p:cNvPr id="823" name="Google Shape;823;p107"/>
          <p:cNvSpPr/>
          <p:nvPr/>
        </p:nvSpPr>
        <p:spPr>
          <a:xfrm>
            <a:off x="3316325" y="1403288"/>
            <a:ext cx="1993500" cy="493800"/>
          </a:xfrm>
          <a:prstGeom prst="roundRect">
            <a:avLst>
              <a:gd fmla="val 16667" name="adj"/>
            </a:avLst>
          </a:prstGeom>
          <a:solidFill>
            <a:srgbClr val="D9EAD3"/>
          </a:solidFill>
          <a:ln cap="flat" cmpd="sng" w="28575">
            <a:solidFill>
              <a:srgbClr val="741B47"/>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Library preparation</a:t>
            </a:r>
            <a:endParaRPr b="1">
              <a:solidFill>
                <a:schemeClr val="accent2"/>
              </a:solidFill>
            </a:endParaRPr>
          </a:p>
        </p:txBody>
      </p:sp>
      <p:sp>
        <p:nvSpPr>
          <p:cNvPr id="824" name="Google Shape;824;p107"/>
          <p:cNvSpPr/>
          <p:nvPr/>
        </p:nvSpPr>
        <p:spPr>
          <a:xfrm>
            <a:off x="5445750" y="3893249"/>
            <a:ext cx="1727700" cy="493800"/>
          </a:xfrm>
          <a:prstGeom prst="roundRect">
            <a:avLst>
              <a:gd fmla="val 16667" name="adj"/>
            </a:avLst>
          </a:prstGeom>
          <a:solidFill>
            <a:srgbClr val="D9EAD3"/>
          </a:solidFill>
          <a:ln cap="flat" cmpd="sng" w="2857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Quality check </a:t>
            </a:r>
            <a:r>
              <a:rPr lang="en"/>
              <a:t> </a:t>
            </a:r>
            <a:endParaRPr/>
          </a:p>
          <a:p>
            <a:pPr indent="0" lvl="0" marL="0" rtl="0" algn="ctr">
              <a:spcBef>
                <a:spcPts val="0"/>
              </a:spcBef>
              <a:spcAft>
                <a:spcPts val="0"/>
              </a:spcAft>
              <a:buNone/>
            </a:pPr>
            <a:r>
              <a:t/>
            </a:r>
            <a:endParaRPr b="1">
              <a:solidFill>
                <a:schemeClr val="accent2"/>
              </a:solidFill>
            </a:endParaRPr>
          </a:p>
        </p:txBody>
      </p:sp>
      <p:sp>
        <p:nvSpPr>
          <p:cNvPr id="825" name="Google Shape;825;p107"/>
          <p:cNvSpPr/>
          <p:nvPr/>
        </p:nvSpPr>
        <p:spPr>
          <a:xfrm flipH="1">
            <a:off x="2835875" y="2823100"/>
            <a:ext cx="207300" cy="1232100"/>
          </a:xfrm>
          <a:prstGeom prst="rightBracket">
            <a:avLst>
              <a:gd fmla="val 8333" name="adj"/>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26" name="Google Shape;826;p107"/>
          <p:cNvPicPr preferRelativeResize="0"/>
          <p:nvPr/>
        </p:nvPicPr>
        <p:blipFill>
          <a:blip r:embed="rId3">
            <a:alphaModFix/>
          </a:blip>
          <a:stretch>
            <a:fillRect/>
          </a:stretch>
        </p:blipFill>
        <p:spPr>
          <a:xfrm>
            <a:off x="3043175" y="449250"/>
            <a:ext cx="615600" cy="615600"/>
          </a:xfrm>
          <a:prstGeom prst="rect">
            <a:avLst/>
          </a:prstGeom>
          <a:noFill/>
          <a:ln>
            <a:noFill/>
          </a:ln>
        </p:spPr>
      </p:pic>
      <p:pic>
        <p:nvPicPr>
          <p:cNvPr id="827" name="Google Shape;827;p107"/>
          <p:cNvPicPr preferRelativeResize="0"/>
          <p:nvPr/>
        </p:nvPicPr>
        <p:blipFill>
          <a:blip r:embed="rId3">
            <a:alphaModFix/>
          </a:blip>
          <a:stretch>
            <a:fillRect/>
          </a:stretch>
        </p:blipFill>
        <p:spPr>
          <a:xfrm>
            <a:off x="3043175" y="1075675"/>
            <a:ext cx="615600" cy="615600"/>
          </a:xfrm>
          <a:prstGeom prst="rect">
            <a:avLst/>
          </a:prstGeom>
          <a:noFill/>
          <a:ln>
            <a:noFill/>
          </a:ln>
        </p:spPr>
      </p:pic>
      <p:pic>
        <p:nvPicPr>
          <p:cNvPr id="828" name="Google Shape;828;p107"/>
          <p:cNvPicPr preferRelativeResize="0"/>
          <p:nvPr/>
        </p:nvPicPr>
        <p:blipFill>
          <a:blip r:embed="rId3">
            <a:alphaModFix/>
          </a:blip>
          <a:stretch>
            <a:fillRect/>
          </a:stretch>
        </p:blipFill>
        <p:spPr>
          <a:xfrm>
            <a:off x="3043175" y="1744313"/>
            <a:ext cx="615600" cy="615600"/>
          </a:xfrm>
          <a:prstGeom prst="rect">
            <a:avLst/>
          </a:prstGeom>
          <a:noFill/>
          <a:ln>
            <a:noFill/>
          </a:ln>
        </p:spPr>
      </p:pic>
      <p:pic>
        <p:nvPicPr>
          <p:cNvPr id="829" name="Google Shape;829;p107"/>
          <p:cNvPicPr preferRelativeResize="0"/>
          <p:nvPr/>
        </p:nvPicPr>
        <p:blipFill>
          <a:blip r:embed="rId3">
            <a:alphaModFix/>
          </a:blip>
          <a:stretch>
            <a:fillRect/>
          </a:stretch>
        </p:blipFill>
        <p:spPr>
          <a:xfrm>
            <a:off x="5233625" y="1744313"/>
            <a:ext cx="615600" cy="615600"/>
          </a:xfrm>
          <a:prstGeom prst="rect">
            <a:avLst/>
          </a:prstGeom>
          <a:noFill/>
          <a:ln>
            <a:noFill/>
          </a:ln>
        </p:spPr>
      </p:pic>
      <p:pic>
        <p:nvPicPr>
          <p:cNvPr id="830" name="Google Shape;830;p107"/>
          <p:cNvPicPr preferRelativeResize="0"/>
          <p:nvPr/>
        </p:nvPicPr>
        <p:blipFill>
          <a:blip r:embed="rId3">
            <a:alphaModFix/>
          </a:blip>
          <a:stretch>
            <a:fillRect/>
          </a:stretch>
        </p:blipFill>
        <p:spPr>
          <a:xfrm>
            <a:off x="3043175" y="2361688"/>
            <a:ext cx="615600" cy="615600"/>
          </a:xfrm>
          <a:prstGeom prst="rect">
            <a:avLst/>
          </a:prstGeom>
          <a:noFill/>
          <a:ln>
            <a:noFill/>
          </a:ln>
        </p:spPr>
      </p:pic>
      <p:pic>
        <p:nvPicPr>
          <p:cNvPr id="831" name="Google Shape;831;p107"/>
          <p:cNvPicPr preferRelativeResize="0"/>
          <p:nvPr/>
        </p:nvPicPr>
        <p:blipFill>
          <a:blip r:embed="rId3">
            <a:alphaModFix/>
          </a:blip>
          <a:stretch>
            <a:fillRect/>
          </a:stretch>
        </p:blipFill>
        <p:spPr>
          <a:xfrm>
            <a:off x="5309825" y="2355313"/>
            <a:ext cx="615600" cy="615600"/>
          </a:xfrm>
          <a:prstGeom prst="rect">
            <a:avLst/>
          </a:prstGeom>
          <a:noFill/>
          <a:ln>
            <a:noFill/>
          </a:ln>
        </p:spPr>
      </p:pic>
      <p:pic>
        <p:nvPicPr>
          <p:cNvPr id="832" name="Google Shape;832;p107"/>
          <p:cNvPicPr preferRelativeResize="0"/>
          <p:nvPr/>
        </p:nvPicPr>
        <p:blipFill>
          <a:blip r:embed="rId3">
            <a:alphaModFix/>
          </a:blip>
          <a:stretch>
            <a:fillRect/>
          </a:stretch>
        </p:blipFill>
        <p:spPr>
          <a:xfrm>
            <a:off x="3043175" y="2980175"/>
            <a:ext cx="615600" cy="615600"/>
          </a:xfrm>
          <a:prstGeom prst="rect">
            <a:avLst/>
          </a:prstGeom>
          <a:noFill/>
          <a:ln>
            <a:noFill/>
          </a:ln>
        </p:spPr>
      </p:pic>
      <p:pic>
        <p:nvPicPr>
          <p:cNvPr id="833" name="Google Shape;833;p107"/>
          <p:cNvPicPr preferRelativeResize="0"/>
          <p:nvPr/>
        </p:nvPicPr>
        <p:blipFill>
          <a:blip r:embed="rId3">
            <a:alphaModFix/>
          </a:blip>
          <a:stretch>
            <a:fillRect/>
          </a:stretch>
        </p:blipFill>
        <p:spPr>
          <a:xfrm>
            <a:off x="5309825" y="2973800"/>
            <a:ext cx="615600" cy="615600"/>
          </a:xfrm>
          <a:prstGeom prst="rect">
            <a:avLst/>
          </a:prstGeom>
          <a:noFill/>
          <a:ln>
            <a:noFill/>
          </a:ln>
        </p:spPr>
      </p:pic>
      <p:pic>
        <p:nvPicPr>
          <p:cNvPr id="834" name="Google Shape;834;p107"/>
          <p:cNvPicPr preferRelativeResize="0"/>
          <p:nvPr/>
        </p:nvPicPr>
        <p:blipFill>
          <a:blip r:embed="rId3">
            <a:alphaModFix/>
          </a:blip>
          <a:stretch>
            <a:fillRect/>
          </a:stretch>
        </p:blipFill>
        <p:spPr>
          <a:xfrm>
            <a:off x="3043175" y="3603513"/>
            <a:ext cx="615600" cy="615600"/>
          </a:xfrm>
          <a:prstGeom prst="rect">
            <a:avLst/>
          </a:prstGeom>
          <a:noFill/>
          <a:ln>
            <a:noFill/>
          </a:ln>
        </p:spPr>
      </p:pic>
      <p:pic>
        <p:nvPicPr>
          <p:cNvPr id="835" name="Google Shape;835;p107"/>
          <p:cNvPicPr preferRelativeResize="0"/>
          <p:nvPr/>
        </p:nvPicPr>
        <p:blipFill>
          <a:blip r:embed="rId3">
            <a:alphaModFix/>
          </a:blip>
          <a:stretch>
            <a:fillRect/>
          </a:stretch>
        </p:blipFill>
        <p:spPr>
          <a:xfrm>
            <a:off x="5309825" y="3597138"/>
            <a:ext cx="615600" cy="6156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9" name="Shape 839"/>
        <p:cNvGrpSpPr/>
        <p:nvPr/>
      </p:nvGrpSpPr>
      <p:grpSpPr>
        <a:xfrm>
          <a:off x="0" y="0"/>
          <a:ext cx="0" cy="0"/>
          <a:chOff x="0" y="0"/>
          <a:chExt cx="0" cy="0"/>
        </a:xfrm>
      </p:grpSpPr>
      <p:sp>
        <p:nvSpPr>
          <p:cNvPr id="840" name="Google Shape;840;p108"/>
          <p:cNvSpPr txBox="1"/>
          <p:nvPr>
            <p:ph type="title"/>
          </p:nvPr>
        </p:nvSpPr>
        <p:spPr>
          <a:xfrm>
            <a:off x="152400" y="93800"/>
            <a:ext cx="9144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a:t>RNA-seq - differentially expressed genes (DGE)</a:t>
            </a:r>
            <a:endParaRPr sz="2966"/>
          </a:p>
        </p:txBody>
      </p:sp>
      <p:sp>
        <p:nvSpPr>
          <p:cNvPr id="841" name="Google Shape;841;p108"/>
          <p:cNvSpPr txBox="1"/>
          <p:nvPr/>
        </p:nvSpPr>
        <p:spPr>
          <a:xfrm>
            <a:off x="214900" y="4692800"/>
            <a:ext cx="20808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highlight>
                  <a:srgbClr val="FFFFFF"/>
                </a:highlight>
              </a:rPr>
              <a:t>S</a:t>
            </a:r>
            <a:r>
              <a:rPr lang="en" sz="1200">
                <a:solidFill>
                  <a:schemeClr val="dk1"/>
                </a:solidFill>
                <a:highlight>
                  <a:srgbClr val="FFFFFF"/>
                </a:highlight>
                <a:uFill>
                  <a:noFill/>
                </a:uFill>
                <a:hlinkClick r:id="rId3">
                  <a:extLst>
                    <a:ext uri="{A12FA001-AC4F-418D-AE19-62706E023703}">
                      <ahyp:hlinkClr val="tx"/>
                    </a:ext>
                  </a:extLst>
                </a:hlinkClick>
              </a:rPr>
              <a:t>ource : </a:t>
            </a:r>
            <a:r>
              <a:rPr lang="en" sz="1200">
                <a:solidFill>
                  <a:schemeClr val="dk1"/>
                </a:solidFill>
              </a:rPr>
              <a:t>seqme</a:t>
            </a:r>
            <a:endParaRPr sz="1200">
              <a:solidFill>
                <a:schemeClr val="dk1"/>
              </a:solidFill>
            </a:endParaRPr>
          </a:p>
        </p:txBody>
      </p:sp>
      <p:sp>
        <p:nvSpPr>
          <p:cNvPr id="842" name="Google Shape;842;p108"/>
          <p:cNvSpPr txBox="1"/>
          <p:nvPr/>
        </p:nvSpPr>
        <p:spPr>
          <a:xfrm>
            <a:off x="0" y="545000"/>
            <a:ext cx="8073000" cy="4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450">
                <a:solidFill>
                  <a:schemeClr val="dk1"/>
                </a:solidFill>
                <a:highlight>
                  <a:srgbClr val="FFFFFF"/>
                </a:highlight>
              </a:rPr>
              <a:t>Which genes are expressed at different levels between conditions (sample A and sample B)</a:t>
            </a:r>
            <a:endParaRPr sz="1700">
              <a:solidFill>
                <a:schemeClr val="dk1"/>
              </a:solidFill>
            </a:endParaRPr>
          </a:p>
        </p:txBody>
      </p:sp>
      <p:pic>
        <p:nvPicPr>
          <p:cNvPr id="843" name="Google Shape;843;p108"/>
          <p:cNvPicPr preferRelativeResize="0"/>
          <p:nvPr/>
        </p:nvPicPr>
        <p:blipFill>
          <a:blip r:embed="rId4">
            <a:alphaModFix/>
          </a:blip>
          <a:stretch>
            <a:fillRect/>
          </a:stretch>
        </p:blipFill>
        <p:spPr>
          <a:xfrm>
            <a:off x="152400" y="841850"/>
            <a:ext cx="6326174" cy="3459801"/>
          </a:xfrm>
          <a:prstGeom prst="rect">
            <a:avLst/>
          </a:prstGeom>
          <a:noFill/>
          <a:ln>
            <a:noFill/>
          </a:ln>
        </p:spPr>
      </p:pic>
      <p:sp>
        <p:nvSpPr>
          <p:cNvPr id="844" name="Google Shape;844;p108"/>
          <p:cNvSpPr txBox="1"/>
          <p:nvPr/>
        </p:nvSpPr>
        <p:spPr>
          <a:xfrm>
            <a:off x="5234525" y="4301650"/>
            <a:ext cx="3687600" cy="677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rgbClr val="1155CC"/>
                </a:solidFill>
                <a:latin typeface="Helvetica Neue"/>
                <a:ea typeface="Helvetica Neue"/>
                <a:cs typeface="Helvetica Neue"/>
                <a:sym typeface="Helvetica Neue"/>
              </a:rPr>
              <a:t>Many steps to calculate the DGE between sample A and B</a:t>
            </a:r>
            <a:endParaRPr sz="1600">
              <a:solidFill>
                <a:srgbClr val="1155CC"/>
              </a:solidFill>
              <a:latin typeface="Helvetica Neue"/>
              <a:ea typeface="Helvetica Neue"/>
              <a:cs typeface="Helvetica Neue"/>
              <a:sym typeface="Helvetica Neue"/>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8" name="Shape 848"/>
        <p:cNvGrpSpPr/>
        <p:nvPr/>
      </p:nvGrpSpPr>
      <p:grpSpPr>
        <a:xfrm>
          <a:off x="0" y="0"/>
          <a:ext cx="0" cy="0"/>
          <a:chOff x="0" y="0"/>
          <a:chExt cx="0" cy="0"/>
        </a:xfrm>
      </p:grpSpPr>
      <p:sp>
        <p:nvSpPr>
          <p:cNvPr id="849" name="Google Shape;849;p109"/>
          <p:cNvSpPr txBox="1"/>
          <p:nvPr>
            <p:ph type="title"/>
          </p:nvPr>
        </p:nvSpPr>
        <p:spPr>
          <a:xfrm>
            <a:off x="128200" y="100400"/>
            <a:ext cx="8880000" cy="736800"/>
          </a:xfrm>
          <a:prstGeom prst="rect">
            <a:avLst/>
          </a:prstGeom>
        </p:spPr>
        <p:txBody>
          <a:bodyPr anchorCtr="0" anchor="t" bIns="0" lIns="0" spcFirstLastPara="1" rIns="0" wrap="square" tIns="0">
            <a:normAutofit fontScale="90000"/>
          </a:bodyPr>
          <a:lstStyle/>
          <a:p>
            <a:pPr indent="0" lvl="0" marL="0" rtl="0" algn="l">
              <a:spcBef>
                <a:spcPts val="0"/>
              </a:spcBef>
              <a:spcAft>
                <a:spcPts val="0"/>
              </a:spcAft>
              <a:buNone/>
            </a:pPr>
            <a:r>
              <a:rPr lang="en" sz="3200">
                <a:solidFill>
                  <a:srgbClr val="1155CC"/>
                </a:solidFill>
                <a:latin typeface="Arial"/>
                <a:ea typeface="Arial"/>
                <a:cs typeface="Arial"/>
                <a:sym typeface="Arial"/>
              </a:rPr>
              <a:t>Gene-wise counts should be normalized before comparing between samples</a:t>
            </a:r>
            <a:endParaRPr>
              <a:solidFill>
                <a:srgbClr val="1155CC"/>
              </a:solidFill>
            </a:endParaRPr>
          </a:p>
        </p:txBody>
      </p:sp>
      <p:sp>
        <p:nvSpPr>
          <p:cNvPr id="850" name="Google Shape;850;p109"/>
          <p:cNvSpPr txBox="1"/>
          <p:nvPr>
            <p:ph idx="1" type="body"/>
          </p:nvPr>
        </p:nvSpPr>
        <p:spPr>
          <a:xfrm>
            <a:off x="128200" y="1077300"/>
            <a:ext cx="8791500" cy="3263400"/>
          </a:xfrm>
          <a:prstGeom prst="rect">
            <a:avLst/>
          </a:prstGeom>
        </p:spPr>
        <p:txBody>
          <a:bodyPr anchorCtr="0" anchor="t" bIns="0" lIns="0" spcFirstLastPara="1" rIns="0" wrap="square" tIns="0">
            <a:normAutofit/>
          </a:bodyPr>
          <a:lstStyle/>
          <a:p>
            <a:pPr indent="-342900" lvl="0" marL="457200" rtl="0" algn="l">
              <a:lnSpc>
                <a:spcPct val="115000"/>
              </a:lnSpc>
              <a:spcBef>
                <a:spcPts val="1000"/>
              </a:spcBef>
              <a:spcAft>
                <a:spcPts val="0"/>
              </a:spcAft>
              <a:buClr>
                <a:srgbClr val="002B42"/>
              </a:buClr>
              <a:buSzPts val="1800"/>
              <a:buFont typeface="Arial"/>
              <a:buChar char="•"/>
            </a:pPr>
            <a:r>
              <a:rPr lang="en" sz="1800" u="sng">
                <a:latin typeface="Arial"/>
                <a:ea typeface="Arial"/>
                <a:cs typeface="Arial"/>
                <a:sym typeface="Arial"/>
              </a:rPr>
              <a:t>Library size</a:t>
            </a:r>
            <a:r>
              <a:rPr lang="en" sz="1800">
                <a:latin typeface="Arial"/>
                <a:ea typeface="Arial"/>
                <a:cs typeface="Arial"/>
                <a:sym typeface="Arial"/>
              </a:rPr>
              <a:t>: c</a:t>
            </a:r>
            <a:r>
              <a:rPr lang="en" sz="1800">
                <a:solidFill>
                  <a:srgbClr val="002B42"/>
                </a:solidFill>
                <a:latin typeface="Arial"/>
                <a:ea typeface="Arial"/>
                <a:cs typeface="Arial"/>
                <a:sym typeface="Arial"/>
              </a:rPr>
              <a:t>ounts can differ because of different library sizes (Sample A and Sample B)</a:t>
            </a:r>
            <a:endParaRPr sz="1800">
              <a:solidFill>
                <a:srgbClr val="002B42"/>
              </a:solidFill>
              <a:latin typeface="Arial"/>
              <a:ea typeface="Arial"/>
              <a:cs typeface="Arial"/>
              <a:sym typeface="Arial"/>
            </a:endParaRPr>
          </a:p>
          <a:p>
            <a:pPr indent="-342900" lvl="0" marL="457200" rtl="0" algn="l">
              <a:lnSpc>
                <a:spcPct val="115000"/>
              </a:lnSpc>
              <a:spcBef>
                <a:spcPts val="0"/>
              </a:spcBef>
              <a:spcAft>
                <a:spcPts val="0"/>
              </a:spcAft>
              <a:buClr>
                <a:srgbClr val="002B42"/>
              </a:buClr>
              <a:buSzPts val="1800"/>
              <a:buFont typeface="Arial"/>
              <a:buChar char="•"/>
            </a:pPr>
            <a:r>
              <a:rPr lang="en" sz="1800">
                <a:solidFill>
                  <a:srgbClr val="002B42"/>
                </a:solidFill>
                <a:latin typeface="Arial"/>
                <a:ea typeface="Arial"/>
                <a:cs typeface="Arial"/>
                <a:sym typeface="Arial"/>
              </a:rPr>
              <a:t>Real change in expression level of a gene vs non-biological reasons</a:t>
            </a:r>
            <a:endParaRPr sz="1800">
              <a:solidFill>
                <a:srgbClr val="002B42"/>
              </a:solidFill>
              <a:latin typeface="Arial"/>
              <a:ea typeface="Arial"/>
              <a:cs typeface="Arial"/>
              <a:sym typeface="Arial"/>
            </a:endParaRPr>
          </a:p>
          <a:p>
            <a:pPr indent="-342900" lvl="0" marL="457200" rtl="0" algn="l">
              <a:lnSpc>
                <a:spcPct val="115000"/>
              </a:lnSpc>
              <a:spcBef>
                <a:spcPts val="0"/>
              </a:spcBef>
              <a:spcAft>
                <a:spcPts val="0"/>
              </a:spcAft>
              <a:buClr>
                <a:srgbClr val="002B42"/>
              </a:buClr>
              <a:buSzPts val="1800"/>
              <a:buFont typeface="Arial"/>
              <a:buChar char="•"/>
            </a:pPr>
            <a:r>
              <a:rPr lang="en" sz="1800">
                <a:solidFill>
                  <a:srgbClr val="002B42"/>
                </a:solidFill>
                <a:latin typeface="Arial"/>
                <a:ea typeface="Arial"/>
                <a:cs typeface="Arial"/>
                <a:sym typeface="Arial"/>
              </a:rPr>
              <a:t>Need to estimate </a:t>
            </a:r>
            <a:r>
              <a:rPr lang="en" sz="1800">
                <a:latin typeface="Arial"/>
                <a:ea typeface="Arial"/>
                <a:cs typeface="Arial"/>
                <a:sym typeface="Arial"/>
              </a:rPr>
              <a:t>variability (dispersion)</a:t>
            </a:r>
            <a:endParaRPr sz="1800">
              <a:latin typeface="Arial"/>
              <a:ea typeface="Arial"/>
              <a:cs typeface="Arial"/>
              <a:sym typeface="Arial"/>
            </a:endParaRPr>
          </a:p>
          <a:p>
            <a:pPr indent="-342900" lvl="0" marL="457200" rtl="0" algn="l">
              <a:lnSpc>
                <a:spcPct val="115000"/>
              </a:lnSpc>
              <a:spcBef>
                <a:spcPts val="0"/>
              </a:spcBef>
              <a:spcAft>
                <a:spcPts val="0"/>
              </a:spcAft>
              <a:buSzPts val="1800"/>
              <a:buFont typeface="Arial"/>
              <a:buChar char="•"/>
            </a:pPr>
            <a:r>
              <a:rPr lang="en" sz="1800">
                <a:latin typeface="Arial"/>
                <a:ea typeface="Arial"/>
                <a:cs typeface="Arial"/>
                <a:sym typeface="Arial"/>
              </a:rPr>
              <a:t>Several steps and specific tools</a:t>
            </a:r>
            <a:endParaRPr sz="1800">
              <a:latin typeface="Arial"/>
              <a:ea typeface="Arial"/>
              <a:cs typeface="Arial"/>
              <a:sym typeface="Arial"/>
            </a:endParaRPr>
          </a:p>
          <a:p>
            <a:pPr indent="0" lvl="0" marL="0" rtl="0" algn="l">
              <a:spcBef>
                <a:spcPts val="1000"/>
              </a:spcBef>
              <a:spcAft>
                <a:spcPts val="0"/>
              </a:spcAft>
              <a:buNone/>
            </a:pPr>
            <a:r>
              <a:t/>
            </a:r>
            <a:endParaRPr sz="1800">
              <a:solidFill>
                <a:srgbClr val="002B42"/>
              </a:solidFill>
              <a:latin typeface="Arial"/>
              <a:ea typeface="Arial"/>
              <a:cs typeface="Arial"/>
              <a:sym typeface="Arial"/>
            </a:endParaRPr>
          </a:p>
        </p:txBody>
      </p:sp>
      <p:sp>
        <p:nvSpPr>
          <p:cNvPr id="851" name="Google Shape;851;p109"/>
          <p:cNvSpPr txBox="1"/>
          <p:nvPr/>
        </p:nvSpPr>
        <p:spPr>
          <a:xfrm>
            <a:off x="2368675" y="3076325"/>
            <a:ext cx="4110600" cy="1354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000">
                <a:solidFill>
                  <a:schemeClr val="accent5"/>
                </a:solidFill>
                <a:latin typeface="Helvetica Neue"/>
                <a:ea typeface="Helvetica Neue"/>
                <a:cs typeface="Helvetica Neue"/>
                <a:sym typeface="Helvetica Neue"/>
              </a:rPr>
              <a:t>Intermediate RNA-seq  workshop</a:t>
            </a:r>
            <a:endParaRPr b="1" sz="2000">
              <a:solidFill>
                <a:schemeClr val="accent5"/>
              </a:solidFill>
              <a:latin typeface="Helvetica Neue"/>
              <a:ea typeface="Helvetica Neue"/>
              <a:cs typeface="Helvetica Neue"/>
              <a:sym typeface="Helvetica Neue"/>
            </a:endParaRPr>
          </a:p>
          <a:p>
            <a:pPr indent="0" lvl="0" marL="0" rtl="0" algn="ctr">
              <a:spcBef>
                <a:spcPts val="0"/>
              </a:spcBef>
              <a:spcAft>
                <a:spcPts val="0"/>
              </a:spcAft>
              <a:buNone/>
            </a:pPr>
            <a:r>
              <a:rPr b="1" lang="en" sz="1800">
                <a:solidFill>
                  <a:srgbClr val="262626"/>
                </a:solidFill>
                <a:highlight>
                  <a:srgbClr val="F7F6F3"/>
                </a:highlight>
              </a:rPr>
              <a:t>December 6-December 7, 2021</a:t>
            </a:r>
            <a:endParaRPr b="1" sz="1800">
              <a:solidFill>
                <a:srgbClr val="262626"/>
              </a:solidFill>
              <a:highlight>
                <a:srgbClr val="F7F6F3"/>
              </a:highlight>
            </a:endParaRPr>
          </a:p>
          <a:p>
            <a:pPr indent="0" lvl="0" marL="0" rtl="0" algn="ctr">
              <a:spcBef>
                <a:spcPts val="0"/>
              </a:spcBef>
              <a:spcAft>
                <a:spcPts val="0"/>
              </a:spcAft>
              <a:buNone/>
            </a:pPr>
            <a:r>
              <a:rPr b="1" lang="en" sz="1800">
                <a:solidFill>
                  <a:srgbClr val="262626"/>
                </a:solidFill>
                <a:highlight>
                  <a:srgbClr val="F7F6F3"/>
                </a:highlight>
              </a:rPr>
              <a:t>Please </a:t>
            </a:r>
            <a:r>
              <a:rPr b="1" lang="en" sz="1800" u="sng">
                <a:solidFill>
                  <a:schemeClr val="hlink"/>
                </a:solidFill>
                <a:highlight>
                  <a:srgbClr val="F7F6F3"/>
                </a:highlight>
                <a:hlinkClick r:id="rId3"/>
              </a:rPr>
              <a:t>register</a:t>
            </a:r>
            <a:r>
              <a:rPr b="1" lang="en" sz="1800">
                <a:solidFill>
                  <a:srgbClr val="262626"/>
                </a:solidFill>
                <a:highlight>
                  <a:srgbClr val="F7F6F3"/>
                </a:highlight>
              </a:rPr>
              <a:t>!</a:t>
            </a:r>
            <a:endParaRPr b="1" sz="1800">
              <a:solidFill>
                <a:srgbClr val="262626"/>
              </a:solidFill>
              <a:highlight>
                <a:srgbClr val="F7F6F3"/>
              </a:highlight>
            </a:endParaRPr>
          </a:p>
        </p:txBody>
      </p:sp>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5" name="Shape 855"/>
        <p:cNvGrpSpPr/>
        <p:nvPr/>
      </p:nvGrpSpPr>
      <p:grpSpPr>
        <a:xfrm>
          <a:off x="0" y="0"/>
          <a:ext cx="0" cy="0"/>
          <a:chOff x="0" y="0"/>
          <a:chExt cx="0" cy="0"/>
        </a:xfrm>
      </p:grpSpPr>
      <p:sp>
        <p:nvSpPr>
          <p:cNvPr id="856" name="Google Shape;856;p110"/>
          <p:cNvSpPr txBox="1"/>
          <p:nvPr>
            <p:ph type="title"/>
          </p:nvPr>
        </p:nvSpPr>
        <p:spPr>
          <a:xfrm>
            <a:off x="156000" y="128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Session 2 - Take-home messages</a:t>
            </a:r>
            <a:endParaRPr/>
          </a:p>
        </p:txBody>
      </p:sp>
      <p:sp>
        <p:nvSpPr>
          <p:cNvPr id="857" name="Google Shape;857;p110"/>
          <p:cNvSpPr txBox="1"/>
          <p:nvPr/>
        </p:nvSpPr>
        <p:spPr>
          <a:xfrm>
            <a:off x="142125" y="316050"/>
            <a:ext cx="8727000" cy="24012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Each steps of the analysis can be affected by some kind of bias - Check the quality after each step!</a:t>
            </a:r>
            <a:endParaRPr sz="2000">
              <a:solidFill>
                <a:schemeClr val="dk1"/>
              </a:solidFill>
            </a:endParaRPr>
          </a:p>
          <a:p>
            <a:pPr indent="0" lvl="0" marL="45720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Be aware of possible batch effects, non biological variability.</a:t>
            </a:r>
            <a:endParaRPr sz="2000">
              <a:solidFill>
                <a:schemeClr val="dk1"/>
              </a:solidFill>
            </a:endParaRPr>
          </a:p>
          <a:p>
            <a:pPr indent="0" lvl="0" marL="457200" rtl="0" algn="l">
              <a:lnSpc>
                <a:spcPct val="90000"/>
              </a:lnSpc>
              <a:spcBef>
                <a:spcPts val="0"/>
              </a:spcBef>
              <a:spcAft>
                <a:spcPts val="0"/>
              </a:spcAft>
              <a:buNone/>
            </a:pPr>
            <a:r>
              <a:t/>
            </a:r>
            <a:endParaRPr sz="2000">
              <a:solidFill>
                <a:schemeClr val="dk1"/>
              </a:solidFill>
            </a:endParaRPr>
          </a:p>
          <a:p>
            <a:pPr indent="-355600" lvl="0" marL="457200" rtl="0" algn="l">
              <a:lnSpc>
                <a:spcPct val="90000"/>
              </a:lnSpc>
              <a:spcBef>
                <a:spcPts val="0"/>
              </a:spcBef>
              <a:spcAft>
                <a:spcPts val="0"/>
              </a:spcAft>
              <a:buClr>
                <a:schemeClr val="dk1"/>
              </a:buClr>
              <a:buSzPts val="2000"/>
              <a:buAutoNum type="arabicParenR"/>
            </a:pPr>
            <a:r>
              <a:rPr lang="en" sz="2000">
                <a:solidFill>
                  <a:schemeClr val="dk1"/>
                </a:solidFill>
              </a:rPr>
              <a:t>Know the tools and how they work. Use best practices for the analysis.</a:t>
            </a:r>
            <a:endParaRPr sz="2000">
              <a:solidFill>
                <a:schemeClr val="dk1"/>
              </a:solidFill>
            </a:endParaRPr>
          </a:p>
          <a:p>
            <a:pPr indent="0" lvl="0" marL="0" rtl="0" algn="l">
              <a:lnSpc>
                <a:spcPct val="90000"/>
              </a:lnSpc>
              <a:spcBef>
                <a:spcPts val="0"/>
              </a:spcBef>
              <a:spcAft>
                <a:spcPts val="0"/>
              </a:spcAft>
              <a:buNone/>
            </a:pPr>
            <a:r>
              <a:t/>
            </a:r>
            <a:endParaRPr sz="2000">
              <a:solidFill>
                <a:schemeClr val="dk1"/>
              </a:solidFill>
            </a:endParaRPr>
          </a:p>
        </p:txBody>
      </p:sp>
      <p:sp>
        <p:nvSpPr>
          <p:cNvPr id="858" name="Google Shape;858;p110"/>
          <p:cNvSpPr txBox="1"/>
          <p:nvPr/>
        </p:nvSpPr>
        <p:spPr>
          <a:xfrm>
            <a:off x="222425" y="3412000"/>
            <a:ext cx="8504700" cy="14931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SzPts val="1700"/>
              <a:buAutoNum type="arabicParenR"/>
            </a:pPr>
            <a:r>
              <a:rPr lang="en" sz="1700"/>
              <a:t>Common tools, e.g., fastqc, </a:t>
            </a:r>
            <a:r>
              <a:rPr lang="en" sz="1700">
                <a:solidFill>
                  <a:schemeClr val="dk1"/>
                </a:solidFill>
              </a:rPr>
              <a:t>cutadapt, </a:t>
            </a:r>
            <a:r>
              <a:rPr lang="en" sz="1700"/>
              <a:t>STAR</a:t>
            </a:r>
            <a:endParaRPr sz="1700"/>
          </a:p>
          <a:p>
            <a:pPr indent="0" lvl="0" marL="457200" rtl="0" algn="l">
              <a:spcBef>
                <a:spcPts val="0"/>
              </a:spcBef>
              <a:spcAft>
                <a:spcPts val="0"/>
              </a:spcAft>
              <a:buNone/>
            </a:pPr>
            <a:r>
              <a:t/>
            </a:r>
            <a:endParaRPr sz="1700"/>
          </a:p>
          <a:p>
            <a:pPr indent="-336550" lvl="0" marL="457200" rtl="0" algn="l">
              <a:spcBef>
                <a:spcPts val="0"/>
              </a:spcBef>
              <a:spcAft>
                <a:spcPts val="0"/>
              </a:spcAft>
              <a:buSzPts val="1700"/>
              <a:buAutoNum type="arabicParenR"/>
            </a:pPr>
            <a:r>
              <a:rPr lang="en" sz="1700"/>
              <a:t>Common file formats, e.g., FASTQ, FASTA, SAM, GTF, BAM</a:t>
            </a:r>
            <a:endParaRPr sz="1700"/>
          </a:p>
          <a:p>
            <a:pPr indent="0" lvl="0" marL="457200" rtl="0" algn="l">
              <a:spcBef>
                <a:spcPts val="0"/>
              </a:spcBef>
              <a:spcAft>
                <a:spcPts val="0"/>
              </a:spcAft>
              <a:buNone/>
            </a:pPr>
            <a:r>
              <a:t/>
            </a:r>
            <a:endParaRPr sz="1700"/>
          </a:p>
          <a:p>
            <a:pPr indent="-336550" lvl="0" marL="457200" rtl="0" algn="l">
              <a:spcBef>
                <a:spcPts val="0"/>
              </a:spcBef>
              <a:spcAft>
                <a:spcPts val="0"/>
              </a:spcAft>
              <a:buSzPts val="1700"/>
              <a:buAutoNum type="arabicParenR"/>
            </a:pPr>
            <a:r>
              <a:rPr lang="en" sz="1700"/>
              <a:t>Analysis with Galaxy </a:t>
            </a:r>
            <a:endParaRPr sz="1700"/>
          </a:p>
        </p:txBody>
      </p:sp>
      <p:sp>
        <p:nvSpPr>
          <p:cNvPr id="859" name="Google Shape;859;p110"/>
          <p:cNvSpPr txBox="1"/>
          <p:nvPr/>
        </p:nvSpPr>
        <p:spPr>
          <a:xfrm>
            <a:off x="142125" y="2800350"/>
            <a:ext cx="6294300" cy="6417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3300">
                <a:solidFill>
                  <a:srgbClr val="1155CC"/>
                </a:solidFill>
                <a:latin typeface="Helvetica Neue"/>
                <a:ea typeface="Helvetica Neue"/>
                <a:cs typeface="Helvetica Neue"/>
                <a:sym typeface="Helvetica Neue"/>
              </a:rPr>
              <a:t>This workshop covered: </a:t>
            </a:r>
            <a:endParaRPr b="1" sz="3300">
              <a:solidFill>
                <a:srgbClr val="1155CC"/>
              </a:solidFill>
              <a:latin typeface="Helvetica Neue"/>
              <a:ea typeface="Helvetica Neue"/>
              <a:cs typeface="Helvetica Neue"/>
              <a:sym typeface="Helvetica Neue"/>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sp>
        <p:nvSpPr>
          <p:cNvPr id="864" name="Google Shape;864;p111"/>
          <p:cNvSpPr txBox="1"/>
          <p:nvPr>
            <p:ph type="title"/>
          </p:nvPr>
        </p:nvSpPr>
        <p:spPr>
          <a:xfrm>
            <a:off x="118872" y="0"/>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Real data is complex</a:t>
            </a:r>
            <a:endParaRPr/>
          </a:p>
        </p:txBody>
      </p:sp>
      <p:sp>
        <p:nvSpPr>
          <p:cNvPr id="865" name="Google Shape;865;p111"/>
          <p:cNvSpPr txBox="1"/>
          <p:nvPr>
            <p:ph idx="1" type="body"/>
          </p:nvPr>
        </p:nvSpPr>
        <p:spPr>
          <a:xfrm>
            <a:off x="628650" y="736800"/>
            <a:ext cx="8009700" cy="3873900"/>
          </a:xfrm>
          <a:prstGeom prst="rect">
            <a:avLst/>
          </a:prstGeom>
        </p:spPr>
        <p:txBody>
          <a:bodyPr anchorCtr="0" anchor="t" bIns="0" lIns="0" spcFirstLastPara="1" rIns="0" wrap="square" tIns="0">
            <a:noAutofit/>
          </a:bodyPr>
          <a:lstStyle/>
          <a:p>
            <a:pPr indent="-355600" lvl="0" marL="457200" rtl="0" algn="l">
              <a:spcBef>
                <a:spcPts val="800"/>
              </a:spcBef>
              <a:spcAft>
                <a:spcPts val="0"/>
              </a:spcAft>
              <a:buSzPts val="2000"/>
              <a:buChar char="●"/>
            </a:pPr>
            <a:r>
              <a:rPr lang="en" sz="2000"/>
              <a:t>This workshop provides an introduction to typical RNA-seq analysis steps using an artificial dataset. </a:t>
            </a:r>
            <a:r>
              <a:rPr lang="en" sz="2000"/>
              <a:t>Real data might need additional analyses choices.</a:t>
            </a:r>
            <a:endParaRPr sz="2000"/>
          </a:p>
          <a:p>
            <a:pPr indent="0" lvl="0" marL="457200" rtl="0" algn="l">
              <a:spcBef>
                <a:spcPts val="800"/>
              </a:spcBef>
              <a:spcAft>
                <a:spcPts val="0"/>
              </a:spcAft>
              <a:buNone/>
            </a:pPr>
            <a:r>
              <a:t/>
            </a:r>
            <a:endParaRPr sz="1100"/>
          </a:p>
          <a:p>
            <a:pPr indent="-355600" lvl="0" marL="457200" rtl="0" algn="l">
              <a:spcBef>
                <a:spcPts val="800"/>
              </a:spcBef>
              <a:spcAft>
                <a:spcPts val="0"/>
              </a:spcAft>
              <a:buSzPts val="2000"/>
              <a:buChar char="●"/>
            </a:pPr>
            <a:r>
              <a:rPr lang="en" sz="2000"/>
              <a:t>Possible challenges with real data</a:t>
            </a:r>
            <a:r>
              <a:rPr lang="en" sz="2000"/>
              <a:t>: (What we did not cover today)</a:t>
            </a:r>
            <a:endParaRPr sz="2000"/>
          </a:p>
          <a:p>
            <a:pPr indent="-355600" lvl="1" marL="914400" rtl="0" algn="l">
              <a:spcBef>
                <a:spcPts val="0"/>
              </a:spcBef>
              <a:spcAft>
                <a:spcPts val="0"/>
              </a:spcAft>
              <a:buSzPts val="2000"/>
              <a:buChar char="○"/>
            </a:pPr>
            <a:r>
              <a:rPr lang="en" sz="2000"/>
              <a:t>What to do you if only 50%of reads align to reference?</a:t>
            </a:r>
            <a:endParaRPr sz="2000"/>
          </a:p>
          <a:p>
            <a:pPr indent="-355600" lvl="1" marL="914400" rtl="0" algn="l">
              <a:spcBef>
                <a:spcPts val="0"/>
              </a:spcBef>
              <a:spcAft>
                <a:spcPts val="0"/>
              </a:spcAft>
              <a:buSzPts val="2000"/>
              <a:buChar char="○"/>
            </a:pPr>
            <a:r>
              <a:rPr lang="en" sz="2000"/>
              <a:t>What to do if FastQC reports unusual GC content?</a:t>
            </a:r>
            <a:endParaRPr sz="2000"/>
          </a:p>
          <a:p>
            <a:pPr indent="-355600" lvl="1" marL="914400" rtl="0" algn="l">
              <a:spcBef>
                <a:spcPts val="0"/>
              </a:spcBef>
              <a:spcAft>
                <a:spcPts val="0"/>
              </a:spcAft>
              <a:buSzPts val="2000"/>
              <a:buChar char="○"/>
            </a:pPr>
            <a:r>
              <a:rPr lang="en" sz="2000"/>
              <a:t>What to do if the reference genome is incomplete?</a:t>
            </a:r>
            <a:endParaRPr sz="2000"/>
          </a:p>
          <a:p>
            <a:pPr indent="-355600" lvl="1" marL="914400" rtl="0" algn="l">
              <a:spcBef>
                <a:spcPts val="0"/>
              </a:spcBef>
              <a:spcAft>
                <a:spcPts val="0"/>
              </a:spcAft>
              <a:buSzPts val="2000"/>
              <a:buChar char="○"/>
            </a:pPr>
            <a:r>
              <a:rPr lang="en" sz="2000"/>
              <a:t>How to deal with more complicated experimental designs</a:t>
            </a:r>
            <a:r>
              <a:rPr lang="en" sz="2000"/>
              <a:t>?</a:t>
            </a:r>
            <a:endParaRPr sz="2000"/>
          </a:p>
          <a:p>
            <a:pPr indent="-355600" lvl="1" marL="914400" rtl="0" algn="l">
              <a:spcBef>
                <a:spcPts val="0"/>
              </a:spcBef>
              <a:spcAft>
                <a:spcPts val="0"/>
              </a:spcAft>
              <a:buSzPts val="2000"/>
              <a:buChar char="○"/>
            </a:pPr>
            <a:r>
              <a:rPr lang="en" sz="2000"/>
              <a:t>How many replicates to use for RNA-seq?</a:t>
            </a:r>
            <a:endParaRPr sz="2000"/>
          </a:p>
          <a:p>
            <a:pPr indent="0" lvl="0" marL="914400" rtl="0" algn="l">
              <a:spcBef>
                <a:spcPts val="800"/>
              </a:spcBef>
              <a:spcAft>
                <a:spcPts val="0"/>
              </a:spcAft>
              <a:buNone/>
            </a:pPr>
            <a:r>
              <a:t/>
            </a:r>
            <a:endParaRPr sz="1100"/>
          </a:p>
          <a:p>
            <a:pPr indent="-355600" lvl="0" marL="457200" rtl="0" algn="l">
              <a:spcBef>
                <a:spcPts val="800"/>
              </a:spcBef>
              <a:spcAft>
                <a:spcPts val="0"/>
              </a:spcAft>
              <a:buSzPts val="2000"/>
              <a:buChar char="●"/>
            </a:pPr>
            <a:r>
              <a:rPr lang="en" sz="2000"/>
              <a:t>Some analysis choices need experience. Consult with</a:t>
            </a:r>
            <a:r>
              <a:rPr lang="en" sz="2000"/>
              <a:t> the </a:t>
            </a:r>
            <a:r>
              <a:rPr lang="en" sz="2000" u="sng">
                <a:solidFill>
                  <a:schemeClr val="hlink"/>
                </a:solidFill>
                <a:hlinkClick r:id="rId3"/>
              </a:rPr>
              <a:t>Gladstone Bioinformatics core</a:t>
            </a:r>
            <a:r>
              <a:rPr lang="en" sz="2000"/>
              <a:t> for such scenarios and data.</a:t>
            </a:r>
            <a:endParaRPr sz="2000"/>
          </a:p>
        </p:txBody>
      </p:sp>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9" name="Shape 869"/>
        <p:cNvGrpSpPr/>
        <p:nvPr/>
      </p:nvGrpSpPr>
      <p:grpSpPr>
        <a:xfrm>
          <a:off x="0" y="0"/>
          <a:ext cx="0" cy="0"/>
          <a:chOff x="0" y="0"/>
          <a:chExt cx="0" cy="0"/>
        </a:xfrm>
      </p:grpSpPr>
      <p:sp>
        <p:nvSpPr>
          <p:cNvPr id="870" name="Google Shape;870;p112"/>
          <p:cNvSpPr txBox="1"/>
          <p:nvPr>
            <p:ph type="title"/>
          </p:nvPr>
        </p:nvSpPr>
        <p:spPr>
          <a:xfrm>
            <a:off x="156000" y="1281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Thank you!</a:t>
            </a:r>
            <a:endParaRPr/>
          </a:p>
        </p:txBody>
      </p:sp>
      <p:sp>
        <p:nvSpPr>
          <p:cNvPr id="871" name="Google Shape;871;p112"/>
          <p:cNvSpPr txBox="1"/>
          <p:nvPr>
            <p:ph idx="1" type="body"/>
          </p:nvPr>
        </p:nvSpPr>
        <p:spPr>
          <a:xfrm>
            <a:off x="322825" y="1494344"/>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200">
              <a:solidFill>
                <a:schemeClr val="accent2"/>
              </a:solidFill>
              <a:latin typeface="Arial"/>
              <a:ea typeface="Arial"/>
              <a:cs typeface="Arial"/>
              <a:sym typeface="Arial"/>
            </a:endParaRPr>
          </a:p>
          <a:p>
            <a:pPr indent="0" lvl="0" marL="0" rtl="0" algn="l">
              <a:spcBef>
                <a:spcPts val="0"/>
              </a:spcBef>
              <a:spcAft>
                <a:spcPts val="0"/>
              </a:spcAft>
              <a:buNone/>
            </a:pPr>
            <a:r>
              <a:rPr b="1" lang="en" sz="2200">
                <a:solidFill>
                  <a:schemeClr val="accent2"/>
                </a:solidFill>
                <a:latin typeface="Arial"/>
                <a:ea typeface="Arial"/>
                <a:cs typeface="Arial"/>
                <a:sym typeface="Arial"/>
              </a:rPr>
              <a:t>Other resources</a:t>
            </a:r>
            <a:endParaRPr b="1" sz="2200">
              <a:solidFill>
                <a:schemeClr val="accent2"/>
              </a:solidFill>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3"/>
              </a:rPr>
              <a:t>RNA-seq and analysis</a:t>
            </a:r>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4"/>
              </a:rPr>
              <a:t>RNA-seq review</a:t>
            </a:r>
            <a:endParaRPr>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5"/>
              </a:rPr>
              <a:t>RNA-seqlopedia</a:t>
            </a:r>
            <a:endParaRPr>
              <a:latin typeface="Arial"/>
              <a:ea typeface="Arial"/>
              <a:cs typeface="Arial"/>
              <a:sym typeface="Arial"/>
            </a:endParaRPr>
          </a:p>
          <a:p>
            <a:pPr indent="0" lvl="0" marL="457200" rtl="0" algn="l">
              <a:lnSpc>
                <a:spcPct val="115000"/>
              </a:lnSpc>
              <a:spcBef>
                <a:spcPts val="0"/>
              </a:spcBef>
              <a:spcAft>
                <a:spcPts val="0"/>
              </a:spcAft>
              <a:buNone/>
            </a:pPr>
            <a:r>
              <a:rPr lang="en" u="sng">
                <a:solidFill>
                  <a:schemeClr val="hlink"/>
                </a:solidFill>
                <a:latin typeface="Arial"/>
                <a:ea typeface="Arial"/>
                <a:cs typeface="Arial"/>
                <a:sym typeface="Arial"/>
                <a:hlinkClick r:id="rId6"/>
              </a:rPr>
              <a:t>Galaxy tutorial</a:t>
            </a:r>
            <a:endParaRPr>
              <a:latin typeface="Arial"/>
              <a:ea typeface="Arial"/>
              <a:cs typeface="Arial"/>
              <a:sym typeface="Arial"/>
            </a:endParaRPr>
          </a:p>
          <a:p>
            <a:pPr indent="0" lvl="0" marL="0" rtl="0" algn="l">
              <a:spcBef>
                <a:spcPts val="0"/>
              </a:spcBef>
              <a:spcAft>
                <a:spcPts val="0"/>
              </a:spcAft>
              <a:buNone/>
            </a:pPr>
            <a:r>
              <a:t/>
            </a:r>
            <a:endParaRPr>
              <a:solidFill>
                <a:schemeClr val="accent2"/>
              </a:solidFill>
              <a:latin typeface="Arial"/>
              <a:ea typeface="Arial"/>
              <a:cs typeface="Arial"/>
              <a:sym typeface="Arial"/>
            </a:endParaRPr>
          </a:p>
        </p:txBody>
      </p:sp>
      <p:sp>
        <p:nvSpPr>
          <p:cNvPr id="872" name="Google Shape;872;p112"/>
          <p:cNvSpPr txBox="1"/>
          <p:nvPr/>
        </p:nvSpPr>
        <p:spPr>
          <a:xfrm>
            <a:off x="156000" y="638925"/>
            <a:ext cx="8988000" cy="1085100"/>
          </a:xfrm>
          <a:prstGeom prst="rect">
            <a:avLst/>
          </a:prstGeom>
          <a:noFill/>
          <a:ln>
            <a:noFill/>
          </a:ln>
        </p:spPr>
        <p:txBody>
          <a:bodyPr anchorCtr="0" anchor="t" bIns="91425" lIns="91425" spcFirstLastPara="1" rIns="91425" wrap="square" tIns="91425">
            <a:spAutoFit/>
          </a:bodyPr>
          <a:lstStyle/>
          <a:p>
            <a:pPr indent="0" lvl="0" marL="0" rtl="0" algn="l">
              <a:lnSpc>
                <a:spcPct val="90000"/>
              </a:lnSpc>
              <a:spcBef>
                <a:spcPts val="0"/>
              </a:spcBef>
              <a:spcAft>
                <a:spcPts val="0"/>
              </a:spcAft>
              <a:buNone/>
            </a:pPr>
            <a:r>
              <a:rPr b="1" lang="en" sz="2200">
                <a:solidFill>
                  <a:schemeClr val="accent2"/>
                </a:solidFill>
              </a:rPr>
              <a:t>Please take the survey:</a:t>
            </a:r>
            <a:endParaRPr b="1" sz="2200">
              <a:solidFill>
                <a:schemeClr val="accent2"/>
              </a:solidFill>
            </a:endParaRPr>
          </a:p>
          <a:p>
            <a:pPr indent="0" lvl="0" marL="0" rtl="0" algn="l">
              <a:lnSpc>
                <a:spcPct val="90000"/>
              </a:lnSpc>
              <a:spcBef>
                <a:spcPts val="0"/>
              </a:spcBef>
              <a:spcAft>
                <a:spcPts val="0"/>
              </a:spcAft>
              <a:buNone/>
            </a:pPr>
            <a:r>
              <a:rPr b="1" lang="en" sz="2200">
                <a:solidFill>
                  <a:schemeClr val="accent2"/>
                </a:solidFill>
              </a:rPr>
              <a:t> </a:t>
            </a:r>
            <a:r>
              <a:rPr lang="en" sz="2100" u="sng">
                <a:solidFill>
                  <a:schemeClr val="hlink"/>
                </a:solidFill>
                <a:hlinkClick r:id="rId7"/>
              </a:rPr>
              <a:t>https://www.surveymonkey.com/r/F75J6VZ</a:t>
            </a:r>
            <a:endParaRPr sz="2100">
              <a:solidFill>
                <a:schemeClr val="dk1"/>
              </a:solidFill>
            </a:endParaRPr>
          </a:p>
          <a:p>
            <a:pPr indent="0" lvl="0" marL="0" rtl="0" algn="l">
              <a:lnSpc>
                <a:spcPct val="90000"/>
              </a:lnSpc>
              <a:spcBef>
                <a:spcPts val="0"/>
              </a:spcBef>
              <a:spcAft>
                <a:spcPts val="0"/>
              </a:spcAft>
              <a:buNone/>
            </a:pPr>
            <a:r>
              <a:t/>
            </a:r>
            <a:endParaRPr sz="2100">
              <a:solidFill>
                <a:schemeClr val="dk1"/>
              </a:solidFill>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6" name="Shape 876"/>
        <p:cNvGrpSpPr/>
        <p:nvPr/>
      </p:nvGrpSpPr>
      <p:grpSpPr>
        <a:xfrm>
          <a:off x="0" y="0"/>
          <a:ext cx="0" cy="0"/>
          <a:chOff x="0" y="0"/>
          <a:chExt cx="0" cy="0"/>
        </a:xfrm>
      </p:grpSpPr>
      <p:sp>
        <p:nvSpPr>
          <p:cNvPr id="877" name="Google Shape;877;p113"/>
          <p:cNvSpPr txBox="1"/>
          <p:nvPr>
            <p:ph type="title"/>
          </p:nvPr>
        </p:nvSpPr>
        <p:spPr>
          <a:xfrm>
            <a:off x="142100" y="142091"/>
            <a:ext cx="7886700" cy="736800"/>
          </a:xfrm>
          <a:prstGeom prst="rect">
            <a:avLst/>
          </a:prstGeom>
        </p:spPr>
        <p:txBody>
          <a:bodyPr anchorCtr="0" anchor="t" bIns="0" lIns="0" spcFirstLastPara="1" rIns="0" wrap="square" tIns="0">
            <a:normAutofit/>
          </a:bodyPr>
          <a:lstStyle/>
          <a:p>
            <a:pPr indent="0" lvl="0" marL="0" rtl="0" algn="l">
              <a:spcBef>
                <a:spcPts val="0"/>
              </a:spcBef>
              <a:spcAft>
                <a:spcPts val="0"/>
              </a:spcAft>
              <a:buNone/>
            </a:pPr>
            <a:r>
              <a:rPr lang="en"/>
              <a:t>Upcoming workshop at Gladstone:</a:t>
            </a:r>
            <a:endParaRPr/>
          </a:p>
        </p:txBody>
      </p:sp>
      <p:sp>
        <p:nvSpPr>
          <p:cNvPr id="878" name="Google Shape;878;p113"/>
          <p:cNvSpPr txBox="1"/>
          <p:nvPr>
            <p:ph idx="1" type="body"/>
          </p:nvPr>
        </p:nvSpPr>
        <p:spPr>
          <a:xfrm>
            <a:off x="225500" y="771469"/>
            <a:ext cx="7886700" cy="3263400"/>
          </a:xfrm>
          <a:prstGeom prst="rect">
            <a:avLst/>
          </a:prstGeom>
        </p:spPr>
        <p:txBody>
          <a:bodyPr anchorCtr="0" anchor="t" bIns="0" lIns="0" spcFirstLastPara="1" rIns="0" wrap="square" tIns="0">
            <a:noAutofit/>
          </a:bodyPr>
          <a:lstStyle/>
          <a:p>
            <a:pPr indent="0" lvl="0" marL="0" rtl="0" algn="l">
              <a:spcBef>
                <a:spcPts val="0"/>
              </a:spcBef>
              <a:spcAft>
                <a:spcPts val="0"/>
              </a:spcAft>
              <a:buNone/>
            </a:pPr>
            <a:r>
              <a:t/>
            </a:r>
            <a:endParaRPr sz="2500">
              <a:latin typeface="Arial"/>
              <a:ea typeface="Arial"/>
              <a:cs typeface="Arial"/>
              <a:sym typeface="Arial"/>
            </a:endParaRPr>
          </a:p>
          <a:p>
            <a:pPr indent="-342900" lvl="0" marL="457200" rtl="0" algn="l">
              <a:lnSpc>
                <a:spcPct val="115000"/>
              </a:lnSpc>
              <a:spcBef>
                <a:spcPts val="100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October 14-15 |</a:t>
            </a:r>
            <a:r>
              <a:rPr lang="en" sz="1800">
                <a:solidFill>
                  <a:srgbClr val="222222"/>
                </a:solidFill>
                <a:highlight>
                  <a:srgbClr val="FFFFFF"/>
                </a:highlight>
                <a:latin typeface="Arial"/>
                <a:ea typeface="Arial"/>
                <a:cs typeface="Arial"/>
                <a:sym typeface="Arial"/>
              </a:rPr>
              <a:t> Introductory RNA-seq </a:t>
            </a:r>
            <a:endParaRPr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October 19  |</a:t>
            </a:r>
            <a:r>
              <a:rPr lang="en" sz="1800">
                <a:solidFill>
                  <a:srgbClr val="222222"/>
                </a:solidFill>
                <a:highlight>
                  <a:srgbClr val="FFFFFF"/>
                </a:highlight>
                <a:latin typeface="Arial"/>
                <a:ea typeface="Arial"/>
                <a:cs typeface="Arial"/>
                <a:sym typeface="Arial"/>
              </a:rPr>
              <a:t> Graph Database </a:t>
            </a:r>
            <a:endParaRPr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October 22,25-26 |</a:t>
            </a:r>
            <a:r>
              <a:rPr lang="en" sz="1800">
                <a:solidFill>
                  <a:srgbClr val="222222"/>
                </a:solidFill>
                <a:highlight>
                  <a:srgbClr val="FFFFFF"/>
                </a:highlight>
                <a:latin typeface="Arial"/>
                <a:ea typeface="Arial"/>
                <a:cs typeface="Arial"/>
                <a:sym typeface="Arial"/>
              </a:rPr>
              <a:t> Single Cell RNA-Seq Session 1-4 </a:t>
            </a:r>
            <a:endParaRPr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November 1 |</a:t>
            </a:r>
            <a:r>
              <a:rPr lang="en" sz="1800">
                <a:solidFill>
                  <a:srgbClr val="222222"/>
                </a:solidFill>
                <a:highlight>
                  <a:srgbClr val="FFFFFF"/>
                </a:highlight>
                <a:latin typeface="Arial"/>
                <a:ea typeface="Arial"/>
                <a:cs typeface="Arial"/>
                <a:sym typeface="Arial"/>
              </a:rPr>
              <a:t>  Introductory Machine Learning for biologists</a:t>
            </a:r>
            <a:endParaRPr b="1"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November 9 |</a:t>
            </a:r>
            <a:r>
              <a:rPr lang="en" sz="1800">
                <a:solidFill>
                  <a:srgbClr val="222222"/>
                </a:solidFill>
                <a:highlight>
                  <a:srgbClr val="FFFFFF"/>
                </a:highlight>
                <a:latin typeface="Arial"/>
                <a:ea typeface="Arial"/>
                <a:cs typeface="Arial"/>
                <a:sym typeface="Arial"/>
              </a:rPr>
              <a:t>  Advanced Cytoscape Using R </a:t>
            </a:r>
            <a:endParaRPr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November 19 |</a:t>
            </a:r>
            <a:r>
              <a:rPr lang="en" sz="1800">
                <a:solidFill>
                  <a:srgbClr val="222222"/>
                </a:solidFill>
                <a:highlight>
                  <a:srgbClr val="FFFFFF"/>
                </a:highlight>
                <a:latin typeface="Arial"/>
                <a:ea typeface="Arial"/>
                <a:cs typeface="Arial"/>
                <a:sym typeface="Arial"/>
              </a:rPr>
              <a:t> Whole Genome Sequence Analysis </a:t>
            </a:r>
            <a:endParaRPr b="1"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November 30 |</a:t>
            </a:r>
            <a:r>
              <a:rPr lang="en" sz="1800">
                <a:solidFill>
                  <a:srgbClr val="222222"/>
                </a:solidFill>
                <a:highlight>
                  <a:srgbClr val="FFFFFF"/>
                </a:highlight>
                <a:latin typeface="Arial"/>
                <a:ea typeface="Arial"/>
                <a:cs typeface="Arial"/>
                <a:sym typeface="Arial"/>
              </a:rPr>
              <a:t> Experimental Designs </a:t>
            </a:r>
            <a:endParaRPr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December 3 |</a:t>
            </a:r>
            <a:r>
              <a:rPr lang="en" sz="1800">
                <a:solidFill>
                  <a:srgbClr val="222222"/>
                </a:solidFill>
                <a:highlight>
                  <a:srgbClr val="FFFFFF"/>
                </a:highlight>
                <a:latin typeface="Arial"/>
                <a:ea typeface="Arial"/>
                <a:cs typeface="Arial"/>
                <a:sym typeface="Arial"/>
              </a:rPr>
              <a:t> Intermediate R: Data Visualization </a:t>
            </a:r>
            <a:endParaRPr sz="1800">
              <a:solidFill>
                <a:srgbClr val="222222"/>
              </a:solidFill>
              <a:highlight>
                <a:srgbClr val="FFFFFF"/>
              </a:highlight>
              <a:latin typeface="Arial"/>
              <a:ea typeface="Arial"/>
              <a:cs typeface="Arial"/>
              <a:sym typeface="Arial"/>
            </a:endParaRPr>
          </a:p>
          <a:p>
            <a:pPr indent="-342900" lvl="0" marL="457200" rtl="0" algn="l">
              <a:lnSpc>
                <a:spcPct val="115000"/>
              </a:lnSpc>
              <a:spcBef>
                <a:spcPts val="0"/>
              </a:spcBef>
              <a:spcAft>
                <a:spcPts val="0"/>
              </a:spcAft>
              <a:buClr>
                <a:srgbClr val="222222"/>
              </a:buClr>
              <a:buSzPts val="1800"/>
              <a:buChar char="•"/>
            </a:pPr>
            <a:r>
              <a:rPr b="1" lang="en" sz="1800">
                <a:solidFill>
                  <a:srgbClr val="222222"/>
                </a:solidFill>
                <a:highlight>
                  <a:srgbClr val="FFFFFF"/>
                </a:highlight>
                <a:latin typeface="Arial"/>
                <a:ea typeface="Arial"/>
                <a:cs typeface="Arial"/>
                <a:sym typeface="Arial"/>
              </a:rPr>
              <a:t>December 6-7 |</a:t>
            </a:r>
            <a:r>
              <a:rPr lang="en" sz="1800">
                <a:solidFill>
                  <a:srgbClr val="222222"/>
                </a:solidFill>
                <a:highlight>
                  <a:srgbClr val="FFFFFF"/>
                </a:highlight>
                <a:latin typeface="Arial"/>
                <a:ea typeface="Arial"/>
                <a:cs typeface="Arial"/>
                <a:sym typeface="Arial"/>
              </a:rPr>
              <a:t> Intermediate RNA-Seq analysis Using R </a:t>
            </a:r>
            <a:endParaRPr sz="1800">
              <a:solidFill>
                <a:srgbClr val="222222"/>
              </a:solidFill>
              <a:highlight>
                <a:srgbClr val="FFFFFF"/>
              </a:highlight>
              <a:latin typeface="Arial"/>
              <a:ea typeface="Arial"/>
              <a:cs typeface="Arial"/>
              <a:sym typeface="Arial"/>
            </a:endParaRPr>
          </a:p>
          <a:p>
            <a:pPr indent="0" lvl="0" marL="457200" rtl="0" algn="l">
              <a:lnSpc>
                <a:spcPct val="115000"/>
              </a:lnSpc>
              <a:spcBef>
                <a:spcPts val="1000"/>
              </a:spcBef>
              <a:spcAft>
                <a:spcPts val="0"/>
              </a:spcAft>
              <a:buNone/>
            </a:pPr>
            <a:r>
              <a:t/>
            </a:r>
            <a:endParaRPr sz="1600">
              <a:solidFill>
                <a:srgbClr val="222222"/>
              </a:solidFill>
              <a:highlight>
                <a:srgbClr val="FFFFFF"/>
              </a:highlight>
              <a:latin typeface="Arial"/>
              <a:ea typeface="Arial"/>
              <a:cs typeface="Arial"/>
              <a:sym typeface="Arial"/>
            </a:endParaRPr>
          </a:p>
          <a:p>
            <a:pPr indent="0" lvl="0" marL="0" rtl="0" algn="l">
              <a:spcBef>
                <a:spcPts val="1000"/>
              </a:spcBef>
              <a:spcAft>
                <a:spcPts val="0"/>
              </a:spcAft>
              <a:buNone/>
            </a:pPr>
            <a:r>
              <a:rPr lang="en" u="sng">
                <a:solidFill>
                  <a:schemeClr val="hlink"/>
                </a:solidFill>
                <a:latin typeface="Arial"/>
                <a:ea typeface="Arial"/>
                <a:cs typeface="Arial"/>
                <a:sym typeface="Arial"/>
                <a:hlinkClick r:id="rId3"/>
              </a:rPr>
              <a:t>Data Science Training Program</a:t>
            </a:r>
            <a:endParaRPr>
              <a:latin typeface="Arial"/>
              <a:ea typeface="Arial"/>
              <a:cs typeface="Arial"/>
              <a:sym typeface="Arial"/>
            </a:endParaRPr>
          </a:p>
          <a:p>
            <a:pPr indent="0" lvl="0" marL="0" rtl="0" algn="l">
              <a:spcBef>
                <a:spcPts val="0"/>
              </a:spcBef>
              <a:spcAft>
                <a:spcPts val="0"/>
              </a:spcAft>
              <a:buNone/>
            </a:pPr>
            <a:r>
              <a:t/>
            </a:r>
            <a:endParaRPr>
              <a:solidFill>
                <a:schemeClr val="accent2"/>
              </a:solidFill>
              <a:latin typeface="Arial"/>
              <a:ea typeface="Arial"/>
              <a:cs typeface="Arial"/>
              <a:sym typeface="Arial"/>
            </a:endParaRPr>
          </a:p>
        </p:txBody>
      </p:sp>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2" name="Shape 882"/>
        <p:cNvGrpSpPr/>
        <p:nvPr/>
      </p:nvGrpSpPr>
      <p:grpSpPr>
        <a:xfrm>
          <a:off x="0" y="0"/>
          <a:ext cx="0" cy="0"/>
          <a:chOff x="0" y="0"/>
          <a:chExt cx="0" cy="0"/>
        </a:xfrm>
      </p:grpSpPr>
      <p:pic>
        <p:nvPicPr>
          <p:cNvPr id="883" name="Google Shape;883;p114"/>
          <p:cNvPicPr preferRelativeResize="0"/>
          <p:nvPr/>
        </p:nvPicPr>
        <p:blipFill>
          <a:blip r:embed="rId3">
            <a:alphaModFix/>
          </a:blip>
          <a:stretch>
            <a:fillRect/>
          </a:stretch>
        </p:blipFill>
        <p:spPr>
          <a:xfrm>
            <a:off x="0" y="0"/>
            <a:ext cx="9144000" cy="514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5"/>
          <p:cNvSpPr txBox="1"/>
          <p:nvPr>
            <p:ph type="title"/>
          </p:nvPr>
        </p:nvSpPr>
        <p:spPr>
          <a:xfrm>
            <a:off x="98525" y="115850"/>
            <a:ext cx="9045600" cy="736800"/>
          </a:xfrm>
          <a:prstGeom prst="rect">
            <a:avLst/>
          </a:prstGeom>
        </p:spPr>
        <p:txBody>
          <a:bodyPr anchorCtr="0" anchor="t" bIns="0" lIns="0" spcFirstLastPara="1" rIns="0" wrap="square" tIns="0">
            <a:normAutofit/>
          </a:bodyPr>
          <a:lstStyle/>
          <a:p>
            <a:pPr indent="0" lvl="0" marL="0" rtl="0" algn="l">
              <a:spcBef>
                <a:spcPts val="0"/>
              </a:spcBef>
              <a:spcAft>
                <a:spcPts val="0"/>
              </a:spcAft>
              <a:buSzPts val="990"/>
              <a:buNone/>
            </a:pPr>
            <a:r>
              <a:rPr lang="en" sz="2870"/>
              <a:t>Gene expression connects genotype to phenotype</a:t>
            </a:r>
            <a:endParaRPr sz="2870"/>
          </a:p>
        </p:txBody>
      </p:sp>
      <p:sp>
        <p:nvSpPr>
          <p:cNvPr id="158" name="Google Shape;158;p35"/>
          <p:cNvSpPr txBox="1"/>
          <p:nvPr/>
        </p:nvSpPr>
        <p:spPr>
          <a:xfrm>
            <a:off x="-100300" y="4742325"/>
            <a:ext cx="93414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latin typeface="Helvetica Neue"/>
                <a:ea typeface="Helvetica Neue"/>
                <a:cs typeface="Helvetica Neue"/>
                <a:sym typeface="Helvetica Neue"/>
              </a:rPr>
              <a:t>Figure: </a:t>
            </a:r>
            <a:r>
              <a:rPr lang="en" sz="1000">
                <a:solidFill>
                  <a:srgbClr val="222222"/>
                </a:solidFill>
                <a:highlight>
                  <a:srgbClr val="FFFFFF"/>
                </a:highlight>
                <a:latin typeface="Roboto"/>
                <a:ea typeface="Roboto"/>
                <a:cs typeface="Roboto"/>
                <a:sym typeface="Roboto"/>
              </a:rPr>
              <a:t>Buccitelli, C., Selbach, M. mRNAs, proteins and the emerging principles of gene expression control. </a:t>
            </a:r>
            <a:r>
              <a:rPr i="1" lang="en" sz="1000">
                <a:solidFill>
                  <a:srgbClr val="222222"/>
                </a:solidFill>
                <a:highlight>
                  <a:srgbClr val="FFFFFF"/>
                </a:highlight>
                <a:latin typeface="Roboto"/>
                <a:ea typeface="Roboto"/>
                <a:cs typeface="Roboto"/>
                <a:sym typeface="Roboto"/>
              </a:rPr>
              <a:t>Nat Rev Genet</a:t>
            </a:r>
            <a:r>
              <a:rPr lang="en" sz="1000">
                <a:solidFill>
                  <a:srgbClr val="222222"/>
                </a:solidFill>
                <a:highlight>
                  <a:srgbClr val="FFFFFF"/>
                </a:highlight>
                <a:latin typeface="Roboto"/>
                <a:ea typeface="Roboto"/>
                <a:cs typeface="Roboto"/>
                <a:sym typeface="Roboto"/>
              </a:rPr>
              <a:t> 21, 630–644 (2020)</a:t>
            </a:r>
            <a:endParaRPr sz="1000">
              <a:latin typeface="Helvetica Neue"/>
              <a:ea typeface="Helvetica Neue"/>
              <a:cs typeface="Helvetica Neue"/>
              <a:sym typeface="Helvetica Neue"/>
            </a:endParaRPr>
          </a:p>
        </p:txBody>
      </p:sp>
      <p:pic>
        <p:nvPicPr>
          <p:cNvPr id="159" name="Google Shape;159;p35"/>
          <p:cNvPicPr preferRelativeResize="0"/>
          <p:nvPr/>
        </p:nvPicPr>
        <p:blipFill>
          <a:blip r:embed="rId3">
            <a:alphaModFix/>
          </a:blip>
          <a:stretch>
            <a:fillRect/>
          </a:stretch>
        </p:blipFill>
        <p:spPr>
          <a:xfrm>
            <a:off x="152400" y="1123403"/>
            <a:ext cx="8839204" cy="2352230"/>
          </a:xfrm>
          <a:prstGeom prst="rect">
            <a:avLst/>
          </a:prstGeom>
          <a:noFill/>
          <a:ln>
            <a:noFill/>
          </a:ln>
        </p:spPr>
      </p:pic>
      <p:sp>
        <p:nvSpPr>
          <p:cNvPr id="160" name="Google Shape;160;p35"/>
          <p:cNvSpPr txBox="1"/>
          <p:nvPr/>
        </p:nvSpPr>
        <p:spPr>
          <a:xfrm>
            <a:off x="7281600" y="3237950"/>
            <a:ext cx="1862400" cy="1077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rgbClr val="0B5394"/>
                </a:solidFill>
                <a:latin typeface="Helvetica Neue"/>
                <a:ea typeface="Helvetica Neue"/>
                <a:cs typeface="Helvetica Neue"/>
                <a:sym typeface="Helvetica Neue"/>
              </a:rPr>
              <a:t>Environment</a:t>
            </a:r>
            <a:endParaRPr b="1" sz="1600">
              <a:solidFill>
                <a:srgbClr val="0B5394"/>
              </a:solidFill>
              <a:latin typeface="Helvetica Neue"/>
              <a:ea typeface="Helvetica Neue"/>
              <a:cs typeface="Helvetica Neue"/>
              <a:sym typeface="Helvetica Neue"/>
            </a:endParaRPr>
          </a:p>
          <a:p>
            <a:pPr indent="0" lvl="0" marL="0" rtl="0" algn="ctr">
              <a:spcBef>
                <a:spcPts val="0"/>
              </a:spcBef>
              <a:spcAft>
                <a:spcPts val="0"/>
              </a:spcAft>
              <a:buNone/>
            </a:pPr>
            <a:r>
              <a:t/>
            </a:r>
            <a:endParaRPr b="1">
              <a:solidFill>
                <a:srgbClr val="0B5394"/>
              </a:solidFill>
              <a:latin typeface="Helvetica Neue"/>
              <a:ea typeface="Helvetica Neue"/>
              <a:cs typeface="Helvetica Neue"/>
              <a:sym typeface="Helvetica Neue"/>
            </a:endParaRPr>
          </a:p>
          <a:p>
            <a:pPr indent="0" lvl="0" marL="0" rtl="0" algn="ctr">
              <a:spcBef>
                <a:spcPts val="0"/>
              </a:spcBef>
              <a:spcAft>
                <a:spcPts val="0"/>
              </a:spcAft>
              <a:buNone/>
            </a:pPr>
            <a:r>
              <a:rPr b="1" lang="en">
                <a:solidFill>
                  <a:srgbClr val="0B5394"/>
                </a:solidFill>
                <a:latin typeface="Helvetica Neue"/>
                <a:ea typeface="Helvetica Neue"/>
                <a:cs typeface="Helvetica Neue"/>
                <a:sym typeface="Helvetica Neue"/>
              </a:rPr>
              <a:t>Diet, exercise, lifestyle, exposure</a:t>
            </a:r>
            <a:endParaRPr b="1">
              <a:solidFill>
                <a:srgbClr val="0B5394"/>
              </a:solidFill>
              <a:latin typeface="Helvetica Neue"/>
              <a:ea typeface="Helvetica Neue"/>
              <a:cs typeface="Helvetica Neue"/>
              <a:sym typeface="Helvetica Neue"/>
            </a:endParaRPr>
          </a:p>
        </p:txBody>
      </p:sp>
      <p:sp>
        <p:nvSpPr>
          <p:cNvPr id="161" name="Google Shape;161;p35"/>
          <p:cNvSpPr/>
          <p:nvPr/>
        </p:nvSpPr>
        <p:spPr>
          <a:xfrm>
            <a:off x="8230950" y="2571738"/>
            <a:ext cx="300900" cy="444000"/>
          </a:xfrm>
          <a:prstGeom prst="up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Gladstone Microscopy">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