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56" r:id="rId1"/>
  </p:sldMasterIdLst>
  <p:notesMasterIdLst>
    <p:notesMasterId r:id="rId37"/>
  </p:notesMasterIdLst>
  <p:handoutMasterIdLst>
    <p:handoutMasterId r:id="rId38"/>
  </p:handoutMasterIdLst>
  <p:sldIdLst>
    <p:sldId id="471" r:id="rId2"/>
    <p:sldId id="660" r:id="rId3"/>
    <p:sldId id="663" r:id="rId4"/>
    <p:sldId id="656" r:id="rId5"/>
    <p:sldId id="662" r:id="rId6"/>
    <p:sldId id="664" r:id="rId7"/>
    <p:sldId id="657" r:id="rId8"/>
    <p:sldId id="666" r:id="rId9"/>
    <p:sldId id="661" r:id="rId10"/>
    <p:sldId id="667" r:id="rId11"/>
    <p:sldId id="637" r:id="rId12"/>
    <p:sldId id="640" r:id="rId13"/>
    <p:sldId id="641" r:id="rId14"/>
    <p:sldId id="642" r:id="rId15"/>
    <p:sldId id="643" r:id="rId16"/>
    <p:sldId id="644" r:id="rId17"/>
    <p:sldId id="645" r:id="rId18"/>
    <p:sldId id="646" r:id="rId19"/>
    <p:sldId id="647" r:id="rId20"/>
    <p:sldId id="668" r:id="rId21"/>
    <p:sldId id="648" r:id="rId22"/>
    <p:sldId id="649" r:id="rId23"/>
    <p:sldId id="650" r:id="rId24"/>
    <p:sldId id="651" r:id="rId25"/>
    <p:sldId id="652" r:id="rId26"/>
    <p:sldId id="653" r:id="rId27"/>
    <p:sldId id="654" r:id="rId28"/>
    <p:sldId id="655" r:id="rId29"/>
    <p:sldId id="281" r:id="rId30"/>
    <p:sldId id="282" r:id="rId31"/>
    <p:sldId id="658" r:id="rId32"/>
    <p:sldId id="669" r:id="rId33"/>
    <p:sldId id="670" r:id="rId34"/>
    <p:sldId id="665" r:id="rId35"/>
    <p:sldId id="659" r:id="rId3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840" userDrawn="1">
          <p15:clr>
            <a:srgbClr val="A4A3A4"/>
          </p15:clr>
        </p15:guide>
        <p15:guide id="2" pos="3864" userDrawn="1">
          <p15:clr>
            <a:srgbClr val="A4A3A4"/>
          </p15:clr>
        </p15:guide>
        <p15:guide id="4" pos="7224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egan McDevitt" initials="MGM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6D0E2"/>
    <a:srgbClr val="002A40"/>
    <a:srgbClr val="CD28A3"/>
    <a:srgbClr val="002B42"/>
    <a:srgbClr val="FFA500"/>
    <a:srgbClr val="D5E4E5"/>
    <a:srgbClr val="FF6A00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348"/>
    <p:restoredTop sz="81092" autoAdjust="0"/>
  </p:normalViewPr>
  <p:slideViewPr>
    <p:cSldViewPr snapToGrid="0" snapToObjects="1">
      <p:cViewPr varScale="1">
        <p:scale>
          <a:sx n="105" d="100"/>
          <a:sy n="105" d="100"/>
        </p:scale>
        <p:origin x="1656" y="184"/>
      </p:cViewPr>
      <p:guideLst>
        <p:guide orient="horz" pos="3840"/>
        <p:guide pos="3864"/>
        <p:guide pos="722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60" d="100"/>
        <a:sy n="160" d="100"/>
      </p:scale>
      <p:origin x="0" y="0"/>
    </p:cViewPr>
  </p:sorterViewPr>
  <p:notesViewPr>
    <p:cSldViewPr snapToGrid="0" snapToObjects="1">
      <p:cViewPr varScale="1">
        <p:scale>
          <a:sx n="110" d="100"/>
          <a:sy n="110" d="100"/>
        </p:scale>
        <p:origin x="3144" y="16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commentAuthors" Target="commentAuthor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handoutMaster" Target="handoutMasters/handoutMaster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15.emf"/><Relationship Id="rId1" Type="http://schemas.openxmlformats.org/officeDocument/2006/relationships/image" Target="../media/image14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>
              <a:latin typeface="Arial" charset="0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1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371A3B-994A-3A49-B57B-E42F4CDF9B6F}" type="datetimeFigureOut">
              <a:rPr lang="en-US" smtClean="0">
                <a:latin typeface="Arial" charset="0"/>
              </a:rPr>
              <a:t>9/9/20</a:t>
            </a:fld>
            <a:endParaRPr lang="en-US" dirty="0">
              <a:latin typeface="Arial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>
              <a:latin typeface="Arial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CD8BA3-4CB8-0949-BA41-682344F7479D}" type="slidenum">
              <a:rPr lang="en-US" smtClean="0">
                <a:latin typeface="Arial" charset="0"/>
              </a:rPr>
              <a:t>‹#›</a:t>
            </a:fld>
            <a:endParaRPr lang="en-US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007672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b="0" i="0">
                <a:latin typeface="Arial" charset="0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1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b="0" i="0">
                <a:latin typeface="Arial" charset="0"/>
              </a:defRPr>
            </a:lvl1pPr>
          </a:lstStyle>
          <a:p>
            <a:fld id="{E7F3A0D5-E9AF-4B44-8B89-BAB2B2CD0CCD}" type="datetimeFigureOut">
              <a:rPr lang="en-US" smtClean="0"/>
              <a:pPr/>
              <a:t>9/9/20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49"/>
            <a:ext cx="5486400" cy="360045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b="0" i="0">
                <a:latin typeface="Arial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i="0">
                <a:latin typeface="Arial" charset="0"/>
              </a:defRPr>
            </a:lvl1pPr>
          </a:lstStyle>
          <a:p>
            <a:fld id="{39297335-E23B-0545-8DFE-98A3B1147F8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42838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b="0" i="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defTabSz="914400" rtl="0" eaLnBrk="1" latinLnBrk="0" hangingPunct="1">
      <a:defRPr sz="1200" b="0" i="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defTabSz="914400" rtl="0" eaLnBrk="1" latinLnBrk="0" hangingPunct="1">
      <a:defRPr sz="1200" b="0" i="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defTabSz="914400" rtl="0" eaLnBrk="1" latinLnBrk="0" hangingPunct="1">
      <a:defRPr sz="1200" b="0" i="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defTabSz="914400" rtl="0" eaLnBrk="1" latinLnBrk="0" hangingPunct="1">
      <a:defRPr sz="1200" b="0" i="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297335-E23B-0545-8DFE-98A3B1147F8C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88708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rgbClr val="002A4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3232" cy="6858000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519616" y="5467527"/>
            <a:ext cx="9144000" cy="1253677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0" indent="0" algn="ctr">
              <a:buNone/>
              <a:defRPr sz="2400" b="0" i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Star Presenter Name</a:t>
            </a:r>
          </a:p>
          <a:p>
            <a:r>
              <a:rPr lang="en-US" dirty="0"/>
              <a:t>Staff Scientist @ Bioinformatics Core @ GIDB</a:t>
            </a:r>
          </a:p>
          <a:p>
            <a:r>
              <a:rPr lang="en-US" dirty="0"/>
              <a:t>Date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914400" y="2463065"/>
            <a:ext cx="10363200" cy="1661993"/>
          </a:xfrm>
          <a:prstGeom prst="rect">
            <a:avLst/>
          </a:prstGeom>
        </p:spPr>
        <p:txBody>
          <a:bodyPr lIns="0" tIns="0" rIns="0" bIns="0" anchor="ctr" anchorCtr="0">
            <a:noAutofit/>
          </a:bodyPr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Must Attend Workshop Name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4182634"/>
            <a:ext cx="10363200" cy="4985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 sz="3600" b="0" i="0">
                <a:solidFill>
                  <a:srgbClr val="06D0E2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en-US" dirty="0"/>
              <a:t>Gladstone Institutes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2A4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Arial" charset="0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5880100"/>
          </a:xfrm>
          <a:prstGeom prst="rect">
            <a:avLst/>
          </a:prstGeom>
        </p:spPr>
        <p:txBody>
          <a:bodyPr lIns="0" tIns="0" rIns="0" bIns="0" anchor="ctr" anchorCtr="0">
            <a:noAutofit/>
          </a:bodyPr>
          <a:lstStyle>
            <a:lvl1pPr>
              <a:lnSpc>
                <a:spcPts val="5400"/>
              </a:lnSpc>
              <a:defRPr sz="5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5092700" y="457200"/>
            <a:ext cx="6262688" cy="5880100"/>
          </a:xfrm>
          <a:prstGeom prst="rect">
            <a:avLst/>
          </a:prstGeom>
        </p:spPr>
        <p:txBody>
          <a:bodyPr lIns="0" tIns="0" rIns="0" bIns="0" anchor="ctr" anchorCtr="0">
            <a:noAutofit/>
          </a:bodyPr>
          <a:lstStyle>
            <a:lvl1pPr>
              <a:lnSpc>
                <a:spcPts val="2600"/>
              </a:lnSpc>
              <a:spcBef>
                <a:spcPts val="600"/>
              </a:spcBef>
              <a:spcAft>
                <a:spcPts val="600"/>
              </a:spcAft>
              <a:defRPr sz="2200" b="0" i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1pPr>
            <a:lvl2pPr>
              <a:defRPr sz="2000">
                <a:solidFill>
                  <a:srgbClr val="002A40"/>
                </a:solidFill>
              </a:defRPr>
            </a:lvl2pPr>
            <a:lvl3pPr>
              <a:defRPr sz="1800">
                <a:solidFill>
                  <a:srgbClr val="002A40"/>
                </a:solidFill>
              </a:defRPr>
            </a:lvl3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gradFill>
            <a:gsLst>
              <a:gs pos="0">
                <a:srgbClr val="002A40"/>
              </a:gs>
              <a:gs pos="0">
                <a:srgbClr val="007E92">
                  <a:lumMod val="78000"/>
                </a:srgbClr>
              </a:gs>
              <a:gs pos="100000">
                <a:srgbClr val="002A40"/>
              </a:gs>
              <a:gs pos="100000">
                <a:srgbClr val="002A40"/>
              </a:gs>
            </a:gsLst>
            <a:lin ang="2700000" scaled="1"/>
          </a:gradFill>
          <a:effectLst/>
        </p:spPr>
        <p:txBody>
          <a:bodyPr lIns="182880" rIns="182880" anchor="b"/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200" b="0" i="0">
                <a:latin typeface="Arial" charset="0"/>
                <a:ea typeface="Arial" charset="0"/>
                <a:cs typeface="Arial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233534"/>
            <a:ext cx="3932237" cy="3635454"/>
          </a:xfrm>
          <a:prstGeom prst="rect">
            <a:avLst/>
          </a:prstGeom>
        </p:spPr>
        <p:txBody>
          <a:bodyPr/>
          <a:lstStyle>
            <a:lvl1pPr marL="285750" indent="-285750">
              <a:buSzPct val="80000"/>
              <a:buFont typeface="Zapf Dingbats"/>
              <a:buChar char="✦"/>
              <a:defRPr sz="1600" b="0" i="0">
                <a:latin typeface="Arial" charset="0"/>
                <a:ea typeface="Arial" charset="0"/>
                <a:cs typeface="Arial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E18269D-AFB9-3746-BC4F-7D1CB1E939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41D226-0294-9E42-8E4F-806E71086749}" type="datetimeFigureOut">
              <a:rPr lang="en-US" smtClean="0"/>
              <a:t>9/9/20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D75B73E-8F1B-FC4A-88E8-3C3D119EAA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7788774-A28C-744F-9159-F348073C8D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F223B-A6F8-6646-9047-C36F817167B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>
                <a:solidFill>
                  <a:srgbClr val="002A4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800" b="0" i="0">
                <a:solidFill>
                  <a:srgbClr val="002A40"/>
                </a:solidFill>
                <a:latin typeface="Arial" charset="0"/>
                <a:ea typeface="Arial" charset="0"/>
                <a:cs typeface="Arial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8229034-3E92-EA43-8695-5847E49E3D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41D226-0294-9E42-8E4F-806E71086749}" type="datetimeFigureOut">
              <a:rPr lang="en-US" smtClean="0"/>
              <a:t>9/9/20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EAF662D-5D72-304B-B26F-DA8F1F2D16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9CA6880-11E1-C54E-9CC3-5D3150D5BF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F223B-A6F8-6646-9047-C36F817167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046174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2A40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rial" charset="0"/>
                <a:ea typeface="Arial" charset="0"/>
                <a:cs typeface="Arial" charset="0"/>
              </a:defRPr>
            </a:lvl1pPr>
            <a:lvl2pPr>
              <a:defRPr b="0" i="0">
                <a:latin typeface="Arial" charset="0"/>
                <a:ea typeface="Arial" charset="0"/>
                <a:cs typeface="Arial" charset="0"/>
              </a:defRPr>
            </a:lvl2pPr>
            <a:lvl3pPr>
              <a:defRPr b="0" i="0">
                <a:latin typeface="Arial" charset="0"/>
                <a:ea typeface="Arial" charset="0"/>
                <a:cs typeface="Arial" charset="0"/>
              </a:defRPr>
            </a:lvl3pPr>
            <a:lvl4pPr>
              <a:defRPr b="0" i="0">
                <a:latin typeface="Arial" charset="0"/>
                <a:ea typeface="Arial" charset="0"/>
                <a:cs typeface="Arial" charset="0"/>
              </a:defRPr>
            </a:lvl4pPr>
            <a:lvl5pPr>
              <a:defRPr b="0" i="0">
                <a:latin typeface="Arial" charset="0"/>
                <a:ea typeface="Arial" charset="0"/>
                <a:cs typeface="Arial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D40D9F9-4866-2C4E-8715-9F3E1FCA90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41D226-0294-9E42-8E4F-806E71086749}" type="datetimeFigureOut">
              <a:rPr lang="en-US" smtClean="0"/>
              <a:t>9/9/20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2FD8770-880C-F34F-9CDC-AA408DF5AB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94CC18-3CC6-134A-AB48-B509029FF7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F223B-A6F8-6646-9047-C36F817167B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FE9C9F-28F2-6749-B0AA-F6776A96C2D1}" type="datetimeFigureOut">
              <a:rPr lang="en-US" smtClean="0"/>
              <a:t>9/9/20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381D4F-9F96-9A40-8A2C-D4C9F2864851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Content Placeholder 2"/>
          <p:cNvSpPr>
            <a:spLocks noGrp="1"/>
          </p:cNvSpPr>
          <p:nvPr>
            <p:ph sz="half" idx="14"/>
          </p:nvPr>
        </p:nvSpPr>
        <p:spPr>
          <a:xfrm>
            <a:off x="6193536" y="1735138"/>
            <a:ext cx="4754880" cy="1920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290763" indent="-344488">
              <a:tabLst/>
              <a:defRPr sz="1800"/>
            </a:lvl6pPr>
            <a:lvl7pPr marL="2290763" indent="-344488">
              <a:tabLst/>
              <a:defRPr sz="1800"/>
            </a:lvl7pPr>
            <a:lvl8pPr marL="2290763" indent="-344488">
              <a:tabLst/>
              <a:defRPr sz="1800"/>
            </a:lvl8pPr>
            <a:lvl9pPr marL="2290763" indent="-344488">
              <a:tabLst/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12" name="Content Placeholder 2"/>
          <p:cNvSpPr>
            <a:spLocks noGrp="1"/>
          </p:cNvSpPr>
          <p:nvPr>
            <p:ph sz="half" idx="15"/>
          </p:nvPr>
        </p:nvSpPr>
        <p:spPr>
          <a:xfrm>
            <a:off x="6193536" y="3870960"/>
            <a:ext cx="4754880" cy="1920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290763" indent="-344488">
              <a:defRPr sz="1800"/>
            </a:lvl6pPr>
            <a:lvl7pPr marL="2290763" indent="-344488">
              <a:defRPr sz="1800"/>
            </a:lvl7pPr>
            <a:lvl8pPr marL="2290763" indent="-344488">
              <a:defRPr sz="1800"/>
            </a:lvl8pPr>
            <a:lvl9pPr marL="2290763" indent="-344488"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10" name="Content Placeholder 2"/>
          <p:cNvSpPr>
            <a:spLocks noGrp="1"/>
          </p:cNvSpPr>
          <p:nvPr>
            <p:ph sz="half" idx="1"/>
          </p:nvPr>
        </p:nvSpPr>
        <p:spPr>
          <a:xfrm>
            <a:off x="1219200" y="1735139"/>
            <a:ext cx="4754880" cy="4056062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290763" indent="-344488">
              <a:defRPr sz="1800"/>
            </a:lvl6pPr>
            <a:lvl7pPr marL="2290763" indent="-344488">
              <a:defRPr sz="1800"/>
            </a:lvl7pPr>
            <a:lvl8pPr marL="2290763" indent="-344488">
              <a:defRPr sz="1800"/>
            </a:lvl8pPr>
            <a:lvl9pPr marL="2290763" indent="-344488"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97284229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FE9C9F-28F2-6749-B0AA-F6776A96C2D1}" type="datetimeFigureOut">
              <a:rPr lang="en-US" smtClean="0"/>
              <a:t>9/9/20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381D4F-9F96-9A40-8A2C-D4C9F28648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45461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bg>
      <p:bgPr>
        <a:solidFill>
          <a:srgbClr val="002A4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3232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463066"/>
            <a:ext cx="10363200" cy="1661993"/>
          </a:xfrm>
          <a:prstGeom prst="rect">
            <a:avLst/>
          </a:prstGeom>
        </p:spPr>
        <p:txBody>
          <a:bodyPr lIns="0" tIns="0" rIns="0" bIns="0" anchor="ctr" anchorCtr="0">
            <a:spAutoFit/>
          </a:bodyPr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bg>
      <p:bgPr>
        <a:solidFill>
          <a:srgbClr val="002A4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77"/>
            <a:ext cx="12183232" cy="685384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914400" y="2878564"/>
            <a:ext cx="10363200" cy="830997"/>
          </a:xfrm>
          <a:prstGeom prst="rect">
            <a:avLst/>
          </a:prstGeom>
        </p:spPr>
        <p:txBody>
          <a:bodyPr lIns="0" tIns="0" rIns="0" bIns="0" anchor="ctr" anchorCtr="0">
            <a:spAutoFit/>
          </a:bodyPr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Section Title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bg>
      <p:bgPr>
        <a:solidFill>
          <a:srgbClr val="002A4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914400" y="2878564"/>
            <a:ext cx="10363200" cy="830997"/>
          </a:xfrm>
          <a:prstGeom prst="rect">
            <a:avLst/>
          </a:prstGeom>
        </p:spPr>
        <p:txBody>
          <a:bodyPr lIns="0" tIns="0" rIns="0" bIns="0" anchor="ctr" anchorCtr="0">
            <a:spAutoFit/>
          </a:bodyPr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Section Title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">
    <p:bg>
      <p:bgPr>
        <a:gradFill>
          <a:gsLst>
            <a:gs pos="0">
              <a:srgbClr val="002A40"/>
            </a:gs>
            <a:gs pos="0">
              <a:srgbClr val="007E92">
                <a:lumMod val="78000"/>
              </a:srgbClr>
            </a:gs>
            <a:gs pos="100000">
              <a:srgbClr val="002A40"/>
            </a:gs>
            <a:gs pos="100000">
              <a:srgbClr val="002A40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914400" y="2878564"/>
            <a:ext cx="10363200" cy="830997"/>
          </a:xfrm>
          <a:prstGeom prst="rect">
            <a:avLst/>
          </a:prstGeom>
        </p:spPr>
        <p:txBody>
          <a:bodyPr lIns="0" tIns="0" rIns="0" bIns="0" anchor="ctr" anchorCtr="0">
            <a:spAutoFit/>
          </a:bodyPr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Section Title</a:t>
            </a:r>
          </a:p>
        </p:txBody>
      </p:sp>
    </p:spTree>
    <p:extLst>
      <p:ext uri="{BB962C8B-B14F-4D97-AF65-F5344CB8AC3E}">
        <p14:creationId xmlns:p14="http://schemas.microsoft.com/office/powerpoint/2010/main" val="4796047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bg>
      <p:bgPr>
        <a:solidFill>
          <a:srgbClr val="002A4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77"/>
            <a:ext cx="12183232" cy="6853846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6526" y="2597728"/>
            <a:ext cx="6138949" cy="166254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838200" y="1876483"/>
            <a:ext cx="10515600" cy="1752275"/>
          </a:xfrm>
          <a:prstGeom prst="rect">
            <a:avLst/>
          </a:prstGeom>
        </p:spPr>
        <p:txBody>
          <a:bodyPr lIns="182880" tIns="0" rIns="0" bIns="0">
            <a:spAutoFit/>
          </a:bodyPr>
          <a:lstStyle>
            <a:lvl1pPr marL="457200" indent="-457200">
              <a:buSzPct val="80000"/>
              <a:buFont typeface="Zapf Dingbats"/>
              <a:buChar char="✦"/>
              <a:defRPr b="0" i="0">
                <a:solidFill>
                  <a:srgbClr val="002B42"/>
                </a:solidFill>
                <a:latin typeface="Arial" charset="0"/>
                <a:ea typeface="Arial" charset="0"/>
                <a:cs typeface="Arial" charset="0"/>
              </a:defRPr>
            </a:lvl1pPr>
            <a:lvl2pPr marL="800100" indent="-342900">
              <a:buSzPct val="80000"/>
              <a:buFont typeface="Zapf Dingbats"/>
              <a:buChar char="✦"/>
              <a:defRPr b="0" i="0">
                <a:solidFill>
                  <a:srgbClr val="002B42"/>
                </a:solidFill>
                <a:latin typeface="Arial" charset="0"/>
                <a:ea typeface="Arial" charset="0"/>
                <a:cs typeface="Arial" charset="0"/>
              </a:defRPr>
            </a:lvl2pPr>
            <a:lvl3pPr marL="1257300" indent="-342900">
              <a:buSzPct val="80000"/>
              <a:buFont typeface="Zapf Dingbats"/>
              <a:buChar char="✦"/>
              <a:defRPr b="0" i="0">
                <a:solidFill>
                  <a:srgbClr val="002B42"/>
                </a:solidFill>
                <a:latin typeface="Arial" charset="0"/>
                <a:ea typeface="Arial" charset="0"/>
                <a:cs typeface="Arial" charset="0"/>
              </a:defRPr>
            </a:lvl3pPr>
            <a:lvl4pPr marL="1657350" indent="-285750">
              <a:buSzPct val="80000"/>
              <a:buFont typeface="Zapf Dingbats"/>
              <a:buChar char="✦"/>
              <a:defRPr b="0" i="0">
                <a:solidFill>
                  <a:srgbClr val="002B42"/>
                </a:solidFill>
                <a:latin typeface="Arial" charset="0"/>
                <a:ea typeface="Arial" charset="0"/>
                <a:cs typeface="Arial" charset="0"/>
              </a:defRPr>
            </a:lvl4pPr>
            <a:lvl5pPr marL="2114550" indent="-285750">
              <a:buSzPct val="80000"/>
              <a:buFont typeface="Zapf Dingbats"/>
              <a:buChar char="✦"/>
              <a:defRPr b="0" i="0">
                <a:solidFill>
                  <a:srgbClr val="002B42"/>
                </a:solidFill>
                <a:latin typeface="Arial" charset="0"/>
                <a:ea typeface="Arial" charset="0"/>
                <a:cs typeface="Arial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7A61093-104A-3F48-A441-57D9D495D0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gradFill flip="none" rotWithShape="1">
            <a:gsLst>
              <a:gs pos="0">
                <a:srgbClr val="002A40"/>
              </a:gs>
              <a:gs pos="22000">
                <a:srgbClr val="007E92">
                  <a:lumMod val="78000"/>
                </a:srgbClr>
              </a:gs>
              <a:gs pos="83000">
                <a:srgbClr val="002A40"/>
              </a:gs>
              <a:gs pos="100000">
                <a:srgbClr val="002A40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/>
        </p:spPr>
        <p:txBody>
          <a:bodyPr lIns="182880" tIns="0">
            <a:norm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z="3200">
                <a:solidFill>
                  <a:schemeClr val="bg1"/>
                </a:solidFill>
              </a:rPr>
              <a:t>Click to edit Master title style</a:t>
            </a:r>
            <a:endParaRPr lang="en-US" sz="3200" dirty="0">
              <a:solidFill>
                <a:schemeClr val="bg1"/>
              </a:solidFill>
            </a:endParaRP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08A48E8-F0AA-9D4B-8702-008B8CF86FFA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8641D226-0294-9E42-8E4F-806E71086749}" type="datetimeFigureOut">
              <a:rPr lang="en-US" smtClean="0"/>
              <a:t>9/9/20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1593CBB-8A69-B749-A978-F952C3CB3135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B4A6EDD-0AA4-C14E-87E6-2DB381DB9D23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801F223B-A6F8-6646-9047-C36F817167B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2A4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Arial" charset="0"/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838200" y="723207"/>
            <a:ext cx="10515600" cy="609398"/>
          </a:xfrm>
          <a:prstGeom prst="rect">
            <a:avLst/>
          </a:prstGeom>
        </p:spPr>
        <p:txBody>
          <a:bodyPr lIns="0" tIns="0" rIns="0" bIns="0" anchor="ctr" anchorCtr="0"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838200" y="1695859"/>
            <a:ext cx="10515600" cy="1752275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>
              <a:defRPr b="0" i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1pPr>
            <a:lvl2pPr>
              <a:defRPr b="0" i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2pPr>
            <a:lvl3pPr>
              <a:defRPr b="0" i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3pPr>
            <a:lvl4pPr>
              <a:defRPr b="0" i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4pPr>
            <a:lvl5pPr>
              <a:defRPr b="0" i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5880100"/>
          </a:xfrm>
          <a:prstGeom prst="rect">
            <a:avLst/>
          </a:prstGeom>
          <a:gradFill>
            <a:gsLst>
              <a:gs pos="0">
                <a:srgbClr val="002A40"/>
              </a:gs>
              <a:gs pos="22000">
                <a:srgbClr val="007E92">
                  <a:lumMod val="78000"/>
                </a:srgbClr>
              </a:gs>
              <a:gs pos="83000">
                <a:srgbClr val="002A40"/>
              </a:gs>
              <a:gs pos="100000">
                <a:srgbClr val="002A40"/>
              </a:gs>
            </a:gsLst>
            <a:path path="circle">
              <a:fillToRect l="100000" t="100000"/>
            </a:path>
          </a:gradFill>
          <a:effectLst/>
        </p:spPr>
        <p:txBody>
          <a:bodyPr lIns="182880" tIns="0" rIns="182880" bIns="0" anchor="ctr" anchorCtr="0">
            <a:noAutofit/>
          </a:bodyPr>
          <a:lstStyle>
            <a:lvl1pPr>
              <a:lnSpc>
                <a:spcPts val="5400"/>
              </a:lnSpc>
              <a:defRPr sz="5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5092700" y="457200"/>
            <a:ext cx="6262688" cy="5880100"/>
          </a:xfrm>
          <a:prstGeom prst="rect">
            <a:avLst/>
          </a:prstGeom>
        </p:spPr>
        <p:txBody>
          <a:bodyPr lIns="0" tIns="0" rIns="0" bIns="0" anchor="ctr" anchorCtr="0">
            <a:noAutofit/>
          </a:bodyPr>
          <a:lstStyle>
            <a:lvl1pPr marL="342900" indent="-342900">
              <a:lnSpc>
                <a:spcPts val="2600"/>
              </a:lnSpc>
              <a:spcBef>
                <a:spcPts val="600"/>
              </a:spcBef>
              <a:spcAft>
                <a:spcPts val="600"/>
              </a:spcAft>
              <a:buSzPct val="80000"/>
              <a:buFont typeface="Zapf Dingbats"/>
              <a:buChar char="✦"/>
              <a:defRPr sz="2200" b="0" i="0">
                <a:solidFill>
                  <a:srgbClr val="002A40"/>
                </a:solidFill>
                <a:latin typeface="Arial" charset="0"/>
                <a:ea typeface="Arial" charset="0"/>
                <a:cs typeface="Arial" charset="0"/>
              </a:defRPr>
            </a:lvl1pPr>
            <a:lvl2pPr>
              <a:defRPr sz="2000">
                <a:solidFill>
                  <a:srgbClr val="002A40"/>
                </a:solidFill>
              </a:defRPr>
            </a:lvl2pPr>
            <a:lvl3pPr>
              <a:defRPr sz="1800">
                <a:solidFill>
                  <a:srgbClr val="002A40"/>
                </a:solidFill>
              </a:defRPr>
            </a:lvl3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5A69F69-56A6-2D49-9671-658A0CD33106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8641D226-0294-9E42-8E4F-806E71086749}" type="datetimeFigureOut">
              <a:rPr lang="en-US" smtClean="0"/>
              <a:t>9/9/20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A8D9541-EF29-144A-9A0E-4E6C7B079FC6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3D4C786-5C5C-C345-854B-880B99CCE789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801F223B-A6F8-6646-9047-C36F817167B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97297EE-AF36-F544-95BB-117173E1BE9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C57862E-4DEF-974C-91A7-F75BFFB612F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1F223B-A6F8-6646-9047-C36F817167B0}" type="slidenum">
              <a:rPr lang="en-US" smtClean="0"/>
              <a:t>‹#›</a:t>
            </a:fld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81CDD8-88F1-7047-9C13-42D5511FBF6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41D226-0294-9E42-8E4F-806E71086749}" type="datetimeFigureOut">
              <a:rPr lang="en-US" smtClean="0"/>
              <a:t>9/9/20</a:t>
            </a:fld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D2A6CDF-E9CC-E544-B2C9-C5187A3545B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5400386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69" r:id="rId2"/>
    <p:sldLayoutId id="2147483774" r:id="rId3"/>
    <p:sldLayoutId id="2147483779" r:id="rId4"/>
    <p:sldLayoutId id="2147483780" r:id="rId5"/>
    <p:sldLayoutId id="2147483773" r:id="rId6"/>
    <p:sldLayoutId id="2147483768" r:id="rId7"/>
    <p:sldLayoutId id="2147483770" r:id="rId8"/>
    <p:sldLayoutId id="2147483764" r:id="rId9"/>
    <p:sldLayoutId id="2147483775" r:id="rId10"/>
    <p:sldLayoutId id="2147483765" r:id="rId11"/>
    <p:sldLayoutId id="2147483776" r:id="rId12"/>
    <p:sldLayoutId id="2147483778" r:id="rId13"/>
    <p:sldLayoutId id="2147483781" r:id="rId14"/>
    <p:sldLayoutId id="2147483782" r:id="rId1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tx1"/>
          </a:solidFill>
          <a:latin typeface="Arial" charset="0"/>
          <a:ea typeface="Arial" charset="0"/>
          <a:cs typeface="Arial" charset="0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Tx/>
        <a:buNone/>
        <a:defRPr sz="2800" kern="1200">
          <a:solidFill>
            <a:schemeClr val="tx1"/>
          </a:solidFill>
          <a:latin typeface="Helvetica" charset="0"/>
          <a:ea typeface="Helvetica" charset="0"/>
          <a:cs typeface="Helvetica" charset="0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2400" kern="1200">
          <a:solidFill>
            <a:schemeClr val="tx1"/>
          </a:solidFill>
          <a:latin typeface="Helvetica" charset="0"/>
          <a:ea typeface="Helvetica" charset="0"/>
          <a:cs typeface="Helvetica" charset="0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2000" kern="1200">
          <a:solidFill>
            <a:schemeClr val="tx1"/>
          </a:solidFill>
          <a:latin typeface="Helvetica" charset="0"/>
          <a:ea typeface="Helvetica" charset="0"/>
          <a:cs typeface="Helvetica" charset="0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1800" kern="1200">
          <a:solidFill>
            <a:schemeClr val="tx1"/>
          </a:solidFill>
          <a:latin typeface="Helvetica" charset="0"/>
          <a:ea typeface="Helvetica" charset="0"/>
          <a:cs typeface="Helvetica" charset="0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1800" kern="1200">
          <a:solidFill>
            <a:schemeClr val="tx1"/>
          </a:solidFill>
          <a:latin typeface="Helvetica" charset="0"/>
          <a:ea typeface="Helvetica" charset="0"/>
          <a:cs typeface="Helvetica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emf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jpg"/><Relationship Id="rId4" Type="http://schemas.openxmlformats.org/officeDocument/2006/relationships/image" Target="../media/image10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3" Type="http://schemas.openxmlformats.org/officeDocument/2006/relationships/image" Target="../media/image17.emf"/><Relationship Id="rId7" Type="http://schemas.openxmlformats.org/officeDocument/2006/relationships/image" Target="../media/image15.emf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14.emf"/><Relationship Id="rId4" Type="http://schemas.openxmlformats.org/officeDocument/2006/relationships/oleObject" Target="../embeddings/oleObject1.bin"/><Relationship Id="rId9" Type="http://schemas.openxmlformats.org/officeDocument/2006/relationships/image" Target="../media/image16.emf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21.em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emf"/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24.emf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emf"/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6.emf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28.em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29.e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emf"/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hyperlink" Target="https://bioinformatics-course-feedback.questionpro.com/" TargetMode="Externa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emf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5348288"/>
            <a:ext cx="9144000" cy="1253677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Reuben Thomas</a:t>
            </a:r>
          </a:p>
          <a:p>
            <a:r>
              <a:rPr lang="en-US" dirty="0"/>
              <a:t>Associate Director/Staff Scientist @ Bioinformatics Core @ GIDB</a:t>
            </a:r>
          </a:p>
          <a:p>
            <a:r>
              <a:rPr lang="en-US" dirty="0"/>
              <a:t>09/14/2020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4000" u="sng" dirty="0"/>
              <a:t>Statistical Hypothesis Testing</a:t>
            </a:r>
            <a:br>
              <a:rPr lang="en-US" sz="4000" u="sng" dirty="0"/>
            </a:br>
            <a:r>
              <a:rPr lang="en-US" sz="4000" u="sng" dirty="0"/>
              <a:t>Basics</a:t>
            </a:r>
            <a:endParaRPr lang="en-US" sz="4000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Gladstone Institutes</a:t>
            </a:r>
          </a:p>
        </p:txBody>
      </p:sp>
    </p:spTree>
    <p:extLst>
      <p:ext uri="{BB962C8B-B14F-4D97-AF65-F5344CB8AC3E}">
        <p14:creationId xmlns:p14="http://schemas.microsoft.com/office/powerpoint/2010/main" val="2519479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3EEA15B-B3DC-994C-99E3-5270E778154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38200" y="1876483"/>
            <a:ext cx="10515600" cy="2451953"/>
          </a:xfrm>
        </p:spPr>
        <p:txBody>
          <a:bodyPr/>
          <a:lstStyle/>
          <a:p>
            <a:r>
              <a:rPr lang="en-US" dirty="0"/>
              <a:t>Introduction to hypothesis testing</a:t>
            </a:r>
          </a:p>
          <a:p>
            <a:r>
              <a:rPr lang="en-US" dirty="0"/>
              <a:t>Define variables</a:t>
            </a:r>
          </a:p>
          <a:p>
            <a:r>
              <a:rPr lang="en-US" b="1" dirty="0"/>
              <a:t>Choosing the right test</a:t>
            </a:r>
          </a:p>
          <a:p>
            <a:r>
              <a:rPr lang="en-US" dirty="0"/>
              <a:t>Basic concepts in hypothesis testing</a:t>
            </a:r>
          </a:p>
          <a:p>
            <a:r>
              <a:rPr lang="en-US" dirty="0"/>
              <a:t>Hands-on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81700280-AF15-F343-9638-52E16E9A21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Outline</a:t>
            </a:r>
          </a:p>
        </p:txBody>
      </p:sp>
    </p:spTree>
    <p:extLst>
      <p:ext uri="{BB962C8B-B14F-4D97-AF65-F5344CB8AC3E}">
        <p14:creationId xmlns:p14="http://schemas.microsoft.com/office/powerpoint/2010/main" val="50133374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do I choose which statistical test to use?</a:t>
            </a:r>
          </a:p>
        </p:txBody>
      </p:sp>
      <p:cxnSp>
        <p:nvCxnSpPr>
          <p:cNvPr id="5" name="Straight Connector 4"/>
          <p:cNvCxnSpPr/>
          <p:nvPr/>
        </p:nvCxnSpPr>
        <p:spPr>
          <a:xfrm>
            <a:off x="3439089" y="2068993"/>
            <a:ext cx="14270" cy="4123719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 flipV="1">
            <a:off x="3139418" y="5992947"/>
            <a:ext cx="5023068" cy="57075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3139418" y="4009567"/>
            <a:ext cx="5023068" cy="0"/>
          </a:xfrm>
          <a:prstGeom prst="line">
            <a:avLst/>
          </a:prstGeom>
          <a:ln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5608142" y="2068993"/>
            <a:ext cx="71350" cy="4123719"/>
          </a:xfrm>
          <a:prstGeom prst="line">
            <a:avLst/>
          </a:prstGeom>
          <a:ln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709770" y="1726537"/>
            <a:ext cx="914400" cy="914400"/>
          </a:xfrm>
          <a:prstGeom prst="rect">
            <a:avLst/>
          </a:prstGeom>
          <a:noFill/>
          <a:ln>
            <a:noFill/>
          </a:ln>
        </p:spPr>
        <p:txBody>
          <a:bodyPr wrap="none" rtlCol="0" anchor="ctr" anchorCtr="0">
            <a:noAutofit/>
          </a:bodyPr>
          <a:lstStyle/>
          <a:p>
            <a:pPr>
              <a:spcAft>
                <a:spcPts val="600"/>
              </a:spcAft>
            </a:pPr>
            <a:r>
              <a:rPr lang="en-US" sz="2400" u="sng" dirty="0">
                <a:latin typeface="Helvetica" charset="0"/>
                <a:ea typeface="Times New Roman" charset="0"/>
                <a:cs typeface="Arial" charset="0"/>
              </a:rPr>
              <a:t>Response variable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8162486" y="6073999"/>
            <a:ext cx="914400" cy="914400"/>
          </a:xfrm>
          <a:prstGeom prst="rect">
            <a:avLst/>
          </a:prstGeom>
          <a:noFill/>
          <a:ln>
            <a:noFill/>
          </a:ln>
        </p:spPr>
        <p:txBody>
          <a:bodyPr wrap="none" rtlCol="0" anchor="ctr" anchorCtr="0">
            <a:noAutofit/>
          </a:bodyPr>
          <a:lstStyle/>
          <a:p>
            <a:pPr>
              <a:spcAft>
                <a:spcPts val="600"/>
              </a:spcAft>
            </a:pPr>
            <a:r>
              <a:rPr lang="en-US" sz="2400" u="sng" dirty="0">
                <a:latin typeface="Helvetica" charset="0"/>
                <a:ea typeface="Times New Roman" charset="0"/>
                <a:cs typeface="Arial" charset="0"/>
              </a:rPr>
              <a:t>Predictor variable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753031" y="5778911"/>
            <a:ext cx="914400" cy="914400"/>
          </a:xfrm>
          <a:prstGeom prst="rect">
            <a:avLst/>
          </a:prstGeom>
          <a:noFill/>
          <a:ln>
            <a:noFill/>
          </a:ln>
        </p:spPr>
        <p:txBody>
          <a:bodyPr wrap="none" rtlCol="0" anchor="ctr" anchorCtr="0">
            <a:noAutofit/>
          </a:bodyPr>
          <a:lstStyle/>
          <a:p>
            <a:pPr>
              <a:spcAft>
                <a:spcPts val="600"/>
              </a:spcAft>
            </a:pPr>
            <a:r>
              <a:rPr lang="en-US" sz="2000" dirty="0">
                <a:latin typeface="Helvetica" charset="0"/>
                <a:ea typeface="Times New Roman" charset="0"/>
                <a:cs typeface="Arial" charset="0"/>
              </a:rPr>
              <a:t>Continuous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844860" y="4632840"/>
            <a:ext cx="914400" cy="914400"/>
          </a:xfrm>
          <a:prstGeom prst="rect">
            <a:avLst/>
          </a:prstGeom>
          <a:noFill/>
          <a:ln>
            <a:noFill/>
          </a:ln>
        </p:spPr>
        <p:txBody>
          <a:bodyPr wrap="none" rtlCol="0" anchor="ctr" anchorCtr="0">
            <a:noAutofit/>
          </a:bodyPr>
          <a:lstStyle/>
          <a:p>
            <a:pPr>
              <a:spcAft>
                <a:spcPts val="600"/>
              </a:spcAft>
            </a:pPr>
            <a:r>
              <a:rPr lang="en-US" sz="2000" dirty="0">
                <a:latin typeface="Helvetica" charset="0"/>
                <a:ea typeface="Times New Roman" charset="0"/>
                <a:cs typeface="Arial" charset="0"/>
              </a:rPr>
              <a:t>Continuous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844860" y="2759053"/>
            <a:ext cx="914400" cy="914400"/>
          </a:xfrm>
          <a:prstGeom prst="rect">
            <a:avLst/>
          </a:prstGeom>
          <a:noFill/>
          <a:ln>
            <a:noFill/>
          </a:ln>
        </p:spPr>
        <p:txBody>
          <a:bodyPr wrap="none" rtlCol="0" anchor="ctr" anchorCtr="0">
            <a:noAutofit/>
          </a:bodyPr>
          <a:lstStyle/>
          <a:p>
            <a:pPr>
              <a:spcAft>
                <a:spcPts val="600"/>
              </a:spcAft>
            </a:pPr>
            <a:r>
              <a:rPr lang="en-US" sz="2000" dirty="0">
                <a:latin typeface="Helvetica" charset="0"/>
                <a:ea typeface="Times New Roman" charset="0"/>
                <a:cs typeface="Arial" charset="0"/>
              </a:rPr>
              <a:t>Categorical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135582" y="5778911"/>
            <a:ext cx="914400" cy="914400"/>
          </a:xfrm>
          <a:prstGeom prst="rect">
            <a:avLst/>
          </a:prstGeom>
          <a:noFill/>
          <a:ln>
            <a:noFill/>
          </a:ln>
        </p:spPr>
        <p:txBody>
          <a:bodyPr wrap="none" rtlCol="0" anchor="ctr" anchorCtr="0">
            <a:noAutofit/>
          </a:bodyPr>
          <a:lstStyle/>
          <a:p>
            <a:pPr>
              <a:spcAft>
                <a:spcPts val="600"/>
              </a:spcAft>
            </a:pPr>
            <a:r>
              <a:rPr lang="en-US" sz="2000" dirty="0">
                <a:latin typeface="Helvetica" charset="0"/>
                <a:ea typeface="Times New Roman" charset="0"/>
                <a:cs typeface="Arial" charset="0"/>
              </a:rPr>
              <a:t>Categorical/Factor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4066973" y="4632840"/>
            <a:ext cx="914400" cy="914400"/>
          </a:xfrm>
          <a:prstGeom prst="rect">
            <a:avLst/>
          </a:prstGeom>
          <a:noFill/>
          <a:ln>
            <a:noFill/>
          </a:ln>
        </p:spPr>
        <p:txBody>
          <a:bodyPr wrap="none" rtlCol="0" anchor="ctr" anchorCtr="0">
            <a:noAutofit/>
          </a:bodyPr>
          <a:lstStyle/>
          <a:p>
            <a:pPr>
              <a:spcAft>
                <a:spcPts val="600"/>
              </a:spcAft>
            </a:pPr>
            <a:r>
              <a:rPr lang="en-US" sz="2400" b="1" dirty="0">
                <a:solidFill>
                  <a:srgbClr val="FF0000"/>
                </a:solidFill>
                <a:latin typeface="Helvetica" charset="0"/>
                <a:ea typeface="Times New Roman" charset="0"/>
                <a:cs typeface="Arial" charset="0"/>
              </a:rPr>
              <a:t>X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6274265" y="4643143"/>
            <a:ext cx="914400" cy="914400"/>
          </a:xfrm>
          <a:prstGeom prst="rect">
            <a:avLst/>
          </a:prstGeom>
          <a:noFill/>
          <a:ln>
            <a:noFill/>
          </a:ln>
        </p:spPr>
        <p:txBody>
          <a:bodyPr wrap="none" rtlCol="0" anchor="ctr" anchorCtr="0">
            <a:noAutofit/>
          </a:bodyPr>
          <a:lstStyle/>
          <a:p>
            <a:pPr>
              <a:spcAft>
                <a:spcPts val="600"/>
              </a:spcAft>
            </a:pPr>
            <a:r>
              <a:rPr lang="en-US" sz="2400" dirty="0">
                <a:solidFill>
                  <a:srgbClr val="FF0000"/>
                </a:solidFill>
                <a:latin typeface="Helvetica" charset="0"/>
                <a:ea typeface="Times New Roman" charset="0"/>
                <a:cs typeface="Arial" charset="0"/>
              </a:rPr>
              <a:t>X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4210231" y="2807011"/>
            <a:ext cx="914400" cy="914400"/>
          </a:xfrm>
          <a:prstGeom prst="rect">
            <a:avLst/>
          </a:prstGeom>
          <a:noFill/>
          <a:ln>
            <a:noFill/>
          </a:ln>
        </p:spPr>
        <p:txBody>
          <a:bodyPr wrap="none" rtlCol="0" anchor="ctr" anchorCtr="0">
            <a:noAutofit/>
          </a:bodyPr>
          <a:lstStyle/>
          <a:p>
            <a:pPr>
              <a:spcAft>
                <a:spcPts val="600"/>
              </a:spcAft>
            </a:pPr>
            <a:r>
              <a:rPr lang="en-US" sz="2400" dirty="0">
                <a:solidFill>
                  <a:srgbClr val="FF0000"/>
                </a:solidFill>
                <a:latin typeface="Helvetica" charset="0"/>
                <a:ea typeface="Times New Roman" charset="0"/>
                <a:cs typeface="Arial" charset="0"/>
              </a:rPr>
              <a:t>X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6135582" y="2812163"/>
            <a:ext cx="914400" cy="914400"/>
          </a:xfrm>
          <a:prstGeom prst="rect">
            <a:avLst/>
          </a:prstGeom>
          <a:noFill/>
          <a:ln>
            <a:noFill/>
          </a:ln>
        </p:spPr>
        <p:txBody>
          <a:bodyPr wrap="none" rtlCol="0" anchor="ctr" anchorCtr="0">
            <a:noAutofit/>
          </a:bodyPr>
          <a:lstStyle/>
          <a:p>
            <a:pPr>
              <a:spcAft>
                <a:spcPts val="600"/>
              </a:spcAft>
            </a:pPr>
            <a:r>
              <a:rPr lang="en-US" sz="2400" dirty="0">
                <a:solidFill>
                  <a:srgbClr val="FF0000"/>
                </a:solidFill>
                <a:latin typeface="Helvetica" charset="0"/>
                <a:ea typeface="Times New Roman" charset="0"/>
                <a:cs typeface="Arial" charset="0"/>
              </a:rPr>
              <a:t>X</a:t>
            </a:r>
          </a:p>
        </p:txBody>
      </p:sp>
    </p:spTree>
    <p:extLst>
      <p:ext uri="{BB962C8B-B14F-4D97-AF65-F5344CB8AC3E}">
        <p14:creationId xmlns:p14="http://schemas.microsoft.com/office/powerpoint/2010/main" val="101494145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/>
              <a:t>Response</a:t>
            </a:r>
            <a:r>
              <a:rPr lang="en-US" dirty="0" err="1"/>
              <a:t>:Continuous</a:t>
            </a:r>
            <a:br>
              <a:rPr lang="en-US" dirty="0"/>
            </a:br>
            <a:r>
              <a:rPr lang="en-US" b="1" dirty="0"/>
              <a:t>Predictor</a:t>
            </a:r>
            <a:r>
              <a:rPr lang="en-US" dirty="0"/>
              <a:t>: Continuous</a:t>
            </a:r>
          </a:p>
        </p:txBody>
      </p:sp>
      <p:pic>
        <p:nvPicPr>
          <p:cNvPr id="4" name="Picture 3" descr="LinearRegression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5083" y="2217244"/>
            <a:ext cx="6298169" cy="464075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948435" y="3396003"/>
            <a:ext cx="914400" cy="914400"/>
          </a:xfrm>
          <a:prstGeom prst="rect">
            <a:avLst/>
          </a:prstGeom>
          <a:noFill/>
          <a:ln>
            <a:noFill/>
          </a:ln>
        </p:spPr>
        <p:txBody>
          <a:bodyPr wrap="none" rtlCol="0" anchor="ctr" anchorCtr="0">
            <a:noAutofit/>
          </a:bodyPr>
          <a:lstStyle/>
          <a:p>
            <a:pPr>
              <a:spcAft>
                <a:spcPts val="600"/>
              </a:spcAft>
            </a:pPr>
            <a:r>
              <a:rPr lang="en-US" sz="2000" dirty="0">
                <a:latin typeface="Helvetica" charset="0"/>
                <a:ea typeface="Times New Roman" charset="0"/>
                <a:cs typeface="Arial" charset="0"/>
              </a:rPr>
              <a:t>Linear regression</a:t>
            </a:r>
          </a:p>
          <a:p>
            <a:pPr>
              <a:spcAft>
                <a:spcPts val="600"/>
              </a:spcAft>
            </a:pPr>
            <a:r>
              <a:rPr lang="en-US" sz="2000" i="1" dirty="0">
                <a:latin typeface="Helvetica" charset="0"/>
                <a:ea typeface="Times New Roman" charset="0"/>
                <a:cs typeface="Arial" charset="0"/>
              </a:rPr>
              <a:t>Parameter/effect size</a:t>
            </a:r>
            <a:r>
              <a:rPr lang="en-US" sz="2000" dirty="0">
                <a:latin typeface="Helvetica" charset="0"/>
                <a:ea typeface="Times New Roman" charset="0"/>
                <a:cs typeface="Arial" charset="0"/>
              </a:rPr>
              <a:t>: slope</a:t>
            </a:r>
          </a:p>
        </p:txBody>
      </p:sp>
    </p:spTree>
    <p:extLst>
      <p:ext uri="{BB962C8B-B14F-4D97-AF65-F5344CB8AC3E}">
        <p14:creationId xmlns:p14="http://schemas.microsoft.com/office/powerpoint/2010/main" val="179254053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do I choose which statistical test to use?</a:t>
            </a:r>
          </a:p>
        </p:txBody>
      </p:sp>
      <p:cxnSp>
        <p:nvCxnSpPr>
          <p:cNvPr id="5" name="Straight Connector 4"/>
          <p:cNvCxnSpPr/>
          <p:nvPr/>
        </p:nvCxnSpPr>
        <p:spPr>
          <a:xfrm>
            <a:off x="3439089" y="2068993"/>
            <a:ext cx="14270" cy="4123719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 flipV="1">
            <a:off x="3139418" y="5992947"/>
            <a:ext cx="5023068" cy="57075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3139418" y="4009567"/>
            <a:ext cx="5023068" cy="0"/>
          </a:xfrm>
          <a:prstGeom prst="line">
            <a:avLst/>
          </a:prstGeom>
          <a:ln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5608142" y="2068993"/>
            <a:ext cx="71350" cy="4123719"/>
          </a:xfrm>
          <a:prstGeom prst="line">
            <a:avLst/>
          </a:prstGeom>
          <a:ln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709770" y="1726537"/>
            <a:ext cx="914400" cy="914400"/>
          </a:xfrm>
          <a:prstGeom prst="rect">
            <a:avLst/>
          </a:prstGeom>
          <a:noFill/>
          <a:ln>
            <a:noFill/>
          </a:ln>
        </p:spPr>
        <p:txBody>
          <a:bodyPr wrap="none" rtlCol="0" anchor="ctr" anchorCtr="0">
            <a:noAutofit/>
          </a:bodyPr>
          <a:lstStyle/>
          <a:p>
            <a:pPr>
              <a:spcAft>
                <a:spcPts val="600"/>
              </a:spcAft>
            </a:pPr>
            <a:r>
              <a:rPr lang="en-US" sz="2400" u="sng" dirty="0">
                <a:latin typeface="Helvetica" charset="0"/>
                <a:ea typeface="Times New Roman" charset="0"/>
                <a:cs typeface="Arial" charset="0"/>
              </a:rPr>
              <a:t>Response variable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8162486" y="6073999"/>
            <a:ext cx="914400" cy="914400"/>
          </a:xfrm>
          <a:prstGeom prst="rect">
            <a:avLst/>
          </a:prstGeom>
          <a:noFill/>
          <a:ln>
            <a:noFill/>
          </a:ln>
        </p:spPr>
        <p:txBody>
          <a:bodyPr wrap="none" rtlCol="0" anchor="ctr" anchorCtr="0">
            <a:noAutofit/>
          </a:bodyPr>
          <a:lstStyle/>
          <a:p>
            <a:pPr>
              <a:spcAft>
                <a:spcPts val="600"/>
              </a:spcAft>
            </a:pPr>
            <a:r>
              <a:rPr lang="en-US" sz="2400" u="sng" dirty="0">
                <a:latin typeface="Helvetica" charset="0"/>
                <a:ea typeface="Times New Roman" charset="0"/>
                <a:cs typeface="Arial" charset="0"/>
              </a:rPr>
              <a:t>Predictor variable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753031" y="5778911"/>
            <a:ext cx="914400" cy="914400"/>
          </a:xfrm>
          <a:prstGeom prst="rect">
            <a:avLst/>
          </a:prstGeom>
          <a:noFill/>
          <a:ln>
            <a:noFill/>
          </a:ln>
        </p:spPr>
        <p:txBody>
          <a:bodyPr wrap="none" rtlCol="0" anchor="ctr" anchorCtr="0">
            <a:noAutofit/>
          </a:bodyPr>
          <a:lstStyle/>
          <a:p>
            <a:pPr>
              <a:spcAft>
                <a:spcPts val="600"/>
              </a:spcAft>
            </a:pPr>
            <a:r>
              <a:rPr lang="en-US" sz="2000" dirty="0">
                <a:latin typeface="Helvetica" charset="0"/>
                <a:ea typeface="Times New Roman" charset="0"/>
                <a:cs typeface="Arial" charset="0"/>
              </a:rPr>
              <a:t>Continuous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844860" y="4632840"/>
            <a:ext cx="914400" cy="914400"/>
          </a:xfrm>
          <a:prstGeom prst="rect">
            <a:avLst/>
          </a:prstGeom>
          <a:noFill/>
          <a:ln>
            <a:noFill/>
          </a:ln>
        </p:spPr>
        <p:txBody>
          <a:bodyPr wrap="none" rtlCol="0" anchor="ctr" anchorCtr="0">
            <a:noAutofit/>
          </a:bodyPr>
          <a:lstStyle/>
          <a:p>
            <a:pPr>
              <a:spcAft>
                <a:spcPts val="600"/>
              </a:spcAft>
            </a:pPr>
            <a:r>
              <a:rPr lang="en-US" sz="2000" dirty="0">
                <a:latin typeface="Helvetica" charset="0"/>
                <a:ea typeface="Times New Roman" charset="0"/>
                <a:cs typeface="Arial" charset="0"/>
              </a:rPr>
              <a:t>Continuous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844860" y="2759053"/>
            <a:ext cx="914400" cy="914400"/>
          </a:xfrm>
          <a:prstGeom prst="rect">
            <a:avLst/>
          </a:prstGeom>
          <a:noFill/>
          <a:ln>
            <a:noFill/>
          </a:ln>
        </p:spPr>
        <p:txBody>
          <a:bodyPr wrap="none" rtlCol="0" anchor="ctr" anchorCtr="0">
            <a:noAutofit/>
          </a:bodyPr>
          <a:lstStyle/>
          <a:p>
            <a:pPr>
              <a:spcAft>
                <a:spcPts val="600"/>
              </a:spcAft>
            </a:pPr>
            <a:r>
              <a:rPr lang="en-US" sz="2000" dirty="0">
                <a:latin typeface="Helvetica" charset="0"/>
                <a:ea typeface="Times New Roman" charset="0"/>
                <a:cs typeface="Arial" charset="0"/>
              </a:rPr>
              <a:t>Categorical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135582" y="5778911"/>
            <a:ext cx="914400" cy="914400"/>
          </a:xfrm>
          <a:prstGeom prst="rect">
            <a:avLst/>
          </a:prstGeom>
          <a:noFill/>
          <a:ln>
            <a:noFill/>
          </a:ln>
        </p:spPr>
        <p:txBody>
          <a:bodyPr wrap="none" rtlCol="0" anchor="ctr" anchorCtr="0">
            <a:noAutofit/>
          </a:bodyPr>
          <a:lstStyle/>
          <a:p>
            <a:pPr>
              <a:spcAft>
                <a:spcPts val="600"/>
              </a:spcAft>
            </a:pPr>
            <a:r>
              <a:rPr lang="en-US" sz="2000" dirty="0">
                <a:latin typeface="Helvetica" charset="0"/>
                <a:ea typeface="Times New Roman" charset="0"/>
                <a:cs typeface="Arial" charset="0"/>
              </a:rPr>
              <a:t>Categorical</a:t>
            </a:r>
          </a:p>
        </p:txBody>
      </p:sp>
      <p:pic>
        <p:nvPicPr>
          <p:cNvPr id="15" name="Picture 14" descr="LinearRegression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6728" y="4357370"/>
            <a:ext cx="1929234" cy="1421541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6274265" y="4643143"/>
            <a:ext cx="914400" cy="914400"/>
          </a:xfrm>
          <a:prstGeom prst="rect">
            <a:avLst/>
          </a:prstGeom>
          <a:noFill/>
          <a:ln>
            <a:noFill/>
          </a:ln>
        </p:spPr>
        <p:txBody>
          <a:bodyPr wrap="none" rtlCol="0" anchor="ctr" anchorCtr="0">
            <a:noAutofit/>
          </a:bodyPr>
          <a:lstStyle/>
          <a:p>
            <a:pPr>
              <a:spcAft>
                <a:spcPts val="600"/>
              </a:spcAft>
            </a:pPr>
            <a:r>
              <a:rPr lang="en-US" sz="2400" b="1" dirty="0">
                <a:solidFill>
                  <a:srgbClr val="FF0000"/>
                </a:solidFill>
                <a:latin typeface="Helvetica" charset="0"/>
                <a:ea typeface="Times New Roman" charset="0"/>
                <a:cs typeface="Arial" charset="0"/>
              </a:rPr>
              <a:t>X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210231" y="2807011"/>
            <a:ext cx="914400" cy="914400"/>
          </a:xfrm>
          <a:prstGeom prst="rect">
            <a:avLst/>
          </a:prstGeom>
          <a:noFill/>
          <a:ln>
            <a:noFill/>
          </a:ln>
        </p:spPr>
        <p:txBody>
          <a:bodyPr wrap="none" rtlCol="0" anchor="ctr" anchorCtr="0">
            <a:noAutofit/>
          </a:bodyPr>
          <a:lstStyle/>
          <a:p>
            <a:pPr>
              <a:spcAft>
                <a:spcPts val="600"/>
              </a:spcAft>
            </a:pPr>
            <a:r>
              <a:rPr lang="en-US" sz="2400" dirty="0">
                <a:solidFill>
                  <a:srgbClr val="FF0000"/>
                </a:solidFill>
                <a:latin typeface="Helvetica" charset="0"/>
                <a:ea typeface="Times New Roman" charset="0"/>
                <a:cs typeface="Arial" charset="0"/>
              </a:rPr>
              <a:t>X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6135582" y="2812163"/>
            <a:ext cx="914400" cy="914400"/>
          </a:xfrm>
          <a:prstGeom prst="rect">
            <a:avLst/>
          </a:prstGeom>
          <a:noFill/>
          <a:ln>
            <a:noFill/>
          </a:ln>
        </p:spPr>
        <p:txBody>
          <a:bodyPr wrap="none" rtlCol="0" anchor="ctr" anchorCtr="0">
            <a:noAutofit/>
          </a:bodyPr>
          <a:lstStyle/>
          <a:p>
            <a:pPr>
              <a:spcAft>
                <a:spcPts val="600"/>
              </a:spcAft>
            </a:pPr>
            <a:r>
              <a:rPr lang="en-US" sz="2400" dirty="0">
                <a:solidFill>
                  <a:srgbClr val="FF0000"/>
                </a:solidFill>
                <a:latin typeface="Helvetica" charset="0"/>
                <a:ea typeface="Times New Roman" charset="0"/>
                <a:cs typeface="Arial" charset="0"/>
              </a:rPr>
              <a:t>X</a:t>
            </a:r>
          </a:p>
        </p:txBody>
      </p:sp>
    </p:spTree>
    <p:extLst>
      <p:ext uri="{BB962C8B-B14F-4D97-AF65-F5344CB8AC3E}">
        <p14:creationId xmlns:p14="http://schemas.microsoft.com/office/powerpoint/2010/main" val="373782913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/>
              <a:t>Response</a:t>
            </a:r>
            <a:r>
              <a:rPr lang="en-US" dirty="0" err="1"/>
              <a:t>:Continuous</a:t>
            </a:r>
            <a:br>
              <a:rPr lang="en-US" dirty="0"/>
            </a:br>
            <a:r>
              <a:rPr lang="en-US" b="1" dirty="0"/>
              <a:t>Predictor</a:t>
            </a:r>
            <a:r>
              <a:rPr lang="en-US" dirty="0"/>
              <a:t>: Categorical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948435" y="3396003"/>
            <a:ext cx="914400" cy="914400"/>
          </a:xfrm>
          <a:prstGeom prst="rect">
            <a:avLst/>
          </a:prstGeom>
          <a:noFill/>
          <a:ln>
            <a:noFill/>
          </a:ln>
        </p:spPr>
        <p:txBody>
          <a:bodyPr wrap="none" rtlCol="0" anchor="ctr" anchorCtr="0">
            <a:noAutofit/>
          </a:bodyPr>
          <a:lstStyle/>
          <a:p>
            <a:pPr>
              <a:spcAft>
                <a:spcPts val="600"/>
              </a:spcAft>
            </a:pPr>
            <a:r>
              <a:rPr lang="en-US" sz="2000" dirty="0">
                <a:latin typeface="Helvetica" charset="0"/>
                <a:ea typeface="Times New Roman" charset="0"/>
                <a:cs typeface="Arial" charset="0"/>
              </a:rPr>
              <a:t>T-tests, ANOVA</a:t>
            </a:r>
          </a:p>
          <a:p>
            <a:pPr>
              <a:spcAft>
                <a:spcPts val="600"/>
              </a:spcAft>
            </a:pPr>
            <a:r>
              <a:rPr lang="en-US" sz="2000" i="1" dirty="0">
                <a:latin typeface="Helvetica" charset="0"/>
                <a:ea typeface="Times New Roman" charset="0"/>
                <a:cs typeface="Arial" charset="0"/>
              </a:rPr>
              <a:t>Parameter/effect size</a:t>
            </a:r>
            <a:r>
              <a:rPr lang="en-US" sz="2000" dirty="0">
                <a:latin typeface="Helvetica" charset="0"/>
                <a:ea typeface="Times New Roman" charset="0"/>
                <a:cs typeface="Arial" charset="0"/>
              </a:rPr>
              <a:t>: difference of</a:t>
            </a:r>
          </a:p>
          <a:p>
            <a:pPr>
              <a:spcAft>
                <a:spcPts val="600"/>
              </a:spcAft>
            </a:pPr>
            <a:r>
              <a:rPr lang="en-US" sz="2000" dirty="0">
                <a:latin typeface="Helvetica" charset="0"/>
                <a:ea typeface="Times New Roman" charset="0"/>
                <a:cs typeface="Arial" charset="0"/>
              </a:rPr>
              <a:t>                                    means</a:t>
            </a:r>
          </a:p>
        </p:txBody>
      </p:sp>
      <p:pic>
        <p:nvPicPr>
          <p:cNvPr id="2" name="Picture 1" descr="BoxPlotChickenFeed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689" y="2056153"/>
            <a:ext cx="7480300" cy="4508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182397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do I choose which statistical test to use?</a:t>
            </a:r>
          </a:p>
        </p:txBody>
      </p:sp>
      <p:cxnSp>
        <p:nvCxnSpPr>
          <p:cNvPr id="5" name="Straight Connector 4"/>
          <p:cNvCxnSpPr/>
          <p:nvPr/>
        </p:nvCxnSpPr>
        <p:spPr>
          <a:xfrm>
            <a:off x="3439089" y="2068993"/>
            <a:ext cx="14270" cy="4123719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 flipV="1">
            <a:off x="3139418" y="5992947"/>
            <a:ext cx="5023068" cy="57075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3139418" y="4009567"/>
            <a:ext cx="5023068" cy="0"/>
          </a:xfrm>
          <a:prstGeom prst="line">
            <a:avLst/>
          </a:prstGeom>
          <a:ln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5608142" y="2068993"/>
            <a:ext cx="71350" cy="4123719"/>
          </a:xfrm>
          <a:prstGeom prst="line">
            <a:avLst/>
          </a:prstGeom>
          <a:ln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709770" y="1726537"/>
            <a:ext cx="914400" cy="914400"/>
          </a:xfrm>
          <a:prstGeom prst="rect">
            <a:avLst/>
          </a:prstGeom>
          <a:noFill/>
          <a:ln>
            <a:noFill/>
          </a:ln>
        </p:spPr>
        <p:txBody>
          <a:bodyPr wrap="none" rtlCol="0" anchor="ctr" anchorCtr="0">
            <a:noAutofit/>
          </a:bodyPr>
          <a:lstStyle/>
          <a:p>
            <a:pPr>
              <a:spcAft>
                <a:spcPts val="600"/>
              </a:spcAft>
            </a:pPr>
            <a:r>
              <a:rPr lang="en-US" sz="2400" u="sng" dirty="0">
                <a:latin typeface="Helvetica" charset="0"/>
                <a:ea typeface="Times New Roman" charset="0"/>
                <a:cs typeface="Arial" charset="0"/>
              </a:rPr>
              <a:t>Response variable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8162486" y="6073999"/>
            <a:ext cx="914400" cy="914400"/>
          </a:xfrm>
          <a:prstGeom prst="rect">
            <a:avLst/>
          </a:prstGeom>
          <a:noFill/>
          <a:ln>
            <a:noFill/>
          </a:ln>
        </p:spPr>
        <p:txBody>
          <a:bodyPr wrap="none" rtlCol="0" anchor="ctr" anchorCtr="0">
            <a:noAutofit/>
          </a:bodyPr>
          <a:lstStyle/>
          <a:p>
            <a:pPr>
              <a:spcAft>
                <a:spcPts val="600"/>
              </a:spcAft>
            </a:pPr>
            <a:r>
              <a:rPr lang="en-US" sz="2400" u="sng" dirty="0">
                <a:latin typeface="Helvetica" charset="0"/>
                <a:ea typeface="Times New Roman" charset="0"/>
                <a:cs typeface="Arial" charset="0"/>
              </a:rPr>
              <a:t>Predictor variable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753031" y="5778911"/>
            <a:ext cx="914400" cy="914400"/>
          </a:xfrm>
          <a:prstGeom prst="rect">
            <a:avLst/>
          </a:prstGeom>
          <a:noFill/>
          <a:ln>
            <a:noFill/>
          </a:ln>
        </p:spPr>
        <p:txBody>
          <a:bodyPr wrap="none" rtlCol="0" anchor="ctr" anchorCtr="0">
            <a:noAutofit/>
          </a:bodyPr>
          <a:lstStyle/>
          <a:p>
            <a:pPr>
              <a:spcAft>
                <a:spcPts val="600"/>
              </a:spcAft>
            </a:pPr>
            <a:r>
              <a:rPr lang="en-US" sz="2000" dirty="0">
                <a:latin typeface="Helvetica" charset="0"/>
                <a:ea typeface="Times New Roman" charset="0"/>
                <a:cs typeface="Arial" charset="0"/>
              </a:rPr>
              <a:t>Continuous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844860" y="4632840"/>
            <a:ext cx="914400" cy="914400"/>
          </a:xfrm>
          <a:prstGeom prst="rect">
            <a:avLst/>
          </a:prstGeom>
          <a:noFill/>
          <a:ln>
            <a:noFill/>
          </a:ln>
        </p:spPr>
        <p:txBody>
          <a:bodyPr wrap="none" rtlCol="0" anchor="ctr" anchorCtr="0">
            <a:noAutofit/>
          </a:bodyPr>
          <a:lstStyle/>
          <a:p>
            <a:pPr>
              <a:spcAft>
                <a:spcPts val="600"/>
              </a:spcAft>
            </a:pPr>
            <a:r>
              <a:rPr lang="en-US" sz="2000" dirty="0">
                <a:latin typeface="Helvetica" charset="0"/>
                <a:ea typeface="Times New Roman" charset="0"/>
                <a:cs typeface="Arial" charset="0"/>
              </a:rPr>
              <a:t>Continuous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844860" y="2759053"/>
            <a:ext cx="914400" cy="914400"/>
          </a:xfrm>
          <a:prstGeom prst="rect">
            <a:avLst/>
          </a:prstGeom>
          <a:noFill/>
          <a:ln>
            <a:noFill/>
          </a:ln>
        </p:spPr>
        <p:txBody>
          <a:bodyPr wrap="none" rtlCol="0" anchor="ctr" anchorCtr="0">
            <a:noAutofit/>
          </a:bodyPr>
          <a:lstStyle/>
          <a:p>
            <a:pPr>
              <a:spcAft>
                <a:spcPts val="600"/>
              </a:spcAft>
            </a:pPr>
            <a:r>
              <a:rPr lang="en-US" sz="2000" dirty="0">
                <a:latin typeface="Helvetica" charset="0"/>
                <a:ea typeface="Times New Roman" charset="0"/>
                <a:cs typeface="Arial" charset="0"/>
              </a:rPr>
              <a:t>Categorical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135582" y="5778911"/>
            <a:ext cx="914400" cy="914400"/>
          </a:xfrm>
          <a:prstGeom prst="rect">
            <a:avLst/>
          </a:prstGeom>
          <a:noFill/>
          <a:ln>
            <a:noFill/>
          </a:ln>
        </p:spPr>
        <p:txBody>
          <a:bodyPr wrap="none" rtlCol="0" anchor="ctr" anchorCtr="0">
            <a:noAutofit/>
          </a:bodyPr>
          <a:lstStyle/>
          <a:p>
            <a:pPr>
              <a:spcAft>
                <a:spcPts val="600"/>
              </a:spcAft>
            </a:pPr>
            <a:r>
              <a:rPr lang="en-US" sz="2000" dirty="0">
                <a:latin typeface="Helvetica" charset="0"/>
                <a:ea typeface="Times New Roman" charset="0"/>
                <a:cs typeface="Arial" charset="0"/>
              </a:rPr>
              <a:t>Categorical</a:t>
            </a:r>
          </a:p>
        </p:txBody>
      </p:sp>
      <p:pic>
        <p:nvPicPr>
          <p:cNvPr id="15" name="Picture 14" descr="LinearRegression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6728" y="4357370"/>
            <a:ext cx="1929234" cy="1421541"/>
          </a:xfrm>
          <a:prstGeom prst="rect">
            <a:avLst/>
          </a:prstGeom>
        </p:spPr>
      </p:pic>
      <p:pic>
        <p:nvPicPr>
          <p:cNvPr id="19" name="Picture 18" descr="BoxPlotChickenFeed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8480" y="4357370"/>
            <a:ext cx="2534729" cy="1527723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4210231" y="2807011"/>
            <a:ext cx="914400" cy="914400"/>
          </a:xfrm>
          <a:prstGeom prst="rect">
            <a:avLst/>
          </a:prstGeom>
          <a:noFill/>
          <a:ln>
            <a:noFill/>
          </a:ln>
        </p:spPr>
        <p:txBody>
          <a:bodyPr wrap="none" rtlCol="0" anchor="ctr" anchorCtr="0">
            <a:noAutofit/>
          </a:bodyPr>
          <a:lstStyle/>
          <a:p>
            <a:pPr>
              <a:spcAft>
                <a:spcPts val="600"/>
              </a:spcAft>
            </a:pPr>
            <a:r>
              <a:rPr lang="en-US" sz="2400" dirty="0">
                <a:solidFill>
                  <a:srgbClr val="FF0000"/>
                </a:solidFill>
                <a:latin typeface="Helvetica" charset="0"/>
                <a:ea typeface="Times New Roman" charset="0"/>
                <a:cs typeface="Arial" charset="0"/>
              </a:rPr>
              <a:t>X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6135582" y="2812163"/>
            <a:ext cx="914400" cy="914400"/>
          </a:xfrm>
          <a:prstGeom prst="rect">
            <a:avLst/>
          </a:prstGeom>
          <a:noFill/>
          <a:ln>
            <a:noFill/>
          </a:ln>
        </p:spPr>
        <p:txBody>
          <a:bodyPr wrap="none" rtlCol="0" anchor="ctr" anchorCtr="0">
            <a:noAutofit/>
          </a:bodyPr>
          <a:lstStyle/>
          <a:p>
            <a:pPr>
              <a:spcAft>
                <a:spcPts val="600"/>
              </a:spcAft>
            </a:pPr>
            <a:r>
              <a:rPr lang="en-US" sz="2400" b="1" dirty="0">
                <a:solidFill>
                  <a:srgbClr val="FF0000"/>
                </a:solidFill>
                <a:latin typeface="Helvetica" charset="0"/>
                <a:ea typeface="Times New Roman" charset="0"/>
                <a:cs typeface="Arial" charset="0"/>
              </a:rPr>
              <a:t>X</a:t>
            </a:r>
          </a:p>
        </p:txBody>
      </p:sp>
    </p:spTree>
    <p:extLst>
      <p:ext uri="{BB962C8B-B14F-4D97-AF65-F5344CB8AC3E}">
        <p14:creationId xmlns:p14="http://schemas.microsoft.com/office/powerpoint/2010/main" val="417158142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/>
              <a:t>Response</a:t>
            </a:r>
            <a:r>
              <a:rPr lang="en-US" dirty="0" err="1"/>
              <a:t>:Categorical</a:t>
            </a:r>
            <a:br>
              <a:rPr lang="en-US" dirty="0"/>
            </a:br>
            <a:r>
              <a:rPr lang="en-US" b="1" dirty="0"/>
              <a:t>Predictor</a:t>
            </a:r>
            <a:r>
              <a:rPr lang="en-US" dirty="0"/>
              <a:t>: Categorical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63361" y="3453079"/>
            <a:ext cx="914400" cy="914400"/>
          </a:xfrm>
          <a:prstGeom prst="rect">
            <a:avLst/>
          </a:prstGeom>
          <a:noFill/>
          <a:ln>
            <a:noFill/>
          </a:ln>
        </p:spPr>
        <p:txBody>
          <a:bodyPr wrap="none" rtlCol="0" anchor="ctr" anchorCtr="0">
            <a:noAutofit/>
          </a:bodyPr>
          <a:lstStyle/>
          <a:p>
            <a:pPr>
              <a:spcAft>
                <a:spcPts val="600"/>
              </a:spcAft>
            </a:pPr>
            <a:r>
              <a:rPr lang="en-US" sz="2000" dirty="0">
                <a:latin typeface="Helvetica" charset="0"/>
                <a:ea typeface="Times New Roman" charset="0"/>
                <a:cs typeface="Arial" charset="0"/>
              </a:rPr>
              <a:t>Fisher’s test, </a:t>
            </a:r>
            <a:r>
              <a:rPr lang="en-US" sz="2000" dirty="0" err="1">
                <a:latin typeface="Helvetica" charset="0"/>
                <a:ea typeface="Times New Roman" charset="0"/>
                <a:cs typeface="Arial" charset="0"/>
              </a:rPr>
              <a:t>Chiq</a:t>
            </a:r>
            <a:r>
              <a:rPr lang="en-US" sz="2000" dirty="0">
                <a:latin typeface="Helvetica" charset="0"/>
                <a:ea typeface="Times New Roman" charset="0"/>
                <a:cs typeface="Arial" charset="0"/>
              </a:rPr>
              <a:t>-square test, 2x2 tables</a:t>
            </a:r>
          </a:p>
          <a:p>
            <a:pPr>
              <a:spcAft>
                <a:spcPts val="600"/>
              </a:spcAft>
            </a:pPr>
            <a:r>
              <a:rPr lang="en-US" sz="2000" i="1" dirty="0">
                <a:latin typeface="Helvetica" charset="0"/>
                <a:ea typeface="Times New Roman" charset="0"/>
                <a:cs typeface="Arial" charset="0"/>
              </a:rPr>
              <a:t>Parameter/effect size</a:t>
            </a:r>
            <a:r>
              <a:rPr lang="en-US" sz="2000" dirty="0">
                <a:latin typeface="Helvetica" charset="0"/>
                <a:ea typeface="Times New Roman" charset="0"/>
                <a:cs typeface="Arial" charset="0"/>
              </a:rPr>
              <a:t>: odds ratio</a:t>
            </a:r>
          </a:p>
        </p:txBody>
      </p:sp>
      <p:pic>
        <p:nvPicPr>
          <p:cNvPr id="4" name="Picture 3" descr="TwoByTwoTable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901" y="1868574"/>
            <a:ext cx="6283899" cy="46302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337056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do I choose which statistical test to use?</a:t>
            </a:r>
          </a:p>
        </p:txBody>
      </p:sp>
      <p:cxnSp>
        <p:nvCxnSpPr>
          <p:cNvPr id="5" name="Straight Connector 4"/>
          <p:cNvCxnSpPr/>
          <p:nvPr/>
        </p:nvCxnSpPr>
        <p:spPr>
          <a:xfrm>
            <a:off x="3439089" y="2068993"/>
            <a:ext cx="14270" cy="4123719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 flipV="1">
            <a:off x="3139418" y="5992947"/>
            <a:ext cx="5023068" cy="57075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3139418" y="4009567"/>
            <a:ext cx="5023068" cy="0"/>
          </a:xfrm>
          <a:prstGeom prst="line">
            <a:avLst/>
          </a:prstGeom>
          <a:ln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5608142" y="2068993"/>
            <a:ext cx="71350" cy="4123719"/>
          </a:xfrm>
          <a:prstGeom prst="line">
            <a:avLst/>
          </a:prstGeom>
          <a:ln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709770" y="1726537"/>
            <a:ext cx="914400" cy="914400"/>
          </a:xfrm>
          <a:prstGeom prst="rect">
            <a:avLst/>
          </a:prstGeom>
          <a:noFill/>
          <a:ln>
            <a:noFill/>
          </a:ln>
        </p:spPr>
        <p:txBody>
          <a:bodyPr wrap="none" rtlCol="0" anchor="ctr" anchorCtr="0">
            <a:noAutofit/>
          </a:bodyPr>
          <a:lstStyle/>
          <a:p>
            <a:pPr>
              <a:spcAft>
                <a:spcPts val="600"/>
              </a:spcAft>
            </a:pPr>
            <a:r>
              <a:rPr lang="en-US" sz="2400" u="sng" dirty="0">
                <a:latin typeface="Helvetica" charset="0"/>
                <a:ea typeface="Times New Roman" charset="0"/>
                <a:cs typeface="Arial" charset="0"/>
              </a:rPr>
              <a:t>Response variable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8162486" y="6073999"/>
            <a:ext cx="914400" cy="914400"/>
          </a:xfrm>
          <a:prstGeom prst="rect">
            <a:avLst/>
          </a:prstGeom>
          <a:noFill/>
          <a:ln>
            <a:noFill/>
          </a:ln>
        </p:spPr>
        <p:txBody>
          <a:bodyPr wrap="none" rtlCol="0" anchor="ctr" anchorCtr="0">
            <a:noAutofit/>
          </a:bodyPr>
          <a:lstStyle/>
          <a:p>
            <a:pPr>
              <a:spcAft>
                <a:spcPts val="600"/>
              </a:spcAft>
            </a:pPr>
            <a:r>
              <a:rPr lang="en-US" sz="2400" u="sng" dirty="0">
                <a:latin typeface="Helvetica" charset="0"/>
                <a:ea typeface="Times New Roman" charset="0"/>
                <a:cs typeface="Arial" charset="0"/>
              </a:rPr>
              <a:t>Predictor variable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753031" y="5778911"/>
            <a:ext cx="914400" cy="914400"/>
          </a:xfrm>
          <a:prstGeom prst="rect">
            <a:avLst/>
          </a:prstGeom>
          <a:noFill/>
          <a:ln>
            <a:noFill/>
          </a:ln>
        </p:spPr>
        <p:txBody>
          <a:bodyPr wrap="none" rtlCol="0" anchor="ctr" anchorCtr="0">
            <a:noAutofit/>
          </a:bodyPr>
          <a:lstStyle/>
          <a:p>
            <a:pPr>
              <a:spcAft>
                <a:spcPts val="600"/>
              </a:spcAft>
            </a:pPr>
            <a:r>
              <a:rPr lang="en-US" sz="2000" dirty="0">
                <a:latin typeface="Helvetica" charset="0"/>
                <a:ea typeface="Times New Roman" charset="0"/>
                <a:cs typeface="Arial" charset="0"/>
              </a:rPr>
              <a:t>Continuous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844860" y="4632840"/>
            <a:ext cx="914400" cy="914400"/>
          </a:xfrm>
          <a:prstGeom prst="rect">
            <a:avLst/>
          </a:prstGeom>
          <a:noFill/>
          <a:ln>
            <a:noFill/>
          </a:ln>
        </p:spPr>
        <p:txBody>
          <a:bodyPr wrap="none" rtlCol="0" anchor="ctr" anchorCtr="0">
            <a:noAutofit/>
          </a:bodyPr>
          <a:lstStyle/>
          <a:p>
            <a:pPr>
              <a:spcAft>
                <a:spcPts val="600"/>
              </a:spcAft>
            </a:pPr>
            <a:r>
              <a:rPr lang="en-US" sz="2000" dirty="0">
                <a:latin typeface="Helvetica" charset="0"/>
                <a:ea typeface="Times New Roman" charset="0"/>
                <a:cs typeface="Arial" charset="0"/>
              </a:rPr>
              <a:t>Continuous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844860" y="2759053"/>
            <a:ext cx="914400" cy="914400"/>
          </a:xfrm>
          <a:prstGeom prst="rect">
            <a:avLst/>
          </a:prstGeom>
          <a:noFill/>
          <a:ln>
            <a:noFill/>
          </a:ln>
        </p:spPr>
        <p:txBody>
          <a:bodyPr wrap="none" rtlCol="0" anchor="ctr" anchorCtr="0">
            <a:noAutofit/>
          </a:bodyPr>
          <a:lstStyle/>
          <a:p>
            <a:pPr>
              <a:spcAft>
                <a:spcPts val="600"/>
              </a:spcAft>
            </a:pPr>
            <a:r>
              <a:rPr lang="en-US" sz="2000" dirty="0">
                <a:latin typeface="Helvetica" charset="0"/>
                <a:ea typeface="Times New Roman" charset="0"/>
                <a:cs typeface="Arial" charset="0"/>
              </a:rPr>
              <a:t>Categorical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135582" y="5778911"/>
            <a:ext cx="914400" cy="914400"/>
          </a:xfrm>
          <a:prstGeom prst="rect">
            <a:avLst/>
          </a:prstGeom>
          <a:noFill/>
          <a:ln>
            <a:noFill/>
          </a:ln>
        </p:spPr>
        <p:txBody>
          <a:bodyPr wrap="none" rtlCol="0" anchor="ctr" anchorCtr="0">
            <a:noAutofit/>
          </a:bodyPr>
          <a:lstStyle/>
          <a:p>
            <a:pPr>
              <a:spcAft>
                <a:spcPts val="600"/>
              </a:spcAft>
            </a:pPr>
            <a:r>
              <a:rPr lang="en-US" sz="2000" dirty="0">
                <a:latin typeface="Helvetica" charset="0"/>
                <a:ea typeface="Times New Roman" charset="0"/>
                <a:cs typeface="Arial" charset="0"/>
              </a:rPr>
              <a:t>Categorical</a:t>
            </a:r>
          </a:p>
        </p:txBody>
      </p:sp>
      <p:pic>
        <p:nvPicPr>
          <p:cNvPr id="15" name="Picture 14" descr="LinearRegression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6728" y="4357370"/>
            <a:ext cx="1929234" cy="1421541"/>
          </a:xfrm>
          <a:prstGeom prst="rect">
            <a:avLst/>
          </a:prstGeom>
        </p:spPr>
      </p:pic>
      <p:pic>
        <p:nvPicPr>
          <p:cNvPr id="19" name="Picture 18" descr="BoxPlotChickenFeed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8480" y="4357370"/>
            <a:ext cx="2534729" cy="1527723"/>
          </a:xfrm>
          <a:prstGeom prst="rect">
            <a:avLst/>
          </a:prstGeom>
        </p:spPr>
      </p:pic>
      <p:pic>
        <p:nvPicPr>
          <p:cNvPr id="20" name="Picture 19" descr="TwoByTwoTable.pd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0814" y="2143592"/>
            <a:ext cx="2532395" cy="1865975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4210231" y="2807011"/>
            <a:ext cx="914400" cy="914400"/>
          </a:xfrm>
          <a:prstGeom prst="rect">
            <a:avLst/>
          </a:prstGeom>
          <a:noFill/>
          <a:ln>
            <a:noFill/>
          </a:ln>
        </p:spPr>
        <p:txBody>
          <a:bodyPr wrap="none" rtlCol="0" anchor="ctr" anchorCtr="0">
            <a:noAutofit/>
          </a:bodyPr>
          <a:lstStyle/>
          <a:p>
            <a:pPr>
              <a:spcAft>
                <a:spcPts val="600"/>
              </a:spcAft>
            </a:pPr>
            <a:r>
              <a:rPr lang="en-US" sz="2400" b="1" dirty="0">
                <a:solidFill>
                  <a:srgbClr val="FF0000"/>
                </a:solidFill>
                <a:latin typeface="Helvetica" charset="0"/>
                <a:ea typeface="Times New Roman" charset="0"/>
                <a:cs typeface="Arial" charset="0"/>
              </a:rPr>
              <a:t>X</a:t>
            </a:r>
          </a:p>
        </p:txBody>
      </p:sp>
    </p:spTree>
    <p:extLst>
      <p:ext uri="{BB962C8B-B14F-4D97-AF65-F5344CB8AC3E}">
        <p14:creationId xmlns:p14="http://schemas.microsoft.com/office/powerpoint/2010/main" val="54658326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/>
              <a:t>Response</a:t>
            </a:r>
            <a:r>
              <a:rPr lang="en-US" dirty="0" err="1"/>
              <a:t>:Categorical</a:t>
            </a:r>
            <a:br>
              <a:rPr lang="en-US" dirty="0"/>
            </a:br>
            <a:r>
              <a:rPr lang="en-US" b="1" dirty="0"/>
              <a:t>Predictor</a:t>
            </a:r>
            <a:r>
              <a:rPr lang="en-US" dirty="0"/>
              <a:t>: Continuous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63361" y="3453079"/>
            <a:ext cx="914400" cy="914400"/>
          </a:xfrm>
          <a:prstGeom prst="rect">
            <a:avLst/>
          </a:prstGeom>
          <a:noFill/>
          <a:ln>
            <a:noFill/>
          </a:ln>
        </p:spPr>
        <p:txBody>
          <a:bodyPr wrap="none" rtlCol="0" anchor="ctr" anchorCtr="0">
            <a:noAutofit/>
          </a:bodyPr>
          <a:lstStyle/>
          <a:p>
            <a:pPr>
              <a:spcAft>
                <a:spcPts val="600"/>
              </a:spcAft>
            </a:pPr>
            <a:r>
              <a:rPr lang="en-US" sz="2000" dirty="0">
                <a:latin typeface="Helvetica" charset="0"/>
                <a:ea typeface="Times New Roman" charset="0"/>
                <a:cs typeface="Arial" charset="0"/>
              </a:rPr>
              <a:t>Logistic regression</a:t>
            </a:r>
          </a:p>
          <a:p>
            <a:pPr>
              <a:spcAft>
                <a:spcPts val="600"/>
              </a:spcAft>
            </a:pPr>
            <a:r>
              <a:rPr lang="en-US" sz="2000" i="1" dirty="0">
                <a:latin typeface="Helvetica" charset="0"/>
                <a:ea typeface="Times New Roman" charset="0"/>
                <a:cs typeface="Arial" charset="0"/>
              </a:rPr>
              <a:t>Parameter/effect size</a:t>
            </a:r>
            <a:r>
              <a:rPr lang="en-US" sz="2000" dirty="0">
                <a:latin typeface="Helvetica" charset="0"/>
                <a:ea typeface="Times New Roman" charset="0"/>
                <a:cs typeface="Arial" charset="0"/>
              </a:rPr>
              <a:t>: odds ratio</a:t>
            </a:r>
          </a:p>
        </p:txBody>
      </p:sp>
      <p:pic>
        <p:nvPicPr>
          <p:cNvPr id="2" name="Picture 1" descr="Exam_pass_logistic_curv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855493"/>
            <a:ext cx="5790588" cy="4196376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121539" y="6507625"/>
            <a:ext cx="6096000" cy="27699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Aft>
                <a:spcPts val="600"/>
              </a:spcAft>
            </a:pPr>
            <a:r>
              <a:rPr lang="en-US" sz="1200" dirty="0">
                <a:latin typeface="Helvetica" charset="0"/>
                <a:ea typeface="Times New Roman" charset="0"/>
                <a:cs typeface="Arial" charset="0"/>
              </a:rPr>
              <a:t>https://</a:t>
            </a:r>
            <a:r>
              <a:rPr lang="en-US" sz="1200" dirty="0" err="1">
                <a:latin typeface="Helvetica" charset="0"/>
                <a:ea typeface="Times New Roman" charset="0"/>
                <a:cs typeface="Arial" charset="0"/>
              </a:rPr>
              <a:t>upload.wikimedia.org</a:t>
            </a:r>
            <a:r>
              <a:rPr lang="en-US" sz="1200" dirty="0">
                <a:latin typeface="Helvetica" charset="0"/>
                <a:ea typeface="Times New Roman" charset="0"/>
                <a:cs typeface="Arial" charset="0"/>
              </a:rPr>
              <a:t>/</a:t>
            </a:r>
            <a:r>
              <a:rPr lang="en-US" sz="1200" dirty="0" err="1">
                <a:latin typeface="Helvetica" charset="0"/>
                <a:ea typeface="Times New Roman" charset="0"/>
                <a:cs typeface="Arial" charset="0"/>
              </a:rPr>
              <a:t>wikipedia</a:t>
            </a:r>
            <a:r>
              <a:rPr lang="en-US" sz="1200" dirty="0">
                <a:latin typeface="Helvetica" charset="0"/>
                <a:ea typeface="Times New Roman" charset="0"/>
                <a:cs typeface="Arial" charset="0"/>
              </a:rPr>
              <a:t>/commons/6/6d/</a:t>
            </a:r>
            <a:r>
              <a:rPr lang="en-US" sz="1200" dirty="0" err="1">
                <a:latin typeface="Helvetica" charset="0"/>
                <a:ea typeface="Times New Roman" charset="0"/>
                <a:cs typeface="Arial" charset="0"/>
              </a:rPr>
              <a:t>Exam_pass_logistic_curve.jpeg</a:t>
            </a:r>
            <a:endParaRPr lang="en-US" sz="1200" dirty="0">
              <a:latin typeface="Helvetica" charset="0"/>
              <a:ea typeface="Times New Roman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319435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do I choose which statistical test to use?</a:t>
            </a:r>
          </a:p>
        </p:txBody>
      </p:sp>
      <p:cxnSp>
        <p:nvCxnSpPr>
          <p:cNvPr id="5" name="Straight Connector 4"/>
          <p:cNvCxnSpPr/>
          <p:nvPr/>
        </p:nvCxnSpPr>
        <p:spPr>
          <a:xfrm>
            <a:off x="3439089" y="2068993"/>
            <a:ext cx="14270" cy="4123719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 flipV="1">
            <a:off x="3139418" y="5992947"/>
            <a:ext cx="5023068" cy="57075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3139418" y="4009567"/>
            <a:ext cx="5023068" cy="0"/>
          </a:xfrm>
          <a:prstGeom prst="line">
            <a:avLst/>
          </a:prstGeom>
          <a:ln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5608142" y="2068993"/>
            <a:ext cx="71350" cy="4123719"/>
          </a:xfrm>
          <a:prstGeom prst="line">
            <a:avLst/>
          </a:prstGeom>
          <a:ln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709770" y="1726537"/>
            <a:ext cx="914400" cy="914400"/>
          </a:xfrm>
          <a:prstGeom prst="rect">
            <a:avLst/>
          </a:prstGeom>
          <a:noFill/>
          <a:ln>
            <a:noFill/>
          </a:ln>
        </p:spPr>
        <p:txBody>
          <a:bodyPr wrap="none" rtlCol="0" anchor="ctr" anchorCtr="0">
            <a:noAutofit/>
          </a:bodyPr>
          <a:lstStyle/>
          <a:p>
            <a:pPr>
              <a:spcAft>
                <a:spcPts val="600"/>
              </a:spcAft>
            </a:pPr>
            <a:r>
              <a:rPr lang="en-US" sz="2400" u="sng" dirty="0">
                <a:latin typeface="Helvetica" charset="0"/>
                <a:ea typeface="Times New Roman" charset="0"/>
                <a:cs typeface="Arial" charset="0"/>
              </a:rPr>
              <a:t>Response variable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8162486" y="6073999"/>
            <a:ext cx="914400" cy="914400"/>
          </a:xfrm>
          <a:prstGeom prst="rect">
            <a:avLst/>
          </a:prstGeom>
          <a:noFill/>
          <a:ln>
            <a:noFill/>
          </a:ln>
        </p:spPr>
        <p:txBody>
          <a:bodyPr wrap="none" rtlCol="0" anchor="ctr" anchorCtr="0">
            <a:noAutofit/>
          </a:bodyPr>
          <a:lstStyle/>
          <a:p>
            <a:pPr>
              <a:spcAft>
                <a:spcPts val="600"/>
              </a:spcAft>
            </a:pPr>
            <a:r>
              <a:rPr lang="en-US" sz="2400" u="sng" dirty="0">
                <a:latin typeface="Helvetica" charset="0"/>
                <a:ea typeface="Times New Roman" charset="0"/>
                <a:cs typeface="Arial" charset="0"/>
              </a:rPr>
              <a:t>Predictor variable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753031" y="5778911"/>
            <a:ext cx="914400" cy="914400"/>
          </a:xfrm>
          <a:prstGeom prst="rect">
            <a:avLst/>
          </a:prstGeom>
          <a:noFill/>
          <a:ln>
            <a:noFill/>
          </a:ln>
        </p:spPr>
        <p:txBody>
          <a:bodyPr wrap="none" rtlCol="0" anchor="ctr" anchorCtr="0">
            <a:noAutofit/>
          </a:bodyPr>
          <a:lstStyle/>
          <a:p>
            <a:pPr>
              <a:spcAft>
                <a:spcPts val="600"/>
              </a:spcAft>
            </a:pPr>
            <a:r>
              <a:rPr lang="en-US" sz="2000" dirty="0">
                <a:latin typeface="Helvetica" charset="0"/>
                <a:ea typeface="Times New Roman" charset="0"/>
                <a:cs typeface="Arial" charset="0"/>
              </a:rPr>
              <a:t>Continuous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844860" y="4632840"/>
            <a:ext cx="914400" cy="914400"/>
          </a:xfrm>
          <a:prstGeom prst="rect">
            <a:avLst/>
          </a:prstGeom>
          <a:noFill/>
          <a:ln>
            <a:noFill/>
          </a:ln>
        </p:spPr>
        <p:txBody>
          <a:bodyPr wrap="none" rtlCol="0" anchor="ctr" anchorCtr="0">
            <a:noAutofit/>
          </a:bodyPr>
          <a:lstStyle/>
          <a:p>
            <a:pPr>
              <a:spcAft>
                <a:spcPts val="600"/>
              </a:spcAft>
            </a:pPr>
            <a:r>
              <a:rPr lang="en-US" sz="2000" dirty="0">
                <a:latin typeface="Helvetica" charset="0"/>
                <a:ea typeface="Times New Roman" charset="0"/>
                <a:cs typeface="Arial" charset="0"/>
              </a:rPr>
              <a:t>Continuous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844860" y="2759053"/>
            <a:ext cx="914400" cy="914400"/>
          </a:xfrm>
          <a:prstGeom prst="rect">
            <a:avLst/>
          </a:prstGeom>
          <a:noFill/>
          <a:ln>
            <a:noFill/>
          </a:ln>
        </p:spPr>
        <p:txBody>
          <a:bodyPr wrap="none" rtlCol="0" anchor="ctr" anchorCtr="0">
            <a:noAutofit/>
          </a:bodyPr>
          <a:lstStyle/>
          <a:p>
            <a:pPr>
              <a:spcAft>
                <a:spcPts val="600"/>
              </a:spcAft>
            </a:pPr>
            <a:r>
              <a:rPr lang="en-US" sz="2000" dirty="0">
                <a:latin typeface="Helvetica" charset="0"/>
                <a:ea typeface="Times New Roman" charset="0"/>
                <a:cs typeface="Arial" charset="0"/>
              </a:rPr>
              <a:t>Categorical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135582" y="5778911"/>
            <a:ext cx="914400" cy="914400"/>
          </a:xfrm>
          <a:prstGeom prst="rect">
            <a:avLst/>
          </a:prstGeom>
          <a:noFill/>
          <a:ln>
            <a:noFill/>
          </a:ln>
        </p:spPr>
        <p:txBody>
          <a:bodyPr wrap="none" rtlCol="0" anchor="ctr" anchorCtr="0">
            <a:noAutofit/>
          </a:bodyPr>
          <a:lstStyle/>
          <a:p>
            <a:pPr>
              <a:spcAft>
                <a:spcPts val="600"/>
              </a:spcAft>
            </a:pPr>
            <a:r>
              <a:rPr lang="en-US" sz="2000" dirty="0">
                <a:latin typeface="Helvetica" charset="0"/>
                <a:ea typeface="Times New Roman" charset="0"/>
                <a:cs typeface="Arial" charset="0"/>
              </a:rPr>
              <a:t>Categorical</a:t>
            </a:r>
          </a:p>
        </p:txBody>
      </p:sp>
      <p:pic>
        <p:nvPicPr>
          <p:cNvPr id="15" name="Picture 14" descr="LinearRegression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6728" y="4357370"/>
            <a:ext cx="1929234" cy="1421541"/>
          </a:xfrm>
          <a:prstGeom prst="rect">
            <a:avLst/>
          </a:prstGeom>
        </p:spPr>
      </p:pic>
      <p:pic>
        <p:nvPicPr>
          <p:cNvPr id="19" name="Picture 18" descr="BoxPlotChickenFeed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8480" y="4357370"/>
            <a:ext cx="2534729" cy="1527723"/>
          </a:xfrm>
          <a:prstGeom prst="rect">
            <a:avLst/>
          </a:prstGeom>
        </p:spPr>
      </p:pic>
      <p:pic>
        <p:nvPicPr>
          <p:cNvPr id="20" name="Picture 19" descr="TwoByTwoTable.pd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0814" y="2143592"/>
            <a:ext cx="2532395" cy="1865975"/>
          </a:xfrm>
          <a:prstGeom prst="rect">
            <a:avLst/>
          </a:prstGeom>
        </p:spPr>
      </p:pic>
      <p:pic>
        <p:nvPicPr>
          <p:cNvPr id="21" name="Picture 20" descr="Exam_pass_logistic_curve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4878" y="2382910"/>
            <a:ext cx="2009624" cy="1456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22774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568BC77D-A745-1C43-9431-F2D93E0FDC9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38200" y="1876483"/>
            <a:ext cx="10515600" cy="2711512"/>
          </a:xfrm>
        </p:spPr>
        <p:txBody>
          <a:bodyPr/>
          <a:lstStyle/>
          <a:p>
            <a:r>
              <a:rPr lang="en-US" dirty="0"/>
              <a:t>Have been at Gladstone for over 6 years</a:t>
            </a:r>
          </a:p>
          <a:p>
            <a:r>
              <a:rPr lang="en-US" dirty="0"/>
              <a:t>Led statistical analysis covering a wide range of models on various data sets</a:t>
            </a:r>
          </a:p>
          <a:p>
            <a:r>
              <a:rPr lang="en-US" dirty="0"/>
              <a:t>Have a engineering and computational/statistical background via Northwestern University, NIH and Cal, Berkeley.</a:t>
            </a:r>
          </a:p>
          <a:p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631AB50C-C8D7-C040-92E7-CFC238BF28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About me</a:t>
            </a:r>
          </a:p>
        </p:txBody>
      </p:sp>
    </p:spTree>
    <p:extLst>
      <p:ext uri="{BB962C8B-B14F-4D97-AF65-F5344CB8AC3E}">
        <p14:creationId xmlns:p14="http://schemas.microsoft.com/office/powerpoint/2010/main" val="392802051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3EEA15B-B3DC-994C-99E3-5270E778154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38200" y="1876483"/>
            <a:ext cx="10515600" cy="2451953"/>
          </a:xfrm>
        </p:spPr>
        <p:txBody>
          <a:bodyPr/>
          <a:lstStyle/>
          <a:p>
            <a:r>
              <a:rPr lang="en-US" dirty="0"/>
              <a:t>Introduction to hypothesis testing</a:t>
            </a:r>
          </a:p>
          <a:p>
            <a:r>
              <a:rPr lang="en-US" dirty="0"/>
              <a:t>Define variables</a:t>
            </a:r>
          </a:p>
          <a:p>
            <a:r>
              <a:rPr lang="en-US" dirty="0"/>
              <a:t>Choosing the right test</a:t>
            </a:r>
          </a:p>
          <a:p>
            <a:r>
              <a:rPr lang="en-US" b="1" dirty="0"/>
              <a:t>Basic concepts in hypothesis testing</a:t>
            </a:r>
          </a:p>
          <a:p>
            <a:r>
              <a:rPr lang="en-US" dirty="0"/>
              <a:t>Hands-on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81700280-AF15-F343-9638-52E16E9A21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Outline</a:t>
            </a:r>
          </a:p>
        </p:txBody>
      </p:sp>
    </p:spTree>
    <p:extLst>
      <p:ext uri="{BB962C8B-B14F-4D97-AF65-F5344CB8AC3E}">
        <p14:creationId xmlns:p14="http://schemas.microsoft.com/office/powerpoint/2010/main" val="267250117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/>
              <a:t>Is gene differentially expressed between the two developmental time-points?</a:t>
            </a:r>
          </a:p>
        </p:txBody>
      </p:sp>
      <p:pic>
        <p:nvPicPr>
          <p:cNvPr id="4" name="Content Placeholder 3" descr="boxplot_of_gene_expression_two_timepoints.pdf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0157" r="-4015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96838754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/>
              <a:t>Convince a skeptic: Repeat this experiment 1000 times </a:t>
            </a:r>
          </a:p>
        </p:txBody>
      </p:sp>
      <p:pic>
        <p:nvPicPr>
          <p:cNvPr id="6" name="Content Placeholder 5" descr="HistogramRepeat.pdf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0157" r="-4015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63503065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/>
              <a:t>Central limit theorem allows us to estimate the variation of the location of the distribution </a:t>
            </a:r>
          </a:p>
        </p:txBody>
      </p:sp>
      <p:pic>
        <p:nvPicPr>
          <p:cNvPr id="4" name="Content Placeholder 3" descr="ThreeDistributions.pdf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40782" b="-40782"/>
          <a:stretch>
            <a:fillRect/>
          </a:stretch>
        </p:blipFill>
        <p:spPr/>
      </p:pic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59010219"/>
              </p:ext>
            </p:extLst>
          </p:nvPr>
        </p:nvGraphicFramePr>
        <p:xfrm>
          <a:off x="2006600" y="2143125"/>
          <a:ext cx="2048933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8" name="Equation" r:id="rId4" imgW="1536700" imgH="431800" progId="Equation.3">
                  <p:embed/>
                </p:oleObj>
              </mc:Choice>
              <mc:Fallback>
                <p:oleObj name="Equation" r:id="rId4" imgW="1536700" imgH="4318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006600" y="2143125"/>
                        <a:ext cx="2048933" cy="431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93328525"/>
              </p:ext>
            </p:extLst>
          </p:nvPr>
        </p:nvGraphicFramePr>
        <p:xfrm>
          <a:off x="7736417" y="2143125"/>
          <a:ext cx="30988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9" name="Equation" r:id="rId6" imgW="2324100" imgH="431800" progId="Equation.3">
                  <p:embed/>
                </p:oleObj>
              </mc:Choice>
              <mc:Fallback>
                <p:oleObj name="Equation" r:id="rId6" imgW="2324100" imgH="4318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7736417" y="2143125"/>
                        <a:ext cx="3098800" cy="431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09942985"/>
              </p:ext>
            </p:extLst>
          </p:nvPr>
        </p:nvGraphicFramePr>
        <p:xfrm>
          <a:off x="5238751" y="2143125"/>
          <a:ext cx="1964267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0" name="Equation" r:id="rId8" imgW="1473200" imgH="431800" progId="Equation.3">
                  <p:embed/>
                </p:oleObj>
              </mc:Choice>
              <mc:Fallback>
                <p:oleObj name="Equation" r:id="rId8" imgW="1473200" imgH="4318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238751" y="2143125"/>
                        <a:ext cx="1964267" cy="431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5538129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/>
              <a:t>Theoretical distribution of difference in means</a:t>
            </a:r>
          </a:p>
        </p:txBody>
      </p:sp>
      <p:pic>
        <p:nvPicPr>
          <p:cNvPr id="8" name="Content Placeholder 7" descr="Null_Z_Distribution_sd_14_n_4.pdf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0157" r="-40157"/>
          <a:stretch>
            <a:fillRect/>
          </a:stretch>
        </p:blipFill>
        <p:spPr/>
      </p:pic>
      <p:sp>
        <p:nvSpPr>
          <p:cNvPr id="9" name="TextBox 8"/>
          <p:cNvSpPr txBox="1"/>
          <p:nvPr/>
        </p:nvSpPr>
        <p:spPr>
          <a:xfrm>
            <a:off x="4758877" y="6262042"/>
            <a:ext cx="308039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u="sng" dirty="0">
                <a:solidFill>
                  <a:srgbClr val="FF0000"/>
                </a:solidFill>
              </a:rPr>
              <a:t>Type I error</a:t>
            </a:r>
            <a:r>
              <a:rPr lang="en-US" sz="2400" b="1" u="sng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 </a:t>
            </a:r>
            <a:r>
              <a:rPr lang="en-US" dirty="0"/>
              <a:t>and </a:t>
            </a:r>
            <a:r>
              <a:rPr lang="en-US" sz="2400" b="1" u="sng" dirty="0"/>
              <a:t>p-value</a:t>
            </a:r>
          </a:p>
        </p:txBody>
      </p:sp>
    </p:spTree>
    <p:extLst>
      <p:ext uri="{BB962C8B-B14F-4D97-AF65-F5344CB8AC3E}">
        <p14:creationId xmlns:p14="http://schemas.microsoft.com/office/powerpoint/2010/main" val="303976369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/>
              <a:t>Alter underlying variation</a:t>
            </a:r>
          </a:p>
        </p:txBody>
      </p:sp>
      <p:pic>
        <p:nvPicPr>
          <p:cNvPr id="14" name="Content Placeholder 13" descr="Null_Z_Distribution_sd_24_n_4.pdf"/>
          <p:cNvPicPr>
            <a:picLocks noGrp="1" noChangeAspect="1"/>
          </p:cNvPicPr>
          <p:nvPr>
            <p:ph sz="half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2857" r="-42857"/>
          <a:stretch>
            <a:fillRect/>
          </a:stretch>
        </p:blipFill>
        <p:spPr>
          <a:xfrm>
            <a:off x="3034748" y="2473158"/>
            <a:ext cx="6073603" cy="2452801"/>
          </a:xfrm>
        </p:spPr>
      </p:pic>
      <p:pic>
        <p:nvPicPr>
          <p:cNvPr id="15" name="Content Placeholder 14" descr="Null_Z_Distribution_sd_4_n_4.pdf"/>
          <p:cNvPicPr>
            <a:picLocks noGrp="1" noChangeAspect="1"/>
          </p:cNvPicPr>
          <p:nvPr>
            <p:ph sz="half" idx="1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2857" r="-42857"/>
          <a:stretch>
            <a:fillRect/>
          </a:stretch>
        </p:blipFill>
        <p:spPr>
          <a:xfrm>
            <a:off x="6835206" y="2473159"/>
            <a:ext cx="6016289" cy="2429655"/>
          </a:xfrm>
        </p:spPr>
      </p:pic>
      <p:pic>
        <p:nvPicPr>
          <p:cNvPr id="13" name="Content Placeholder 12" descr="Null_Z_Distribution_sd_14_n_4.pdf"/>
          <p:cNvPicPr>
            <a:picLocks noGrp="1" noChangeAspect="1"/>
          </p:cNvPicPr>
          <p:nvPr>
            <p:ph sz="half"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6869" b="-6869"/>
          <a:stretch>
            <a:fillRect/>
          </a:stretch>
        </p:blipFill>
        <p:spPr>
          <a:xfrm>
            <a:off x="481248" y="2267170"/>
            <a:ext cx="3254765" cy="2776417"/>
          </a:xfrm>
        </p:spPr>
      </p:pic>
      <p:sp>
        <p:nvSpPr>
          <p:cNvPr id="16" name="TextBox 15"/>
          <p:cNvSpPr txBox="1"/>
          <p:nvPr/>
        </p:nvSpPr>
        <p:spPr>
          <a:xfrm>
            <a:off x="1925025" y="2053757"/>
            <a:ext cx="7489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sd</a:t>
            </a:r>
            <a:r>
              <a:rPr lang="en-US" dirty="0"/>
              <a:t>=14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819180" y="2104194"/>
            <a:ext cx="7489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sd</a:t>
            </a:r>
            <a:r>
              <a:rPr lang="en-US" dirty="0"/>
              <a:t>=24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9586022" y="2103826"/>
            <a:ext cx="6281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sd</a:t>
            </a:r>
            <a:r>
              <a:rPr lang="en-US" dirty="0"/>
              <a:t>=4</a:t>
            </a:r>
          </a:p>
        </p:txBody>
      </p:sp>
    </p:spTree>
    <p:extLst>
      <p:ext uri="{BB962C8B-B14F-4D97-AF65-F5344CB8AC3E}">
        <p14:creationId xmlns:p14="http://schemas.microsoft.com/office/powerpoint/2010/main" val="323235335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/>
              <a:t>Alter the number of replicates</a:t>
            </a:r>
          </a:p>
        </p:txBody>
      </p:sp>
      <p:pic>
        <p:nvPicPr>
          <p:cNvPr id="7" name="Picture 6" descr="Null_Z_Distribution_sd_14_n_4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646" y="2025985"/>
            <a:ext cx="3965073" cy="2973805"/>
          </a:xfrm>
          <a:prstGeom prst="rect">
            <a:avLst/>
          </a:prstGeom>
        </p:spPr>
      </p:pic>
      <p:pic>
        <p:nvPicPr>
          <p:cNvPr id="10" name="Picture 9" descr="Null_Z_Distribution_sd_14_n_3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1661" y="2013285"/>
            <a:ext cx="3982007" cy="2986505"/>
          </a:xfrm>
          <a:prstGeom prst="rect">
            <a:avLst/>
          </a:prstGeom>
        </p:spPr>
      </p:pic>
      <p:pic>
        <p:nvPicPr>
          <p:cNvPr id="11" name="Picture 10" descr="Null_Z_Distribution_sd_14_n_15.pd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17139" y="2013285"/>
            <a:ext cx="3928532" cy="2946399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925026" y="1684425"/>
            <a:ext cx="5379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n=4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103103" y="1684425"/>
            <a:ext cx="5379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n=3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085111" y="1679077"/>
            <a:ext cx="6548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n=15</a:t>
            </a:r>
          </a:p>
        </p:txBody>
      </p:sp>
    </p:spTree>
    <p:extLst>
      <p:ext uri="{BB962C8B-B14F-4D97-AF65-F5344CB8AC3E}">
        <p14:creationId xmlns:p14="http://schemas.microsoft.com/office/powerpoint/2010/main" val="365265662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/>
              <a:t>Power to detect a difference of means of -15</a:t>
            </a:r>
          </a:p>
        </p:txBody>
      </p:sp>
      <p:pic>
        <p:nvPicPr>
          <p:cNvPr id="6" name="Content Placeholder 5" descr="MeanDiff_-15.pdf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0157" r="-40157"/>
          <a:stretch>
            <a:fillRect/>
          </a:stretch>
        </p:blipFill>
        <p:spPr/>
      </p:pic>
      <p:sp>
        <p:nvSpPr>
          <p:cNvPr id="7" name="TextBox 6"/>
          <p:cNvSpPr txBox="1"/>
          <p:nvPr/>
        </p:nvSpPr>
        <p:spPr>
          <a:xfrm>
            <a:off x="4783261" y="6176963"/>
            <a:ext cx="285796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</a:rPr>
              <a:t>Type I  </a:t>
            </a:r>
            <a:r>
              <a:rPr lang="en-US" dirty="0"/>
              <a:t>and </a:t>
            </a:r>
            <a:r>
              <a:rPr lang="en-US" sz="2400" b="1" dirty="0">
                <a:solidFill>
                  <a:srgbClr val="0000FF"/>
                </a:solidFill>
              </a:rPr>
              <a:t>Type II</a:t>
            </a:r>
            <a:r>
              <a:rPr lang="en-US" dirty="0">
                <a:solidFill>
                  <a:srgbClr val="0000FF"/>
                </a:solidFill>
              </a:rPr>
              <a:t> </a:t>
            </a:r>
            <a:r>
              <a:rPr lang="en-US" dirty="0"/>
              <a:t>error</a:t>
            </a:r>
          </a:p>
        </p:txBody>
      </p:sp>
    </p:spTree>
    <p:extLst>
      <p:ext uri="{BB962C8B-B14F-4D97-AF65-F5344CB8AC3E}">
        <p14:creationId xmlns:p14="http://schemas.microsoft.com/office/powerpoint/2010/main" val="369363468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/>
              <a:t>Power to detect varying levels of difference in mean differences</a:t>
            </a:r>
          </a:p>
        </p:txBody>
      </p:sp>
      <p:pic>
        <p:nvPicPr>
          <p:cNvPr id="4" name="Picture 3" descr="MeanDiff_-15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51790"/>
            <a:ext cx="4063999" cy="3047999"/>
          </a:xfrm>
          <a:prstGeom prst="rect">
            <a:avLst/>
          </a:prstGeom>
        </p:spPr>
      </p:pic>
      <p:pic>
        <p:nvPicPr>
          <p:cNvPr id="5" name="Picture 4" descr="MeanDiff_-5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8003" y="1951791"/>
            <a:ext cx="4063997" cy="3047998"/>
          </a:xfrm>
          <a:prstGeom prst="rect">
            <a:avLst/>
          </a:prstGeom>
        </p:spPr>
      </p:pic>
      <p:pic>
        <p:nvPicPr>
          <p:cNvPr id="6" name="Picture 5" descr="MeanDiff_-25.pd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9653" y="1951790"/>
            <a:ext cx="4063999" cy="3047999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998176" y="1617584"/>
            <a:ext cx="16138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Mean diff = -15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122780" y="1582458"/>
            <a:ext cx="16138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Mean diff = -25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9311551" y="1617584"/>
            <a:ext cx="14968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Mean diff = -5</a:t>
            </a:r>
          </a:p>
        </p:txBody>
      </p:sp>
    </p:spTree>
    <p:extLst>
      <p:ext uri="{BB962C8B-B14F-4D97-AF65-F5344CB8AC3E}">
        <p14:creationId xmlns:p14="http://schemas.microsoft.com/office/powerpoint/2010/main" val="187105647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/>
              <a:t>Z/T-statistic</a:t>
            </a: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/>
        </p:nvGraphicFramePr>
        <p:xfrm>
          <a:off x="2921343" y="2423361"/>
          <a:ext cx="6830671" cy="232242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" name="Equation" r:id="rId3" imgW="1905000" imgH="647700" progId="Equation.3">
                  <p:embed/>
                </p:oleObj>
              </mc:Choice>
              <mc:Fallback>
                <p:oleObj name="Equation" r:id="rId3" imgW="1905000" imgH="64770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921343" y="2423361"/>
                        <a:ext cx="6830671" cy="232242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505832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181B3E60-0E59-BA4E-AC07-535209F1EEC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38200" y="1876483"/>
            <a:ext cx="10515600" cy="2195473"/>
          </a:xfrm>
        </p:spPr>
        <p:txBody>
          <a:bodyPr/>
          <a:lstStyle/>
          <a:p>
            <a:r>
              <a:rPr lang="en-US" dirty="0"/>
              <a:t>Very basic introduction to the concepts and terminology of hypothesis testing</a:t>
            </a:r>
          </a:p>
          <a:p>
            <a:r>
              <a:rPr lang="en-US" dirty="0"/>
              <a:t>Some guidance on choosing tests in relatively simple situations</a:t>
            </a:r>
          </a:p>
          <a:p>
            <a:r>
              <a:rPr lang="en-US" dirty="0"/>
              <a:t>Hands-on training on implementing statistical tests in R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D63FEB00-2902-DC4E-B430-256034554A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This workshop</a:t>
            </a:r>
          </a:p>
        </p:txBody>
      </p:sp>
    </p:spTree>
    <p:extLst>
      <p:ext uri="{BB962C8B-B14F-4D97-AF65-F5344CB8AC3E}">
        <p14:creationId xmlns:p14="http://schemas.microsoft.com/office/powerpoint/2010/main" val="231768700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/>
              <a:t>T-statistic and sampling distribution</a:t>
            </a:r>
          </a:p>
        </p:txBody>
      </p:sp>
      <p:pic>
        <p:nvPicPr>
          <p:cNvPr id="4" name="Content Placeholder 3" descr="Histogram_of_t-statistics.pdf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0157" r="-40157"/>
          <a:stretch>
            <a:fillRect/>
          </a:stretch>
        </p:blipFill>
        <p:spPr>
          <a:xfrm>
            <a:off x="1609585" y="1454410"/>
            <a:ext cx="9743383" cy="5403590"/>
          </a:xfrm>
        </p:spPr>
      </p:pic>
    </p:spTree>
    <p:extLst>
      <p:ext uri="{BB962C8B-B14F-4D97-AF65-F5344CB8AC3E}">
        <p14:creationId xmlns:p14="http://schemas.microsoft.com/office/powerpoint/2010/main" val="32873799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838200" y="1876483"/>
            <a:ext cx="10515600" cy="3743589"/>
          </a:xfrm>
        </p:spPr>
        <p:txBody>
          <a:bodyPr/>
          <a:lstStyle/>
          <a:p>
            <a:r>
              <a:rPr lang="en-US" dirty="0"/>
              <a:t>Test statistic</a:t>
            </a:r>
          </a:p>
          <a:p>
            <a:r>
              <a:rPr lang="en-US" dirty="0"/>
              <a:t>Sampling distribution of test statistic under the null hypothesis</a:t>
            </a:r>
          </a:p>
          <a:p>
            <a:r>
              <a:rPr lang="en-US" dirty="0"/>
              <a:t>A Type I error that will be allowable – fraction of times you are willing to accept a false-positive as a real result</a:t>
            </a:r>
          </a:p>
          <a:p>
            <a:r>
              <a:rPr lang="en-US" u="sng" dirty="0"/>
              <a:t>Note:</a:t>
            </a:r>
            <a:r>
              <a:rPr lang="en-US" dirty="0"/>
              <a:t> Use of test statistic and associated sampling distribution depends on your data meeting certain assumptions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Every hypothesis test requires…</a:t>
            </a:r>
          </a:p>
        </p:txBody>
      </p:sp>
    </p:spTree>
    <p:extLst>
      <p:ext uri="{BB962C8B-B14F-4D97-AF65-F5344CB8AC3E}">
        <p14:creationId xmlns:p14="http://schemas.microsoft.com/office/powerpoint/2010/main" val="70343183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3EEA15B-B3DC-994C-99E3-5270E778154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38200" y="1876483"/>
            <a:ext cx="10515600" cy="2451953"/>
          </a:xfrm>
        </p:spPr>
        <p:txBody>
          <a:bodyPr/>
          <a:lstStyle/>
          <a:p>
            <a:r>
              <a:rPr lang="en-US" dirty="0"/>
              <a:t>Introduction to hypothesis testing</a:t>
            </a:r>
          </a:p>
          <a:p>
            <a:r>
              <a:rPr lang="en-US" dirty="0"/>
              <a:t>Define variables</a:t>
            </a:r>
          </a:p>
          <a:p>
            <a:r>
              <a:rPr lang="en-US" dirty="0"/>
              <a:t>Choosing the right test</a:t>
            </a:r>
          </a:p>
          <a:p>
            <a:r>
              <a:rPr lang="en-US" dirty="0"/>
              <a:t>Basic concepts in hypothesis testing</a:t>
            </a:r>
          </a:p>
          <a:p>
            <a:r>
              <a:rPr lang="en-US" b="1" dirty="0"/>
              <a:t>Hands-on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81700280-AF15-F343-9638-52E16E9A21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Outline</a:t>
            </a:r>
          </a:p>
        </p:txBody>
      </p:sp>
    </p:spTree>
    <p:extLst>
      <p:ext uri="{BB962C8B-B14F-4D97-AF65-F5344CB8AC3E}">
        <p14:creationId xmlns:p14="http://schemas.microsoft.com/office/powerpoint/2010/main" val="129851874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EC637A1A-6AC3-B642-BE97-B60B758B8B7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38200" y="1876483"/>
            <a:ext cx="10515600" cy="775597"/>
          </a:xfrm>
        </p:spPr>
        <p:txBody>
          <a:bodyPr/>
          <a:lstStyle/>
          <a:p>
            <a:r>
              <a:rPr lang="en-US" dirty="0"/>
              <a:t>Feedback </a:t>
            </a:r>
            <a:r>
              <a:rPr lang="en-US" dirty="0">
                <a:hlinkClick r:id="rId2"/>
              </a:rPr>
              <a:t>survey</a:t>
            </a:r>
            <a:r>
              <a:rPr lang="en-US" dirty="0"/>
              <a:t>: </a:t>
            </a:r>
            <a:r>
              <a:rPr lang="en-US" dirty="0">
                <a:hlinkClick r:id="rId2"/>
              </a:rPr>
              <a:t>https://bioinformatics-course-feedback.questionpro.com</a:t>
            </a:r>
            <a:r>
              <a:rPr lang="en-US" dirty="0"/>
              <a:t> 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863ABBED-5849-8C4C-A0A8-D9903A4762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Please give feedback</a:t>
            </a:r>
          </a:p>
        </p:txBody>
      </p:sp>
    </p:spTree>
    <p:extLst>
      <p:ext uri="{BB962C8B-B14F-4D97-AF65-F5344CB8AC3E}">
        <p14:creationId xmlns:p14="http://schemas.microsoft.com/office/powerpoint/2010/main" val="275252353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CBD9B96-525A-3040-A552-68ECE07557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Multiple tests</a:t>
            </a:r>
          </a:p>
        </p:txBody>
      </p:sp>
      <p:pic>
        <p:nvPicPr>
          <p:cNvPr id="4" name="Content Placeholder 3" descr="Multiple_tests.pdf">
            <a:extLst>
              <a:ext uri="{FF2B5EF4-FFF2-40B4-BE49-F238E27FC236}">
                <a16:creationId xmlns:a16="http://schemas.microsoft.com/office/drawing/2014/main" id="{68B57145-8AFF-1140-94FD-85AF2F9C49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6309" r="-36309"/>
          <a:stretch>
            <a:fillRect/>
          </a:stretch>
        </p:blipFill>
        <p:spPr>
          <a:xfrm>
            <a:off x="838200" y="1703992"/>
            <a:ext cx="9293352" cy="51540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25827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Outline for this workshop</a:t>
            </a:r>
          </a:p>
        </p:txBody>
      </p:sp>
    </p:spTree>
    <p:extLst>
      <p:ext uri="{BB962C8B-B14F-4D97-AF65-F5344CB8AC3E}">
        <p14:creationId xmlns:p14="http://schemas.microsoft.com/office/powerpoint/2010/main" val="38911514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838200" y="1876483"/>
            <a:ext cx="10515600" cy="5032147"/>
          </a:xfrm>
        </p:spPr>
        <p:txBody>
          <a:bodyPr/>
          <a:lstStyle/>
          <a:p>
            <a:r>
              <a:rPr lang="en-US" dirty="0"/>
              <a:t>Null hypothesis versus Alternative hypothesis</a:t>
            </a:r>
          </a:p>
          <a:p>
            <a:r>
              <a:rPr lang="en-US" dirty="0"/>
              <a:t>P-values</a:t>
            </a:r>
          </a:p>
          <a:p>
            <a:r>
              <a:rPr lang="en-US" dirty="0"/>
              <a:t>Two-sided test </a:t>
            </a:r>
            <a:r>
              <a:rPr lang="en-US" i="1" dirty="0"/>
              <a:t>versus</a:t>
            </a:r>
            <a:r>
              <a:rPr lang="en-US" dirty="0"/>
              <a:t> One-sided test</a:t>
            </a:r>
          </a:p>
          <a:p>
            <a:r>
              <a:rPr lang="en-US" dirty="0"/>
              <a:t>Test statistic</a:t>
            </a:r>
          </a:p>
          <a:p>
            <a:r>
              <a:rPr lang="en-US" dirty="0"/>
              <a:t>Sampling distribution</a:t>
            </a:r>
          </a:p>
          <a:p>
            <a:r>
              <a:rPr lang="en-US" dirty="0"/>
              <a:t>Type I and Type II errors (Power)</a:t>
            </a:r>
          </a:p>
          <a:p>
            <a:r>
              <a:rPr lang="en-US" dirty="0"/>
              <a:t>Multiple testing</a:t>
            </a:r>
          </a:p>
          <a:p>
            <a:r>
              <a:rPr lang="en-US" dirty="0"/>
              <a:t>Assumptions of different tests</a:t>
            </a:r>
          </a:p>
          <a:p>
            <a:r>
              <a:rPr lang="en-US" dirty="0"/>
              <a:t>Linear models</a:t>
            </a:r>
          </a:p>
          <a:p>
            <a:r>
              <a:rPr lang="en-US" dirty="0"/>
              <a:t>ANOVA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Terms one commonly encounters in hypothesis testing</a:t>
            </a:r>
          </a:p>
        </p:txBody>
      </p:sp>
    </p:spTree>
    <p:extLst>
      <p:ext uri="{BB962C8B-B14F-4D97-AF65-F5344CB8AC3E}">
        <p14:creationId xmlns:p14="http://schemas.microsoft.com/office/powerpoint/2010/main" val="40859090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1A84018-B828-6D4A-AC38-F7C9F2EF664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38200" y="1876483"/>
            <a:ext cx="10515600" cy="3828227"/>
          </a:xfrm>
        </p:spPr>
        <p:txBody>
          <a:bodyPr/>
          <a:lstStyle/>
          <a:p>
            <a:r>
              <a:rPr lang="en-US" u="sng" dirty="0"/>
              <a:t>Setting</a:t>
            </a:r>
            <a:r>
              <a:rPr lang="en-US" dirty="0"/>
              <a:t>: I have generated data from very cool experiment that I hope would resolve a long standing question</a:t>
            </a:r>
          </a:p>
          <a:p>
            <a:r>
              <a:rPr lang="en-US" u="sng" dirty="0"/>
              <a:t>Problem</a:t>
            </a:r>
            <a:r>
              <a:rPr lang="en-US" dirty="0"/>
              <a:t>: I don’t know how to use my data to conclude in a convincing manner one way or other</a:t>
            </a:r>
          </a:p>
          <a:p>
            <a:r>
              <a:rPr lang="en-US" u="sng" dirty="0"/>
              <a:t>Possible solution</a:t>
            </a:r>
            <a:r>
              <a:rPr lang="en-US" dirty="0"/>
              <a:t>: Pose the problem as a statistical association problem</a:t>
            </a:r>
          </a:p>
          <a:p>
            <a:pPr lvl="1"/>
            <a:r>
              <a:rPr lang="en-US" dirty="0"/>
              <a:t>Changing something has a consequence on something else of biological relevance</a:t>
            </a:r>
          </a:p>
          <a:p>
            <a:pPr lvl="1"/>
            <a:r>
              <a:rPr lang="en-US" dirty="0"/>
              <a:t>E.g.: Change dose of drug treatment and phenotype changes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EE111BA-F840-8E42-8CE1-95DD97F30A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Typical scenario</a:t>
            </a:r>
          </a:p>
        </p:txBody>
      </p:sp>
    </p:spTree>
    <p:extLst>
      <p:ext uri="{BB962C8B-B14F-4D97-AF65-F5344CB8AC3E}">
        <p14:creationId xmlns:p14="http://schemas.microsoft.com/office/powerpoint/2010/main" val="18532762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3EEA15B-B3DC-994C-99E3-5270E778154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38200" y="1876483"/>
            <a:ext cx="10515600" cy="2451953"/>
          </a:xfrm>
        </p:spPr>
        <p:txBody>
          <a:bodyPr/>
          <a:lstStyle/>
          <a:p>
            <a:r>
              <a:rPr lang="en-US" b="1" dirty="0"/>
              <a:t>Introduction to hypothesis testing</a:t>
            </a:r>
          </a:p>
          <a:p>
            <a:r>
              <a:rPr lang="en-US" dirty="0"/>
              <a:t>Define variables</a:t>
            </a:r>
          </a:p>
          <a:p>
            <a:r>
              <a:rPr lang="en-US" dirty="0"/>
              <a:t>Choosing the right test</a:t>
            </a:r>
          </a:p>
          <a:p>
            <a:r>
              <a:rPr lang="en-US" dirty="0"/>
              <a:t>Basic concepts in hypothesis testing</a:t>
            </a:r>
          </a:p>
          <a:p>
            <a:r>
              <a:rPr lang="en-US" dirty="0"/>
              <a:t>Hands-on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81700280-AF15-F343-9638-52E16E9A21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Outline</a:t>
            </a:r>
          </a:p>
        </p:txBody>
      </p:sp>
    </p:spTree>
    <p:extLst>
      <p:ext uri="{BB962C8B-B14F-4D97-AF65-F5344CB8AC3E}">
        <p14:creationId xmlns:p14="http://schemas.microsoft.com/office/powerpoint/2010/main" val="386564732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838200" y="1876483"/>
            <a:ext cx="10515600" cy="3753848"/>
          </a:xfrm>
        </p:spPr>
        <p:txBody>
          <a:bodyPr/>
          <a:lstStyle/>
          <a:p>
            <a:r>
              <a:rPr lang="en-US" dirty="0"/>
              <a:t>We would like to make </a:t>
            </a:r>
            <a:r>
              <a:rPr lang="en-US" b="1" dirty="0"/>
              <a:t>generalizable claims about an entire target population </a:t>
            </a:r>
            <a:r>
              <a:rPr lang="en-US" dirty="0"/>
              <a:t>with data </a:t>
            </a:r>
            <a:r>
              <a:rPr lang="en-US" b="1" dirty="0"/>
              <a:t>from only a random subset </a:t>
            </a:r>
            <a:r>
              <a:rPr lang="en-US" dirty="0"/>
              <a:t>of this population.</a:t>
            </a:r>
          </a:p>
          <a:p>
            <a:r>
              <a:rPr lang="en-US" b="1" dirty="0"/>
              <a:t>Random sampling</a:t>
            </a:r>
            <a:r>
              <a:rPr lang="en-US" dirty="0"/>
              <a:t>, </a:t>
            </a:r>
            <a:r>
              <a:rPr lang="en-US" b="1" dirty="0"/>
              <a:t>appropriate experimental design</a:t>
            </a:r>
            <a:r>
              <a:rPr lang="en-US" dirty="0"/>
              <a:t> and </a:t>
            </a:r>
            <a:r>
              <a:rPr lang="en-US" b="1" dirty="0"/>
              <a:t>Central Limit Theorem</a:t>
            </a:r>
            <a:r>
              <a:rPr lang="en-US" dirty="0"/>
              <a:t> allows us to make generalizable claims </a:t>
            </a:r>
          </a:p>
          <a:p>
            <a:r>
              <a:rPr lang="en-US" dirty="0"/>
              <a:t>Hypothesis testing rests on assuming the </a:t>
            </a:r>
            <a:r>
              <a:rPr lang="en-US" b="1" dirty="0"/>
              <a:t>skeptical point of view</a:t>
            </a:r>
            <a:r>
              <a:rPr lang="en-US" dirty="0"/>
              <a:t> and testing for deviations from this assumption </a:t>
            </a:r>
            <a:r>
              <a:rPr lang="mr-IN" dirty="0"/>
              <a:t>–</a:t>
            </a:r>
            <a:r>
              <a:rPr lang="en-US" dirty="0"/>
              <a:t> </a:t>
            </a:r>
            <a:r>
              <a:rPr lang="en-US" b="1" dirty="0"/>
              <a:t>Null</a:t>
            </a:r>
            <a:r>
              <a:rPr lang="en-US" dirty="0"/>
              <a:t> versus </a:t>
            </a:r>
            <a:r>
              <a:rPr lang="en-US" b="1" dirty="0"/>
              <a:t>Alternative Assumption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Introduction to Hypothesis Testing</a:t>
            </a:r>
          </a:p>
        </p:txBody>
      </p:sp>
    </p:spTree>
    <p:extLst>
      <p:ext uri="{BB962C8B-B14F-4D97-AF65-F5344CB8AC3E}">
        <p14:creationId xmlns:p14="http://schemas.microsoft.com/office/powerpoint/2010/main" val="1893813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3EEA15B-B3DC-994C-99E3-5270E778154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38200" y="1876483"/>
            <a:ext cx="10515600" cy="2451953"/>
          </a:xfrm>
        </p:spPr>
        <p:txBody>
          <a:bodyPr/>
          <a:lstStyle/>
          <a:p>
            <a:r>
              <a:rPr lang="en-US" dirty="0"/>
              <a:t>Introduction to hypothesis testing</a:t>
            </a:r>
          </a:p>
          <a:p>
            <a:r>
              <a:rPr lang="en-US" b="1" dirty="0"/>
              <a:t>Define variables</a:t>
            </a:r>
          </a:p>
          <a:p>
            <a:r>
              <a:rPr lang="en-US" dirty="0"/>
              <a:t>Choosing the right test</a:t>
            </a:r>
          </a:p>
          <a:p>
            <a:r>
              <a:rPr lang="en-US" dirty="0"/>
              <a:t>Basic concepts in hypothesis testing</a:t>
            </a:r>
          </a:p>
          <a:p>
            <a:r>
              <a:rPr lang="en-US" dirty="0"/>
              <a:t>Hands-on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81700280-AF15-F343-9638-52E16E9A21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Outline</a:t>
            </a:r>
          </a:p>
        </p:txBody>
      </p:sp>
    </p:spTree>
    <p:extLst>
      <p:ext uri="{BB962C8B-B14F-4D97-AF65-F5344CB8AC3E}">
        <p14:creationId xmlns:p14="http://schemas.microsoft.com/office/powerpoint/2010/main" val="368368997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5644264C-C95D-5745-A362-45B51A27A9D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38200" y="1876483"/>
            <a:ext cx="10515600" cy="2728952"/>
          </a:xfrm>
        </p:spPr>
        <p:txBody>
          <a:bodyPr/>
          <a:lstStyle/>
          <a:p>
            <a:r>
              <a:rPr lang="en-US" u="sng" dirty="0"/>
              <a:t>Response</a:t>
            </a:r>
            <a:r>
              <a:rPr lang="en-US" dirty="0"/>
              <a:t>: Gene expression, Chicken weight</a:t>
            </a:r>
          </a:p>
          <a:p>
            <a:r>
              <a:rPr lang="en-US" u="sng" dirty="0"/>
              <a:t>Predictor</a:t>
            </a:r>
            <a:r>
              <a:rPr lang="en-US" dirty="0"/>
              <a:t>: Genotype, treatment, chicken feed</a:t>
            </a:r>
          </a:p>
          <a:p>
            <a:r>
              <a:rPr lang="en-US" u="sng" dirty="0"/>
              <a:t>Types</a:t>
            </a:r>
            <a:r>
              <a:rPr lang="en-US" dirty="0"/>
              <a:t>: Categorical or Continuous</a:t>
            </a:r>
          </a:p>
          <a:p>
            <a:pPr lvl="1"/>
            <a:r>
              <a:rPr lang="en-US" dirty="0"/>
              <a:t>Categorical – genotype (mutant versus wild-type), disease vs  normal</a:t>
            </a:r>
          </a:p>
          <a:p>
            <a:pPr lvl="1"/>
            <a:r>
              <a:rPr lang="en-US" dirty="0"/>
              <a:t>Continuous – age, dose of drug treatment</a:t>
            </a:r>
          </a:p>
          <a:p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5096072-3119-7E40-B06E-B138864982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Variables</a:t>
            </a:r>
          </a:p>
        </p:txBody>
      </p:sp>
    </p:spTree>
    <p:extLst>
      <p:ext uri="{BB962C8B-B14F-4D97-AF65-F5344CB8AC3E}">
        <p14:creationId xmlns:p14="http://schemas.microsoft.com/office/powerpoint/2010/main" val="4001126383"/>
      </p:ext>
    </p:extLst>
  </p:cSld>
  <p:clrMapOvr>
    <a:masterClrMapping/>
  </p:clrMapOvr>
</p:sld>
</file>

<file path=ppt/theme/theme1.xml><?xml version="1.0" encoding="utf-8"?>
<a:theme xmlns:a="http://schemas.openxmlformats.org/drawingml/2006/main" name="Template_for_workshops">
  <a:themeElements>
    <a:clrScheme name="Gladston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02A40"/>
      </a:accent1>
      <a:accent2>
        <a:srgbClr val="E5E1D5"/>
      </a:accent2>
      <a:accent3>
        <a:srgbClr val="96938C"/>
      </a:accent3>
      <a:accent4>
        <a:srgbClr val="F76912"/>
      </a:accent4>
      <a:accent5>
        <a:srgbClr val="FAA308"/>
      </a:accent5>
      <a:accent6>
        <a:srgbClr val="00D3E6"/>
      </a:accent6>
      <a:hlink>
        <a:srgbClr val="CC28A3"/>
      </a:hlink>
      <a:folHlink>
        <a:srgbClr val="CC28A3"/>
      </a:folHlink>
    </a:clrScheme>
    <a:fontScheme name="Office Them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  <a:ln>
          <a:solidFill>
            <a:schemeClr val="accent1">
              <a:shade val="50000"/>
            </a:schemeClr>
          </a:solidFill>
        </a:ln>
      </a:spPr>
      <a:bodyPr wrap="square" rtlCol="0" anchor="ctr" anchorCtr="0">
        <a:noAutofit/>
      </a:bodyPr>
      <a:lstStyle>
        <a:defPPr>
          <a:spcAft>
            <a:spcPts val="600"/>
          </a:spcAft>
          <a:defRPr sz="2000" dirty="0" err="1" smtClean="0">
            <a:latin typeface="Helvetica" charset="0"/>
            <a:ea typeface="Times New Roman" charset="0"/>
            <a:cs typeface="Arial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3" id="{520861A0-039A-2D44-AB17-004FAF73F726}" vid="{04C3138C-DD1C-EC4B-885C-41923CF60C2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Template_for_workshops.potx</Template>
  <TotalTime>14034</TotalTime>
  <Words>788</Words>
  <Application>Microsoft Macintosh PowerPoint</Application>
  <PresentationFormat>Widescreen</PresentationFormat>
  <Paragraphs>160</Paragraphs>
  <Slides>35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41" baseType="lpstr">
      <vt:lpstr>Arial</vt:lpstr>
      <vt:lpstr>Calibri</vt:lpstr>
      <vt:lpstr>Helvetica</vt:lpstr>
      <vt:lpstr>Zapf Dingbats</vt:lpstr>
      <vt:lpstr>Template_for_workshops</vt:lpstr>
      <vt:lpstr>Equation</vt:lpstr>
      <vt:lpstr>Statistical Hypothesis Testing Basics</vt:lpstr>
      <vt:lpstr>About me</vt:lpstr>
      <vt:lpstr>This workshop</vt:lpstr>
      <vt:lpstr>Terms one commonly encounters in hypothesis testing</vt:lpstr>
      <vt:lpstr>Typical scenario</vt:lpstr>
      <vt:lpstr>Outline</vt:lpstr>
      <vt:lpstr>Introduction to Hypothesis Testing</vt:lpstr>
      <vt:lpstr>Outline</vt:lpstr>
      <vt:lpstr>Variables</vt:lpstr>
      <vt:lpstr>Outline</vt:lpstr>
      <vt:lpstr>How do I choose which statistical test to use?</vt:lpstr>
      <vt:lpstr>Response:Continuous Predictor: Continuous</vt:lpstr>
      <vt:lpstr>How do I choose which statistical test to use?</vt:lpstr>
      <vt:lpstr>Response:Continuous Predictor: Categorical</vt:lpstr>
      <vt:lpstr>How do I choose which statistical test to use?</vt:lpstr>
      <vt:lpstr>Response:Categorical Predictor: Categorical</vt:lpstr>
      <vt:lpstr>How do I choose which statistical test to use?</vt:lpstr>
      <vt:lpstr>Response:Categorical Predictor: Continuous</vt:lpstr>
      <vt:lpstr>How do I choose which statistical test to use?</vt:lpstr>
      <vt:lpstr>Outline</vt:lpstr>
      <vt:lpstr>Is gene differentially expressed between the two developmental time-points?</vt:lpstr>
      <vt:lpstr>Convince a skeptic: Repeat this experiment 1000 times </vt:lpstr>
      <vt:lpstr>Central limit theorem allows us to estimate the variation of the location of the distribution </vt:lpstr>
      <vt:lpstr>Theoretical distribution of difference in means</vt:lpstr>
      <vt:lpstr>Alter underlying variation</vt:lpstr>
      <vt:lpstr>Alter the number of replicates</vt:lpstr>
      <vt:lpstr>Power to detect a difference of means of -15</vt:lpstr>
      <vt:lpstr>Power to detect varying levels of difference in mean differences</vt:lpstr>
      <vt:lpstr>Z/T-statistic</vt:lpstr>
      <vt:lpstr>T-statistic and sampling distribution</vt:lpstr>
      <vt:lpstr>Every hypothesis test requires…</vt:lpstr>
      <vt:lpstr>Outline</vt:lpstr>
      <vt:lpstr>Please give feedback</vt:lpstr>
      <vt:lpstr>Multiple tests</vt:lpstr>
      <vt:lpstr>Outline for this workshop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Must Attend Workshop Title</dc:title>
  <dc:creator>Microsoft Office User</dc:creator>
  <cp:lastModifiedBy>Microsoft Office User</cp:lastModifiedBy>
  <cp:revision>210</cp:revision>
  <cp:lastPrinted>2018-09-20T23:56:57Z</cp:lastPrinted>
  <dcterms:created xsi:type="dcterms:W3CDTF">2019-03-13T22:39:35Z</dcterms:created>
  <dcterms:modified xsi:type="dcterms:W3CDTF">2020-09-12T01:57:57Z</dcterms:modified>
</cp:coreProperties>
</file>