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ink/ink1.xml" ContentType="application/inkml+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484" r:id="rId2"/>
    <p:sldId id="485" r:id="rId3"/>
    <p:sldId id="438" r:id="rId4"/>
    <p:sldId id="395" r:id="rId5"/>
    <p:sldId id="439" r:id="rId6"/>
    <p:sldId id="434" r:id="rId7"/>
    <p:sldId id="437" r:id="rId8"/>
    <p:sldId id="382" r:id="rId9"/>
    <p:sldId id="383" r:id="rId10"/>
    <p:sldId id="385" r:id="rId11"/>
    <p:sldId id="381" r:id="rId12"/>
    <p:sldId id="486" r:id="rId13"/>
    <p:sldId id="487" r:id="rId14"/>
    <p:sldId id="488" r:id="rId15"/>
    <p:sldId id="490" r:id="rId16"/>
    <p:sldId id="317" r:id="rId17"/>
    <p:sldId id="372" r:id="rId18"/>
    <p:sldId id="482" r:id="rId19"/>
    <p:sldId id="468" r:id="rId20"/>
    <p:sldId id="469" r:id="rId21"/>
    <p:sldId id="470" r:id="rId22"/>
    <p:sldId id="473" r:id="rId23"/>
    <p:sldId id="474" r:id="rId24"/>
    <p:sldId id="476" r:id="rId25"/>
    <p:sldId id="321" r:id="rId26"/>
    <p:sldId id="373" r:id="rId27"/>
    <p:sldId id="391" r:id="rId28"/>
    <p:sldId id="392" r:id="rId29"/>
    <p:sldId id="454" r:id="rId30"/>
    <p:sldId id="316" r:id="rId31"/>
    <p:sldId id="315" r:id="rId32"/>
    <p:sldId id="478" r:id="rId33"/>
    <p:sldId id="376" r:id="rId34"/>
    <p:sldId id="417" r:id="rId35"/>
    <p:sldId id="418" r:id="rId36"/>
    <p:sldId id="419" r:id="rId37"/>
    <p:sldId id="285" r:id="rId38"/>
    <p:sldId id="466" r:id="rId39"/>
    <p:sldId id="286" r:id="rId40"/>
    <p:sldId id="291" r:id="rId41"/>
    <p:sldId id="287" r:id="rId42"/>
    <p:sldId id="452" r:id="rId43"/>
    <p:sldId id="479" r:id="rId44"/>
    <p:sldId id="274" r:id="rId45"/>
    <p:sldId id="292" r:id="rId46"/>
    <p:sldId id="425" r:id="rId47"/>
    <p:sldId id="426" r:id="rId48"/>
    <p:sldId id="427" r:id="rId49"/>
    <p:sldId id="378" r:id="rId50"/>
    <p:sldId id="351" r:id="rId51"/>
    <p:sldId id="298" r:id="rId52"/>
    <p:sldId id="283" r:id="rId53"/>
    <p:sldId id="451" r:id="rId54"/>
    <p:sldId id="491" r:id="rId55"/>
    <p:sldId id="450" r:id="rId56"/>
    <p:sldId id="480" r:id="rId57"/>
    <p:sldId id="269" r:id="rId58"/>
    <p:sldId id="431" r:id="rId59"/>
    <p:sldId id="312" r:id="rId60"/>
    <p:sldId id="483" r:id="rId61"/>
    <p:sldId id="396" r:id="rId62"/>
    <p:sldId id="397" r:id="rId63"/>
    <p:sldId id="380" r:id="rId64"/>
    <p:sldId id="311" r:id="rId65"/>
    <p:sldId id="463" r:id="rId66"/>
    <p:sldId id="453" r:id="rId67"/>
    <p:sldId id="481" r:id="rId68"/>
    <p:sldId id="492"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698"/>
    <p:restoredTop sz="80450"/>
  </p:normalViewPr>
  <p:slideViewPr>
    <p:cSldViewPr snapToGrid="0" snapToObjects="1">
      <p:cViewPr varScale="1">
        <p:scale>
          <a:sx n="108" d="100"/>
          <a:sy n="108" d="100"/>
        </p:scale>
        <p:origin x="200" y="4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1</a:t>
            </a:fld>
            <a:endParaRPr lang="en-US" dirty="0"/>
          </a:p>
        </p:txBody>
      </p:sp>
    </p:spTree>
    <p:extLst>
      <p:ext uri="{BB962C8B-B14F-4D97-AF65-F5344CB8AC3E}">
        <p14:creationId xmlns:p14="http://schemas.microsoft.com/office/powerpoint/2010/main" val="20541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661622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2402621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2682550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26</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2</a:t>
            </a:fld>
            <a:endParaRPr lang="en-US" dirty="0"/>
          </a:p>
        </p:txBody>
      </p:sp>
    </p:spTree>
    <p:extLst>
      <p:ext uri="{BB962C8B-B14F-4D97-AF65-F5344CB8AC3E}">
        <p14:creationId xmlns:p14="http://schemas.microsoft.com/office/powerpoint/2010/main" val="1842250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1949261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3253007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1665085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43</a:t>
            </a:fld>
            <a:endParaRPr lang="en-US"/>
          </a:p>
        </p:txBody>
      </p:sp>
    </p:spTree>
    <p:extLst>
      <p:ext uri="{BB962C8B-B14F-4D97-AF65-F5344CB8AC3E}">
        <p14:creationId xmlns:p14="http://schemas.microsoft.com/office/powerpoint/2010/main" val="3832588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53</a:t>
            </a:fld>
            <a:endParaRPr lang="en-US"/>
          </a:p>
        </p:txBody>
      </p:sp>
    </p:spTree>
    <p:extLst>
      <p:ext uri="{BB962C8B-B14F-4D97-AF65-F5344CB8AC3E}">
        <p14:creationId xmlns:p14="http://schemas.microsoft.com/office/powerpoint/2010/main" val="2394536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55</a:t>
            </a:fld>
            <a:endParaRPr lang="en-US"/>
          </a:p>
        </p:txBody>
      </p:sp>
    </p:spTree>
    <p:extLst>
      <p:ext uri="{BB962C8B-B14F-4D97-AF65-F5344CB8AC3E}">
        <p14:creationId xmlns:p14="http://schemas.microsoft.com/office/powerpoint/2010/main" val="612347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7698132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5273348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61</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62</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7664475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63</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64</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EF074-49A8-4D46-86C1-55FE3FE11B7E}" type="slidenum">
              <a:rPr lang="en-US" smtClean="0"/>
              <a:pPr/>
              <a:t>68</a:t>
            </a:fld>
            <a:endParaRPr lang="en-US" dirty="0"/>
          </a:p>
        </p:txBody>
      </p:sp>
    </p:spTree>
    <p:extLst>
      <p:ext uri="{BB962C8B-B14F-4D97-AF65-F5344CB8AC3E}">
        <p14:creationId xmlns:p14="http://schemas.microsoft.com/office/powerpoint/2010/main" val="1327098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17917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328886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10/20/21</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10/20/21</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10/20/21</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002A4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3" name="Subtitle 2"/>
          <p:cNvSpPr>
            <a:spLocks noGrp="1"/>
          </p:cNvSpPr>
          <p:nvPr>
            <p:ph type="subTitle" idx="1"/>
          </p:nvPr>
        </p:nvSpPr>
        <p:spPr>
          <a:xfrm>
            <a:off x="1524000" y="5862638"/>
            <a:ext cx="9144000" cy="332399"/>
          </a:xfrm>
          <a:prstGeom prst="rect">
            <a:avLst/>
          </a:prstGeom>
        </p:spPr>
        <p:txBody>
          <a:bodyPr lIns="0" tIns="0" rIns="0" bIns="0">
            <a:spAutoFit/>
          </a:bodyPr>
          <a:lstStyle>
            <a:lvl1pPr marL="0" indent="0" algn="ctr">
              <a:buNone/>
              <a:defRPr sz="2400" b="0"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p:cNvSpPr>
            <a:spLocks noGrp="1"/>
          </p:cNvSpPr>
          <p:nvPr>
            <p:ph type="ctrTitle"/>
          </p:nvPr>
        </p:nvSpPr>
        <p:spPr>
          <a:xfrm>
            <a:off x="914400" y="2463065"/>
            <a:ext cx="10363200" cy="1661993"/>
          </a:xfrm>
          <a:prstGeom prst="rect">
            <a:avLst/>
          </a:prstGeom>
        </p:spPr>
        <p:txBody>
          <a:bodyPr lIns="0" tIns="0" rIns="0" bIns="0" anchor="ctr" anchorCtr="0">
            <a:noAutofit/>
          </a:bodyPr>
          <a:lstStyle>
            <a:lvl1pPr algn="ctr">
              <a:defRPr sz="6000">
                <a:solidFill>
                  <a:schemeClr val="bg1"/>
                </a:solidFill>
              </a:defRPr>
            </a:lvl1pPr>
          </a:lstStyle>
          <a:p>
            <a:r>
              <a:rPr lang="en-US" dirty="0"/>
              <a:t>Click to edit Master title style</a:t>
            </a:r>
          </a:p>
        </p:txBody>
      </p:sp>
      <p:sp>
        <p:nvSpPr>
          <p:cNvPr id="7" name="Text Placeholder 6"/>
          <p:cNvSpPr>
            <a:spLocks noGrp="1"/>
          </p:cNvSpPr>
          <p:nvPr>
            <p:ph type="body" sz="quarter" idx="10" hasCustomPrompt="1"/>
          </p:nvPr>
        </p:nvSpPr>
        <p:spPr>
          <a:xfrm>
            <a:off x="914400" y="4182634"/>
            <a:ext cx="10363200" cy="498598"/>
          </a:xfrm>
          <a:prstGeom prst="rect">
            <a:avLst/>
          </a:prstGeom>
        </p:spPr>
        <p:txBody>
          <a:bodyPr wrap="square" lIns="0" tIns="0" rIns="0" bIns="0">
            <a:spAutoFit/>
          </a:bodyPr>
          <a:lstStyle>
            <a:lvl1pPr algn="ctr">
              <a:defRPr sz="3600" b="0" i="0">
                <a:solidFill>
                  <a:srgbClr val="06D0E2"/>
                </a:solidFill>
                <a:latin typeface="Arial" charset="0"/>
                <a:ea typeface="Arial" charset="0"/>
                <a:cs typeface="Arial" charset="0"/>
              </a:defRPr>
            </a:lvl1pPr>
          </a:lstStyle>
          <a:p>
            <a:pPr lvl="0"/>
            <a:r>
              <a:rPr lang="en-US" dirty="0"/>
              <a:t>Speaker Name</a:t>
            </a:r>
          </a:p>
        </p:txBody>
      </p:sp>
      <p:pic>
        <p:nvPicPr>
          <p:cNvPr id="6" name="Picture 5">
            <a:extLst>
              <a:ext uri="{FF2B5EF4-FFF2-40B4-BE49-F238E27FC236}">
                <a16:creationId xmlns:a16="http://schemas.microsoft.com/office/drawing/2014/main" id="{0B6123E4-4931-4541-BC84-D7BFF4434EA7}"/>
              </a:ext>
            </a:extLst>
          </p:cNvPr>
          <p:cNvPicPr>
            <a:picLocks noChangeAspect="1"/>
          </p:cNvPicPr>
          <p:nvPr userDrawn="1"/>
        </p:nvPicPr>
        <p:blipFill>
          <a:blip r:embed="rId3"/>
          <a:stretch>
            <a:fillRect/>
          </a:stretch>
        </p:blipFill>
        <p:spPr>
          <a:xfrm>
            <a:off x="4583330" y="662963"/>
            <a:ext cx="3025340" cy="825093"/>
          </a:xfrm>
          <a:prstGeom prst="rect">
            <a:avLst/>
          </a:prstGeom>
        </p:spPr>
      </p:pic>
    </p:spTree>
    <p:extLst>
      <p:ext uri="{BB962C8B-B14F-4D97-AF65-F5344CB8AC3E}">
        <p14:creationId xmlns:p14="http://schemas.microsoft.com/office/powerpoint/2010/main" val="3149589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extLst>
      <p:ext uri="{BB962C8B-B14F-4D97-AF65-F5344CB8AC3E}">
        <p14:creationId xmlns:p14="http://schemas.microsoft.com/office/powerpoint/2010/main" val="3949628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10/20/21</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10/20/21</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10/20/21</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10/20/21</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10/20/21</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10/20/21</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10/20/21</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10/20/21</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10/20/21</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310.png"/></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0.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0.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50.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hyperlink" Target="https://www.analyticsvidhya.com/"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raw.githubusercontent.com/andrewxiechina/DataScience/master/K-Means/k4XcapI.gi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surveymonkey.com/r/F75J6VZ"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30.png"/><Relationship Id="rId5" Type="http://schemas.openxmlformats.org/officeDocument/2006/relationships/customXml" Target="../ink/ink1.xml"/><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November 1, 2021</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1</a:t>
            </a:fld>
            <a:endParaRPr lang="en-US"/>
          </a:p>
        </p:txBody>
      </p:sp>
    </p:spTree>
    <p:extLst>
      <p:ext uri="{BB962C8B-B14F-4D97-AF65-F5344CB8AC3E}">
        <p14:creationId xmlns:p14="http://schemas.microsoft.com/office/powerpoint/2010/main" val="3471228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53172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151ECF6-6179-5641-9D5D-56C7763A9A1F}"/>
              </a:ext>
            </a:extLst>
          </p:cNvPr>
          <p:cNvSpPr/>
          <p:nvPr/>
        </p:nvSpPr>
        <p:spPr>
          <a:xfrm>
            <a:off x="2347716" y="190174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ECD5D8-267D-B345-9EC7-18A3B3A6D314}"/>
              </a:ext>
            </a:extLst>
          </p:cNvPr>
          <p:cNvSpPr/>
          <p:nvPr/>
        </p:nvSpPr>
        <p:spPr>
          <a:xfrm>
            <a:off x="2804916" y="197276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31369F-231A-CE40-9E83-E08D464DFE88}"/>
              </a:ext>
            </a:extLst>
          </p:cNvPr>
          <p:cNvSpPr/>
          <p:nvPr/>
        </p:nvSpPr>
        <p:spPr>
          <a:xfrm>
            <a:off x="2324042" y="227312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661AF2A-6198-CE45-91B2-6B8C52B66249}"/>
              </a:ext>
            </a:extLst>
          </p:cNvPr>
          <p:cNvSpPr/>
          <p:nvPr/>
        </p:nvSpPr>
        <p:spPr>
          <a:xfrm>
            <a:off x="2733894" y="25927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D49864C-2FB7-C247-9D53-1CBE6592CA4A}"/>
              </a:ext>
            </a:extLst>
          </p:cNvPr>
          <p:cNvSpPr/>
          <p:nvPr/>
        </p:nvSpPr>
        <p:spPr>
          <a:xfrm>
            <a:off x="2457743" y="2517262"/>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79E547-11AD-3E4D-BBAF-E2E83F84E505}"/>
              </a:ext>
            </a:extLst>
          </p:cNvPr>
          <p:cNvSpPr/>
          <p:nvPr/>
        </p:nvSpPr>
        <p:spPr>
          <a:xfrm>
            <a:off x="2886294" y="27451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FBA783F-A96E-BE42-9818-D9C006E4810F}"/>
              </a:ext>
            </a:extLst>
          </p:cNvPr>
          <p:cNvSpPr/>
          <p:nvPr/>
        </p:nvSpPr>
        <p:spPr>
          <a:xfrm>
            <a:off x="3056449" y="2308636"/>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1DCECB-3834-8D4D-BD7C-A60F922A9FB0}"/>
              </a:ext>
            </a:extLst>
          </p:cNvPr>
          <p:cNvSpPr/>
          <p:nvPr/>
        </p:nvSpPr>
        <p:spPr>
          <a:xfrm>
            <a:off x="3645339" y="2054143"/>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FF5F73-D151-4842-A02E-736D57800654}"/>
              </a:ext>
            </a:extLst>
          </p:cNvPr>
          <p:cNvSpPr/>
          <p:nvPr/>
        </p:nvSpPr>
        <p:spPr>
          <a:xfrm>
            <a:off x="4102539" y="212516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B0AFC66-0962-1546-871D-F1CBB7518600}"/>
              </a:ext>
            </a:extLst>
          </p:cNvPr>
          <p:cNvSpPr/>
          <p:nvPr/>
        </p:nvSpPr>
        <p:spPr>
          <a:xfrm>
            <a:off x="3621665" y="242552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FF0A803-8BC6-7742-9996-EFF2437E7396}"/>
              </a:ext>
            </a:extLst>
          </p:cNvPr>
          <p:cNvSpPr/>
          <p:nvPr/>
        </p:nvSpPr>
        <p:spPr>
          <a:xfrm>
            <a:off x="4031517" y="23988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CF364EA-169B-CD4B-A6BB-8732B55017D5}"/>
              </a:ext>
            </a:extLst>
          </p:cNvPr>
          <p:cNvSpPr/>
          <p:nvPr/>
        </p:nvSpPr>
        <p:spPr>
          <a:xfrm>
            <a:off x="3755366" y="266966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6A8AD10-3F51-114B-B19B-EEB6E538C2E9}"/>
              </a:ext>
            </a:extLst>
          </p:cNvPr>
          <p:cNvSpPr/>
          <p:nvPr/>
        </p:nvSpPr>
        <p:spPr>
          <a:xfrm>
            <a:off x="4183917" y="25512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94492DD-EDA4-5447-A42E-F30751452E10}"/>
              </a:ext>
            </a:extLst>
          </p:cNvPr>
          <p:cNvSpPr/>
          <p:nvPr/>
        </p:nvSpPr>
        <p:spPr>
          <a:xfrm>
            <a:off x="4354072" y="246103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EA77955F-60F8-B547-AF2C-627260691858}"/>
              </a:ext>
            </a:extLst>
          </p:cNvPr>
          <p:cNvCxnSpPr/>
          <p:nvPr/>
        </p:nvCxnSpPr>
        <p:spPr>
          <a:xfrm>
            <a:off x="2886294" y="1608780"/>
            <a:ext cx="940094" cy="177553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8F8E71F-A6F5-084C-BB65-84A67914DCC1}"/>
              </a:ext>
            </a:extLst>
          </p:cNvPr>
          <p:cNvCxnSpPr>
            <a:cxnSpLocks/>
          </p:cNvCxnSpPr>
          <p:nvPr/>
        </p:nvCxnSpPr>
        <p:spPr>
          <a:xfrm>
            <a:off x="2001115" y="1589968"/>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4BE1DCCE-FBF6-4441-A435-2BE89D92CD86}"/>
              </a:ext>
            </a:extLst>
          </p:cNvPr>
          <p:cNvCxnSpPr>
            <a:cxnSpLocks/>
          </p:cNvCxnSpPr>
          <p:nvPr/>
        </p:nvCxnSpPr>
        <p:spPr>
          <a:xfrm flipH="1">
            <a:off x="2036926" y="3429179"/>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7" name="Oval 36">
            <a:extLst>
              <a:ext uri="{FF2B5EF4-FFF2-40B4-BE49-F238E27FC236}">
                <a16:creationId xmlns:a16="http://schemas.microsoft.com/office/drawing/2014/main" id="{EE1305B4-3F46-FF44-867B-61A4717ABB80}"/>
              </a:ext>
            </a:extLst>
          </p:cNvPr>
          <p:cNvSpPr/>
          <p:nvPr/>
        </p:nvSpPr>
        <p:spPr>
          <a:xfrm>
            <a:off x="7675797" y="188472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788A957-1868-524E-902C-EA6543828797}"/>
              </a:ext>
            </a:extLst>
          </p:cNvPr>
          <p:cNvSpPr/>
          <p:nvPr/>
        </p:nvSpPr>
        <p:spPr>
          <a:xfrm>
            <a:off x="8132997" y="2230959"/>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3F8EB05-77A0-B546-9F1C-3E6A888B84B4}"/>
              </a:ext>
            </a:extLst>
          </p:cNvPr>
          <p:cNvSpPr/>
          <p:nvPr/>
        </p:nvSpPr>
        <p:spPr>
          <a:xfrm>
            <a:off x="7652123" y="2256110"/>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ED4D041-97CB-7948-9A94-3A76084BC080}"/>
              </a:ext>
            </a:extLst>
          </p:cNvPr>
          <p:cNvSpPr/>
          <p:nvPr/>
        </p:nvSpPr>
        <p:spPr>
          <a:xfrm>
            <a:off x="8061975" y="25757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593500-F610-1E4A-8EF3-CD9D8E088898}"/>
              </a:ext>
            </a:extLst>
          </p:cNvPr>
          <p:cNvSpPr/>
          <p:nvPr/>
        </p:nvSpPr>
        <p:spPr>
          <a:xfrm>
            <a:off x="7785824" y="2500247"/>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704C8C5-0710-1842-BF76-D8CF7ADA18AD}"/>
              </a:ext>
            </a:extLst>
          </p:cNvPr>
          <p:cNvSpPr/>
          <p:nvPr/>
        </p:nvSpPr>
        <p:spPr>
          <a:xfrm>
            <a:off x="8214375" y="27281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49B1013-48EF-EB41-BA54-FFB9066CCFE8}"/>
              </a:ext>
            </a:extLst>
          </p:cNvPr>
          <p:cNvSpPr/>
          <p:nvPr/>
        </p:nvSpPr>
        <p:spPr>
          <a:xfrm>
            <a:off x="8384530" y="2291621"/>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F7E64D3-548C-E64B-8F49-DF6B19B6AFA0}"/>
              </a:ext>
            </a:extLst>
          </p:cNvPr>
          <p:cNvSpPr/>
          <p:nvPr/>
        </p:nvSpPr>
        <p:spPr>
          <a:xfrm>
            <a:off x="8973420" y="286275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8DD45C9D-84E4-C940-9A08-A682CBD4514E}"/>
              </a:ext>
            </a:extLst>
          </p:cNvPr>
          <p:cNvSpPr/>
          <p:nvPr/>
        </p:nvSpPr>
        <p:spPr>
          <a:xfrm>
            <a:off x="9430620" y="210815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FE44446-30E5-764E-A663-53B58CD59003}"/>
              </a:ext>
            </a:extLst>
          </p:cNvPr>
          <p:cNvSpPr/>
          <p:nvPr/>
        </p:nvSpPr>
        <p:spPr>
          <a:xfrm>
            <a:off x="8949746" y="240851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5EAB9B3-E219-D743-86A0-E94309DD74E8}"/>
              </a:ext>
            </a:extLst>
          </p:cNvPr>
          <p:cNvSpPr/>
          <p:nvPr/>
        </p:nvSpPr>
        <p:spPr>
          <a:xfrm>
            <a:off x="9359598" y="23818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A6EEDB5-B178-AB49-9BC2-1BAA38E8D9A5}"/>
              </a:ext>
            </a:extLst>
          </p:cNvPr>
          <p:cNvSpPr/>
          <p:nvPr/>
        </p:nvSpPr>
        <p:spPr>
          <a:xfrm>
            <a:off x="9083447" y="265264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CF39B93-FB29-CD4D-A158-D6D0B8C7D493}"/>
              </a:ext>
            </a:extLst>
          </p:cNvPr>
          <p:cNvSpPr/>
          <p:nvPr/>
        </p:nvSpPr>
        <p:spPr>
          <a:xfrm>
            <a:off x="9511998" y="25342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8D16F2D-ECED-D340-B397-485FF6AA309A}"/>
              </a:ext>
            </a:extLst>
          </p:cNvPr>
          <p:cNvSpPr/>
          <p:nvPr/>
        </p:nvSpPr>
        <p:spPr>
          <a:xfrm>
            <a:off x="9682153" y="2444021"/>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35D8C380-A6DF-D14E-A723-0C913129FFC9}"/>
              </a:ext>
            </a:extLst>
          </p:cNvPr>
          <p:cNvCxnSpPr>
            <a:cxnSpLocks/>
          </p:cNvCxnSpPr>
          <p:nvPr/>
        </p:nvCxnSpPr>
        <p:spPr>
          <a:xfrm>
            <a:off x="7391237" y="1502359"/>
            <a:ext cx="1294129" cy="850668"/>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Connector 51">
            <a:extLst>
              <a:ext uri="{FF2B5EF4-FFF2-40B4-BE49-F238E27FC236}">
                <a16:creationId xmlns:a16="http://schemas.microsoft.com/office/drawing/2014/main" id="{98842D5F-698A-AA42-9E43-F8DE17F05933}"/>
              </a:ext>
            </a:extLst>
          </p:cNvPr>
          <p:cNvCxnSpPr>
            <a:cxnSpLocks/>
          </p:cNvCxnSpPr>
          <p:nvPr/>
        </p:nvCxnSpPr>
        <p:spPr>
          <a:xfrm>
            <a:off x="7329196" y="1572953"/>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Straight Connector 52">
            <a:extLst>
              <a:ext uri="{FF2B5EF4-FFF2-40B4-BE49-F238E27FC236}">
                <a16:creationId xmlns:a16="http://schemas.microsoft.com/office/drawing/2014/main" id="{CB4481F6-B55D-E24A-8AFB-8722D1A047A3}"/>
              </a:ext>
            </a:extLst>
          </p:cNvPr>
          <p:cNvCxnSpPr>
            <a:cxnSpLocks/>
          </p:cNvCxnSpPr>
          <p:nvPr/>
        </p:nvCxnSpPr>
        <p:spPr>
          <a:xfrm flipH="1">
            <a:off x="7365007" y="3412164"/>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A758155B-4EA3-7F45-AE34-4BA8D7880058}"/>
              </a:ext>
            </a:extLst>
          </p:cNvPr>
          <p:cNvCxnSpPr>
            <a:cxnSpLocks/>
          </p:cNvCxnSpPr>
          <p:nvPr/>
        </p:nvCxnSpPr>
        <p:spPr>
          <a:xfrm flipH="1">
            <a:off x="8655534" y="1404093"/>
            <a:ext cx="1023125" cy="1014050"/>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1437FDCB-3DCF-494A-934C-98ACC3CEB776}"/>
              </a:ext>
            </a:extLst>
          </p:cNvPr>
          <p:cNvCxnSpPr>
            <a:cxnSpLocks/>
          </p:cNvCxnSpPr>
          <p:nvPr/>
        </p:nvCxnSpPr>
        <p:spPr>
          <a:xfrm flipH="1" flipV="1">
            <a:off x="8698213" y="2434403"/>
            <a:ext cx="11501" cy="95537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8" name="Oval 77">
            <a:extLst>
              <a:ext uri="{FF2B5EF4-FFF2-40B4-BE49-F238E27FC236}">
                <a16:creationId xmlns:a16="http://schemas.microsoft.com/office/drawing/2014/main" id="{2B3389F0-45B3-164B-9678-EE8F7D4D72F6}"/>
              </a:ext>
            </a:extLst>
          </p:cNvPr>
          <p:cNvSpPr/>
          <p:nvPr/>
        </p:nvSpPr>
        <p:spPr>
          <a:xfrm>
            <a:off x="8570966" y="1399415"/>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92E422C9-183C-454D-B36A-2F16F979CCA3}"/>
              </a:ext>
            </a:extLst>
          </p:cNvPr>
          <p:cNvSpPr/>
          <p:nvPr/>
        </p:nvSpPr>
        <p:spPr>
          <a:xfrm>
            <a:off x="8499944" y="16731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628C9E55-3968-D94A-94BE-458C74233AA0}"/>
              </a:ext>
            </a:extLst>
          </p:cNvPr>
          <p:cNvSpPr/>
          <p:nvPr/>
        </p:nvSpPr>
        <p:spPr>
          <a:xfrm>
            <a:off x="8652344" y="18255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B6C35CD-3E3C-4F4C-9F5C-79F9C67DBE32}"/>
              </a:ext>
            </a:extLst>
          </p:cNvPr>
          <p:cNvSpPr/>
          <p:nvPr/>
        </p:nvSpPr>
        <p:spPr>
          <a:xfrm>
            <a:off x="8822499" y="1735286"/>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1BEFC9C-F6BC-5B46-ABBD-3594798D60F6}"/>
              </a:ext>
            </a:extLst>
          </p:cNvPr>
          <p:cNvSpPr/>
          <p:nvPr/>
        </p:nvSpPr>
        <p:spPr>
          <a:xfrm>
            <a:off x="8322392" y="1505947"/>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7" name="Oval 86">
            <a:extLst>
              <a:ext uri="{FF2B5EF4-FFF2-40B4-BE49-F238E27FC236}">
                <a16:creationId xmlns:a16="http://schemas.microsoft.com/office/drawing/2014/main" id="{CB8ABFAB-4CF3-0348-826E-E1FF311C6695}"/>
              </a:ext>
            </a:extLst>
          </p:cNvPr>
          <p:cNvSpPr/>
          <p:nvPr/>
        </p:nvSpPr>
        <p:spPr>
          <a:xfrm>
            <a:off x="8251370" y="17796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8" name="Oval 87">
            <a:extLst>
              <a:ext uri="{FF2B5EF4-FFF2-40B4-BE49-F238E27FC236}">
                <a16:creationId xmlns:a16="http://schemas.microsoft.com/office/drawing/2014/main" id="{8708A776-2C47-8841-9A36-ABD7C62FF03F}"/>
              </a:ext>
            </a:extLst>
          </p:cNvPr>
          <p:cNvSpPr/>
          <p:nvPr/>
        </p:nvSpPr>
        <p:spPr>
          <a:xfrm>
            <a:off x="8403770" y="19320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9" name="Oval 88">
            <a:extLst>
              <a:ext uri="{FF2B5EF4-FFF2-40B4-BE49-F238E27FC236}">
                <a16:creationId xmlns:a16="http://schemas.microsoft.com/office/drawing/2014/main" id="{28ABEEDC-B50F-A244-9F38-D256ED5AE1EE}"/>
              </a:ext>
            </a:extLst>
          </p:cNvPr>
          <p:cNvSpPr/>
          <p:nvPr/>
        </p:nvSpPr>
        <p:spPr>
          <a:xfrm>
            <a:off x="8573925" y="1841818"/>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77" name="TextBox 76">
            <a:extLst>
              <a:ext uri="{FF2B5EF4-FFF2-40B4-BE49-F238E27FC236}">
                <a16:creationId xmlns:a16="http://schemas.microsoft.com/office/drawing/2014/main" id="{BE344E21-5E5C-AF48-ACDD-0709843A424D}"/>
              </a:ext>
            </a:extLst>
          </p:cNvPr>
          <p:cNvSpPr txBox="1"/>
          <p:nvPr/>
        </p:nvSpPr>
        <p:spPr>
          <a:xfrm>
            <a:off x="2994676" y="977672"/>
            <a:ext cx="1458220" cy="369332"/>
          </a:xfrm>
          <a:prstGeom prst="rect">
            <a:avLst/>
          </a:prstGeom>
          <a:noFill/>
        </p:spPr>
        <p:txBody>
          <a:bodyPr wrap="none" rtlCol="0">
            <a:spAutoFit/>
          </a:bodyPr>
          <a:lstStyle/>
          <a:p>
            <a:r>
              <a:rPr lang="en-US" dirty="0"/>
              <a:t>Classification </a:t>
            </a:r>
          </a:p>
        </p:txBody>
      </p:sp>
      <p:sp>
        <p:nvSpPr>
          <p:cNvPr id="91" name="TextBox 90">
            <a:extLst>
              <a:ext uri="{FF2B5EF4-FFF2-40B4-BE49-F238E27FC236}">
                <a16:creationId xmlns:a16="http://schemas.microsoft.com/office/drawing/2014/main" id="{D75CFB2A-B67F-D740-A0D0-168A8008D769}"/>
              </a:ext>
            </a:extLst>
          </p:cNvPr>
          <p:cNvSpPr txBox="1"/>
          <p:nvPr/>
        </p:nvSpPr>
        <p:spPr>
          <a:xfrm>
            <a:off x="8260614" y="972092"/>
            <a:ext cx="1123769" cy="369332"/>
          </a:xfrm>
          <a:prstGeom prst="rect">
            <a:avLst/>
          </a:prstGeom>
          <a:noFill/>
        </p:spPr>
        <p:txBody>
          <a:bodyPr wrap="none" rtlCol="0">
            <a:spAutoFit/>
          </a:bodyPr>
          <a:lstStyle/>
          <a:p>
            <a:r>
              <a:rPr lang="en-US" dirty="0"/>
              <a:t>Clustering</a:t>
            </a:r>
          </a:p>
        </p:txBody>
      </p:sp>
      <p:sp>
        <p:nvSpPr>
          <p:cNvPr id="100" name="Oval 99">
            <a:extLst>
              <a:ext uri="{FF2B5EF4-FFF2-40B4-BE49-F238E27FC236}">
                <a16:creationId xmlns:a16="http://schemas.microsoft.com/office/drawing/2014/main" id="{2E64FA8E-F2A9-6544-94A0-BFB9EB3B44D3}"/>
              </a:ext>
            </a:extLst>
          </p:cNvPr>
          <p:cNvSpPr/>
          <p:nvPr/>
        </p:nvSpPr>
        <p:spPr>
          <a:xfrm>
            <a:off x="6427243" y="483820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1790DE3-D116-A845-B6D5-123EA8EE9DA7}"/>
              </a:ext>
            </a:extLst>
          </p:cNvPr>
          <p:cNvSpPr/>
          <p:nvPr/>
        </p:nvSpPr>
        <p:spPr>
          <a:xfrm>
            <a:off x="6054903" y="53466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107" name="Straight Connector 106">
            <a:extLst>
              <a:ext uri="{FF2B5EF4-FFF2-40B4-BE49-F238E27FC236}">
                <a16:creationId xmlns:a16="http://schemas.microsoft.com/office/drawing/2014/main" id="{8334D283-5EEB-9841-8FB0-B20FB6072D2E}"/>
              </a:ext>
            </a:extLst>
          </p:cNvPr>
          <p:cNvCxnSpPr>
            <a:cxnSpLocks/>
          </p:cNvCxnSpPr>
          <p:nvPr/>
        </p:nvCxnSpPr>
        <p:spPr>
          <a:xfrm>
            <a:off x="4625687" y="4550244"/>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8" name="Straight Connector 107">
            <a:extLst>
              <a:ext uri="{FF2B5EF4-FFF2-40B4-BE49-F238E27FC236}">
                <a16:creationId xmlns:a16="http://schemas.microsoft.com/office/drawing/2014/main" id="{EEFC2003-EB44-724B-8AD2-08A8FC1B8F4F}"/>
              </a:ext>
            </a:extLst>
          </p:cNvPr>
          <p:cNvCxnSpPr>
            <a:cxnSpLocks/>
          </p:cNvCxnSpPr>
          <p:nvPr/>
        </p:nvCxnSpPr>
        <p:spPr>
          <a:xfrm flipH="1">
            <a:off x="4661498" y="6389455"/>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9" name="Straight Connector 108">
            <a:extLst>
              <a:ext uri="{FF2B5EF4-FFF2-40B4-BE49-F238E27FC236}">
                <a16:creationId xmlns:a16="http://schemas.microsoft.com/office/drawing/2014/main" id="{73D6BD4A-75B7-4847-A45D-DF7A430394A2}"/>
              </a:ext>
            </a:extLst>
          </p:cNvPr>
          <p:cNvCxnSpPr>
            <a:cxnSpLocks/>
          </p:cNvCxnSpPr>
          <p:nvPr/>
        </p:nvCxnSpPr>
        <p:spPr>
          <a:xfrm flipH="1">
            <a:off x="4661499" y="4287089"/>
            <a:ext cx="2267095" cy="2119202"/>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9" name="TextBox 118">
            <a:extLst>
              <a:ext uri="{FF2B5EF4-FFF2-40B4-BE49-F238E27FC236}">
                <a16:creationId xmlns:a16="http://schemas.microsoft.com/office/drawing/2014/main" id="{5D48F32A-5945-CA4D-B05B-314D72BF7E00}"/>
              </a:ext>
            </a:extLst>
          </p:cNvPr>
          <p:cNvSpPr txBox="1"/>
          <p:nvPr/>
        </p:nvSpPr>
        <p:spPr>
          <a:xfrm>
            <a:off x="5206748" y="3950023"/>
            <a:ext cx="1198726" cy="369332"/>
          </a:xfrm>
          <a:prstGeom prst="rect">
            <a:avLst/>
          </a:prstGeom>
          <a:noFill/>
        </p:spPr>
        <p:txBody>
          <a:bodyPr wrap="none" rtlCol="0">
            <a:spAutoFit/>
          </a:bodyPr>
          <a:lstStyle/>
          <a:p>
            <a:r>
              <a:rPr lang="en-US" dirty="0"/>
              <a:t>Regression</a:t>
            </a:r>
          </a:p>
        </p:txBody>
      </p:sp>
      <p:sp>
        <p:nvSpPr>
          <p:cNvPr id="122" name="Oval 121">
            <a:extLst>
              <a:ext uri="{FF2B5EF4-FFF2-40B4-BE49-F238E27FC236}">
                <a16:creationId xmlns:a16="http://schemas.microsoft.com/office/drawing/2014/main" id="{78042015-D92C-DA41-A8B8-FF7517970C04}"/>
              </a:ext>
            </a:extLst>
          </p:cNvPr>
          <p:cNvSpPr/>
          <p:nvPr/>
        </p:nvSpPr>
        <p:spPr>
          <a:xfrm>
            <a:off x="5497088" y="54990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CEC0A52-2D5E-EC40-A2CA-53D53091D6A0}"/>
              </a:ext>
            </a:extLst>
          </p:cNvPr>
          <p:cNvSpPr/>
          <p:nvPr/>
        </p:nvSpPr>
        <p:spPr>
          <a:xfrm>
            <a:off x="5266270" y="584532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14F59C6-A3A1-A84B-93E6-400288A5D5AA}"/>
              </a:ext>
            </a:extLst>
          </p:cNvPr>
          <p:cNvSpPr>
            <a:spLocks noGrp="1"/>
          </p:cNvSpPr>
          <p:nvPr>
            <p:ph type="sldNum" sz="quarter" idx="12"/>
          </p:nvPr>
        </p:nvSpPr>
        <p:spPr/>
        <p:txBody>
          <a:bodyPr/>
          <a:lstStyle/>
          <a:p>
            <a:fld id="{160847C4-C153-934D-B234-B5C1EA6118B1}" type="slidenum">
              <a:rPr lang="en-US" smtClean="0"/>
              <a:t>11</a:t>
            </a:fld>
            <a:endParaRPr lang="en-US"/>
          </a:p>
        </p:txBody>
      </p:sp>
    </p:spTree>
    <p:extLst>
      <p:ext uri="{BB962C8B-B14F-4D97-AF65-F5344CB8AC3E}">
        <p14:creationId xmlns:p14="http://schemas.microsoft.com/office/powerpoint/2010/main" val="2543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4236530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solidFill>
                  <a:srgbClr val="C00000"/>
                </a:solidFill>
              </a:rPr>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1408600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107332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solidFill>
                  <a:srgbClr val="C00000"/>
                </a:solidFill>
              </a:rPr>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398106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1809233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2043068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18</a:t>
            </a:fld>
            <a:endParaRPr lang="en-US"/>
          </a:p>
        </p:txBody>
      </p:sp>
      <p:pic>
        <p:nvPicPr>
          <p:cNvPr id="3" name="Picture 2">
            <a:extLst>
              <a:ext uri="{FF2B5EF4-FFF2-40B4-BE49-F238E27FC236}">
                <a16:creationId xmlns:a16="http://schemas.microsoft.com/office/drawing/2014/main" id="{C0641B4F-E292-5247-ABFA-5A121C309AF8}"/>
              </a:ext>
            </a:extLst>
          </p:cNvPr>
          <p:cNvPicPr>
            <a:picLocks noChangeAspect="1"/>
          </p:cNvPicPr>
          <p:nvPr/>
        </p:nvPicPr>
        <p:blipFill rotWithShape="1">
          <a:blip r:embed="rId2"/>
          <a:srcRect t="-91" r="47879" b="-1"/>
          <a:stretch/>
        </p:blipFill>
        <p:spPr>
          <a:xfrm>
            <a:off x="2457126" y="1701419"/>
            <a:ext cx="3793203" cy="5156581"/>
          </a:xfrm>
          <a:prstGeom prst="rect">
            <a:avLst/>
          </a:prstGeom>
        </p:spPr>
      </p:pic>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734874" y="6488668"/>
            <a:ext cx="6096000" cy="369332"/>
          </a:xfrm>
          <a:prstGeom prst="rect">
            <a:avLst/>
          </a:prstGeom>
          <a:noFill/>
        </p:spPr>
        <p:txBody>
          <a:bodyPr wrap="square">
            <a:spAutoFit/>
          </a:bodyPr>
          <a:lstStyle/>
          <a:p>
            <a:r>
              <a:rPr lang="en-US" dirty="0"/>
              <a:t>https://</a:t>
            </a:r>
            <a:r>
              <a:rPr lang="en-US" dirty="0" err="1"/>
              <a:t>www.zdnet.com</a:t>
            </a:r>
            <a:r>
              <a:rPr lang="en-US" dirty="0"/>
              <a:t>/</a:t>
            </a:r>
          </a:p>
        </p:txBody>
      </p:sp>
    </p:spTree>
    <p:extLst>
      <p:ext uri="{BB962C8B-B14F-4D97-AF65-F5344CB8AC3E}">
        <p14:creationId xmlns:p14="http://schemas.microsoft.com/office/powerpoint/2010/main" val="1235282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19</a:t>
            </a:fld>
            <a:endParaRPr lang="en-US"/>
          </a:p>
        </p:txBody>
      </p:sp>
      <p:pic>
        <p:nvPicPr>
          <p:cNvPr id="3" name="Picture 2">
            <a:extLst>
              <a:ext uri="{FF2B5EF4-FFF2-40B4-BE49-F238E27FC236}">
                <a16:creationId xmlns:a16="http://schemas.microsoft.com/office/drawing/2014/main" id="{C0641B4F-E292-5247-ABFA-5A121C309AF8}"/>
              </a:ext>
            </a:extLst>
          </p:cNvPr>
          <p:cNvPicPr>
            <a:picLocks noChangeAspect="1"/>
          </p:cNvPicPr>
          <p:nvPr/>
        </p:nvPicPr>
        <p:blipFill>
          <a:blip r:embed="rId2"/>
          <a:stretch>
            <a:fillRect/>
          </a:stretch>
        </p:blipFill>
        <p:spPr>
          <a:xfrm>
            <a:off x="2457126" y="1706092"/>
            <a:ext cx="7277748" cy="5151908"/>
          </a:xfrm>
          <a:prstGeom prst="rect">
            <a:avLst/>
          </a:prstGeom>
        </p:spPr>
      </p:pic>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6" name="TextBox 5">
            <a:extLst>
              <a:ext uri="{FF2B5EF4-FFF2-40B4-BE49-F238E27FC236}">
                <a16:creationId xmlns:a16="http://schemas.microsoft.com/office/drawing/2014/main" id="{D6EC5157-82F4-FD42-8B19-7569C776E78C}"/>
              </a:ext>
            </a:extLst>
          </p:cNvPr>
          <p:cNvSpPr txBox="1"/>
          <p:nvPr/>
        </p:nvSpPr>
        <p:spPr>
          <a:xfrm>
            <a:off x="7393197" y="1033271"/>
            <a:ext cx="1455655"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Low bias</a:t>
            </a:r>
          </a:p>
          <a:p>
            <a:r>
              <a:rPr lang="en-US" dirty="0"/>
              <a:t>High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734874" y="6488668"/>
            <a:ext cx="6096000" cy="369332"/>
          </a:xfrm>
          <a:prstGeom prst="rect">
            <a:avLst/>
          </a:prstGeom>
          <a:noFill/>
        </p:spPr>
        <p:txBody>
          <a:bodyPr wrap="square">
            <a:spAutoFit/>
          </a:bodyPr>
          <a:lstStyle/>
          <a:p>
            <a:r>
              <a:rPr lang="en-US" dirty="0"/>
              <a:t>https://</a:t>
            </a:r>
            <a:r>
              <a:rPr lang="en-US" dirty="0" err="1"/>
              <a:t>www.zdnet.com</a:t>
            </a:r>
            <a:r>
              <a:rPr lang="en-US" dirty="0"/>
              <a:t>/</a:t>
            </a:r>
          </a:p>
        </p:txBody>
      </p:sp>
    </p:spTree>
    <p:extLst>
      <p:ext uri="{BB962C8B-B14F-4D97-AF65-F5344CB8AC3E}">
        <p14:creationId xmlns:p14="http://schemas.microsoft.com/office/powerpoint/2010/main" val="3756198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November 1, 2021</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2E13250-0275-9746-8401-06FCD12815F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1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1DAF5FF2-FE2E-3542-A7D7-49AAF2679F19}"/>
              </a:ext>
            </a:extLst>
          </p:cNvPr>
          <p:cNvSpPr txBox="1">
            <a:spLocks/>
          </p:cNvSpPr>
          <p:nvPr/>
        </p:nvSpPr>
        <p:spPr>
          <a:xfrm>
            <a:off x="838200" y="365125"/>
            <a:ext cx="10515600" cy="668147"/>
          </a:xfrm>
          <a:prstGeom prst="rect">
            <a:avLst/>
          </a:prstGeom>
        </p:spPr>
        <p:txBody>
          <a:bodyPr vert="horz" lIns="0" tIns="0" rIns="0" bIns="0" rtlCol="0" anchor="ctr" anchorCtr="0">
            <a:normAutofit fontScale="90000" lnSpcReduction="20000"/>
          </a:bodyPr>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a:t>Table of contents</a:t>
            </a:r>
            <a:endParaRPr lang="en-US" dirty="0"/>
          </a:p>
        </p:txBody>
      </p:sp>
      <p:sp>
        <p:nvSpPr>
          <p:cNvPr id="9" name="Content Placeholder 2">
            <a:extLst>
              <a:ext uri="{FF2B5EF4-FFF2-40B4-BE49-F238E27FC236}">
                <a16:creationId xmlns:a16="http://schemas.microsoft.com/office/drawing/2014/main" id="{69F63836-E22A-6D46-B6D1-C6964447BE53}"/>
              </a:ext>
            </a:extLst>
          </p:cNvPr>
          <p:cNvSpPr txBox="1">
            <a:spLocks/>
          </p:cNvSpPr>
          <p:nvPr/>
        </p:nvSpPr>
        <p:spPr>
          <a:xfrm>
            <a:off x="838200" y="1197864"/>
            <a:ext cx="10515600" cy="5295011"/>
          </a:xfrm>
          <a:prstGeom prst="rect">
            <a:avLst/>
          </a:prstGeom>
        </p:spPr>
        <p:txBody>
          <a:bodyPr vert="horz" lIns="0" tIns="0" rIns="0" bIns="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bg1"/>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200" dirty="0"/>
          </a:p>
          <a:p>
            <a:r>
              <a:rPr lang="en-US" sz="3200" dirty="0"/>
              <a:t>Introduction </a:t>
            </a:r>
          </a:p>
          <a:p>
            <a:endParaRPr lang="en-US" sz="3200" dirty="0"/>
          </a:p>
          <a:p>
            <a:pPr marL="2743200" lvl="5" indent="-457200" algn="l">
              <a:buFont typeface="Arial" panose="020B0604020202020204" pitchFamily="34" charset="0"/>
              <a:buChar char="•"/>
            </a:pPr>
            <a:r>
              <a:rPr lang="en-US" sz="3000" dirty="0">
                <a:solidFill>
                  <a:schemeClr val="bg1"/>
                </a:solidFill>
              </a:rPr>
              <a:t>Supervised and Unsupervised</a:t>
            </a:r>
          </a:p>
          <a:p>
            <a:pPr marL="2743200" lvl="5" indent="-457200" algn="l">
              <a:buFont typeface="Arial" panose="020B0604020202020204" pitchFamily="34" charset="0"/>
              <a:buChar char="•"/>
            </a:pPr>
            <a:r>
              <a:rPr lang="en-US" sz="3000" dirty="0">
                <a:solidFill>
                  <a:schemeClr val="bg1"/>
                </a:solidFill>
              </a:rPr>
              <a:t>Bias and Variance </a:t>
            </a:r>
          </a:p>
          <a:p>
            <a:pPr marL="2743200" lvl="5" indent="-457200" algn="l">
              <a:buFont typeface="Arial" panose="020B0604020202020204" pitchFamily="34" charset="0"/>
              <a:buChar char="•"/>
            </a:pPr>
            <a:r>
              <a:rPr lang="en-US" sz="3000" dirty="0">
                <a:solidFill>
                  <a:schemeClr val="bg1"/>
                </a:solidFill>
              </a:rPr>
              <a:t>Cross Validation</a:t>
            </a:r>
          </a:p>
          <a:p>
            <a:endParaRPr lang="en-US" sz="3200" dirty="0"/>
          </a:p>
          <a:p>
            <a:r>
              <a:rPr lang="en-US" sz="3200" dirty="0"/>
              <a:t>Methods to learn</a:t>
            </a:r>
          </a:p>
          <a:p>
            <a:endParaRPr lang="en-US" sz="3200" dirty="0"/>
          </a:p>
          <a:p>
            <a:pPr marL="2628900" lvl="5" indent="-342900" algn="l">
              <a:buFont typeface="Arial" panose="020B0604020202020204" pitchFamily="34" charset="0"/>
              <a:buChar char="•"/>
            </a:pPr>
            <a:r>
              <a:rPr lang="en-US" sz="3000" dirty="0">
                <a:solidFill>
                  <a:schemeClr val="bg1"/>
                </a:solidFill>
              </a:rPr>
              <a:t>K-Nearest Neighbors (+ Hands on practice )</a:t>
            </a:r>
          </a:p>
          <a:p>
            <a:pPr marL="2628900" lvl="5" indent="-342900" algn="l">
              <a:buFont typeface="Arial" panose="020B0604020202020204" pitchFamily="34" charset="0"/>
              <a:buChar char="•"/>
            </a:pPr>
            <a:r>
              <a:rPr lang="en-US" sz="3000" dirty="0">
                <a:solidFill>
                  <a:schemeClr val="bg1"/>
                </a:solidFill>
              </a:rPr>
              <a:t>K-means clustering (+ Hands on practice )</a:t>
            </a:r>
          </a:p>
          <a:p>
            <a:pPr marL="2628900" lvl="5" indent="-342900" algn="l">
              <a:buFont typeface="Arial" panose="020B0604020202020204" pitchFamily="34" charset="0"/>
              <a:buChar char="•"/>
            </a:pPr>
            <a:r>
              <a:rPr lang="en-US" sz="3000" dirty="0">
                <a:solidFill>
                  <a:schemeClr val="bg1"/>
                </a:solidFill>
              </a:rPr>
              <a:t>Decision Tree (+ Hands on practice )</a:t>
            </a:r>
          </a:p>
        </p:txBody>
      </p:sp>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2</a:t>
            </a:fld>
            <a:endParaRPr lang="en-US"/>
          </a:p>
        </p:txBody>
      </p:sp>
    </p:spTree>
    <p:extLst>
      <p:ext uri="{BB962C8B-B14F-4D97-AF65-F5344CB8AC3E}">
        <p14:creationId xmlns:p14="http://schemas.microsoft.com/office/powerpoint/2010/main" val="3200466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F321-97CC-8943-92A4-83B2B1B24385}"/>
              </a:ext>
            </a:extLst>
          </p:cNvPr>
          <p:cNvPicPr>
            <a:picLocks noChangeAspect="1"/>
          </p:cNvPicPr>
          <p:nvPr/>
        </p:nvPicPr>
        <p:blipFill>
          <a:blip r:embed="rId2"/>
          <a:stretch>
            <a:fillRect/>
          </a:stretch>
        </p:blipFill>
        <p:spPr>
          <a:xfrm>
            <a:off x="4794250" y="1905000"/>
            <a:ext cx="2603500" cy="3048000"/>
          </a:xfrm>
          <a:prstGeom prst="rect">
            <a:avLst/>
          </a:prstGeom>
        </p:spPr>
      </p:pic>
      <p:sp>
        <p:nvSpPr>
          <p:cNvPr id="9" name="Rectangle 8">
            <a:extLst>
              <a:ext uri="{FF2B5EF4-FFF2-40B4-BE49-F238E27FC236}">
                <a16:creationId xmlns:a16="http://schemas.microsoft.com/office/drawing/2014/main" id="{22301A96-6709-344A-9307-FA6018745C36}"/>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2CD586E1-2E73-AD40-A597-634C8683583E}"/>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3323776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37D302-7838-E740-9940-563E0A83A2AD}"/>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6004033E-0BE5-174C-AFCA-56481DE25016}"/>
              </a:ext>
            </a:extLst>
          </p:cNvPr>
          <p:cNvPicPr>
            <a:picLocks noChangeAspect="1"/>
          </p:cNvPicPr>
          <p:nvPr/>
        </p:nvPicPr>
        <p:blipFill>
          <a:blip r:embed="rId3"/>
          <a:stretch>
            <a:fillRect/>
          </a:stretch>
        </p:blipFill>
        <p:spPr>
          <a:xfrm>
            <a:off x="2785166" y="3669748"/>
            <a:ext cx="2387600" cy="1168400"/>
          </a:xfrm>
          <a:prstGeom prst="rect">
            <a:avLst/>
          </a:prstGeom>
        </p:spPr>
      </p:pic>
      <p:sp>
        <p:nvSpPr>
          <p:cNvPr id="4" name="TextBox 3">
            <a:extLst>
              <a:ext uri="{FF2B5EF4-FFF2-40B4-BE49-F238E27FC236}">
                <a16:creationId xmlns:a16="http://schemas.microsoft.com/office/drawing/2014/main" id="{E1B8ED55-C23D-CB42-B39F-8EB9E451BFBA}"/>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1085032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EC2DD2-8E0F-A744-834E-1BA40CAF5009}"/>
              </a:ext>
            </a:extLst>
          </p:cNvPr>
          <p:cNvPicPr>
            <a:picLocks noChangeAspect="1"/>
          </p:cNvPicPr>
          <p:nvPr/>
        </p:nvPicPr>
        <p:blipFill rotWithShape="1">
          <a:blip r:embed="rId2"/>
          <a:srcRect l="7023"/>
          <a:stretch/>
        </p:blipFill>
        <p:spPr>
          <a:xfrm>
            <a:off x="4977114" y="1905000"/>
            <a:ext cx="2420636" cy="3048000"/>
          </a:xfrm>
          <a:prstGeom prst="rect">
            <a:avLst/>
          </a:prstGeom>
        </p:spPr>
      </p:pic>
      <p:sp>
        <p:nvSpPr>
          <p:cNvPr id="3" name="Rectangle 2">
            <a:extLst>
              <a:ext uri="{FF2B5EF4-FFF2-40B4-BE49-F238E27FC236}">
                <a16:creationId xmlns:a16="http://schemas.microsoft.com/office/drawing/2014/main" id="{2AE8A7FF-A73E-7443-868D-F457DEF32A01}"/>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60F943E3-0AB0-D84F-BE9A-DA4307E9B58E}"/>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23832174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B27CF6-D1E7-E84E-A5E3-6CB11DBE6B83}"/>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8E2CDC2A-8EBC-CE4E-8885-423DB1E016E6}"/>
              </a:ext>
            </a:extLst>
          </p:cNvPr>
          <p:cNvPicPr>
            <a:picLocks noChangeAspect="1"/>
          </p:cNvPicPr>
          <p:nvPr/>
        </p:nvPicPr>
        <p:blipFill>
          <a:blip r:embed="rId3"/>
          <a:stretch>
            <a:fillRect/>
          </a:stretch>
        </p:blipFill>
        <p:spPr>
          <a:xfrm>
            <a:off x="2814983" y="3784600"/>
            <a:ext cx="2387600" cy="1168400"/>
          </a:xfrm>
          <a:prstGeom prst="rect">
            <a:avLst/>
          </a:prstGeom>
        </p:spPr>
      </p:pic>
      <p:sp>
        <p:nvSpPr>
          <p:cNvPr id="4" name="TextBox 3">
            <a:extLst>
              <a:ext uri="{FF2B5EF4-FFF2-40B4-BE49-F238E27FC236}">
                <a16:creationId xmlns:a16="http://schemas.microsoft.com/office/drawing/2014/main" id="{F18A180D-40BE-7743-B554-BE03055122D9}"/>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1292469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186F0C-4401-2B42-AA20-688233A91046}"/>
              </a:ext>
            </a:extLst>
          </p:cNvPr>
          <p:cNvPicPr>
            <a:picLocks noChangeAspect="1"/>
          </p:cNvPicPr>
          <p:nvPr/>
        </p:nvPicPr>
        <p:blipFill rotWithShape="1">
          <a:blip r:embed="rId3"/>
          <a:srcRect r="9100" b="38604"/>
          <a:stretch/>
        </p:blipFill>
        <p:spPr>
          <a:xfrm>
            <a:off x="4794250" y="1905000"/>
            <a:ext cx="2366571" cy="1871353"/>
          </a:xfrm>
          <a:prstGeom prst="rect">
            <a:avLst/>
          </a:prstGeom>
        </p:spPr>
      </p:pic>
      <p:sp>
        <p:nvSpPr>
          <p:cNvPr id="4" name="TextBox 3">
            <a:extLst>
              <a:ext uri="{FF2B5EF4-FFF2-40B4-BE49-F238E27FC236}">
                <a16:creationId xmlns:a16="http://schemas.microsoft.com/office/drawing/2014/main" id="{5981D972-FB14-6045-92F1-76CC9C2F29FC}"/>
              </a:ext>
            </a:extLst>
          </p:cNvPr>
          <p:cNvSpPr txBox="1"/>
          <p:nvPr/>
        </p:nvSpPr>
        <p:spPr>
          <a:xfrm>
            <a:off x="4794250" y="6355930"/>
            <a:ext cx="7069206" cy="369332"/>
          </a:xfrm>
          <a:prstGeom prst="rect">
            <a:avLst/>
          </a:prstGeom>
          <a:noFill/>
        </p:spPr>
        <p:txBody>
          <a:bodyPr wrap="square">
            <a:spAutoFit/>
          </a:bodyPr>
          <a:lstStyle/>
          <a:p>
            <a:r>
              <a:rPr lang="en-US" dirty="0"/>
              <a:t>https://</a:t>
            </a:r>
            <a:r>
              <a:rPr lang="en-US" dirty="0" err="1"/>
              <a:t>www.biorxiv.org</a:t>
            </a:r>
            <a:r>
              <a:rPr lang="en-US" dirty="0"/>
              <a:t>/content/10.1101/2020.12.23.424258v1.full</a:t>
            </a:r>
          </a:p>
        </p:txBody>
      </p:sp>
      <p:sp>
        <p:nvSpPr>
          <p:cNvPr id="6" name="TextBox 5">
            <a:extLst>
              <a:ext uri="{FF2B5EF4-FFF2-40B4-BE49-F238E27FC236}">
                <a16:creationId xmlns:a16="http://schemas.microsoft.com/office/drawing/2014/main" id="{72F07D3D-D2E0-6E43-AA35-D99968AE5724}"/>
              </a:ext>
            </a:extLst>
          </p:cNvPr>
          <p:cNvSpPr txBox="1"/>
          <p:nvPr/>
        </p:nvSpPr>
        <p:spPr>
          <a:xfrm>
            <a:off x="427511" y="281339"/>
            <a:ext cx="3159006" cy="461665"/>
          </a:xfrm>
          <a:prstGeom prst="rect">
            <a:avLst/>
          </a:prstGeom>
          <a:noFill/>
        </p:spPr>
        <p:txBody>
          <a:bodyPr wrap="none" rtlCol="0">
            <a:spAutoFit/>
          </a:bodyPr>
          <a:lstStyle/>
          <a:p>
            <a:r>
              <a:rPr lang="en-US" sz="2400" dirty="0"/>
              <a:t>What we want to make:</a:t>
            </a:r>
          </a:p>
        </p:txBody>
      </p:sp>
    </p:spTree>
    <p:extLst>
      <p:ext uri="{BB962C8B-B14F-4D97-AF65-F5344CB8AC3E}">
        <p14:creationId xmlns:p14="http://schemas.microsoft.com/office/powerpoint/2010/main" val="3995246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25</a:t>
            </a:fld>
            <a:endParaRPr lang="en-US"/>
          </a:p>
        </p:txBody>
      </p:sp>
      <p:pic>
        <p:nvPicPr>
          <p:cNvPr id="10" name="Picture 9">
            <a:extLst>
              <a:ext uri="{FF2B5EF4-FFF2-40B4-BE49-F238E27FC236}">
                <a16:creationId xmlns:a16="http://schemas.microsoft.com/office/drawing/2014/main" id="{337CF000-17B8-3241-9329-11F6FD006AA7}"/>
              </a:ext>
            </a:extLst>
          </p:cNvPr>
          <p:cNvPicPr>
            <a:picLocks noChangeAspect="1"/>
          </p:cNvPicPr>
          <p:nvPr/>
        </p:nvPicPr>
        <p:blipFill rotWithShape="1">
          <a:blip r:embed="rId4"/>
          <a:srcRect r="2491" b="44394"/>
          <a:stretch/>
        </p:blipFill>
        <p:spPr>
          <a:xfrm>
            <a:off x="2684843" y="1493827"/>
            <a:ext cx="1160537" cy="77481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F4D0208C-28C5-C44F-8374-32FD436723FB}"/>
              </a:ext>
            </a:extLst>
          </p:cNvPr>
          <p:cNvPicPr>
            <a:picLocks noChangeAspect="1"/>
          </p:cNvPicPr>
          <p:nvPr/>
        </p:nvPicPr>
        <p:blipFill rotWithShape="1">
          <a:blip r:embed="rId5"/>
          <a:srcRect l="7023" r="8534" b="33365"/>
          <a:stretch/>
        </p:blipFill>
        <p:spPr>
          <a:xfrm>
            <a:off x="8966018" y="3006824"/>
            <a:ext cx="1016182" cy="938801"/>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EC7D2385-BBB0-6D4E-848E-5D67F15AC61E}"/>
              </a:ext>
            </a:extLst>
          </p:cNvPr>
          <p:cNvPicPr>
            <a:picLocks noChangeAspect="1"/>
          </p:cNvPicPr>
          <p:nvPr/>
        </p:nvPicPr>
        <p:blipFill rotWithShape="1">
          <a:blip r:embed="rId6"/>
          <a:srcRect r="3324" b="44308"/>
          <a:stretch/>
        </p:blipFill>
        <p:spPr>
          <a:xfrm>
            <a:off x="5874809" y="3698308"/>
            <a:ext cx="1163415" cy="7846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3070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1950686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3562979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3705796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F6002-F94C-1A44-8E54-E4D3D6B18A90}"/>
              </a:ext>
            </a:extLst>
          </p:cNvPr>
          <p:cNvSpPr>
            <a:spLocks noGrp="1"/>
          </p:cNvSpPr>
          <p:nvPr>
            <p:ph type="title"/>
          </p:nvPr>
        </p:nvSpPr>
        <p:spPr/>
        <p:txBody>
          <a:bodyPr>
            <a:normAutofit fontScale="90000"/>
          </a:bodyPr>
          <a:lstStyle/>
          <a:p>
            <a:r>
              <a:rPr lang="en-US" dirty="0"/>
              <a:t>Nested Cross Validation</a:t>
            </a:r>
          </a:p>
        </p:txBody>
      </p:sp>
      <p:sp>
        <p:nvSpPr>
          <p:cNvPr id="4" name="Slide Number Placeholder 3">
            <a:extLst>
              <a:ext uri="{FF2B5EF4-FFF2-40B4-BE49-F238E27FC236}">
                <a16:creationId xmlns:a16="http://schemas.microsoft.com/office/drawing/2014/main" id="{E3468E5C-045E-0949-9586-D92E9DF4E520}"/>
              </a:ext>
            </a:extLst>
          </p:cNvPr>
          <p:cNvSpPr>
            <a:spLocks noGrp="1"/>
          </p:cNvSpPr>
          <p:nvPr>
            <p:ph type="sldNum" sz="quarter" idx="12"/>
          </p:nvPr>
        </p:nvSpPr>
        <p:spPr/>
        <p:txBody>
          <a:bodyPr/>
          <a:lstStyle/>
          <a:p>
            <a:fld id="{160847C4-C153-934D-B234-B5C1EA6118B1}" type="slidenum">
              <a:rPr lang="en-US" smtClean="0"/>
              <a:t>29</a:t>
            </a:fld>
            <a:endParaRPr lang="en-US"/>
          </a:p>
        </p:txBody>
      </p:sp>
      <p:pic>
        <p:nvPicPr>
          <p:cNvPr id="3074" name="Picture 2" descr="| Nested cross-validation. In nested cross-validation, the data are split twice into several folds. In this figure, we have eightfold outer cross-validation to determine the classifier performance. In the inner twofold cross-validation, the training set is divided again for feature selection or to determine optimal tuning parameters for the classifier.  ">
            <a:extLst>
              <a:ext uri="{FF2B5EF4-FFF2-40B4-BE49-F238E27FC236}">
                <a16:creationId xmlns:a16="http://schemas.microsoft.com/office/drawing/2014/main" id="{9ECFC9A4-35DA-A04F-804E-CEB60F1B47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524" y="1032605"/>
            <a:ext cx="4956980" cy="58253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4C2788C-2476-C248-AB23-3B1348011EEA}"/>
              </a:ext>
            </a:extLst>
          </p:cNvPr>
          <p:cNvSpPr/>
          <p:nvPr/>
        </p:nvSpPr>
        <p:spPr>
          <a:xfrm>
            <a:off x="7375301" y="6075144"/>
            <a:ext cx="6096000" cy="646331"/>
          </a:xfrm>
          <a:prstGeom prst="rect">
            <a:avLst/>
          </a:prstGeom>
        </p:spPr>
        <p:txBody>
          <a:bodyPr>
            <a:spAutoFit/>
          </a:bodyPr>
          <a:lstStyle/>
          <a:p>
            <a:r>
              <a:rPr lang="en-US" dirty="0" err="1"/>
              <a:t>Kassraian</a:t>
            </a:r>
            <a:r>
              <a:rPr lang="en-US" dirty="0"/>
              <a:t>, et al (2016) Frontiers in Psychiatry. 7. 10.3389/fpsyt.2016.00177. </a:t>
            </a:r>
          </a:p>
        </p:txBody>
      </p:sp>
    </p:spTree>
    <p:extLst>
      <p:ext uri="{BB962C8B-B14F-4D97-AF65-F5344CB8AC3E}">
        <p14:creationId xmlns:p14="http://schemas.microsoft.com/office/powerpoint/2010/main" val="874212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a:xfrm>
            <a:off x="827086" y="652597"/>
            <a:ext cx="10515600" cy="668147"/>
          </a:xfrm>
        </p:spPr>
        <p:txBody>
          <a:bodyPr>
            <a:normAutofit fontScale="90000"/>
          </a:bodyPr>
          <a:lstStyle/>
          <a:p>
            <a:r>
              <a:rPr lang="en-US" dirty="0"/>
              <a:t>Examples of Machine Learning Methods</a:t>
            </a:r>
            <a:br>
              <a:rPr lang="en-US" dirty="0"/>
            </a:br>
            <a:endParaRPr lang="en-US" dirty="0"/>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073391" y="6455570"/>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spTree>
    <p:extLst>
      <p:ext uri="{BB962C8B-B14F-4D97-AF65-F5344CB8AC3E}">
        <p14:creationId xmlns:p14="http://schemas.microsoft.com/office/powerpoint/2010/main" val="352288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30</a:t>
            </a:fld>
            <a:endParaRPr lang="en-US"/>
          </a:p>
        </p:txBody>
      </p:sp>
    </p:spTree>
    <p:extLst>
      <p:ext uri="{BB962C8B-B14F-4D97-AF65-F5344CB8AC3E}">
        <p14:creationId xmlns:p14="http://schemas.microsoft.com/office/powerpoint/2010/main" val="3005042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1043866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32</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3588352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33</a:t>
            </a:fld>
            <a:endParaRPr lang="en-US"/>
          </a:p>
        </p:txBody>
      </p:sp>
    </p:spTree>
    <p:extLst>
      <p:ext uri="{BB962C8B-B14F-4D97-AF65-F5344CB8AC3E}">
        <p14:creationId xmlns:p14="http://schemas.microsoft.com/office/powerpoint/2010/main" val="1227231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34</a:t>
            </a:fld>
            <a:endParaRPr lang="en-US"/>
          </a:p>
        </p:txBody>
      </p:sp>
    </p:spTree>
    <p:extLst>
      <p:ext uri="{BB962C8B-B14F-4D97-AF65-F5344CB8AC3E}">
        <p14:creationId xmlns:p14="http://schemas.microsoft.com/office/powerpoint/2010/main" val="23605861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4164021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3503772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4641527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6" name="Rectangle 5">
            <a:extLst>
              <a:ext uri="{FF2B5EF4-FFF2-40B4-BE49-F238E27FC236}">
                <a16:creationId xmlns:a16="http://schemas.microsoft.com/office/drawing/2014/main" id="{4614842A-7ABF-6746-86C2-98DEAD851FA4}"/>
              </a:ext>
            </a:extLst>
          </p:cNvPr>
          <p:cNvSpPr/>
          <p:nvPr/>
        </p:nvSpPr>
        <p:spPr>
          <a:xfrm>
            <a:off x="6892808" y="6356350"/>
            <a:ext cx="5091907" cy="369332"/>
          </a:xfrm>
          <a:prstGeom prst="rect">
            <a:avLst/>
          </a:prstGeom>
        </p:spPr>
        <p:txBody>
          <a:bodyPr wrap="none">
            <a:spAutoFit/>
          </a:bodyPr>
          <a:lstStyle/>
          <a:p>
            <a:r>
              <a:rPr lang="en-US" dirty="0"/>
              <a:t>Thomas P. </a:t>
            </a:r>
            <a:r>
              <a:rPr lang="en-US" dirty="0" err="1"/>
              <a:t>Wytock</a:t>
            </a:r>
            <a:r>
              <a:rPr lang="en-US" dirty="0"/>
              <a:t> and Adilson E. </a:t>
            </a:r>
            <a:r>
              <a:rPr lang="en-US" dirty="0" err="1"/>
              <a:t>Motter</a:t>
            </a:r>
            <a:r>
              <a:rPr lang="en-US" dirty="0"/>
              <a:t>, PNAS 2019</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38</a:t>
            </a:fld>
            <a:endParaRPr lang="en-US"/>
          </a:p>
        </p:txBody>
      </p:sp>
      <p:pic>
        <p:nvPicPr>
          <p:cNvPr id="9" name="Picture 8">
            <a:extLst>
              <a:ext uri="{FF2B5EF4-FFF2-40B4-BE49-F238E27FC236}">
                <a16:creationId xmlns:a16="http://schemas.microsoft.com/office/drawing/2014/main" id="{F6566CFA-113A-6240-8469-53F5C824BF27}"/>
              </a:ext>
            </a:extLst>
          </p:cNvPr>
          <p:cNvPicPr>
            <a:picLocks noChangeAspect="1"/>
          </p:cNvPicPr>
          <p:nvPr/>
        </p:nvPicPr>
        <p:blipFill>
          <a:blip r:embed="rId3"/>
          <a:stretch>
            <a:fillRect/>
          </a:stretch>
        </p:blipFill>
        <p:spPr>
          <a:xfrm>
            <a:off x="2800350" y="933450"/>
            <a:ext cx="6591300" cy="4991100"/>
          </a:xfrm>
          <a:prstGeom prst="rect">
            <a:avLst/>
          </a:prstGeom>
        </p:spPr>
      </p:pic>
    </p:spTree>
    <p:extLst>
      <p:ext uri="{BB962C8B-B14F-4D97-AF65-F5344CB8AC3E}">
        <p14:creationId xmlns:p14="http://schemas.microsoft.com/office/powerpoint/2010/main" val="968569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lnSpcReduction="10000"/>
          </a:bodyPr>
          <a:lstStyle/>
          <a:p>
            <a:pPr marL="0" indent="0">
              <a:buNone/>
            </a:pPr>
            <a:r>
              <a:rPr lang="en-US" b="1" dirty="0"/>
              <a:t>Pros</a:t>
            </a:r>
          </a:p>
          <a:p>
            <a:r>
              <a:rPr lang="en-US" dirty="0"/>
              <a:t>Easy to implement</a:t>
            </a:r>
          </a:p>
          <a:p>
            <a:endParaRPr lang="en-US" dirty="0"/>
          </a:p>
          <a:p>
            <a:pPr marL="0" indent="0">
              <a:buNone/>
            </a:pPr>
            <a:r>
              <a:rPr lang="en-US" b="1" dirty="0"/>
              <a:t>Cons</a:t>
            </a:r>
          </a:p>
          <a:p>
            <a:r>
              <a:rPr lang="en-US" dirty="0"/>
              <a:t>Computationally expensive</a:t>
            </a:r>
          </a:p>
          <a:p>
            <a:r>
              <a:rPr lang="en-US" dirty="0"/>
              <a:t>Uses a lot of memory</a:t>
            </a:r>
          </a:p>
          <a:p>
            <a:r>
              <a:rPr lang="en-US" dirty="0"/>
              <a:t>Sensitive to the scale of data and outliers</a:t>
            </a:r>
          </a:p>
          <a:p>
            <a:pPr fontAlgn="base"/>
            <a:r>
              <a:rPr lang="en-US" dirty="0"/>
              <a:t>As the number of dimensions increases, the volume of the input space increases at an exponential rate</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39</a:t>
            </a:fld>
            <a:endParaRPr lang="en-US"/>
          </a:p>
        </p:txBody>
      </p:sp>
    </p:spTree>
    <p:extLst>
      <p:ext uri="{BB962C8B-B14F-4D97-AF65-F5344CB8AC3E}">
        <p14:creationId xmlns:p14="http://schemas.microsoft.com/office/powerpoint/2010/main" val="1193803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6221459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1643779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30639729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79E4-4289-EA4C-B1CD-BD4A1ACC9476}"/>
              </a:ext>
            </a:extLst>
          </p:cNvPr>
          <p:cNvSpPr>
            <a:spLocks noGrp="1"/>
          </p:cNvSpPr>
          <p:nvPr>
            <p:ph type="title"/>
          </p:nvPr>
        </p:nvSpPr>
        <p:spPr>
          <a:xfrm>
            <a:off x="3331633" y="2929297"/>
            <a:ext cx="5528733" cy="999405"/>
          </a:xfrm>
        </p:spPr>
        <p:style>
          <a:lnRef idx="0">
            <a:schemeClr val="dk1"/>
          </a:lnRef>
          <a:fillRef idx="3">
            <a:schemeClr val="dk1"/>
          </a:fillRef>
          <a:effectRef idx="3">
            <a:schemeClr val="dk1"/>
          </a:effectRef>
          <a:fontRef idx="minor">
            <a:schemeClr val="lt1"/>
          </a:fontRef>
        </p:style>
        <p:txBody>
          <a:bodyPr>
            <a:normAutofit/>
          </a:bodyPr>
          <a:lstStyle/>
          <a:p>
            <a:r>
              <a:rPr lang="en-US" dirty="0" err="1"/>
              <a:t>kNN</a:t>
            </a:r>
            <a:r>
              <a:rPr lang="en-US" dirty="0"/>
              <a:t> practice</a:t>
            </a:r>
          </a:p>
        </p:txBody>
      </p:sp>
      <p:sp>
        <p:nvSpPr>
          <p:cNvPr id="4" name="Slide Number Placeholder 3">
            <a:extLst>
              <a:ext uri="{FF2B5EF4-FFF2-40B4-BE49-F238E27FC236}">
                <a16:creationId xmlns:a16="http://schemas.microsoft.com/office/drawing/2014/main" id="{D58FFCFE-DDD6-E444-83B2-36FE21DD0E62}"/>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3394605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43</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674579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a cluster to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14242893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45</a:t>
            </a:fld>
            <a:endParaRPr lang="en-US"/>
          </a:p>
        </p:txBody>
      </p:sp>
    </p:spTree>
    <p:extLst>
      <p:ext uri="{BB962C8B-B14F-4D97-AF65-F5344CB8AC3E}">
        <p14:creationId xmlns:p14="http://schemas.microsoft.com/office/powerpoint/2010/main" val="15992161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1724035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577083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48</a:t>
            </a:fld>
            <a:endParaRPr lang="en-US"/>
          </a:p>
        </p:txBody>
      </p:sp>
      <p:sp>
        <p:nvSpPr>
          <p:cNvPr id="6" name="Rectangle 5">
            <a:extLst>
              <a:ext uri="{FF2B5EF4-FFF2-40B4-BE49-F238E27FC236}">
                <a16:creationId xmlns:a16="http://schemas.microsoft.com/office/drawing/2014/main" id="{CDE829E9-4757-AA4E-A074-57608041952B}"/>
              </a:ext>
            </a:extLst>
          </p:cNvPr>
          <p:cNvSpPr/>
          <p:nvPr/>
        </p:nvSpPr>
        <p:spPr>
          <a:xfrm>
            <a:off x="4868487" y="6179927"/>
            <a:ext cx="6096000" cy="923330"/>
          </a:xfrm>
          <a:prstGeom prst="rect">
            <a:avLst/>
          </a:prstGeom>
        </p:spPr>
        <p:txBody>
          <a:bodyPr>
            <a:spAutoFit/>
          </a:bodyPr>
          <a:lstStyle/>
          <a:p>
            <a:pPr lvl="0">
              <a:defRPr/>
            </a:pPr>
            <a:r>
              <a:rPr lang="en-US" dirty="0">
                <a:hlinkClick r:id="rId4"/>
              </a:rPr>
              <a:t>https://raw.githubusercontent.com/andrewxiechina/DataScience/master/K-Means/k4XcapI.gif</a:t>
            </a:r>
            <a:endParaRPr lang="en-US" dirty="0"/>
          </a:p>
          <a:p>
            <a:endParaRPr lang="en-US" dirty="0"/>
          </a:p>
        </p:txBody>
      </p:sp>
    </p:spTree>
    <p:extLst>
      <p:ext uri="{BB962C8B-B14F-4D97-AF65-F5344CB8AC3E}">
        <p14:creationId xmlns:p14="http://schemas.microsoft.com/office/powerpoint/2010/main" val="3821574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3506130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3E1F-9469-9D43-9E2A-5608470299C8}"/>
              </a:ext>
            </a:extLst>
          </p:cNvPr>
          <p:cNvSpPr>
            <a:spLocks noGrp="1"/>
          </p:cNvSpPr>
          <p:nvPr>
            <p:ph type="title"/>
          </p:nvPr>
        </p:nvSpPr>
        <p:spPr/>
        <p:txBody>
          <a:bodyPr>
            <a:normAutofit fontScale="90000"/>
          </a:bodyPr>
          <a:lstStyle/>
          <a:p>
            <a:r>
              <a:rPr lang="en-US" dirty="0"/>
              <a:t>It’s all about prediction!</a:t>
            </a:r>
          </a:p>
        </p:txBody>
      </p:sp>
      <p:pic>
        <p:nvPicPr>
          <p:cNvPr id="8" name="Content Placeholder 7">
            <a:extLst>
              <a:ext uri="{FF2B5EF4-FFF2-40B4-BE49-F238E27FC236}">
                <a16:creationId xmlns:a16="http://schemas.microsoft.com/office/drawing/2014/main" id="{561C5341-ED8C-F342-9C28-CEE8F651412B}"/>
              </a:ext>
            </a:extLst>
          </p:cNvPr>
          <p:cNvPicPr>
            <a:picLocks noGrp="1" noChangeAspect="1"/>
          </p:cNvPicPr>
          <p:nvPr>
            <p:ph idx="1"/>
          </p:nvPr>
        </p:nvPicPr>
        <p:blipFill>
          <a:blip r:embed="rId3"/>
          <a:stretch>
            <a:fillRect/>
          </a:stretch>
        </p:blipFill>
        <p:spPr>
          <a:xfrm>
            <a:off x="6805171" y="2439897"/>
            <a:ext cx="1253653" cy="8746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Slide Number Placeholder 3">
            <a:extLst>
              <a:ext uri="{FF2B5EF4-FFF2-40B4-BE49-F238E27FC236}">
                <a16:creationId xmlns:a16="http://schemas.microsoft.com/office/drawing/2014/main" id="{DFA7F3FC-7D2E-D948-9ABA-72B50E7D23AB}"/>
              </a:ext>
            </a:extLst>
          </p:cNvPr>
          <p:cNvSpPr>
            <a:spLocks noGrp="1"/>
          </p:cNvSpPr>
          <p:nvPr>
            <p:ph type="sldNum" sz="quarter" idx="12"/>
          </p:nvPr>
        </p:nvSpPr>
        <p:spPr/>
        <p:txBody>
          <a:bodyPr/>
          <a:lstStyle/>
          <a:p>
            <a:fld id="{160847C4-C153-934D-B234-B5C1EA6118B1}" type="slidenum">
              <a:rPr lang="en-US" smtClean="0"/>
              <a:t>5</a:t>
            </a:fld>
            <a:endParaRPr lang="en-US"/>
          </a:p>
        </p:txBody>
      </p:sp>
      <p:pic>
        <p:nvPicPr>
          <p:cNvPr id="6" name="Picture 5">
            <a:extLst>
              <a:ext uri="{FF2B5EF4-FFF2-40B4-BE49-F238E27FC236}">
                <a16:creationId xmlns:a16="http://schemas.microsoft.com/office/drawing/2014/main" id="{70B14A1D-58FF-8C48-A982-5493D865F85B}"/>
              </a:ext>
            </a:extLst>
          </p:cNvPr>
          <p:cNvPicPr>
            <a:picLocks noChangeAspect="1"/>
          </p:cNvPicPr>
          <p:nvPr/>
        </p:nvPicPr>
        <p:blipFill>
          <a:blip r:embed="rId4"/>
          <a:stretch>
            <a:fillRect/>
          </a:stretch>
        </p:blipFill>
        <p:spPr>
          <a:xfrm>
            <a:off x="2676431" y="2410588"/>
            <a:ext cx="1362984" cy="8673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a:extLst>
              <a:ext uri="{FF2B5EF4-FFF2-40B4-BE49-F238E27FC236}">
                <a16:creationId xmlns:a16="http://schemas.microsoft.com/office/drawing/2014/main" id="{7D048DFB-A574-C547-B304-5F567A202B79}"/>
              </a:ext>
            </a:extLst>
          </p:cNvPr>
          <p:cNvPicPr>
            <a:picLocks noChangeAspect="1"/>
          </p:cNvPicPr>
          <p:nvPr/>
        </p:nvPicPr>
        <p:blipFill rotWithShape="1">
          <a:blip r:embed="rId5"/>
          <a:srcRect r="4662" b="5836"/>
          <a:stretch/>
        </p:blipFill>
        <p:spPr>
          <a:xfrm>
            <a:off x="4884798" y="1022783"/>
            <a:ext cx="1104881" cy="10363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6" name="Picture 2" descr="Vending Machine Icon – Free Download, PNG and Vector">
            <a:extLst>
              <a:ext uri="{FF2B5EF4-FFF2-40B4-BE49-F238E27FC236}">
                <a16:creationId xmlns:a16="http://schemas.microsoft.com/office/drawing/2014/main" id="{34428F65-FD5A-B940-A288-937545A7E8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343" y="2469585"/>
            <a:ext cx="1746574" cy="1746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r the Church | Living a 'Green Olive Tree' Kind of Life">
            <a:extLst>
              <a:ext uri="{FF2B5EF4-FFF2-40B4-BE49-F238E27FC236}">
                <a16:creationId xmlns:a16="http://schemas.microsoft.com/office/drawing/2014/main" id="{47271CB3-FD9C-FF44-9DDC-42F44ACF7D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648" y="4823635"/>
            <a:ext cx="2698622" cy="179908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48DF8780-469F-194C-A42F-823E9A15D775}"/>
              </a:ext>
            </a:extLst>
          </p:cNvPr>
          <p:cNvSpPr/>
          <p:nvPr/>
        </p:nvSpPr>
        <p:spPr>
          <a:xfrm>
            <a:off x="5290274" y="2048651"/>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Down Arrow 11">
            <a:extLst>
              <a:ext uri="{FF2B5EF4-FFF2-40B4-BE49-F238E27FC236}">
                <a16:creationId xmlns:a16="http://schemas.microsoft.com/office/drawing/2014/main" id="{0ACABEBA-8E8F-2B4C-9DD8-0375CF72B5A3}"/>
              </a:ext>
            </a:extLst>
          </p:cNvPr>
          <p:cNvSpPr/>
          <p:nvPr/>
        </p:nvSpPr>
        <p:spPr>
          <a:xfrm rot="16200000">
            <a:off x="4083671" y="2699013"/>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3" name="Down Arrow 12">
            <a:extLst>
              <a:ext uri="{FF2B5EF4-FFF2-40B4-BE49-F238E27FC236}">
                <a16:creationId xmlns:a16="http://schemas.microsoft.com/office/drawing/2014/main" id="{7C2D1928-9E3B-5346-93F3-D6B7C2894549}"/>
              </a:ext>
            </a:extLst>
          </p:cNvPr>
          <p:cNvSpPr/>
          <p:nvPr/>
        </p:nvSpPr>
        <p:spPr>
          <a:xfrm rot="5400000">
            <a:off x="6420079" y="2702214"/>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Down Arrow 13">
            <a:extLst>
              <a:ext uri="{FF2B5EF4-FFF2-40B4-BE49-F238E27FC236}">
                <a16:creationId xmlns:a16="http://schemas.microsoft.com/office/drawing/2014/main" id="{EE993518-700C-5F4A-BCDB-9658F586EC1A}"/>
              </a:ext>
            </a:extLst>
          </p:cNvPr>
          <p:cNvSpPr/>
          <p:nvPr/>
        </p:nvSpPr>
        <p:spPr>
          <a:xfrm>
            <a:off x="5290274" y="4216159"/>
            <a:ext cx="315685" cy="350009"/>
          </a:xfrm>
          <a:prstGeom prst="down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0203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Sensitive to outliers</a:t>
            </a:r>
          </a:p>
          <a:p>
            <a:endParaRPr lang="en-US" dirty="0"/>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50</a:t>
            </a:fld>
            <a:endParaRPr lang="en-US"/>
          </a:p>
        </p:txBody>
      </p:sp>
    </p:spTree>
    <p:extLst>
      <p:ext uri="{BB962C8B-B14F-4D97-AF65-F5344CB8AC3E}">
        <p14:creationId xmlns:p14="http://schemas.microsoft.com/office/powerpoint/2010/main" val="1315876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1412201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3841696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9A23-AA6A-124A-8E7A-431EE14DB0C4}"/>
              </a:ext>
            </a:extLst>
          </p:cNvPr>
          <p:cNvSpPr>
            <a:spLocks noGrp="1"/>
          </p:cNvSpPr>
          <p:nvPr>
            <p:ph type="title"/>
          </p:nvPr>
        </p:nvSpPr>
        <p:spPr/>
        <p:txBody>
          <a:bodyPr>
            <a:normAutofit fontScale="90000"/>
          </a:bodyPr>
          <a:lstStyle/>
          <a:p>
            <a:r>
              <a:rPr lang="en-US" dirty="0"/>
              <a:t>within-cluster sum of squares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8F4D29-056F-DA4D-994E-F607A7841E1C}"/>
                  </a:ext>
                </a:extLst>
              </p:cNvPr>
              <p:cNvSpPr>
                <a:spLocks noGrp="1"/>
              </p:cNvSpPr>
              <p:nvPr>
                <p:ph idx="1"/>
              </p:nvPr>
            </p:nvSpPr>
            <p:spPr/>
            <p:txBody>
              <a:bodyPr/>
              <a:lstStyle/>
              <a:p>
                <a:pPr marL="0" indent="0">
                  <a:buNone/>
                </a:pPr>
                <a:endParaRPr lang="en-US"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𝑘</m:t>
                          </m:r>
                          <m:r>
                            <a:rPr lang="en-US" b="0" i="1" smtClean="0">
                              <a:latin typeface="Cambria Math" panose="02040503050406030204" pitchFamily="18" charset="0"/>
                            </a:rPr>
                            <m:t>=1</m:t>
                          </m:r>
                        </m:sub>
                        <m:sup>
                          <m:r>
                            <a:rPr lang="en-US" b="0" i="1" smtClean="0">
                              <a:latin typeface="Cambria Math" panose="02040503050406030204" pitchFamily="18" charset="0"/>
                            </a:rPr>
                            <m:t>𝐾</m:t>
                          </m:r>
                        </m:sup>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𝑘</m:t>
                                  </m:r>
                                </m:sub>
                              </m:sSub>
                            </m:sub>
                            <m:sup/>
                            <m:e>
                              <m:nary>
                                <m:naryPr>
                                  <m:chr m:val="∑"/>
                                  <m:limLoc m:val="subSup"/>
                                  <m:ctrlPr>
                                    <a:rPr lang="en-US"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𝑃</m:t>
                                  </m:r>
                                </m:sup>
                                <m:e>
                                  <m:sSup>
                                    <m:sSupPr>
                                      <m:ctrlPr>
                                        <a:rPr lang="en-US" i="1" smtClean="0">
                                          <a:latin typeface="Cambria Math" panose="02040503050406030204" pitchFamily="18" charset="0"/>
                                        </a:rPr>
                                      </m:ctrlPr>
                                    </m:sSupPr>
                                    <m:e>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𝑖𝑗</m:t>
                                          </m:r>
                                        </m:sub>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acc>
                                            <m:accPr>
                                              <m:chr m:val="̅"/>
                                              <m:ctrlPr>
                                                <a:rPr lang="en-US" i="1" smtClean="0">
                                                  <a:latin typeface="Cambria Math" panose="02040503050406030204" pitchFamily="18" charset="0"/>
                                                </a:rPr>
                                              </m:ctrlPr>
                                            </m:accPr>
                                            <m:e>
                                              <m:r>
                                                <a:rPr lang="en-US" i="1">
                                                  <a:latin typeface="Cambria Math" panose="02040503050406030204" pitchFamily="18" charset="0"/>
                                                </a:rPr>
                                                <m:t>𝑥</m:t>
                                              </m:r>
                                            </m:e>
                                          </m:acc>
                                        </m:e>
                                        <m:sub>
                                          <m:r>
                                            <a:rPr lang="en-US" b="0" i="1" smtClean="0">
                                              <a:latin typeface="Cambria Math" panose="02040503050406030204" pitchFamily="18" charset="0"/>
                                            </a:rPr>
                                            <m:t>𝑘</m:t>
                                          </m:r>
                                          <m:r>
                                            <a:rPr lang="en-US" i="1">
                                              <a:latin typeface="Cambria Math" panose="02040503050406030204" pitchFamily="18" charset="0"/>
                                            </a:rPr>
                                            <m:t>𝑗</m:t>
                                          </m:r>
                                        </m:sub>
                                        <m:sup/>
                                      </m:sSubSup>
                                      <m:r>
                                        <a:rPr lang="en-US" b="0" i="1" smtClean="0">
                                          <a:latin typeface="Cambria Math" panose="02040503050406030204" pitchFamily="18" charset="0"/>
                                        </a:rPr>
                                        <m:t>)</m:t>
                                      </m:r>
                                    </m:e>
                                    <m:sup>
                                      <m:r>
                                        <a:rPr lang="en-US" b="0" i="1" smtClean="0">
                                          <a:latin typeface="Cambria Math" panose="02040503050406030204" pitchFamily="18" charset="0"/>
                                        </a:rPr>
                                        <m:t>2</m:t>
                                      </m:r>
                                    </m:sup>
                                  </m:sSup>
                                </m:e>
                              </m:nary>
                            </m:e>
                          </m:nary>
                        </m:e>
                      </m:nary>
                    </m:oMath>
                  </m:oMathPara>
                </a14:m>
                <a:endParaRPr lang="en-US" dirty="0"/>
              </a:p>
              <a:p>
                <a:endParaRPr lang="en-US" dirty="0"/>
              </a:p>
              <a:p>
                <a:pPr marL="0" indent="0" algn="ctr">
                  <a:buNone/>
                </a:pPr>
                <a:r>
                  <a:rPr lang="en-US" dirty="0"/>
                  <a:t>where k is the kth cluster,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𝑘</m:t>
                        </m:r>
                      </m:sub>
                    </m:sSub>
                  </m:oMath>
                </a14:m>
                <a:r>
                  <a:rPr lang="en-US" dirty="0"/>
                  <a:t> is the cluster set of the kth cluster, and j is the </a:t>
                </a:r>
                <a:r>
                  <a:rPr lang="en-US" dirty="0" err="1"/>
                  <a:t>jth</a:t>
                </a:r>
                <a:r>
                  <a:rPr lang="en-US" dirty="0"/>
                  <a:t> element of each data point</a:t>
                </a:r>
              </a:p>
            </p:txBody>
          </p:sp>
        </mc:Choice>
        <mc:Fallback xmlns="">
          <p:sp>
            <p:nvSpPr>
              <p:cNvPr id="3" name="Content Placeholder 2">
                <a:extLst>
                  <a:ext uri="{FF2B5EF4-FFF2-40B4-BE49-F238E27FC236}">
                    <a16:creationId xmlns:a16="http://schemas.microsoft.com/office/drawing/2014/main" id="{078F4D29-056F-DA4D-994E-F607A7841E1C}"/>
                  </a:ext>
                </a:extLst>
              </p:cNvPr>
              <p:cNvSpPr>
                <a:spLocks noGrp="1" noRot="1" noChangeAspect="1" noMove="1" noResize="1" noEditPoints="1" noAdjustHandles="1" noChangeArrowheads="1" noChangeShapeType="1" noTextEdit="1"/>
              </p:cNvSpPr>
              <p:nvPr>
                <p:ph idx="1"/>
              </p:nvPr>
            </p:nvSpPr>
            <p:spPr>
              <a:blipFill>
                <a:blip r:embed="rId3"/>
                <a:stretch>
                  <a:fillRect t="-1068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0498B75-4E7D-6C4E-A36D-EE65925F2ACC}"/>
              </a:ext>
            </a:extLst>
          </p:cNvPr>
          <p:cNvSpPr>
            <a:spLocks noGrp="1"/>
          </p:cNvSpPr>
          <p:nvPr>
            <p:ph type="sldNum" sz="quarter" idx="12"/>
          </p:nvPr>
        </p:nvSpPr>
        <p:spPr/>
        <p:txBody>
          <a:bodyPr/>
          <a:lstStyle/>
          <a:p>
            <a:fld id="{160847C4-C153-934D-B234-B5C1EA6118B1}" type="slidenum">
              <a:rPr lang="en-US" smtClean="0"/>
              <a:t>53</a:t>
            </a:fld>
            <a:endParaRPr lang="en-US"/>
          </a:p>
        </p:txBody>
      </p:sp>
    </p:spTree>
    <p:extLst>
      <p:ext uri="{BB962C8B-B14F-4D97-AF65-F5344CB8AC3E}">
        <p14:creationId xmlns:p14="http://schemas.microsoft.com/office/powerpoint/2010/main" val="37973263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6BDB1-04D9-7747-B870-ECAE5932F894}"/>
              </a:ext>
            </a:extLst>
          </p:cNvPr>
          <p:cNvSpPr>
            <a:spLocks noGrp="1"/>
          </p:cNvSpPr>
          <p:nvPr>
            <p:ph type="title"/>
          </p:nvPr>
        </p:nvSpPr>
        <p:spPr/>
        <p:txBody>
          <a:bodyPr>
            <a:normAutofit fontScale="90000"/>
          </a:bodyPr>
          <a:lstStyle/>
          <a:p>
            <a:r>
              <a:rPr lang="en-US" dirty="0"/>
              <a:t>Survey time &amp; Coffee break</a:t>
            </a:r>
          </a:p>
        </p:txBody>
      </p:sp>
      <p:sp>
        <p:nvSpPr>
          <p:cNvPr id="3" name="Content Placeholder 2">
            <a:extLst>
              <a:ext uri="{FF2B5EF4-FFF2-40B4-BE49-F238E27FC236}">
                <a16:creationId xmlns:a16="http://schemas.microsoft.com/office/drawing/2014/main" id="{2F761722-86E2-B24D-9E10-FFD5DA99F78E}"/>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hlinkClick r:id="rId2"/>
              </a:rPr>
              <a:t>https://www.surveymonkey.com/r/F75J6VZ</a:t>
            </a:r>
            <a:endParaRPr lang="en-US" dirty="0"/>
          </a:p>
          <a:p>
            <a:pPr marL="0" indent="0" algn="ctr">
              <a:buNone/>
            </a:pPr>
            <a:endParaRPr lang="en-US" dirty="0"/>
          </a:p>
          <a:p>
            <a:pPr marL="0" indent="0" algn="ctr">
              <a:buNone/>
            </a:pPr>
            <a:endParaRPr lang="en-US" dirty="0"/>
          </a:p>
        </p:txBody>
      </p:sp>
      <p:sp>
        <p:nvSpPr>
          <p:cNvPr id="4" name="Slide Number Placeholder 3">
            <a:extLst>
              <a:ext uri="{FF2B5EF4-FFF2-40B4-BE49-F238E27FC236}">
                <a16:creationId xmlns:a16="http://schemas.microsoft.com/office/drawing/2014/main" id="{EAA6D040-56D0-C94D-A282-61CD57F69625}"/>
              </a:ext>
            </a:extLst>
          </p:cNvPr>
          <p:cNvSpPr>
            <a:spLocks noGrp="1"/>
          </p:cNvSpPr>
          <p:nvPr>
            <p:ph type="sldNum" sz="quarter" idx="12"/>
          </p:nvPr>
        </p:nvSpPr>
        <p:spPr/>
        <p:txBody>
          <a:bodyPr/>
          <a:lstStyle/>
          <a:p>
            <a:fld id="{160847C4-C153-934D-B234-B5C1EA6118B1}" type="slidenum">
              <a:rPr lang="en-US" smtClean="0"/>
              <a:t>54</a:t>
            </a:fld>
            <a:endParaRPr lang="en-US"/>
          </a:p>
        </p:txBody>
      </p:sp>
    </p:spTree>
    <p:extLst>
      <p:ext uri="{BB962C8B-B14F-4D97-AF65-F5344CB8AC3E}">
        <p14:creationId xmlns:p14="http://schemas.microsoft.com/office/powerpoint/2010/main" val="20542898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D78C-40E4-654D-B4E4-D27E0A6A6609}"/>
              </a:ext>
            </a:extLst>
          </p:cNvPr>
          <p:cNvSpPr>
            <a:spLocks noGrp="1"/>
          </p:cNvSpPr>
          <p:nvPr>
            <p:ph type="title"/>
          </p:nvPr>
        </p:nvSpPr>
        <p:spPr>
          <a:xfrm>
            <a:off x="3568700" y="2532253"/>
            <a:ext cx="5054600" cy="896747"/>
          </a:xfrm>
        </p:spPr>
        <p:style>
          <a:lnRef idx="0">
            <a:schemeClr val="dk1"/>
          </a:lnRef>
          <a:fillRef idx="3">
            <a:schemeClr val="dk1"/>
          </a:fillRef>
          <a:effectRef idx="3">
            <a:schemeClr val="dk1"/>
          </a:effectRef>
          <a:fontRef idx="minor">
            <a:schemeClr val="lt1"/>
          </a:fontRef>
        </p:style>
        <p:txBody>
          <a:bodyPr>
            <a:normAutofit/>
          </a:bodyPr>
          <a:lstStyle/>
          <a:p>
            <a:r>
              <a:rPr lang="en-US" dirty="0"/>
              <a:t>K-means practice</a:t>
            </a:r>
          </a:p>
        </p:txBody>
      </p:sp>
      <p:sp>
        <p:nvSpPr>
          <p:cNvPr id="4" name="Slide Number Placeholder 3">
            <a:extLst>
              <a:ext uri="{FF2B5EF4-FFF2-40B4-BE49-F238E27FC236}">
                <a16:creationId xmlns:a16="http://schemas.microsoft.com/office/drawing/2014/main" id="{21FB55C3-D1E9-FD4B-BA9B-06CA78BAD580}"/>
              </a:ext>
            </a:extLst>
          </p:cNvPr>
          <p:cNvSpPr>
            <a:spLocks noGrp="1"/>
          </p:cNvSpPr>
          <p:nvPr>
            <p:ph type="sldNum" sz="quarter" idx="12"/>
          </p:nvPr>
        </p:nvSpPr>
        <p:spPr/>
        <p:txBody>
          <a:bodyPr/>
          <a:lstStyle/>
          <a:p>
            <a:fld id="{160847C4-C153-934D-B234-B5C1EA6118B1}" type="slidenum">
              <a:rPr lang="en-US" smtClean="0"/>
              <a:t>55</a:t>
            </a:fld>
            <a:endParaRPr lang="en-US"/>
          </a:p>
        </p:txBody>
      </p:sp>
    </p:spTree>
    <p:extLst>
      <p:ext uri="{BB962C8B-B14F-4D97-AF65-F5344CB8AC3E}">
        <p14:creationId xmlns:p14="http://schemas.microsoft.com/office/powerpoint/2010/main" val="35925603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56</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329046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29094855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rule0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23439040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59</a:t>
            </a:fld>
            <a:endParaRPr lang="en-US"/>
          </a:p>
        </p:txBody>
      </p:sp>
    </p:spTree>
    <p:extLst>
      <p:ext uri="{BB962C8B-B14F-4D97-AF65-F5344CB8AC3E}">
        <p14:creationId xmlns:p14="http://schemas.microsoft.com/office/powerpoint/2010/main" val="66143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r>
              <a:rPr lang="en-US" dirty="0"/>
              <a:t>Example data</a:t>
            </a:r>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7818491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3"/>
          <a:stretch>
            <a:fillRect/>
          </a:stretch>
        </p:blipFill>
        <p:spPr>
          <a:xfrm>
            <a:off x="1955376" y="2490267"/>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60</a:t>
            </a:fld>
            <a:endParaRPr lang="en-US"/>
          </a:p>
        </p:txBody>
      </p:sp>
      <p:pic>
        <p:nvPicPr>
          <p:cNvPr id="37" name="Picture 36">
            <a:extLst>
              <a:ext uri="{FF2B5EF4-FFF2-40B4-BE49-F238E27FC236}">
                <a16:creationId xmlns:a16="http://schemas.microsoft.com/office/drawing/2014/main" id="{9B7BE621-CD2B-0646-A63D-397B9F886747}"/>
              </a:ext>
            </a:extLst>
          </p:cNvPr>
          <p:cNvPicPr>
            <a:picLocks noChangeAspect="1"/>
          </p:cNvPicPr>
          <p:nvPr/>
        </p:nvPicPr>
        <p:blipFill>
          <a:blip r:embed="rId3"/>
          <a:stretch>
            <a:fillRect/>
          </a:stretch>
        </p:blipFill>
        <p:spPr>
          <a:xfrm>
            <a:off x="2770332" y="2207085"/>
            <a:ext cx="251444" cy="526098"/>
          </a:xfrm>
          <a:prstGeom prst="rect">
            <a:avLst/>
          </a:prstGeom>
        </p:spPr>
      </p:pic>
      <p:pic>
        <p:nvPicPr>
          <p:cNvPr id="38" name="Picture 37">
            <a:extLst>
              <a:ext uri="{FF2B5EF4-FFF2-40B4-BE49-F238E27FC236}">
                <a16:creationId xmlns:a16="http://schemas.microsoft.com/office/drawing/2014/main" id="{25EF25D0-247D-1844-B95C-2EF85086EA56}"/>
              </a:ext>
            </a:extLst>
          </p:cNvPr>
          <p:cNvPicPr>
            <a:picLocks noChangeAspect="1"/>
          </p:cNvPicPr>
          <p:nvPr/>
        </p:nvPicPr>
        <p:blipFill>
          <a:blip r:embed="rId3"/>
          <a:stretch>
            <a:fillRect/>
          </a:stretch>
        </p:blipFill>
        <p:spPr>
          <a:xfrm>
            <a:off x="3340245" y="26262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39" name="Picture 38">
            <a:extLst>
              <a:ext uri="{FF2B5EF4-FFF2-40B4-BE49-F238E27FC236}">
                <a16:creationId xmlns:a16="http://schemas.microsoft.com/office/drawing/2014/main" id="{B93E3985-EC93-1848-B8B9-BCD111CD2995}"/>
              </a:ext>
            </a:extLst>
          </p:cNvPr>
          <p:cNvPicPr>
            <a:picLocks noChangeAspect="1"/>
          </p:cNvPicPr>
          <p:nvPr/>
        </p:nvPicPr>
        <p:blipFill>
          <a:blip r:embed="rId3"/>
          <a:stretch>
            <a:fillRect/>
          </a:stretch>
        </p:blipFill>
        <p:spPr>
          <a:xfrm>
            <a:off x="2593565" y="284384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0" name="Picture 39">
            <a:extLst>
              <a:ext uri="{FF2B5EF4-FFF2-40B4-BE49-F238E27FC236}">
                <a16:creationId xmlns:a16="http://schemas.microsoft.com/office/drawing/2014/main" id="{0F1469C4-1213-644F-8823-38B8B6E6633D}"/>
              </a:ext>
            </a:extLst>
          </p:cNvPr>
          <p:cNvPicPr>
            <a:picLocks noChangeAspect="1"/>
          </p:cNvPicPr>
          <p:nvPr/>
        </p:nvPicPr>
        <p:blipFill>
          <a:blip r:embed="rId3"/>
          <a:stretch>
            <a:fillRect/>
          </a:stretch>
        </p:blipFill>
        <p:spPr>
          <a:xfrm>
            <a:off x="999889" y="3848693"/>
            <a:ext cx="251444" cy="526098"/>
          </a:xfrm>
          <a:prstGeom prst="rect">
            <a:avLst/>
          </a:prstGeom>
        </p:spPr>
      </p:pic>
      <p:pic>
        <p:nvPicPr>
          <p:cNvPr id="41" name="Picture 40">
            <a:extLst>
              <a:ext uri="{FF2B5EF4-FFF2-40B4-BE49-F238E27FC236}">
                <a16:creationId xmlns:a16="http://schemas.microsoft.com/office/drawing/2014/main" id="{D8938D07-84D5-B540-86F3-F202092C5750}"/>
              </a:ext>
            </a:extLst>
          </p:cNvPr>
          <p:cNvPicPr>
            <a:picLocks noChangeAspect="1"/>
          </p:cNvPicPr>
          <p:nvPr/>
        </p:nvPicPr>
        <p:blipFill>
          <a:blip r:embed="rId3"/>
          <a:stretch>
            <a:fillRect/>
          </a:stretch>
        </p:blipFill>
        <p:spPr>
          <a:xfrm>
            <a:off x="1638078" y="420226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2" name="Picture 41">
            <a:extLst>
              <a:ext uri="{FF2B5EF4-FFF2-40B4-BE49-F238E27FC236}">
                <a16:creationId xmlns:a16="http://schemas.microsoft.com/office/drawing/2014/main" id="{F7D82217-6A9E-3949-804C-C99E60C758CD}"/>
              </a:ext>
            </a:extLst>
          </p:cNvPr>
          <p:cNvPicPr>
            <a:picLocks noChangeAspect="1"/>
          </p:cNvPicPr>
          <p:nvPr/>
        </p:nvPicPr>
        <p:blipFill>
          <a:blip r:embed="rId3"/>
          <a:stretch>
            <a:fillRect/>
          </a:stretch>
        </p:blipFill>
        <p:spPr>
          <a:xfrm>
            <a:off x="3591689" y="3857943"/>
            <a:ext cx="251444" cy="526098"/>
          </a:xfrm>
          <a:prstGeom prst="rect">
            <a:avLst/>
          </a:prstGeom>
        </p:spPr>
      </p:pic>
      <p:pic>
        <p:nvPicPr>
          <p:cNvPr id="43" name="Picture 42">
            <a:extLst>
              <a:ext uri="{FF2B5EF4-FFF2-40B4-BE49-F238E27FC236}">
                <a16:creationId xmlns:a16="http://schemas.microsoft.com/office/drawing/2014/main" id="{BC2BDA7A-AFEA-A248-A03E-9CF0BD768D9A}"/>
              </a:ext>
            </a:extLst>
          </p:cNvPr>
          <p:cNvPicPr>
            <a:picLocks noChangeAspect="1"/>
          </p:cNvPicPr>
          <p:nvPr/>
        </p:nvPicPr>
        <p:blipFill>
          <a:blip r:embed="rId3"/>
          <a:stretch>
            <a:fillRect/>
          </a:stretch>
        </p:blipFill>
        <p:spPr>
          <a:xfrm>
            <a:off x="4229878" y="421151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4" name="Picture 43">
            <a:extLst>
              <a:ext uri="{FF2B5EF4-FFF2-40B4-BE49-F238E27FC236}">
                <a16:creationId xmlns:a16="http://schemas.microsoft.com/office/drawing/2014/main" id="{3EC62094-B0D4-E549-A1EB-8A46390239C4}"/>
              </a:ext>
            </a:extLst>
          </p:cNvPr>
          <p:cNvPicPr>
            <a:picLocks noChangeAspect="1"/>
          </p:cNvPicPr>
          <p:nvPr/>
        </p:nvPicPr>
        <p:blipFill>
          <a:blip r:embed="rId3"/>
          <a:stretch>
            <a:fillRect/>
          </a:stretch>
        </p:blipFill>
        <p:spPr>
          <a:xfrm>
            <a:off x="8666160" y="2479575"/>
            <a:ext cx="251444" cy="526098"/>
          </a:xfrm>
          <a:prstGeom prst="rect">
            <a:avLst/>
          </a:prstGeom>
        </p:spPr>
      </p:pic>
      <p:sp>
        <p:nvSpPr>
          <p:cNvPr id="45" name="Rounded Rectangle 44">
            <a:extLst>
              <a:ext uri="{FF2B5EF4-FFF2-40B4-BE49-F238E27FC236}">
                <a16:creationId xmlns:a16="http://schemas.microsoft.com/office/drawing/2014/main" id="{91154677-AFED-BE43-9DEF-AC957C00E039}"/>
              </a:ext>
            </a:extLst>
          </p:cNvPr>
          <p:cNvSpPr/>
          <p:nvPr/>
        </p:nvSpPr>
        <p:spPr>
          <a:xfrm>
            <a:off x="8183569" y="2109506"/>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a:extLst>
              <a:ext uri="{FF2B5EF4-FFF2-40B4-BE49-F238E27FC236}">
                <a16:creationId xmlns:a16="http://schemas.microsoft.com/office/drawing/2014/main" id="{8F301D8D-1545-5D4E-A5C6-F62BA1AA59E7}"/>
              </a:ext>
            </a:extLst>
          </p:cNvPr>
          <p:cNvSpPr/>
          <p:nvPr/>
        </p:nvSpPr>
        <p:spPr>
          <a:xfrm>
            <a:off x="7153199" y="374297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a:extLst>
              <a:ext uri="{FF2B5EF4-FFF2-40B4-BE49-F238E27FC236}">
                <a16:creationId xmlns:a16="http://schemas.microsoft.com/office/drawing/2014/main" id="{8EE02480-E71A-E043-9C58-B3B205FA8A6F}"/>
              </a:ext>
            </a:extLst>
          </p:cNvPr>
          <p:cNvSpPr/>
          <p:nvPr/>
        </p:nvSpPr>
        <p:spPr>
          <a:xfrm>
            <a:off x="9598437" y="3750139"/>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Arrow Connector 47">
            <a:extLst>
              <a:ext uri="{FF2B5EF4-FFF2-40B4-BE49-F238E27FC236}">
                <a16:creationId xmlns:a16="http://schemas.microsoft.com/office/drawing/2014/main" id="{A0643FDB-2D61-8E48-9F21-B559788184FB}"/>
              </a:ext>
            </a:extLst>
          </p:cNvPr>
          <p:cNvCxnSpPr>
            <a:stCxn id="45" idx="2"/>
            <a:endCxn id="46" idx="0"/>
          </p:cNvCxnSpPr>
          <p:nvPr/>
        </p:nvCxnSpPr>
        <p:spPr>
          <a:xfrm flipH="1">
            <a:off x="8228774" y="3494453"/>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49" name="Straight Arrow Connector 48">
            <a:extLst>
              <a:ext uri="{FF2B5EF4-FFF2-40B4-BE49-F238E27FC236}">
                <a16:creationId xmlns:a16="http://schemas.microsoft.com/office/drawing/2014/main" id="{06BB4A3B-2994-4D48-AA43-05C865DC3E35}"/>
              </a:ext>
            </a:extLst>
          </p:cNvPr>
          <p:cNvCxnSpPr>
            <a:cxnSpLocks/>
            <a:stCxn id="45" idx="2"/>
            <a:endCxn id="47" idx="0"/>
          </p:cNvCxnSpPr>
          <p:nvPr/>
        </p:nvCxnSpPr>
        <p:spPr>
          <a:xfrm>
            <a:off x="9526156" y="3494453"/>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50" name="Picture 49">
            <a:extLst>
              <a:ext uri="{FF2B5EF4-FFF2-40B4-BE49-F238E27FC236}">
                <a16:creationId xmlns:a16="http://schemas.microsoft.com/office/drawing/2014/main" id="{65C0FE84-2285-D948-94AA-D6AEB2A4BF9A}"/>
              </a:ext>
            </a:extLst>
          </p:cNvPr>
          <p:cNvPicPr>
            <a:picLocks noChangeAspect="1"/>
          </p:cNvPicPr>
          <p:nvPr/>
        </p:nvPicPr>
        <p:blipFill>
          <a:blip r:embed="rId3"/>
          <a:stretch>
            <a:fillRect/>
          </a:stretch>
        </p:blipFill>
        <p:spPr>
          <a:xfrm>
            <a:off x="9481116" y="2196393"/>
            <a:ext cx="251444" cy="526098"/>
          </a:xfrm>
          <a:prstGeom prst="rect">
            <a:avLst/>
          </a:prstGeom>
        </p:spPr>
      </p:pic>
      <p:pic>
        <p:nvPicPr>
          <p:cNvPr id="51" name="Picture 50">
            <a:extLst>
              <a:ext uri="{FF2B5EF4-FFF2-40B4-BE49-F238E27FC236}">
                <a16:creationId xmlns:a16="http://schemas.microsoft.com/office/drawing/2014/main" id="{B760E094-6AC9-ED41-BFEA-EBDB970C47F1}"/>
              </a:ext>
            </a:extLst>
          </p:cNvPr>
          <p:cNvPicPr>
            <a:picLocks noChangeAspect="1"/>
          </p:cNvPicPr>
          <p:nvPr/>
        </p:nvPicPr>
        <p:blipFill>
          <a:blip r:embed="rId3"/>
          <a:stretch>
            <a:fillRect/>
          </a:stretch>
        </p:blipFill>
        <p:spPr>
          <a:xfrm>
            <a:off x="10051029" y="261555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2" name="Picture 51">
            <a:extLst>
              <a:ext uri="{FF2B5EF4-FFF2-40B4-BE49-F238E27FC236}">
                <a16:creationId xmlns:a16="http://schemas.microsoft.com/office/drawing/2014/main" id="{E36CFC66-5ADE-9348-8C5E-F753E2ECEC89}"/>
              </a:ext>
            </a:extLst>
          </p:cNvPr>
          <p:cNvPicPr>
            <a:picLocks noChangeAspect="1"/>
          </p:cNvPicPr>
          <p:nvPr/>
        </p:nvPicPr>
        <p:blipFill>
          <a:blip r:embed="rId3"/>
          <a:stretch>
            <a:fillRect/>
          </a:stretch>
        </p:blipFill>
        <p:spPr>
          <a:xfrm>
            <a:off x="9304349" y="28331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3" name="Picture 52">
            <a:extLst>
              <a:ext uri="{FF2B5EF4-FFF2-40B4-BE49-F238E27FC236}">
                <a16:creationId xmlns:a16="http://schemas.microsoft.com/office/drawing/2014/main" id="{04BACE4F-90FF-B741-B5E1-9AC28046F1CF}"/>
              </a:ext>
            </a:extLst>
          </p:cNvPr>
          <p:cNvPicPr>
            <a:picLocks noChangeAspect="1"/>
          </p:cNvPicPr>
          <p:nvPr/>
        </p:nvPicPr>
        <p:blipFill>
          <a:blip r:embed="rId3"/>
          <a:stretch>
            <a:fillRect/>
          </a:stretch>
        </p:blipFill>
        <p:spPr>
          <a:xfrm>
            <a:off x="7798060" y="4173334"/>
            <a:ext cx="251444" cy="526098"/>
          </a:xfrm>
          <a:prstGeom prst="rect">
            <a:avLst/>
          </a:prstGeom>
        </p:spPr>
      </p:pic>
      <p:pic>
        <p:nvPicPr>
          <p:cNvPr id="54" name="Picture 53">
            <a:extLst>
              <a:ext uri="{FF2B5EF4-FFF2-40B4-BE49-F238E27FC236}">
                <a16:creationId xmlns:a16="http://schemas.microsoft.com/office/drawing/2014/main" id="{86BF8CDE-F12F-214E-AC05-7FAA5B672F21}"/>
              </a:ext>
            </a:extLst>
          </p:cNvPr>
          <p:cNvPicPr>
            <a:picLocks noChangeAspect="1"/>
          </p:cNvPicPr>
          <p:nvPr/>
        </p:nvPicPr>
        <p:blipFill>
          <a:blip r:embed="rId3"/>
          <a:stretch>
            <a:fillRect/>
          </a:stretch>
        </p:blipFill>
        <p:spPr>
          <a:xfrm>
            <a:off x="8613016" y="3890152"/>
            <a:ext cx="251444" cy="526098"/>
          </a:xfrm>
          <a:prstGeom prst="rect">
            <a:avLst/>
          </a:prstGeom>
        </p:spPr>
      </p:pic>
      <p:pic>
        <p:nvPicPr>
          <p:cNvPr id="55" name="Picture 54">
            <a:extLst>
              <a:ext uri="{FF2B5EF4-FFF2-40B4-BE49-F238E27FC236}">
                <a16:creationId xmlns:a16="http://schemas.microsoft.com/office/drawing/2014/main" id="{4B3E390C-6F37-BC49-8A3B-5911443161E0}"/>
              </a:ext>
            </a:extLst>
          </p:cNvPr>
          <p:cNvPicPr>
            <a:picLocks noChangeAspect="1"/>
          </p:cNvPicPr>
          <p:nvPr/>
        </p:nvPicPr>
        <p:blipFill>
          <a:blip r:embed="rId3"/>
          <a:stretch>
            <a:fillRect/>
          </a:stretch>
        </p:blipFill>
        <p:spPr>
          <a:xfrm>
            <a:off x="10945235" y="383768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6" name="Picture 55">
            <a:extLst>
              <a:ext uri="{FF2B5EF4-FFF2-40B4-BE49-F238E27FC236}">
                <a16:creationId xmlns:a16="http://schemas.microsoft.com/office/drawing/2014/main" id="{360842E3-AF94-F04D-8C69-FB1B7D5B7B3D}"/>
              </a:ext>
            </a:extLst>
          </p:cNvPr>
          <p:cNvPicPr>
            <a:picLocks noChangeAspect="1"/>
          </p:cNvPicPr>
          <p:nvPr/>
        </p:nvPicPr>
        <p:blipFill>
          <a:blip r:embed="rId3"/>
          <a:stretch>
            <a:fillRect/>
          </a:stretch>
        </p:blipFill>
        <p:spPr>
          <a:xfrm>
            <a:off x="10198555" y="405528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sp>
        <p:nvSpPr>
          <p:cNvPr id="58" name="TextBox 57">
            <a:extLst>
              <a:ext uri="{FF2B5EF4-FFF2-40B4-BE49-F238E27FC236}">
                <a16:creationId xmlns:a16="http://schemas.microsoft.com/office/drawing/2014/main" id="{29163261-8D8F-7E46-8103-D4AA1B88C05D}"/>
              </a:ext>
            </a:extLst>
          </p:cNvPr>
          <p:cNvSpPr txBox="1"/>
          <p:nvPr/>
        </p:nvSpPr>
        <p:spPr>
          <a:xfrm>
            <a:off x="1472785" y="5444006"/>
            <a:ext cx="2280176" cy="646331"/>
          </a:xfrm>
          <a:prstGeom prst="rect">
            <a:avLst/>
          </a:prstGeom>
          <a:noFill/>
        </p:spPr>
        <p:txBody>
          <a:bodyPr wrap="none" rtlCol="0">
            <a:spAutoFit/>
          </a:bodyPr>
          <a:lstStyle/>
          <a:p>
            <a:r>
              <a:rPr lang="en-US" dirty="0"/>
              <a:t>Gini index: High</a:t>
            </a:r>
          </a:p>
          <a:p>
            <a:r>
              <a:rPr lang="en-US" dirty="0"/>
              <a:t>Information Gain: Low</a:t>
            </a:r>
          </a:p>
        </p:txBody>
      </p:sp>
      <p:sp>
        <p:nvSpPr>
          <p:cNvPr id="59" name="TextBox 58">
            <a:extLst>
              <a:ext uri="{FF2B5EF4-FFF2-40B4-BE49-F238E27FC236}">
                <a16:creationId xmlns:a16="http://schemas.microsoft.com/office/drawing/2014/main" id="{4B581D00-472A-184D-A6C9-D590FE91EAD7}"/>
              </a:ext>
            </a:extLst>
          </p:cNvPr>
          <p:cNvSpPr txBox="1"/>
          <p:nvPr/>
        </p:nvSpPr>
        <p:spPr>
          <a:xfrm>
            <a:off x="8536350" y="5444006"/>
            <a:ext cx="2324354" cy="646331"/>
          </a:xfrm>
          <a:prstGeom prst="rect">
            <a:avLst/>
          </a:prstGeom>
          <a:noFill/>
        </p:spPr>
        <p:txBody>
          <a:bodyPr wrap="none" rtlCol="0">
            <a:spAutoFit/>
          </a:bodyPr>
          <a:lstStyle/>
          <a:p>
            <a:r>
              <a:rPr lang="en-US" dirty="0"/>
              <a:t>Gini index: Low</a:t>
            </a:r>
          </a:p>
          <a:p>
            <a:r>
              <a:rPr lang="en-US" dirty="0"/>
              <a:t>Information Gain: High</a:t>
            </a:r>
          </a:p>
        </p:txBody>
      </p:sp>
    </p:spTree>
    <p:extLst>
      <p:ext uri="{BB962C8B-B14F-4D97-AF65-F5344CB8AC3E}">
        <p14:creationId xmlns:p14="http://schemas.microsoft.com/office/powerpoint/2010/main" val="20276334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61</a:t>
            </a:fld>
            <a:endParaRPr lang="en-US"/>
          </a:p>
        </p:txBody>
      </p:sp>
    </p:spTree>
    <p:extLst>
      <p:ext uri="{BB962C8B-B14F-4D97-AF65-F5344CB8AC3E}">
        <p14:creationId xmlns:p14="http://schemas.microsoft.com/office/powerpoint/2010/main" val="41352124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62</a:t>
            </a:fld>
            <a:endParaRPr lang="en-US"/>
          </a:p>
        </p:txBody>
      </p:sp>
    </p:spTree>
    <p:extLst>
      <p:ext uri="{BB962C8B-B14F-4D97-AF65-F5344CB8AC3E}">
        <p14:creationId xmlns:p14="http://schemas.microsoft.com/office/powerpoint/2010/main" val="1199576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63</a:t>
            </a:fld>
            <a:endParaRPr lang="en-US"/>
          </a:p>
        </p:txBody>
      </p:sp>
    </p:spTree>
    <p:extLst>
      <p:ext uri="{BB962C8B-B14F-4D97-AF65-F5344CB8AC3E}">
        <p14:creationId xmlns:p14="http://schemas.microsoft.com/office/powerpoint/2010/main" val="30306640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lnSpcReduction="10000"/>
          </a:bodyPr>
          <a:lstStyle/>
          <a:p>
            <a:pPr marL="0" indent="0">
              <a:buNone/>
            </a:pPr>
            <a:r>
              <a:rPr lang="en-US" b="1" dirty="0"/>
              <a:t>Pros</a:t>
            </a:r>
            <a:endParaRPr lang="en-US" dirty="0"/>
          </a:p>
          <a:p>
            <a:r>
              <a:rPr lang="en-US" dirty="0"/>
              <a:t>Easy interpretation</a:t>
            </a:r>
          </a:p>
          <a:p>
            <a:r>
              <a:rPr lang="en-US" dirty="0"/>
              <a:t>Not influenced by outliers and missing values</a:t>
            </a:r>
          </a:p>
          <a:p>
            <a:endParaRPr lang="en-US" dirty="0"/>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a:t>
            </a:r>
            <a:r>
              <a:rPr lang="en-US"/>
              <a:t>=&gt; pruning</a:t>
            </a:r>
            <a:endParaRPr lang="en-US" dirty="0"/>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64</a:t>
            </a:fld>
            <a:endParaRPr lang="en-US"/>
          </a:p>
        </p:txBody>
      </p:sp>
    </p:spTree>
    <p:extLst>
      <p:ext uri="{BB962C8B-B14F-4D97-AF65-F5344CB8AC3E}">
        <p14:creationId xmlns:p14="http://schemas.microsoft.com/office/powerpoint/2010/main" val="32915559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FA23-098B-9741-9B8E-B99C46EC2D76}"/>
              </a:ext>
            </a:extLst>
          </p:cNvPr>
          <p:cNvSpPr>
            <a:spLocks noGrp="1"/>
          </p:cNvSpPr>
          <p:nvPr>
            <p:ph type="title"/>
          </p:nvPr>
        </p:nvSpPr>
        <p:spPr/>
        <p:txBody>
          <a:bodyPr>
            <a:normAutofit fontScale="90000"/>
          </a:bodyPr>
          <a:lstStyle/>
          <a:p>
            <a:r>
              <a:rPr lang="en-US" dirty="0"/>
              <a:t>Complexity parameter (cp)</a:t>
            </a:r>
          </a:p>
        </p:txBody>
      </p:sp>
      <p:sp>
        <p:nvSpPr>
          <p:cNvPr id="3" name="Content Placeholder 2">
            <a:extLst>
              <a:ext uri="{FF2B5EF4-FFF2-40B4-BE49-F238E27FC236}">
                <a16:creationId xmlns:a16="http://schemas.microsoft.com/office/drawing/2014/main" id="{8BBC84A6-E791-3B45-B002-F974B129BF4F}"/>
              </a:ext>
            </a:extLst>
          </p:cNvPr>
          <p:cNvSpPr>
            <a:spLocks noGrp="1"/>
          </p:cNvSpPr>
          <p:nvPr>
            <p:ph idx="1"/>
          </p:nvPr>
        </p:nvSpPr>
        <p:spPr/>
        <p:txBody>
          <a:bodyPr>
            <a:normAutofit/>
          </a:bodyPr>
          <a:lstStyle/>
          <a:p>
            <a:pPr marL="0" indent="0">
              <a:buNone/>
            </a:pPr>
            <a:r>
              <a:rPr lang="en-US" sz="2400" dirty="0">
                <a:latin typeface="+mj-lt"/>
              </a:rPr>
              <a:t>Governs </a:t>
            </a:r>
            <a:r>
              <a:rPr lang="en-US" dirty="0">
                <a:latin typeface="+mj-lt"/>
              </a:rPr>
              <a:t>the minimum “benefit” that must be gained at each split of the decision tree in order to make a split worthwhile.</a:t>
            </a:r>
            <a:endParaRPr lang="en-US" sz="2400" dirty="0">
              <a:latin typeface="+mj-lt"/>
            </a:endParaRPr>
          </a:p>
        </p:txBody>
      </p:sp>
      <p:sp>
        <p:nvSpPr>
          <p:cNvPr id="6" name="Slide Number Placeholder 5">
            <a:extLst>
              <a:ext uri="{FF2B5EF4-FFF2-40B4-BE49-F238E27FC236}">
                <a16:creationId xmlns:a16="http://schemas.microsoft.com/office/drawing/2014/main" id="{9F378C15-A5E4-6841-8803-CB6D4ACCC668}"/>
              </a:ext>
            </a:extLst>
          </p:cNvPr>
          <p:cNvSpPr>
            <a:spLocks noGrp="1"/>
          </p:cNvSpPr>
          <p:nvPr>
            <p:ph type="sldNum" sz="quarter" idx="12"/>
          </p:nvPr>
        </p:nvSpPr>
        <p:spPr/>
        <p:txBody>
          <a:bodyPr/>
          <a:lstStyle/>
          <a:p>
            <a:fld id="{160847C4-C153-934D-B234-B5C1EA6118B1}" type="slidenum">
              <a:rPr lang="en-US" smtClean="0"/>
              <a:t>65</a:t>
            </a:fld>
            <a:endParaRPr lang="en-US"/>
          </a:p>
        </p:txBody>
      </p:sp>
      <p:sp>
        <p:nvSpPr>
          <p:cNvPr id="8" name="Rectangle 7">
            <a:extLst>
              <a:ext uri="{FF2B5EF4-FFF2-40B4-BE49-F238E27FC236}">
                <a16:creationId xmlns:a16="http://schemas.microsoft.com/office/drawing/2014/main" id="{EE512491-1298-3147-919B-11F812FF4AB6}"/>
              </a:ext>
            </a:extLst>
          </p:cNvPr>
          <p:cNvSpPr/>
          <p:nvPr/>
        </p:nvSpPr>
        <p:spPr>
          <a:xfrm>
            <a:off x="5179454" y="2417225"/>
            <a:ext cx="6096000" cy="646331"/>
          </a:xfrm>
          <a:prstGeom prst="rect">
            <a:avLst/>
          </a:prstGeom>
        </p:spPr>
        <p:txBody>
          <a:bodyPr>
            <a:spAutoFit/>
          </a:bodyPr>
          <a:lstStyle/>
          <a:p>
            <a:r>
              <a:rPr lang="en-US" dirty="0"/>
              <a:t>Williams G. (2011) Decision Trees. In: Data Mining with Rattle and R. Use R. Springer, New York, NY</a:t>
            </a:r>
          </a:p>
        </p:txBody>
      </p:sp>
      <p:sp>
        <p:nvSpPr>
          <p:cNvPr id="7" name="Rectangle 6">
            <a:extLst>
              <a:ext uri="{FF2B5EF4-FFF2-40B4-BE49-F238E27FC236}">
                <a16:creationId xmlns:a16="http://schemas.microsoft.com/office/drawing/2014/main" id="{F09D7690-F61B-E844-9BB2-D38F6D0B716C}"/>
              </a:ext>
            </a:extLst>
          </p:cNvPr>
          <p:cNvSpPr/>
          <p:nvPr/>
        </p:nvSpPr>
        <p:spPr>
          <a:xfrm>
            <a:off x="838199" y="4073916"/>
            <a:ext cx="7880797" cy="954107"/>
          </a:xfrm>
          <a:prstGeom prst="rect">
            <a:avLst/>
          </a:prstGeom>
        </p:spPr>
        <p:txBody>
          <a:bodyPr wrap="square">
            <a:spAutoFit/>
          </a:bodyPr>
          <a:lstStyle/>
          <a:p>
            <a:r>
              <a:rPr lang="en-US" sz="2800" dirty="0">
                <a:latin typeface="+mj-lt"/>
              </a:rPr>
              <a:t>Trims off least important splits at each run. </a:t>
            </a:r>
          </a:p>
          <a:p>
            <a:r>
              <a:rPr lang="en-US" sz="2800" dirty="0">
                <a:latin typeface="+mj-lt"/>
              </a:rPr>
              <a:t>Penalizes models that are too complex.</a:t>
            </a:r>
          </a:p>
        </p:txBody>
      </p:sp>
      <p:sp>
        <p:nvSpPr>
          <p:cNvPr id="10" name="Rectangle 9">
            <a:extLst>
              <a:ext uri="{FF2B5EF4-FFF2-40B4-BE49-F238E27FC236}">
                <a16:creationId xmlns:a16="http://schemas.microsoft.com/office/drawing/2014/main" id="{3E354712-AB4E-D246-9236-5A519329AED8}"/>
              </a:ext>
            </a:extLst>
          </p:cNvPr>
          <p:cNvSpPr/>
          <p:nvPr/>
        </p:nvSpPr>
        <p:spPr>
          <a:xfrm>
            <a:off x="5257800" y="5575579"/>
            <a:ext cx="6096000" cy="646331"/>
          </a:xfrm>
          <a:prstGeom prst="rect">
            <a:avLst/>
          </a:prstGeom>
        </p:spPr>
        <p:txBody>
          <a:bodyPr>
            <a:spAutoFit/>
          </a:bodyPr>
          <a:lstStyle/>
          <a:p>
            <a:r>
              <a:rPr lang="en-US" dirty="0"/>
              <a:t>Muhammad Azam et al. (2017) Simulation and Computation, 46:4, 2924-2934</a:t>
            </a:r>
          </a:p>
        </p:txBody>
      </p:sp>
    </p:spTree>
    <p:extLst>
      <p:ext uri="{BB962C8B-B14F-4D97-AF65-F5344CB8AC3E}">
        <p14:creationId xmlns:p14="http://schemas.microsoft.com/office/powerpoint/2010/main" val="13122399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FFA60-68C9-A84F-ABAC-D5209FB89F1F}"/>
              </a:ext>
            </a:extLst>
          </p:cNvPr>
          <p:cNvSpPr>
            <a:spLocks noGrp="1"/>
          </p:cNvSpPr>
          <p:nvPr>
            <p:ph type="title"/>
          </p:nvPr>
        </p:nvSpPr>
        <p:spPr>
          <a:xfrm>
            <a:off x="3241322" y="2532253"/>
            <a:ext cx="5709356" cy="896747"/>
          </a:xfrm>
        </p:spPr>
        <p:style>
          <a:lnRef idx="0">
            <a:schemeClr val="dk1"/>
          </a:lnRef>
          <a:fillRef idx="3">
            <a:schemeClr val="dk1"/>
          </a:fillRef>
          <a:effectRef idx="3">
            <a:schemeClr val="dk1"/>
          </a:effectRef>
          <a:fontRef idx="minor">
            <a:schemeClr val="lt1"/>
          </a:fontRef>
        </p:style>
        <p:txBody>
          <a:bodyPr>
            <a:normAutofit fontScale="90000"/>
          </a:bodyPr>
          <a:lstStyle/>
          <a:p>
            <a:r>
              <a:rPr lang="en-US" dirty="0"/>
              <a:t>Decision Tree practice</a:t>
            </a:r>
          </a:p>
        </p:txBody>
      </p:sp>
      <p:sp>
        <p:nvSpPr>
          <p:cNvPr id="4" name="Slide Number Placeholder 3">
            <a:extLst>
              <a:ext uri="{FF2B5EF4-FFF2-40B4-BE49-F238E27FC236}">
                <a16:creationId xmlns:a16="http://schemas.microsoft.com/office/drawing/2014/main" id="{11A31189-AC6C-454F-BA1D-5BFC671BCCED}"/>
              </a:ext>
            </a:extLst>
          </p:cNvPr>
          <p:cNvSpPr>
            <a:spLocks noGrp="1"/>
          </p:cNvSpPr>
          <p:nvPr>
            <p:ph type="sldNum" sz="quarter" idx="12"/>
          </p:nvPr>
        </p:nvSpPr>
        <p:spPr/>
        <p:txBody>
          <a:bodyPr/>
          <a:lstStyle/>
          <a:p>
            <a:fld id="{160847C4-C153-934D-B234-B5C1EA6118B1}" type="slidenum">
              <a:rPr lang="en-US" smtClean="0"/>
              <a:t>66</a:t>
            </a:fld>
            <a:endParaRPr lang="en-US"/>
          </a:p>
        </p:txBody>
      </p:sp>
    </p:spTree>
    <p:extLst>
      <p:ext uri="{BB962C8B-B14F-4D97-AF65-F5344CB8AC3E}">
        <p14:creationId xmlns:p14="http://schemas.microsoft.com/office/powerpoint/2010/main" val="21363036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B61B9-357C-CE4E-A345-681BDD64BD5F}"/>
              </a:ext>
            </a:extLst>
          </p:cNvPr>
          <p:cNvSpPr>
            <a:spLocks noGrp="1"/>
          </p:cNvSpPr>
          <p:nvPr>
            <p:ph type="title"/>
          </p:nvPr>
        </p:nvSpPr>
        <p:spPr/>
        <p:txBody>
          <a:bodyPr>
            <a:normAutofit fontScale="90000"/>
          </a:bodyPr>
          <a:lstStyle/>
          <a:p>
            <a:r>
              <a:rPr lang="en-US" dirty="0"/>
              <a:t>More advanced methods</a:t>
            </a:r>
          </a:p>
        </p:txBody>
      </p:sp>
      <p:sp>
        <p:nvSpPr>
          <p:cNvPr id="3" name="Content Placeholder 2">
            <a:extLst>
              <a:ext uri="{FF2B5EF4-FFF2-40B4-BE49-F238E27FC236}">
                <a16:creationId xmlns:a16="http://schemas.microsoft.com/office/drawing/2014/main" id="{3245A1DE-5AFC-1746-BECC-C45F0175378A}"/>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t>Support Vector Machine</a:t>
            </a:r>
          </a:p>
          <a:p>
            <a:pPr marL="0" indent="0" algn="ctr">
              <a:buNone/>
            </a:pPr>
            <a:endParaRPr lang="en-US" dirty="0"/>
          </a:p>
          <a:p>
            <a:pPr marL="0" indent="0" algn="ctr">
              <a:buNone/>
            </a:pPr>
            <a:r>
              <a:rPr lang="en-US" dirty="0"/>
              <a:t>Random Forest</a:t>
            </a:r>
          </a:p>
          <a:p>
            <a:pPr marL="0" indent="0" algn="ctr">
              <a:buNone/>
            </a:pPr>
            <a:endParaRPr lang="en-US" dirty="0"/>
          </a:p>
          <a:p>
            <a:pPr marL="0" indent="0" algn="ctr">
              <a:buNone/>
            </a:pPr>
            <a:r>
              <a:rPr lang="en-US" dirty="0"/>
              <a:t>Neural Network</a:t>
            </a:r>
          </a:p>
        </p:txBody>
      </p:sp>
      <p:sp>
        <p:nvSpPr>
          <p:cNvPr id="4" name="Slide Number Placeholder 3">
            <a:extLst>
              <a:ext uri="{FF2B5EF4-FFF2-40B4-BE49-F238E27FC236}">
                <a16:creationId xmlns:a16="http://schemas.microsoft.com/office/drawing/2014/main" id="{D6918DBA-28B0-C143-A6B1-01EF2468EF35}"/>
              </a:ext>
            </a:extLst>
          </p:cNvPr>
          <p:cNvSpPr>
            <a:spLocks noGrp="1"/>
          </p:cNvSpPr>
          <p:nvPr>
            <p:ph type="sldNum" sz="quarter" idx="12"/>
          </p:nvPr>
        </p:nvSpPr>
        <p:spPr/>
        <p:txBody>
          <a:bodyPr/>
          <a:lstStyle/>
          <a:p>
            <a:fld id="{160847C4-C153-934D-B234-B5C1EA6118B1}" type="slidenum">
              <a:rPr lang="en-US" smtClean="0"/>
              <a:t>67</a:t>
            </a:fld>
            <a:endParaRPr lang="en-US"/>
          </a:p>
        </p:txBody>
      </p:sp>
    </p:spTree>
    <p:extLst>
      <p:ext uri="{BB962C8B-B14F-4D97-AF65-F5344CB8AC3E}">
        <p14:creationId xmlns:p14="http://schemas.microsoft.com/office/powerpoint/2010/main" val="41910700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878564"/>
            <a:ext cx="10363200" cy="775597"/>
          </a:xfrm>
        </p:spPr>
        <p:txBody>
          <a:bodyPr anchor="t" anchorCtr="0">
            <a:spAutoFit/>
          </a:bodyPr>
          <a:lstStyle/>
          <a:p>
            <a:pPr algn="ctr"/>
            <a:r>
              <a:rPr lang="en-US" sz="5600" dirty="0"/>
              <a:t>Thank you!</a:t>
            </a:r>
          </a:p>
        </p:txBody>
      </p:sp>
    </p:spTree>
    <p:extLst>
      <p:ext uri="{BB962C8B-B14F-4D97-AF65-F5344CB8AC3E}">
        <p14:creationId xmlns:p14="http://schemas.microsoft.com/office/powerpoint/2010/main" val="808755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383979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3360717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1422668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280593</TotalTime>
  <Words>1885</Words>
  <Application>Microsoft Macintosh PowerPoint</Application>
  <PresentationFormat>Widescreen</PresentationFormat>
  <Paragraphs>548</Paragraphs>
  <Slides>68</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Introductory Machine Learning for Biologists</vt:lpstr>
      <vt:lpstr>Examples of Machine Learning Methods </vt:lpstr>
      <vt:lpstr>What we are going to learn </vt:lpstr>
      <vt:lpstr>It’s all about prediction!</vt:lpstr>
      <vt:lpstr>Example data</vt:lpstr>
      <vt:lpstr>Training Data and Test Data</vt:lpstr>
      <vt:lpstr>PowerPoint Presentation</vt:lpstr>
      <vt:lpstr>PowerPoint Presentation</vt:lpstr>
      <vt:lpstr>PowerPoint Presentation</vt:lpstr>
      <vt:lpstr>PowerPoint Presentation</vt:lpstr>
      <vt:lpstr>Q1. I performed a knockout experiment. I want to cluster genes based on gene expression similarity. </vt:lpstr>
      <vt:lpstr>Q1. I performed a knockout experiment. I want to cluster genes based on gene expression similarity. </vt:lpstr>
      <vt:lpstr>Q2. I have a cohort with variant information and disease states. I want to make a machine learning model to predict disease states.</vt:lpstr>
      <vt:lpstr>Q2. I have a cohort with variant information and disease states. I want to make a machine learning model to predict disease states.</vt:lpstr>
      <vt:lpstr>Finding a good prediction model: Balance of Bias and Variance</vt:lpstr>
      <vt:lpstr>Bias and Variance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we select a model that balances variance &amp; bias?</vt:lpstr>
      <vt:lpstr>How can we select a model that balances variance &amp; bias?</vt:lpstr>
      <vt:lpstr>How can we select a model that balances variance &amp; bias?</vt:lpstr>
      <vt:lpstr>Nested Cross Validation</vt:lpstr>
      <vt:lpstr>High variance</vt:lpstr>
      <vt:lpstr>High bias </vt:lpstr>
      <vt:lpstr>What we are going to learn </vt:lpstr>
      <vt:lpstr>K-nearest neighbor (kNN)</vt:lpstr>
      <vt:lpstr>K-nearest neighbor (kNN)</vt:lpstr>
      <vt:lpstr>K-nearest neighbor (kNN)</vt:lpstr>
      <vt:lpstr>K-nearest neighbor (kNN)</vt:lpstr>
      <vt:lpstr>K-nearest neighbor (kNN) steps:</vt:lpstr>
      <vt:lpstr>kNN application example</vt:lpstr>
      <vt:lpstr>K-nearest neighbor (kNN)</vt:lpstr>
      <vt:lpstr>K-nearest neighbor (kNN): Preprocessing</vt:lpstr>
      <vt:lpstr>K-nearest neighbor (kNN)</vt:lpstr>
      <vt:lpstr>kNN practice</vt:lpstr>
      <vt:lpstr>What we are going to learn </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within-cluster sum of squares</vt:lpstr>
      <vt:lpstr>Survey time &amp; Coffee break</vt:lpstr>
      <vt:lpstr>K-means practice</vt:lpstr>
      <vt:lpstr>What we are going to learn </vt:lpstr>
      <vt:lpstr>Decision Tree</vt:lpstr>
      <vt:lpstr>PowerPoint Presentation</vt:lpstr>
      <vt:lpstr>Decision Tree: which feature to use?</vt:lpstr>
      <vt:lpstr>Decision Tree: which feature to use?</vt:lpstr>
      <vt:lpstr>Decision Tree: which feature to use?</vt:lpstr>
      <vt:lpstr>Decision Tree: which feature to use?</vt:lpstr>
      <vt:lpstr>Decision Tree application example</vt:lpstr>
      <vt:lpstr>Decision Tree</vt:lpstr>
      <vt:lpstr>Complexity parameter (cp)</vt:lpstr>
      <vt:lpstr>Decision Tree practice</vt:lpstr>
      <vt:lpstr>More advanced methods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658</cp:revision>
  <dcterms:created xsi:type="dcterms:W3CDTF">2020-04-23T04:16:30Z</dcterms:created>
  <dcterms:modified xsi:type="dcterms:W3CDTF">2021-10-30T03:45:43Z</dcterms:modified>
</cp:coreProperties>
</file>