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notesMasterIdLst>
    <p:notesMasterId r:id="rId65"/>
  </p:notesMasterIdLst>
  <p:handoutMasterIdLst>
    <p:handoutMasterId r:id="rId66"/>
  </p:handoutMasterIdLst>
  <p:sldIdLst>
    <p:sldId id="263" r:id="rId2"/>
    <p:sldId id="331" r:id="rId3"/>
    <p:sldId id="463" r:id="rId4"/>
    <p:sldId id="352" r:id="rId5"/>
    <p:sldId id="315" r:id="rId6"/>
    <p:sldId id="492" r:id="rId7"/>
    <p:sldId id="348" r:id="rId8"/>
    <p:sldId id="443" r:id="rId9"/>
    <p:sldId id="470" r:id="rId10"/>
    <p:sldId id="371" r:id="rId11"/>
    <p:sldId id="474" r:id="rId12"/>
    <p:sldId id="478" r:id="rId13"/>
    <p:sldId id="475" r:id="rId14"/>
    <p:sldId id="353" r:id="rId15"/>
    <p:sldId id="447" r:id="rId16"/>
    <p:sldId id="476" r:id="rId17"/>
    <p:sldId id="382" r:id="rId18"/>
    <p:sldId id="473" r:id="rId19"/>
    <p:sldId id="374" r:id="rId20"/>
    <p:sldId id="466" r:id="rId21"/>
    <p:sldId id="485" r:id="rId22"/>
    <p:sldId id="339" r:id="rId23"/>
    <p:sldId id="362" r:id="rId24"/>
    <p:sldId id="442" r:id="rId25"/>
    <p:sldId id="361" r:id="rId26"/>
    <p:sldId id="486" r:id="rId27"/>
    <p:sldId id="477" r:id="rId28"/>
    <p:sldId id="379" r:id="rId29"/>
    <p:sldId id="367" r:id="rId30"/>
    <p:sldId id="497" r:id="rId31"/>
    <p:sldId id="429" r:id="rId32"/>
    <p:sldId id="481" r:id="rId33"/>
    <p:sldId id="483" r:id="rId34"/>
    <p:sldId id="489" r:id="rId35"/>
    <p:sldId id="418" r:id="rId36"/>
    <p:sldId id="494" r:id="rId37"/>
    <p:sldId id="484" r:id="rId38"/>
    <p:sldId id="464" r:id="rId39"/>
    <p:sldId id="491" r:id="rId40"/>
    <p:sldId id="322" r:id="rId41"/>
    <p:sldId id="340" r:id="rId42"/>
    <p:sldId id="496" r:id="rId43"/>
    <p:sldId id="498" r:id="rId44"/>
    <p:sldId id="458" r:id="rId45"/>
    <p:sldId id="332" r:id="rId46"/>
    <p:sldId id="421" r:id="rId47"/>
    <p:sldId id="488" r:id="rId48"/>
    <p:sldId id="461" r:id="rId49"/>
    <p:sldId id="342" r:id="rId50"/>
    <p:sldId id="333" r:id="rId51"/>
    <p:sldId id="334" r:id="rId52"/>
    <p:sldId id="452" r:id="rId53"/>
    <p:sldId id="495" r:id="rId54"/>
    <p:sldId id="493" r:id="rId55"/>
    <p:sldId id="465" r:id="rId56"/>
    <p:sldId id="402" r:id="rId57"/>
    <p:sldId id="462" r:id="rId58"/>
    <p:sldId id="417" r:id="rId59"/>
    <p:sldId id="404" r:id="rId60"/>
    <p:sldId id="459" r:id="rId61"/>
    <p:sldId id="471" r:id="rId62"/>
    <p:sldId id="311" r:id="rId63"/>
    <p:sldId id="280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A1D4"/>
    <a:srgbClr val="CD28A3"/>
    <a:srgbClr val="002A4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10"/>
    <p:restoredTop sz="93964"/>
  </p:normalViewPr>
  <p:slideViewPr>
    <p:cSldViewPr snapToGrid="0" snapToObjects="1">
      <p:cViewPr varScale="1">
        <p:scale>
          <a:sx n="86" d="100"/>
          <a:sy n="86" d="100"/>
        </p:scale>
        <p:origin x="216" y="9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Helvetica Regular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371A3B-994A-3A49-B57B-E42F4CDF9B6F}" type="datetimeFigureOut">
              <a:rPr lang="en-US" smtClean="0">
                <a:latin typeface="Helvetica Regular" charset="0"/>
              </a:rPr>
              <a:t>8/25/23</a:t>
            </a:fld>
            <a:endParaRPr lang="en-US" dirty="0">
              <a:latin typeface="Helvetica Regular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Helvetica Regular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D8BA3-4CB8-0949-BA41-682344F7479D}" type="slidenum">
              <a:rPr lang="en-US" smtClean="0">
                <a:latin typeface="Helvetica Regular" charset="0"/>
              </a:rPr>
              <a:t>‹#›</a:t>
            </a:fld>
            <a:endParaRPr lang="en-US" dirty="0">
              <a:latin typeface="Helvetica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0767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Helvetica Regular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Helvetica Regular" charset="0"/>
              </a:defRPr>
            </a:lvl1pPr>
          </a:lstStyle>
          <a:p>
            <a:fld id="{E7F3A0D5-E9AF-4B44-8B89-BAB2B2CD0CCD}" type="datetimeFigureOut">
              <a:rPr lang="en-US" smtClean="0"/>
              <a:pPr/>
              <a:t>8/25/23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Helvetica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Helvetica Regular" charset="0"/>
              </a:defRPr>
            </a:lvl1pPr>
          </a:lstStyle>
          <a:p>
            <a:fld id="{39297335-E23B-0545-8DFE-98A3B1147F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283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Helvetica Regular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Helvetica Regular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Helvetica Regular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Helvetica Regular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Helvetica Regular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346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083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The general rule is: "Block what you can, randomize what you cannot." </a:t>
            </a:r>
            <a:r>
              <a:rPr lang="en-US" b="1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Blocking is used to remove the effects of a few of the most important nuisance variables</a:t>
            </a:r>
            <a:r>
              <a:rPr lang="en-US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. Randomization is then used to reduce the contaminating effects of the remaining nuisance variables.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1056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www.fiosgenomics.com</a:t>
            </a:r>
            <a:r>
              <a:rPr lang="en-US" dirty="0"/>
              <a:t>/experimental-design/</a:t>
            </a:r>
          </a:p>
          <a:p>
            <a:pPr>
              <a:lnSpc>
                <a:spcPct val="150000"/>
              </a:lnSpc>
            </a:pPr>
            <a:endParaRPr lang="en-US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Control for systematic bias (error): </a:t>
            </a:r>
          </a:p>
          <a:p>
            <a:pPr>
              <a:lnSpc>
                <a:spcPct val="150000"/>
              </a:lnSpc>
            </a:pPr>
            <a:endParaRPr lang="en-US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Distribute the biological groups systematically in a balanced fashion: for two groups of equal size, every second from each group </a:t>
            </a:r>
          </a:p>
          <a:p>
            <a:pPr>
              <a:lnSpc>
                <a:spcPct val="150000"/>
              </a:lnSpc>
            </a:pPr>
            <a:endParaRPr lang="en-US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Divide it into roughly equal size batches limited by your capacity for the step </a:t>
            </a:r>
          </a:p>
          <a:p>
            <a:pPr>
              <a:lnSpc>
                <a:spcPct val="150000"/>
              </a:lnSpc>
            </a:pPr>
            <a:endParaRPr lang="en-US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Tip: </a:t>
            </a:r>
            <a:r>
              <a:rPr lang="en-US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colour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code the sample names by biological group and the column next to it by batch</a:t>
            </a:r>
          </a:p>
          <a:p>
            <a:pPr>
              <a:lnSpc>
                <a:spcPct val="150000"/>
              </a:lnSpc>
            </a:pPr>
            <a:endParaRPr lang="en-US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Randomization and balancing with respect to biology of interest: Possible to separate technical variation from biological variation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830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200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0210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6337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latin typeface="Poppins" pitchFamily="2" charset="77"/>
                <a:cs typeface="Poppins" pitchFamily="2" charset="77"/>
              </a:rPr>
              <a:t>Hicks, S. C., Townes, F. W., Teng, M. &amp; Irizarry, R. A. Missing data and technical variability in single-cell </a:t>
            </a:r>
          </a:p>
          <a:p>
            <a:r>
              <a:rPr lang="en-US" sz="1200" dirty="0">
                <a:latin typeface="Poppins" pitchFamily="2" charset="77"/>
                <a:cs typeface="Poppins" pitchFamily="2" charset="77"/>
              </a:rPr>
              <a:t>RNA-sequencing experiments.  Preprint available </a:t>
            </a:r>
            <a:r>
              <a:rPr lang="en-US" sz="1200" dirty="0" err="1">
                <a:latin typeface="Poppins" pitchFamily="2" charset="77"/>
                <a:cs typeface="Poppins" pitchFamily="2" charset="77"/>
              </a:rPr>
              <a:t>from:https</a:t>
            </a:r>
            <a:r>
              <a:rPr lang="en-US" sz="1200" dirty="0">
                <a:latin typeface="Poppins" pitchFamily="2" charset="77"/>
                <a:cs typeface="Poppins" pitchFamily="2" charset="77"/>
              </a:rPr>
              <a:t>://</a:t>
            </a:r>
            <a:r>
              <a:rPr lang="en-US" sz="1200" dirty="0" err="1">
                <a:latin typeface="Poppins" pitchFamily="2" charset="77"/>
                <a:cs typeface="Poppins" pitchFamily="2" charset="77"/>
              </a:rPr>
              <a:t>doi.org</a:t>
            </a:r>
            <a:r>
              <a:rPr lang="en-US" sz="1200" dirty="0">
                <a:latin typeface="Poppins" pitchFamily="2" charset="77"/>
                <a:cs typeface="Poppins" pitchFamily="2" charset="77"/>
              </a:rPr>
              <a:t>/10.1093/biostatistics/kxx053 (2017).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853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Suggested reading: </a:t>
            </a:r>
            <a:r>
              <a:rPr lang="en-US" sz="1200" dirty="0"/>
              <a:t>Stephen M.. 2016. Seven Pillars of Statistical Wisdom. Harvard University Press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5375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496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452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813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711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795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 more about replicates and </a:t>
            </a:r>
            <a:r>
              <a:rPr lang="en-US" dirty="0" err="1"/>
              <a:t>repeats:https</a:t>
            </a:r>
            <a:r>
              <a:rPr lang="en-US" dirty="0"/>
              <a:t>://</a:t>
            </a:r>
            <a:r>
              <a:rPr lang="en-US" dirty="0" err="1"/>
              <a:t>support.minitab.com</a:t>
            </a:r>
            <a:r>
              <a:rPr lang="en-US" dirty="0"/>
              <a:t>/</a:t>
            </a:r>
            <a:r>
              <a:rPr lang="en-US" dirty="0" err="1"/>
              <a:t>en</a:t>
            </a:r>
            <a:r>
              <a:rPr lang="en-US" dirty="0"/>
              <a:t>-us/</a:t>
            </a:r>
            <a:r>
              <a:rPr lang="en-US" dirty="0" err="1"/>
              <a:t>minitab</a:t>
            </a:r>
            <a:r>
              <a:rPr lang="en-US" dirty="0"/>
              <a:t>/18/help-and-how-to/modeling-statistics/doe/supporting-topics/basics/replicates-and-repeats-in-designed-experiments/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693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5007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www.historyofdatascience.com</a:t>
            </a:r>
            <a:r>
              <a:rPr lang="en-US" dirty="0"/>
              <a:t>/</a:t>
            </a:r>
            <a:r>
              <a:rPr lang="en-US" dirty="0" err="1"/>
              <a:t>ronald</a:t>
            </a:r>
            <a:r>
              <a:rPr lang="en-US" dirty="0"/>
              <a:t>-</a:t>
            </a:r>
            <a:r>
              <a:rPr lang="en-US" dirty="0" err="1"/>
              <a:t>aylmer</a:t>
            </a:r>
            <a:r>
              <a:rPr lang="en-US" dirty="0"/>
              <a:t>-fisher/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223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faculty.elgin.edu</a:t>
            </a:r>
            <a:r>
              <a:rPr lang="en-US" dirty="0"/>
              <a:t>/</a:t>
            </a:r>
            <a:r>
              <a:rPr lang="en-US" dirty="0" err="1"/>
              <a:t>dkernler</a:t>
            </a:r>
            <a:r>
              <a:rPr lang="en-US" dirty="0"/>
              <a:t>/statistics/ch01/1-6.html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344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Helvetica Regular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CD28A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A4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002A4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CD28A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20208"/>
            <a:ext cx="12252960" cy="68984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55" y="-20208"/>
            <a:ext cx="12245710" cy="68984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2A40"/>
                </a:solidFill>
              </a:defRPr>
            </a:lvl1pPr>
            <a:lvl2pPr>
              <a:defRPr>
                <a:solidFill>
                  <a:srgbClr val="002A40"/>
                </a:solidFill>
              </a:defRPr>
            </a:lvl2pPr>
            <a:lvl3pPr>
              <a:defRPr>
                <a:solidFill>
                  <a:srgbClr val="002A40"/>
                </a:solidFill>
              </a:defRPr>
            </a:lvl3pPr>
            <a:lvl4pPr>
              <a:defRPr>
                <a:solidFill>
                  <a:srgbClr val="002A40"/>
                </a:solidFill>
              </a:defRPr>
            </a:lvl4pPr>
            <a:lvl5pPr>
              <a:defRPr>
                <a:solidFill>
                  <a:srgbClr val="002A4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>
                <a:solidFill>
                  <a:srgbClr val="CD28A3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Helvetica Regular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>
                <a:solidFill>
                  <a:srgbClr val="CD28A3"/>
                </a:solidFill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002A4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002A40"/>
                </a:solidFill>
              </a:defRPr>
            </a:lvl1pPr>
            <a:lvl2pPr>
              <a:defRPr>
                <a:solidFill>
                  <a:srgbClr val="002A40"/>
                </a:solidFill>
              </a:defRPr>
            </a:lvl2pPr>
            <a:lvl3pPr>
              <a:defRPr>
                <a:solidFill>
                  <a:srgbClr val="002A40"/>
                </a:solidFill>
              </a:defRPr>
            </a:lvl3pPr>
            <a:lvl4pPr>
              <a:defRPr>
                <a:solidFill>
                  <a:srgbClr val="002A40"/>
                </a:solidFill>
              </a:defRPr>
            </a:lvl4pPr>
            <a:lvl5pPr>
              <a:defRPr>
                <a:solidFill>
                  <a:srgbClr val="002A4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002A40"/>
                </a:solidFill>
              </a:defRPr>
            </a:lvl1pPr>
            <a:lvl2pPr>
              <a:defRPr>
                <a:solidFill>
                  <a:srgbClr val="002A40"/>
                </a:solidFill>
              </a:defRPr>
            </a:lvl2pPr>
            <a:lvl3pPr>
              <a:defRPr>
                <a:solidFill>
                  <a:srgbClr val="002A40"/>
                </a:solidFill>
              </a:defRPr>
            </a:lvl3pPr>
            <a:lvl4pPr>
              <a:defRPr>
                <a:solidFill>
                  <a:srgbClr val="002A40"/>
                </a:solidFill>
              </a:defRPr>
            </a:lvl4pPr>
            <a:lvl5pPr>
              <a:defRPr>
                <a:solidFill>
                  <a:srgbClr val="002A4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 anchorCtr="0"/>
          <a:lstStyle>
            <a:lvl1pPr>
              <a:defRPr>
                <a:solidFill>
                  <a:srgbClr val="002A4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002A4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A4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002A40"/>
                </a:solidFill>
              </a:defRPr>
            </a:lvl1pPr>
            <a:lvl2pPr>
              <a:defRPr>
                <a:solidFill>
                  <a:srgbClr val="002A40"/>
                </a:solidFill>
              </a:defRPr>
            </a:lvl2pPr>
            <a:lvl3pPr>
              <a:defRPr>
                <a:solidFill>
                  <a:srgbClr val="002A40"/>
                </a:solidFill>
              </a:defRPr>
            </a:lvl3pPr>
            <a:lvl4pPr>
              <a:defRPr>
                <a:solidFill>
                  <a:srgbClr val="002A40"/>
                </a:solidFill>
              </a:defRPr>
            </a:lvl4pPr>
            <a:lvl5pPr>
              <a:defRPr>
                <a:solidFill>
                  <a:srgbClr val="002A4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A4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002A40"/>
                </a:solidFill>
              </a:defRPr>
            </a:lvl1pPr>
            <a:lvl2pPr>
              <a:defRPr>
                <a:solidFill>
                  <a:srgbClr val="002A40"/>
                </a:solidFill>
              </a:defRPr>
            </a:lvl2pPr>
            <a:lvl3pPr>
              <a:defRPr>
                <a:solidFill>
                  <a:srgbClr val="002A40"/>
                </a:solidFill>
              </a:defRPr>
            </a:lvl3pPr>
            <a:lvl4pPr>
              <a:defRPr>
                <a:solidFill>
                  <a:srgbClr val="002A40"/>
                </a:solidFill>
              </a:defRPr>
            </a:lvl4pPr>
            <a:lvl5pPr>
              <a:defRPr>
                <a:solidFill>
                  <a:srgbClr val="002A4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23207"/>
            <a:ext cx="10515600" cy="60939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175227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003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69" r:id="rId2"/>
    <p:sldLayoutId id="2147483758" r:id="rId3"/>
    <p:sldLayoutId id="2147483771" r:id="rId4"/>
    <p:sldLayoutId id="2147483768" r:id="rId5"/>
    <p:sldLayoutId id="2147483770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urveymonkey.com/r/F75J6VZ" TargetMode="Externa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www.visionlearning.com/en/glossary/view/research/pop" TargetMode="External"/><Relationship Id="rId4" Type="http://schemas.openxmlformats.org/officeDocument/2006/relationships/hyperlink" Target="https://www.visionlearning.com/en/glossary/view/method/pop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mailto:bioinformatics@gladstone.ucsf.edu" TargetMode="Externa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4.em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urveymonkey.com/r/F75J6VZ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hyperlink" Target="mailto:reuben.thomas@gladstone.ucsf.edu" TargetMode="External"/><Relationship Id="rId4" Type="http://schemas.openxmlformats.org/officeDocument/2006/relationships/hyperlink" Target="mailto:michela.traglia@gladstone.ucsf.edu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3;p28">
            <a:extLst>
              <a:ext uri="{FF2B5EF4-FFF2-40B4-BE49-F238E27FC236}">
                <a16:creationId xmlns:a16="http://schemas.microsoft.com/office/drawing/2014/main" id="{3AD74794-0160-0C4C-B1BA-15B6136BAAC6}"/>
              </a:ext>
            </a:extLst>
          </p:cNvPr>
          <p:cNvSpPr txBox="1">
            <a:spLocks/>
          </p:cNvSpPr>
          <p:nvPr/>
        </p:nvSpPr>
        <p:spPr>
          <a:xfrm>
            <a:off x="1524000" y="2061472"/>
            <a:ext cx="9144000" cy="136752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algn="ctr">
              <a:spcBef>
                <a:spcPts val="0"/>
              </a:spcBef>
              <a:buClr>
                <a:schemeClr val="lt1"/>
              </a:buClr>
              <a:buSzPts val="6000"/>
            </a:pPr>
            <a:r>
              <a:rPr lang="en-US" sz="5000" b="0" dirty="0"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Introduction to statistics, experimental design and hypothesis testing</a:t>
            </a:r>
          </a:p>
        </p:txBody>
      </p:sp>
      <p:sp>
        <p:nvSpPr>
          <p:cNvPr id="5" name="Google Shape;114;p28">
            <a:extLst>
              <a:ext uri="{FF2B5EF4-FFF2-40B4-BE49-F238E27FC236}">
                <a16:creationId xmlns:a16="http://schemas.microsoft.com/office/drawing/2014/main" id="{B20F40DE-BA66-9946-8C93-E088D50C068E}"/>
              </a:ext>
            </a:extLst>
          </p:cNvPr>
          <p:cNvSpPr txBox="1">
            <a:spLocks/>
          </p:cNvSpPr>
          <p:nvPr/>
        </p:nvSpPr>
        <p:spPr>
          <a:xfrm>
            <a:off x="1524000" y="3884879"/>
            <a:ext cx="9144000" cy="1655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400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  <a:cs typeface="Poppins" pitchFamily="2" charset="77"/>
              </a:rPr>
              <a:t>Michela </a:t>
            </a:r>
            <a:r>
              <a:rPr lang="en-US" sz="2400" dirty="0" err="1">
                <a:latin typeface="Helvetica Neue Light" panose="02000403000000020004" pitchFamily="2" charset="0"/>
                <a:ea typeface="Helvetica Neue Light" panose="02000403000000020004" pitchFamily="2" charset="0"/>
                <a:cs typeface="Poppins" pitchFamily="2" charset="77"/>
              </a:rPr>
              <a:t>Traglia</a:t>
            </a: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  <a:cs typeface="Poppins" pitchFamily="2" charset="77"/>
              </a:rPr>
              <a:t> and Reuben Thomas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400"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400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Bioinformatics Core, GIDB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400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Gladstone Institutes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100"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100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August 25th, 2023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100"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053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s.jpg">
            <a:extLst>
              <a:ext uri="{FF2B5EF4-FFF2-40B4-BE49-F238E27FC236}">
                <a16:creationId xmlns:a16="http://schemas.microsoft.com/office/drawing/2014/main" id="{C4C828E4-933A-644D-B136-49594E76D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6137" y="2965104"/>
            <a:ext cx="1505797" cy="1517487"/>
          </a:xfrm>
          <a:prstGeom prst="rect">
            <a:avLst/>
          </a:prstGeom>
        </p:spPr>
      </p:pic>
      <p:pic>
        <p:nvPicPr>
          <p:cNvPr id="8" name="Picture 7" descr="images.jpg">
            <a:extLst>
              <a:ext uri="{FF2B5EF4-FFF2-40B4-BE49-F238E27FC236}">
                <a16:creationId xmlns:a16="http://schemas.microsoft.com/office/drawing/2014/main" id="{2D298574-640D-A640-A8D0-0287C5628B1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25777" y="3043504"/>
            <a:ext cx="1505797" cy="151748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38AF393-A14E-7643-961F-34EFBCA2F3E1}"/>
              </a:ext>
            </a:extLst>
          </p:cNvPr>
          <p:cNvSpPr/>
          <p:nvPr/>
        </p:nvSpPr>
        <p:spPr>
          <a:xfrm>
            <a:off x="2373351" y="5366022"/>
            <a:ext cx="1255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1F9992"/>
                </a:solidFill>
                <a:latin typeface="Century Gothic"/>
                <a:cs typeface="Century Gothic"/>
              </a:rPr>
              <a:t>CONTROL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E31BEA-9324-1D41-B9C5-993B75C2C7AC}"/>
              </a:ext>
            </a:extLst>
          </p:cNvPr>
          <p:cNvSpPr/>
          <p:nvPr/>
        </p:nvSpPr>
        <p:spPr>
          <a:xfrm>
            <a:off x="6804048" y="5330846"/>
            <a:ext cx="1292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D42E2E"/>
                </a:solidFill>
                <a:latin typeface="Century Gothic"/>
                <a:cs typeface="Century Gothic"/>
              </a:rPr>
              <a:t>ASD CASE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75AC7D-BAC5-D54C-B6E2-026460574176}"/>
              </a:ext>
            </a:extLst>
          </p:cNvPr>
          <p:cNvSpPr txBox="1"/>
          <p:nvPr/>
        </p:nvSpPr>
        <p:spPr>
          <a:xfrm>
            <a:off x="4985998" y="6336268"/>
            <a:ext cx="38838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Lyall </a:t>
            </a:r>
            <a:r>
              <a:rPr lang="en-US" sz="1600" i="1" dirty="0">
                <a:latin typeface="Arial"/>
                <a:cs typeface="Arial"/>
              </a:rPr>
              <a:t>et al, </a:t>
            </a:r>
            <a:r>
              <a:rPr lang="en-US" sz="1600" dirty="0">
                <a:latin typeface="Arial"/>
                <a:cs typeface="Arial"/>
              </a:rPr>
              <a:t>Environ Health </a:t>
            </a:r>
            <a:r>
              <a:rPr lang="en-US" sz="1600" dirty="0" err="1">
                <a:latin typeface="Arial"/>
                <a:cs typeface="Arial"/>
              </a:rPr>
              <a:t>Perspect</a:t>
            </a:r>
            <a:r>
              <a:rPr lang="en-US" sz="1600" dirty="0">
                <a:latin typeface="Arial"/>
                <a:cs typeface="Arial"/>
              </a:rPr>
              <a:t> 2017</a:t>
            </a:r>
          </a:p>
        </p:txBody>
      </p:sp>
      <p:pic>
        <p:nvPicPr>
          <p:cNvPr id="17" name="Picture 16" descr="danger-sign-board-500x500.jpg">
            <a:extLst>
              <a:ext uri="{FF2B5EF4-FFF2-40B4-BE49-F238E27FC236}">
                <a16:creationId xmlns:a16="http://schemas.microsoft.com/office/drawing/2014/main" id="{2E299A34-7CB6-4A47-82B2-3971613766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" t="13919" r="6458" b="9254"/>
          <a:stretch/>
        </p:blipFill>
        <p:spPr>
          <a:xfrm>
            <a:off x="699197" y="1294564"/>
            <a:ext cx="1416714" cy="1249850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B8192E1-DE7A-FD41-A95C-0B3010357527}"/>
              </a:ext>
            </a:extLst>
          </p:cNvPr>
          <p:cNvCxnSpPr/>
          <p:nvPr/>
        </p:nvCxnSpPr>
        <p:spPr>
          <a:xfrm>
            <a:off x="2061473" y="4267808"/>
            <a:ext cx="446953" cy="214783"/>
          </a:xfrm>
          <a:prstGeom prst="straightConnector1">
            <a:avLst/>
          </a:prstGeom>
          <a:ln>
            <a:solidFill>
              <a:srgbClr val="1F9992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B503EA2-F44D-4A45-BE80-5DCEEBE5366D}"/>
              </a:ext>
            </a:extLst>
          </p:cNvPr>
          <p:cNvCxnSpPr/>
          <p:nvPr/>
        </p:nvCxnSpPr>
        <p:spPr>
          <a:xfrm>
            <a:off x="6480993" y="4420208"/>
            <a:ext cx="446953" cy="214783"/>
          </a:xfrm>
          <a:prstGeom prst="straightConnector1">
            <a:avLst/>
          </a:prstGeom>
          <a:ln>
            <a:solidFill>
              <a:srgbClr val="BD1127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baby (1).png">
            <a:extLst>
              <a:ext uri="{FF2B5EF4-FFF2-40B4-BE49-F238E27FC236}">
                <a16:creationId xmlns:a16="http://schemas.microsoft.com/office/drawing/2014/main" id="{011FDA78-A9D4-6040-AA4D-F933AD785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351" y="4074007"/>
            <a:ext cx="1203537" cy="1203537"/>
          </a:xfrm>
          <a:prstGeom prst="rect">
            <a:avLst/>
          </a:prstGeom>
        </p:spPr>
      </p:pic>
      <p:pic>
        <p:nvPicPr>
          <p:cNvPr id="22" name="Picture 21" descr="baby (1).png">
            <a:extLst>
              <a:ext uri="{FF2B5EF4-FFF2-40B4-BE49-F238E27FC236}">
                <a16:creationId xmlns:a16="http://schemas.microsoft.com/office/drawing/2014/main" id="{8FA62550-4761-AA4F-B1D0-89A0F873FBE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116" y="4045415"/>
            <a:ext cx="1203537" cy="1203537"/>
          </a:xfrm>
          <a:prstGeom prst="rect">
            <a:avLst/>
          </a:prstGeom>
        </p:spPr>
      </p:pic>
      <p:pic>
        <p:nvPicPr>
          <p:cNvPr id="23" name="Picture 22" descr="danger-sign-board-500x500.jpg">
            <a:extLst>
              <a:ext uri="{FF2B5EF4-FFF2-40B4-BE49-F238E27FC236}">
                <a16:creationId xmlns:a16="http://schemas.microsoft.com/office/drawing/2014/main" id="{35709F15-C3DF-E24A-BF21-A2C6FB2D3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" t="13919" r="6458" b="9254"/>
          <a:stretch/>
        </p:blipFill>
        <p:spPr>
          <a:xfrm>
            <a:off x="4985998" y="1375572"/>
            <a:ext cx="1416714" cy="1249850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6F541861-6250-3F40-B3EC-C1D4261DDC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1118" y="1279222"/>
            <a:ext cx="1270000" cy="1270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8947448-8E91-AA43-BFBA-F78C4F540BCB}"/>
              </a:ext>
            </a:extLst>
          </p:cNvPr>
          <p:cNvSpPr/>
          <p:nvPr/>
        </p:nvSpPr>
        <p:spPr>
          <a:xfrm>
            <a:off x="237217" y="149441"/>
            <a:ext cx="59025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Research question 3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8D6DAE6-0E22-DF45-A9FC-53EEE40B9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2150" y="1914222"/>
            <a:ext cx="4679745" cy="1772793"/>
          </a:xfrm>
        </p:spPr>
        <p:txBody>
          <a:bodyPr/>
          <a:lstStyle/>
          <a:p>
            <a:pPr algn="ctr"/>
            <a:r>
              <a:rPr lang="en-US" sz="3200" b="0" dirty="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Chemical pollutants exposure during pregnancy contributing to autism in children</a:t>
            </a:r>
          </a:p>
        </p:txBody>
      </p:sp>
    </p:spTree>
    <p:extLst>
      <p:ext uri="{BB962C8B-B14F-4D97-AF65-F5344CB8AC3E}">
        <p14:creationId xmlns:p14="http://schemas.microsoft.com/office/powerpoint/2010/main" val="764472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s.jpg">
            <a:extLst>
              <a:ext uri="{FF2B5EF4-FFF2-40B4-BE49-F238E27FC236}">
                <a16:creationId xmlns:a16="http://schemas.microsoft.com/office/drawing/2014/main" id="{C4C828E4-933A-644D-B136-49594E76D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6137" y="2965104"/>
            <a:ext cx="1505797" cy="1517487"/>
          </a:xfrm>
          <a:prstGeom prst="rect">
            <a:avLst/>
          </a:prstGeom>
        </p:spPr>
      </p:pic>
      <p:pic>
        <p:nvPicPr>
          <p:cNvPr id="8" name="Picture 7" descr="images.jpg">
            <a:extLst>
              <a:ext uri="{FF2B5EF4-FFF2-40B4-BE49-F238E27FC236}">
                <a16:creationId xmlns:a16="http://schemas.microsoft.com/office/drawing/2014/main" id="{2D298574-640D-A640-A8D0-0287C5628B1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25777" y="3043504"/>
            <a:ext cx="1505797" cy="151748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38AF393-A14E-7643-961F-34EFBCA2F3E1}"/>
              </a:ext>
            </a:extLst>
          </p:cNvPr>
          <p:cNvSpPr/>
          <p:nvPr/>
        </p:nvSpPr>
        <p:spPr>
          <a:xfrm>
            <a:off x="2373351" y="5366022"/>
            <a:ext cx="1255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1F9992"/>
                </a:solidFill>
                <a:latin typeface="Century Gothic"/>
                <a:cs typeface="Century Gothic"/>
              </a:rPr>
              <a:t>CONTROL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E31BEA-9324-1D41-B9C5-993B75C2C7AC}"/>
              </a:ext>
            </a:extLst>
          </p:cNvPr>
          <p:cNvSpPr/>
          <p:nvPr/>
        </p:nvSpPr>
        <p:spPr>
          <a:xfrm>
            <a:off x="6804048" y="5330846"/>
            <a:ext cx="1292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D42E2E"/>
                </a:solidFill>
                <a:latin typeface="Century Gothic"/>
                <a:cs typeface="Century Gothic"/>
              </a:rPr>
              <a:t>ASD CASE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75AC7D-BAC5-D54C-B6E2-026460574176}"/>
              </a:ext>
            </a:extLst>
          </p:cNvPr>
          <p:cNvSpPr txBox="1"/>
          <p:nvPr/>
        </p:nvSpPr>
        <p:spPr>
          <a:xfrm>
            <a:off x="4985998" y="6336268"/>
            <a:ext cx="38838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Lyall </a:t>
            </a:r>
            <a:r>
              <a:rPr lang="en-US" sz="1600" i="1" dirty="0">
                <a:latin typeface="Arial"/>
                <a:cs typeface="Arial"/>
              </a:rPr>
              <a:t>et al, </a:t>
            </a:r>
            <a:r>
              <a:rPr lang="en-US" sz="1600" dirty="0">
                <a:latin typeface="Arial"/>
                <a:cs typeface="Arial"/>
              </a:rPr>
              <a:t>Environ Health </a:t>
            </a:r>
            <a:r>
              <a:rPr lang="en-US" sz="1600" dirty="0" err="1">
                <a:latin typeface="Arial"/>
                <a:cs typeface="Arial"/>
              </a:rPr>
              <a:t>Perspect</a:t>
            </a:r>
            <a:r>
              <a:rPr lang="en-US" sz="1600" dirty="0">
                <a:latin typeface="Arial"/>
                <a:cs typeface="Arial"/>
              </a:rPr>
              <a:t> 2017</a:t>
            </a:r>
          </a:p>
        </p:txBody>
      </p:sp>
      <p:pic>
        <p:nvPicPr>
          <p:cNvPr id="17" name="Picture 16" descr="danger-sign-board-500x500.jpg">
            <a:extLst>
              <a:ext uri="{FF2B5EF4-FFF2-40B4-BE49-F238E27FC236}">
                <a16:creationId xmlns:a16="http://schemas.microsoft.com/office/drawing/2014/main" id="{2E299A34-7CB6-4A47-82B2-3971613766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" t="13919" r="6458" b="9254"/>
          <a:stretch/>
        </p:blipFill>
        <p:spPr>
          <a:xfrm>
            <a:off x="699197" y="1294564"/>
            <a:ext cx="1416714" cy="1249850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B8192E1-DE7A-FD41-A95C-0B3010357527}"/>
              </a:ext>
            </a:extLst>
          </p:cNvPr>
          <p:cNvCxnSpPr/>
          <p:nvPr/>
        </p:nvCxnSpPr>
        <p:spPr>
          <a:xfrm>
            <a:off x="2061473" y="4267808"/>
            <a:ext cx="446953" cy="214783"/>
          </a:xfrm>
          <a:prstGeom prst="straightConnector1">
            <a:avLst/>
          </a:prstGeom>
          <a:ln>
            <a:solidFill>
              <a:srgbClr val="1F9992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B503EA2-F44D-4A45-BE80-5DCEEBE5366D}"/>
              </a:ext>
            </a:extLst>
          </p:cNvPr>
          <p:cNvCxnSpPr/>
          <p:nvPr/>
        </p:nvCxnSpPr>
        <p:spPr>
          <a:xfrm>
            <a:off x="6480993" y="4420208"/>
            <a:ext cx="446953" cy="214783"/>
          </a:xfrm>
          <a:prstGeom prst="straightConnector1">
            <a:avLst/>
          </a:prstGeom>
          <a:ln>
            <a:solidFill>
              <a:srgbClr val="BD1127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baby (1).png">
            <a:extLst>
              <a:ext uri="{FF2B5EF4-FFF2-40B4-BE49-F238E27FC236}">
                <a16:creationId xmlns:a16="http://schemas.microsoft.com/office/drawing/2014/main" id="{011FDA78-A9D4-6040-AA4D-F933AD785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351" y="4074007"/>
            <a:ext cx="1203537" cy="1203537"/>
          </a:xfrm>
          <a:prstGeom prst="rect">
            <a:avLst/>
          </a:prstGeom>
        </p:spPr>
      </p:pic>
      <p:pic>
        <p:nvPicPr>
          <p:cNvPr id="22" name="Picture 21" descr="baby (1).png">
            <a:extLst>
              <a:ext uri="{FF2B5EF4-FFF2-40B4-BE49-F238E27FC236}">
                <a16:creationId xmlns:a16="http://schemas.microsoft.com/office/drawing/2014/main" id="{8FA62550-4761-AA4F-B1D0-89A0F873FBE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116" y="4045415"/>
            <a:ext cx="1203537" cy="1203537"/>
          </a:xfrm>
          <a:prstGeom prst="rect">
            <a:avLst/>
          </a:prstGeom>
        </p:spPr>
      </p:pic>
      <p:pic>
        <p:nvPicPr>
          <p:cNvPr id="23" name="Picture 22" descr="danger-sign-board-500x500.jpg">
            <a:extLst>
              <a:ext uri="{FF2B5EF4-FFF2-40B4-BE49-F238E27FC236}">
                <a16:creationId xmlns:a16="http://schemas.microsoft.com/office/drawing/2014/main" id="{35709F15-C3DF-E24A-BF21-A2C6FB2D3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" t="13919" r="6458" b="9254"/>
          <a:stretch/>
        </p:blipFill>
        <p:spPr>
          <a:xfrm>
            <a:off x="4985998" y="1375572"/>
            <a:ext cx="1416714" cy="1249850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6F541861-6250-3F40-B3EC-C1D4261DDC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1118" y="1279222"/>
            <a:ext cx="1270000" cy="1270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8947448-8E91-AA43-BFBA-F78C4F540BCB}"/>
              </a:ext>
            </a:extLst>
          </p:cNvPr>
          <p:cNvSpPr/>
          <p:nvPr/>
        </p:nvSpPr>
        <p:spPr>
          <a:xfrm>
            <a:off x="237217" y="149441"/>
            <a:ext cx="66127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Ask a specific question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98D6DAE6-0E22-DF45-A9FC-53EEE40B9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5544" y="1193334"/>
            <a:ext cx="4679745" cy="2215991"/>
          </a:xfrm>
        </p:spPr>
        <p:txBody>
          <a:bodyPr/>
          <a:lstStyle/>
          <a:p>
            <a:pPr algn="ctr"/>
            <a:r>
              <a:rPr lang="en-US" sz="3200" b="0" dirty="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Do the pregnant women with more chemical pollutants in the blood have more autistic children?</a:t>
            </a:r>
          </a:p>
        </p:txBody>
      </p:sp>
    </p:spTree>
    <p:extLst>
      <p:ext uri="{BB962C8B-B14F-4D97-AF65-F5344CB8AC3E}">
        <p14:creationId xmlns:p14="http://schemas.microsoft.com/office/powerpoint/2010/main" val="2744459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71CE049-9207-3D4A-88E2-F120A0E0C9FC}"/>
              </a:ext>
            </a:extLst>
          </p:cNvPr>
          <p:cNvSpPr/>
          <p:nvPr/>
        </p:nvSpPr>
        <p:spPr>
          <a:xfrm>
            <a:off x="76563" y="128189"/>
            <a:ext cx="113511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36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2. Understand the system you are going to study</a:t>
            </a:r>
            <a:endParaRPr lang="en-US" sz="360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979FCF1-66B4-BD41-BF21-27384CF41A3E}"/>
              </a:ext>
            </a:extLst>
          </p:cNvPr>
          <p:cNvGrpSpPr/>
          <p:nvPr/>
        </p:nvGrpSpPr>
        <p:grpSpPr>
          <a:xfrm>
            <a:off x="931024" y="1653906"/>
            <a:ext cx="9279775" cy="3581580"/>
            <a:chOff x="448424" y="1250412"/>
            <a:chExt cx="9279775" cy="35815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E197EFE-9650-0D48-808E-3EB2F4F4F653}"/>
                </a:ext>
              </a:extLst>
            </p:cNvPr>
            <p:cNvGrpSpPr/>
            <p:nvPr/>
          </p:nvGrpSpPr>
          <p:grpSpPr>
            <a:xfrm>
              <a:off x="482599" y="1250412"/>
              <a:ext cx="9042401" cy="3550188"/>
              <a:chOff x="1220733" y="2095500"/>
              <a:chExt cx="9042401" cy="3550188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70B1245F-CFE9-CD4D-BEBB-14956D6CE7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1650" y="2095500"/>
                <a:ext cx="0" cy="3550188"/>
              </a:xfrm>
              <a:prstGeom prst="line">
                <a:avLst/>
              </a:prstGeom>
              <a:ln w="349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D93B0611-B34A-8B4E-AB23-6CE29C4513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20733" y="2743200"/>
                <a:ext cx="9042401" cy="0"/>
              </a:xfrm>
              <a:prstGeom prst="line">
                <a:avLst/>
              </a:prstGeom>
              <a:ln w="3492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ACFE7E0-A614-CF43-8E48-7C1A3AAD4FA6}"/>
                  </a:ext>
                </a:extLst>
              </p:cNvPr>
              <p:cNvSpPr txBox="1"/>
              <p:nvPr/>
            </p:nvSpPr>
            <p:spPr>
              <a:xfrm>
                <a:off x="6169989" y="2104698"/>
                <a:ext cx="3163045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600" b="1" dirty="0">
                    <a:solidFill>
                      <a:schemeClr val="tx2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Experimental studies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5175083-F9DF-CB46-951E-667F949B53BD}"/>
                  </a:ext>
                </a:extLst>
              </p:cNvPr>
              <p:cNvSpPr txBox="1"/>
              <p:nvPr/>
            </p:nvSpPr>
            <p:spPr>
              <a:xfrm>
                <a:off x="1429706" y="2095500"/>
                <a:ext cx="3275256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600" b="1" dirty="0">
                    <a:solidFill>
                      <a:schemeClr val="tx2"/>
                    </a:solidFill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Observational studies</a:t>
                </a: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481B8D2-CE04-1E43-A69C-8A2DC522009E}"/>
                </a:ext>
              </a:extLst>
            </p:cNvPr>
            <p:cNvSpPr txBox="1"/>
            <p:nvPr/>
          </p:nvSpPr>
          <p:spPr>
            <a:xfrm>
              <a:off x="448424" y="2031225"/>
              <a:ext cx="442118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Researchers don’t assign exposure</a:t>
              </a:r>
            </a:p>
            <a:p>
              <a:endPara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endParaRPr>
            </a:p>
            <a:p>
              <a:r>
                <a:rPr lang="en-US" sz="2200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Observing what is already happening</a:t>
              </a:r>
            </a:p>
            <a:p>
              <a:endPara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endParaRPr>
            </a:p>
            <a:p>
              <a:r>
                <a:rPr lang="en-US" sz="2200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No establishing cause-effect</a:t>
              </a:r>
            </a:p>
            <a:p>
              <a:endPara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endParaRPr>
            </a:p>
            <a:p>
              <a:r>
                <a:rPr lang="en-US" sz="2200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Ex. Case-controls, cohort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014ED8-D49F-2148-A1D5-7497CC23AE9B}"/>
                </a:ext>
              </a:extLst>
            </p:cNvPr>
            <p:cNvSpPr txBox="1"/>
            <p:nvPr/>
          </p:nvSpPr>
          <p:spPr>
            <a:xfrm>
              <a:off x="5380941" y="2031225"/>
              <a:ext cx="4347258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Researchers manipulate factors</a:t>
              </a:r>
            </a:p>
            <a:p>
              <a:endPara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endParaRPr>
            </a:p>
            <a:p>
              <a:r>
                <a:rPr lang="en-US" sz="2200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Create a treatment and compare the response</a:t>
              </a:r>
            </a:p>
            <a:p>
              <a:endPara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endParaRPr>
            </a:p>
            <a:p>
              <a:r>
                <a:rPr lang="en-US" sz="2200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Changes cause an effect</a:t>
              </a:r>
            </a:p>
            <a:p>
              <a:endPara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endParaRPr>
            </a:p>
            <a:p>
              <a:r>
                <a:rPr lang="en-US" sz="2200" dirty="0" err="1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Ex.Clinical</a:t>
              </a:r>
              <a:r>
                <a:rPr lang="en-US" sz="2200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 trials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7599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98947448-8E91-AA43-BFBA-F78C4F540BCB}"/>
              </a:ext>
            </a:extLst>
          </p:cNvPr>
          <p:cNvSpPr/>
          <p:nvPr/>
        </p:nvSpPr>
        <p:spPr>
          <a:xfrm>
            <a:off x="237217" y="149441"/>
            <a:ext cx="75360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0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3. Formulate your hypothesis</a:t>
            </a:r>
            <a:endParaRPr lang="en-US" sz="40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E6C84F2-94D9-4F63-4445-3C1C9CD932AD}"/>
              </a:ext>
            </a:extLst>
          </p:cNvPr>
          <p:cNvSpPr/>
          <p:nvPr/>
        </p:nvSpPr>
        <p:spPr>
          <a:xfrm>
            <a:off x="237217" y="1520785"/>
            <a:ext cx="111828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sz="2400" b="0" dirty="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The amount of chemical pollutants in the blood of pregnant women negatively affect the fetal brain development and increase the risk of autism in children.</a:t>
            </a:r>
          </a:p>
          <a:p>
            <a:pPr marL="457200" indent="-457200">
              <a:buAutoNum type="arabicPeriod"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457200" indent="-457200">
              <a:buAutoNum type="arabicPeriod"/>
            </a:pPr>
            <a:r>
              <a:rPr lang="en-US" sz="2400" b="0" dirty="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The mother exposed to more pollutants will have more autistic children than mother less exposed to pollutants.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CE7584-DE8D-6D82-DC38-98B071599ACE}"/>
              </a:ext>
            </a:extLst>
          </p:cNvPr>
          <p:cNvSpPr txBox="1"/>
          <p:nvPr/>
        </p:nvSpPr>
        <p:spPr>
          <a:xfrm>
            <a:off x="237217" y="4460396"/>
            <a:ext cx="1118287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buFont typeface="Courier New" panose="02070309020205020404" pitchFamily="49" charset="0"/>
              <a:buChar char="o"/>
            </a:pPr>
            <a:r>
              <a:rPr lang="en-US" sz="2400" b="1" dirty="0"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H</a:t>
            </a:r>
            <a:r>
              <a:rPr lang="en-US" sz="2400" b="1" baseline="-25000" dirty="0"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0</a:t>
            </a:r>
            <a:r>
              <a:rPr lang="en-US" sz="2400" b="1" dirty="0"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: </a:t>
            </a:r>
            <a:r>
              <a:rPr lang="en-US" sz="2400" dirty="0"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The pollutants exposure in the blood during pregnancy has no effect on the fetal brain development.</a:t>
            </a:r>
          </a:p>
          <a:p>
            <a:pPr marL="342900" indent="-342900" algn="l">
              <a:buFont typeface="Courier New" panose="02070309020205020404" pitchFamily="49" charset="0"/>
              <a:buChar char="o"/>
            </a:pPr>
            <a:endParaRPr lang="en-US" sz="2400" dirty="0"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342900" indent="-342900" algn="l">
              <a:buFont typeface="Courier New" panose="02070309020205020404" pitchFamily="49" charset="0"/>
              <a:buChar char="o"/>
            </a:pPr>
            <a:r>
              <a:rPr lang="en-US" sz="2400" b="1" dirty="0"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H</a:t>
            </a:r>
            <a:r>
              <a:rPr lang="en-US" sz="2400" b="1" baseline="-25000" dirty="0"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1</a:t>
            </a:r>
            <a:r>
              <a:rPr lang="en-US" sz="2400" dirty="0"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:  The pollutants exposure in the blood during pregnancy has a negative effect on the fetal brain development.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DCF4E3-12E2-2B78-048B-81C171274A1C}"/>
              </a:ext>
            </a:extLst>
          </p:cNvPr>
          <p:cNvSpPr txBox="1"/>
          <p:nvPr/>
        </p:nvSpPr>
        <p:spPr>
          <a:xfrm>
            <a:off x="122917" y="3636921"/>
            <a:ext cx="11617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36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and then write a null and alternative hypothesis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5339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11C9907-E4BE-734A-8308-04EBAF0EFA9F}"/>
              </a:ext>
            </a:extLst>
          </p:cNvPr>
          <p:cNvSpPr/>
          <p:nvPr/>
        </p:nvSpPr>
        <p:spPr>
          <a:xfrm>
            <a:off x="366079" y="268377"/>
            <a:ext cx="91759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4. Consider the variables of interest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EA7E3F-95D9-C94B-BC90-371CB6576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79" y="1133613"/>
            <a:ext cx="8864316" cy="296130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04670F4-2EE6-B542-96A9-C0DB4BA53F24}"/>
              </a:ext>
            </a:extLst>
          </p:cNvPr>
          <p:cNvSpPr/>
          <p:nvPr/>
        </p:nvSpPr>
        <p:spPr>
          <a:xfrm>
            <a:off x="9835265" y="6611779"/>
            <a:ext cx="23567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Poppins" pitchFamily="2" charset="77"/>
                <a:cs typeface="Poppins" pitchFamily="2" charset="77"/>
              </a:rPr>
              <a:t>Image source: by Hannah Bonville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0705B2-36ED-33B0-0C72-4C6AFA3A10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440"/>
          <a:stretch/>
        </p:blipFill>
        <p:spPr>
          <a:xfrm>
            <a:off x="6345143" y="4075467"/>
            <a:ext cx="1894717" cy="2557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E60F246-0F8A-022A-81AE-C59F136730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236"/>
          <a:stretch/>
        </p:blipFill>
        <p:spPr>
          <a:xfrm>
            <a:off x="779857" y="4028197"/>
            <a:ext cx="1963821" cy="25835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EEB93A-A704-BBF3-E32C-A0673BD5CC31}"/>
              </a:ext>
            </a:extLst>
          </p:cNvPr>
          <p:cNvSpPr txBox="1"/>
          <p:nvPr/>
        </p:nvSpPr>
        <p:spPr>
          <a:xfrm>
            <a:off x="8286826" y="5003020"/>
            <a:ext cx="1938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Autism in children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243E4F-BA7B-CF52-3A8A-BF46DDB4E2B0}"/>
              </a:ext>
            </a:extLst>
          </p:cNvPr>
          <p:cNvSpPr txBox="1"/>
          <p:nvPr/>
        </p:nvSpPr>
        <p:spPr>
          <a:xfrm>
            <a:off x="2743678" y="5014865"/>
            <a:ext cx="258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Pollutants measurement</a:t>
            </a:r>
          </a:p>
        </p:txBody>
      </p:sp>
    </p:spTree>
    <p:extLst>
      <p:ext uri="{BB962C8B-B14F-4D97-AF65-F5344CB8AC3E}">
        <p14:creationId xmlns:p14="http://schemas.microsoft.com/office/powerpoint/2010/main" val="2914358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826A68-5600-DD41-EE2C-FF7D9B9A6A40}"/>
              </a:ext>
            </a:extLst>
          </p:cNvPr>
          <p:cNvSpPr/>
          <p:nvPr/>
        </p:nvSpPr>
        <p:spPr>
          <a:xfrm>
            <a:off x="144319" y="5656115"/>
            <a:ext cx="122615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 an </a:t>
            </a:r>
            <a:r>
              <a:rPr lang="en-US" sz="22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experiment</a:t>
            </a: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, you manipulate an independent variable to study </a:t>
            </a:r>
            <a:r>
              <a:rPr lang="en-US" sz="22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its effects </a:t>
            </a: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on a dependent variable (response)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35941B-570F-5B9A-FA09-724118F71395}"/>
              </a:ext>
            </a:extLst>
          </p:cNvPr>
          <p:cNvSpPr txBox="1"/>
          <p:nvPr/>
        </p:nvSpPr>
        <p:spPr>
          <a:xfrm>
            <a:off x="2364301" y="3034192"/>
            <a:ext cx="148951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Risk factors</a:t>
            </a:r>
          </a:p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Genotype</a:t>
            </a:r>
          </a:p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X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FEA6CE-CEB5-8338-F374-F8DECB11E8D1}"/>
              </a:ext>
            </a:extLst>
          </p:cNvPr>
          <p:cNvSpPr txBox="1"/>
          <p:nvPr/>
        </p:nvSpPr>
        <p:spPr>
          <a:xfrm>
            <a:off x="7679354" y="3034192"/>
            <a:ext cx="214834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Disease</a:t>
            </a:r>
          </a:p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Gene expression </a:t>
            </a:r>
          </a:p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B3D0FD-9A40-46FF-DE83-B83BF1ED6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74" y="1777856"/>
            <a:ext cx="11555451" cy="94544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5E6B72A-1F05-F348-9C52-79C8B81FABD2}"/>
              </a:ext>
            </a:extLst>
          </p:cNvPr>
          <p:cNvSpPr/>
          <p:nvPr/>
        </p:nvSpPr>
        <p:spPr>
          <a:xfrm>
            <a:off x="144319" y="90321"/>
            <a:ext cx="120476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i="0" dirty="0">
                <a:solidFill>
                  <a:srgbClr val="14A1D4"/>
                </a:solidFill>
                <a:effectLst/>
                <a:latin typeface=""/>
              </a:rPr>
              <a:t>Experimental design is used to establish the effect an independent variable has on a dependent variable.</a:t>
            </a:r>
            <a:endParaRPr lang="en-US" sz="3000" dirty="0">
              <a:solidFill>
                <a:srgbClr val="14A1D4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86982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71CE049-9207-3D4A-88E2-F120A0E0C9FC}"/>
              </a:ext>
            </a:extLst>
          </p:cNvPr>
          <p:cNvSpPr/>
          <p:nvPr/>
        </p:nvSpPr>
        <p:spPr>
          <a:xfrm>
            <a:off x="237216" y="3562112"/>
            <a:ext cx="100607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5. From the population to a sample</a:t>
            </a:r>
            <a:endParaRPr lang="en-US" sz="440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4602E7-9FF4-5D46-B76B-9CF70ED20ED1}"/>
              </a:ext>
            </a:extLst>
          </p:cNvPr>
          <p:cNvSpPr/>
          <p:nvPr/>
        </p:nvSpPr>
        <p:spPr>
          <a:xfrm>
            <a:off x="237216" y="918882"/>
            <a:ext cx="11881989" cy="1128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184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71CE049-9207-3D4A-88E2-F120A0E0C9FC}"/>
              </a:ext>
            </a:extLst>
          </p:cNvPr>
          <p:cNvSpPr/>
          <p:nvPr/>
        </p:nvSpPr>
        <p:spPr>
          <a:xfrm>
            <a:off x="237217" y="149441"/>
            <a:ext cx="95718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Biological and experimental units</a:t>
            </a:r>
            <a:endParaRPr lang="en-US" sz="440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4602E7-9FF4-5D46-B76B-9CF70ED20ED1}"/>
              </a:ext>
            </a:extLst>
          </p:cNvPr>
          <p:cNvSpPr/>
          <p:nvPr/>
        </p:nvSpPr>
        <p:spPr>
          <a:xfrm>
            <a:off x="237216" y="918882"/>
            <a:ext cx="11881989" cy="5560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Entities to which we apply treatment and on which we make observations and inferences 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Animal or human subject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Raw material for some processing operation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Condition that exist at a point in time or trial?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Experimental units are the smallest entities that can be independently assigned to a treatment (e.g., animal, litter, cage, well).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547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71CE049-9207-3D4A-88E2-F120A0E0C9FC}"/>
              </a:ext>
            </a:extLst>
          </p:cNvPr>
          <p:cNvSpPr/>
          <p:nvPr/>
        </p:nvSpPr>
        <p:spPr>
          <a:xfrm>
            <a:off x="237217" y="149441"/>
            <a:ext cx="87623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Experimental design guides in </a:t>
            </a:r>
            <a:endParaRPr lang="en-US" sz="440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4602E7-9FF4-5D46-B76B-9CF70ED20ED1}"/>
              </a:ext>
            </a:extLst>
          </p:cNvPr>
          <p:cNvSpPr/>
          <p:nvPr/>
        </p:nvSpPr>
        <p:spPr>
          <a:xfrm>
            <a:off x="237217" y="2208839"/>
            <a:ext cx="11881989" cy="4452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33333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C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ollecting the </a:t>
            </a:r>
            <a:r>
              <a:rPr lang="en-US" sz="2400" u="sng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maximum volume of relevant and required data 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for the subject of the research, at minimum resource spend. 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333333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33333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E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valuating the </a:t>
            </a:r>
            <a:r>
              <a:rPr lang="en-US" sz="2400" u="sng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source of variations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, variables/factors that affect the system.</a:t>
            </a: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333333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It is an efficient method to </a:t>
            </a:r>
            <a:r>
              <a:rPr lang="en-US" sz="2400" u="sng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minimize the number of experiments 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and gather the maximum amount of appropriate data.</a:t>
            </a:r>
            <a:endParaRPr lang="en-US" sz="2400" dirty="0">
              <a:solidFill>
                <a:srgbClr val="333333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478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ECD5D-400B-7D46-BC06-2F05085A425B}"/>
              </a:ext>
            </a:extLst>
          </p:cNvPr>
          <p:cNvSpPr txBox="1">
            <a:spLocks/>
          </p:cNvSpPr>
          <p:nvPr/>
        </p:nvSpPr>
        <p:spPr>
          <a:xfrm>
            <a:off x="127202" y="173679"/>
            <a:ext cx="10443411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4000" b="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Target population - generalization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0FCB2-1633-3845-B4AE-46445353510A}"/>
              </a:ext>
            </a:extLst>
          </p:cNvPr>
          <p:cNvSpPr txBox="1">
            <a:spLocks/>
          </p:cNvSpPr>
          <p:nvPr/>
        </p:nvSpPr>
        <p:spPr>
          <a:xfrm>
            <a:off x="448917" y="1066800"/>
            <a:ext cx="9799983" cy="40560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All subjects/units that we want base our claims/conclusions on</a:t>
            </a:r>
          </a:p>
          <a:p>
            <a:pPr lvl="1">
              <a:lnSpc>
                <a:spcPct val="200000"/>
              </a:lnSpc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The cardiac tissue of all mice at embryonic stage E9.5</a:t>
            </a:r>
          </a:p>
          <a:p>
            <a:pPr lvl="1">
              <a:lnSpc>
                <a:spcPct val="200000"/>
              </a:lnSpc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All children below 5 years old who are diagnosed with autism</a:t>
            </a:r>
          </a:p>
          <a:p>
            <a:pPr lvl="1">
              <a:lnSpc>
                <a:spcPct val="200000"/>
              </a:lnSpc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All mother that were pregnant in a geographical area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78C570-CA09-C745-AECD-FF284826E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150" y="4150340"/>
            <a:ext cx="2857500" cy="22764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137638-EC04-0849-9CCF-2AF136382666}"/>
              </a:ext>
            </a:extLst>
          </p:cNvPr>
          <p:cNvSpPr/>
          <p:nvPr/>
        </p:nvSpPr>
        <p:spPr>
          <a:xfrm>
            <a:off x="448917" y="4873078"/>
            <a:ext cx="81882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2A4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Data is expensive</a:t>
            </a:r>
          </a:p>
          <a:p>
            <a:r>
              <a:rPr lang="en-US" sz="2400" dirty="0">
                <a:solidFill>
                  <a:srgbClr val="002A4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Studying of the sample  </a:t>
            </a:r>
            <a:r>
              <a:rPr lang="en-US" sz="2400" dirty="0">
                <a:solidFill>
                  <a:srgbClr val="002A4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sym typeface="Wingdings" panose="05000000000000000000" pitchFamily="2" charset="2"/>
              </a:rPr>
              <a:t> Conclusion on the population</a:t>
            </a:r>
            <a:endParaRPr lang="en-US" sz="2400" dirty="0">
              <a:solidFill>
                <a:srgbClr val="002A40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1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low confidence">
            <a:extLst>
              <a:ext uri="{FF2B5EF4-FFF2-40B4-BE49-F238E27FC236}">
                <a16:creationId xmlns:a16="http://schemas.microsoft.com/office/drawing/2014/main" id="{DB19489D-DD5F-C846-8976-A057040CB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0474" y="1356847"/>
            <a:ext cx="6079877" cy="61661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56DF98B-5847-CE4C-A0F5-0342D432898D}"/>
              </a:ext>
            </a:extLst>
          </p:cNvPr>
          <p:cNvSpPr/>
          <p:nvPr/>
        </p:nvSpPr>
        <p:spPr>
          <a:xfrm>
            <a:off x="294290" y="280906"/>
            <a:ext cx="113030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"/>
              </a:rPr>
              <a:t>When we perform an experiment…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D7FB47-C1B4-C342-B4FD-62BAA13D3918}"/>
              </a:ext>
            </a:extLst>
          </p:cNvPr>
          <p:cNvSpPr txBox="1"/>
          <p:nvPr/>
        </p:nvSpPr>
        <p:spPr>
          <a:xfrm>
            <a:off x="4244439" y="4187952"/>
            <a:ext cx="7813357" cy="1573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200" u="sng" dirty="0">
                <a:latin typeface="Poppins" pitchFamily="2" charset="77"/>
                <a:cs typeface="Poppins" pitchFamily="2" charset="77"/>
              </a:rPr>
              <a:t>Empirical</a:t>
            </a:r>
            <a:r>
              <a:rPr lang="en-US" sz="2200" dirty="0">
                <a:latin typeface="Poppins" pitchFamily="2" charset="77"/>
                <a:cs typeface="Poppins" pitchFamily="2" charset="77"/>
              </a:rPr>
              <a:t> data are noisy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200" u="sng" dirty="0">
                <a:latin typeface="Poppins" pitchFamily="2" charset="77"/>
                <a:cs typeface="Poppins" pitchFamily="2" charset="77"/>
              </a:rPr>
              <a:t>Resources</a:t>
            </a:r>
            <a:r>
              <a:rPr lang="en-US" sz="2200" dirty="0">
                <a:latin typeface="Poppins" pitchFamily="2" charset="77"/>
                <a:cs typeface="Poppins" pitchFamily="2" charset="77"/>
              </a:rPr>
              <a:t> are </a:t>
            </a:r>
            <a:r>
              <a:rPr lang="en-US" sz="2200" u="sng" dirty="0">
                <a:latin typeface="Poppins" pitchFamily="2" charset="77"/>
                <a:cs typeface="Poppins" pitchFamily="2" charset="77"/>
              </a:rPr>
              <a:t>limited</a:t>
            </a: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200" u="sng" dirty="0">
                <a:latin typeface="Poppins" pitchFamily="2" charset="77"/>
                <a:cs typeface="Poppins" pitchFamily="2" charset="77"/>
              </a:rPr>
              <a:t>Generalize our scientific claims as much as possible</a:t>
            </a:r>
          </a:p>
        </p:txBody>
      </p:sp>
    </p:spTree>
    <p:extLst>
      <p:ext uri="{BB962C8B-B14F-4D97-AF65-F5344CB8AC3E}">
        <p14:creationId xmlns:p14="http://schemas.microsoft.com/office/powerpoint/2010/main" val="6567006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0A689EF-51F4-EAA7-3391-A66D7BAD5F4C}"/>
              </a:ext>
            </a:extLst>
          </p:cNvPr>
          <p:cNvSpPr txBox="1"/>
          <p:nvPr/>
        </p:nvSpPr>
        <p:spPr>
          <a:xfrm>
            <a:off x="305806" y="1767006"/>
            <a:ext cx="1188619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As always, it depends…  </a:t>
            </a:r>
          </a:p>
          <a:p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on what we want to do (differential gene expression, variant detection, GWAS, …)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on the variability between samples (cell lines, inbred animals, patients, …)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on the magnitude of the expected effect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21C3A5-9072-B92A-E729-37202BE0015A}"/>
              </a:ext>
            </a:extLst>
          </p:cNvPr>
          <p:cNvSpPr txBox="1">
            <a:spLocks/>
          </p:cNvSpPr>
          <p:nvPr/>
        </p:nvSpPr>
        <p:spPr>
          <a:xfrm>
            <a:off x="127202" y="173679"/>
            <a:ext cx="10443411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4000" b="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Sample size</a:t>
            </a:r>
          </a:p>
        </p:txBody>
      </p:sp>
    </p:spTree>
    <p:extLst>
      <p:ext uri="{BB962C8B-B14F-4D97-AF65-F5344CB8AC3E}">
        <p14:creationId xmlns:p14="http://schemas.microsoft.com/office/powerpoint/2010/main" val="11493385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440E750-D4ED-C540-9505-797A1307AE63}"/>
              </a:ext>
            </a:extLst>
          </p:cNvPr>
          <p:cNvSpPr/>
          <p:nvPr/>
        </p:nvSpPr>
        <p:spPr>
          <a:xfrm>
            <a:off x="171706" y="1147203"/>
            <a:ext cx="118485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scRNA</a:t>
            </a: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-seq experiment – gene expression differences between WT and mutated mice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4FD4A93-5D4B-1F07-BF5D-01408C600A83}"/>
              </a:ext>
            </a:extLst>
          </p:cNvPr>
          <p:cNvGrpSpPr/>
          <p:nvPr/>
        </p:nvGrpSpPr>
        <p:grpSpPr>
          <a:xfrm>
            <a:off x="1994894" y="1764721"/>
            <a:ext cx="8202209" cy="4744587"/>
            <a:chOff x="1926772" y="1829706"/>
            <a:chExt cx="8202209" cy="4744587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0BDF1DF-483B-BD93-CBC7-09B0C0A56780}"/>
                </a:ext>
              </a:extLst>
            </p:cNvPr>
            <p:cNvGrpSpPr/>
            <p:nvPr/>
          </p:nvGrpSpPr>
          <p:grpSpPr>
            <a:xfrm>
              <a:off x="1926772" y="1829706"/>
              <a:ext cx="8202209" cy="4744587"/>
              <a:chOff x="1975757" y="1062263"/>
              <a:chExt cx="8202209" cy="4744587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AB5077BB-F53D-1760-4645-7DD5E20EE019}"/>
                  </a:ext>
                </a:extLst>
              </p:cNvPr>
              <p:cNvGrpSpPr/>
              <p:nvPr/>
            </p:nvGrpSpPr>
            <p:grpSpPr>
              <a:xfrm>
                <a:off x="1975757" y="1062263"/>
                <a:ext cx="8202209" cy="3613151"/>
                <a:chOff x="1975757" y="1062263"/>
                <a:chExt cx="8202209" cy="3613151"/>
              </a:xfrm>
            </p:grpSpPr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16B5CA81-3E41-875A-9EA4-950CE4CFEC5E}"/>
                    </a:ext>
                  </a:extLst>
                </p:cNvPr>
                <p:cNvSpPr/>
                <p:nvPr/>
              </p:nvSpPr>
              <p:spPr>
                <a:xfrm>
                  <a:off x="1975757" y="3020786"/>
                  <a:ext cx="718457" cy="40821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7DC92FB8-5C92-E62A-7F1D-BA4B06F885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b="47424"/>
                <a:stretch/>
              </p:blipFill>
              <p:spPr>
                <a:xfrm>
                  <a:off x="1975757" y="1062263"/>
                  <a:ext cx="7600161" cy="2823937"/>
                </a:xfrm>
                <a:prstGeom prst="rect">
                  <a:avLst/>
                </a:prstGeom>
              </p:spPr>
            </p:pic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AC43642B-C456-E5F2-BC69-F43C996FFF21}"/>
                    </a:ext>
                  </a:extLst>
                </p:cNvPr>
                <p:cNvSpPr/>
                <p:nvPr/>
              </p:nvSpPr>
              <p:spPr>
                <a:xfrm>
                  <a:off x="4343400" y="3429000"/>
                  <a:ext cx="3951514" cy="29391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BAF407B0-1BD7-DA36-E65C-ABC8F7CCD1BD}"/>
                    </a:ext>
                  </a:extLst>
                </p:cNvPr>
                <p:cNvSpPr/>
                <p:nvPr/>
              </p:nvSpPr>
              <p:spPr>
                <a:xfrm>
                  <a:off x="4343400" y="4381500"/>
                  <a:ext cx="4572000" cy="29391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13E0E1CF-8B07-C25F-AD82-CE768DD30410}"/>
                    </a:ext>
                  </a:extLst>
                </p:cNvPr>
                <p:cNvSpPr/>
                <p:nvPr/>
              </p:nvSpPr>
              <p:spPr>
                <a:xfrm>
                  <a:off x="5965460" y="3049361"/>
                  <a:ext cx="4212506" cy="3510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1600" dirty="0">
                      <a:solidFill>
                        <a:schemeClr val="tx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</a:rPr>
                    <a:t>Population of animal from a given genotype</a:t>
                  </a:r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C4D73B0C-F439-0C1A-FD71-94F11EAA0C32}"/>
                    </a:ext>
                  </a:extLst>
                </p:cNvPr>
                <p:cNvSpPr/>
                <p:nvPr/>
              </p:nvSpPr>
              <p:spPr>
                <a:xfrm>
                  <a:off x="2367642" y="3886200"/>
                  <a:ext cx="7347857" cy="78921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79622C6-6887-0530-E21B-174F5C3688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67396"/>
              <a:stretch/>
            </p:blipFill>
            <p:spPr>
              <a:xfrm>
                <a:off x="2115338" y="4055606"/>
                <a:ext cx="7600161" cy="1751244"/>
              </a:xfrm>
              <a:prstGeom prst="rect">
                <a:avLst/>
              </a:prstGeom>
            </p:spPr>
          </p:pic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AB48537-6568-DCD8-C879-B80BB66DD7B2}"/>
                </a:ext>
              </a:extLst>
            </p:cNvPr>
            <p:cNvSpPr/>
            <p:nvPr/>
          </p:nvSpPr>
          <p:spPr>
            <a:xfrm>
              <a:off x="4294415" y="3346675"/>
              <a:ext cx="5834565" cy="351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>
                  <a:solidFill>
                    <a:srgbClr val="14A1D4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Sampling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1E88005-1F99-4900-0497-63786EC45EEF}"/>
              </a:ext>
            </a:extLst>
          </p:cNvPr>
          <p:cNvSpPr txBox="1"/>
          <p:nvPr/>
        </p:nvSpPr>
        <p:spPr>
          <a:xfrm>
            <a:off x="152578" y="252686"/>
            <a:ext cx="62048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Replicates</a:t>
            </a:r>
          </a:p>
        </p:txBody>
      </p:sp>
    </p:spTree>
    <p:extLst>
      <p:ext uri="{BB962C8B-B14F-4D97-AF65-F5344CB8AC3E}">
        <p14:creationId xmlns:p14="http://schemas.microsoft.com/office/powerpoint/2010/main" val="59354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53B0F8-8276-B74D-8B9A-BDC74530EB3C}"/>
              </a:ext>
            </a:extLst>
          </p:cNvPr>
          <p:cNvSpPr/>
          <p:nvPr/>
        </p:nvSpPr>
        <p:spPr>
          <a:xfrm>
            <a:off x="257605" y="2284065"/>
            <a:ext cx="11676790" cy="4002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14A1D4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Biological vs technical replicates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Biological replicates are biologically distinct samples (</a:t>
            </a:r>
            <a:r>
              <a:rPr lang="en-US" sz="2000" dirty="0">
                <a:solidFill>
                  <a:srgbClr val="00000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for ex. </a:t>
            </a:r>
            <a:r>
              <a:rPr lang="en-US" sz="20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same condition) showing biological variation.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Number of replicates that will give a high probability of detecting an effect of practical importance.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At minimum you should have three biological replicates for treatment.</a:t>
            </a:r>
            <a:endParaRPr lang="en-US" sz="20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Technical replicates are same sample repeated measurements (reproducibility?)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Technical replication is essential when part of the experimental objective is to measure the measurement error.</a:t>
            </a:r>
            <a:endParaRPr lang="en-US" sz="20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440E750-D4ED-C540-9505-797A1307AE63}"/>
              </a:ext>
            </a:extLst>
          </p:cNvPr>
          <p:cNvSpPr/>
          <p:nvPr/>
        </p:nvSpPr>
        <p:spPr>
          <a:xfrm>
            <a:off x="343413" y="168624"/>
            <a:ext cx="27045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Replicates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DC40A3-953B-7D4D-9C0A-4F2FE898C3AD}"/>
              </a:ext>
            </a:extLst>
          </p:cNvPr>
          <p:cNvSpPr/>
          <p:nvPr/>
        </p:nvSpPr>
        <p:spPr>
          <a:xfrm>
            <a:off x="343413" y="866626"/>
            <a:ext cx="11069655" cy="1417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How large differences are you looking for?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What is the expected expression difference of targeted biology in these samples? </a:t>
            </a:r>
          </a:p>
          <a:p>
            <a:pPr marL="342900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Will ”no change” be a desired significant result? </a:t>
            </a:r>
          </a:p>
        </p:txBody>
      </p:sp>
    </p:spTree>
    <p:extLst>
      <p:ext uri="{BB962C8B-B14F-4D97-AF65-F5344CB8AC3E}">
        <p14:creationId xmlns:p14="http://schemas.microsoft.com/office/powerpoint/2010/main" val="2161804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A54E0B0B-DB20-594F-9BA8-E1F04EC41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00" y="1717288"/>
            <a:ext cx="10830999" cy="388062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61CAD38-CB54-9B43-8B9C-375A0538E40D}"/>
              </a:ext>
            </a:extLst>
          </p:cNvPr>
          <p:cNvSpPr/>
          <p:nvPr/>
        </p:nvSpPr>
        <p:spPr>
          <a:xfrm>
            <a:off x="315651" y="235823"/>
            <a:ext cx="8133445" cy="9762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rgbClr val="14A1D4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Biological vs technical replicates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EAA570-0652-941B-14C4-55F5EA21DDD6}"/>
              </a:ext>
            </a:extLst>
          </p:cNvPr>
          <p:cNvSpPr txBox="1"/>
          <p:nvPr/>
        </p:nvSpPr>
        <p:spPr>
          <a:xfrm>
            <a:off x="0" y="5847098"/>
            <a:ext cx="12170229" cy="912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en-US" sz="1900" dirty="0">
                <a:solidFill>
                  <a:srgbClr val="00000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S</a:t>
            </a:r>
            <a:r>
              <a:rPr lang="en-US" sz="19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et a sample size in advance and estimate the power of the experiment to detect differences of various sizes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en-US" sz="1900" dirty="0">
                <a:solidFill>
                  <a:srgbClr val="00000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</a:t>
            </a:r>
            <a:r>
              <a:rPr lang="en-US" sz="19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ilot experiments to guide sample size estimation </a:t>
            </a:r>
            <a:endParaRPr lang="en-US" sz="19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928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301CB3-94EC-934C-B920-0851630BB676}"/>
              </a:ext>
            </a:extLst>
          </p:cNvPr>
          <p:cNvSpPr/>
          <p:nvPr/>
        </p:nvSpPr>
        <p:spPr>
          <a:xfrm>
            <a:off x="398582" y="4523014"/>
            <a:ext cx="1139483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dirty="0">
                <a:solidFill>
                  <a:srgbClr val="002A4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The goal is to collect enough data from a sample to statistically test whether you can reasonably reject the null hypothesis in favor of the alternative hypothesis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64D5A5-8A42-D846-90D7-8E89FB148226}"/>
              </a:ext>
            </a:extLst>
          </p:cNvPr>
          <p:cNvSpPr/>
          <p:nvPr/>
        </p:nvSpPr>
        <p:spPr>
          <a:xfrm>
            <a:off x="398583" y="116704"/>
            <a:ext cx="1139483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Is a larger sample sizes always better?</a:t>
            </a:r>
          </a:p>
          <a:p>
            <a:endParaRPr lang="en-US" sz="320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  <a:p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Sample size -&gt; amount of information -&gt; precision (margin of error) / level of confidence in our sample estimates.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High variability -&gt; Greater uncertainty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Larger sample size -&gt; more information -&gt; less uncertainty</a:t>
            </a:r>
            <a:r>
              <a:rPr lang="en-US" sz="32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 </a:t>
            </a:r>
          </a:p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</a:t>
            </a:r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+ Greater precision and power</a:t>
            </a:r>
          </a:p>
          <a:p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-  Cost more time and money</a:t>
            </a:r>
          </a:p>
          <a:p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610832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440E750-D4ED-C540-9505-797A1307AE63}"/>
              </a:ext>
            </a:extLst>
          </p:cNvPr>
          <p:cNvSpPr/>
          <p:nvPr/>
        </p:nvSpPr>
        <p:spPr>
          <a:xfrm>
            <a:off x="343413" y="168624"/>
            <a:ext cx="15343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Poll 1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766627A0-262E-0F40-9FC8-CFCD1DED4C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342" b="10293"/>
          <a:stretch/>
        </p:blipFill>
        <p:spPr>
          <a:xfrm>
            <a:off x="2273415" y="714894"/>
            <a:ext cx="4657549" cy="1812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3AE921-61C0-164B-BC64-402DC5479B8E}"/>
              </a:ext>
            </a:extLst>
          </p:cNvPr>
          <p:cNvSpPr txBox="1"/>
          <p:nvPr/>
        </p:nvSpPr>
        <p:spPr>
          <a:xfrm>
            <a:off x="3009208" y="2808803"/>
            <a:ext cx="532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6996C8-958D-A546-9FEB-B44035D8E19B}"/>
              </a:ext>
            </a:extLst>
          </p:cNvPr>
          <p:cNvSpPr txBox="1"/>
          <p:nvPr/>
        </p:nvSpPr>
        <p:spPr>
          <a:xfrm>
            <a:off x="5420995" y="2753535"/>
            <a:ext cx="532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C7A81B-D8D9-7C42-9646-5F7F1FE2A7EF}"/>
              </a:ext>
            </a:extLst>
          </p:cNvPr>
          <p:cNvSpPr/>
          <p:nvPr/>
        </p:nvSpPr>
        <p:spPr>
          <a:xfrm>
            <a:off x="227035" y="3228991"/>
            <a:ext cx="9548732" cy="3073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Cell cultures have originated from one mouse (Exp A) and from 3 mice (Exp B). How many biological (n) and technical replicates in </a:t>
            </a:r>
            <a:r>
              <a:rPr lang="en-US" sz="22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experiment A</a:t>
            </a: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?</a:t>
            </a:r>
          </a:p>
          <a:p>
            <a:pPr>
              <a:lnSpc>
                <a:spcPct val="150000"/>
              </a:lnSpc>
            </a:pPr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n=1 biological and 0 technical replicates</a:t>
            </a: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n=1 biological replicate and 3 technical replicates</a:t>
            </a: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n=3 biological replicates and 3 technical replicates</a:t>
            </a:r>
          </a:p>
        </p:txBody>
      </p:sp>
    </p:spTree>
    <p:extLst>
      <p:ext uri="{BB962C8B-B14F-4D97-AF65-F5344CB8AC3E}">
        <p14:creationId xmlns:p14="http://schemas.microsoft.com/office/powerpoint/2010/main" val="39007029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440E750-D4ED-C540-9505-797A1307AE63}"/>
              </a:ext>
            </a:extLst>
          </p:cNvPr>
          <p:cNvSpPr/>
          <p:nvPr/>
        </p:nvSpPr>
        <p:spPr>
          <a:xfrm>
            <a:off x="343413" y="168624"/>
            <a:ext cx="15343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Poll 2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766627A0-262E-0F40-9FC8-CFCD1DED4C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342" b="10293"/>
          <a:stretch/>
        </p:blipFill>
        <p:spPr>
          <a:xfrm>
            <a:off x="2273415" y="714894"/>
            <a:ext cx="4657549" cy="1812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3AE921-61C0-164B-BC64-402DC5479B8E}"/>
              </a:ext>
            </a:extLst>
          </p:cNvPr>
          <p:cNvSpPr txBox="1"/>
          <p:nvPr/>
        </p:nvSpPr>
        <p:spPr>
          <a:xfrm>
            <a:off x="3009208" y="2808803"/>
            <a:ext cx="532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6996C8-958D-A546-9FEB-B44035D8E19B}"/>
              </a:ext>
            </a:extLst>
          </p:cNvPr>
          <p:cNvSpPr txBox="1"/>
          <p:nvPr/>
        </p:nvSpPr>
        <p:spPr>
          <a:xfrm>
            <a:off x="5420995" y="2753535"/>
            <a:ext cx="532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C7A81B-D8D9-7C42-9646-5F7F1FE2A7EF}"/>
              </a:ext>
            </a:extLst>
          </p:cNvPr>
          <p:cNvSpPr/>
          <p:nvPr/>
        </p:nvSpPr>
        <p:spPr>
          <a:xfrm>
            <a:off x="227035" y="3228991"/>
            <a:ext cx="9548732" cy="2565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Cell cultures have originated from one mouse (Exp A) and from 3 mice (Exp B). What do you have in </a:t>
            </a:r>
            <a:r>
              <a:rPr lang="en-US" sz="22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experiment B</a:t>
            </a: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?</a:t>
            </a:r>
          </a:p>
          <a:p>
            <a:pPr>
              <a:lnSpc>
                <a:spcPct val="150000"/>
              </a:lnSpc>
            </a:pPr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3 technical replicates</a:t>
            </a:r>
          </a:p>
          <a:p>
            <a:pPr marL="457200" indent="-457200">
              <a:lnSpc>
                <a:spcPct val="150000"/>
              </a:lnSpc>
              <a:buAutoNum type="arabicParenR"/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3 biological replicates</a:t>
            </a:r>
          </a:p>
        </p:txBody>
      </p:sp>
    </p:spTree>
    <p:extLst>
      <p:ext uri="{BB962C8B-B14F-4D97-AF65-F5344CB8AC3E}">
        <p14:creationId xmlns:p14="http://schemas.microsoft.com/office/powerpoint/2010/main" val="24994565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DD0643B-75FA-20FF-A53A-DB22C8EEBF95}"/>
              </a:ext>
            </a:extLst>
          </p:cNvPr>
          <p:cNvSpPr txBox="1">
            <a:spLocks/>
          </p:cNvSpPr>
          <p:nvPr/>
        </p:nvSpPr>
        <p:spPr>
          <a:xfrm>
            <a:off x="304800" y="3545795"/>
            <a:ext cx="11887200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4000" b="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6. Confounding variables</a:t>
            </a:r>
          </a:p>
        </p:txBody>
      </p:sp>
    </p:spTree>
    <p:extLst>
      <p:ext uri="{BB962C8B-B14F-4D97-AF65-F5344CB8AC3E}">
        <p14:creationId xmlns:p14="http://schemas.microsoft.com/office/powerpoint/2010/main" val="27612041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2C03A131-8E5D-4042-83D2-E316B43C3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32" y="976263"/>
            <a:ext cx="7805735" cy="466609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BE39BE-7E18-5945-A3CC-B838D67057B4}"/>
              </a:ext>
            </a:extLst>
          </p:cNvPr>
          <p:cNvSpPr/>
          <p:nvPr/>
        </p:nvSpPr>
        <p:spPr>
          <a:xfrm>
            <a:off x="366079" y="268377"/>
            <a:ext cx="40703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A third variable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2DC2B2-A386-6A16-659B-067999A93605}"/>
              </a:ext>
            </a:extLst>
          </p:cNvPr>
          <p:cNvSpPr txBox="1"/>
          <p:nvPr/>
        </p:nvSpPr>
        <p:spPr>
          <a:xfrm>
            <a:off x="-1" y="5881737"/>
            <a:ext cx="119688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A variable that is not included in an experiment, yet affects the relationship between the two variables in an experiment.</a:t>
            </a: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7346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ECD5D-400B-7D46-BC06-2F05085A425B}"/>
              </a:ext>
            </a:extLst>
          </p:cNvPr>
          <p:cNvSpPr txBox="1">
            <a:spLocks/>
          </p:cNvSpPr>
          <p:nvPr/>
        </p:nvSpPr>
        <p:spPr>
          <a:xfrm>
            <a:off x="357808" y="344212"/>
            <a:ext cx="11211340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4000" b="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Be aware of confounding factors</a:t>
            </a:r>
            <a:endParaRPr lang="en-US" b="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0FCB2-1633-3845-B4AE-46445353510A}"/>
              </a:ext>
            </a:extLst>
          </p:cNvPr>
          <p:cNvSpPr txBox="1">
            <a:spLocks/>
          </p:cNvSpPr>
          <p:nvPr/>
        </p:nvSpPr>
        <p:spPr>
          <a:xfrm>
            <a:off x="420756" y="1400969"/>
            <a:ext cx="11350488" cy="40560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 observational studies (case-control, cohort studies):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confounding variables could cause unusual interpretations of data and the relationships between variables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 experimental studies: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- design the experiment to eliminate (as much as possible) the risk of confounding variables</a:t>
            </a:r>
          </a:p>
          <a:p>
            <a:pPr>
              <a:lnSpc>
                <a:spcPct val="150000"/>
              </a:lnSpc>
            </a:pPr>
            <a:endParaRPr lang="en-US" sz="320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C35A40-9BC2-5F4D-82D6-379B2EA169A2}"/>
              </a:ext>
            </a:extLst>
          </p:cNvPr>
          <p:cNvSpPr/>
          <p:nvPr/>
        </p:nvSpPr>
        <p:spPr>
          <a:xfrm>
            <a:off x="218660" y="5653646"/>
            <a:ext cx="11350488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D28A3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Which potential confounders could affect the relationship between the variables in your study?</a:t>
            </a:r>
          </a:p>
        </p:txBody>
      </p:sp>
    </p:spTree>
    <p:extLst>
      <p:ext uri="{BB962C8B-B14F-4D97-AF65-F5344CB8AC3E}">
        <p14:creationId xmlns:p14="http://schemas.microsoft.com/office/powerpoint/2010/main" val="431521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4DB7E-2E3F-37B8-6328-0F1180962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474" y="161733"/>
            <a:ext cx="10515600" cy="609398"/>
          </a:xfrm>
        </p:spPr>
        <p:txBody>
          <a:bodyPr/>
          <a:lstStyle/>
          <a:p>
            <a:r>
              <a:rPr lang="en-US" b="0" dirty="0"/>
              <a:t>What we mean with ‘experimental design’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19637-39B5-6AD5-781E-0C15851EB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076" y="1825625"/>
            <a:ext cx="11556124" cy="3100464"/>
          </a:xfrm>
        </p:spPr>
        <p:txBody>
          <a:bodyPr/>
          <a:lstStyle/>
          <a:p>
            <a:r>
              <a:rPr lang="en-US" dirty="0"/>
              <a:t>The organization of an experiment, to ensure that the </a:t>
            </a:r>
            <a:r>
              <a:rPr lang="en-US" u="sng" dirty="0"/>
              <a:t>right type </a:t>
            </a:r>
            <a:r>
              <a:rPr lang="en-US" dirty="0"/>
              <a:t>of data, and </a:t>
            </a:r>
            <a:r>
              <a:rPr lang="en-US" u="sng" dirty="0"/>
              <a:t>enough of it</a:t>
            </a:r>
            <a:r>
              <a:rPr lang="en-US" dirty="0"/>
              <a:t>, is available to answer the questions of interest as clearly and efficiently as possible.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Attention to experimental design is extremely important for the validity of an experiment, whether </a:t>
            </a:r>
            <a:r>
              <a:rPr lang="en-US" dirty="0">
                <a:solidFill>
                  <a:srgbClr val="040C28"/>
                </a:solidFill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there is sufficient evidence to support the claim</a:t>
            </a:r>
            <a:endParaRPr lang="en-US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8541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ECD5D-400B-7D46-BC06-2F05085A425B}"/>
              </a:ext>
            </a:extLst>
          </p:cNvPr>
          <p:cNvSpPr txBox="1">
            <a:spLocks/>
          </p:cNvSpPr>
          <p:nvPr/>
        </p:nvSpPr>
        <p:spPr>
          <a:xfrm>
            <a:off x="357808" y="344212"/>
            <a:ext cx="11211340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endParaRPr lang="en-US" b="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0FCB2-1633-3845-B4AE-46445353510A}"/>
              </a:ext>
            </a:extLst>
          </p:cNvPr>
          <p:cNvSpPr txBox="1">
            <a:spLocks/>
          </p:cNvSpPr>
          <p:nvPr/>
        </p:nvSpPr>
        <p:spPr>
          <a:xfrm>
            <a:off x="288234" y="138766"/>
            <a:ext cx="11350488" cy="12200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Correlation vs Causation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CAD28E6-9B91-8FE4-45AB-6581CB710F13}"/>
              </a:ext>
            </a:extLst>
          </p:cNvPr>
          <p:cNvGrpSpPr/>
          <p:nvPr/>
        </p:nvGrpSpPr>
        <p:grpSpPr>
          <a:xfrm>
            <a:off x="183637" y="2110830"/>
            <a:ext cx="11747106" cy="4608403"/>
            <a:chOff x="183637" y="2110830"/>
            <a:chExt cx="11747106" cy="4608403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5EEB405-736B-E61A-6EC1-ADC442DFB2F5}"/>
                </a:ext>
              </a:extLst>
            </p:cNvPr>
            <p:cNvGrpSpPr/>
            <p:nvPr/>
          </p:nvGrpSpPr>
          <p:grpSpPr>
            <a:xfrm>
              <a:off x="183637" y="2431924"/>
              <a:ext cx="11747106" cy="3825485"/>
              <a:chOff x="183637" y="2431924"/>
              <a:chExt cx="11747106" cy="3825485"/>
            </a:xfrm>
          </p:grpSpPr>
          <p:pic>
            <p:nvPicPr>
              <p:cNvPr id="5" name="Picture 4" descr="A picture containing shape&#10;&#10;Description automatically generated">
                <a:extLst>
                  <a:ext uri="{FF2B5EF4-FFF2-40B4-BE49-F238E27FC236}">
                    <a16:creationId xmlns:a16="http://schemas.microsoft.com/office/drawing/2014/main" id="{6A555AD7-C17D-E44D-BBA7-81AE884717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8469"/>
              <a:stretch/>
            </p:blipFill>
            <p:spPr>
              <a:xfrm>
                <a:off x="727802" y="2431924"/>
                <a:ext cx="11106390" cy="3319726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0126DF1-CE53-C740-BFFC-781497AFE132}"/>
                  </a:ext>
                </a:extLst>
              </p:cNvPr>
              <p:cNvSpPr txBox="1"/>
              <p:nvPr/>
            </p:nvSpPr>
            <p:spPr>
              <a:xfrm>
                <a:off x="183637" y="5888077"/>
                <a:ext cx="4809615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Independent variable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092FEDB-4FDE-04E2-5452-1E4EEB683248}"/>
                  </a:ext>
                </a:extLst>
              </p:cNvPr>
              <p:cNvSpPr txBox="1"/>
              <p:nvPr/>
            </p:nvSpPr>
            <p:spPr>
              <a:xfrm>
                <a:off x="9100458" y="5853543"/>
                <a:ext cx="2830285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Dependent variable</a:t>
                </a: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C847E60-2C68-FEF0-4B1C-CB224F0AC591}"/>
                </a:ext>
              </a:extLst>
            </p:cNvPr>
            <p:cNvSpPr/>
            <p:nvPr/>
          </p:nvSpPr>
          <p:spPr>
            <a:xfrm>
              <a:off x="4182256" y="2110830"/>
              <a:ext cx="4736892" cy="46084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Up-Down Arrow 9">
              <a:extLst>
                <a:ext uri="{FF2B5EF4-FFF2-40B4-BE49-F238E27FC236}">
                  <a16:creationId xmlns:a16="http://schemas.microsoft.com/office/drawing/2014/main" id="{7F402076-3FF3-D876-8E7B-1D67C37AD4C2}"/>
                </a:ext>
              </a:extLst>
            </p:cNvPr>
            <p:cNvSpPr/>
            <p:nvPr/>
          </p:nvSpPr>
          <p:spPr>
            <a:xfrm rot="5400000">
              <a:off x="5734684" y="2647567"/>
              <a:ext cx="1092626" cy="3322560"/>
            </a:xfrm>
            <a:prstGeom prst="upDown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95787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ECD5D-400B-7D46-BC06-2F05085A425B}"/>
              </a:ext>
            </a:extLst>
          </p:cNvPr>
          <p:cNvSpPr txBox="1">
            <a:spLocks/>
          </p:cNvSpPr>
          <p:nvPr/>
        </p:nvSpPr>
        <p:spPr>
          <a:xfrm>
            <a:off x="357808" y="344212"/>
            <a:ext cx="11211340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endParaRPr lang="en-US" b="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0FCB2-1633-3845-B4AE-46445353510A}"/>
              </a:ext>
            </a:extLst>
          </p:cNvPr>
          <p:cNvSpPr txBox="1">
            <a:spLocks/>
          </p:cNvSpPr>
          <p:nvPr/>
        </p:nvSpPr>
        <p:spPr>
          <a:xfrm>
            <a:off x="288234" y="138766"/>
            <a:ext cx="11350488" cy="122008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Correlation vs Causation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5EEB405-736B-E61A-6EC1-ADC442DFB2F5}"/>
              </a:ext>
            </a:extLst>
          </p:cNvPr>
          <p:cNvGrpSpPr/>
          <p:nvPr/>
        </p:nvGrpSpPr>
        <p:grpSpPr>
          <a:xfrm>
            <a:off x="288234" y="1694934"/>
            <a:ext cx="11747106" cy="4577465"/>
            <a:chOff x="183637" y="1679944"/>
            <a:chExt cx="11747106" cy="4577465"/>
          </a:xfrm>
        </p:grpSpPr>
        <p:pic>
          <p:nvPicPr>
            <p:cNvPr id="5" name="Picture 4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6A555AD7-C17D-E44D-BBA7-81AE88471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7802" y="1679944"/>
              <a:ext cx="11106390" cy="40717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0126DF1-CE53-C740-BFFC-781497AFE132}"/>
                </a:ext>
              </a:extLst>
            </p:cNvPr>
            <p:cNvSpPr txBox="1"/>
            <p:nvPr/>
          </p:nvSpPr>
          <p:spPr>
            <a:xfrm>
              <a:off x="183637" y="5888077"/>
              <a:ext cx="480961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Independent variable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092FEDB-4FDE-04E2-5452-1E4EEB683248}"/>
                </a:ext>
              </a:extLst>
            </p:cNvPr>
            <p:cNvSpPr txBox="1"/>
            <p:nvPr/>
          </p:nvSpPr>
          <p:spPr>
            <a:xfrm>
              <a:off x="9100458" y="5853543"/>
              <a:ext cx="283028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Dependent variable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F199375-8B26-8212-55DA-6481C0BBD79B}"/>
                </a:ext>
              </a:extLst>
            </p:cNvPr>
            <p:cNvSpPr txBox="1"/>
            <p:nvPr/>
          </p:nvSpPr>
          <p:spPr>
            <a:xfrm>
              <a:off x="727802" y="1679944"/>
              <a:ext cx="4809615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Confounding variable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60539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31A542-92B2-2E61-D90F-5EA214E36489}"/>
              </a:ext>
            </a:extLst>
          </p:cNvPr>
          <p:cNvSpPr txBox="1"/>
          <p:nvPr/>
        </p:nvSpPr>
        <p:spPr>
          <a:xfrm>
            <a:off x="7687784" y="2631414"/>
            <a:ext cx="344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Outcome, dependent variable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077C3D-8E3F-47E2-5118-39898ABB2B3A}"/>
              </a:ext>
            </a:extLst>
          </p:cNvPr>
          <p:cNvSpPr txBox="1"/>
          <p:nvPr/>
        </p:nvSpPr>
        <p:spPr>
          <a:xfrm>
            <a:off x="740141" y="2584891"/>
            <a:ext cx="344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Independent variable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CC9AD4A-B149-0A32-129E-8B31BCEB3F3B}"/>
              </a:ext>
            </a:extLst>
          </p:cNvPr>
          <p:cNvCxnSpPr/>
          <p:nvPr/>
        </p:nvCxnSpPr>
        <p:spPr>
          <a:xfrm>
            <a:off x="4643977" y="3138888"/>
            <a:ext cx="204651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A3BAA4DC-6131-13A0-7AF8-B6DADFD352EB}"/>
              </a:ext>
            </a:extLst>
          </p:cNvPr>
          <p:cNvSpPr/>
          <p:nvPr/>
        </p:nvSpPr>
        <p:spPr>
          <a:xfrm>
            <a:off x="237217" y="149441"/>
            <a:ext cx="60051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Confounding factors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4666746-3456-7449-5DB3-EB2AA6480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084" y="1310088"/>
            <a:ext cx="4457700" cy="18288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ED5B74C-0A63-9DFA-E58C-1F1F86B18D7F}"/>
              </a:ext>
            </a:extLst>
          </p:cNvPr>
          <p:cNvSpPr txBox="1">
            <a:spLocks/>
          </p:cNvSpPr>
          <p:nvPr/>
        </p:nvSpPr>
        <p:spPr>
          <a:xfrm>
            <a:off x="178904" y="3350373"/>
            <a:ext cx="11834192" cy="34091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Biological factors that could affect the response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-BMI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-ethnicity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-gender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Non-biological or technical factors that could affect the response.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-time/day/month of experiment/batch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-reagents used, reagents batch used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-technician</a:t>
            </a:r>
          </a:p>
        </p:txBody>
      </p:sp>
    </p:spTree>
    <p:extLst>
      <p:ext uri="{BB962C8B-B14F-4D97-AF65-F5344CB8AC3E}">
        <p14:creationId xmlns:p14="http://schemas.microsoft.com/office/powerpoint/2010/main" val="25226199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ECD5D-400B-7D46-BC06-2F05085A425B}"/>
              </a:ext>
            </a:extLst>
          </p:cNvPr>
          <p:cNvSpPr txBox="1">
            <a:spLocks/>
          </p:cNvSpPr>
          <p:nvPr/>
        </p:nvSpPr>
        <p:spPr>
          <a:xfrm>
            <a:off x="178904" y="213583"/>
            <a:ext cx="11834192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4000" b="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Considerations about confounding variables</a:t>
            </a:r>
            <a:endParaRPr lang="en-US" b="0" dirty="0">
              <a:solidFill>
                <a:srgbClr val="14A1D4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0FCB2-1633-3845-B4AE-46445353510A}"/>
              </a:ext>
            </a:extLst>
          </p:cNvPr>
          <p:cNvSpPr txBox="1">
            <a:spLocks/>
          </p:cNvSpPr>
          <p:nvPr/>
        </p:nvSpPr>
        <p:spPr>
          <a:xfrm>
            <a:off x="178904" y="1731063"/>
            <a:ext cx="11796565" cy="40560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Must </a:t>
            </a:r>
            <a:r>
              <a:rPr lang="en-US" sz="24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be correlated with the independent variable.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Must </a:t>
            </a:r>
            <a:r>
              <a:rPr lang="en-US" sz="24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have a causal relationship with the dependent variable.</a:t>
            </a:r>
            <a:endParaRPr lang="en-US" sz="2400" dirty="0">
              <a:solidFill>
                <a:srgbClr val="000000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sz="24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Can make it seem that cause-and-effect relationships exist when they don’t.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sz="24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Can mask the true cause-and-effect relationship between variables.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BEC71-8C5F-6B4B-AC0B-2ED25080A1CF}"/>
              </a:ext>
            </a:extLst>
          </p:cNvPr>
          <p:cNvSpPr txBox="1"/>
          <p:nvPr/>
        </p:nvSpPr>
        <p:spPr>
          <a:xfrm>
            <a:off x="178904" y="5581255"/>
            <a:ext cx="120130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When confounding variables are present, we can’t always say with complete confidence that the changes we observe in the dependent variable are a direct result of changes in the independent variable.</a:t>
            </a:r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829165B-3B15-EBCF-D2DE-81DCBD955FCE}"/>
              </a:ext>
            </a:extLst>
          </p:cNvPr>
          <p:cNvGrpSpPr/>
          <p:nvPr/>
        </p:nvGrpSpPr>
        <p:grpSpPr>
          <a:xfrm>
            <a:off x="7435121" y="722656"/>
            <a:ext cx="4577975" cy="2502529"/>
            <a:chOff x="183637" y="1329398"/>
            <a:chExt cx="11747106" cy="6264065"/>
          </a:xfrm>
        </p:grpSpPr>
        <p:pic>
          <p:nvPicPr>
            <p:cNvPr id="7" name="Picture 6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4BCB5D90-C369-04E8-C3F4-9A7DA0267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7802" y="1679944"/>
              <a:ext cx="11106390" cy="407170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FC653BC-B920-680A-8A16-C3CBB89FA01D}"/>
                </a:ext>
              </a:extLst>
            </p:cNvPr>
            <p:cNvSpPr txBox="1"/>
            <p:nvPr/>
          </p:nvSpPr>
          <p:spPr>
            <a:xfrm>
              <a:off x="183637" y="5888076"/>
              <a:ext cx="4809615" cy="82853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Independent variable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84EFDBE-DA7F-0E06-C111-F520AAF86E1D}"/>
                </a:ext>
              </a:extLst>
            </p:cNvPr>
            <p:cNvSpPr txBox="1"/>
            <p:nvPr/>
          </p:nvSpPr>
          <p:spPr>
            <a:xfrm>
              <a:off x="9100459" y="5853543"/>
              <a:ext cx="2830284" cy="17399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Dependent variable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8C6E134-DB96-A715-6578-56B299095EA6}"/>
                </a:ext>
              </a:extLst>
            </p:cNvPr>
            <p:cNvSpPr txBox="1"/>
            <p:nvPr/>
          </p:nvSpPr>
          <p:spPr>
            <a:xfrm>
              <a:off x="727802" y="1329398"/>
              <a:ext cx="4809614" cy="8285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HELVETICA NEUE LIGHT" panose="02000403000000020004" pitchFamily="2" charset="0"/>
                  <a:ea typeface="HELVETICA NEUE LIGHT" panose="02000403000000020004" pitchFamily="2" charset="0"/>
                </a:rPr>
                <a:t>Confounding variable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3098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F058E-B62E-5E4A-B386-BCB5705BBC90}"/>
              </a:ext>
            </a:extLst>
          </p:cNvPr>
          <p:cNvSpPr txBox="1">
            <a:spLocks/>
          </p:cNvSpPr>
          <p:nvPr/>
        </p:nvSpPr>
        <p:spPr>
          <a:xfrm>
            <a:off x="182880" y="250689"/>
            <a:ext cx="12009120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3200" b="0" dirty="0">
                <a:solidFill>
                  <a:srgbClr val="14A1D4"/>
                </a:solidFill>
                <a:effectLst/>
                <a:latin typeface=""/>
                <a:ea typeface="Helvetica Neue Light" panose="02000403000000020004" pitchFamily="2" charset="0"/>
              </a:rPr>
              <a:t>Knowing how to deal with the challenges of experimental design is central to achieving </a:t>
            </a:r>
            <a:r>
              <a:rPr lang="en-US" sz="3200" b="0" u="sng" dirty="0">
                <a:solidFill>
                  <a:srgbClr val="14A1D4"/>
                </a:solidFill>
                <a:effectLst/>
                <a:latin typeface=""/>
                <a:ea typeface="Helvetica Neue Light" panose="02000403000000020004" pitchFamily="2" charset="0"/>
              </a:rPr>
              <a:t>reproducible experiments</a:t>
            </a:r>
            <a:r>
              <a:rPr lang="en-US" sz="3200" b="0" dirty="0">
                <a:solidFill>
                  <a:srgbClr val="14A1D4"/>
                </a:solidFill>
                <a:effectLst/>
                <a:latin typeface=""/>
                <a:ea typeface="Helvetica Neue Light" panose="02000403000000020004" pitchFamily="2" charset="0"/>
              </a:rPr>
              <a:t>.</a:t>
            </a:r>
            <a:endParaRPr lang="en-US" sz="3200" b="0" dirty="0">
              <a:solidFill>
                <a:srgbClr val="14A1D4"/>
              </a:solidFill>
              <a:latin typeface=""/>
              <a:ea typeface="Helvetica Neue Light" panose="02000403000000020004" pitchFamily="2" charset="0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E76A5-805B-414C-8CEA-772803009193}"/>
              </a:ext>
            </a:extLst>
          </p:cNvPr>
          <p:cNvSpPr txBox="1">
            <a:spLocks/>
          </p:cNvSpPr>
          <p:nvPr/>
        </p:nvSpPr>
        <p:spPr>
          <a:xfrm>
            <a:off x="489615" y="1699821"/>
            <a:ext cx="10972800" cy="40560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7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Identify the response and variables of interest </a:t>
            </a:r>
          </a:p>
          <a:p>
            <a:pPr marL="457200" indent="-457200">
              <a:lnSpc>
                <a:spcPct val="17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Identify target population that you want to base your claims on</a:t>
            </a:r>
          </a:p>
          <a:p>
            <a:pPr marL="457200" indent="-457200">
              <a:lnSpc>
                <a:spcPct val="17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Identify factors that affect the response of interest</a:t>
            </a:r>
          </a:p>
          <a:p>
            <a:pPr marL="457200" indent="-457200">
              <a:lnSpc>
                <a:spcPct val="17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Choose samples from target population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54107C-5C1F-E4A6-819F-E7638EAF7DD8}"/>
              </a:ext>
            </a:extLst>
          </p:cNvPr>
          <p:cNvSpPr txBox="1"/>
          <p:nvPr/>
        </p:nvSpPr>
        <p:spPr>
          <a:xfrm>
            <a:off x="178904" y="5713629"/>
            <a:ext cx="114628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14A1D4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When well-designed, experiments minimize any bias in this comparison</a:t>
            </a:r>
            <a:r>
              <a:rPr lang="en-US" sz="2400" dirty="0">
                <a:solidFill>
                  <a:srgbClr val="14A1D4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en-US" sz="2400" dirty="0">
                <a:solidFill>
                  <a:srgbClr val="14A1D4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to make stronger inferences about the differences we see in the experiment. </a:t>
            </a:r>
            <a:endParaRPr lang="en-US" sz="2400" dirty="0">
              <a:solidFill>
                <a:srgbClr val="14A1D4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9823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097B60-F87A-5E46-A61C-BD542546DC88}"/>
              </a:ext>
            </a:extLst>
          </p:cNvPr>
          <p:cNvSpPr/>
          <p:nvPr/>
        </p:nvSpPr>
        <p:spPr>
          <a:xfrm>
            <a:off x="188948" y="235126"/>
            <a:ext cx="51539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Break ~ 5 minutes</a:t>
            </a:r>
            <a:endParaRPr lang="en-US" sz="44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Google Shape;861;p110">
            <a:extLst>
              <a:ext uri="{FF2B5EF4-FFF2-40B4-BE49-F238E27FC236}">
                <a16:creationId xmlns:a16="http://schemas.microsoft.com/office/drawing/2014/main" id="{A9309F5E-0104-F54E-9818-361ECFAF527A}"/>
              </a:ext>
            </a:extLst>
          </p:cNvPr>
          <p:cNvSpPr txBox="1"/>
          <p:nvPr/>
        </p:nvSpPr>
        <p:spPr>
          <a:xfrm>
            <a:off x="208000" y="5176493"/>
            <a:ext cx="11984000" cy="1271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" sz="3400" b="1" dirty="0">
                <a:solidFill>
                  <a:srgbClr val="CD28A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Please take the survey:</a:t>
            </a:r>
            <a:endParaRPr sz="3400" b="1" dirty="0">
              <a:solidFill>
                <a:srgbClr val="CD28A3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90000"/>
              </a:lnSpc>
            </a:pPr>
            <a:r>
              <a:rPr lang="en-US" sz="4000" b="0" i="0" u="sng" strike="noStrike" dirty="0">
                <a:solidFill>
                  <a:srgbClr val="1155CC"/>
                </a:solidFill>
                <a:effectLst/>
                <a:latin typeface="Arial" panose="020B0604020202020204" pitchFamily="34" charset="0"/>
                <a:hlinkClick r:id="rId2"/>
              </a:rPr>
              <a:t>https://www.surveymonkey.com/r/F75J6VZ</a:t>
            </a:r>
            <a:endParaRPr sz="4000" dirty="0">
              <a:solidFill>
                <a:srgbClr val="CD28A3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9578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C8A06FC-CC90-5805-70E7-B7B2AA8BD74D}"/>
              </a:ext>
            </a:extLst>
          </p:cNvPr>
          <p:cNvSpPr/>
          <p:nvPr/>
        </p:nvSpPr>
        <p:spPr>
          <a:xfrm>
            <a:off x="237217" y="149441"/>
            <a:ext cx="117177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Outline of experimental design principles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C96C8A-E3C8-8E5F-516B-37B55BA0516A}"/>
              </a:ext>
            </a:extLst>
          </p:cNvPr>
          <p:cNvSpPr/>
          <p:nvPr/>
        </p:nvSpPr>
        <p:spPr>
          <a:xfrm>
            <a:off x="237217" y="1305341"/>
            <a:ext cx="9588522" cy="45704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spcAft>
                <a:spcPts val="600"/>
              </a:spcAft>
              <a:buAutoNum type="arabicPeriod"/>
            </a:pPr>
            <a:r>
              <a:rPr lang="en" sz="3200" dirty="0">
                <a:solidFill>
                  <a:schemeClr val="bg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Define the research questions</a:t>
            </a: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Understanding the system you want to study</a:t>
            </a:r>
            <a:endParaRPr lang="en" sz="3200" dirty="0">
              <a:solidFill>
                <a:schemeClr val="bg1">
                  <a:lumMod val="75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Formulate your null and alternative hypothesis</a:t>
            </a:r>
            <a:endParaRPr lang="en" sz="3200" dirty="0">
              <a:solidFill>
                <a:schemeClr val="bg1">
                  <a:lumMod val="75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Independent and dependent variables of interest</a:t>
            </a:r>
            <a:endParaRPr lang="en" sz="3200" dirty="0">
              <a:solidFill>
                <a:schemeClr val="bg1">
                  <a:lumMod val="75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Target population, sampling, replicates</a:t>
            </a:r>
            <a:endParaRPr lang="en" sz="3200" dirty="0">
              <a:solidFill>
                <a:schemeClr val="bg1">
                  <a:lumMod val="75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FontTx/>
              <a:buAutoNum type="arabicPeriod"/>
            </a:pPr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Confounding variables</a:t>
            </a:r>
            <a:endParaRPr lang="en" sz="3200" dirty="0">
              <a:solidFill>
                <a:schemeClr val="bg1">
                  <a:lumMod val="75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Assign treatment to groups</a:t>
            </a: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Batch effects</a:t>
            </a:r>
            <a:endParaRPr lang="en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3361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B50779-DDC3-6234-7A2C-1A86AADAC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900" y="2184400"/>
            <a:ext cx="7442200" cy="24892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CE180B6-82C1-B988-1983-69544AF7CDC0}"/>
              </a:ext>
            </a:extLst>
          </p:cNvPr>
          <p:cNvSpPr/>
          <p:nvPr/>
        </p:nvSpPr>
        <p:spPr>
          <a:xfrm>
            <a:off x="237217" y="149441"/>
            <a:ext cx="8468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7. Assign treatment to groups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7D5F76-70BA-5941-C222-FFFA7BE9EC73}"/>
              </a:ext>
            </a:extLst>
          </p:cNvPr>
          <p:cNvSpPr/>
          <p:nvPr/>
        </p:nvSpPr>
        <p:spPr>
          <a:xfrm>
            <a:off x="6286501" y="2184400"/>
            <a:ext cx="2351314" cy="248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D097216-8C08-5DE9-48D8-604689F6EBF6}"/>
              </a:ext>
            </a:extLst>
          </p:cNvPr>
          <p:cNvCxnSpPr>
            <a:cxnSpLocks/>
          </p:cNvCxnSpPr>
          <p:nvPr/>
        </p:nvCxnSpPr>
        <p:spPr>
          <a:xfrm flipH="1">
            <a:off x="6874329" y="3249386"/>
            <a:ext cx="1387928" cy="228600"/>
          </a:xfrm>
          <a:prstGeom prst="straightConnector1">
            <a:avLst/>
          </a:prstGeom>
          <a:ln w="34925">
            <a:solidFill>
              <a:srgbClr val="002A4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2D0AA0-8162-022B-C1E2-33F6ECAD2EF7}"/>
              </a:ext>
            </a:extLst>
          </p:cNvPr>
          <p:cNvCxnSpPr>
            <a:cxnSpLocks/>
          </p:cNvCxnSpPr>
          <p:nvPr/>
        </p:nvCxnSpPr>
        <p:spPr>
          <a:xfrm flipH="1" flipV="1">
            <a:off x="6874329" y="3918857"/>
            <a:ext cx="1387928" cy="228600"/>
          </a:xfrm>
          <a:prstGeom prst="straightConnector1">
            <a:avLst/>
          </a:prstGeom>
          <a:ln w="34925">
            <a:solidFill>
              <a:srgbClr val="002A4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4F51752D-628A-E3F4-9EF0-4B84A93914CF}"/>
              </a:ext>
            </a:extLst>
          </p:cNvPr>
          <p:cNvSpPr txBox="1"/>
          <p:nvPr/>
        </p:nvSpPr>
        <p:spPr>
          <a:xfrm>
            <a:off x="237217" y="1029909"/>
            <a:ext cx="63215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Experiment: compare control and treated groups</a:t>
            </a:r>
          </a:p>
        </p:txBody>
      </p:sp>
    </p:spTree>
    <p:extLst>
      <p:ext uri="{BB962C8B-B14F-4D97-AF65-F5344CB8AC3E}">
        <p14:creationId xmlns:p14="http://schemas.microsoft.com/office/powerpoint/2010/main" val="23142329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DC52B9-4C28-681B-7BB3-6C31C9B9A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29" y="1503839"/>
            <a:ext cx="8868814" cy="35876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E2ACFF-BDC2-2A32-5638-C9AE54CF1B44}"/>
              </a:ext>
            </a:extLst>
          </p:cNvPr>
          <p:cNvSpPr txBox="1"/>
          <p:nvPr/>
        </p:nvSpPr>
        <p:spPr>
          <a:xfrm>
            <a:off x="5251938" y="62835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2402A8-0C50-9F29-0567-C3AF85EDD242}"/>
              </a:ext>
            </a:extLst>
          </p:cNvPr>
          <p:cNvSpPr txBox="1"/>
          <p:nvPr/>
        </p:nvSpPr>
        <p:spPr>
          <a:xfrm>
            <a:off x="527329" y="5603631"/>
            <a:ext cx="46458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CD28A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Is this a good assignment?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D0E58D-4C80-4968-6356-63B766B45A16}"/>
              </a:ext>
            </a:extLst>
          </p:cNvPr>
          <p:cNvSpPr txBox="1"/>
          <p:nvPr/>
        </p:nvSpPr>
        <p:spPr>
          <a:xfrm>
            <a:off x="251791" y="283840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40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Assignment I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634798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B32009-6295-1964-010A-632048AD3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93" y="1744331"/>
            <a:ext cx="8265815" cy="38304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E2ACFF-BDC2-2A32-5638-C9AE54CF1B44}"/>
              </a:ext>
            </a:extLst>
          </p:cNvPr>
          <p:cNvSpPr txBox="1"/>
          <p:nvPr/>
        </p:nvSpPr>
        <p:spPr>
          <a:xfrm>
            <a:off x="5251938" y="62835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3EF54-54A8-5608-E5FE-34DF2694D573}"/>
              </a:ext>
            </a:extLst>
          </p:cNvPr>
          <p:cNvSpPr txBox="1"/>
          <p:nvPr/>
        </p:nvSpPr>
        <p:spPr>
          <a:xfrm>
            <a:off x="527329" y="5603631"/>
            <a:ext cx="46458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CD28A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Is this a good assignment?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9097C-150F-A8FE-5279-C3650AD8C604}"/>
              </a:ext>
            </a:extLst>
          </p:cNvPr>
          <p:cNvSpPr txBox="1"/>
          <p:nvPr/>
        </p:nvSpPr>
        <p:spPr>
          <a:xfrm>
            <a:off x="251791" y="283840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40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Assignment II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7195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B30E8930-360D-7A48-89CE-E96A896DB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554" y="124610"/>
            <a:ext cx="8972242" cy="673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0113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AEB6602-A69F-5648-A8A7-3552387A1912}"/>
              </a:ext>
            </a:extLst>
          </p:cNvPr>
          <p:cNvSpPr/>
          <p:nvPr/>
        </p:nvSpPr>
        <p:spPr>
          <a:xfrm>
            <a:off x="237217" y="149441"/>
            <a:ext cx="39405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Ronald Fisher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AD6AB8-3105-D945-AED3-76C645FF4ADB}"/>
              </a:ext>
            </a:extLst>
          </p:cNvPr>
          <p:cNvSpPr txBox="1"/>
          <p:nvPr/>
        </p:nvSpPr>
        <p:spPr>
          <a:xfrm>
            <a:off x="3566160" y="1005071"/>
            <a:ext cx="862584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Overcome the large amount of variation in agricultural and biological experiments that often confused the results</a:t>
            </a:r>
          </a:p>
          <a:p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This motivated him to find experimental techniques that could</a:t>
            </a:r>
          </a:p>
          <a:p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eliminate as much of the natural variation as possible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prevent unremoved variation from confusing or biasing the effects being tested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detect cause and effect with the minimal amount of experimental effort necessary - time consuming and costly</a:t>
            </a:r>
          </a:p>
        </p:txBody>
      </p:sp>
      <p:pic>
        <p:nvPicPr>
          <p:cNvPr id="5" name="Content Placeholder 10" descr="RonaldFisher.jpg">
            <a:extLst>
              <a:ext uri="{FF2B5EF4-FFF2-40B4-BE49-F238E27FC236}">
                <a16:creationId xmlns:a16="http://schemas.microsoft.com/office/drawing/2014/main" id="{C28C7691-8AA8-F241-8C5C-DD0235044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42" r="-15742"/>
          <a:stretch>
            <a:fillRect/>
          </a:stretch>
        </p:blipFill>
        <p:spPr>
          <a:xfrm>
            <a:off x="-401134" y="1054824"/>
            <a:ext cx="4515062" cy="45785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FADCEFE-07AC-33C8-C365-6C010D63DA38}"/>
              </a:ext>
            </a:extLst>
          </p:cNvPr>
          <p:cNvSpPr txBox="1"/>
          <p:nvPr/>
        </p:nvSpPr>
        <p:spPr>
          <a:xfrm>
            <a:off x="2372999" y="6204306"/>
            <a:ext cx="9819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u="sng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</a:t>
            </a:r>
            <a:r>
              <a:rPr lang="en-US" b="0" i="1" u="sng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Statistical </a:t>
            </a:r>
            <a:r>
              <a:rPr lang="en-US" b="0" i="1" u="sng" strike="noStrike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Methods</a:t>
            </a:r>
            <a:r>
              <a:rPr lang="en-US" b="0" i="1" u="sng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for </a:t>
            </a:r>
            <a:r>
              <a:rPr lang="en-US" b="0" i="1" u="sng" strike="noStrike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</a:t>
            </a:r>
            <a:r>
              <a:rPr lang="en-US" b="0" i="1" u="sng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Workers</a:t>
            </a:r>
            <a:r>
              <a:rPr lang="en-US" b="0" i="0" u="sng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in 1925 and </a:t>
            </a:r>
            <a:r>
              <a:rPr lang="en-US" b="0" i="1" u="sng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The Design of Experiments</a:t>
            </a:r>
            <a:r>
              <a:rPr lang="en-US" b="0" i="0" u="sng" dirty="0"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 in 1935</a:t>
            </a:r>
            <a:endParaRPr lang="en-US" u="sng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1084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ED5F79-F255-3E4B-8340-DE6408AFFC85}"/>
              </a:ext>
            </a:extLst>
          </p:cNvPr>
          <p:cNvSpPr/>
          <p:nvPr/>
        </p:nvSpPr>
        <p:spPr>
          <a:xfrm>
            <a:off x="237217" y="149441"/>
            <a:ext cx="117177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Randomization 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5D56B7-84B0-C645-BA19-AE90AE95C3CE}"/>
              </a:ext>
            </a:extLst>
          </p:cNvPr>
          <p:cNvSpPr/>
          <p:nvPr/>
        </p:nvSpPr>
        <p:spPr>
          <a:xfrm>
            <a:off x="237217" y="1296569"/>
            <a:ext cx="810568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Fisher -&gt; helps to avoid biases due to changes in background or confounding variables. </a:t>
            </a:r>
          </a:p>
          <a:p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One of the main purposes for experimental designs is to minimize the effect of experimental error.</a:t>
            </a:r>
          </a:p>
          <a:p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200" i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Randomization, replication, and blocking</a:t>
            </a: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, are methods of error control. </a:t>
            </a:r>
          </a:p>
          <a:p>
            <a:endParaRPr lang="en-US" sz="22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E812E6D7-63A7-AE4B-BB05-1E7517A60C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678" t="28986" r="5382" b="15362"/>
          <a:stretch/>
        </p:blipFill>
        <p:spPr>
          <a:xfrm>
            <a:off x="8342904" y="728594"/>
            <a:ext cx="3379305" cy="38166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0BA8E-0312-6D42-BED4-A370E534A9CF}"/>
              </a:ext>
            </a:extLst>
          </p:cNvPr>
          <p:cNvSpPr txBox="1"/>
          <p:nvPr/>
        </p:nvSpPr>
        <p:spPr>
          <a:xfrm>
            <a:off x="237216" y="5615952"/>
            <a:ext cx="1195478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Well-designed experiments are characterized by three features: </a:t>
            </a:r>
            <a:r>
              <a:rPr lang="en-US" sz="3000" b="0" i="0" u="sng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randomization, replication, and local control.</a:t>
            </a:r>
            <a:endParaRPr lang="en-US" sz="3000" u="sng" dirty="0"/>
          </a:p>
        </p:txBody>
      </p:sp>
    </p:spTree>
    <p:extLst>
      <p:ext uri="{BB962C8B-B14F-4D97-AF65-F5344CB8AC3E}">
        <p14:creationId xmlns:p14="http://schemas.microsoft.com/office/powerpoint/2010/main" val="33604321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72268E1-B091-6839-76D2-0425E937D2AA}"/>
              </a:ext>
            </a:extLst>
          </p:cNvPr>
          <p:cNvSpPr txBox="1"/>
          <p:nvPr/>
        </p:nvSpPr>
        <p:spPr>
          <a:xfrm>
            <a:off x="237217" y="1188781"/>
            <a:ext cx="11109929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33333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R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andomly assign subjects to treatment and control groups in order to minimize bias and moderate experimental error.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sz="2400" dirty="0">
              <a:solidFill>
                <a:srgbClr val="333333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33333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ssign random numbers so that any experimental unit (EU) has equal chances of being assigned to treatment or control</a:t>
            </a:r>
            <a:r>
              <a:rPr lang="en-US" sz="2400" dirty="0">
                <a:solidFill>
                  <a:srgbClr val="33333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(f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or example, odd-numbered EU in the treatment group, and even-numbered EU in the control group).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sz="2400" dirty="0">
              <a:solidFill>
                <a:srgbClr val="333333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Can create </a:t>
            </a:r>
            <a:r>
              <a:rPr lang="en-US" sz="2400" u="sng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unequal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 numbers between treatment and control groups.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2400" dirty="0">
              <a:solidFill>
                <a:srgbClr val="333333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Appropriate only for experiments </a:t>
            </a:r>
            <a:r>
              <a:rPr lang="en-US" sz="2400" u="sng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with homogeneous experimental units 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(e.g., mice should be of same sex, strain, age, etc.) where </a:t>
            </a:r>
            <a:r>
              <a:rPr lang="en-US" sz="2400" u="sng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environmental effects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, such as light or temperature, are </a:t>
            </a:r>
            <a:r>
              <a:rPr lang="en-US" sz="2400" u="sng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relatively easy to control</a:t>
            </a:r>
            <a:r>
              <a:rPr lang="en-US" sz="2400" dirty="0">
                <a:solidFill>
                  <a:srgbClr val="333333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.</a:t>
            </a:r>
          </a:p>
          <a:p>
            <a:endParaRPr lang="en-US" sz="2400" dirty="0">
              <a:solidFill>
                <a:srgbClr val="333333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62C07E-EDF9-2BDC-8567-9F843F299F94}"/>
              </a:ext>
            </a:extLst>
          </p:cNvPr>
          <p:cNvSpPr/>
          <p:nvPr/>
        </p:nvSpPr>
        <p:spPr>
          <a:xfrm>
            <a:off x="237217" y="149441"/>
            <a:ext cx="117177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Randomization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875596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562C07E-EDF9-2BDC-8567-9F843F299F94}"/>
              </a:ext>
            </a:extLst>
          </p:cNvPr>
          <p:cNvSpPr/>
          <p:nvPr/>
        </p:nvSpPr>
        <p:spPr>
          <a:xfrm>
            <a:off x="237217" y="149441"/>
            <a:ext cx="117177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Randomization and blocking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53AAB3-2787-4D25-C02E-83534EB1E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617" y="918883"/>
            <a:ext cx="6696295" cy="20191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6C5750-4F93-EF67-73E4-03155DEF2E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406" y="3362893"/>
            <a:ext cx="5790575" cy="334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678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82E641D-5E8A-B8FF-0E91-7A9932BBA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430" y="1968232"/>
            <a:ext cx="6198716" cy="21148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F856F0-A401-00E1-37C0-B5661A986887}"/>
              </a:ext>
            </a:extLst>
          </p:cNvPr>
          <p:cNvSpPr txBox="1"/>
          <p:nvPr/>
        </p:nvSpPr>
        <p:spPr>
          <a:xfrm>
            <a:off x="337457" y="918882"/>
            <a:ext cx="1151708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333333"/>
                </a:solidFill>
                <a:latin typeface="Helvetica Neue" panose="02000503000000020004" pitchFamily="2" charset="0"/>
              </a:rPr>
              <a:t>I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f all </a:t>
            </a:r>
            <a:r>
              <a:rPr lang="en-US" sz="2200" b="0" i="1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control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 mice were female and all of the </a:t>
            </a:r>
            <a:r>
              <a:rPr lang="en-US" sz="2200" b="0" i="1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treatment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 mice were male, then the treatment effect would be confounded by sex.</a:t>
            </a:r>
            <a:endParaRPr lang="en-US" sz="2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80939F-805A-16C4-8C60-3DE1E6DFF9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291" t="42678"/>
          <a:stretch/>
        </p:blipFill>
        <p:spPr>
          <a:xfrm>
            <a:off x="6340929" y="4815083"/>
            <a:ext cx="5497286" cy="17131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071A4D-A0AE-08C3-D1B0-8BD7A58047DE}"/>
              </a:ext>
            </a:extLst>
          </p:cNvPr>
          <p:cNvSpPr txBox="1"/>
          <p:nvPr/>
        </p:nvSpPr>
        <p:spPr>
          <a:xfrm>
            <a:off x="353785" y="4261085"/>
            <a:ext cx="89847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Ensure animals in each condition are all the </a:t>
            </a:r>
            <a:r>
              <a:rPr lang="en-US" sz="2200" b="1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same age, sex, litter and batch</a:t>
            </a:r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, if possible. </a:t>
            </a:r>
          </a:p>
          <a:p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If not, split animals equally between conditions.</a:t>
            </a:r>
            <a:endParaRPr lang="en-US" sz="2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0912F9-E448-2076-A0F2-9D8943E3FE8F}"/>
              </a:ext>
            </a:extLst>
          </p:cNvPr>
          <p:cNvSpPr/>
          <p:nvPr/>
        </p:nvSpPr>
        <p:spPr>
          <a:xfrm>
            <a:off x="237217" y="149441"/>
            <a:ext cx="117177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Blocking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17DF01-206B-AF9C-BCBA-6B3C7E48193F}"/>
              </a:ext>
            </a:extLst>
          </p:cNvPr>
          <p:cNvSpPr txBox="1"/>
          <p:nvPr/>
        </p:nvSpPr>
        <p:spPr>
          <a:xfrm>
            <a:off x="237217" y="6337424"/>
            <a:ext cx="115081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solidFill>
                  <a:srgbClr val="333333"/>
                </a:solidFill>
                <a:latin typeface="Helvetica Neue" panose="02000503000000020004" pitchFamily="2" charset="0"/>
              </a:rPr>
              <a:t>Blocking approach h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elps to reduce variability unexplained in the model</a:t>
            </a:r>
          </a:p>
        </p:txBody>
      </p:sp>
    </p:spTree>
    <p:extLst>
      <p:ext uri="{BB962C8B-B14F-4D97-AF65-F5344CB8AC3E}">
        <p14:creationId xmlns:p14="http://schemas.microsoft.com/office/powerpoint/2010/main" val="385021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F058E-B62E-5E4A-B386-BCB5705BBC90}"/>
              </a:ext>
            </a:extLst>
          </p:cNvPr>
          <p:cNvSpPr txBox="1">
            <a:spLocks/>
          </p:cNvSpPr>
          <p:nvPr/>
        </p:nvSpPr>
        <p:spPr>
          <a:xfrm>
            <a:off x="182880" y="250689"/>
            <a:ext cx="12009120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3200" b="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Capture effects of interest and avoid unwanted variation in experiment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E76A5-805B-414C-8CEA-772803009193}"/>
              </a:ext>
            </a:extLst>
          </p:cNvPr>
          <p:cNvSpPr txBox="1">
            <a:spLocks/>
          </p:cNvSpPr>
          <p:nvPr/>
        </p:nvSpPr>
        <p:spPr>
          <a:xfrm>
            <a:off x="489615" y="1699821"/>
            <a:ext cx="10972800" cy="40560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7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Identify the response and variables of interest </a:t>
            </a:r>
          </a:p>
          <a:p>
            <a:pPr marL="457200" indent="-457200">
              <a:lnSpc>
                <a:spcPct val="17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Identify target population that you want to base your claims on</a:t>
            </a:r>
          </a:p>
          <a:p>
            <a:pPr marL="457200" indent="-457200">
              <a:lnSpc>
                <a:spcPct val="17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Identify factors that affect the response of interest</a:t>
            </a:r>
          </a:p>
          <a:p>
            <a:pPr marL="457200" indent="-457200">
              <a:lnSpc>
                <a:spcPct val="170000"/>
              </a:lnSpc>
              <a:buClr>
                <a:srgbClr val="92D050"/>
              </a:buClr>
              <a:buFont typeface="Wingdings" pitchFamily="2" charset="2"/>
              <a:buChar char="ü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Choose samples from target population</a:t>
            </a:r>
          </a:p>
          <a:p>
            <a:pPr>
              <a:lnSpc>
                <a:spcPct val="170000"/>
              </a:lnSpc>
            </a:pPr>
            <a:r>
              <a:rPr lang="en-US" sz="2400" dirty="0">
                <a:solidFill>
                  <a:srgbClr val="CD28A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Randomly</a:t>
            </a: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assign samples across different levels of factors affecting response </a:t>
            </a:r>
          </a:p>
          <a:p>
            <a:pPr>
              <a:lnSpc>
                <a:spcPct val="170000"/>
              </a:lnSpc>
            </a:pPr>
            <a:r>
              <a:rPr lang="en-US" sz="2400" dirty="0">
                <a:solidFill>
                  <a:srgbClr val="CD28A3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Block out </a:t>
            </a: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variation that is not of interest by randomly assigning to levels of factors within a block</a:t>
            </a:r>
          </a:p>
        </p:txBody>
      </p:sp>
    </p:spTree>
    <p:extLst>
      <p:ext uri="{BB962C8B-B14F-4D97-AF65-F5344CB8AC3E}">
        <p14:creationId xmlns:p14="http://schemas.microsoft.com/office/powerpoint/2010/main" val="3050400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69D5679-BD01-DB4A-8C0D-EEB6487DB7CA}"/>
              </a:ext>
            </a:extLst>
          </p:cNvPr>
          <p:cNvSpPr/>
          <p:nvPr/>
        </p:nvSpPr>
        <p:spPr>
          <a:xfrm>
            <a:off x="237217" y="149441"/>
            <a:ext cx="117177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Randomized block design  </a:t>
            </a:r>
            <a:endParaRPr lang="en-US" sz="40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7CE813-72DB-1949-96BF-3E107C76EEDA}"/>
              </a:ext>
            </a:extLst>
          </p:cNvPr>
          <p:cNvSpPr/>
          <p:nvPr/>
        </p:nvSpPr>
        <p:spPr>
          <a:xfrm>
            <a:off x="5639763" y="6137413"/>
            <a:ext cx="56188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Poppins" pitchFamily="2" charset="77"/>
                <a:cs typeface="Poppins" pitchFamily="2" charset="77"/>
              </a:rPr>
              <a:t>https://quantifyinghealth.com/randomized-block-design/</a:t>
            </a:r>
          </a:p>
          <a:p>
            <a:r>
              <a:rPr lang="en-US" sz="1400" dirty="0">
                <a:latin typeface="Poppins" pitchFamily="2" charset="77"/>
                <a:cs typeface="Poppins" pitchFamily="2" charset="77"/>
              </a:rPr>
              <a:t>https://</a:t>
            </a:r>
            <a:r>
              <a:rPr lang="en-US" sz="1400" dirty="0" err="1">
                <a:latin typeface="Poppins" pitchFamily="2" charset="77"/>
                <a:cs typeface="Poppins" pitchFamily="2" charset="77"/>
              </a:rPr>
              <a:t>stattrek.com</a:t>
            </a:r>
            <a:r>
              <a:rPr lang="en-US" sz="1400" dirty="0">
                <a:latin typeface="Poppins" pitchFamily="2" charset="77"/>
                <a:cs typeface="Poppins" pitchFamily="2" charset="77"/>
              </a:rPr>
              <a:t>/experiments/experimental-</a:t>
            </a:r>
            <a:r>
              <a:rPr lang="en-US" sz="1400" dirty="0" err="1">
                <a:latin typeface="Poppins" pitchFamily="2" charset="77"/>
                <a:cs typeface="Poppins" pitchFamily="2" charset="77"/>
              </a:rPr>
              <a:t>design.aspx</a:t>
            </a:r>
            <a:endParaRPr lang="en-US" sz="14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6" name="Picture 5" descr="Table&#10;&#10;Description automatically generated with medium confidence">
            <a:extLst>
              <a:ext uri="{FF2B5EF4-FFF2-40B4-BE49-F238E27FC236}">
                <a16:creationId xmlns:a16="http://schemas.microsoft.com/office/drawing/2014/main" id="{D369C341-ACA4-D448-8866-BC88B2AF0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6448" y="3734626"/>
            <a:ext cx="4241800" cy="2197100"/>
          </a:xfrm>
          <a:prstGeom prst="rect">
            <a:avLst/>
          </a:prstGeom>
        </p:spPr>
      </p:pic>
      <p:pic>
        <p:nvPicPr>
          <p:cNvPr id="8" name="Picture 7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45D31339-1516-B34C-83D6-2938BA27D6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1751" y="1449453"/>
            <a:ext cx="4178300" cy="17018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1E5C863-CF7D-8E82-2360-DB4DB54C4C83}"/>
              </a:ext>
            </a:extLst>
          </p:cNvPr>
          <p:cNvGrpSpPr/>
          <p:nvPr/>
        </p:nvGrpSpPr>
        <p:grpSpPr>
          <a:xfrm>
            <a:off x="898125" y="1411404"/>
            <a:ext cx="5547598" cy="4628454"/>
            <a:chOff x="898125" y="1411404"/>
            <a:chExt cx="5547598" cy="462845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0F3C955-26FA-0C2F-E77F-923E5F63C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01123" y="3113205"/>
              <a:ext cx="1244600" cy="1295400"/>
            </a:xfrm>
            <a:prstGeom prst="rect">
              <a:avLst/>
            </a:prstGeom>
          </p:spPr>
        </p:pic>
        <p:pic>
          <p:nvPicPr>
            <p:cNvPr id="3" name="Picture 2" descr="Chart, scatter chart&#10;&#10;Description automatically generated">
              <a:extLst>
                <a:ext uri="{FF2B5EF4-FFF2-40B4-BE49-F238E27FC236}">
                  <a16:creationId xmlns:a16="http://schemas.microsoft.com/office/drawing/2014/main" id="{343A4340-ED5C-434B-9B90-1C4EFDCB45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6038" b="66390"/>
            <a:stretch/>
          </p:blipFill>
          <p:spPr>
            <a:xfrm>
              <a:off x="1372563" y="1411404"/>
              <a:ext cx="4267200" cy="1701801"/>
            </a:xfrm>
            <a:prstGeom prst="rect">
              <a:avLst/>
            </a:prstGeom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3C449BC9-CC6E-C4FA-479A-5D9CB610A052}"/>
                </a:ext>
              </a:extLst>
            </p:cNvPr>
            <p:cNvSpPr/>
            <p:nvPr/>
          </p:nvSpPr>
          <p:spPr>
            <a:xfrm>
              <a:off x="4386470" y="2583118"/>
              <a:ext cx="1073426" cy="858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2801B2D-67C8-EA22-9BEC-49260555A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55263" y="4228489"/>
              <a:ext cx="1701800" cy="6096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196FC79-DF4B-C374-9E9E-3F8723BE9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63275" y="4592058"/>
              <a:ext cx="4152900" cy="14478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723954B-8D3A-8960-DE85-7BECB065BC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98125" y="2925562"/>
              <a:ext cx="1130300" cy="1333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98764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69D5679-BD01-DB4A-8C0D-EEB6487DB7CA}"/>
              </a:ext>
            </a:extLst>
          </p:cNvPr>
          <p:cNvSpPr/>
          <p:nvPr/>
        </p:nvSpPr>
        <p:spPr>
          <a:xfrm>
            <a:off x="237217" y="149441"/>
            <a:ext cx="117177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Randomized block design </a:t>
            </a:r>
            <a:endParaRPr lang="en-US" sz="40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5F94AA-3E21-C13B-E1EB-807376865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667" y="857327"/>
            <a:ext cx="3301755" cy="577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998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3EB4BD-3F78-8F13-4D3A-F9763D0416D8}"/>
              </a:ext>
            </a:extLst>
          </p:cNvPr>
          <p:cNvSpPr/>
          <p:nvPr/>
        </p:nvSpPr>
        <p:spPr>
          <a:xfrm>
            <a:off x="237142" y="2647712"/>
            <a:ext cx="117177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0" i="0" dirty="0">
                <a:solidFill>
                  <a:srgbClr val="14A1D4"/>
                </a:solidFill>
                <a:effectLst/>
                <a:latin typeface="Helvetica Neue" panose="02000503000000020004" pitchFamily="2" charset="0"/>
              </a:rPr>
              <a:t>“Block what you can control; randomize what you cannot control</a:t>
            </a:r>
            <a:r>
              <a:rPr lang="en-US" sz="4000" dirty="0">
                <a:solidFill>
                  <a:srgbClr val="14A1D4"/>
                </a:solidFill>
                <a:latin typeface="Helvetica Neue" panose="02000503000000020004" pitchFamily="2" charset="0"/>
              </a:rPr>
              <a:t>”</a:t>
            </a:r>
            <a:endParaRPr lang="en-US" sz="40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22125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ED5F79-F255-3E4B-8340-DE6408AFFC85}"/>
              </a:ext>
            </a:extLst>
          </p:cNvPr>
          <p:cNvSpPr/>
          <p:nvPr/>
        </p:nvSpPr>
        <p:spPr>
          <a:xfrm>
            <a:off x="10628127" y="7913528"/>
            <a:ext cx="117177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Randomization 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Picture 3" descr="Chart, bar chart&#10;&#10;Description automatically generated">
            <a:extLst>
              <a:ext uri="{FF2B5EF4-FFF2-40B4-BE49-F238E27FC236}">
                <a16:creationId xmlns:a16="http://schemas.microsoft.com/office/drawing/2014/main" id="{27963FDC-E342-3645-B7EC-5D8EAC3A7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0" y="889000"/>
            <a:ext cx="8521700" cy="5080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9320E41-CDEB-0149-83EB-3A31745AB405}"/>
              </a:ext>
            </a:extLst>
          </p:cNvPr>
          <p:cNvSpPr/>
          <p:nvPr/>
        </p:nvSpPr>
        <p:spPr>
          <a:xfrm>
            <a:off x="6969257" y="6435208"/>
            <a:ext cx="46185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Poppins" pitchFamily="2" charset="77"/>
                <a:cs typeface="Poppins" pitchFamily="2" charset="77"/>
              </a:rPr>
              <a:t>Solveig </a:t>
            </a:r>
            <a:r>
              <a:rPr lang="en-US" sz="1400" dirty="0" err="1">
                <a:latin typeface="Poppins" pitchFamily="2" charset="77"/>
                <a:cs typeface="Poppins" pitchFamily="2" charset="77"/>
              </a:rPr>
              <a:t>Mjelstad</a:t>
            </a:r>
            <a:r>
              <a:rPr lang="en-US" sz="1400" dirty="0">
                <a:latin typeface="Poppins" pitchFamily="2" charset="77"/>
                <a:cs typeface="Poppins" pitchFamily="2" charset="77"/>
              </a:rPr>
              <a:t> </a:t>
            </a:r>
            <a:r>
              <a:rPr lang="en-US" sz="1400" dirty="0" err="1">
                <a:latin typeface="Poppins" pitchFamily="2" charset="77"/>
                <a:cs typeface="Poppins" pitchFamily="2" charset="77"/>
              </a:rPr>
              <a:t>Olafsrud</a:t>
            </a:r>
            <a:r>
              <a:rPr lang="en-US" sz="1400" dirty="0">
                <a:latin typeface="Poppins" pitchFamily="2" charset="77"/>
                <a:cs typeface="Poppins" pitchFamily="2" charset="77"/>
              </a:rPr>
              <a:t>, Oslo University Hospital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8CB0DD-6114-084C-B196-BA6626CEAA02}"/>
              </a:ext>
            </a:extLst>
          </p:cNvPr>
          <p:cNvSpPr/>
          <p:nvPr/>
        </p:nvSpPr>
        <p:spPr>
          <a:xfrm>
            <a:off x="237217" y="149441"/>
            <a:ext cx="96920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Good vs Bad experimental design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F7D7AD-A92B-8B44-9468-F4649811096B}"/>
              </a:ext>
            </a:extLst>
          </p:cNvPr>
          <p:cNvSpPr/>
          <p:nvPr/>
        </p:nvSpPr>
        <p:spPr>
          <a:xfrm>
            <a:off x="0" y="5657671"/>
            <a:ext cx="115878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The default analysis  assumes the data have come from a completely randomized design.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20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 practice, this is often a false assumption.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2733E-A1EC-A54E-829B-220FAC0B6E44}"/>
              </a:ext>
            </a:extLst>
          </p:cNvPr>
          <p:cNvSpPr/>
          <p:nvPr/>
        </p:nvSpPr>
        <p:spPr>
          <a:xfrm>
            <a:off x="3483906" y="3244334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882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9;p29">
            <a:extLst>
              <a:ext uri="{FF2B5EF4-FFF2-40B4-BE49-F238E27FC236}">
                <a16:creationId xmlns:a16="http://schemas.microsoft.com/office/drawing/2014/main" id="{98D6EBA8-8114-8547-9743-6E8D0EDDFEFC}"/>
              </a:ext>
            </a:extLst>
          </p:cNvPr>
          <p:cNvSpPr txBox="1">
            <a:spLocks/>
          </p:cNvSpPr>
          <p:nvPr/>
        </p:nvSpPr>
        <p:spPr>
          <a:xfrm>
            <a:off x="359898" y="413034"/>
            <a:ext cx="10515600" cy="9824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" sz="4400" dirty="0">
                <a:solidFill>
                  <a:schemeClr val="bg1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Real data is complex</a:t>
            </a:r>
            <a:endParaRPr lang="en-US" sz="4400" dirty="0">
              <a:solidFill>
                <a:schemeClr val="bg1"/>
              </a:solidFill>
              <a:latin typeface="Poppins" pitchFamily="2" charset="77"/>
              <a:ea typeface="Helvetica Neue Light" panose="02000403000000020004" pitchFamily="2" charset="0"/>
              <a:cs typeface="Poppins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3F7C6B-5D56-5940-9F7A-9D029BD8A8D2}"/>
              </a:ext>
            </a:extLst>
          </p:cNvPr>
          <p:cNvSpPr/>
          <p:nvPr/>
        </p:nvSpPr>
        <p:spPr>
          <a:xfrm>
            <a:off x="179949" y="1299968"/>
            <a:ext cx="11832102" cy="543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585" indent="-474121">
              <a:lnSpc>
                <a:spcPct val="150000"/>
              </a:lnSpc>
              <a:spcBef>
                <a:spcPts val="1067"/>
              </a:spcBef>
              <a:buSzPts val="2000"/>
              <a:buChar char="●"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609585" indent="-474121">
              <a:lnSpc>
                <a:spcPct val="150000"/>
              </a:lnSpc>
              <a:spcBef>
                <a:spcPts val="1067"/>
              </a:spcBef>
              <a:buSzPts val="2000"/>
              <a:buChar char="●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This workshop provides an introduction to typical experimental design and statistics. </a:t>
            </a:r>
          </a:p>
          <a:p>
            <a:pPr marL="609585" indent="-474121">
              <a:lnSpc>
                <a:spcPct val="150000"/>
              </a:lnSpc>
              <a:spcBef>
                <a:spcPts val="1067"/>
              </a:spcBef>
              <a:buSzPts val="2000"/>
              <a:buChar char="●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Experimental design can be very complicated</a:t>
            </a:r>
          </a:p>
          <a:p>
            <a:pPr marL="609585" indent="-474121">
              <a:lnSpc>
                <a:spcPct val="150000"/>
              </a:lnSpc>
              <a:spcBef>
                <a:spcPts val="1067"/>
              </a:spcBef>
              <a:buSzPts val="2000"/>
              <a:buChar char="●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Real data might need additional analyses choices.</a:t>
            </a:r>
            <a:endParaRPr lang="en-US" sz="1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609585" indent="-474121">
              <a:lnSpc>
                <a:spcPct val="150000"/>
              </a:lnSpc>
              <a:spcBef>
                <a:spcPts val="1067"/>
              </a:spcBef>
              <a:buSzPts val="2000"/>
              <a:buChar char="●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Some analysis choices need experience. </a:t>
            </a:r>
          </a:p>
          <a:p>
            <a:pPr marL="135464" indent="0">
              <a:lnSpc>
                <a:spcPct val="150000"/>
              </a:lnSpc>
              <a:spcBef>
                <a:spcPts val="1067"/>
              </a:spcBef>
              <a:buSzPts val="2000"/>
              <a:buNone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135464" indent="0">
              <a:lnSpc>
                <a:spcPct val="150000"/>
              </a:lnSpc>
              <a:spcBef>
                <a:spcPts val="1067"/>
              </a:spcBef>
              <a:buSzPts val="2000"/>
              <a:buNone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135464">
              <a:lnSpc>
                <a:spcPct val="150000"/>
              </a:lnSpc>
              <a:spcBef>
                <a:spcPts val="1067"/>
              </a:spcBef>
              <a:buSzPts val="2000"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Consult with the </a:t>
            </a:r>
            <a:r>
              <a:rPr lang="en-US" sz="2400" u="sng" dirty="0">
                <a:solidFill>
                  <a:schemeClr val="hlink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hlinkClick r:id="rId2"/>
              </a:rPr>
              <a:t>Gladstone Bioinformatics core</a:t>
            </a: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for such scenarios and data.</a:t>
            </a:r>
          </a:p>
        </p:txBody>
      </p:sp>
    </p:spTree>
    <p:extLst>
      <p:ext uri="{BB962C8B-B14F-4D97-AF65-F5344CB8AC3E}">
        <p14:creationId xmlns:p14="http://schemas.microsoft.com/office/powerpoint/2010/main" val="2405322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29C51F0-949E-A74B-B38F-A09C1A49755A}"/>
              </a:ext>
            </a:extLst>
          </p:cNvPr>
          <p:cNvSpPr txBox="1">
            <a:spLocks/>
          </p:cNvSpPr>
          <p:nvPr/>
        </p:nvSpPr>
        <p:spPr>
          <a:xfrm>
            <a:off x="593282" y="4558166"/>
            <a:ext cx="7313613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2800" b="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Which is the better design? 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DBAF874F-11A5-A24C-BF05-D9F824387B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0324375"/>
              </p:ext>
            </p:extLst>
          </p:nvPr>
        </p:nvGraphicFramePr>
        <p:xfrm>
          <a:off x="1672045" y="685216"/>
          <a:ext cx="857137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7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1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18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Design 1 </a:t>
                      </a:r>
                      <a:r>
                        <a:rPr lang="mr-IN" dirty="0"/>
                        <a:t>–</a:t>
                      </a:r>
                      <a:r>
                        <a:rPr lang="en-US" dirty="0"/>
                        <a:t> Sample prep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Design 2 </a:t>
                      </a:r>
                      <a:r>
                        <a:rPr lang="mr-IN" dirty="0"/>
                        <a:t>–</a:t>
                      </a:r>
                      <a:r>
                        <a:rPr lang="en-US" dirty="0"/>
                        <a:t> Sample prep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Sample_1_E9.5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Jan 9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11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Sample_2_E9.5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9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9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Sample_3_E9.5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9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11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Sample_4_E9.5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9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9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Sample_1_E11.5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11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11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Sample_2_E11.5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11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9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Sample_3_E11.5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11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11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Sample_4_E11.5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11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Jan 9</a:t>
                      </a:r>
                      <a:r>
                        <a:rPr lang="en-US" baseline="30000" dirty="0"/>
                        <a:t>th</a:t>
                      </a:r>
                      <a:r>
                        <a:rPr lang="en-US" baseline="0" dirty="0"/>
                        <a:t>, 2019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E725377-C06C-E943-A006-EA5173D5CC94}"/>
              </a:ext>
            </a:extLst>
          </p:cNvPr>
          <p:cNvSpPr txBox="1"/>
          <p:nvPr/>
        </p:nvSpPr>
        <p:spPr>
          <a:xfrm>
            <a:off x="685878" y="5451712"/>
            <a:ext cx="1226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1) Design 1</a:t>
            </a:r>
          </a:p>
          <a:p>
            <a:r>
              <a:rPr lang="en-US" dirty="0"/>
              <a:t>2) Design 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DB80A5-94BB-A348-97CA-4BEC4D7F5CC2}"/>
              </a:ext>
            </a:extLst>
          </p:cNvPr>
          <p:cNvSpPr/>
          <p:nvPr/>
        </p:nvSpPr>
        <p:spPr>
          <a:xfrm>
            <a:off x="137651" y="32801"/>
            <a:ext cx="15343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Poll 3</a:t>
            </a:r>
          </a:p>
        </p:txBody>
      </p:sp>
    </p:spTree>
    <p:extLst>
      <p:ext uri="{BB962C8B-B14F-4D97-AF65-F5344CB8AC3E}">
        <p14:creationId xmlns:p14="http://schemas.microsoft.com/office/powerpoint/2010/main" val="16896805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9B548D76-6CE4-3647-A738-D3CAB23F9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1593773"/>
              </p:ext>
            </p:extLst>
          </p:nvPr>
        </p:nvGraphicFramePr>
        <p:xfrm>
          <a:off x="2011680" y="710298"/>
          <a:ext cx="7313613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7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78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7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Design 1 </a:t>
                      </a:r>
                      <a:r>
                        <a:rPr lang="mr-IN" dirty="0"/>
                        <a:t>–</a:t>
                      </a:r>
                      <a:r>
                        <a:rPr lang="en-US" dirty="0"/>
                        <a:t>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Design 2  - Gender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Sample_1_E9.5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Sample_2_E9.5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Sample_3_E9.5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Sample_4_E9.5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Sample_1_E11.5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Sample_2_E11.5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Sample_3_E11.5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Sample_4_E11.5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Female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B874608B-302F-234A-A210-3C3059FD0F1D}"/>
              </a:ext>
            </a:extLst>
          </p:cNvPr>
          <p:cNvSpPr txBox="1">
            <a:spLocks/>
          </p:cNvSpPr>
          <p:nvPr/>
        </p:nvSpPr>
        <p:spPr>
          <a:xfrm>
            <a:off x="593282" y="4558166"/>
            <a:ext cx="7313613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2800" b="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Which is a bad design?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692090-63CC-444F-BC53-280853355D20}"/>
              </a:ext>
            </a:extLst>
          </p:cNvPr>
          <p:cNvSpPr/>
          <p:nvPr/>
        </p:nvSpPr>
        <p:spPr>
          <a:xfrm>
            <a:off x="343413" y="168624"/>
            <a:ext cx="15343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Poll 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9A9EC7-3DF2-8D1B-D07C-4070A3C47576}"/>
              </a:ext>
            </a:extLst>
          </p:cNvPr>
          <p:cNvSpPr txBox="1"/>
          <p:nvPr/>
        </p:nvSpPr>
        <p:spPr>
          <a:xfrm>
            <a:off x="685878" y="5451712"/>
            <a:ext cx="1226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1) Design 1</a:t>
            </a:r>
          </a:p>
          <a:p>
            <a:r>
              <a:rPr lang="en-US" dirty="0"/>
              <a:t>2) Design 2</a:t>
            </a:r>
          </a:p>
        </p:txBody>
      </p:sp>
    </p:spTree>
    <p:extLst>
      <p:ext uri="{BB962C8B-B14F-4D97-AF65-F5344CB8AC3E}">
        <p14:creationId xmlns:p14="http://schemas.microsoft.com/office/powerpoint/2010/main" val="6887503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202165C-5927-B03A-49B5-C19B667AF5C9}"/>
              </a:ext>
            </a:extLst>
          </p:cNvPr>
          <p:cNvSpPr txBox="1"/>
          <p:nvPr/>
        </p:nvSpPr>
        <p:spPr>
          <a:xfrm>
            <a:off x="335374" y="1191386"/>
            <a:ext cx="1185662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In a </a:t>
            </a:r>
            <a:r>
              <a:rPr lang="en-US" sz="3000" u="sng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between-subjects design </a:t>
            </a:r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(or between-groups design)</a:t>
            </a:r>
          </a:p>
          <a:p>
            <a:pPr algn="l"/>
            <a:endParaRPr lang="en-US" sz="3000" dirty="0">
              <a:solidFill>
                <a:srgbClr val="0D405F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lvl="1"/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- every experimental unit experiences</a:t>
            </a:r>
            <a:r>
              <a:rPr lang="en-US" sz="3000" u="sng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 only one condition</a:t>
            </a:r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, </a:t>
            </a:r>
          </a:p>
          <a:p>
            <a:pPr lvl="1"/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- group differences between participants in various conditions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sz="3000" dirty="0">
              <a:solidFill>
                <a:srgbClr val="0D405F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lvl="1"/>
            <a:endParaRPr lang="en-US" sz="3000" dirty="0">
              <a:solidFill>
                <a:srgbClr val="0D405F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l"/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Also called </a:t>
            </a:r>
            <a:r>
              <a:rPr lang="en-US" sz="3000" b="1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independent measures or independent-groups design</a:t>
            </a:r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 because compare </a:t>
            </a:r>
            <a:r>
              <a:rPr lang="en-US" sz="3000" u="sng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unrelated measurements taken from separate groups.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FBD710-EAAB-F56B-5427-09A92DA18F2A}"/>
              </a:ext>
            </a:extLst>
          </p:cNvPr>
          <p:cNvSpPr txBox="1">
            <a:spLocks/>
          </p:cNvSpPr>
          <p:nvPr/>
        </p:nvSpPr>
        <p:spPr>
          <a:xfrm>
            <a:off x="335374" y="323024"/>
            <a:ext cx="11481488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4000" b="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Between-subjects vs within subjects design</a:t>
            </a:r>
          </a:p>
        </p:txBody>
      </p:sp>
    </p:spTree>
    <p:extLst>
      <p:ext uri="{BB962C8B-B14F-4D97-AF65-F5344CB8AC3E}">
        <p14:creationId xmlns:p14="http://schemas.microsoft.com/office/powerpoint/2010/main" val="11844655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202165C-5927-B03A-49B5-C19B667AF5C9}"/>
              </a:ext>
            </a:extLst>
          </p:cNvPr>
          <p:cNvSpPr txBox="1"/>
          <p:nvPr/>
        </p:nvSpPr>
        <p:spPr>
          <a:xfrm>
            <a:off x="335374" y="1187018"/>
            <a:ext cx="1185662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In a within-subjects design (or repeated measurement design)</a:t>
            </a:r>
          </a:p>
          <a:p>
            <a:pPr algn="l"/>
            <a:endParaRPr lang="en-US" sz="3000" dirty="0">
              <a:solidFill>
                <a:srgbClr val="0D405F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lvl="1"/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-   every experimental unit experiences </a:t>
            </a:r>
            <a:r>
              <a:rPr lang="en-US" sz="3000" u="sng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all the conditions</a:t>
            </a:r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, </a:t>
            </a:r>
          </a:p>
          <a:p>
            <a:pPr marL="914400" lvl="1" indent="-457200">
              <a:buFontTx/>
              <a:buChar char="-"/>
            </a:pPr>
            <a:r>
              <a:rPr lang="en-US" sz="3000" dirty="0">
                <a:solidFill>
                  <a:srgbClr val="0D405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t</a:t>
            </a:r>
            <a:r>
              <a:rPr lang="en-US" sz="30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est the same individuals repeatedly to assess differences between conditions</a:t>
            </a:r>
          </a:p>
          <a:p>
            <a:pPr marL="914400" lvl="1" indent="-457200">
              <a:buFontTx/>
              <a:buChar char="-"/>
            </a:pPr>
            <a:endParaRPr lang="en-US" sz="3000" dirty="0">
              <a:solidFill>
                <a:srgbClr val="0D405F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lvl="1"/>
            <a:endParaRPr lang="en-US" sz="2800" dirty="0">
              <a:solidFill>
                <a:srgbClr val="0D405F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sz="2800" dirty="0">
              <a:solidFill>
                <a:srgbClr val="0D405F"/>
              </a:solidFill>
              <a:effectLst/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l"/>
            <a:r>
              <a:rPr lang="en-US" sz="28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Also called a </a:t>
            </a:r>
            <a:r>
              <a:rPr lang="en-US" sz="2800" b="1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dependent groups or repeated measures design </a:t>
            </a:r>
            <a:r>
              <a:rPr lang="en-US" sz="2800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because compare </a:t>
            </a:r>
            <a:r>
              <a:rPr lang="en-US" sz="2800" u="sng" dirty="0">
                <a:solidFill>
                  <a:srgbClr val="0D405F"/>
                </a:solidFill>
                <a:effectLst/>
                <a:latin typeface="Helvetica Neue Light" panose="02000403000000020004" pitchFamily="2" charset="0"/>
                <a:ea typeface="Helvetica Neue Light" panose="02000403000000020004" pitchFamily="2" charset="0"/>
              </a:rPr>
              <a:t>related measures from the same individuals between different conditions.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FBD710-EAAB-F56B-5427-09A92DA18F2A}"/>
              </a:ext>
            </a:extLst>
          </p:cNvPr>
          <p:cNvSpPr txBox="1">
            <a:spLocks/>
          </p:cNvSpPr>
          <p:nvPr/>
        </p:nvSpPr>
        <p:spPr>
          <a:xfrm>
            <a:off x="335374" y="323024"/>
            <a:ext cx="11481488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4000" b="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Between-subjects vs within subjects design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364D3F-6419-3E46-CF6D-B96DD6A08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4707" y="3038453"/>
            <a:ext cx="6240455" cy="18617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334DE3E-651B-FE00-9DA8-EE508859B00C}"/>
              </a:ext>
            </a:extLst>
          </p:cNvPr>
          <p:cNvSpPr txBox="1"/>
          <p:nvPr/>
        </p:nvSpPr>
        <p:spPr>
          <a:xfrm>
            <a:off x="1108621" y="6247373"/>
            <a:ext cx="103101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400" b="0" i="0" dirty="0">
                <a:solidFill>
                  <a:srgbClr val="CD28A3"/>
                </a:solidFill>
                <a:effectLst/>
                <a:latin typeface=""/>
              </a:rPr>
              <a:t>Linear Mixed Effects Model workshop </a:t>
            </a:r>
            <a:r>
              <a:rPr lang="en-US" sz="2400" dirty="0">
                <a:solidFill>
                  <a:srgbClr val="CD28A3"/>
                </a:solidFill>
                <a:latin typeface=""/>
              </a:rPr>
              <a:t> - Fall 2023</a:t>
            </a:r>
          </a:p>
        </p:txBody>
      </p:sp>
    </p:spTree>
    <p:extLst>
      <p:ext uri="{BB962C8B-B14F-4D97-AF65-F5344CB8AC3E}">
        <p14:creationId xmlns:p14="http://schemas.microsoft.com/office/powerpoint/2010/main" val="40659539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3EB4BD-3F78-8F13-4D3A-F9763D0416D8}"/>
              </a:ext>
            </a:extLst>
          </p:cNvPr>
          <p:cNvSpPr/>
          <p:nvPr/>
        </p:nvSpPr>
        <p:spPr>
          <a:xfrm>
            <a:off x="237142" y="2647712"/>
            <a:ext cx="117177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0" i="0" dirty="0">
                <a:solidFill>
                  <a:srgbClr val="14A1D4"/>
                </a:solidFill>
                <a:effectLst/>
                <a:latin typeface="Helvetica Neue" panose="02000503000000020004" pitchFamily="2" charset="0"/>
              </a:rPr>
              <a:t>8. </a:t>
            </a:r>
            <a:r>
              <a:rPr lang="en-US" sz="4000" dirty="0">
                <a:solidFill>
                  <a:srgbClr val="14A1D4"/>
                </a:solidFill>
                <a:latin typeface="Helvetica Neue" panose="02000503000000020004" pitchFamily="2" charset="0"/>
              </a:rPr>
              <a:t>B</a:t>
            </a:r>
            <a:r>
              <a:rPr lang="en-US" sz="4000" b="0" i="0" dirty="0">
                <a:solidFill>
                  <a:srgbClr val="14A1D4"/>
                </a:solidFill>
                <a:effectLst/>
                <a:latin typeface="Helvetica Neue" panose="02000503000000020004" pitchFamily="2" charset="0"/>
              </a:rPr>
              <a:t>ad design might introduce batch effects - single cell-</a:t>
            </a:r>
            <a:r>
              <a:rPr lang="en-US" sz="4000" b="0" i="0" dirty="0" err="1">
                <a:solidFill>
                  <a:srgbClr val="14A1D4"/>
                </a:solidFill>
                <a:effectLst/>
                <a:latin typeface="Helvetica Neue" panose="02000503000000020004" pitchFamily="2" charset="0"/>
              </a:rPr>
              <a:t>RNAseq</a:t>
            </a:r>
            <a:r>
              <a:rPr lang="en-US" sz="4000" b="0" i="0" dirty="0">
                <a:solidFill>
                  <a:srgbClr val="14A1D4"/>
                </a:solidFill>
                <a:effectLst/>
                <a:latin typeface="Helvetica Neue" panose="02000503000000020004" pitchFamily="2" charset="0"/>
              </a:rPr>
              <a:t> data</a:t>
            </a:r>
            <a:endParaRPr lang="en-US" sz="40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163972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63BB1C3-CE14-3A04-9BF3-45D088310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219" y="1296057"/>
            <a:ext cx="7426106" cy="52880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9412DE-0DE3-DB69-43F0-C0ACB2013D2B}"/>
              </a:ext>
            </a:extLst>
          </p:cNvPr>
          <p:cNvSpPr txBox="1">
            <a:spLocks/>
          </p:cNvSpPr>
          <p:nvPr/>
        </p:nvSpPr>
        <p:spPr>
          <a:xfrm>
            <a:off x="223024" y="273923"/>
            <a:ext cx="12192000" cy="10133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3200" b="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Non confounded experiments – no batch effects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045CD4-C352-9D62-FD2E-733E500F3084}"/>
              </a:ext>
            </a:extLst>
          </p:cNvPr>
          <p:cNvSpPr txBox="1"/>
          <p:nvPr/>
        </p:nvSpPr>
        <p:spPr>
          <a:xfrm>
            <a:off x="223024" y="812191"/>
            <a:ext cx="6119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Is the variation between groups driven by the biology?</a:t>
            </a:r>
          </a:p>
        </p:txBody>
      </p:sp>
    </p:spTree>
    <p:extLst>
      <p:ext uri="{BB962C8B-B14F-4D97-AF65-F5344CB8AC3E}">
        <p14:creationId xmlns:p14="http://schemas.microsoft.com/office/powerpoint/2010/main" val="34549539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 descr="PCAPlotSamples.pdf">
            <a:extLst>
              <a:ext uri="{FF2B5EF4-FFF2-40B4-BE49-F238E27FC236}">
                <a16:creationId xmlns:a16="http://schemas.microsoft.com/office/drawing/2014/main" id="{12B0A76C-BA37-E643-91AE-DF5D26057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81" r="-17881"/>
          <a:stretch>
            <a:fillRect/>
          </a:stretch>
        </p:blipFill>
        <p:spPr>
          <a:xfrm>
            <a:off x="914400" y="1066800"/>
            <a:ext cx="9433932" cy="523197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29B72C2-10BB-1E41-9169-680EF55EC54F}"/>
              </a:ext>
            </a:extLst>
          </p:cNvPr>
          <p:cNvSpPr txBox="1">
            <a:spLocks/>
          </p:cNvSpPr>
          <p:nvPr/>
        </p:nvSpPr>
        <p:spPr>
          <a:xfrm>
            <a:off x="289932" y="198438"/>
            <a:ext cx="10215154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3200" b="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Litter effect dominates the variation</a:t>
            </a:r>
          </a:p>
        </p:txBody>
      </p:sp>
    </p:spTree>
    <p:extLst>
      <p:ext uri="{BB962C8B-B14F-4D97-AF65-F5344CB8AC3E}">
        <p14:creationId xmlns:p14="http://schemas.microsoft.com/office/powerpoint/2010/main" val="32834281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A8E37-97B1-D94B-85BD-1BD7066BC7B7}"/>
              </a:ext>
            </a:extLst>
          </p:cNvPr>
          <p:cNvSpPr txBox="1">
            <a:spLocks/>
          </p:cNvSpPr>
          <p:nvPr/>
        </p:nvSpPr>
        <p:spPr>
          <a:xfrm>
            <a:off x="209006" y="290866"/>
            <a:ext cx="11390811" cy="8683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3200" b="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Confounding in </a:t>
            </a:r>
            <a:r>
              <a:rPr lang="en-US" sz="3200" b="0" dirty="0" err="1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scRNA</a:t>
            </a:r>
            <a:r>
              <a:rPr lang="en-US" sz="3200" b="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-seq data is </a:t>
            </a:r>
            <a:r>
              <a:rPr lang="en-US" sz="3200" b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a problem</a:t>
            </a:r>
            <a:endParaRPr lang="en-US" sz="3200" b="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811FB0-832D-CE44-82CE-17A445608CB8}"/>
              </a:ext>
            </a:extLst>
          </p:cNvPr>
          <p:cNvSpPr/>
          <p:nvPr/>
        </p:nvSpPr>
        <p:spPr>
          <a:xfrm>
            <a:off x="7129005" y="2971800"/>
            <a:ext cx="855268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2C8DF1-3830-4258-1DAD-D98A58FBF6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377" y="4058318"/>
            <a:ext cx="6247063" cy="2316923"/>
          </a:xfrm>
          <a:prstGeom prst="rect">
            <a:avLst/>
          </a:prstGeom>
        </p:spPr>
      </p:pic>
      <p:pic>
        <p:nvPicPr>
          <p:cNvPr id="3" name="Content Placeholder 3" descr="tsne_e11_e12_h6_nUMI_percentMito.pdf">
            <a:extLst>
              <a:ext uri="{FF2B5EF4-FFF2-40B4-BE49-F238E27FC236}">
                <a16:creationId xmlns:a16="http://schemas.microsoft.com/office/drawing/2014/main" id="{41F8D98B-E227-E4EB-948A-FE68E2DB31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34" r="-3799"/>
          <a:stretch/>
        </p:blipFill>
        <p:spPr>
          <a:xfrm>
            <a:off x="99934" y="959781"/>
            <a:ext cx="5996066" cy="560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9731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68A275-D42C-F146-938D-CEE82F4CE6BD}"/>
              </a:ext>
            </a:extLst>
          </p:cNvPr>
          <p:cNvSpPr/>
          <p:nvPr/>
        </p:nvSpPr>
        <p:spPr>
          <a:xfrm>
            <a:off x="5767310" y="6156747"/>
            <a:ext cx="6205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Poppins" pitchFamily="2" charset="77"/>
                <a:cs typeface="Poppins" pitchFamily="2" charset="77"/>
              </a:rPr>
              <a:t>https://</a:t>
            </a:r>
            <a:r>
              <a:rPr lang="en-US" dirty="0" err="1">
                <a:latin typeface="Poppins" pitchFamily="2" charset="77"/>
                <a:cs typeface="Poppins" pitchFamily="2" charset="77"/>
              </a:rPr>
              <a:t>www.nature.com</a:t>
            </a:r>
            <a:r>
              <a:rPr lang="en-US" dirty="0">
                <a:latin typeface="Poppins" pitchFamily="2" charset="77"/>
                <a:cs typeface="Poppins" pitchFamily="2" charset="77"/>
              </a:rPr>
              <a:t>/articles/s41592-018-0254-1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2603699-6242-264C-BD02-65F81028EB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7" r="4751"/>
          <a:stretch/>
        </p:blipFill>
        <p:spPr>
          <a:xfrm>
            <a:off x="1967344" y="1200150"/>
            <a:ext cx="8001845" cy="44577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E301AAF-229D-CC48-8CAB-6921C367C9A2}"/>
              </a:ext>
            </a:extLst>
          </p:cNvPr>
          <p:cNvSpPr/>
          <p:nvPr/>
        </p:nvSpPr>
        <p:spPr>
          <a:xfrm>
            <a:off x="200722" y="331921"/>
            <a:ext cx="8669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Well and badly analyzed </a:t>
            </a:r>
            <a:r>
              <a:rPr lang="en-US" sz="3200" dirty="0" err="1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scRNA</a:t>
            </a:r>
            <a:r>
              <a:rPr lang="en-US" sz="3200" dirty="0">
                <a:solidFill>
                  <a:srgbClr val="14A1D4"/>
                </a:solidFill>
                <a:latin typeface="Poppins" pitchFamily="2" charset="77"/>
                <a:cs typeface="Poppins" pitchFamily="2" charset="77"/>
              </a:rPr>
              <a:t>-seq data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348031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tchEffectsInScRNA-seq.png">
            <a:extLst>
              <a:ext uri="{FF2B5EF4-FFF2-40B4-BE49-F238E27FC236}">
                <a16:creationId xmlns:a16="http://schemas.microsoft.com/office/drawing/2014/main" id="{D2DE4AA1-228D-A546-AF72-16B6FC432D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"/>
          <a:stretch/>
        </p:blipFill>
        <p:spPr>
          <a:xfrm>
            <a:off x="931334" y="892098"/>
            <a:ext cx="8500533" cy="596590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9FDA7A5-C017-6B46-A59B-D5131800096D}"/>
              </a:ext>
            </a:extLst>
          </p:cNvPr>
          <p:cNvSpPr txBox="1">
            <a:spLocks/>
          </p:cNvSpPr>
          <p:nvPr/>
        </p:nvSpPr>
        <p:spPr>
          <a:xfrm>
            <a:off x="223024" y="273923"/>
            <a:ext cx="12192000" cy="10133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3200" b="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Confounding biological variation and batch effects</a:t>
            </a:r>
          </a:p>
        </p:txBody>
      </p:sp>
    </p:spTree>
    <p:extLst>
      <p:ext uri="{BB962C8B-B14F-4D97-AF65-F5344CB8AC3E}">
        <p14:creationId xmlns:p14="http://schemas.microsoft.com/office/powerpoint/2010/main" val="2049520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C8A06FC-CC90-5805-70E7-B7B2AA8BD74D}"/>
              </a:ext>
            </a:extLst>
          </p:cNvPr>
          <p:cNvSpPr/>
          <p:nvPr/>
        </p:nvSpPr>
        <p:spPr>
          <a:xfrm>
            <a:off x="237217" y="149441"/>
            <a:ext cx="117177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Outline of experimental design principles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C96C8A-E3C8-8E5F-516B-37B55BA0516A}"/>
              </a:ext>
            </a:extLst>
          </p:cNvPr>
          <p:cNvSpPr/>
          <p:nvPr/>
        </p:nvSpPr>
        <p:spPr>
          <a:xfrm>
            <a:off x="237217" y="999304"/>
            <a:ext cx="9588522" cy="5139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spcAft>
                <a:spcPts val="600"/>
              </a:spcAft>
              <a:buAutoNum type="arabicPeriod"/>
            </a:pPr>
            <a:r>
              <a:rPr lang="en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Define the research questions</a:t>
            </a: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Understanding the system you want to study</a:t>
            </a:r>
            <a:endParaRPr lang="en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Formulate your null and alternative hypothesis</a:t>
            </a:r>
            <a:endParaRPr lang="en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Independent and dependent variables of interest</a:t>
            </a:r>
            <a:endParaRPr lang="en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AutoNum type="arabicPeriod"/>
            </a:pP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Target population, sampling, replicates</a:t>
            </a:r>
            <a:endParaRPr lang="en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FontTx/>
              <a:buAutoNum type="arabicPeriod"/>
            </a:pP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Confounding variables</a:t>
            </a:r>
          </a:p>
          <a:p>
            <a:pPr>
              <a:spcAft>
                <a:spcPts val="600"/>
              </a:spcAft>
            </a:pPr>
            <a:r>
              <a:rPr lang="en-US" sz="3200" dirty="0">
                <a:solidFill>
                  <a:srgbClr val="CD28A3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Break 5 minutes</a:t>
            </a:r>
            <a:endParaRPr lang="en" sz="3200" dirty="0">
              <a:solidFill>
                <a:srgbClr val="CD28A3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7"/>
            </a:pP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Assign treatment to groups</a:t>
            </a:r>
          </a:p>
          <a:p>
            <a:pPr marL="514350" indent="-514350">
              <a:spcAft>
                <a:spcPts val="600"/>
              </a:spcAft>
              <a:buAutoNum type="arabicPeriod" startAt="7"/>
            </a:pP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Batch effects</a:t>
            </a:r>
            <a:endParaRPr lang="en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6360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D58F408-FA65-F323-13CF-186B90EE56FF}"/>
              </a:ext>
            </a:extLst>
          </p:cNvPr>
          <p:cNvSpPr txBox="1"/>
          <p:nvPr/>
        </p:nvSpPr>
        <p:spPr>
          <a:xfrm>
            <a:off x="529390" y="1305341"/>
            <a:ext cx="11662610" cy="471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Were all RNA isolations performed on the same day?</a:t>
            </a:r>
          </a:p>
          <a:p>
            <a:pPr marL="342900" indent="-342900" algn="l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Were all library preparations performed on the same day?</a:t>
            </a:r>
          </a:p>
          <a:p>
            <a:pPr marL="342900" indent="-342900" algn="l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Did the same person perform the RNA isolation/library preparation for all samples?</a:t>
            </a:r>
          </a:p>
          <a:p>
            <a:pPr marL="342900" indent="-342900" algn="l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Did you use the same reagents for all samples?</a:t>
            </a:r>
          </a:p>
          <a:p>
            <a:pPr marL="342900" indent="-342900" algn="l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2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Did you perform the RNA isolation/library preparation in the same location?</a:t>
            </a:r>
          </a:p>
          <a:p>
            <a:pPr algn="l">
              <a:lnSpc>
                <a:spcPct val="200000"/>
              </a:lnSpc>
            </a:pPr>
            <a:endParaRPr lang="en-US" sz="2000" b="0" i="0" dirty="0">
              <a:solidFill>
                <a:srgbClr val="333333"/>
              </a:solidFill>
              <a:effectLst/>
              <a:latin typeface="Helvetica Neue" panose="02000503000000020004" pitchFamily="2" charset="0"/>
            </a:endParaRPr>
          </a:p>
          <a:p>
            <a:pPr algn="l">
              <a:lnSpc>
                <a:spcPct val="200000"/>
              </a:lnSpc>
            </a:pPr>
            <a:r>
              <a:rPr lang="en-US" sz="24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If </a:t>
            </a:r>
            <a:r>
              <a:rPr lang="en-US" sz="2400" b="0" i="1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any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 of the answers is </a:t>
            </a:r>
            <a:r>
              <a:rPr lang="en-US" sz="2400" b="1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‘No’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, then you have batches.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747220-AB88-FEB7-E612-BBFF991A19A2}"/>
              </a:ext>
            </a:extLst>
          </p:cNvPr>
          <p:cNvSpPr txBox="1">
            <a:spLocks/>
          </p:cNvSpPr>
          <p:nvPr/>
        </p:nvSpPr>
        <p:spPr>
          <a:xfrm>
            <a:off x="223024" y="273923"/>
            <a:ext cx="12192000" cy="10133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3200" b="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Hot to know whether you have batches</a:t>
            </a:r>
          </a:p>
        </p:txBody>
      </p:sp>
    </p:spTree>
    <p:extLst>
      <p:ext uri="{BB962C8B-B14F-4D97-AF65-F5344CB8AC3E}">
        <p14:creationId xmlns:p14="http://schemas.microsoft.com/office/powerpoint/2010/main" val="36665090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412DE-0DE3-DB69-43F0-C0ACB2013D2B}"/>
              </a:ext>
            </a:extLst>
          </p:cNvPr>
          <p:cNvSpPr txBox="1">
            <a:spLocks/>
          </p:cNvSpPr>
          <p:nvPr/>
        </p:nvSpPr>
        <p:spPr>
          <a:xfrm>
            <a:off x="223024" y="273923"/>
            <a:ext cx="12192000" cy="10133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 sz="3200" b="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Isolate batch effects for RNA-seq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B6DE5A-9890-D0CB-09EB-96714E4B72AD}"/>
              </a:ext>
            </a:extLst>
          </p:cNvPr>
          <p:cNvSpPr txBox="1"/>
          <p:nvPr/>
        </p:nvSpPr>
        <p:spPr>
          <a:xfrm>
            <a:off x="363311" y="973504"/>
            <a:ext cx="11828689" cy="4407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If unable to avoid batches:</a:t>
            </a:r>
            <a:endParaRPr lang="en-US" sz="2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342900" indent="-342900" algn="l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333333"/>
                </a:solidFill>
                <a:latin typeface="Helvetica Neue" panose="02000503000000020004" pitchFamily="2" charset="0"/>
              </a:rPr>
              <a:t>S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plit replicates of the different sample groups across batches. </a:t>
            </a:r>
            <a:endParaRPr lang="en-US" sz="2400" dirty="0">
              <a:solidFill>
                <a:srgbClr val="333333"/>
              </a:solidFill>
              <a:latin typeface="Helvetica Neue" panose="02000503000000020004" pitchFamily="2" charset="0"/>
            </a:endParaRPr>
          </a:p>
          <a:p>
            <a:pPr marL="342900" indent="-342900" algn="l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The more replicates the better (definitely more than 2).</a:t>
            </a:r>
          </a:p>
          <a:p>
            <a:pPr marL="342900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333333"/>
                </a:solidFill>
                <a:latin typeface="Helvetica Neue" panose="02000503000000020004" pitchFamily="2" charset="0"/>
              </a:rPr>
              <a:t>I</a:t>
            </a:r>
            <a:r>
              <a:rPr lang="en-US" sz="24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nclude batch information in your </a:t>
            </a:r>
            <a:r>
              <a:rPr lang="en-US" sz="240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experimental metadata. </a:t>
            </a:r>
          </a:p>
          <a:p>
            <a:pPr marL="342900" indent="-3429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400" b="0" i="0" dirty="0">
                <a:solidFill>
                  <a:srgbClr val="333333"/>
                </a:solidFill>
                <a:effectLst/>
                <a:latin typeface="Helvetica Neue" panose="02000503000000020004" pitchFamily="2" charset="0"/>
              </a:rPr>
              <a:t>During the analysis regress out the variation due to batch if not confounded so it doesn’t affect the results.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95281C-C7AF-202D-6A44-9CE1D71F8F08}"/>
              </a:ext>
            </a:extLst>
          </p:cNvPr>
          <p:cNvSpPr txBox="1"/>
          <p:nvPr/>
        </p:nvSpPr>
        <p:spPr>
          <a:xfrm>
            <a:off x="1122589" y="6122412"/>
            <a:ext cx="103101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400" b="0" i="0" dirty="0" err="1">
                <a:solidFill>
                  <a:srgbClr val="CD28A3"/>
                </a:solidFill>
                <a:effectLst/>
                <a:latin typeface=""/>
              </a:rPr>
              <a:t>scRNA</a:t>
            </a:r>
            <a:r>
              <a:rPr lang="en-US" sz="2400" b="0" i="0" dirty="0">
                <a:solidFill>
                  <a:srgbClr val="CD28A3"/>
                </a:solidFill>
                <a:effectLst/>
                <a:latin typeface=""/>
              </a:rPr>
              <a:t>-seq workshop – October 2023</a:t>
            </a:r>
            <a:endParaRPr lang="en-US" sz="2400" dirty="0">
              <a:solidFill>
                <a:srgbClr val="CD28A3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150079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11744-0A28-3749-87B3-07BACB3B4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744"/>
            <a:ext cx="10515600" cy="626325"/>
          </a:xfrm>
        </p:spPr>
        <p:txBody>
          <a:bodyPr/>
          <a:lstStyle/>
          <a:p>
            <a:r>
              <a:rPr lang="en-US" b="0" dirty="0">
                <a:latin typeface="Poppins" pitchFamily="2" charset="77"/>
                <a:cs typeface="Poppins" pitchFamily="2" charset="77"/>
              </a:rPr>
              <a:t>Take – home messages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BA910-1C0C-A344-A575-F0218390A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56669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Plan ahead 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Prevent bias from uncontrollable 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Randomization and balancing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Write it down in an Experimental plan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Follow the experimental plan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Be careful with interpretation of results!</a:t>
            </a:r>
          </a:p>
        </p:txBody>
      </p:sp>
    </p:spTree>
    <p:extLst>
      <p:ext uri="{BB962C8B-B14F-4D97-AF65-F5344CB8AC3E}">
        <p14:creationId xmlns:p14="http://schemas.microsoft.com/office/powerpoint/2010/main" val="19643363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573881" y="3880468"/>
            <a:ext cx="11044237" cy="94035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Proxima Nova Semibold" charset="0"/>
                <a:ea typeface="Proxima Nova Semibold" charset="0"/>
                <a:cs typeface="Proxima Nova Semibold" charset="0"/>
              </a:defRPr>
            </a:lvl1pPr>
          </a:lstStyle>
          <a:p>
            <a:pPr algn="ctr"/>
            <a:r>
              <a:rPr lang="en-US" sz="6000" b="0" dirty="0">
                <a:latin typeface="Poppins" pitchFamily="2" charset="77"/>
                <a:ea typeface="Helvetica Bold" charset="0"/>
                <a:cs typeface="Poppins" pitchFamily="2" charset="77"/>
              </a:rPr>
              <a:t>Thank you!</a:t>
            </a:r>
          </a:p>
        </p:txBody>
      </p:sp>
      <p:sp>
        <p:nvSpPr>
          <p:cNvPr id="3" name="Google Shape;861;p110">
            <a:extLst>
              <a:ext uri="{FF2B5EF4-FFF2-40B4-BE49-F238E27FC236}">
                <a16:creationId xmlns:a16="http://schemas.microsoft.com/office/drawing/2014/main" id="{0BA6DBA5-A4DF-1146-ABE3-F709D1A31B40}"/>
              </a:ext>
            </a:extLst>
          </p:cNvPr>
          <p:cNvSpPr txBox="1"/>
          <p:nvPr/>
        </p:nvSpPr>
        <p:spPr>
          <a:xfrm>
            <a:off x="208000" y="5253322"/>
            <a:ext cx="11984000" cy="135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" sz="4000" b="1" dirty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Please take the survey:</a:t>
            </a:r>
            <a:endParaRPr sz="4000" b="1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>
              <a:lnSpc>
                <a:spcPct val="90000"/>
              </a:lnSpc>
            </a:pPr>
            <a:r>
              <a:rPr lang="en-US" sz="4000" b="0" i="0" u="sng" strike="noStrike" dirty="0">
                <a:solidFill>
                  <a:srgbClr val="1155CC"/>
                </a:solidFill>
                <a:effectLst/>
                <a:latin typeface="Arial" panose="020B0604020202020204" pitchFamily="34" charset="0"/>
                <a:hlinkClick r:id="rId3"/>
              </a:rPr>
              <a:t>https://www.surveymonkey.com/r/F75J6VZ</a:t>
            </a:r>
            <a:endParaRPr sz="4000" b="1" dirty="0">
              <a:solidFill>
                <a:schemeClr val="bg1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64EF3C-7C8D-404A-BDA6-83EB58495A6A}"/>
              </a:ext>
            </a:extLst>
          </p:cNvPr>
          <p:cNvSpPr txBox="1"/>
          <p:nvPr/>
        </p:nvSpPr>
        <p:spPr>
          <a:xfrm>
            <a:off x="346401" y="0"/>
            <a:ext cx="7178568" cy="3497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For questions: </a:t>
            </a:r>
          </a:p>
          <a:p>
            <a:pPr>
              <a:lnSpc>
                <a:spcPct val="150000"/>
              </a:lnSpc>
            </a:pPr>
            <a:r>
              <a:rPr lang="en-US" sz="3000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michela.traglia@gladstone.ucsf.edu</a:t>
            </a:r>
            <a:endParaRPr lang="en-US" sz="3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30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reuben.thomas@gladstone.ucsf.edu</a:t>
            </a:r>
            <a:endParaRPr lang="en-US" sz="3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30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Slack: #</a:t>
            </a:r>
            <a:r>
              <a:rPr lang="en-US" sz="3000" dirty="0" err="1">
                <a:solidFill>
                  <a:schemeClr val="bg1"/>
                </a:solidFill>
                <a:effectLst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questionsforbioinformaticscore</a:t>
            </a:r>
            <a:endParaRPr lang="en-US" sz="3000" dirty="0">
              <a:solidFill>
                <a:schemeClr val="bg1"/>
              </a:solidFill>
              <a:effectLst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>
              <a:lnSpc>
                <a:spcPct val="150000"/>
              </a:lnSpc>
            </a:pPr>
            <a:endParaRPr lang="en-US" sz="30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80636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366902E-1203-C743-BB8D-7867E94F21E4}"/>
              </a:ext>
            </a:extLst>
          </p:cNvPr>
          <p:cNvSpPr/>
          <p:nvPr/>
        </p:nvSpPr>
        <p:spPr>
          <a:xfrm>
            <a:off x="237217" y="149441"/>
            <a:ext cx="87382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1. Define the research question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048E4E-7E95-1D44-B252-C4FC051262D5}"/>
              </a:ext>
            </a:extLst>
          </p:cNvPr>
          <p:cNvSpPr/>
          <p:nvPr/>
        </p:nvSpPr>
        <p:spPr>
          <a:xfrm>
            <a:off x="982971" y="2080828"/>
            <a:ext cx="102260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 specific issue, contradiction between two or more perspectives, or a gap in knowledge that you will aim to address in your research.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266952-C25A-FD4B-AAA6-AFCD38F46CDA}"/>
              </a:ext>
            </a:extLst>
          </p:cNvPr>
          <p:cNvSpPr/>
          <p:nvPr/>
        </p:nvSpPr>
        <p:spPr>
          <a:xfrm>
            <a:off x="237217" y="5326520"/>
            <a:ext cx="118352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CD28A3"/>
                </a:solidFill>
                <a:latin typeface="Poppins" pitchFamily="2" charset="77"/>
                <a:cs typeface="Poppins" pitchFamily="2" charset="77"/>
              </a:rPr>
              <a:t>What is a scientific question that you are currently working on?</a:t>
            </a:r>
            <a:endParaRPr lang="en-US" sz="3200" b="0" i="0" dirty="0">
              <a:solidFill>
                <a:srgbClr val="CD28A3"/>
              </a:solidFill>
              <a:effectLst/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32774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8E9E7C-51D3-724D-BCDC-969943145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970" y="818759"/>
            <a:ext cx="4934056" cy="55693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11DED73-2E45-2F48-8113-986434CE7E1C}"/>
              </a:ext>
            </a:extLst>
          </p:cNvPr>
          <p:cNvSpPr/>
          <p:nvPr/>
        </p:nvSpPr>
        <p:spPr>
          <a:xfrm>
            <a:off x="5503026" y="6423764"/>
            <a:ext cx="6099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Poppins" pitchFamily="2" charset="77"/>
                <a:cs typeface="Poppins" pitchFamily="2" charset="77"/>
              </a:rPr>
              <a:t>https://</a:t>
            </a:r>
            <a:r>
              <a:rPr lang="en-US" sz="1400" dirty="0" err="1">
                <a:latin typeface="Poppins" pitchFamily="2" charset="77"/>
                <a:cs typeface="Poppins" pitchFamily="2" charset="77"/>
              </a:rPr>
              <a:t>www.ahajournals.org</a:t>
            </a:r>
            <a:r>
              <a:rPr lang="en-US" sz="1400" dirty="0">
                <a:latin typeface="Poppins" pitchFamily="2" charset="77"/>
                <a:cs typeface="Poppins" pitchFamily="2" charset="77"/>
              </a:rPr>
              <a:t>/</a:t>
            </a:r>
            <a:r>
              <a:rPr lang="en-US" sz="1400" dirty="0" err="1">
                <a:latin typeface="Poppins" pitchFamily="2" charset="77"/>
                <a:cs typeface="Poppins" pitchFamily="2" charset="77"/>
              </a:rPr>
              <a:t>doi</a:t>
            </a:r>
            <a:r>
              <a:rPr lang="en-US" sz="1400" dirty="0">
                <a:latin typeface="Poppins" pitchFamily="2" charset="77"/>
                <a:cs typeface="Poppins" pitchFamily="2" charset="77"/>
              </a:rPr>
              <a:t>/</a:t>
            </a:r>
            <a:r>
              <a:rPr lang="en-US" sz="1400" dirty="0" err="1">
                <a:latin typeface="Poppins" pitchFamily="2" charset="77"/>
                <a:cs typeface="Poppins" pitchFamily="2" charset="77"/>
              </a:rPr>
              <a:t>epub</a:t>
            </a:r>
            <a:r>
              <a:rPr lang="en-US" sz="1400" dirty="0">
                <a:latin typeface="Poppins" pitchFamily="2" charset="77"/>
                <a:cs typeface="Poppins" pitchFamily="2" charset="77"/>
              </a:rPr>
              <a:t>/10.1161/CIRCEP.108.829341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6C1DF6-B27C-504D-A47E-AC5886646FE2}"/>
              </a:ext>
            </a:extLst>
          </p:cNvPr>
          <p:cNvSpPr/>
          <p:nvPr/>
        </p:nvSpPr>
        <p:spPr>
          <a:xfrm>
            <a:off x="5503026" y="3341802"/>
            <a:ext cx="55270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  <a:cs typeface="Poppins" pitchFamily="2" charset="77"/>
              </a:rPr>
              <a:t>Gene controlling developing heart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3B3CCE-9E45-D149-BBA5-37566B7B47D7}"/>
              </a:ext>
            </a:extLst>
          </p:cNvPr>
          <p:cNvSpPr/>
          <p:nvPr/>
        </p:nvSpPr>
        <p:spPr>
          <a:xfrm>
            <a:off x="178354" y="85214"/>
            <a:ext cx="57518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Research question 1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03539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98947448-8E91-AA43-BFBA-F78C4F540BCB}"/>
              </a:ext>
            </a:extLst>
          </p:cNvPr>
          <p:cNvSpPr/>
          <p:nvPr/>
        </p:nvSpPr>
        <p:spPr>
          <a:xfrm>
            <a:off x="237217" y="149441"/>
            <a:ext cx="58945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dirty="0">
                <a:solidFill>
                  <a:srgbClr val="14A1D4"/>
                </a:solidFill>
                <a:latin typeface="Poppins" pitchFamily="2" charset="77"/>
                <a:ea typeface="Helvetica Neue Light" panose="02000403000000020004" pitchFamily="2" charset="0"/>
                <a:cs typeface="Poppins" pitchFamily="2" charset="77"/>
              </a:rPr>
              <a:t>Research question 2</a:t>
            </a:r>
            <a:endParaRPr lang="en-US" sz="4400" dirty="0">
              <a:solidFill>
                <a:srgbClr val="14A1D4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44AA50-DCE9-605B-B8EA-E3A37F0B5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864" y="1380822"/>
            <a:ext cx="4679745" cy="1772793"/>
          </a:xfrm>
        </p:spPr>
        <p:txBody>
          <a:bodyPr/>
          <a:lstStyle/>
          <a:p>
            <a:pPr algn="ctr"/>
            <a:r>
              <a:rPr lang="en-US" sz="3200" b="0" dirty="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Difference in gene expression between WT and mutant mice at cell type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FB7A02-25C7-8CA4-E25F-3064E0B3CC68}"/>
              </a:ext>
            </a:extLst>
          </p:cNvPr>
          <p:cNvGrpSpPr/>
          <p:nvPr/>
        </p:nvGrpSpPr>
        <p:grpSpPr>
          <a:xfrm>
            <a:off x="300106" y="1261163"/>
            <a:ext cx="5808230" cy="5424582"/>
            <a:chOff x="300106" y="1261163"/>
            <a:chExt cx="5808230" cy="54245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29AFDFF-AE9F-35DA-44F0-C2DE31A64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106" y="1261163"/>
              <a:ext cx="5350418" cy="5424582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BAE08C1-692D-78A7-08A2-6B8FAEB4EE53}"/>
                </a:ext>
              </a:extLst>
            </p:cNvPr>
            <p:cNvSpPr/>
            <p:nvPr/>
          </p:nvSpPr>
          <p:spPr>
            <a:xfrm>
              <a:off x="5251938" y="3243817"/>
              <a:ext cx="844062" cy="15391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EB12919-29C7-F886-F490-2577767B60F6}"/>
                </a:ext>
              </a:extLst>
            </p:cNvPr>
            <p:cNvSpPr txBox="1"/>
            <p:nvPr/>
          </p:nvSpPr>
          <p:spPr>
            <a:xfrm>
              <a:off x="5251938" y="3079695"/>
              <a:ext cx="844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mut1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BEF0B53-5A03-C75C-91F3-FB6FDDBADA4C}"/>
                </a:ext>
              </a:extLst>
            </p:cNvPr>
            <p:cNvSpPr txBox="1"/>
            <p:nvPr/>
          </p:nvSpPr>
          <p:spPr>
            <a:xfrm>
              <a:off x="5264272" y="3334699"/>
              <a:ext cx="844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mut2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02C94F-40FB-437B-AFA0-C1F2649FC03B}"/>
                </a:ext>
              </a:extLst>
            </p:cNvPr>
            <p:cNvSpPr txBox="1"/>
            <p:nvPr/>
          </p:nvSpPr>
          <p:spPr>
            <a:xfrm>
              <a:off x="5252550" y="3604329"/>
              <a:ext cx="844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27BD979-E872-1ECC-2E72-74DCFFAA525E}"/>
                </a:ext>
              </a:extLst>
            </p:cNvPr>
            <p:cNvSpPr txBox="1"/>
            <p:nvPr/>
          </p:nvSpPr>
          <p:spPr>
            <a:xfrm>
              <a:off x="5264274" y="3897405"/>
              <a:ext cx="844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6D38D4D-D00B-0B4F-D689-41EB92E98B68}"/>
                </a:ext>
              </a:extLst>
            </p:cNvPr>
            <p:cNvSpPr txBox="1"/>
            <p:nvPr/>
          </p:nvSpPr>
          <p:spPr>
            <a:xfrm>
              <a:off x="5252552" y="4166571"/>
              <a:ext cx="8440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7003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ladston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2A40"/>
      </a:accent1>
      <a:accent2>
        <a:srgbClr val="E5E1D5"/>
      </a:accent2>
      <a:accent3>
        <a:srgbClr val="96938C"/>
      </a:accent3>
      <a:accent4>
        <a:srgbClr val="F76912"/>
      </a:accent4>
      <a:accent5>
        <a:srgbClr val="FAA308"/>
      </a:accent5>
      <a:accent6>
        <a:srgbClr val="00D3E6"/>
      </a:accent6>
      <a:hlink>
        <a:srgbClr val="CC28A3"/>
      </a:hlink>
      <a:folHlink>
        <a:srgbClr val="CC28A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6335</TotalTime>
  <Words>2898</Words>
  <Application>Microsoft Macintosh PowerPoint</Application>
  <PresentationFormat>Widescreen</PresentationFormat>
  <Paragraphs>435</Paragraphs>
  <Slides>63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6" baseType="lpstr">
      <vt:lpstr>Arial</vt:lpstr>
      <vt:lpstr>Calibri</vt:lpstr>
      <vt:lpstr>Century Gothic</vt:lpstr>
      <vt:lpstr>Courier New</vt:lpstr>
      <vt:lpstr>Helvetica</vt:lpstr>
      <vt:lpstr>Helvetica Neue</vt:lpstr>
      <vt:lpstr>Helvetica Neue Light</vt:lpstr>
      <vt:lpstr>Helvetica Neue Light</vt:lpstr>
      <vt:lpstr>Helvetica Regular</vt:lpstr>
      <vt:lpstr>Poppins</vt:lpstr>
      <vt:lpstr>Roboto</vt:lpstr>
      <vt:lpstr>Wingdings</vt:lpstr>
      <vt:lpstr>Office Theme</vt:lpstr>
      <vt:lpstr>PowerPoint Presentation</vt:lpstr>
      <vt:lpstr>PowerPoint Presentation</vt:lpstr>
      <vt:lpstr>What we mean with ‘experimental design’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Difference in gene expression between WT and mutant mice at cell type level</vt:lpstr>
      <vt:lpstr>Chemical pollutants exposure during pregnancy contributing to autism in children</vt:lpstr>
      <vt:lpstr>Do the pregnant women with more chemical pollutants in the blood have more autistic children?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Take – home messages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[Gladstone logo]</dc:title>
  <dc:creator>Julie Langelier</dc:creator>
  <cp:lastModifiedBy>Microsoft Office User</cp:lastModifiedBy>
  <cp:revision>1101</cp:revision>
  <cp:lastPrinted>2023-01-11T19:24:41Z</cp:lastPrinted>
  <dcterms:created xsi:type="dcterms:W3CDTF">2017-06-23T15:28:02Z</dcterms:created>
  <dcterms:modified xsi:type="dcterms:W3CDTF">2023-08-25T21:24:15Z</dcterms:modified>
</cp:coreProperties>
</file>