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2" r:id="rId1"/>
    <p:sldMasterId id="2147483673" r:id="rId2"/>
  </p:sldMasterIdLst>
  <p:notesMasterIdLst>
    <p:notesMasterId r:id="rId11"/>
  </p:notesMasterIdLst>
  <p:sldIdLst>
    <p:sldId id="268" r:id="rId3"/>
    <p:sldId id="270" r:id="rId4"/>
    <p:sldId id="271" r:id="rId5"/>
    <p:sldId id="272" r:id="rId6"/>
    <p:sldId id="273" r:id="rId7"/>
    <p:sldId id="274" r:id="rId8"/>
    <p:sldId id="277" r:id="rId9"/>
    <p:sldId id="340" r:id="rId1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Helvetica Neue" panose="02000503000000020004" pitchFamily="2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73214"/>
  </p:normalViewPr>
  <p:slideViewPr>
    <p:cSldViewPr snapToGrid="0">
      <p:cViewPr varScale="1">
        <p:scale>
          <a:sx n="55" d="100"/>
          <a:sy n="55" d="100"/>
        </p:scale>
        <p:origin x="2576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31afb3cb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31afb3cb8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f5c41af1af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f5c41af1af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f5c349cb21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f5c349cb21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f1e9ccbd5b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f1e9ccbd5b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f56fc7a349_0_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f56fc7a349_0_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There is another new technology called spatial transcriptomics which is somewhere in the middle of RNA-seq and single-cell RNA-seq when it comes to cellular resolution.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https://www.genengnews.com/commentary/point-of-view/single-cell-explorations-are-underway-and-spatial-is-the-next-frontier/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f56fc7a349_0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f56fc7a349_0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f56fc7a349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f56fc7a349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f31afb3cb8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f31afb3cb8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http://</a:t>
            </a:r>
            <a:r>
              <a:rPr lang="en-US" dirty="0" err="1"/>
              <a:t>cshprotocols.cshlp.org</a:t>
            </a:r>
            <a:r>
              <a:rPr lang="en-US" dirty="0"/>
              <a:t>/content/early/2015/04/11/pdb.top084970.full.pdf+html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4038358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>
            <a:spLocks noGrp="1"/>
          </p:cNvSpPr>
          <p:nvPr>
            <p:ph type="title"/>
          </p:nvPr>
        </p:nvSpPr>
        <p:spPr>
          <a:xfrm>
            <a:off x="628650" y="531341"/>
            <a:ext cx="7886700" cy="7368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50000"/>
              </a:srgbClr>
            </a:outerShdw>
          </a:effectLst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3300"/>
              <a:buFont typeface="Helvetica Neue"/>
              <a:buNone/>
              <a:defRPr>
                <a:solidFill>
                  <a:srgbClr val="1155C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>
            <a:spLocks noGrp="1"/>
          </p:cNvSpPr>
          <p:nvPr>
            <p:ph type="title"/>
          </p:nvPr>
        </p:nvSpPr>
        <p:spPr>
          <a:xfrm>
            <a:off x="628650" y="531341"/>
            <a:ext cx="78867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3300"/>
              <a:buFont typeface="Helvetica Neue"/>
              <a:buNone/>
              <a:defRPr>
                <a:solidFill>
                  <a:srgbClr val="1155CC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Logo">
  <p:cSld name="Title Slide Logo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89724" cy="5173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125795" y="1791171"/>
            <a:ext cx="4892409" cy="1334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A40"/>
              </a:buClr>
              <a:buSzPts val="4500"/>
              <a:buFont typeface="Helvetica Neue"/>
              <a:buNone/>
              <a:defRPr sz="4500">
                <a:solidFill>
                  <a:srgbClr val="002A40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A40"/>
              </a:buClr>
              <a:buSzPts val="2100"/>
              <a:buNone/>
              <a:defRPr sz="2100">
                <a:solidFill>
                  <a:srgbClr val="002A40"/>
                </a:solidFill>
              </a:defRPr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3300"/>
              <a:buFont typeface="Helvetica Neue"/>
              <a:buNone/>
              <a:defRPr>
                <a:solidFill>
                  <a:srgbClr val="00D8E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9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5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2100"/>
              <a:buNone/>
              <a:defRPr sz="21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500" cy="2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2100"/>
              <a:buNone/>
              <a:defRPr sz="2100" b="1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500"/>
              <a:buNone/>
              <a:defRPr sz="1500" b="1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None/>
              <a:defRPr sz="1400" b="1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200"/>
              <a:buNone/>
              <a:defRPr sz="1200" b="1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200"/>
              <a:buNone/>
              <a:defRPr sz="1200" b="1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>
            <a:spLocks noGrp="1"/>
          </p:cNvSpPr>
          <p:nvPr>
            <p:ph type="title"/>
          </p:nvPr>
        </p:nvSpPr>
        <p:spPr>
          <a:xfrm>
            <a:off x="628650" y="531341"/>
            <a:ext cx="78867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3300"/>
              <a:buFont typeface="Helvetica Neue"/>
              <a:buNone/>
              <a:defRPr>
                <a:solidFill>
                  <a:srgbClr val="00D8EA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2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2400"/>
              <a:buFont typeface="Helvetica Neue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2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810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2400"/>
              <a:buChar char="•"/>
              <a:defRPr sz="2400"/>
            </a:lvl1pPr>
            <a:lvl2pPr marL="914400" lvl="1" indent="-3619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2100"/>
              <a:buChar char="•"/>
              <a:defRPr sz="2100"/>
            </a:lvl2pPr>
            <a:lvl3pPr marL="1371600" lvl="2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800"/>
              <a:buChar char="•"/>
              <a:defRPr sz="1800"/>
            </a:lvl3pPr>
            <a:lvl4pPr marL="1828800" lvl="3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500"/>
              <a:buChar char="•"/>
              <a:defRPr sz="1500"/>
            </a:lvl4pPr>
            <a:lvl5pPr marL="2286000" lvl="4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500"/>
              <a:buChar char="•"/>
              <a:defRPr sz="1500"/>
            </a:lvl5pPr>
            <a:lvl6pPr marL="2743200" lvl="5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83" name="Google Shape;83;p22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2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0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2400"/>
              <a:buFont typeface="Helvetica Neue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23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300" cy="36552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23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0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2286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200"/>
              <a:buNone/>
              <a:defRPr sz="1200"/>
            </a:lvl1pPr>
            <a:lvl2pPr marL="914400" lvl="1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100"/>
              <a:buNone/>
              <a:defRPr sz="1100"/>
            </a:lvl2pPr>
            <a:lvl3pPr marL="1371600" lvl="2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900"/>
              <a:buNone/>
              <a:defRPr sz="900"/>
            </a:lvl3pPr>
            <a:lvl4pPr marL="1828800" lvl="3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800"/>
              <a:buNone/>
              <a:defRPr sz="800"/>
            </a:lvl4pPr>
            <a:lvl5pPr marL="2286000" lvl="4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800"/>
              <a:buNone/>
              <a:defRPr sz="800"/>
            </a:lvl5pPr>
            <a:lvl6pPr marL="2743200" lvl="5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4"/>
          <p:cNvSpPr txBox="1">
            <a:spLocks noGrp="1"/>
          </p:cNvSpPr>
          <p:nvPr>
            <p:ph type="title"/>
          </p:nvPr>
        </p:nvSpPr>
        <p:spPr>
          <a:xfrm>
            <a:off x="628650" y="531341"/>
            <a:ext cx="78867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4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5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5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lvl="0" indent="-31750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2pPr>
            <a:lvl3pPr marL="1371600" lvl="2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3pPr>
            <a:lvl4pPr marL="182880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4pPr>
            <a:lvl5pPr marL="228600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Char char="•"/>
              <a:defRPr/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>
  <p:cSld name="1_Title and Conten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6"/>
          <p:cNvSpPr txBox="1">
            <a:spLocks noGrp="1"/>
          </p:cNvSpPr>
          <p:nvPr>
            <p:ph type="body" idx="1"/>
          </p:nvPr>
        </p:nvSpPr>
        <p:spPr>
          <a:xfrm>
            <a:off x="628650" y="1407362"/>
            <a:ext cx="7886700" cy="131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37150" tIns="0" rIns="0" bIns="0" anchor="t" anchorCtr="0">
            <a:spAutoFit/>
          </a:bodyPr>
          <a:lstStyle>
            <a:lvl1pPr marL="457200" lvl="0" indent="-3365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170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lvl="2" indent="-3048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20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lvl="3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10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lvl="4" indent="-2984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100"/>
              <a:buFont typeface="Arial"/>
              <a:buChar char="●"/>
              <a:defRPr b="0" i="0">
                <a:solidFill>
                  <a:srgbClr val="002B4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96" name="Google Shape;96;p26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gradFill>
            <a:gsLst>
              <a:gs pos="0">
                <a:srgbClr val="002A40"/>
              </a:gs>
              <a:gs pos="22000">
                <a:srgbClr val="006271"/>
              </a:gs>
              <a:gs pos="83000">
                <a:srgbClr val="002A40"/>
              </a:gs>
              <a:gs pos="100000">
                <a:srgbClr val="002A4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txBody>
          <a:bodyPr spcFirstLastPara="1" wrap="square" lIns="137150" tIns="0" rIns="68575" bIns="34275" anchor="ctr" anchorCtr="0">
            <a:normAutofit/>
          </a:bodyPr>
          <a:lstStyle>
            <a:lvl1pPr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Arial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98" name="Google Shape;98;p2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>
            <a:endParaRPr/>
          </a:p>
        </p:txBody>
      </p:sp>
      <p:sp>
        <p:nvSpPr>
          <p:cNvPr id="99" name="Google Shape;99;p2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 rtl="0">
              <a:spcBef>
                <a:spcPts val="0"/>
              </a:spcBef>
              <a:buNone/>
              <a:defRPr sz="1100"/>
            </a:lvl1pPr>
            <a:lvl2pPr marL="0" lvl="1" indent="0" algn="r" rtl="0">
              <a:spcBef>
                <a:spcPts val="0"/>
              </a:spcBef>
              <a:buNone/>
              <a:defRPr sz="1100"/>
            </a:lvl2pPr>
            <a:lvl3pPr marL="0" lvl="2" indent="0" algn="r" rtl="0">
              <a:spcBef>
                <a:spcPts val="0"/>
              </a:spcBef>
              <a:buNone/>
              <a:defRPr sz="1100"/>
            </a:lvl3pPr>
            <a:lvl4pPr marL="0" lvl="3" indent="0" algn="r" rtl="0">
              <a:spcBef>
                <a:spcPts val="0"/>
              </a:spcBef>
              <a:buNone/>
              <a:defRPr sz="1100"/>
            </a:lvl4pPr>
            <a:lvl5pPr marL="0" lvl="4" indent="0" algn="r" rtl="0">
              <a:spcBef>
                <a:spcPts val="0"/>
              </a:spcBef>
              <a:buNone/>
              <a:defRPr sz="1100"/>
            </a:lvl5pPr>
            <a:lvl6pPr marL="0" lvl="5" indent="0" algn="r" rtl="0">
              <a:spcBef>
                <a:spcPts val="0"/>
              </a:spcBef>
              <a:buNone/>
              <a:defRPr sz="1100"/>
            </a:lvl6pPr>
            <a:lvl7pPr marL="0" lvl="6" indent="0" algn="r" rtl="0">
              <a:spcBef>
                <a:spcPts val="0"/>
              </a:spcBef>
              <a:buNone/>
              <a:defRPr sz="1100"/>
            </a:lvl7pPr>
            <a:lvl8pPr marL="0" lvl="7" indent="0" algn="r" rtl="0">
              <a:spcBef>
                <a:spcPts val="0"/>
              </a:spcBef>
              <a:buNone/>
              <a:defRPr sz="1100"/>
            </a:lvl8pPr>
            <a:lvl9pPr marL="0" lvl="8" indent="0" algn="r" rtl="0">
              <a:spcBef>
                <a:spcPts val="0"/>
              </a:spcBef>
              <a:buNone/>
              <a:defRPr sz="1100"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628650" y="531341"/>
            <a:ext cx="7886700" cy="73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D8EA"/>
              </a:buClr>
              <a:buSzPts val="3300"/>
              <a:buFont typeface="Helvetica Neue"/>
              <a:buNone/>
              <a:defRPr sz="3300" b="1" i="0" u="none" strike="noStrike" cap="none">
                <a:solidFill>
                  <a:srgbClr val="00D8EA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B42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rgbClr val="002B4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2B4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rgbClr val="002B4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2B4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B4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002B42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hyperlink" Target="https://gladstone.org/events/single-cell-rna-seq-analysis-202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3390/ijms19010245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9"/>
          <p:cNvSpPr txBox="1">
            <a:spLocks noGrp="1"/>
          </p:cNvSpPr>
          <p:nvPr>
            <p:ph type="title"/>
          </p:nvPr>
        </p:nvSpPr>
        <p:spPr>
          <a:xfrm>
            <a:off x="175750" y="126991"/>
            <a:ext cx="896825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1155CC"/>
                </a:solidFill>
              </a:rPr>
              <a:t>RNA-seq – to get qualitative and quantitative biological insights</a:t>
            </a:r>
            <a:endParaRPr dirty="0"/>
          </a:p>
        </p:txBody>
      </p:sp>
      <p:sp>
        <p:nvSpPr>
          <p:cNvPr id="187" name="Google Shape;187;p39"/>
          <p:cNvSpPr txBox="1">
            <a:spLocks noGrp="1"/>
          </p:cNvSpPr>
          <p:nvPr>
            <p:ph type="body" idx="1"/>
          </p:nvPr>
        </p:nvSpPr>
        <p:spPr>
          <a:xfrm>
            <a:off x="628650" y="1369224"/>
            <a:ext cx="7886700" cy="2480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lnSpcReduction="10000"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" sz="1800" b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Qualitative: </a:t>
            </a:r>
            <a:r>
              <a:rPr lang="en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identifying (</a:t>
            </a:r>
            <a:r>
              <a:rPr lang="en" sz="1800" b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annotating</a:t>
            </a:r>
            <a:r>
              <a:rPr lang="en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) expressed transcripts, exon/intron boundaries, transcriptional start sites (TSS), and poly-A sites.</a:t>
            </a:r>
            <a:endParaRPr sz="1800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•</a:t>
            </a:r>
            <a:r>
              <a:rPr lang="en" sz="1800" b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Quantitative: </a:t>
            </a:r>
            <a:r>
              <a:rPr lang="en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 measuring differences in expression, alternative splicing, alternative TSS, and alternative polyadenylation </a:t>
            </a:r>
            <a:r>
              <a:rPr lang="en" sz="1800" b="1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between two or more treatments or groups.</a:t>
            </a:r>
            <a:endParaRPr sz="1800" b="1">
              <a:solidFill>
                <a:srgbClr val="222222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222222"/>
                </a:solidFill>
                <a:latin typeface="Arial"/>
                <a:ea typeface="Arial"/>
                <a:cs typeface="Arial"/>
                <a:sym typeface="Arial"/>
              </a:rPr>
              <a:t>(i.e. experiment to measure differential gene expression - DGE)</a:t>
            </a:r>
            <a:endParaRPr/>
          </a:p>
        </p:txBody>
      </p:sp>
      <p:sp>
        <p:nvSpPr>
          <p:cNvPr id="188" name="Google Shape;188;p39"/>
          <p:cNvSpPr txBox="1"/>
          <p:nvPr/>
        </p:nvSpPr>
        <p:spPr>
          <a:xfrm>
            <a:off x="5887525" y="4609725"/>
            <a:ext cx="30000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https://rnaseq.uoregon.edu/#table1.1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41"/>
          <p:cNvSpPr txBox="1">
            <a:spLocks noGrp="1"/>
          </p:cNvSpPr>
          <p:nvPr>
            <p:ph type="title"/>
          </p:nvPr>
        </p:nvSpPr>
        <p:spPr>
          <a:xfrm>
            <a:off x="205725" y="-9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Which RNA-seq assay should I use?</a:t>
            </a:r>
            <a:endParaRPr/>
          </a:p>
        </p:txBody>
      </p:sp>
      <p:sp>
        <p:nvSpPr>
          <p:cNvPr id="202" name="Google Shape;202;p41"/>
          <p:cNvSpPr txBox="1"/>
          <p:nvPr/>
        </p:nvSpPr>
        <p:spPr>
          <a:xfrm>
            <a:off x="312350" y="4622900"/>
            <a:ext cx="734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Helvetica Neue"/>
                <a:ea typeface="Helvetica Neue"/>
                <a:cs typeface="Helvetica Neue"/>
                <a:sym typeface="Helvetica Neue"/>
              </a:rPr>
              <a:t>From: Genewiz</a:t>
            </a:r>
            <a:endParaRPr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203" name="Google Shape;203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89191"/>
            <a:ext cx="8839199" cy="33224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42"/>
          <p:cNvSpPr txBox="1">
            <a:spLocks noGrp="1"/>
          </p:cNvSpPr>
          <p:nvPr>
            <p:ph type="title"/>
          </p:nvPr>
        </p:nvSpPr>
        <p:spPr>
          <a:xfrm>
            <a:off x="205725" y="-9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Bulk RNA-seq - advantages and limitations</a:t>
            </a:r>
            <a:endParaRPr/>
          </a:p>
        </p:txBody>
      </p:sp>
      <p:sp>
        <p:nvSpPr>
          <p:cNvPr id="209" name="Google Shape;209;p42"/>
          <p:cNvSpPr txBox="1"/>
          <p:nvPr/>
        </p:nvSpPr>
        <p:spPr>
          <a:xfrm>
            <a:off x="61350" y="878550"/>
            <a:ext cx="9021300" cy="240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A major breakthrough - replaced microarrays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Measures the </a:t>
            </a:r>
            <a:r>
              <a:rPr lang="en" sz="1600" b="1" i="1"/>
              <a:t>average</a:t>
            </a:r>
            <a:r>
              <a:rPr lang="en" sz="1600" i="1"/>
              <a:t> expression level for each gene across a large population of input cells</a:t>
            </a:r>
            <a:endParaRPr sz="1600" i="1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To quantify expression signatures in disease studies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Insufficient for studying </a:t>
            </a:r>
            <a:r>
              <a:rPr lang="en" sz="1600" i="1"/>
              <a:t>heterogeneous or dynamic systems</a:t>
            </a:r>
            <a:r>
              <a:rPr lang="en" sz="1600"/>
              <a:t>, e.g. early development studies, complex tissues (brain)</a:t>
            </a:r>
            <a:endParaRPr sz="16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3"/>
          <p:cNvSpPr txBox="1">
            <a:spLocks noGrp="1"/>
          </p:cNvSpPr>
          <p:nvPr>
            <p:ph type="title"/>
          </p:nvPr>
        </p:nvSpPr>
        <p:spPr>
          <a:xfrm>
            <a:off x="205725" y="-9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scRNA-seq - advantages and limitations</a:t>
            </a:r>
            <a:endParaRPr/>
          </a:p>
        </p:txBody>
      </p:sp>
      <p:sp>
        <p:nvSpPr>
          <p:cNvPr id="215" name="Google Shape;215;p43"/>
          <p:cNvSpPr txBox="1"/>
          <p:nvPr/>
        </p:nvSpPr>
        <p:spPr>
          <a:xfrm>
            <a:off x="61350" y="736800"/>
            <a:ext cx="9021300" cy="28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First publication by (Tang et al. 2009)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From ~2014 new protocols and lower sequencing costs made it more accessible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Measures the </a:t>
            </a:r>
            <a:r>
              <a:rPr lang="en" sz="1600" b="1" i="1"/>
              <a:t>distribution</a:t>
            </a:r>
            <a:r>
              <a:rPr lang="en" sz="1600" i="1"/>
              <a:t> of expression levels for each gene across a population of cells</a:t>
            </a:r>
            <a:endParaRPr sz="1600" i="1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>
                <a:solidFill>
                  <a:schemeClr val="dk1"/>
                </a:solidFill>
              </a:rPr>
              <a:t>Allows cell type identification, studying the heterogeneity of cell responses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Currently there are several different protocols in use and commercial platforms available</a:t>
            </a:r>
            <a:endParaRPr sz="1600"/>
          </a:p>
          <a:p>
            <a:pPr marL="457200" lvl="0" indent="-3302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Still expensive, not a gold standard as RNA-seq, small amount of material, uncertainty</a:t>
            </a:r>
            <a:endParaRPr sz="1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4"/>
          <p:cNvSpPr txBox="1">
            <a:spLocks noGrp="1"/>
          </p:cNvSpPr>
          <p:nvPr>
            <p:ph type="title"/>
          </p:nvPr>
        </p:nvSpPr>
        <p:spPr>
          <a:xfrm>
            <a:off x="141525" y="72866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Bulk RNA-seq vs single cell (sc) RNA-seq</a:t>
            </a:r>
            <a:endParaRPr/>
          </a:p>
        </p:txBody>
      </p:sp>
      <p:pic>
        <p:nvPicPr>
          <p:cNvPr id="221" name="Google Shape;221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1524" y="496774"/>
            <a:ext cx="7192027" cy="3568299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44"/>
          <p:cNvSpPr txBox="1"/>
          <p:nvPr/>
        </p:nvSpPr>
        <p:spPr>
          <a:xfrm>
            <a:off x="5811225" y="4065075"/>
            <a:ext cx="3125700" cy="76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5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Single Cell RNA-seq workshop</a:t>
            </a:r>
            <a:endParaRPr b="1">
              <a:solidFill>
                <a:schemeClr val="accent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262626"/>
                </a:solidFill>
                <a:highlight>
                  <a:srgbClr val="F7F6F3"/>
                </a:highlight>
              </a:rPr>
              <a:t>October 22-26, 2021</a:t>
            </a:r>
            <a:endParaRPr sz="1200" b="1">
              <a:solidFill>
                <a:srgbClr val="262626"/>
              </a:solidFill>
              <a:highlight>
                <a:srgbClr val="F7F6F3"/>
              </a:highlight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rgbClr val="262626"/>
                </a:solidFill>
                <a:highlight>
                  <a:srgbClr val="F7F6F3"/>
                </a:highlight>
              </a:rPr>
              <a:t>Please </a:t>
            </a:r>
            <a:r>
              <a:rPr lang="en" sz="1200" b="1" u="sng">
                <a:solidFill>
                  <a:schemeClr val="hlink"/>
                </a:solidFill>
                <a:highlight>
                  <a:srgbClr val="F7F6F3"/>
                </a:highlight>
                <a:hlinkClick r:id="rId4"/>
              </a:rPr>
              <a:t>register</a:t>
            </a:r>
            <a:r>
              <a:rPr lang="en" sz="1200" b="1">
                <a:solidFill>
                  <a:srgbClr val="262626"/>
                </a:solidFill>
                <a:highlight>
                  <a:srgbClr val="F7F6F3"/>
                </a:highlight>
              </a:rPr>
              <a:t>!</a:t>
            </a:r>
            <a:endParaRPr sz="1200" b="1">
              <a:solidFill>
                <a:srgbClr val="262626"/>
              </a:solidFill>
              <a:highlight>
                <a:srgbClr val="F7F6F3"/>
              </a:highlight>
            </a:endParaRPr>
          </a:p>
        </p:txBody>
      </p:sp>
      <p:sp>
        <p:nvSpPr>
          <p:cNvPr id="223" name="Google Shape;223;p44"/>
          <p:cNvSpPr/>
          <p:nvPr/>
        </p:nvSpPr>
        <p:spPr>
          <a:xfrm>
            <a:off x="255475" y="683900"/>
            <a:ext cx="7953600" cy="1430700"/>
          </a:xfrm>
          <a:prstGeom prst="rect">
            <a:avLst/>
          </a:prstGeom>
          <a:noFill/>
          <a:ln w="2857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" name="Google Shape;224;p44"/>
          <p:cNvSpPr txBox="1"/>
          <p:nvPr/>
        </p:nvSpPr>
        <p:spPr>
          <a:xfrm>
            <a:off x="0" y="4818975"/>
            <a:ext cx="105936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/>
              <a:t>From: https://www.technologynetworks.com/genomics/articles/recent-advances-in-single-cell-genomics-techniques-324695</a:t>
            </a:r>
            <a:endParaRPr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45"/>
          <p:cNvSpPr txBox="1">
            <a:spLocks noGrp="1"/>
          </p:cNvSpPr>
          <p:nvPr>
            <p:ph type="title"/>
          </p:nvPr>
        </p:nvSpPr>
        <p:spPr>
          <a:xfrm>
            <a:off x="205725" y="-9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RNA-seq - overview</a:t>
            </a:r>
            <a:endParaRPr/>
          </a:p>
        </p:txBody>
      </p:sp>
      <p:sp>
        <p:nvSpPr>
          <p:cNvPr id="230" name="Google Shape;230;p45"/>
          <p:cNvSpPr txBox="1"/>
          <p:nvPr/>
        </p:nvSpPr>
        <p:spPr>
          <a:xfrm>
            <a:off x="4920000" y="4786700"/>
            <a:ext cx="4224000" cy="3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  <a:highlight>
                  <a:srgbClr val="FFFFFF"/>
                </a:highlight>
                <a:uFill>
                  <a:noFill/>
                </a:u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From  https://doi.org/10.3390/ijms19010245</a:t>
            </a:r>
            <a:endParaRPr sz="1300">
              <a:solidFill>
                <a:schemeClr val="dk1"/>
              </a:solidFill>
            </a:endParaRPr>
          </a:p>
        </p:txBody>
      </p:sp>
      <p:pic>
        <p:nvPicPr>
          <p:cNvPr id="231" name="Google Shape;231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53600" y="460400"/>
            <a:ext cx="5236951" cy="4530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>
            <a:spLocks noGrp="1"/>
          </p:cNvSpPr>
          <p:nvPr>
            <p:ph type="title"/>
          </p:nvPr>
        </p:nvSpPr>
        <p:spPr>
          <a:xfrm>
            <a:off x="120000" y="-9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RNA-seq - analysis workflow</a:t>
            </a:r>
            <a:endParaRPr/>
          </a:p>
        </p:txBody>
      </p:sp>
      <p:sp>
        <p:nvSpPr>
          <p:cNvPr id="258" name="Google Shape;258;p48"/>
          <p:cNvSpPr/>
          <p:nvPr/>
        </p:nvSpPr>
        <p:spPr>
          <a:xfrm>
            <a:off x="3316325" y="2030150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Sequencer: Reads</a:t>
            </a:r>
            <a:r>
              <a:rPr lang="en"/>
              <a:t> </a:t>
            </a:r>
            <a:r>
              <a:rPr lang="en" b="1">
                <a:solidFill>
                  <a:schemeClr val="accent2"/>
                </a:solidFill>
              </a:rPr>
              <a:t>Fastq</a:t>
            </a:r>
            <a:endParaRPr b="1">
              <a:solidFill>
                <a:schemeClr val="accent2"/>
              </a:solidFill>
            </a:endParaRPr>
          </a:p>
        </p:txBody>
      </p:sp>
      <p:sp>
        <p:nvSpPr>
          <p:cNvPr id="259" name="Google Shape;259;p48"/>
          <p:cNvSpPr/>
          <p:nvPr/>
        </p:nvSpPr>
        <p:spPr>
          <a:xfrm>
            <a:off x="5445750" y="2030150"/>
            <a:ext cx="17277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Quality check </a:t>
            </a:r>
            <a:r>
              <a:rPr lang="en"/>
              <a:t>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2"/>
                </a:solidFill>
              </a:rPr>
              <a:t>FastQC </a:t>
            </a:r>
            <a:endParaRPr b="1">
              <a:solidFill>
                <a:schemeClr val="accent2"/>
              </a:solidFill>
            </a:endParaRPr>
          </a:p>
        </p:txBody>
      </p:sp>
      <p:sp>
        <p:nvSpPr>
          <p:cNvPr id="260" name="Google Shape;260;p48"/>
          <p:cNvSpPr/>
          <p:nvPr/>
        </p:nvSpPr>
        <p:spPr>
          <a:xfrm>
            <a:off x="3316325" y="3283863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Alignment/Mapping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2"/>
                </a:solidFill>
              </a:rPr>
              <a:t>STAR</a:t>
            </a:r>
            <a:r>
              <a:rPr lang="en"/>
              <a:t> </a:t>
            </a:r>
            <a:endParaRPr/>
          </a:p>
        </p:txBody>
      </p:sp>
      <p:sp>
        <p:nvSpPr>
          <p:cNvPr id="261" name="Google Shape;261;p48"/>
          <p:cNvSpPr/>
          <p:nvPr/>
        </p:nvSpPr>
        <p:spPr>
          <a:xfrm>
            <a:off x="3316325" y="4488475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DGE</a:t>
            </a:r>
            <a:endParaRPr/>
          </a:p>
        </p:txBody>
      </p:sp>
      <p:sp>
        <p:nvSpPr>
          <p:cNvPr id="262" name="Google Shape;262;p48"/>
          <p:cNvSpPr/>
          <p:nvPr/>
        </p:nvSpPr>
        <p:spPr>
          <a:xfrm>
            <a:off x="3316325" y="3886175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 b="1">
                <a:solidFill>
                  <a:schemeClr val="dk1"/>
                </a:solidFill>
              </a:rPr>
              <a:t>Counting Reads </a:t>
            </a:r>
            <a:endParaRPr sz="1200" b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2"/>
                </a:solidFill>
              </a:rPr>
              <a:t>featureCounts</a:t>
            </a:r>
            <a:endParaRPr sz="1200" b="1"/>
          </a:p>
        </p:txBody>
      </p:sp>
      <p:sp>
        <p:nvSpPr>
          <p:cNvPr id="263" name="Google Shape;263;p48"/>
          <p:cNvSpPr/>
          <p:nvPr/>
        </p:nvSpPr>
        <p:spPr>
          <a:xfrm>
            <a:off x="3316325" y="2681575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Trimming</a:t>
            </a:r>
            <a:endParaRPr b="1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solidFill>
                  <a:schemeClr val="accent2"/>
                </a:solidFill>
              </a:rPr>
              <a:t>cutadapt</a:t>
            </a:r>
            <a:endParaRPr b="1">
              <a:solidFill>
                <a:schemeClr val="accent2"/>
              </a:solidFill>
            </a:endParaRPr>
          </a:p>
        </p:txBody>
      </p:sp>
      <p:sp>
        <p:nvSpPr>
          <p:cNvPr id="264" name="Google Shape;264;p48"/>
          <p:cNvSpPr/>
          <p:nvPr/>
        </p:nvSpPr>
        <p:spPr>
          <a:xfrm>
            <a:off x="5445750" y="2681575"/>
            <a:ext cx="17277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Quality check </a:t>
            </a:r>
            <a:r>
              <a:rPr lang="en"/>
              <a:t>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accent2"/>
              </a:solidFill>
            </a:endParaRPr>
          </a:p>
        </p:txBody>
      </p:sp>
      <p:sp>
        <p:nvSpPr>
          <p:cNvPr id="265" name="Google Shape;265;p48"/>
          <p:cNvSpPr/>
          <p:nvPr/>
        </p:nvSpPr>
        <p:spPr>
          <a:xfrm>
            <a:off x="5445750" y="3283875"/>
            <a:ext cx="17277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Quality check </a:t>
            </a:r>
            <a:r>
              <a:rPr lang="en"/>
              <a:t>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accent2"/>
              </a:solidFill>
            </a:endParaRPr>
          </a:p>
        </p:txBody>
      </p:sp>
      <p:sp>
        <p:nvSpPr>
          <p:cNvPr id="266" name="Google Shape;266;p48"/>
          <p:cNvSpPr/>
          <p:nvPr/>
        </p:nvSpPr>
        <p:spPr>
          <a:xfrm>
            <a:off x="3316325" y="776450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Biological samples</a:t>
            </a:r>
            <a:endParaRPr b="1">
              <a:solidFill>
                <a:schemeClr val="accent2"/>
              </a:solidFill>
            </a:endParaRPr>
          </a:p>
        </p:txBody>
      </p:sp>
      <p:sp>
        <p:nvSpPr>
          <p:cNvPr id="267" name="Google Shape;267;p48"/>
          <p:cNvSpPr/>
          <p:nvPr/>
        </p:nvSpPr>
        <p:spPr>
          <a:xfrm>
            <a:off x="3316325" y="1403288"/>
            <a:ext cx="19935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rgbClr val="741B4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Library preparation</a:t>
            </a:r>
            <a:endParaRPr b="1">
              <a:solidFill>
                <a:schemeClr val="accent2"/>
              </a:solidFill>
            </a:endParaRPr>
          </a:p>
        </p:txBody>
      </p:sp>
      <p:sp>
        <p:nvSpPr>
          <p:cNvPr id="268" name="Google Shape;268;p48"/>
          <p:cNvSpPr/>
          <p:nvPr/>
        </p:nvSpPr>
        <p:spPr>
          <a:xfrm>
            <a:off x="5445750" y="3893249"/>
            <a:ext cx="1727700" cy="493800"/>
          </a:xfrm>
          <a:prstGeom prst="roundRect">
            <a:avLst>
              <a:gd name="adj" fmla="val 16667"/>
            </a:avLst>
          </a:prstGeom>
          <a:solidFill>
            <a:srgbClr val="F7F6F3"/>
          </a:solidFill>
          <a:ln w="28575" cap="flat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Quality check </a:t>
            </a:r>
            <a:r>
              <a:rPr lang="en"/>
              <a:t> 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9"/>
          <p:cNvSpPr txBox="1">
            <a:spLocks noGrp="1"/>
          </p:cNvSpPr>
          <p:nvPr>
            <p:ph type="title"/>
          </p:nvPr>
        </p:nvSpPr>
        <p:spPr>
          <a:xfrm>
            <a:off x="175750" y="632419"/>
            <a:ext cx="7886700" cy="73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rgbClr val="1155CC"/>
                </a:solidFill>
              </a:rPr>
              <a:t>RNA-seq resources (notes)</a:t>
            </a:r>
            <a:endParaRPr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5C0B23-1784-AE4A-9AFA-971616CF0E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RNA-seq protocol (see footnotes)</a:t>
            </a:r>
          </a:p>
          <a:p>
            <a:r>
              <a:rPr lang="en-US" dirty="0"/>
              <a:t>Detailed steps: https://</a:t>
            </a:r>
            <a:r>
              <a:rPr lang="en-US" dirty="0" err="1"/>
              <a:t>rnaseq.uoregon.edu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637867739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Gladstone Microscopy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392</Words>
  <Application>Microsoft Macintosh PowerPoint</Application>
  <PresentationFormat>On-screen Show (16:9)</PresentationFormat>
  <Paragraphs>50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Calibri</vt:lpstr>
      <vt:lpstr>Arial</vt:lpstr>
      <vt:lpstr>Helvetica Neue</vt:lpstr>
      <vt:lpstr>Simple Light</vt:lpstr>
      <vt:lpstr>Gladstone Microscopy</vt:lpstr>
      <vt:lpstr>RNA-seq – to get qualitative and quantitative biological insights</vt:lpstr>
      <vt:lpstr>Which RNA-seq assay should I use?</vt:lpstr>
      <vt:lpstr>Bulk RNA-seq - advantages and limitations</vt:lpstr>
      <vt:lpstr>scRNA-seq - advantages and limitations</vt:lpstr>
      <vt:lpstr>Bulk RNA-seq vs single cell (sc) RNA-seq</vt:lpstr>
      <vt:lpstr>RNA-seq - overview</vt:lpstr>
      <vt:lpstr>RNA-seq - analysis workflow</vt:lpstr>
      <vt:lpstr>RNA-seq resources (notes)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Working material for this workshop</dc:title>
  <cp:lastModifiedBy>Michela Traglia</cp:lastModifiedBy>
  <cp:revision>3</cp:revision>
  <dcterms:modified xsi:type="dcterms:W3CDTF">2021-10-18T23:29:59Z</dcterms:modified>
</cp:coreProperties>
</file>