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Lst>
  <p:sldSz cy="5143500" cx="9144000"/>
  <p:notesSz cx="6858000" cy="9144000"/>
  <p:embeddedFontLst>
    <p:embeddedFont>
      <p:font typeface="Roboto"/>
      <p:regular r:id="rId122"/>
      <p:bold r:id="rId123"/>
      <p:italic r:id="rId124"/>
      <p:boldItalic r:id="rId125"/>
    </p:embeddedFont>
    <p:embeddedFont>
      <p:font typeface="Helvetica Neue"/>
      <p:regular r:id="rId126"/>
      <p:bold r:id="rId127"/>
      <p:italic r:id="rId128"/>
      <p:boldItalic r:id="rId129"/>
    </p:embeddedFont>
    <p:embeddedFont>
      <p:font typeface="Lemon"/>
      <p:regular r:id="rId1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HelveticaNeue-boldItalic.fntdata"/><Relationship Id="rId128" Type="http://schemas.openxmlformats.org/officeDocument/2006/relationships/font" Target="fonts/HelveticaNeue-italic.fntdata"/><Relationship Id="rId127" Type="http://schemas.openxmlformats.org/officeDocument/2006/relationships/font" Target="fonts/HelveticaNeue-bold.fntdata"/><Relationship Id="rId126" Type="http://schemas.openxmlformats.org/officeDocument/2006/relationships/font" Target="fonts/HelveticaNeue-regular.fntdata"/><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Roboto-boldItalic.fntdata"/><Relationship Id="rId29" Type="http://schemas.openxmlformats.org/officeDocument/2006/relationships/slide" Target="slides/slide23.xml"/><Relationship Id="rId124" Type="http://schemas.openxmlformats.org/officeDocument/2006/relationships/font" Target="fonts/Roboto-italic.fntdata"/><Relationship Id="rId123" Type="http://schemas.openxmlformats.org/officeDocument/2006/relationships/font" Target="fonts/Roboto-bold.fntdata"/><Relationship Id="rId122" Type="http://schemas.openxmlformats.org/officeDocument/2006/relationships/font" Target="fonts/Roboto-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0" Type="http://schemas.openxmlformats.org/officeDocument/2006/relationships/font" Target="fonts/Lemon-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005310/"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ockefelleruniversity.github.io/RU_RNAseq/"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3530905/"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98-020-76881-x/figures/1" TargetMode="External"/><Relationship Id="rId3" Type="http://schemas.openxmlformats.org/officeDocument/2006/relationships/hyperlink" Target="https://bowtie-bio.sourceforge.net/bowtie2/index.shtml#:~:text=Bowtie%202%20is%20an%20ultrafast,long%20(e.g.%20mammalian)%20genomes" TargetMode="External"/><Relationship Id="rId4" Type="http://schemas.openxmlformats.org/officeDocument/2006/relationships/hyperlink" Target="http://www.ncbi.nlm.nih.gov/pubmed/21775302?dopt=Abstract"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urnals.plos.org/plosone/article/file?id=10.1371/journal.pone.0177459&amp;type=printable"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ynton.ucsf.edu/hpc/get-started/development-prototyping.html" TargetMode="External"/><Relationship Id="rId3" Type="http://schemas.openxmlformats.org/officeDocument/2006/relationships/hyperlink" Target="https://wynton.ucsf.edu/hpc/get-started/development-prototyping.html" TargetMode="External"/><Relationship Id="rId4" Type="http://schemas.openxmlformats.org/officeDocument/2006/relationships/hyperlink" Target="https://wynton.ucsf.edu/hpc/transfers/files-and-directories.html" TargetMode="External"/><Relationship Id="rId5" Type="http://schemas.openxmlformats.org/officeDocument/2006/relationships/hyperlink" Target="https://wynton.ucsf.edu/hpc/transfers/files-and-directories.html"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3b300e55d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3b300e55d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03" name="Google Shape;103;g23b300e55dd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f5c349cb21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f5c349cb2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3b300e55dd_0_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3b300e55dd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u="sng">
                <a:solidFill>
                  <a:schemeClr val="hlink"/>
                </a:solidFill>
                <a:hlinkClick r:id="rId2"/>
              </a:rPr>
              <a:t>https://www.ncbi.nlm.nih.gov/pmc/articles/PMC3005310/</a:t>
            </a:r>
            <a:endParaRPr sz="1200"/>
          </a:p>
          <a:p>
            <a:pPr indent="0" lvl="0" marL="0" rtl="0" algn="l">
              <a:spcBef>
                <a:spcPts val="0"/>
              </a:spcBef>
              <a:spcAft>
                <a:spcPts val="0"/>
              </a:spcAft>
              <a:buNone/>
            </a:pPr>
            <a:r>
              <a:rPr lang="en" sz="1200"/>
              <a:t>https://blog.genewiz.com/stranded-vs-non-stranded-rna-seq</a:t>
            </a:r>
            <a:endParaRPr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23b300e55dd_0_6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23b300e55dd_0_6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3b300e55dd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23b300e55dd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f7c97f38c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f7c97f38c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23dbece6a76_1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23dbece6a76_1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3dbece6a76_1_12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g23dbece6a76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23dbece6a76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23dbece6a76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3dbece6a76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23dbece6a76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f56fc7a349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f56fc7a349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f5c41af1a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f5c41af1a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E.g: The argument choices available for STAR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e8042fb8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e8042fb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3dc9da21d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23dc9da21d9_0_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https://www.git-tower.com/blog/command-line-cheat-sheet/</a:t>
            </a:r>
            <a:endParaRPr/>
          </a:p>
        </p:txBody>
      </p:sp>
      <p:sp>
        <p:nvSpPr>
          <p:cNvPr id="1092" name="Google Shape;1092;g23dc9da21d9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19613caf6a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119613caf6a_1_4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https://www.git-tower.com/blog/command-line-cheat-sheet/</a:t>
            </a:r>
            <a:endParaRPr/>
          </a:p>
        </p:txBody>
      </p:sp>
      <p:sp>
        <p:nvSpPr>
          <p:cNvPr id="1099" name="Google Shape;1099;g119613caf6a_1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19613caf6a_1_4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g119613caf6a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19613caf6a_1_3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g119613caf6a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f56fc7a349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f56fc7a349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f18f6784e5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f18f6784e5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f55060ad82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f55060ad82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192" name="Google Shape;192;gf55060ad82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f1b540f58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f1b540f58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7e8042fb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7e8042f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7e8042fb8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7e8042fb8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f55060ad82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f55060ad82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This slide deck gives an overview of the tools and tech underlying RNA-seq. </a:t>
            </a:r>
            <a:endParaRPr sz="1200">
              <a:solidFill>
                <a:schemeClr val="dk1"/>
              </a:solidFill>
            </a:endParaRPr>
          </a:p>
          <a:p>
            <a:pPr indent="0" lvl="0" marL="0" rtl="0" algn="l">
              <a:spcBef>
                <a:spcPts val="0"/>
              </a:spcBef>
              <a:spcAft>
                <a:spcPts val="0"/>
              </a:spcAft>
              <a:buClr>
                <a:schemeClr val="dk1"/>
              </a:buClr>
              <a:buSzPts val="1200"/>
              <a:buFont typeface="Arial"/>
              <a:buNone/>
            </a:pPr>
            <a:r>
              <a:t/>
            </a:r>
            <a:endParaRPr b="1" sz="1200">
              <a:solidFill>
                <a:schemeClr val="dk1"/>
              </a:solidFill>
            </a:endParaRPr>
          </a:p>
          <a:p>
            <a:pPr indent="0" lvl="0" marL="0" rtl="0" algn="l">
              <a:spcBef>
                <a:spcPts val="0"/>
              </a:spcBef>
              <a:spcAft>
                <a:spcPts val="0"/>
              </a:spcAft>
              <a:buClr>
                <a:schemeClr val="dk1"/>
              </a:buClr>
              <a:buSzPts val="1200"/>
              <a:buFont typeface="Arial"/>
              <a:buNone/>
            </a:pPr>
            <a:r>
              <a:rPr b="1" lang="en" sz="1200">
                <a:solidFill>
                  <a:schemeClr val="dk1"/>
                </a:solidFill>
              </a:rPr>
              <a:t>Docker </a:t>
            </a:r>
            <a:r>
              <a:rPr lang="en" sz="1200">
                <a:solidFill>
                  <a:schemeClr val="dk1"/>
                </a:solidFill>
              </a:rPr>
              <a:t>(https://www.docker.com/)</a:t>
            </a:r>
            <a:r>
              <a:rPr b="1" lang="en" sz="1200">
                <a:solidFill>
                  <a:schemeClr val="dk1"/>
                </a:solidFill>
              </a:rPr>
              <a:t> </a:t>
            </a:r>
            <a:r>
              <a:rPr lang="en" sz="1200">
                <a:solidFill>
                  <a:schemeClr val="dk1"/>
                </a:solidFill>
              </a:rPr>
              <a:t>is a software platform that allows you to build, test, and deploy applications quickly. Docker packages software into standardized units called containers that have everything the software needs to run including libraries, system tools, code, and runtime. Using Docker, you can quickly deploy and scale applications into any environment and know your code will run.</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b="1" lang="en" sz="1200">
                <a:solidFill>
                  <a:schemeClr val="dk1"/>
                </a:solidFill>
              </a:rPr>
              <a:t>What is an HPC? </a:t>
            </a:r>
            <a:r>
              <a:rPr lang="en" sz="1200">
                <a:solidFill>
                  <a:schemeClr val="dk1"/>
                </a:solidFill>
              </a:rPr>
              <a:t>https://insidehpc.com/hpc-basic-training/what-is-hpc/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17e9417eb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17e9417e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f003bd6f09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f003bd6f09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f56fc7a3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f56fc7a3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3b300e55d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3b300e55d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443fb5b0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443fb5b0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443fb5b08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443fb5b08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highlight>
                  <a:srgbClr val="FFFFFF"/>
                </a:highlight>
                <a:latin typeface="Roboto"/>
                <a:ea typeface="Roboto"/>
                <a:cs typeface="Roboto"/>
                <a:sym typeface="Roboto"/>
              </a:rPr>
              <a:t>annotate novel transcriptional events, e.g., exon skipping, alternative 3’ acceptor or 5’ donor sites, intron retention</a:t>
            </a:r>
            <a:endParaRPr sz="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56fc7a34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f56fc7a34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f5c41af1a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f5c41af1a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QuantSeq - </a:t>
            </a:r>
            <a:r>
              <a:rPr lang="en"/>
              <a:t>https://www.nature.com/articles/nmeth.f.376</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56fc7a34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56fc7a34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f56fc7a349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f56fc7a34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7e8042fb8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7e8042fb8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56fc7a34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f56fc7a34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another new technology called spatial transcriptomics which is somewhere in the middle of RNA-seq and single-cell RNA-seq when it comes to </a:t>
            </a:r>
            <a:r>
              <a:rPr lang="en"/>
              <a:t>cellular</a:t>
            </a:r>
            <a:r>
              <a:rPr lang="en"/>
              <a:t> resolution.</a:t>
            </a:r>
            <a:endParaRPr/>
          </a:p>
          <a:p>
            <a:pPr indent="0" lvl="0" marL="0" rtl="0" algn="l">
              <a:spcBef>
                <a:spcPts val="0"/>
              </a:spcBef>
              <a:spcAft>
                <a:spcPts val="0"/>
              </a:spcAft>
              <a:buNone/>
            </a:pPr>
            <a:r>
              <a:rPr lang="en"/>
              <a:t>https://www.genengnews.com/commentary/point-of-view/single-cell-explorations-are-underway-and-spatial-is-the-next-frontier/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b300e55d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3b300e55d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f1b540f585_4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f1b540f585_4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a:solidFill>
                  <a:srgbClr val="002B42"/>
                </a:solidFill>
              </a:rPr>
              <a:t>File names samplename_S1_L001_R1_001.fastq.gz</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samplename—The sample name provided in the sample sheet. If a sample name is not provided, the file name includes the sample ID, which is a required field in the sample sheet and must be unique.</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S1—The sample number based on the order that samples are listed in the sample sheet starting with 1. In this example, S1 indicates that this sample is the first sample listed in the sample sheet.</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L001—The lane number.</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R1—The read. In this example, R1 means Read 1. For a paired-end run, there is at least one file with R2 in the file name for Read 2.</a:t>
            </a:r>
            <a:endParaRPr>
              <a:solidFill>
                <a:srgbClr val="002B42"/>
              </a:solidFill>
            </a:endParaRPr>
          </a:p>
          <a:p>
            <a:pPr indent="0" lvl="0" marL="0" rtl="0" algn="l">
              <a:lnSpc>
                <a:spcPct val="90000"/>
              </a:lnSpc>
              <a:spcBef>
                <a:spcPts val="800"/>
              </a:spcBef>
              <a:spcAft>
                <a:spcPts val="0"/>
              </a:spcAft>
              <a:buClr>
                <a:schemeClr val="dk1"/>
              </a:buClr>
              <a:buSzPts val="1100"/>
              <a:buFont typeface="Arial"/>
              <a:buNone/>
            </a:pPr>
            <a:r>
              <a:rPr lang="en">
                <a:solidFill>
                  <a:srgbClr val="002B42"/>
                </a:solidFill>
              </a:rPr>
              <a:t>001—The last segment is always 001</a:t>
            </a:r>
            <a:endParaRPr>
              <a:solidFill>
                <a:srgbClr val="002B42"/>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3b300e55d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3b300e55d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https://rnaseq.uoregon.edu/#rna-prep-overview</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f1b540f585_4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f1b540f585_4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f56fc7a349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f56fc7a349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Suggested reading:</a:t>
            </a:r>
            <a:endParaRPr sz="1200"/>
          </a:p>
          <a:p>
            <a:pPr indent="0" lvl="0" marL="0" rtl="0" algn="l">
              <a:spcBef>
                <a:spcPts val="0"/>
              </a:spcBef>
              <a:spcAft>
                <a:spcPts val="0"/>
              </a:spcAft>
              <a:buNone/>
            </a:pPr>
            <a:r>
              <a:rPr lang="en" sz="1200"/>
              <a:t>https://help.basespace.illumina.com/articles/descriptive/fastq-files/</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414d519a17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414d519a17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414d519a17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414d519a17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https://www.illumina.com/science/technology/next-generation-sequencing/plan-experiments/quality-scores.html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f56fc7a349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f56fc7a349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https://www.illumina.com/science/technology/next-generation-sequencing/plan-experiments/quality-scores.html</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414d519a17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414d519a17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182e846eaa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182e846ea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f56fc7a349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f56fc7a34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https://www.youtube.com/watch?v=U4QnpciIJhM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f1b540f585_4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f1b540f585_4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f5fc3ef981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f5fc3ef981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3b300e55d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3b300e55d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From https://www.broadinstitute.org/files/shared/illuminavids/sequencingSlides.pdf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f56fc7a349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f56fc7a349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 sz="1200">
                <a:solidFill>
                  <a:srgbClr val="002B42"/>
                </a:solidFill>
              </a:rPr>
              <a:t>For more: https://rtsf.natsci.msu.edu/genomics/tech-notes/fastqc-tutorial-and-faq/</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f5fc3ef981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f5fc3ef981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f5fc3ef981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f5fc3ef981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000">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3b300e55dd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23b300e55dd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3b300e55dd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3b300e55dd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https://www.ecseq.com/support/ngs/trimming-adapter-sequences-is-it-necessary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3b300e55d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3b300e55d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https://cutadapt.readthedocs.io/en/stable/guide.html</a:t>
            </a:r>
            <a:endParaRPr sz="12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7e8042fb8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7e8042fb8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475531b703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475531b703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3b300e55dd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3b300e55dd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3b300e55dd_0_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3b300e55dd_0_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Suggested reading:</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https://www.ncbi.nlm.nih.gov/pmc/articles/PMC3322381/pdf/nihms-366740.pdf</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https://academic.oup.com/bioinformatics/article/29/1/15/272537</a:t>
            </a:r>
            <a:endParaRPr sz="1200">
              <a:solidFill>
                <a:schemeClr val="dk1"/>
              </a:solidFill>
            </a:endParaRPr>
          </a:p>
          <a:p>
            <a:pPr indent="0" lvl="0" marL="0" rtl="0" algn="l">
              <a:lnSpc>
                <a:spcPct val="115000"/>
              </a:lnSpc>
              <a:spcBef>
                <a:spcPts val="0"/>
              </a:spcBef>
              <a:spcAft>
                <a:spcPts val="0"/>
              </a:spcAft>
              <a:buNone/>
            </a:pPr>
            <a:r>
              <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rPr>
              <a:t>Video lectures on how these mapping tools work:</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https://www.youtube.com/watch?v=hpb-mH-yjLc&amp;list=PL2mpR0RYFQsBiCWVJSvVAO3OJ2t7DzoHA</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3b300e55d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3b300e55d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0000"/>
              </a:lnSpc>
              <a:spcBef>
                <a:spcPts val="800"/>
              </a:spcBef>
              <a:spcAft>
                <a:spcPts val="0"/>
              </a:spcAft>
              <a:buClr>
                <a:schemeClr val="dk1"/>
              </a:buClr>
              <a:buSzPts val="1100"/>
              <a:buFont typeface="Arial"/>
              <a:buNone/>
            </a:pPr>
            <a:r>
              <a:rPr lang="en" sz="1000">
                <a:solidFill>
                  <a:schemeClr val="dk1"/>
                </a:solidFill>
              </a:rPr>
              <a:t>From </a:t>
            </a:r>
            <a:r>
              <a:rPr lang="en" sz="1000">
                <a:solidFill>
                  <a:schemeClr val="dk1"/>
                </a:solidFill>
                <a:highlight>
                  <a:srgbClr val="FFFFFF"/>
                </a:highlight>
                <a:uFill>
                  <a:noFill/>
                </a:uFill>
                <a:latin typeface="Helvetica Neue"/>
                <a:ea typeface="Helvetica Neue"/>
                <a:cs typeface="Helvetica Neue"/>
                <a:sym typeface="Helvetica Neue"/>
                <a:hlinkClick r:id="rId2">
                  <a:extLst>
                    <a:ext uri="{A12FA001-AC4F-418D-AE19-62706E023703}">
                      <ahyp:hlinkClr val="tx"/>
                    </a:ext>
                  </a:extLst>
                </a:hlinkClick>
              </a:rPr>
              <a:t>http://rockefelleruniversity.github.io/RU_RNAseq/</a:t>
            </a:r>
            <a:endParaRPr sz="1000">
              <a:solidFill>
                <a:schemeClr val="dk1"/>
              </a:solidFill>
              <a:highlight>
                <a:srgbClr val="FFFFFF"/>
              </a:highlight>
              <a:latin typeface="Helvetica Neue"/>
              <a:ea typeface="Helvetica Neue"/>
              <a:cs typeface="Helvetica Neue"/>
              <a:sym typeface="Helvetica Neue"/>
            </a:endParaRPr>
          </a:p>
          <a:p>
            <a:pPr indent="0" lvl="0" marL="0" rtl="0" algn="l">
              <a:lnSpc>
                <a:spcPct val="110000"/>
              </a:lnSpc>
              <a:spcBef>
                <a:spcPts val="800"/>
              </a:spcBef>
              <a:spcAft>
                <a:spcPts val="0"/>
              </a:spcAft>
              <a:buClr>
                <a:schemeClr val="dk1"/>
              </a:buClr>
              <a:buSzPts val="1100"/>
              <a:buFont typeface="Arial"/>
              <a:buNone/>
            </a:pPr>
            <a:r>
              <a:rPr lang="en" sz="1000">
                <a:solidFill>
                  <a:schemeClr val="dk1"/>
                </a:solidFill>
                <a:highlight>
                  <a:srgbClr val="FFFFFF"/>
                </a:highlight>
                <a:latin typeface="Helvetica Neue"/>
                <a:ea typeface="Helvetica Neue"/>
                <a:cs typeface="Helvetica Neue"/>
                <a:sym typeface="Helvetica Neue"/>
              </a:rPr>
              <a:t>More details here: https://rnaseq.uoregon.edu/#rna-prep-working-with-rna</a:t>
            </a:r>
            <a:endParaRPr sz="1000">
              <a:solidFill>
                <a:schemeClr val="dk1"/>
              </a:solidFill>
              <a:highlight>
                <a:srgbClr val="FFFFFF"/>
              </a:highlight>
              <a:latin typeface="Helvetica Neue"/>
              <a:ea typeface="Helvetica Neue"/>
              <a:cs typeface="Helvetica Neue"/>
              <a:sym typeface="Helvetica Neue"/>
            </a:endParaRPr>
          </a:p>
          <a:p>
            <a:pPr indent="0" lvl="0" marL="0" rtl="0" algn="l">
              <a:spcBef>
                <a:spcPts val="80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3b300e55dd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3b300e55dd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3b300e55dd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3b300e55dd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https://www.ncbi.nlm.nih.gov/pmc/articles/PMC3530905/</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3b300e55dd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3b300e55dd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400"/>
              </a:spcBef>
              <a:spcAft>
                <a:spcPts val="0"/>
              </a:spcAft>
              <a:buNone/>
            </a:pPr>
            <a:r>
              <a:rPr lang="en" sz="1200">
                <a:solidFill>
                  <a:srgbClr val="002B42"/>
                </a:solidFill>
              </a:rPr>
              <a:t>Examples of acceptable genome sequence files:</a:t>
            </a:r>
            <a:endParaRPr sz="1200">
              <a:solidFill>
                <a:srgbClr val="002B42"/>
              </a:solidFill>
            </a:endParaRPr>
          </a:p>
          <a:p>
            <a:pPr indent="-304800" lvl="0" marL="457200" rtl="0" algn="l">
              <a:lnSpc>
                <a:spcPct val="90000"/>
              </a:lnSpc>
              <a:spcBef>
                <a:spcPts val="400"/>
              </a:spcBef>
              <a:spcAft>
                <a:spcPts val="0"/>
              </a:spcAft>
              <a:buClr>
                <a:srgbClr val="002B42"/>
              </a:buClr>
              <a:buSzPts val="1200"/>
              <a:buChar char="●"/>
            </a:pPr>
            <a:r>
              <a:rPr lang="en" sz="1200">
                <a:solidFill>
                  <a:srgbClr val="002B42"/>
                </a:solidFill>
              </a:rPr>
              <a:t>ENSEMBL: files marked with .dna.primary.assembly, such as: ftp://ftp.ensembl. org/pub/release-77/fasta/homo_sapiens/dna/Homo_sapiens.GRCh38.dna.primary_ assembly.fa.gz</a:t>
            </a:r>
            <a:endParaRPr sz="1200">
              <a:solidFill>
                <a:srgbClr val="002B42"/>
              </a:solidFill>
            </a:endParaRPr>
          </a:p>
          <a:p>
            <a:pPr indent="-304800" lvl="0" marL="457200" rtl="0" algn="l">
              <a:lnSpc>
                <a:spcPct val="90000"/>
              </a:lnSpc>
              <a:spcBef>
                <a:spcPts val="0"/>
              </a:spcBef>
              <a:spcAft>
                <a:spcPts val="0"/>
              </a:spcAft>
              <a:buClr>
                <a:srgbClr val="002B42"/>
              </a:buClr>
              <a:buSzPts val="1200"/>
              <a:buChar char="●"/>
            </a:pPr>
            <a:r>
              <a:rPr lang="en" sz="1200">
                <a:solidFill>
                  <a:srgbClr val="002B42"/>
                </a:solidFill>
              </a:rPr>
              <a:t>GENCODE: files marked with PRI (primary). Strongly recommended for mouse and human: http://www.gencodegenes.org/.</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3b300e55dd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3b300e55dd_0_6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Suggested reading: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https://www.ncbi.nlm.nih.gov/pmc/articles/PMC3322381/pdf/nihms-366740.pdf</a:t>
            </a:r>
            <a:endParaRPr/>
          </a:p>
        </p:txBody>
      </p:sp>
      <p:sp>
        <p:nvSpPr>
          <p:cNvPr id="594" name="Google Shape;594;g23b300e55dd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443fb5b085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2443fb5b085_0_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Kallisto: https://www.nature.com/articles/nbt.3519</a:t>
            </a:r>
            <a:endParaRPr/>
          </a:p>
          <a:p>
            <a:pPr indent="0" lvl="0" marL="0" rtl="0" algn="l">
              <a:lnSpc>
                <a:spcPct val="115000"/>
              </a:lnSpc>
              <a:spcBef>
                <a:spcPts val="0"/>
              </a:spcBef>
              <a:spcAft>
                <a:spcPts val="0"/>
              </a:spcAft>
              <a:buSzPts val="1100"/>
              <a:buNone/>
            </a:pPr>
            <a:r>
              <a:rPr lang="en"/>
              <a:t>Salmon: https://www.ncbi.nlm.nih.gov/pmc/articles/PMC5600148/</a:t>
            </a:r>
            <a:endParaRPr/>
          </a:p>
        </p:txBody>
      </p:sp>
      <p:sp>
        <p:nvSpPr>
          <p:cNvPr id="601" name="Google Shape;601;g2443fb5b085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443fb5b08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443fb5b08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https://www.nature.com/articles/s41598-020-76881-x/figures/1</a:t>
            </a:r>
            <a:endParaRPr/>
          </a:p>
          <a:p>
            <a:pPr indent="0" lvl="0" marL="0" rtl="0" algn="l">
              <a:spcBef>
                <a:spcPts val="0"/>
              </a:spcBef>
              <a:spcAft>
                <a:spcPts val="0"/>
              </a:spcAft>
              <a:buNone/>
            </a:pPr>
            <a:r>
              <a:rPr lang="en" u="sng">
                <a:solidFill>
                  <a:schemeClr val="hlink"/>
                </a:solidFill>
                <a:hlinkClick r:id="rId3"/>
              </a:rPr>
              <a:t>https://bowtie-bio.sourceforge.net/bowtie2/index.shtml#:~:text=Bowtie%202%20is%20an%20ultrafast,long%20(e.g.%20mammalian)%20genomes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hlink"/>
                </a:solidFill>
                <a:highlight>
                  <a:srgbClr val="FFFFFF"/>
                </a:highlight>
                <a:uFill>
                  <a:noFill/>
                </a:uFill>
                <a:hlinkClick r:id="rId4"/>
              </a:rPr>
              <a:t>Comparative Analysis of RNA-Seq Alignment Algorithms and the RNA-Seq Unified Mapper (RUM)</a:t>
            </a:r>
            <a:r>
              <a:rPr lang="en" sz="1200">
                <a:solidFill>
                  <a:srgbClr val="1F2328"/>
                </a:solidFill>
                <a:highlight>
                  <a:srgbClr val="FFFFFF"/>
                </a:highlight>
              </a:rPr>
              <a:t> Gregory R. Grant, Michael H. Farkas, Angel Pizarro, Nicholas Lahens, Jonathan Schug, Brian Brunk, Christian J. Stoeckert Jr, John B. Hogenesch and Eric A. Pierce.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3b300e55d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3b300e55d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3b300e55dd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23b300e55dd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3b300e55d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3b300e55d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 sz="1200">
                <a:solidFill>
                  <a:schemeClr val="dk1"/>
                </a:solidFill>
              </a:rPr>
              <a:t>Login to a Wynton dev node and search for the tools using module spider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3b300e55dd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3b300e55dd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b300e55d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3b300e55d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Cluster amplification: https://youtu.be/3URxJD5k3T8</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3b300e55d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3b300e55d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Galaxy provides a collection of tools to analyze variety of biomedical data </a:t>
            </a:r>
            <a:endParaRPr/>
          </a:p>
          <a:p>
            <a:pPr indent="0" lvl="0" marL="0" rtl="0" algn="l">
              <a:spcBef>
                <a:spcPts val="0"/>
              </a:spcBef>
              <a:spcAft>
                <a:spcPts val="0"/>
              </a:spcAft>
              <a:buNone/>
            </a:pPr>
            <a:r>
              <a:rPr lang="en"/>
              <a:t>https://usegalaxy.org/</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3b300e55dd_0_8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23b300e55d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3b300e55dd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3b300e55dd_0_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taken from https://hpc.rtu.lv/introduction-to-hpc/?lang=en</a:t>
            </a:r>
            <a:endParaRPr/>
          </a:p>
        </p:txBody>
      </p:sp>
      <p:sp>
        <p:nvSpPr>
          <p:cNvPr id="669" name="Google Shape;669;g23b300e55dd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3b300e55dd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23b300e55dd_0_10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g23b300e55dd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3b300e55dd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3b300e55dd_0_1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Image source: https://gigascience.biomedcentral.com/track/pdf/10.1186/s13742-016-0135-4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Paper introducing Singularity: </a:t>
            </a:r>
            <a:r>
              <a:rPr lang="en" u="sng">
                <a:solidFill>
                  <a:schemeClr val="hlink"/>
                </a:solidFill>
                <a:hlinkClick r:id="rId2"/>
              </a:rPr>
              <a:t>https://journals.plos.org/plosone/article/file?id=10.1371/journal.pone.0177459&amp;type=printable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https://phoenixnap.com/kb/docker-image-vs-container</a:t>
            </a:r>
            <a:endParaRPr/>
          </a:p>
        </p:txBody>
      </p:sp>
      <p:sp>
        <p:nvSpPr>
          <p:cNvPr id="688" name="Google Shape;688;g23b300e55dd_0_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3b300e55dd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3b300e55dd_0_1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23b300e55dd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444f7936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444f7936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4547ca90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4547ca90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3cd6a728b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23cd6a728b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3b300e55dd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3b300e55dd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3b300e55d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3b300e55d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Suggesting reading https://bmcbioinformatics.biomedcentral.com/articles/10.1186/s12859-020-3484-z</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3b300e55dd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23b300e55dd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None/>
            </a:pPr>
            <a:r>
              <a:t/>
            </a:r>
            <a:endParaRPr/>
          </a:p>
        </p:txBody>
      </p:sp>
      <p:sp>
        <p:nvSpPr>
          <p:cNvPr id="731" name="Google Shape;731;g23b300e55dd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3b300e55dd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3b300e55dd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42fe74f21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42fe74f21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f56fc7a34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f56fc7a34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f354a93d4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f354a93d4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3b300e55dd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3b300e55dd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3e1085f2e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3e1085f2e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3dbece6a76_1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3dbece6a76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3dbece6a76_1_1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23dbece6a76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3dbece6a76_1_1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23dbece6a76_1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3b300e55d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3b300e55d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3dbece6a76_1_2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Command line cheat sheet</a:t>
            </a:r>
            <a:endParaRPr sz="1200">
              <a:solidFill>
                <a:schemeClr val="dk1"/>
              </a:solidFill>
            </a:endParaRPr>
          </a:p>
          <a:p>
            <a:pPr indent="0" lvl="0" marL="0" rtl="0" algn="l">
              <a:spcBef>
                <a:spcPts val="0"/>
              </a:spcBef>
              <a:spcAft>
                <a:spcPts val="0"/>
              </a:spcAft>
              <a:buNone/>
            </a:pPr>
            <a:r>
              <a:rPr lang="en" sz="1200">
                <a:solidFill>
                  <a:schemeClr val="dk1"/>
                </a:solidFill>
              </a:rPr>
              <a:t>https://www.git-tower.com/blog/command-line-cheat-sheet/</a:t>
            </a:r>
            <a:endParaRPr/>
          </a:p>
        </p:txBody>
      </p:sp>
      <p:sp>
        <p:nvSpPr>
          <p:cNvPr id="826" name="Google Shape;826;g23dbece6a76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3dbece6a76_1_2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g23dbece6a76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3dbece6a76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3dbece6a76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3dbece6a76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23dbece6a7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4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3dbece6a76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3dbece6a76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For Docker and Wynton, the script is available in the workshop materials.</a:t>
            </a:r>
            <a:endParaRPr sz="12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to login to wynton: https://wynton.ucsf.edu/hpc/get-started/access-cluster.html</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#Tutorial for wynton development nodes:</a:t>
            </a:r>
            <a:r>
              <a:rPr lang="en" sz="1200">
                <a:solidFill>
                  <a:schemeClr val="dk1"/>
                </a:solidFill>
                <a:uFill>
                  <a:noFill/>
                </a:uFill>
                <a:hlinkClick r:id="rId2">
                  <a:extLst>
                    <a:ext uri="{A12FA001-AC4F-418D-AE19-62706E023703}">
                      <ahyp:hlinkClr val="tx"/>
                    </a:ext>
                  </a:extLst>
                </a:hlinkClick>
              </a:rPr>
              <a:t> </a:t>
            </a:r>
            <a:r>
              <a:rPr lang="en" sz="1200" u="sng">
                <a:solidFill>
                  <a:schemeClr val="hlink"/>
                </a:solidFill>
                <a:hlinkClick r:id="rId3"/>
              </a:rPr>
              <a:t>https://wynton.ucsf.edu/hpc/get-started/development-prototyping.html</a:t>
            </a:r>
            <a:endParaRPr sz="12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#file transfer tutorial: :</a:t>
            </a:r>
            <a:r>
              <a:rPr lang="en" sz="1200">
                <a:solidFill>
                  <a:schemeClr val="dk1"/>
                </a:solidFill>
                <a:uFill>
                  <a:noFill/>
                </a:uFill>
                <a:hlinkClick r:id="rId4">
                  <a:extLst>
                    <a:ext uri="{A12FA001-AC4F-418D-AE19-62706E023703}">
                      <ahyp:hlinkClr val="tx"/>
                    </a:ext>
                  </a:extLst>
                </a:hlinkClick>
              </a:rPr>
              <a:t> </a:t>
            </a:r>
            <a:r>
              <a:rPr lang="en" sz="1200" u="sng">
                <a:solidFill>
                  <a:schemeClr val="hlink"/>
                </a:solidFill>
                <a:hlinkClick r:id="rId5"/>
              </a:rPr>
              <a:t>https://wynton.ucsf.edu/hpc/transfers/files-and-directories.html</a:t>
            </a:r>
            <a:endParaRPr sz="1200" u="sng">
              <a:solidFill>
                <a:schemeClr val="hlink"/>
              </a:solidFill>
            </a:endParaRPr>
          </a:p>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23cd6a728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23cd6a728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3dbece6a76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3dbece6a76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3dbece6a76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3dbece6a76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3dbece6a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23dbece6a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3b300e55dd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3b300e55dd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3b300e55d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3b300e55d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27e8042fb8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27e8042fb8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3b300e55dd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3b300e55dd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3b300e55dd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3b300e55dd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https://samtools.github.io/hts-specs/SAMv1.pdf</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3b300e55dd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23b300e55dd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chrome-extension://efaidnbmnnnibpcajpcglclefindmkaj/https://samtools.github.io/hts-specs/SAMv1.pdf</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2654288af6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2654288af6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3b300e55dd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23b300e55dd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3b300e55dd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3b300e55dd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rPr>
              <a:t>Sequencing centers often provide reads in the FASTQ format. The raw reads contain sequences of adapters added during library preparation, which are trimmed to start with. Then, the reads are typically mapped to a reference genome sequence. Counts of reads mapping to genes are tallied and used for differential gene expression analysis. At all stages, it is important to perform quality control of the data. All the tools mentioned in the subsequent slides for these steps are available via docker or can be installed locally.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Please download and install Docker Desktop from: https://docs.docker.com/get-docker/</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All UCSF/Gladstone affiliates can request access to Wynton. Visit https://wynton.ucsf.edu/hpc/about/join.html</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3b300e55dd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23b300e55dd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3b300e55dd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3b300e55dd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3b300e55dd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23b300e55dd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Suggested reading:</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https://academic.oup.com/bioinformatics/article/30/7/923/232889</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b="0" l="0" r="0" t="0"/>
          <a:stretch/>
        </p:blipFill>
        <p:spPr>
          <a:xfrm>
            <a:off x="0" y="0"/>
            <a:ext cx="9189724" cy="5173813"/>
          </a:xfrm>
          <a:prstGeom prst="rect">
            <a:avLst/>
          </a:prstGeom>
          <a:noFill/>
          <a:ln>
            <a:noFill/>
          </a:ln>
        </p:spPr>
      </p:pic>
      <p:sp>
        <p:nvSpPr>
          <p:cNvPr id="55" name="Google Shape;55;p14"/>
          <p:cNvSpPr txBox="1"/>
          <p:nvPr>
            <p:ph type="ctrTitle"/>
          </p:nvPr>
        </p:nvSpPr>
        <p:spPr>
          <a:xfrm>
            <a:off x="1143000" y="841772"/>
            <a:ext cx="6858000" cy="17907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chemeClr val="lt1"/>
              </a:buClr>
              <a:buSzPts val="4500"/>
              <a:buFont typeface="Helvetica Neue"/>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 name="Google Shape;56;p14"/>
          <p:cNvSpPr txBox="1"/>
          <p:nvPr>
            <p:ph idx="1" type="subTitle"/>
          </p:nvPr>
        </p:nvSpPr>
        <p:spPr>
          <a:xfrm>
            <a:off x="1143000" y="2701528"/>
            <a:ext cx="6858000" cy="1241700"/>
          </a:xfrm>
          <a:prstGeom prst="rect">
            <a:avLst/>
          </a:prstGeom>
          <a:noFill/>
          <a:ln>
            <a:noFill/>
          </a:ln>
        </p:spPr>
        <p:txBody>
          <a:bodyPr anchorCtr="0" anchor="t" bIns="0" lIns="0" spcFirstLastPara="1" rIns="0" wrap="square" tIns="0">
            <a:normAutofit/>
          </a:bodyPr>
          <a:lstStyle>
            <a:lvl1pPr lvl="0" rtl="0" algn="l">
              <a:lnSpc>
                <a:spcPct val="90000"/>
              </a:lnSpc>
              <a:spcBef>
                <a:spcPts val="800"/>
              </a:spcBef>
              <a:spcAft>
                <a:spcPts val="0"/>
              </a:spcAft>
              <a:buClr>
                <a:schemeClr val="lt1"/>
              </a:buClr>
              <a:buSzPts val="2100"/>
              <a:buNone/>
              <a:defRPr sz="2100">
                <a:solidFill>
                  <a:schemeClr val="lt1"/>
                </a:solidFill>
              </a:defRPr>
            </a:lvl1pPr>
            <a:lvl2pPr lvl="1" rtl="0" algn="ctr">
              <a:lnSpc>
                <a:spcPct val="90000"/>
              </a:lnSpc>
              <a:spcBef>
                <a:spcPts val="400"/>
              </a:spcBef>
              <a:spcAft>
                <a:spcPts val="0"/>
              </a:spcAft>
              <a:buClr>
                <a:srgbClr val="002B42"/>
              </a:buClr>
              <a:buSzPts val="1500"/>
              <a:buNone/>
              <a:defRPr sz="1500"/>
            </a:lvl2pPr>
            <a:lvl3pPr lvl="2" rtl="0" algn="ctr">
              <a:lnSpc>
                <a:spcPct val="90000"/>
              </a:lnSpc>
              <a:spcBef>
                <a:spcPts val="400"/>
              </a:spcBef>
              <a:spcAft>
                <a:spcPts val="0"/>
              </a:spcAft>
              <a:buClr>
                <a:srgbClr val="002B42"/>
              </a:buClr>
              <a:buSzPts val="1400"/>
              <a:buNone/>
              <a:defRPr sz="1400"/>
            </a:lvl3pPr>
            <a:lvl4pPr lvl="3" rtl="0" algn="ctr">
              <a:lnSpc>
                <a:spcPct val="90000"/>
              </a:lnSpc>
              <a:spcBef>
                <a:spcPts val="400"/>
              </a:spcBef>
              <a:spcAft>
                <a:spcPts val="0"/>
              </a:spcAft>
              <a:buClr>
                <a:srgbClr val="002B42"/>
              </a:buClr>
              <a:buSzPts val="1200"/>
              <a:buNone/>
              <a:defRPr sz="1200"/>
            </a:lvl4pPr>
            <a:lvl5pPr lvl="4" rtl="0" algn="ctr">
              <a:lnSpc>
                <a:spcPct val="90000"/>
              </a:lnSpc>
              <a:spcBef>
                <a:spcPts val="400"/>
              </a:spcBef>
              <a:spcAft>
                <a:spcPts val="0"/>
              </a:spcAft>
              <a:buClr>
                <a:srgbClr val="002B42"/>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57" name="Google Shape;57;p14"/>
          <p:cNvPicPr preferRelativeResize="0"/>
          <p:nvPr/>
        </p:nvPicPr>
        <p:blipFill rotWithShape="1">
          <a:blip r:embed="rId3">
            <a:alphaModFix/>
          </a:blip>
          <a:srcRect b="0" l="0" r="0" t="0"/>
          <a:stretch/>
        </p:blipFill>
        <p:spPr>
          <a:xfrm>
            <a:off x="1143000" y="4241007"/>
            <a:ext cx="1999455" cy="54530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 name="Shape 58"/>
        <p:cNvGrpSpPr/>
        <p:nvPr/>
      </p:nvGrpSpPr>
      <p:grpSpPr>
        <a:xfrm>
          <a:off x="0" y="0"/>
          <a:ext cx="0" cy="0"/>
          <a:chOff x="0" y="0"/>
          <a:chExt cx="0" cy="0"/>
        </a:xfrm>
      </p:grpSpPr>
      <p:sp>
        <p:nvSpPr>
          <p:cNvPr id="59" name="Google Shape;59;p15"/>
          <p:cNvSpPr txBox="1"/>
          <p:nvPr>
            <p:ph type="title"/>
          </p:nvPr>
        </p:nvSpPr>
        <p:spPr>
          <a:xfrm>
            <a:off x="628650" y="531341"/>
            <a:ext cx="7886700" cy="7368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0" name="Google Shape;60;p15"/>
          <p:cNvSpPr txBox="1"/>
          <p:nvPr>
            <p:ph idx="1" type="body"/>
          </p:nvPr>
        </p:nvSpPr>
        <p:spPr>
          <a:xfrm>
            <a:off x="6286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1" name="Google Shape;61;p15"/>
          <p:cNvSpPr txBox="1"/>
          <p:nvPr>
            <p:ph idx="2" type="body"/>
          </p:nvPr>
        </p:nvSpPr>
        <p:spPr>
          <a:xfrm>
            <a:off x="4629150" y="1369219"/>
            <a:ext cx="38862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6"/>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1155CC"/>
              </a:buClr>
              <a:buSzPts val="3300"/>
              <a:buFont typeface="Helvetica Neue"/>
              <a:buNone/>
              <a:defRPr>
                <a:solidFill>
                  <a:srgbClr val="1155CC"/>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6"/>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ogo">
  <p:cSld name="Title Slide Logo">
    <p:spTree>
      <p:nvGrpSpPr>
        <p:cNvPr id="65" name="Shape 65"/>
        <p:cNvGrpSpPr/>
        <p:nvPr/>
      </p:nvGrpSpPr>
      <p:grpSpPr>
        <a:xfrm>
          <a:off x="0" y="0"/>
          <a:ext cx="0" cy="0"/>
          <a:chOff x="0" y="0"/>
          <a:chExt cx="0" cy="0"/>
        </a:xfrm>
      </p:grpSpPr>
      <p:pic>
        <p:nvPicPr>
          <p:cNvPr id="66" name="Google Shape;66;p17"/>
          <p:cNvPicPr preferRelativeResize="0"/>
          <p:nvPr/>
        </p:nvPicPr>
        <p:blipFill rotWithShape="1">
          <a:blip r:embed="rId2">
            <a:alphaModFix/>
          </a:blip>
          <a:srcRect b="0" l="0" r="0" t="0"/>
          <a:stretch/>
        </p:blipFill>
        <p:spPr>
          <a:xfrm>
            <a:off x="0" y="0"/>
            <a:ext cx="9189724" cy="5173813"/>
          </a:xfrm>
          <a:prstGeom prst="rect">
            <a:avLst/>
          </a:prstGeom>
          <a:noFill/>
          <a:ln>
            <a:noFill/>
          </a:ln>
        </p:spPr>
      </p:pic>
      <p:pic>
        <p:nvPicPr>
          <p:cNvPr id="67" name="Google Shape;67;p17"/>
          <p:cNvPicPr preferRelativeResize="0"/>
          <p:nvPr/>
        </p:nvPicPr>
        <p:blipFill rotWithShape="1">
          <a:blip r:embed="rId3">
            <a:alphaModFix/>
          </a:blip>
          <a:srcRect b="0" l="0" r="0" t="0"/>
          <a:stretch/>
        </p:blipFill>
        <p:spPr>
          <a:xfrm>
            <a:off x="2125795" y="1791171"/>
            <a:ext cx="4892409" cy="133429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8"/>
          <p:cNvSpPr txBox="1"/>
          <p:nvPr>
            <p:ph type="title"/>
          </p:nvPr>
        </p:nvSpPr>
        <p:spPr>
          <a:xfrm>
            <a:off x="623888" y="1282304"/>
            <a:ext cx="7886700" cy="21396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2A40"/>
              </a:buClr>
              <a:buSzPts val="4500"/>
              <a:buFont typeface="Helvetica Neue"/>
              <a:buNone/>
              <a:defRPr sz="4500">
                <a:solidFill>
                  <a:srgbClr val="002A4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8"/>
          <p:cNvSpPr txBox="1"/>
          <p:nvPr>
            <p:ph idx="1" type="body"/>
          </p:nvPr>
        </p:nvSpPr>
        <p:spPr>
          <a:xfrm>
            <a:off x="623888" y="3442097"/>
            <a:ext cx="7886700" cy="11253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A40"/>
              </a:buClr>
              <a:buSzPts val="2100"/>
              <a:buNone/>
              <a:defRPr sz="2100">
                <a:solidFill>
                  <a:srgbClr val="002A40"/>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1" name="Shape 71"/>
        <p:cNvGrpSpPr/>
        <p:nvPr/>
      </p:nvGrpSpPr>
      <p:grpSpPr>
        <a:xfrm>
          <a:off x="0" y="0"/>
          <a:ext cx="0" cy="0"/>
          <a:chOff x="0" y="0"/>
          <a:chExt cx="0" cy="0"/>
        </a:xfrm>
      </p:grpSpPr>
      <p:sp>
        <p:nvSpPr>
          <p:cNvPr id="72" name="Google Shape;72;p19"/>
          <p:cNvSpPr txBox="1"/>
          <p:nvPr>
            <p:ph type="title"/>
          </p:nvPr>
        </p:nvSpPr>
        <p:spPr>
          <a:xfrm>
            <a:off x="629841" y="273844"/>
            <a:ext cx="7886700" cy="9942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3" name="Google Shape;73;p19"/>
          <p:cNvSpPr txBox="1"/>
          <p:nvPr>
            <p:ph idx="1" type="body"/>
          </p:nvPr>
        </p:nvSpPr>
        <p:spPr>
          <a:xfrm>
            <a:off x="629841" y="1260872"/>
            <a:ext cx="38685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4" name="Google Shape;74;p19"/>
          <p:cNvSpPr txBox="1"/>
          <p:nvPr>
            <p:ph idx="2" type="body"/>
          </p:nvPr>
        </p:nvSpPr>
        <p:spPr>
          <a:xfrm>
            <a:off x="629841" y="1878806"/>
            <a:ext cx="38685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5" name="Google Shape;75;p19"/>
          <p:cNvSpPr txBox="1"/>
          <p:nvPr>
            <p:ph idx="3" type="body"/>
          </p:nvPr>
        </p:nvSpPr>
        <p:spPr>
          <a:xfrm>
            <a:off x="4629150" y="1260872"/>
            <a:ext cx="3887400" cy="618000"/>
          </a:xfrm>
          <a:prstGeom prst="rect">
            <a:avLst/>
          </a:prstGeom>
          <a:noFill/>
          <a:ln>
            <a:noFill/>
          </a:ln>
        </p:spPr>
        <p:txBody>
          <a:bodyPr anchorCtr="0" anchor="ctr" bIns="0" lIns="0" spcFirstLastPara="1" rIns="0" wrap="square" tIns="0">
            <a:normAutofit/>
          </a:bodyPr>
          <a:lstStyle>
            <a:lvl1pPr indent="-228600" lvl="0" marL="457200" rtl="0" algn="l">
              <a:lnSpc>
                <a:spcPct val="90000"/>
              </a:lnSpc>
              <a:spcBef>
                <a:spcPts val="800"/>
              </a:spcBef>
              <a:spcAft>
                <a:spcPts val="0"/>
              </a:spcAft>
              <a:buClr>
                <a:srgbClr val="002B42"/>
              </a:buClr>
              <a:buSzPts val="2100"/>
              <a:buNone/>
              <a:defRPr b="1" sz="2100"/>
            </a:lvl1pPr>
            <a:lvl2pPr indent="-228600" lvl="1" marL="914400" rtl="0" algn="l">
              <a:lnSpc>
                <a:spcPct val="90000"/>
              </a:lnSpc>
              <a:spcBef>
                <a:spcPts val="400"/>
              </a:spcBef>
              <a:spcAft>
                <a:spcPts val="0"/>
              </a:spcAft>
              <a:buClr>
                <a:srgbClr val="002B42"/>
              </a:buClr>
              <a:buSzPts val="1500"/>
              <a:buNone/>
              <a:defRPr b="1" sz="1500"/>
            </a:lvl2pPr>
            <a:lvl3pPr indent="-228600" lvl="2" marL="1371600" rtl="0" algn="l">
              <a:lnSpc>
                <a:spcPct val="90000"/>
              </a:lnSpc>
              <a:spcBef>
                <a:spcPts val="400"/>
              </a:spcBef>
              <a:spcAft>
                <a:spcPts val="0"/>
              </a:spcAft>
              <a:buClr>
                <a:srgbClr val="002B42"/>
              </a:buClr>
              <a:buSzPts val="1400"/>
              <a:buNone/>
              <a:defRPr b="1" sz="1400"/>
            </a:lvl3pPr>
            <a:lvl4pPr indent="-228600" lvl="3" marL="1828800" rtl="0" algn="l">
              <a:lnSpc>
                <a:spcPct val="90000"/>
              </a:lnSpc>
              <a:spcBef>
                <a:spcPts val="400"/>
              </a:spcBef>
              <a:spcAft>
                <a:spcPts val="0"/>
              </a:spcAft>
              <a:buClr>
                <a:srgbClr val="002B42"/>
              </a:buClr>
              <a:buSzPts val="1200"/>
              <a:buNone/>
              <a:defRPr b="1" sz="1200"/>
            </a:lvl4pPr>
            <a:lvl5pPr indent="-228600" lvl="4" marL="2286000" rtl="0" algn="l">
              <a:lnSpc>
                <a:spcPct val="90000"/>
              </a:lnSpc>
              <a:spcBef>
                <a:spcPts val="400"/>
              </a:spcBef>
              <a:spcAft>
                <a:spcPts val="0"/>
              </a:spcAft>
              <a:buClr>
                <a:srgbClr val="002B42"/>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6" name="Google Shape;76;p19"/>
          <p:cNvSpPr txBox="1"/>
          <p:nvPr>
            <p:ph idx="4" type="body"/>
          </p:nvPr>
        </p:nvSpPr>
        <p:spPr>
          <a:xfrm>
            <a:off x="4629150" y="1878806"/>
            <a:ext cx="3887400" cy="27636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20"/>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3300"/>
              <a:buFont typeface="Helvetica Neue"/>
              <a:buNone/>
              <a:defRPr>
                <a:solidFill>
                  <a:srgbClr val="00D8EA"/>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22"/>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2" name="Google Shape;82;p22"/>
          <p:cNvSpPr txBox="1"/>
          <p:nvPr>
            <p:ph idx="1" type="body"/>
          </p:nvPr>
        </p:nvSpPr>
        <p:spPr>
          <a:xfrm>
            <a:off x="3887391" y="740569"/>
            <a:ext cx="4629300" cy="3655200"/>
          </a:xfrm>
          <a:prstGeom prst="rect">
            <a:avLst/>
          </a:prstGeom>
          <a:noFill/>
          <a:ln>
            <a:noFill/>
          </a:ln>
        </p:spPr>
        <p:txBody>
          <a:bodyPr anchorCtr="0" anchor="t" bIns="0" lIns="0" spcFirstLastPara="1" rIns="0" wrap="square" tIns="0">
            <a:normAutofit/>
          </a:bodyPr>
          <a:lstStyle>
            <a:lvl1pPr indent="-381000" lvl="0" marL="457200" rtl="0" algn="l">
              <a:lnSpc>
                <a:spcPct val="90000"/>
              </a:lnSpc>
              <a:spcBef>
                <a:spcPts val="800"/>
              </a:spcBef>
              <a:spcAft>
                <a:spcPts val="0"/>
              </a:spcAft>
              <a:buClr>
                <a:srgbClr val="002B42"/>
              </a:buClr>
              <a:buSzPts val="2400"/>
              <a:buChar char="•"/>
              <a:defRPr sz="2400"/>
            </a:lvl1pPr>
            <a:lvl2pPr indent="-361950" lvl="1" marL="914400" rtl="0" algn="l">
              <a:lnSpc>
                <a:spcPct val="90000"/>
              </a:lnSpc>
              <a:spcBef>
                <a:spcPts val="400"/>
              </a:spcBef>
              <a:spcAft>
                <a:spcPts val="0"/>
              </a:spcAft>
              <a:buClr>
                <a:srgbClr val="002B42"/>
              </a:buClr>
              <a:buSzPts val="2100"/>
              <a:buChar char="•"/>
              <a:defRPr sz="2100"/>
            </a:lvl2pPr>
            <a:lvl3pPr indent="-342900" lvl="2" marL="1371600" rtl="0" algn="l">
              <a:lnSpc>
                <a:spcPct val="90000"/>
              </a:lnSpc>
              <a:spcBef>
                <a:spcPts val="400"/>
              </a:spcBef>
              <a:spcAft>
                <a:spcPts val="0"/>
              </a:spcAft>
              <a:buClr>
                <a:srgbClr val="002B42"/>
              </a:buClr>
              <a:buSzPts val="1800"/>
              <a:buChar char="•"/>
              <a:defRPr sz="1800"/>
            </a:lvl3pPr>
            <a:lvl4pPr indent="-323850" lvl="3" marL="1828800" rtl="0" algn="l">
              <a:lnSpc>
                <a:spcPct val="90000"/>
              </a:lnSpc>
              <a:spcBef>
                <a:spcPts val="400"/>
              </a:spcBef>
              <a:spcAft>
                <a:spcPts val="0"/>
              </a:spcAft>
              <a:buClr>
                <a:srgbClr val="002B42"/>
              </a:buClr>
              <a:buSzPts val="1500"/>
              <a:buChar char="•"/>
              <a:defRPr sz="1500"/>
            </a:lvl4pPr>
            <a:lvl5pPr indent="-323850" lvl="4" marL="2286000" rtl="0" algn="l">
              <a:lnSpc>
                <a:spcPct val="90000"/>
              </a:lnSpc>
              <a:spcBef>
                <a:spcPts val="400"/>
              </a:spcBef>
              <a:spcAft>
                <a:spcPts val="0"/>
              </a:spcAft>
              <a:buClr>
                <a:srgbClr val="002B42"/>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3" name="Google Shape;83;p22"/>
          <p:cNvSpPr txBox="1"/>
          <p:nvPr>
            <p:ph idx="2"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 name="Shape 84"/>
        <p:cNvGrpSpPr/>
        <p:nvPr/>
      </p:nvGrpSpPr>
      <p:grpSpPr>
        <a:xfrm>
          <a:off x="0" y="0"/>
          <a:ext cx="0" cy="0"/>
          <a:chOff x="0" y="0"/>
          <a:chExt cx="0" cy="0"/>
        </a:xfrm>
      </p:grpSpPr>
      <p:sp>
        <p:nvSpPr>
          <p:cNvPr id="85" name="Google Shape;85;p23"/>
          <p:cNvSpPr txBox="1"/>
          <p:nvPr>
            <p:ph type="title"/>
          </p:nvPr>
        </p:nvSpPr>
        <p:spPr>
          <a:xfrm>
            <a:off x="629841" y="342900"/>
            <a:ext cx="2949000" cy="1200300"/>
          </a:xfrm>
          <a:prstGeom prst="rect">
            <a:avLst/>
          </a:prstGeom>
          <a:noFill/>
          <a:ln>
            <a:noFill/>
          </a:ln>
        </p:spPr>
        <p:txBody>
          <a:bodyPr anchorCtr="0" anchor="b" bIns="0" lIns="0" spcFirstLastPara="1" rIns="0" wrap="square" tIns="0">
            <a:normAutofit/>
          </a:bodyPr>
          <a:lstStyle>
            <a:lvl1pPr lvl="0" rtl="0" algn="l">
              <a:lnSpc>
                <a:spcPct val="90000"/>
              </a:lnSpc>
              <a:spcBef>
                <a:spcPts val="0"/>
              </a:spcBef>
              <a:spcAft>
                <a:spcPts val="0"/>
              </a:spcAft>
              <a:buClr>
                <a:srgbClr val="00D8EA"/>
              </a:buClr>
              <a:buSzPts val="2400"/>
              <a:buFont typeface="Helvetica Neue"/>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23"/>
          <p:cNvSpPr/>
          <p:nvPr>
            <p:ph idx="2" type="pic"/>
          </p:nvPr>
        </p:nvSpPr>
        <p:spPr>
          <a:xfrm>
            <a:off x="3887391" y="740569"/>
            <a:ext cx="4629300" cy="3655200"/>
          </a:xfrm>
          <a:prstGeom prst="rect">
            <a:avLst/>
          </a:prstGeom>
          <a:noFill/>
          <a:ln>
            <a:noFill/>
          </a:ln>
        </p:spPr>
      </p:sp>
      <p:sp>
        <p:nvSpPr>
          <p:cNvPr id="87" name="Google Shape;87;p23"/>
          <p:cNvSpPr txBox="1"/>
          <p:nvPr>
            <p:ph idx="1" type="body"/>
          </p:nvPr>
        </p:nvSpPr>
        <p:spPr>
          <a:xfrm>
            <a:off x="629841" y="1543050"/>
            <a:ext cx="2949000" cy="2858700"/>
          </a:xfrm>
          <a:prstGeom prst="rect">
            <a:avLst/>
          </a:prstGeom>
          <a:noFill/>
          <a:ln>
            <a:noFill/>
          </a:ln>
        </p:spPr>
        <p:txBody>
          <a:bodyPr anchorCtr="0" anchor="t" bIns="0" lIns="0" spcFirstLastPara="1" rIns="0" wrap="square" tIns="0">
            <a:normAutofit/>
          </a:bodyPr>
          <a:lstStyle>
            <a:lvl1pPr indent="-228600" lvl="0" marL="457200" rtl="0" algn="l">
              <a:lnSpc>
                <a:spcPct val="90000"/>
              </a:lnSpc>
              <a:spcBef>
                <a:spcPts val="800"/>
              </a:spcBef>
              <a:spcAft>
                <a:spcPts val="0"/>
              </a:spcAft>
              <a:buClr>
                <a:srgbClr val="002B42"/>
              </a:buClr>
              <a:buSzPts val="1200"/>
              <a:buNone/>
              <a:defRPr sz="1200"/>
            </a:lvl1pPr>
            <a:lvl2pPr indent="-228600" lvl="1" marL="914400" rtl="0" algn="l">
              <a:lnSpc>
                <a:spcPct val="90000"/>
              </a:lnSpc>
              <a:spcBef>
                <a:spcPts val="400"/>
              </a:spcBef>
              <a:spcAft>
                <a:spcPts val="0"/>
              </a:spcAft>
              <a:buClr>
                <a:srgbClr val="002B42"/>
              </a:buClr>
              <a:buSzPts val="1100"/>
              <a:buNone/>
              <a:defRPr sz="1100"/>
            </a:lvl2pPr>
            <a:lvl3pPr indent="-228600" lvl="2" marL="1371600" rtl="0" algn="l">
              <a:lnSpc>
                <a:spcPct val="90000"/>
              </a:lnSpc>
              <a:spcBef>
                <a:spcPts val="400"/>
              </a:spcBef>
              <a:spcAft>
                <a:spcPts val="0"/>
              </a:spcAft>
              <a:buClr>
                <a:srgbClr val="002B42"/>
              </a:buClr>
              <a:buSzPts val="900"/>
              <a:buNone/>
              <a:defRPr sz="900"/>
            </a:lvl3pPr>
            <a:lvl4pPr indent="-228600" lvl="3" marL="1828800" rtl="0" algn="l">
              <a:lnSpc>
                <a:spcPct val="90000"/>
              </a:lnSpc>
              <a:spcBef>
                <a:spcPts val="400"/>
              </a:spcBef>
              <a:spcAft>
                <a:spcPts val="0"/>
              </a:spcAft>
              <a:buClr>
                <a:srgbClr val="002B42"/>
              </a:buClr>
              <a:buSzPts val="800"/>
              <a:buNone/>
              <a:defRPr sz="800"/>
            </a:lvl4pPr>
            <a:lvl5pPr indent="-228600" lvl="4" marL="2286000" rtl="0" algn="l">
              <a:lnSpc>
                <a:spcPct val="90000"/>
              </a:lnSpc>
              <a:spcBef>
                <a:spcPts val="400"/>
              </a:spcBef>
              <a:spcAft>
                <a:spcPts val="0"/>
              </a:spcAft>
              <a:buClr>
                <a:srgbClr val="002B42"/>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8" name="Shape 88"/>
        <p:cNvGrpSpPr/>
        <p:nvPr/>
      </p:nvGrpSpPr>
      <p:grpSpPr>
        <a:xfrm>
          <a:off x="0" y="0"/>
          <a:ext cx="0" cy="0"/>
          <a:chOff x="0" y="0"/>
          <a:chExt cx="0" cy="0"/>
        </a:xfrm>
      </p:grpSpPr>
      <p:sp>
        <p:nvSpPr>
          <p:cNvPr id="89" name="Google Shape;89;p24"/>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0" name="Google Shape;90;p24"/>
          <p:cNvSpPr txBox="1"/>
          <p:nvPr>
            <p:ph idx="1" type="body"/>
          </p:nvPr>
        </p:nvSpPr>
        <p:spPr>
          <a:xfrm rot="5400000">
            <a:off x="2940300" y="-942431"/>
            <a:ext cx="3263400" cy="78867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25"/>
          <p:cNvSpPr txBox="1"/>
          <p:nvPr>
            <p:ph type="title"/>
          </p:nvPr>
        </p:nvSpPr>
        <p:spPr>
          <a:xfrm rot="5400000">
            <a:off x="5350050" y="1467544"/>
            <a:ext cx="4359000" cy="1971600"/>
          </a:xfrm>
          <a:prstGeom prst="rect">
            <a:avLst/>
          </a:prstGeom>
          <a:noFill/>
          <a:ln>
            <a:noFill/>
          </a:ln>
        </p:spPr>
        <p:txBody>
          <a:bodyPr anchorCtr="0" anchor="t" bIns="0" lIns="0" spcFirstLastPara="1" rIns="0" wrap="square" tIns="0">
            <a:normAutofit/>
          </a:bodyPr>
          <a:lstStyle>
            <a:lvl1pPr lvl="0" rtl="0" algn="l">
              <a:lnSpc>
                <a:spcPct val="90000"/>
              </a:lnSpc>
              <a:spcBef>
                <a:spcPts val="0"/>
              </a:spcBef>
              <a:spcAft>
                <a:spcPts val="0"/>
              </a:spcAft>
              <a:buClr>
                <a:srgbClr val="00D8EA"/>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3" name="Google Shape;93;p25"/>
          <p:cNvSpPr txBox="1"/>
          <p:nvPr>
            <p:ph idx="1" type="body"/>
          </p:nvPr>
        </p:nvSpPr>
        <p:spPr>
          <a:xfrm rot="5400000">
            <a:off x="1349475" y="-447056"/>
            <a:ext cx="4359000" cy="5800800"/>
          </a:xfrm>
          <a:prstGeom prst="rect">
            <a:avLst/>
          </a:prstGeom>
          <a:noFill/>
          <a:ln>
            <a:noFill/>
          </a:ln>
        </p:spPr>
        <p:txBody>
          <a:bodyPr anchorCtr="0" anchor="t" bIns="0" lIns="0" spcFirstLastPara="1" rIns="0" wrap="square" tIns="0">
            <a:normAutofit/>
          </a:bodyPr>
          <a:lstStyle>
            <a:lvl1pPr indent="-317500" lvl="0" marL="457200" rtl="0" algn="l">
              <a:lnSpc>
                <a:spcPct val="90000"/>
              </a:lnSpc>
              <a:spcBef>
                <a:spcPts val="800"/>
              </a:spcBef>
              <a:spcAft>
                <a:spcPts val="0"/>
              </a:spcAft>
              <a:buClr>
                <a:srgbClr val="002B42"/>
              </a:buClr>
              <a:buSzPts val="1400"/>
              <a:buChar char="•"/>
              <a:defRPr/>
            </a:lvl1pPr>
            <a:lvl2pPr indent="-317500" lvl="1" marL="914400" rtl="0" algn="l">
              <a:lnSpc>
                <a:spcPct val="90000"/>
              </a:lnSpc>
              <a:spcBef>
                <a:spcPts val="400"/>
              </a:spcBef>
              <a:spcAft>
                <a:spcPts val="0"/>
              </a:spcAft>
              <a:buClr>
                <a:srgbClr val="002B42"/>
              </a:buClr>
              <a:buSzPts val="1400"/>
              <a:buChar char="•"/>
              <a:defRPr/>
            </a:lvl2pPr>
            <a:lvl3pPr indent="-317500" lvl="2" marL="1371600" rtl="0" algn="l">
              <a:lnSpc>
                <a:spcPct val="90000"/>
              </a:lnSpc>
              <a:spcBef>
                <a:spcPts val="400"/>
              </a:spcBef>
              <a:spcAft>
                <a:spcPts val="0"/>
              </a:spcAft>
              <a:buClr>
                <a:srgbClr val="002B42"/>
              </a:buClr>
              <a:buSzPts val="1400"/>
              <a:buChar char="•"/>
              <a:defRPr/>
            </a:lvl3pPr>
            <a:lvl4pPr indent="-317500" lvl="3" marL="1828800" rtl="0" algn="l">
              <a:lnSpc>
                <a:spcPct val="90000"/>
              </a:lnSpc>
              <a:spcBef>
                <a:spcPts val="400"/>
              </a:spcBef>
              <a:spcAft>
                <a:spcPts val="0"/>
              </a:spcAft>
              <a:buClr>
                <a:srgbClr val="002B42"/>
              </a:buClr>
              <a:buSzPts val="1400"/>
              <a:buChar char="•"/>
              <a:defRPr/>
            </a:lvl4pPr>
            <a:lvl5pPr indent="-317500" lvl="4" marL="2286000" rtl="0" algn="l">
              <a:lnSpc>
                <a:spcPct val="90000"/>
              </a:lnSpc>
              <a:spcBef>
                <a:spcPts val="400"/>
              </a:spcBef>
              <a:spcAft>
                <a:spcPts val="0"/>
              </a:spcAft>
              <a:buClr>
                <a:srgbClr val="002B42"/>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4" name="Shape 94"/>
        <p:cNvGrpSpPr/>
        <p:nvPr/>
      </p:nvGrpSpPr>
      <p:grpSpPr>
        <a:xfrm>
          <a:off x="0" y="0"/>
          <a:ext cx="0" cy="0"/>
          <a:chOff x="0" y="0"/>
          <a:chExt cx="0" cy="0"/>
        </a:xfrm>
      </p:grpSpPr>
      <p:sp>
        <p:nvSpPr>
          <p:cNvPr id="95" name="Google Shape;95;p26"/>
          <p:cNvSpPr txBox="1"/>
          <p:nvPr>
            <p:ph idx="1" type="body"/>
          </p:nvPr>
        </p:nvSpPr>
        <p:spPr>
          <a:xfrm>
            <a:off x="628650" y="1407362"/>
            <a:ext cx="7886700" cy="1314300"/>
          </a:xfrm>
          <a:prstGeom prst="rect">
            <a:avLst/>
          </a:prstGeom>
          <a:noFill/>
          <a:ln>
            <a:noFill/>
          </a:ln>
        </p:spPr>
        <p:txBody>
          <a:bodyPr anchorCtr="0" anchor="t" bIns="0" lIns="137150" spcFirstLastPara="1" rIns="0" wrap="square" tIns="0">
            <a:spAutoFit/>
          </a:bodyPr>
          <a:lstStyle>
            <a:lvl1pPr indent="-336550" lvl="0" marL="457200" rtl="0" algn="l">
              <a:lnSpc>
                <a:spcPct val="90000"/>
              </a:lnSpc>
              <a:spcBef>
                <a:spcPts val="800"/>
              </a:spcBef>
              <a:spcAft>
                <a:spcPts val="0"/>
              </a:spcAft>
              <a:buClr>
                <a:srgbClr val="002B42"/>
              </a:buClr>
              <a:buSzPts val="1700"/>
              <a:buFont typeface="Arial"/>
              <a:buChar char="●"/>
              <a:defRPr b="0" i="0">
                <a:solidFill>
                  <a:srgbClr val="002B42"/>
                </a:solidFill>
                <a:latin typeface="Arial"/>
                <a:ea typeface="Arial"/>
                <a:cs typeface="Arial"/>
                <a:sym typeface="Arial"/>
              </a:defRPr>
            </a:lvl1pPr>
            <a:lvl2pPr indent="-317500" lvl="1" marL="914400" rtl="0" algn="l">
              <a:lnSpc>
                <a:spcPct val="90000"/>
              </a:lnSpc>
              <a:spcBef>
                <a:spcPts val="400"/>
              </a:spcBef>
              <a:spcAft>
                <a:spcPts val="0"/>
              </a:spcAft>
              <a:buClr>
                <a:srgbClr val="002B42"/>
              </a:buClr>
              <a:buSzPts val="1400"/>
              <a:buFont typeface="Arial"/>
              <a:buChar char="●"/>
              <a:defRPr b="0" i="0">
                <a:solidFill>
                  <a:srgbClr val="002B42"/>
                </a:solidFill>
                <a:latin typeface="Arial"/>
                <a:ea typeface="Arial"/>
                <a:cs typeface="Arial"/>
                <a:sym typeface="Arial"/>
              </a:defRPr>
            </a:lvl2pPr>
            <a:lvl3pPr indent="-304800" lvl="2" marL="1371600" rtl="0" algn="l">
              <a:lnSpc>
                <a:spcPct val="90000"/>
              </a:lnSpc>
              <a:spcBef>
                <a:spcPts val="400"/>
              </a:spcBef>
              <a:spcAft>
                <a:spcPts val="0"/>
              </a:spcAft>
              <a:buClr>
                <a:srgbClr val="002B42"/>
              </a:buClr>
              <a:buSzPts val="1200"/>
              <a:buFont typeface="Arial"/>
              <a:buChar char="●"/>
              <a:defRPr b="0" i="0">
                <a:solidFill>
                  <a:srgbClr val="002B42"/>
                </a:solidFill>
                <a:latin typeface="Arial"/>
                <a:ea typeface="Arial"/>
                <a:cs typeface="Arial"/>
                <a:sym typeface="Arial"/>
              </a:defRPr>
            </a:lvl3pPr>
            <a:lvl4pPr indent="-298450" lvl="3" marL="18288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4pPr>
            <a:lvl5pPr indent="-298450" lvl="4" marL="2286000" rtl="0" algn="l">
              <a:lnSpc>
                <a:spcPct val="90000"/>
              </a:lnSpc>
              <a:spcBef>
                <a:spcPts val="400"/>
              </a:spcBef>
              <a:spcAft>
                <a:spcPts val="0"/>
              </a:spcAft>
              <a:buClr>
                <a:srgbClr val="002B42"/>
              </a:buClr>
              <a:buSzPts val="1100"/>
              <a:buFont typeface="Arial"/>
              <a:buChar char="●"/>
              <a:defRPr b="0" i="0">
                <a:solidFill>
                  <a:srgbClr val="002B42"/>
                </a:solidFill>
                <a:latin typeface="Arial"/>
                <a:ea typeface="Arial"/>
                <a:cs typeface="Arial"/>
                <a:sym typeface="Aria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 name="Google Shape;96;p26"/>
          <p:cNvSpPr txBox="1"/>
          <p:nvPr>
            <p:ph type="title"/>
          </p:nvPr>
        </p:nvSpPr>
        <p:spPr>
          <a:xfrm>
            <a:off x="628650" y="273844"/>
            <a:ext cx="7886700" cy="994200"/>
          </a:xfrm>
          <a:prstGeom prst="rect">
            <a:avLst/>
          </a:prstGeom>
          <a:gradFill>
            <a:gsLst>
              <a:gs pos="0">
                <a:srgbClr val="002A40"/>
              </a:gs>
              <a:gs pos="22000">
                <a:srgbClr val="006271"/>
              </a:gs>
              <a:gs pos="83000">
                <a:srgbClr val="002A40"/>
              </a:gs>
              <a:gs pos="100000">
                <a:srgbClr val="002A40"/>
              </a:gs>
            </a:gsLst>
            <a:path path="circle">
              <a:fillToRect l="100%" t="100%"/>
            </a:path>
            <a:tileRect b="-100%" r="-100%"/>
          </a:gradFill>
          <a:ln>
            <a:noFill/>
          </a:ln>
        </p:spPr>
        <p:txBody>
          <a:bodyPr anchorCtr="0" anchor="ctr" bIns="34275" lIns="137150" spcFirstLastPara="1" rIns="68575" wrap="square" tIns="0">
            <a:normAutofit/>
          </a:bodyPr>
          <a:lstStyle>
            <a:lvl1pPr lvl="0" rtl="0" algn="l">
              <a:lnSpc>
                <a:spcPct val="90000"/>
              </a:lnSpc>
              <a:spcBef>
                <a:spcPts val="0"/>
              </a:spcBef>
              <a:spcAft>
                <a:spcPts val="0"/>
              </a:spcAft>
              <a:buClr>
                <a:schemeClr val="lt1"/>
              </a:buClr>
              <a:buSzPts val="3300"/>
              <a:buFont typeface="Arial"/>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 name="Google Shape;97;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8" name="Google Shape;98;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9" name="Google Shape;99;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531341"/>
            <a:ext cx="7886700" cy="7368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rgbClr val="00D8EA"/>
              </a:buClr>
              <a:buSzPts val="3300"/>
              <a:buFont typeface="Helvetica Neue"/>
              <a:buNone/>
              <a:defRPr b="1" i="0" sz="3300" u="none" cap="none" strike="noStrike">
                <a:solidFill>
                  <a:srgbClr val="00D8EA"/>
                </a:solidFill>
                <a:latin typeface="Helvetica Neue"/>
                <a:ea typeface="Helvetica Neue"/>
                <a:cs typeface="Helvetica Neue"/>
                <a:sym typeface="Helvetica Neue"/>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61950" lvl="0" marL="457200" marR="0" rtl="0" algn="l">
              <a:lnSpc>
                <a:spcPct val="90000"/>
              </a:lnSpc>
              <a:spcBef>
                <a:spcPts val="800"/>
              </a:spcBef>
              <a:spcAft>
                <a:spcPts val="0"/>
              </a:spcAft>
              <a:buClr>
                <a:srgbClr val="002B42"/>
              </a:buClr>
              <a:buSzPts val="2100"/>
              <a:buFont typeface="Arial"/>
              <a:buChar char="•"/>
              <a:defRPr b="0" i="0" sz="2100" u="none" cap="none" strike="noStrike">
                <a:solidFill>
                  <a:srgbClr val="002B42"/>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rgbClr val="002B42"/>
              </a:buClr>
              <a:buSzPts val="1800"/>
              <a:buFont typeface="Arial"/>
              <a:buChar char="•"/>
              <a:defRPr b="0" i="0" sz="1800" u="none" cap="none" strike="noStrike">
                <a:solidFill>
                  <a:srgbClr val="002B42"/>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rgbClr val="002B42"/>
              </a:buClr>
              <a:buSzPts val="1500"/>
              <a:buFont typeface="Arial"/>
              <a:buChar char="•"/>
              <a:defRPr b="0" i="0" sz="1500" u="none" cap="none" strike="noStrike">
                <a:solidFill>
                  <a:srgbClr val="002B42"/>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rgbClr val="002B42"/>
              </a:buClr>
              <a:buSzPts val="1400"/>
              <a:buFont typeface="Arial"/>
              <a:buChar char="•"/>
              <a:defRPr b="0" i="0" sz="1400" u="none" cap="none" strike="noStrike">
                <a:solidFill>
                  <a:srgbClr val="002B42"/>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hyperlink" Target="https://docs.docker.com/get-docker/"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0.xml"/><Relationship Id="rId3" Type="http://schemas.openxmlformats.org/officeDocument/2006/relationships/image" Target="../media/image58.png"/><Relationship Id="rId4" Type="http://schemas.openxmlformats.org/officeDocument/2006/relationships/image" Target="../media/image6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1.xml"/><Relationship Id="rId3" Type="http://schemas.openxmlformats.org/officeDocument/2006/relationships/image" Target="../media/image6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2.xml"/><Relationship Id="rId3" Type="http://schemas.openxmlformats.org/officeDocument/2006/relationships/image" Target="../media/image3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 Id="rId3" Type="http://schemas.openxmlformats.org/officeDocument/2006/relationships/image" Target="../media/image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 Id="rId3" Type="http://schemas.openxmlformats.org/officeDocument/2006/relationships/hyperlink" Target="mailto:bioinformatics@gladstone.ucsf.ed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https://gladstone.org/events?series=data-science-training-program"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0.xml"/><Relationship Id="rId3" Type="http://schemas.openxmlformats.org/officeDocument/2006/relationships/hyperlink" Target="https://gladstoneinstitutes.us10.list-manage.com/track/click?u=1a62a392ffda799ebdf0313d3&amp;id=f8f7a65295&amp;e=0b7c96b1c4"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 Id="rId3" Type="http://schemas.openxmlformats.org/officeDocument/2006/relationships/hyperlink" Target="https://gladstoneinstitutes.slack.com/archives/C0145F1L7QS"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3.xml"/><Relationship Id="rId3" Type="http://schemas.openxmlformats.org/officeDocument/2006/relationships/hyperlink" Target="http://seqanswers.com/forums/" TargetMode="External"/><Relationship Id="rId4" Type="http://schemas.openxmlformats.org/officeDocument/2006/relationships/hyperlink" Target="https://www.biostars.org/" TargetMode="External"/><Relationship Id="rId5" Type="http://schemas.openxmlformats.org/officeDocument/2006/relationships/hyperlink" Target="https://www.rna-seqblog.com/" TargetMode="External"/><Relationship Id="rId6" Type="http://schemas.openxmlformats.org/officeDocument/2006/relationships/hyperlink" Target="https://stackexchange.com/sites"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4.xml"/><Relationship Id="rId3" Type="http://schemas.openxmlformats.org/officeDocument/2006/relationships/hyperlink" Target="http://cshprotocols.cshlp.org/content/early/2015/04/11/pdb.top084970.full.pdf+html" TargetMode="External"/><Relationship Id="rId4" Type="http://schemas.openxmlformats.org/officeDocument/2006/relationships/hyperlink" Target="https://www.annualreviews.org/doi/full/10.1146/annurev-biodatasci-072018-021255#_i2" TargetMode="External"/><Relationship Id="rId5" Type="http://schemas.openxmlformats.org/officeDocument/2006/relationships/hyperlink" Target="https://rnaseq.uoregon.edu/" TargetMode="External"/><Relationship Id="rId6" Type="http://schemas.openxmlformats.org/officeDocument/2006/relationships/hyperlink" Target="https://training.galaxyproject.org/training-material/topics/transcriptomics/tutorials/ref-based/tutorial.html" TargetMode="External"/><Relationship Id="rId7" Type="http://schemas.openxmlformats.org/officeDocument/2006/relationships/hyperlink" Target="https://www.surveymonkey.com/r/F75J6VZ"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5.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faculty.ucr.edu/~tgirke/HTML_Presentations/Manuals/Workshop_Dec_12_16_2013/Rrnaseq/Rrnaseq.pdf" TargetMode="Externa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42.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s://www.bioinformatics.babraham.ac.uk/projects/fastqc/good_sequence_short_fastqc.html" TargetMode="External"/><Relationship Id="rId4" Type="http://schemas.openxmlformats.org/officeDocument/2006/relationships/hyperlink" Target="https://www.bioinformatics.babraham.ac.uk/projects/fastqc/good_sequence_short_fastqc.html" TargetMode="External"/><Relationship Id="rId5" Type="http://schemas.openxmlformats.org/officeDocument/2006/relationships/hyperlink" Target="https://www.bioinformatics.babraham.ac.uk/projects/fastqc/bad_sequence_fastqc.html" TargetMode="External"/><Relationship Id="rId6" Type="http://schemas.openxmlformats.org/officeDocument/2006/relationships/hyperlink" Target="https://www.bioinformatics.babraham.ac.uk/projects/fastqc/bad_sequence_fastqc.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37.png"/><Relationship Id="rId6"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hyperlink" Target="https://www.ncbi.nlm.nih.gov/pmc/articles/PMC7084517/#:~:text=However%2C%20STAR%20has%20a%20higher,among%20all%20compared%20mapping%20tool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hyperlink" Target="https://www.docker.com/products/docker-desktop/" TargetMode="External"/><Relationship Id="rId4" Type="http://schemas.openxmlformats.org/officeDocument/2006/relationships/hyperlink" Target="https://docs.docker.com/desktop/install/windows-instal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8.png"/><Relationship Id="rId9"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2.xml"/><Relationship Id="rId3" Type="http://schemas.openxmlformats.org/officeDocument/2006/relationships/hyperlink" Target="https://wynton.ucsf.edu/hpc/get-started/access-cluster.html" TargetMode="Externa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3.xml"/><Relationship Id="rId3" Type="http://schemas.openxmlformats.org/officeDocument/2006/relationships/image" Target="../media/image43.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6.xml"/><Relationship Id="rId3"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hyperlink" Target="https://www.docker.com/products/docker-desktop/" TargetMode="External"/><Relationship Id="rId4" Type="http://schemas.openxmlformats.org/officeDocument/2006/relationships/hyperlink" Target="https://docs.docker.com/desktop/install/windows-install/"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hyperlink" Target="https://www.surveymonkey.com/r/F75J6VZ"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hyperlink" Target="https://docs.docker.com/get-docke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71.png"/><Relationship Id="rId8"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63.png"/><Relationship Id="rId4" Type="http://schemas.openxmlformats.org/officeDocument/2006/relationships/image" Target="../media/image54.png"/><Relationship Id="rId5" Type="http://schemas.openxmlformats.org/officeDocument/2006/relationships/image" Target="../media/image5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0.xml"/><Relationship Id="rId3" Type="http://schemas.openxmlformats.org/officeDocument/2006/relationships/image" Target="../media/image68.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1.xml"/><Relationship Id="rId3" Type="http://schemas.openxmlformats.org/officeDocument/2006/relationships/image" Target="../media/image68.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hyperlink" Target="https://www.ncbi.nlm.nih.gov/sra/" TargetMode="External"/><Relationship Id="rId4" Type="http://schemas.openxmlformats.org/officeDocument/2006/relationships/hyperlink" Target="https://www.ncbi.nlm.nih.gov/geo/query/acc.cgi?acc=GSE49712"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 Id="rId3" Type="http://schemas.openxmlformats.org/officeDocument/2006/relationships/hyperlink" Target="https://www.surveymonkey.com/r/F75J6VZ"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 Id="rId3" Type="http://schemas.openxmlformats.org/officeDocument/2006/relationships/image" Target="../media/image65.png"/><Relationship Id="rId4" Type="http://schemas.openxmlformats.org/officeDocument/2006/relationships/image" Target="../media/image60.png"/><Relationship Id="rId5" Type="http://schemas.openxmlformats.org/officeDocument/2006/relationships/image" Target="../media/image6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5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5.xml"/><Relationship Id="rId3"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 Id="rId3" Type="http://schemas.openxmlformats.org/officeDocument/2006/relationships/image" Target="../media/image1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 Id="rId3" Type="http://schemas.openxmlformats.org/officeDocument/2006/relationships/image" Target="../media/image69.png"/><Relationship Id="rId4" Type="http://schemas.openxmlformats.org/officeDocument/2006/relationships/image" Target="../media/image6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 Id="rId3" Type="http://schemas.openxmlformats.org/officeDocument/2006/relationships/hyperlink" Target="https://academic.oup.com/bioinformatics/article/30/7/923/232889" TargetMode="External"/><Relationship Id="rId4" Type="http://schemas.openxmlformats.org/officeDocument/2006/relationships/image" Target="../media/image57.png"/><Relationship Id="rId5"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7"/>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Library preparation</a:t>
            </a:r>
            <a:endParaRPr/>
          </a:p>
        </p:txBody>
      </p:sp>
      <p:sp>
        <p:nvSpPr>
          <p:cNvPr id="106" name="Google Shape;106;p27"/>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lnSpc>
                <a:spcPct val="90000"/>
              </a:lnSpc>
              <a:spcBef>
                <a:spcPts val="0"/>
              </a:spcBef>
              <a:spcAft>
                <a:spcPts val="0"/>
              </a:spcAft>
              <a:buClr>
                <a:schemeClr val="lt1"/>
              </a:buClr>
              <a:buSzPts val="2100"/>
              <a:buNone/>
            </a:pPr>
            <a:r>
              <a:rPr lang="en"/>
              <a:t>Please revise slides 2-8 before the workshop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6"/>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a:t>
            </a:r>
            <a:r>
              <a:rPr lang="en"/>
              <a:t>this</a:t>
            </a:r>
            <a:r>
              <a:rPr lang="en"/>
              <a:t> workshop</a:t>
            </a:r>
            <a:endParaRPr/>
          </a:p>
        </p:txBody>
      </p:sp>
      <p:sp>
        <p:nvSpPr>
          <p:cNvPr id="181" name="Google Shape;181;p36"/>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all_steps_docker_desktop.sh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None/>
            </a:pPr>
            <a:r>
              <a:t/>
            </a:r>
            <a:endParaRPr sz="1900"/>
          </a:p>
        </p:txBody>
      </p:sp>
      <p:sp>
        <p:nvSpPr>
          <p:cNvPr id="182" name="Google Shape;182;p36"/>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3"/>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26"/>
          <p:cNvSpPr txBox="1"/>
          <p:nvPr>
            <p:ph type="title"/>
          </p:nvPr>
        </p:nvSpPr>
        <p:spPr>
          <a:xfrm>
            <a:off x="117475" y="155448"/>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Estimation of the strandness</a:t>
            </a:r>
            <a:endParaRPr/>
          </a:p>
        </p:txBody>
      </p:sp>
      <p:pic>
        <p:nvPicPr>
          <p:cNvPr id="1015" name="Google Shape;1015;p126"/>
          <p:cNvPicPr preferRelativeResize="0"/>
          <p:nvPr/>
        </p:nvPicPr>
        <p:blipFill>
          <a:blip r:embed="rId3">
            <a:alphaModFix/>
          </a:blip>
          <a:stretch>
            <a:fillRect/>
          </a:stretch>
        </p:blipFill>
        <p:spPr>
          <a:xfrm>
            <a:off x="319925" y="838241"/>
            <a:ext cx="4407407" cy="3637007"/>
          </a:xfrm>
          <a:prstGeom prst="rect">
            <a:avLst/>
          </a:prstGeom>
          <a:noFill/>
          <a:ln>
            <a:noFill/>
          </a:ln>
        </p:spPr>
      </p:pic>
      <p:sp>
        <p:nvSpPr>
          <p:cNvPr id="1016" name="Google Shape;1016;p126"/>
          <p:cNvSpPr txBox="1"/>
          <p:nvPr/>
        </p:nvSpPr>
        <p:spPr>
          <a:xfrm>
            <a:off x="4938550" y="874125"/>
            <a:ext cx="4129200" cy="24936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 sz="1500"/>
              <a:t>In a stranded forward library, reads map mostly on the genes located on forward strand (here gene1). </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With stranded reverse library, reads map mostly on genes on the reverse strand (here gene2).</a:t>
            </a:r>
            <a:endParaRPr sz="1500"/>
          </a:p>
          <a:p>
            <a:pPr indent="0" lvl="0" marL="457200" rtl="0" algn="l">
              <a:spcBef>
                <a:spcPts val="0"/>
              </a:spcBef>
              <a:spcAft>
                <a:spcPts val="0"/>
              </a:spcAft>
              <a:buNone/>
            </a:pPr>
            <a:r>
              <a:rPr lang="en" sz="1500"/>
              <a:t> </a:t>
            </a:r>
            <a:endParaRPr sz="1500"/>
          </a:p>
          <a:p>
            <a:pPr indent="-323850" lvl="0" marL="457200" rtl="0" algn="l">
              <a:spcBef>
                <a:spcPts val="0"/>
              </a:spcBef>
              <a:spcAft>
                <a:spcPts val="0"/>
              </a:spcAft>
              <a:buSzPts val="1500"/>
              <a:buChar char="●"/>
            </a:pPr>
            <a:r>
              <a:rPr lang="en" sz="1500"/>
              <a:t>With unstranded library, reads maps on genes on both strands.</a:t>
            </a:r>
            <a:endParaRPr sz="1500"/>
          </a:p>
        </p:txBody>
      </p:sp>
      <p:sp>
        <p:nvSpPr>
          <p:cNvPr id="1017" name="Google Shape;1017;p126"/>
          <p:cNvSpPr txBox="1"/>
          <p:nvPr/>
        </p:nvSpPr>
        <p:spPr>
          <a:xfrm>
            <a:off x="63925" y="4778550"/>
            <a:ext cx="6306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https://training.galaxyproject.org/training-material/</a:t>
            </a:r>
            <a:endParaRPr sz="1200">
              <a:solidFill>
                <a:srgbClr val="666666"/>
              </a:solidFill>
            </a:endParaRPr>
          </a:p>
        </p:txBody>
      </p:sp>
      <p:pic>
        <p:nvPicPr>
          <p:cNvPr id="1018" name="Google Shape;1018;p126"/>
          <p:cNvPicPr preferRelativeResize="0"/>
          <p:nvPr/>
        </p:nvPicPr>
        <p:blipFill>
          <a:blip r:embed="rId4">
            <a:alphaModFix/>
          </a:blip>
          <a:stretch>
            <a:fillRect/>
          </a:stretch>
        </p:blipFill>
        <p:spPr>
          <a:xfrm>
            <a:off x="4997625" y="3367725"/>
            <a:ext cx="4011050" cy="17205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27"/>
          <p:cNvSpPr txBox="1"/>
          <p:nvPr>
            <p:ph type="title"/>
          </p:nvPr>
        </p:nvSpPr>
        <p:spPr>
          <a:xfrm>
            <a:off x="114300" y="15602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 output</a:t>
            </a:r>
            <a:endParaRPr/>
          </a:p>
        </p:txBody>
      </p:sp>
      <p:sp>
        <p:nvSpPr>
          <p:cNvPr id="1024" name="Google Shape;1024;p127"/>
          <p:cNvSpPr txBox="1"/>
          <p:nvPr>
            <p:ph idx="1" type="body"/>
          </p:nvPr>
        </p:nvSpPr>
        <p:spPr>
          <a:xfrm>
            <a:off x="60625" y="773544"/>
            <a:ext cx="7886700" cy="3263400"/>
          </a:xfrm>
          <a:prstGeom prst="rect">
            <a:avLst/>
          </a:prstGeom>
        </p:spPr>
        <p:txBody>
          <a:bodyPr anchorCtr="0" anchor="t" bIns="0" lIns="0" spcFirstLastPara="1" rIns="0" wrap="square" tIns="0">
            <a:noAutofit/>
          </a:bodyPr>
          <a:lstStyle/>
          <a:p>
            <a:pPr indent="0" lvl="0" marL="457200" rtl="0" algn="l">
              <a:spcBef>
                <a:spcPts val="1000"/>
              </a:spcBef>
              <a:spcAft>
                <a:spcPts val="0"/>
              </a:spcAft>
              <a:buNone/>
            </a:pPr>
            <a:r>
              <a:t/>
            </a:r>
            <a:endParaRPr sz="2500">
              <a:latin typeface="Arial"/>
              <a:ea typeface="Arial"/>
              <a:cs typeface="Arial"/>
              <a:sym typeface="Arial"/>
            </a:endParaRPr>
          </a:p>
          <a:p>
            <a:pPr indent="-387350" lvl="1" marL="914400" rtl="0" algn="l">
              <a:spcBef>
                <a:spcPts val="1000"/>
              </a:spcBef>
              <a:spcAft>
                <a:spcPts val="0"/>
              </a:spcAft>
              <a:buSzPts val="2500"/>
              <a:buFont typeface="Arial"/>
              <a:buChar char="○"/>
            </a:pPr>
            <a:r>
              <a:rPr lang="en" sz="2500">
                <a:latin typeface="Arial"/>
                <a:ea typeface="Arial"/>
                <a:cs typeface="Arial"/>
                <a:sym typeface="Arial"/>
              </a:rPr>
              <a:t>count matrix (text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 summary file</a:t>
            </a:r>
            <a:endParaRPr sz="2500">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a:p>
            <a:pPr indent="0" lvl="0" marL="45720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1025" name="Google Shape;1025;p127"/>
          <p:cNvPicPr preferRelativeResize="0"/>
          <p:nvPr/>
        </p:nvPicPr>
        <p:blipFill>
          <a:blip r:embed="rId3">
            <a:alphaModFix/>
          </a:blip>
          <a:stretch>
            <a:fillRect/>
          </a:stretch>
        </p:blipFill>
        <p:spPr>
          <a:xfrm>
            <a:off x="4643700" y="1194250"/>
            <a:ext cx="4154950" cy="37560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28"/>
          <p:cNvSpPr txBox="1"/>
          <p:nvPr>
            <p:ph type="title"/>
          </p:nvPr>
        </p:nvSpPr>
        <p:spPr>
          <a:xfrm>
            <a:off x="128200" y="100400"/>
            <a:ext cx="8880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200">
                <a:solidFill>
                  <a:srgbClr val="1155CC"/>
                </a:solidFill>
                <a:latin typeface="Arial"/>
                <a:ea typeface="Arial"/>
                <a:cs typeface="Arial"/>
                <a:sym typeface="Arial"/>
              </a:rPr>
              <a:t>Gene-wise counts should be normalized before comparing between samples</a:t>
            </a:r>
            <a:endParaRPr>
              <a:solidFill>
                <a:srgbClr val="1155CC"/>
              </a:solidFill>
            </a:endParaRPr>
          </a:p>
        </p:txBody>
      </p:sp>
      <p:sp>
        <p:nvSpPr>
          <p:cNvPr id="1031" name="Google Shape;1031;p128"/>
          <p:cNvSpPr txBox="1"/>
          <p:nvPr/>
        </p:nvSpPr>
        <p:spPr>
          <a:xfrm>
            <a:off x="5843075" y="4199125"/>
            <a:ext cx="31257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Feb 1, at 9.30-12p</a:t>
            </a:r>
            <a:endParaRPr b="1" sz="1200">
              <a:solidFill>
                <a:srgbClr val="262626"/>
              </a:solidFill>
              <a:highlight>
                <a:srgbClr val="F7F6F3"/>
              </a:highlight>
            </a:endParaRPr>
          </a:p>
        </p:txBody>
      </p:sp>
      <p:pic>
        <p:nvPicPr>
          <p:cNvPr id="1032" name="Google Shape;1032;p128"/>
          <p:cNvPicPr preferRelativeResize="0"/>
          <p:nvPr/>
        </p:nvPicPr>
        <p:blipFill>
          <a:blip r:embed="rId3">
            <a:alphaModFix/>
          </a:blip>
          <a:stretch>
            <a:fillRect/>
          </a:stretch>
        </p:blipFill>
        <p:spPr>
          <a:xfrm>
            <a:off x="64025" y="939950"/>
            <a:ext cx="5037601" cy="2755099"/>
          </a:xfrm>
          <a:prstGeom prst="rect">
            <a:avLst/>
          </a:prstGeom>
          <a:noFill/>
          <a:ln>
            <a:noFill/>
          </a:ln>
        </p:spPr>
      </p:pic>
      <p:sp>
        <p:nvSpPr>
          <p:cNvPr id="1033" name="Google Shape;1033;p128"/>
          <p:cNvSpPr txBox="1"/>
          <p:nvPr>
            <p:ph idx="1" type="body"/>
          </p:nvPr>
        </p:nvSpPr>
        <p:spPr>
          <a:xfrm>
            <a:off x="4776025" y="1244038"/>
            <a:ext cx="4311000" cy="2692800"/>
          </a:xfrm>
          <a:prstGeom prst="rect">
            <a:avLst/>
          </a:prstGeom>
        </p:spPr>
        <p:txBody>
          <a:bodyPr anchorCtr="0" anchor="t" bIns="0" lIns="0" spcFirstLastPara="1" rIns="0" wrap="square" tIns="0">
            <a:normAutofit/>
          </a:bodyPr>
          <a:lstStyle/>
          <a:p>
            <a:pPr indent="-342900" lvl="0" marL="457200" rtl="0" algn="l">
              <a:lnSpc>
                <a:spcPct val="115000"/>
              </a:lnSpc>
              <a:spcBef>
                <a:spcPts val="1000"/>
              </a:spcBef>
              <a:spcAft>
                <a:spcPts val="0"/>
              </a:spcAft>
              <a:buClr>
                <a:srgbClr val="002B42"/>
              </a:buClr>
              <a:buSzPts val="1800"/>
              <a:buFont typeface="Arial"/>
              <a:buChar char="•"/>
            </a:pPr>
            <a:r>
              <a:rPr lang="en" sz="1800" u="sng">
                <a:latin typeface="Arial"/>
                <a:ea typeface="Arial"/>
                <a:cs typeface="Arial"/>
                <a:sym typeface="Arial"/>
              </a:rPr>
              <a:t>Library size</a:t>
            </a:r>
            <a:r>
              <a:rPr lang="en" sz="1800">
                <a:latin typeface="Arial"/>
                <a:ea typeface="Arial"/>
                <a:cs typeface="Arial"/>
                <a:sym typeface="Arial"/>
              </a:rPr>
              <a:t>: c</a:t>
            </a:r>
            <a:r>
              <a:rPr lang="en" sz="1800">
                <a:solidFill>
                  <a:srgbClr val="002B42"/>
                </a:solidFill>
                <a:latin typeface="Arial"/>
                <a:ea typeface="Arial"/>
                <a:cs typeface="Arial"/>
                <a:sym typeface="Arial"/>
              </a:rPr>
              <a:t>ounts can differ because of different library sizes (Sample A and Sample B)</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Real change in expression level of a gene vs non-biological reasons</a:t>
            </a:r>
            <a:endParaRPr sz="1800">
              <a:solidFill>
                <a:srgbClr val="002B42"/>
              </a:solidFill>
              <a:latin typeface="Arial"/>
              <a:ea typeface="Arial"/>
              <a:cs typeface="Arial"/>
              <a:sym typeface="Arial"/>
            </a:endParaRPr>
          </a:p>
          <a:p>
            <a:pPr indent="-342900" lvl="0" marL="457200" rtl="0" algn="l">
              <a:lnSpc>
                <a:spcPct val="115000"/>
              </a:lnSpc>
              <a:spcBef>
                <a:spcPts val="0"/>
              </a:spcBef>
              <a:spcAft>
                <a:spcPts val="0"/>
              </a:spcAft>
              <a:buClr>
                <a:srgbClr val="002B42"/>
              </a:buClr>
              <a:buSzPts val="1800"/>
              <a:buFont typeface="Arial"/>
              <a:buChar char="•"/>
            </a:pPr>
            <a:r>
              <a:rPr lang="en" sz="1800">
                <a:solidFill>
                  <a:srgbClr val="002B42"/>
                </a:solidFill>
                <a:latin typeface="Arial"/>
                <a:ea typeface="Arial"/>
                <a:cs typeface="Arial"/>
                <a:sym typeface="Arial"/>
              </a:rPr>
              <a:t>Need to estimate </a:t>
            </a:r>
            <a:r>
              <a:rPr lang="en" sz="1800">
                <a:latin typeface="Arial"/>
                <a:ea typeface="Arial"/>
                <a:cs typeface="Arial"/>
                <a:sym typeface="Arial"/>
              </a:rPr>
              <a:t>variability (dispersion)</a:t>
            </a:r>
            <a:endParaRPr sz="1800">
              <a:latin typeface="Arial"/>
              <a:ea typeface="Arial"/>
              <a:cs typeface="Arial"/>
              <a:sym typeface="Arial"/>
            </a:endParaRPr>
          </a:p>
          <a:p>
            <a:pPr indent="-342900" lvl="0" marL="457200" rtl="0" algn="l">
              <a:lnSpc>
                <a:spcPct val="115000"/>
              </a:lnSpc>
              <a:spcBef>
                <a:spcPts val="0"/>
              </a:spcBef>
              <a:spcAft>
                <a:spcPts val="0"/>
              </a:spcAft>
              <a:buSzPts val="1800"/>
              <a:buFont typeface="Arial"/>
              <a:buChar char="•"/>
            </a:pPr>
            <a:r>
              <a:rPr lang="en" sz="1800">
                <a:latin typeface="Arial"/>
                <a:ea typeface="Arial"/>
                <a:cs typeface="Arial"/>
                <a:sym typeface="Arial"/>
              </a:rPr>
              <a:t>Several steps and specific tools</a:t>
            </a:r>
            <a:endParaRPr sz="1800">
              <a:solidFill>
                <a:srgbClr val="002B42"/>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29"/>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
                <a:solidFill>
                  <a:srgbClr val="A64D79"/>
                </a:solidFill>
              </a:rPr>
              <a:t>Break (5 min) </a:t>
            </a:r>
            <a:endParaRPr>
              <a:solidFill>
                <a:srgbClr val="A64D7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help? Please drop a question in the chat or speak 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30"/>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44" name="Google Shape;1044;p130"/>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381000" lvl="0" marL="457200" rtl="0" algn="l">
              <a:spcBef>
                <a:spcPts val="800"/>
              </a:spcBef>
              <a:spcAft>
                <a:spcPts val="0"/>
              </a:spcAft>
              <a:buSzPts val="2400"/>
              <a:buFont typeface="Arial"/>
              <a:buChar char="●"/>
            </a:pPr>
            <a:r>
              <a:rPr lang="en" sz="2400">
                <a:latin typeface="Arial"/>
                <a:ea typeface="Arial"/>
                <a:cs typeface="Arial"/>
                <a:sym typeface="Arial"/>
              </a:rPr>
              <a:t>Inspect the STAR output</a:t>
            </a:r>
            <a:endParaRPr sz="2400">
              <a:latin typeface="Arial"/>
              <a:ea typeface="Arial"/>
              <a:cs typeface="Arial"/>
              <a:sym typeface="Arial"/>
            </a:endParaRPr>
          </a:p>
          <a:p>
            <a:pPr indent="0" lvl="0" marL="45720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How do the output files look?</a:t>
            </a:r>
            <a:endParaRPr sz="2400">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31"/>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Need to sort alignment report?</a:t>
            </a:r>
            <a:endParaRPr sz="2200"/>
          </a:p>
          <a:p>
            <a:pPr indent="-304800" lvl="1" marL="596900" rtl="0" algn="l">
              <a:lnSpc>
                <a:spcPct val="90000"/>
              </a:lnSpc>
              <a:spcBef>
                <a:spcPts val="400"/>
              </a:spcBef>
              <a:spcAft>
                <a:spcPts val="0"/>
              </a:spcAft>
              <a:buClr>
                <a:srgbClr val="002B42"/>
              </a:buClr>
              <a:buSzPts val="2200"/>
              <a:buChar char="●"/>
            </a:pPr>
            <a:r>
              <a:rPr lang="en" sz="2200"/>
              <a:t>samtools</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Need to convert FASTQ to FASTA?</a:t>
            </a:r>
            <a:endParaRPr sz="2200"/>
          </a:p>
          <a:p>
            <a:pPr indent="-304800" lvl="1" marL="596900" rtl="0" algn="l">
              <a:lnSpc>
                <a:spcPct val="90000"/>
              </a:lnSpc>
              <a:spcBef>
                <a:spcPts val="400"/>
              </a:spcBef>
              <a:spcAft>
                <a:spcPts val="0"/>
              </a:spcAft>
              <a:buClr>
                <a:srgbClr val="002B42"/>
              </a:buClr>
              <a:buSzPts val="2200"/>
              <a:buChar char="●"/>
            </a:pPr>
            <a:r>
              <a:rPr lang="en" sz="2200"/>
              <a:t>fastx-toolkit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a:p>
            <a:pPr indent="-165100" lvl="1" marL="596900" rtl="0" algn="l">
              <a:lnSpc>
                <a:spcPct val="90000"/>
              </a:lnSpc>
              <a:spcBef>
                <a:spcPts val="400"/>
              </a:spcBef>
              <a:spcAft>
                <a:spcPts val="0"/>
              </a:spcAft>
              <a:buClr>
                <a:srgbClr val="002B42"/>
              </a:buClr>
              <a:buSzPts val="1400"/>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a:t>
            </a:r>
            <a:endParaRPr sz="2200"/>
          </a:p>
        </p:txBody>
      </p:sp>
      <p:sp>
        <p:nvSpPr>
          <p:cNvPr id="1050" name="Google Shape;1050;p131"/>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051" name="Google Shape;1051;p131"/>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Tools to manipulate files are available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3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1057" name="Google Shape;1057;p132"/>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featureCounts to tally counts</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3"/>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1063" name="Google Shape;1063;p133"/>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1064" name="Google Shape;1064;p133"/>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1065" name="Google Shape;1065;p133"/>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1066" name="Google Shape;1066;p133"/>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1067" name="Google Shape;1067;p133"/>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1068" name="Google Shape;1068;p133"/>
          <p:cNvSpPr/>
          <p:nvPr/>
        </p:nvSpPr>
        <p:spPr>
          <a:xfrm>
            <a:off x="3316325" y="26815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1069" name="Google Shape;1069;p133"/>
          <p:cNvSpPr/>
          <p:nvPr/>
        </p:nvSpPr>
        <p:spPr>
          <a:xfrm>
            <a:off x="5445750" y="26815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1070" name="Google Shape;1070;p133"/>
          <p:cNvSpPr/>
          <p:nvPr/>
        </p:nvSpPr>
        <p:spPr>
          <a:xfrm>
            <a:off x="5445750" y="3283875"/>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1071" name="Google Shape;1071;p133"/>
          <p:cNvSpPr/>
          <p:nvPr/>
        </p:nvSpPr>
        <p:spPr>
          <a:xfrm>
            <a:off x="3316325" y="7764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1072" name="Google Shape;1072;p133"/>
          <p:cNvSpPr/>
          <p:nvPr/>
        </p:nvSpPr>
        <p:spPr>
          <a:xfrm>
            <a:off x="3316325" y="1403288"/>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1073" name="Google Shape;1073;p133"/>
          <p:cNvSpPr/>
          <p:nvPr/>
        </p:nvSpPr>
        <p:spPr>
          <a:xfrm>
            <a:off x="5445750" y="3893249"/>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pic>
        <p:nvPicPr>
          <p:cNvPr id="1074" name="Google Shape;1074;p133"/>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34"/>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Session 2 - Take-home messages</a:t>
            </a:r>
            <a:endParaRPr/>
          </a:p>
        </p:txBody>
      </p:sp>
      <p:sp>
        <p:nvSpPr>
          <p:cNvPr id="1080" name="Google Shape;1080;p134"/>
          <p:cNvSpPr txBox="1"/>
          <p:nvPr/>
        </p:nvSpPr>
        <p:spPr>
          <a:xfrm>
            <a:off x="111275" y="493425"/>
            <a:ext cx="8727000" cy="2401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Each steps of the analysis can be affected by some kind of bias - Check the quality after each step!</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Be aware of possible batch effects, non biological variability.</a:t>
            </a:r>
            <a:endParaRPr sz="2000">
              <a:solidFill>
                <a:schemeClr val="dk1"/>
              </a:solidFill>
            </a:endParaRPr>
          </a:p>
          <a:p>
            <a:pPr indent="0" lvl="0" marL="457200" rtl="0" algn="l">
              <a:lnSpc>
                <a:spcPct val="90000"/>
              </a:lnSpc>
              <a:spcBef>
                <a:spcPts val="0"/>
              </a:spcBef>
              <a:spcAft>
                <a:spcPts val="0"/>
              </a:spcAft>
              <a:buNone/>
            </a:pPr>
            <a:r>
              <a:t/>
            </a:r>
            <a:endParaRPr sz="2000">
              <a:solidFill>
                <a:schemeClr val="dk1"/>
              </a:solidFill>
            </a:endParaRPr>
          </a:p>
          <a:p>
            <a:pPr indent="-355600" lvl="0" marL="457200" rtl="0" algn="l">
              <a:lnSpc>
                <a:spcPct val="90000"/>
              </a:lnSpc>
              <a:spcBef>
                <a:spcPts val="0"/>
              </a:spcBef>
              <a:spcAft>
                <a:spcPts val="0"/>
              </a:spcAft>
              <a:buClr>
                <a:schemeClr val="dk1"/>
              </a:buClr>
              <a:buSzPts val="2000"/>
              <a:buAutoNum type="arabicParenR"/>
            </a:pPr>
            <a:r>
              <a:rPr lang="en" sz="2000">
                <a:solidFill>
                  <a:schemeClr val="dk1"/>
                </a:solidFill>
              </a:rPr>
              <a:t>Know the tools and how they work. Use best practices for the analysis.</a:t>
            </a:r>
            <a:endParaRPr sz="2000">
              <a:solidFill>
                <a:schemeClr val="dk1"/>
              </a:solidFill>
            </a:endParaRPr>
          </a:p>
          <a:p>
            <a:pPr indent="0" lvl="0" marL="0" rtl="0" algn="l">
              <a:lnSpc>
                <a:spcPct val="90000"/>
              </a:lnSpc>
              <a:spcBef>
                <a:spcPts val="0"/>
              </a:spcBef>
              <a:spcAft>
                <a:spcPts val="0"/>
              </a:spcAft>
              <a:buNone/>
            </a:pPr>
            <a:r>
              <a:t/>
            </a:r>
            <a:endParaRPr sz="2000">
              <a:solidFill>
                <a:schemeClr val="dk1"/>
              </a:solidFill>
            </a:endParaRPr>
          </a:p>
        </p:txBody>
      </p:sp>
      <p:sp>
        <p:nvSpPr>
          <p:cNvPr id="1081" name="Google Shape;1081;p134"/>
          <p:cNvSpPr txBox="1"/>
          <p:nvPr/>
        </p:nvSpPr>
        <p:spPr>
          <a:xfrm>
            <a:off x="222425" y="3412000"/>
            <a:ext cx="8504700" cy="14931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AutoNum type="arabicParenR"/>
            </a:pPr>
            <a:r>
              <a:rPr lang="en" sz="1700"/>
              <a:t>Common tools, e.g., fastqc, </a:t>
            </a:r>
            <a:r>
              <a:rPr lang="en" sz="1700">
                <a:solidFill>
                  <a:schemeClr val="dk1"/>
                </a:solidFill>
              </a:rPr>
              <a:t>cutadapt, </a:t>
            </a:r>
            <a:r>
              <a:rPr lang="en" sz="1700"/>
              <a:t>STAR</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Common file formats, e.g., FASTQ, FASTA, SAM, GTF, BAM</a:t>
            </a:r>
            <a:endParaRPr sz="1700"/>
          </a:p>
          <a:p>
            <a:pPr indent="0" lvl="0" marL="457200" rtl="0" algn="l">
              <a:spcBef>
                <a:spcPts val="0"/>
              </a:spcBef>
              <a:spcAft>
                <a:spcPts val="0"/>
              </a:spcAft>
              <a:buNone/>
            </a:pPr>
            <a:r>
              <a:t/>
            </a:r>
            <a:endParaRPr sz="1700"/>
          </a:p>
          <a:p>
            <a:pPr indent="-336550" lvl="0" marL="457200" rtl="0" algn="l">
              <a:spcBef>
                <a:spcPts val="0"/>
              </a:spcBef>
              <a:spcAft>
                <a:spcPts val="0"/>
              </a:spcAft>
              <a:buSzPts val="1700"/>
              <a:buAutoNum type="arabicParenR"/>
            </a:pPr>
            <a:r>
              <a:rPr lang="en" sz="1700"/>
              <a:t>Analysis on your computer using docker and on Wynton using singularity </a:t>
            </a:r>
            <a:endParaRPr sz="1700"/>
          </a:p>
        </p:txBody>
      </p:sp>
      <p:sp>
        <p:nvSpPr>
          <p:cNvPr id="1082" name="Google Shape;1082;p134"/>
          <p:cNvSpPr txBox="1"/>
          <p:nvPr/>
        </p:nvSpPr>
        <p:spPr>
          <a:xfrm>
            <a:off x="142125" y="2800350"/>
            <a:ext cx="62943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This workshop covered: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35"/>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Real data is complex</a:t>
            </a:r>
            <a:endParaRPr/>
          </a:p>
        </p:txBody>
      </p:sp>
      <p:sp>
        <p:nvSpPr>
          <p:cNvPr id="1088" name="Google Shape;1088;p135"/>
          <p:cNvSpPr txBox="1"/>
          <p:nvPr>
            <p:ph idx="1" type="body"/>
          </p:nvPr>
        </p:nvSpPr>
        <p:spPr>
          <a:xfrm>
            <a:off x="628650" y="736800"/>
            <a:ext cx="8009700" cy="3873900"/>
          </a:xfrm>
          <a:prstGeom prst="rect">
            <a:avLst/>
          </a:prstGeom>
        </p:spPr>
        <p:txBody>
          <a:bodyPr anchorCtr="0" anchor="t" bIns="0" lIns="0" spcFirstLastPara="1" rIns="0" wrap="square" tIns="0">
            <a:noAutofit/>
          </a:bodyPr>
          <a:lstStyle/>
          <a:p>
            <a:pPr indent="-355600" lvl="0" marL="457200" rtl="0" algn="l">
              <a:spcBef>
                <a:spcPts val="800"/>
              </a:spcBef>
              <a:spcAft>
                <a:spcPts val="0"/>
              </a:spcAft>
              <a:buSzPts val="2000"/>
              <a:buChar char="●"/>
            </a:pPr>
            <a:r>
              <a:rPr lang="en" sz="2000"/>
              <a:t>This workshop provides an introduction to typical RNA-seq analysis steps using an artificial dataset. </a:t>
            </a:r>
            <a:r>
              <a:rPr lang="en" sz="2000"/>
              <a:t>Real data might need additional analyses choices.</a:t>
            </a:r>
            <a:endParaRPr sz="2000"/>
          </a:p>
          <a:p>
            <a:pPr indent="0" lvl="0" marL="4572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Possible challenges with real data</a:t>
            </a:r>
            <a:r>
              <a:rPr lang="en" sz="2000"/>
              <a:t>: (What we did not cover today)</a:t>
            </a:r>
            <a:endParaRPr sz="2000"/>
          </a:p>
          <a:p>
            <a:pPr indent="-355600" lvl="1" marL="914400" rtl="0" algn="l">
              <a:spcBef>
                <a:spcPts val="0"/>
              </a:spcBef>
              <a:spcAft>
                <a:spcPts val="0"/>
              </a:spcAft>
              <a:buSzPts val="2000"/>
              <a:buChar char="○"/>
            </a:pPr>
            <a:r>
              <a:rPr lang="en" sz="2000"/>
              <a:t>What to do you if only 50%of reads align to reference?</a:t>
            </a:r>
            <a:endParaRPr sz="2000"/>
          </a:p>
          <a:p>
            <a:pPr indent="-355600" lvl="1" marL="914400" rtl="0" algn="l">
              <a:spcBef>
                <a:spcPts val="0"/>
              </a:spcBef>
              <a:spcAft>
                <a:spcPts val="0"/>
              </a:spcAft>
              <a:buSzPts val="2000"/>
              <a:buChar char="○"/>
            </a:pPr>
            <a:r>
              <a:rPr lang="en" sz="2000"/>
              <a:t>What to do if FastQC reports unusual GC content?</a:t>
            </a:r>
            <a:endParaRPr sz="2000"/>
          </a:p>
          <a:p>
            <a:pPr indent="-355600" lvl="1" marL="914400" rtl="0" algn="l">
              <a:spcBef>
                <a:spcPts val="0"/>
              </a:spcBef>
              <a:spcAft>
                <a:spcPts val="0"/>
              </a:spcAft>
              <a:buSzPts val="2000"/>
              <a:buChar char="○"/>
            </a:pPr>
            <a:r>
              <a:rPr lang="en" sz="2000"/>
              <a:t>What to do if the reference genome is incomplete?</a:t>
            </a:r>
            <a:endParaRPr sz="2000"/>
          </a:p>
          <a:p>
            <a:pPr indent="-355600" lvl="1" marL="914400" rtl="0" algn="l">
              <a:spcBef>
                <a:spcPts val="0"/>
              </a:spcBef>
              <a:spcAft>
                <a:spcPts val="0"/>
              </a:spcAft>
              <a:buSzPts val="2000"/>
              <a:buChar char="○"/>
            </a:pPr>
            <a:r>
              <a:rPr lang="en" sz="2000"/>
              <a:t>How to deal with more complicated experimental designs</a:t>
            </a:r>
            <a:r>
              <a:rPr lang="en" sz="2000"/>
              <a:t>?</a:t>
            </a:r>
            <a:endParaRPr sz="2000"/>
          </a:p>
          <a:p>
            <a:pPr indent="-355600" lvl="1" marL="914400" rtl="0" algn="l">
              <a:spcBef>
                <a:spcPts val="0"/>
              </a:spcBef>
              <a:spcAft>
                <a:spcPts val="0"/>
              </a:spcAft>
              <a:buSzPts val="2000"/>
              <a:buChar char="○"/>
            </a:pPr>
            <a:r>
              <a:rPr lang="en" sz="2000"/>
              <a:t>How many replicates to use for RNA-seq?</a:t>
            </a:r>
            <a:endParaRPr sz="2000"/>
          </a:p>
          <a:p>
            <a:pPr indent="0" lvl="0" marL="914400" rtl="0" algn="l">
              <a:spcBef>
                <a:spcPts val="800"/>
              </a:spcBef>
              <a:spcAft>
                <a:spcPts val="0"/>
              </a:spcAft>
              <a:buNone/>
            </a:pPr>
            <a:r>
              <a:t/>
            </a:r>
            <a:endParaRPr sz="1100"/>
          </a:p>
          <a:p>
            <a:pPr indent="-355600" lvl="0" marL="457200" rtl="0" algn="l">
              <a:spcBef>
                <a:spcPts val="800"/>
              </a:spcBef>
              <a:spcAft>
                <a:spcPts val="0"/>
              </a:spcAft>
              <a:buSzPts val="2000"/>
              <a:buChar char="●"/>
            </a:pPr>
            <a:r>
              <a:rPr lang="en" sz="2000"/>
              <a:t>Some analysis choices need experience. Consult with</a:t>
            </a:r>
            <a:r>
              <a:rPr lang="en" sz="2000"/>
              <a:t> the </a:t>
            </a:r>
            <a:r>
              <a:rPr lang="en" sz="2000" u="sng">
                <a:solidFill>
                  <a:schemeClr val="hlink"/>
                </a:solidFill>
                <a:hlinkClick r:id="rId3"/>
              </a:rPr>
              <a:t>Gladstone Bioinformatics core</a:t>
            </a:r>
            <a:r>
              <a:rPr lang="en" sz="2000"/>
              <a:t> for such scenarios and data.</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7"/>
          <p:cNvSpPr txBox="1"/>
          <p:nvPr>
            <p:ph type="title"/>
          </p:nvPr>
        </p:nvSpPr>
        <p:spPr>
          <a:xfrm>
            <a:off x="142100" y="1420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Upcoming workshop at Gladstone:</a:t>
            </a:r>
            <a:endParaRPr/>
          </a:p>
        </p:txBody>
      </p:sp>
      <p:sp>
        <p:nvSpPr>
          <p:cNvPr id="188" name="Google Shape;188;p37"/>
          <p:cNvSpPr txBox="1"/>
          <p:nvPr>
            <p:ph idx="1" type="body"/>
          </p:nvPr>
        </p:nvSpPr>
        <p:spPr>
          <a:xfrm>
            <a:off x="225500" y="771475"/>
            <a:ext cx="8867400" cy="209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500">
              <a:latin typeface="Arial"/>
              <a:ea typeface="Arial"/>
              <a:cs typeface="Arial"/>
              <a:sym typeface="Arial"/>
            </a:endParaRPr>
          </a:p>
          <a:p>
            <a:pPr indent="-349250" lvl="0" marL="457200" rtl="0" algn="l">
              <a:lnSpc>
                <a:spcPct val="200000"/>
              </a:lnSpc>
              <a:spcBef>
                <a:spcPts val="1000"/>
              </a:spcBef>
              <a:spcAft>
                <a:spcPts val="0"/>
              </a:spcAft>
              <a:buClr>
                <a:srgbClr val="222222"/>
              </a:buClr>
              <a:buSzPts val="1900"/>
              <a:buChar char="•"/>
            </a:pPr>
            <a:r>
              <a:rPr b="1" lang="en" sz="1900">
                <a:solidFill>
                  <a:srgbClr val="222222"/>
                </a:solidFill>
                <a:highlight>
                  <a:srgbClr val="FFFFFF"/>
                </a:highlight>
                <a:latin typeface="Arial"/>
                <a:ea typeface="Arial"/>
                <a:cs typeface="Arial"/>
                <a:sym typeface="Arial"/>
              </a:rPr>
              <a:t>Aug 26-27 | </a:t>
            </a:r>
            <a:r>
              <a:rPr lang="en" sz="1900">
                <a:solidFill>
                  <a:srgbClr val="222222"/>
                </a:solidFill>
                <a:highlight>
                  <a:srgbClr val="FFFFFF"/>
                </a:highlight>
                <a:latin typeface="Arial"/>
                <a:ea typeface="Arial"/>
                <a:cs typeface="Arial"/>
                <a:sym typeface="Arial"/>
              </a:rPr>
              <a:t>Introduction to R for Data Analysis</a:t>
            </a:r>
            <a:endParaRPr sz="1900">
              <a:solidFill>
                <a:srgbClr val="222222"/>
              </a:solidFill>
              <a:highlight>
                <a:srgbClr val="FFFFFF"/>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Char char="•"/>
            </a:pPr>
            <a:r>
              <a:rPr b="1" lang="en" sz="1900">
                <a:solidFill>
                  <a:srgbClr val="222222"/>
                </a:solidFill>
                <a:highlight>
                  <a:schemeClr val="lt1"/>
                </a:highlight>
                <a:latin typeface="Arial"/>
                <a:ea typeface="Arial"/>
                <a:cs typeface="Arial"/>
                <a:sym typeface="Arial"/>
              </a:rPr>
              <a:t>Sep 10 | </a:t>
            </a:r>
            <a:r>
              <a:rPr lang="en" sz="1900">
                <a:solidFill>
                  <a:srgbClr val="222222"/>
                </a:solidFill>
                <a:highlight>
                  <a:schemeClr val="lt1"/>
                </a:highlight>
                <a:latin typeface="Arial"/>
                <a:ea typeface="Arial"/>
                <a:cs typeface="Arial"/>
                <a:sym typeface="Arial"/>
              </a:rPr>
              <a:t>Intermediate RNA Seq Analysis Using R</a:t>
            </a:r>
            <a:endParaRPr sz="1900">
              <a:solidFill>
                <a:srgbClr val="222222"/>
              </a:solidFill>
              <a:highlight>
                <a:schemeClr val="lt1"/>
              </a:highlight>
              <a:latin typeface="Arial"/>
              <a:ea typeface="Arial"/>
              <a:cs typeface="Arial"/>
              <a:sym typeface="Arial"/>
            </a:endParaRPr>
          </a:p>
          <a:p>
            <a:pPr indent="-349250" lvl="0" marL="457200" rtl="0" algn="l">
              <a:lnSpc>
                <a:spcPct val="200000"/>
              </a:lnSpc>
              <a:spcBef>
                <a:spcPts val="0"/>
              </a:spcBef>
              <a:spcAft>
                <a:spcPts val="0"/>
              </a:spcAft>
              <a:buClr>
                <a:srgbClr val="222222"/>
              </a:buClr>
              <a:buSzPts val="1900"/>
              <a:buChar char="•"/>
            </a:pPr>
            <a:r>
              <a:rPr b="1" lang="en" sz="1900">
                <a:solidFill>
                  <a:srgbClr val="222222"/>
                </a:solidFill>
                <a:highlight>
                  <a:srgbClr val="FFFFFF"/>
                </a:highlight>
                <a:latin typeface="Arial"/>
                <a:ea typeface="Arial"/>
                <a:cs typeface="Arial"/>
                <a:sym typeface="Arial"/>
              </a:rPr>
              <a:t>Sep 10, 12-13 | </a:t>
            </a:r>
            <a:r>
              <a:rPr lang="en" sz="1900">
                <a:solidFill>
                  <a:srgbClr val="222222"/>
                </a:solidFill>
                <a:highlight>
                  <a:srgbClr val="FFFFFF"/>
                </a:highlight>
                <a:latin typeface="Arial"/>
                <a:ea typeface="Arial"/>
                <a:cs typeface="Arial"/>
                <a:sym typeface="Arial"/>
              </a:rPr>
              <a:t>Introduction to Statistics, Experimental Design and Hypothesis Testing</a:t>
            </a:r>
            <a:endParaRPr sz="1900">
              <a:solidFill>
                <a:srgbClr val="222222"/>
              </a:solidFill>
              <a:highlight>
                <a:srgbClr val="FFFFFF"/>
              </a:highlight>
              <a:latin typeface="Arial"/>
              <a:ea typeface="Arial"/>
              <a:cs typeface="Arial"/>
              <a:sym typeface="Arial"/>
            </a:endParaRPr>
          </a:p>
          <a:p>
            <a:pPr indent="0" lvl="0" marL="0" rtl="0" algn="l">
              <a:lnSpc>
                <a:spcPct val="200000"/>
              </a:lnSpc>
              <a:spcBef>
                <a:spcPts val="1000"/>
              </a:spcBef>
              <a:spcAft>
                <a:spcPts val="0"/>
              </a:spcAft>
              <a:buNone/>
            </a:pPr>
            <a:r>
              <a:rPr lang="en" sz="1900">
                <a:solidFill>
                  <a:srgbClr val="F76912"/>
                </a:solidFill>
                <a:highlight>
                  <a:srgbClr val="FFFFFF"/>
                </a:highlight>
              </a:rPr>
              <a:t>Fall</a:t>
            </a:r>
            <a:r>
              <a:rPr lang="en" sz="1900">
                <a:solidFill>
                  <a:srgbClr val="F76912"/>
                </a:solidFill>
                <a:highlight>
                  <a:srgbClr val="FFFFFF"/>
                </a:highlight>
              </a:rPr>
              <a:t> workshops schedule </a:t>
            </a:r>
            <a:r>
              <a:rPr lang="en" sz="1900">
                <a:solidFill>
                  <a:srgbClr val="222222"/>
                </a:solidFill>
                <a:highlight>
                  <a:srgbClr val="FFFFFF"/>
                </a:highlight>
              </a:rPr>
              <a:t>- </a:t>
            </a:r>
            <a:r>
              <a:rPr lang="en" sz="1900" u="sng">
                <a:solidFill>
                  <a:schemeClr val="hlink"/>
                </a:solidFill>
                <a:hlinkClick r:id="rId3"/>
              </a:rPr>
              <a:t>Data Science Training Program</a:t>
            </a:r>
            <a:endParaRPr sz="1900">
              <a:solidFill>
                <a:schemeClr val="accent2"/>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136"/>
          <p:cNvSpPr txBox="1"/>
          <p:nvPr>
            <p:ph idx="1" type="body"/>
          </p:nvPr>
        </p:nvSpPr>
        <p:spPr>
          <a:xfrm>
            <a:off x="628650" y="1407362"/>
            <a:ext cx="7886700" cy="2920500"/>
          </a:xfrm>
          <a:prstGeom prst="rect">
            <a:avLst/>
          </a:prstGeom>
          <a:noFill/>
          <a:ln>
            <a:noFill/>
          </a:ln>
        </p:spPr>
        <p:txBody>
          <a:bodyPr anchorCtr="0" anchor="t" bIns="0" lIns="13715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b="1" lang="en" sz="1800">
                <a:solidFill>
                  <a:srgbClr val="002A40"/>
                </a:solidFill>
                <a:highlight>
                  <a:srgbClr val="FFFFFF"/>
                </a:highlight>
              </a:rPr>
              <a:t>Tailored Training Sessions on Publishing Your Code with GitHub</a:t>
            </a:r>
            <a:endParaRPr b="1" sz="1800">
              <a:solidFill>
                <a:srgbClr val="002A40"/>
              </a:solidFill>
              <a:highlight>
                <a:srgbClr val="FFFFFF"/>
              </a:highlight>
            </a:endParaRPr>
          </a:p>
          <a:p>
            <a:pPr indent="0" lvl="0" marL="0" rtl="0" algn="l">
              <a:lnSpc>
                <a:spcPct val="125000"/>
              </a:lnSpc>
              <a:spcBef>
                <a:spcPts val="800"/>
              </a:spcBef>
              <a:spcAft>
                <a:spcPts val="0"/>
              </a:spcAft>
              <a:buClr>
                <a:schemeClr val="dk1"/>
              </a:buClr>
              <a:buSzPts val="1100"/>
              <a:buFont typeface="Arial"/>
              <a:buNone/>
            </a:pPr>
            <a:r>
              <a:rPr lang="en" sz="1800">
                <a:solidFill>
                  <a:srgbClr val="002A40"/>
                </a:solidFill>
                <a:highlight>
                  <a:srgbClr val="FFFFFF"/>
                </a:highlight>
              </a:rPr>
              <a:t>Maximize the impact of your research by mastering GitHub with </a:t>
            </a:r>
            <a:r>
              <a:rPr b="1" lang="en" sz="1800">
                <a:solidFill>
                  <a:srgbClr val="F76912"/>
                </a:solidFill>
                <a:highlight>
                  <a:srgbClr val="FFFFFF"/>
                </a:highlight>
                <a:uFill>
                  <a:noFill/>
                </a:uFill>
                <a:hlinkClick r:id="rId3">
                  <a:extLst>
                    <a:ext uri="{A12FA001-AC4F-418D-AE19-62706E023703}">
                      <ahyp:hlinkClr val="tx"/>
                    </a:ext>
                  </a:extLst>
                </a:hlinkClick>
              </a:rPr>
              <a:t>Gladstone's Bioinformatics Core training.</a:t>
            </a:r>
            <a:r>
              <a:rPr lang="en" sz="1800">
                <a:solidFill>
                  <a:srgbClr val="002A40"/>
                </a:solidFill>
                <a:highlight>
                  <a:srgbClr val="FFFFFF"/>
                </a:highlight>
              </a:rPr>
              <a:t> The team of experts will help you easily share your code, collaborate with colleagues, publish a function or library, build a website, and more. The core can tailor a training session to meet your lab’s specific needs and bring your research to the next level. </a:t>
            </a:r>
            <a:r>
              <a:rPr b="1" lang="en" sz="1800">
                <a:solidFill>
                  <a:srgbClr val="F76912"/>
                </a:solidFill>
                <a:highlight>
                  <a:srgbClr val="FFFFFF"/>
                </a:highlight>
              </a:rPr>
              <a:t>Reach out to the core</a:t>
            </a:r>
            <a:r>
              <a:rPr lang="en" sz="1800">
                <a:solidFill>
                  <a:srgbClr val="002A40"/>
                </a:solidFill>
                <a:highlight>
                  <a:srgbClr val="FFFFFF"/>
                </a:highlight>
              </a:rPr>
              <a:t> to learn more or set up a training session.</a:t>
            </a:r>
            <a:endParaRPr sz="1800"/>
          </a:p>
          <a:p>
            <a:pPr indent="0" lvl="0" marL="342900" rtl="0" algn="l">
              <a:lnSpc>
                <a:spcPct val="90000"/>
              </a:lnSpc>
              <a:spcBef>
                <a:spcPts val="800"/>
              </a:spcBef>
              <a:spcAft>
                <a:spcPts val="0"/>
              </a:spcAft>
              <a:buNone/>
            </a:pPr>
            <a:r>
              <a:t/>
            </a:r>
            <a:endParaRPr/>
          </a:p>
        </p:txBody>
      </p:sp>
      <p:sp>
        <p:nvSpPr>
          <p:cNvPr id="1095" name="Google Shape;1095;p136"/>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How to publish your code?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37"/>
          <p:cNvSpPr txBox="1"/>
          <p:nvPr>
            <p:ph idx="1" type="body"/>
          </p:nvPr>
        </p:nvSpPr>
        <p:spPr>
          <a:xfrm>
            <a:off x="628650" y="1407362"/>
            <a:ext cx="7886700" cy="32574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Minimum essential </a:t>
            </a:r>
            <a:endParaRPr/>
          </a:p>
          <a:p>
            <a:pPr indent="-254000" lvl="1" marL="596900" rtl="0" algn="l">
              <a:lnSpc>
                <a:spcPct val="90000"/>
              </a:lnSpc>
              <a:spcBef>
                <a:spcPts val="400"/>
              </a:spcBef>
              <a:spcAft>
                <a:spcPts val="0"/>
              </a:spcAft>
              <a:buClr>
                <a:srgbClr val="002B42"/>
              </a:buClr>
              <a:buSzPts val="1400"/>
              <a:buChar char="●"/>
            </a:pPr>
            <a:r>
              <a:rPr lang="en"/>
              <a:t>Introductory R</a:t>
            </a:r>
            <a:endParaRPr/>
          </a:p>
          <a:p>
            <a:pPr indent="-254000" lvl="1" marL="596900" rtl="0" algn="l">
              <a:lnSpc>
                <a:spcPct val="90000"/>
              </a:lnSpc>
              <a:spcBef>
                <a:spcPts val="400"/>
              </a:spcBef>
              <a:spcAft>
                <a:spcPts val="0"/>
              </a:spcAft>
              <a:buClr>
                <a:srgbClr val="002B42"/>
              </a:buClr>
              <a:buSzPts val="1400"/>
              <a:buChar char="●"/>
            </a:pPr>
            <a:r>
              <a:rPr lang="en"/>
              <a:t>Introductory command line (link to a cheatsheet in speaker notes)</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Available at </a:t>
            </a:r>
            <a:endParaRPr/>
          </a:p>
          <a:p>
            <a:pPr indent="-254000" lvl="1" marL="596900" rtl="0" algn="l">
              <a:lnSpc>
                <a:spcPct val="90000"/>
              </a:lnSpc>
              <a:spcBef>
                <a:spcPts val="400"/>
              </a:spcBef>
              <a:spcAft>
                <a:spcPts val="0"/>
              </a:spcAft>
              <a:buClr>
                <a:srgbClr val="002B42"/>
              </a:buClr>
              <a:buSzPts val="1400"/>
              <a:buChar char="●"/>
            </a:pPr>
            <a:r>
              <a:rPr lang="en"/>
              <a:t>Gladstone Data Science Training program</a:t>
            </a:r>
            <a:endParaRPr/>
          </a:p>
          <a:p>
            <a:pPr indent="-254000" lvl="1" marL="596900" rtl="0" algn="l">
              <a:lnSpc>
                <a:spcPct val="90000"/>
              </a:lnSpc>
              <a:spcBef>
                <a:spcPts val="400"/>
              </a:spcBef>
              <a:spcAft>
                <a:spcPts val="0"/>
              </a:spcAft>
              <a:buClr>
                <a:srgbClr val="002B42"/>
              </a:buClr>
              <a:buSzPts val="1400"/>
              <a:buChar char="●"/>
            </a:pPr>
            <a:r>
              <a:rPr lang="en"/>
              <a:t>Data Science workshops from the UCSF library </a:t>
            </a:r>
            <a:endParaRPr/>
          </a:p>
          <a:p>
            <a:pPr indent="-215900" lvl="2" marL="939800" rtl="0" algn="l">
              <a:lnSpc>
                <a:spcPct val="90000"/>
              </a:lnSpc>
              <a:spcBef>
                <a:spcPts val="400"/>
              </a:spcBef>
              <a:spcAft>
                <a:spcPts val="0"/>
              </a:spcAft>
              <a:buClr>
                <a:srgbClr val="002B42"/>
              </a:buClr>
              <a:buSzPts val="600"/>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For RNA-seq data analysis beyond tallying gene-wise counts:</a:t>
            </a:r>
            <a:endParaRPr/>
          </a:p>
          <a:p>
            <a:pPr indent="-254000" lvl="1" marL="596900" rtl="0" algn="l">
              <a:lnSpc>
                <a:spcPct val="90000"/>
              </a:lnSpc>
              <a:spcBef>
                <a:spcPts val="400"/>
              </a:spcBef>
              <a:spcAft>
                <a:spcPts val="0"/>
              </a:spcAft>
              <a:buClr>
                <a:srgbClr val="002B42"/>
              </a:buClr>
              <a:buSzPts val="1400"/>
              <a:buChar char="●"/>
            </a:pPr>
            <a:r>
              <a:rPr lang="en"/>
              <a:t>Intermediate RNA-seq </a:t>
            </a:r>
            <a:endParaRPr/>
          </a:p>
          <a:p>
            <a:pPr indent="-254000" lvl="1" marL="596900" rtl="0" algn="l">
              <a:lnSpc>
                <a:spcPct val="90000"/>
              </a:lnSpc>
              <a:spcBef>
                <a:spcPts val="400"/>
              </a:spcBef>
              <a:spcAft>
                <a:spcPts val="0"/>
              </a:spcAft>
              <a:buClr>
                <a:srgbClr val="002B42"/>
              </a:buClr>
              <a:buSzPts val="1400"/>
              <a:buChar char="●"/>
            </a:pPr>
            <a:r>
              <a:rPr lang="en"/>
              <a:t>Pathway analysis</a:t>
            </a:r>
            <a:endParaRPr/>
          </a:p>
        </p:txBody>
      </p:sp>
      <p:sp>
        <p:nvSpPr>
          <p:cNvPr id="1102" name="Google Shape;1102;p137"/>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How much programming skills do we need for bioinformatics?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38"/>
          <p:cNvSpPr txBox="1"/>
          <p:nvPr>
            <p:ph idx="1" type="body"/>
          </p:nvPr>
        </p:nvSpPr>
        <p:spPr>
          <a:xfrm>
            <a:off x="628650" y="1407362"/>
            <a:ext cx="7886700" cy="25812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Wynton slack channel</a:t>
            </a:r>
            <a:endParaRPr/>
          </a:p>
          <a:p>
            <a:pPr indent="-254000" lvl="1" marL="596900" rtl="0" algn="l">
              <a:lnSpc>
                <a:spcPct val="90000"/>
              </a:lnSpc>
              <a:spcBef>
                <a:spcPts val="400"/>
              </a:spcBef>
              <a:spcAft>
                <a:spcPts val="0"/>
              </a:spcAft>
              <a:buClr>
                <a:srgbClr val="002B42"/>
              </a:buClr>
              <a:buSzPts val="1400"/>
              <a:buChar char="●"/>
            </a:pPr>
            <a:r>
              <a:rPr lang="en"/>
              <a:t>ucsf-wynton.slack.com</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Gladstone Bioinformatics Core slack channel</a:t>
            </a:r>
            <a:endParaRPr/>
          </a:p>
          <a:p>
            <a:pPr indent="-254000" lvl="1" marL="596900" rtl="0" algn="l">
              <a:lnSpc>
                <a:spcPct val="90000"/>
              </a:lnSpc>
              <a:spcBef>
                <a:spcPts val="400"/>
              </a:spcBef>
              <a:spcAft>
                <a:spcPts val="0"/>
              </a:spcAft>
              <a:buClr>
                <a:srgbClr val="002B42"/>
              </a:buClr>
              <a:buSzPts val="1400"/>
              <a:buChar char="●"/>
            </a:pPr>
            <a:r>
              <a:rPr lang="en" u="sng">
                <a:solidFill>
                  <a:schemeClr val="hlink"/>
                </a:solidFill>
                <a:hlinkClick r:id="rId3"/>
              </a:rPr>
              <a:t>https://gladstoneinstitutes.slack.com/archives/C0145F1L7QS</a:t>
            </a:r>
            <a:endParaRPr/>
          </a:p>
          <a:p>
            <a:pPr indent="0" lvl="1" marL="342900" rtl="0" algn="l">
              <a:lnSpc>
                <a:spcPct val="90000"/>
              </a:lnSpc>
              <a:spcBef>
                <a:spcPts val="400"/>
              </a:spcBef>
              <a:spcAft>
                <a:spcPts val="0"/>
              </a:spcAft>
              <a:buClr>
                <a:srgbClr val="002B42"/>
              </a:buClr>
              <a:buSzPts val="14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Wynton tutorials</a:t>
            </a:r>
            <a:endParaRPr/>
          </a:p>
          <a:p>
            <a:pPr indent="-254000" lvl="1" marL="596900" rtl="0" algn="l">
              <a:lnSpc>
                <a:spcPct val="90000"/>
              </a:lnSpc>
              <a:spcBef>
                <a:spcPts val="400"/>
              </a:spcBef>
              <a:spcAft>
                <a:spcPts val="0"/>
              </a:spcAft>
              <a:buClr>
                <a:srgbClr val="002B42"/>
              </a:buClr>
              <a:buSzPts val="1400"/>
              <a:buChar char="●"/>
            </a:pPr>
            <a:r>
              <a:rPr lang="en"/>
              <a:t>https://github.com/ucsf-wynton/tutorials/wiki</a:t>
            </a:r>
            <a:endParaRPr/>
          </a:p>
        </p:txBody>
      </p:sp>
      <p:sp>
        <p:nvSpPr>
          <p:cNvPr id="1108" name="Google Shape;1108;p138"/>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Helpful resources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139"/>
          <p:cNvSpPr txBox="1"/>
          <p:nvPr>
            <p:ph idx="1" type="body"/>
          </p:nvPr>
        </p:nvSpPr>
        <p:spPr>
          <a:xfrm>
            <a:off x="628650" y="1177049"/>
            <a:ext cx="7886700" cy="3512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Slack channel for Wynton users</a:t>
            </a:r>
            <a:endParaRPr sz="2200"/>
          </a:p>
          <a:p>
            <a:pPr indent="-304800" lvl="1" marL="596900" rtl="0" algn="l">
              <a:lnSpc>
                <a:spcPct val="90000"/>
              </a:lnSpc>
              <a:spcBef>
                <a:spcPts val="400"/>
              </a:spcBef>
              <a:spcAft>
                <a:spcPts val="0"/>
              </a:spcAft>
              <a:buClr>
                <a:srgbClr val="002B42"/>
              </a:buClr>
              <a:buSzPts val="2200"/>
              <a:buChar char="●"/>
            </a:pPr>
            <a:r>
              <a:rPr lang="en" sz="2200"/>
              <a:t>ucsf-wynton.slack.com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3"/>
              </a:rPr>
              <a:t>http://seqanswers.com/forums/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4"/>
              </a:rPr>
              <a:t>https://www.biostars.org/</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5"/>
              </a:rPr>
              <a:t>https://www.rna-seqblog.com/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u="sng">
                <a:solidFill>
                  <a:schemeClr val="hlink"/>
                </a:solidFill>
                <a:hlinkClick r:id="rId6"/>
              </a:rPr>
              <a:t>https://stackexchange.com/</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Google groups for specific tools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GitHub issues</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a:t>
            </a:r>
            <a:endParaRPr sz="2200"/>
          </a:p>
        </p:txBody>
      </p:sp>
      <p:sp>
        <p:nvSpPr>
          <p:cNvPr id="1114" name="Google Shape;1114;p139"/>
          <p:cNvSpPr txBox="1"/>
          <p:nvPr/>
        </p:nvSpPr>
        <p:spPr>
          <a:xfrm>
            <a:off x="272400" y="152400"/>
            <a:ext cx="8571000" cy="736800"/>
          </a:xfrm>
          <a:prstGeom prst="rect">
            <a:avLst/>
          </a:prstGeom>
          <a:noFill/>
          <a:ln>
            <a:noFill/>
          </a:ln>
        </p:spPr>
        <p:txBody>
          <a:bodyPr anchorCtr="0" anchor="t" bIns="0" lIns="0" spcFirstLastPara="1" rIns="0" wrap="square" tIns="0">
            <a:normAutofit fontScale="775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When I need help, which I do need on a daily basis,</a:t>
            </a:r>
            <a:endParaRPr b="1" sz="3300">
              <a:solidFill>
                <a:srgbClr val="1155CC"/>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I visit: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140"/>
          <p:cNvSpPr txBox="1"/>
          <p:nvPr>
            <p:ph type="title"/>
          </p:nvPr>
        </p:nvSpPr>
        <p:spPr>
          <a:xfrm>
            <a:off x="156000" y="128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Thank you!</a:t>
            </a:r>
            <a:endParaRPr/>
          </a:p>
        </p:txBody>
      </p:sp>
      <p:sp>
        <p:nvSpPr>
          <p:cNvPr id="1120" name="Google Shape;1120;p140"/>
          <p:cNvSpPr txBox="1"/>
          <p:nvPr>
            <p:ph idx="1" type="body"/>
          </p:nvPr>
        </p:nvSpPr>
        <p:spPr>
          <a:xfrm>
            <a:off x="322825" y="1494344"/>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2200">
              <a:solidFill>
                <a:schemeClr val="accent2"/>
              </a:solidFill>
              <a:latin typeface="Arial"/>
              <a:ea typeface="Arial"/>
              <a:cs typeface="Arial"/>
              <a:sym typeface="Arial"/>
            </a:endParaRPr>
          </a:p>
          <a:p>
            <a:pPr indent="0" lvl="0" marL="0" rtl="0" algn="l">
              <a:spcBef>
                <a:spcPts val="0"/>
              </a:spcBef>
              <a:spcAft>
                <a:spcPts val="0"/>
              </a:spcAft>
              <a:buNone/>
            </a:pPr>
            <a:r>
              <a:rPr b="1" lang="en" sz="2200">
                <a:solidFill>
                  <a:schemeClr val="accent2"/>
                </a:solidFill>
                <a:latin typeface="Arial"/>
                <a:ea typeface="Arial"/>
                <a:cs typeface="Arial"/>
                <a:sym typeface="Arial"/>
              </a:rPr>
              <a:t>Other resources</a:t>
            </a:r>
            <a:endParaRPr b="1" sz="2200">
              <a:solidFill>
                <a:schemeClr val="accent2"/>
              </a:solidFill>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3"/>
              </a:rPr>
              <a:t>RNA-seq and analysis</a:t>
            </a:r>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4"/>
              </a:rPr>
              <a:t>RNA-seq review</a:t>
            </a:r>
            <a:endParaRPr>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5"/>
              </a:rPr>
              <a:t>RNA-seqlopedia</a:t>
            </a:r>
            <a:endParaRPr>
              <a:latin typeface="Arial"/>
              <a:ea typeface="Arial"/>
              <a:cs typeface="Arial"/>
              <a:sym typeface="Arial"/>
            </a:endParaRPr>
          </a:p>
          <a:p>
            <a:pPr indent="0" lvl="0" marL="457200" rtl="0" algn="l">
              <a:lnSpc>
                <a:spcPct val="115000"/>
              </a:lnSpc>
              <a:spcBef>
                <a:spcPts val="0"/>
              </a:spcBef>
              <a:spcAft>
                <a:spcPts val="0"/>
              </a:spcAft>
              <a:buNone/>
            </a:pPr>
            <a:r>
              <a:rPr lang="en" u="sng">
                <a:solidFill>
                  <a:schemeClr val="hlink"/>
                </a:solidFill>
                <a:latin typeface="Arial"/>
                <a:ea typeface="Arial"/>
                <a:cs typeface="Arial"/>
                <a:sym typeface="Arial"/>
                <a:hlinkClick r:id="rId6"/>
              </a:rPr>
              <a:t>Galaxy tutorial</a:t>
            </a:r>
            <a:endParaRPr>
              <a:latin typeface="Arial"/>
              <a:ea typeface="Arial"/>
              <a:cs typeface="Arial"/>
              <a:sym typeface="Arial"/>
            </a:endParaRPr>
          </a:p>
          <a:p>
            <a:pPr indent="0" lvl="0" marL="0" rtl="0" algn="l">
              <a:spcBef>
                <a:spcPts val="0"/>
              </a:spcBef>
              <a:spcAft>
                <a:spcPts val="0"/>
              </a:spcAft>
              <a:buNone/>
            </a:pPr>
            <a:r>
              <a:t/>
            </a:r>
            <a:endParaRPr>
              <a:solidFill>
                <a:schemeClr val="accent2"/>
              </a:solidFill>
              <a:latin typeface="Arial"/>
              <a:ea typeface="Arial"/>
              <a:cs typeface="Arial"/>
              <a:sym typeface="Arial"/>
            </a:endParaRPr>
          </a:p>
        </p:txBody>
      </p:sp>
      <p:sp>
        <p:nvSpPr>
          <p:cNvPr id="1121" name="Google Shape;1121;p140"/>
          <p:cNvSpPr txBox="1"/>
          <p:nvPr/>
        </p:nvSpPr>
        <p:spPr>
          <a:xfrm>
            <a:off x="156000" y="608975"/>
            <a:ext cx="8988000" cy="10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7"/>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pic>
        <p:nvPicPr>
          <p:cNvPr id="1126" name="Google Shape;1126;p1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8"/>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195" name="Google Shape;195;p38"/>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August 19 - 20, 2024</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9"/>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Introductions</a:t>
            </a:r>
            <a:endParaRPr/>
          </a:p>
        </p:txBody>
      </p:sp>
      <p:sp>
        <p:nvSpPr>
          <p:cNvPr id="201" name="Google Shape;201;p39"/>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t/>
            </a:r>
            <a:endParaRPr sz="2700">
              <a:latin typeface="Arial"/>
              <a:ea typeface="Arial"/>
              <a:cs typeface="Arial"/>
              <a:sym typeface="Arial"/>
            </a:endParaRPr>
          </a:p>
          <a:p>
            <a:pPr indent="0" lvl="0" marL="457200" rtl="0" algn="l">
              <a:spcBef>
                <a:spcPts val="1000"/>
              </a:spcBef>
              <a:spcAft>
                <a:spcPts val="0"/>
              </a:spcAft>
              <a:buNone/>
            </a:pPr>
            <a:r>
              <a:rPr lang="en" sz="2700">
                <a:latin typeface="Arial"/>
                <a:ea typeface="Arial"/>
                <a:cs typeface="Arial"/>
                <a:sym typeface="Arial"/>
              </a:rPr>
              <a:t>Michela Traglia</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Senior Statistician</a:t>
            </a:r>
            <a:endParaRPr sz="2000">
              <a:latin typeface="Arial"/>
              <a:ea typeface="Arial"/>
              <a:cs typeface="Arial"/>
              <a:sym typeface="Arial"/>
            </a:endParaRPr>
          </a:p>
          <a:p>
            <a:pPr indent="0" lvl="0" marL="457200" rtl="0" algn="l">
              <a:spcBef>
                <a:spcPts val="1000"/>
              </a:spcBef>
              <a:spcAft>
                <a:spcPts val="0"/>
              </a:spcAft>
              <a:buNone/>
            </a:pPr>
            <a:r>
              <a:t/>
            </a:r>
            <a:endParaRPr sz="2700">
              <a:latin typeface="Arial"/>
              <a:ea typeface="Arial"/>
              <a:cs typeface="Arial"/>
              <a:sym typeface="Arial"/>
            </a:endParaRPr>
          </a:p>
          <a:p>
            <a:pPr indent="0" lvl="0" marL="457200" rtl="0" algn="l">
              <a:spcBef>
                <a:spcPts val="1000"/>
              </a:spcBef>
              <a:spcAft>
                <a:spcPts val="0"/>
              </a:spcAft>
              <a:buNone/>
            </a:pPr>
            <a:r>
              <a:rPr lang="en" sz="2700">
                <a:latin typeface="Arial"/>
                <a:ea typeface="Arial"/>
                <a:cs typeface="Arial"/>
                <a:sym typeface="Arial"/>
              </a:rPr>
              <a:t>Ayushi Agrawal</a:t>
            </a:r>
            <a:endParaRPr sz="2700">
              <a:latin typeface="Arial"/>
              <a:ea typeface="Arial"/>
              <a:cs typeface="Arial"/>
              <a:sym typeface="Arial"/>
            </a:endParaRPr>
          </a:p>
          <a:p>
            <a:pPr indent="0" lvl="0" marL="457200" rtl="0" algn="l">
              <a:spcBef>
                <a:spcPts val="1000"/>
              </a:spcBef>
              <a:spcAft>
                <a:spcPts val="0"/>
              </a:spcAft>
              <a:buNone/>
            </a:pPr>
            <a:r>
              <a:rPr lang="en" sz="2000">
                <a:latin typeface="Arial"/>
                <a:ea typeface="Arial"/>
                <a:cs typeface="Arial"/>
                <a:sym typeface="Arial"/>
              </a:rPr>
              <a:t>Bioinformatician III</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194875" y="1491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sessions</a:t>
            </a:r>
            <a:endParaRPr/>
          </a:p>
        </p:txBody>
      </p:sp>
      <p:sp>
        <p:nvSpPr>
          <p:cNvPr id="207" name="Google Shape;207;p40"/>
          <p:cNvSpPr txBox="1"/>
          <p:nvPr>
            <p:ph idx="1" type="body"/>
          </p:nvPr>
        </p:nvSpPr>
        <p:spPr>
          <a:xfrm>
            <a:off x="259200" y="625577"/>
            <a:ext cx="8625600" cy="4435200"/>
          </a:xfrm>
          <a:prstGeom prst="rect">
            <a:avLst/>
          </a:prstGeom>
        </p:spPr>
        <p:txBody>
          <a:bodyPr anchorCtr="0" anchor="t" bIns="0" lIns="0" spcFirstLastPara="1" rIns="0" wrap="square" tIns="0">
            <a:normAutofit/>
          </a:bodyPr>
          <a:lstStyle/>
          <a:p>
            <a:pPr indent="0" lvl="0" marL="457200" rtl="0" algn="l">
              <a:lnSpc>
                <a:spcPct val="70000"/>
              </a:lnSpc>
              <a:spcBef>
                <a:spcPts val="1000"/>
              </a:spcBef>
              <a:spcAft>
                <a:spcPts val="0"/>
              </a:spcAft>
              <a:buClr>
                <a:schemeClr val="dk1"/>
              </a:buClr>
              <a:buSzPts val="1018"/>
              <a:buFont typeface="Arial"/>
              <a:buNone/>
            </a:pPr>
            <a:r>
              <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 </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Monday</a:t>
            </a:r>
            <a:r>
              <a:rPr lang="en" sz="2297">
                <a:latin typeface="Arial"/>
                <a:ea typeface="Arial"/>
                <a:cs typeface="Arial"/>
                <a:sym typeface="Arial"/>
              </a:rPr>
              <a:t> - August 19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1-4p</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b="1" lang="en" sz="2297">
                <a:latin typeface="Arial"/>
                <a:ea typeface="Arial"/>
                <a:cs typeface="Arial"/>
                <a:sym typeface="Arial"/>
              </a:rPr>
              <a:t>Session II</a:t>
            </a:r>
            <a:endParaRPr b="1"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Tuesday - August 20 </a:t>
            </a:r>
            <a:endParaRPr sz="2297">
              <a:latin typeface="Arial"/>
              <a:ea typeface="Arial"/>
              <a:cs typeface="Arial"/>
              <a:sym typeface="Arial"/>
            </a:endParaRPr>
          </a:p>
          <a:p>
            <a:pPr indent="0" lvl="0" marL="457200" rtl="0" algn="l">
              <a:lnSpc>
                <a:spcPct val="70000"/>
              </a:lnSpc>
              <a:spcBef>
                <a:spcPts val="1000"/>
              </a:spcBef>
              <a:spcAft>
                <a:spcPts val="0"/>
              </a:spcAft>
              <a:buClr>
                <a:schemeClr val="dk1"/>
              </a:buClr>
              <a:buSzPts val="1018"/>
              <a:buFont typeface="Arial"/>
              <a:buNone/>
            </a:pPr>
            <a:r>
              <a:rPr lang="en" sz="2297">
                <a:latin typeface="Arial"/>
                <a:ea typeface="Arial"/>
                <a:cs typeface="Arial"/>
                <a:sym typeface="Arial"/>
              </a:rPr>
              <a:t>1-4p</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b="1" lang="en" sz="2297">
                <a:latin typeface="Arial"/>
                <a:ea typeface="Arial"/>
                <a:cs typeface="Arial"/>
                <a:sym typeface="Arial"/>
              </a:rPr>
              <a:t>DEG analysis - Intermediate workshop</a:t>
            </a:r>
            <a:endParaRPr b="1"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Tuesday</a:t>
            </a:r>
            <a:r>
              <a:rPr lang="en" sz="2297">
                <a:latin typeface="Arial"/>
                <a:ea typeface="Arial"/>
                <a:cs typeface="Arial"/>
                <a:sym typeface="Arial"/>
              </a:rPr>
              <a:t> - September 10</a:t>
            </a:r>
            <a:endParaRPr sz="2297">
              <a:latin typeface="Arial"/>
              <a:ea typeface="Arial"/>
              <a:cs typeface="Arial"/>
              <a:sym typeface="Arial"/>
            </a:endParaRPr>
          </a:p>
          <a:p>
            <a:pPr indent="0" lvl="0" marL="457200" rtl="0" algn="l">
              <a:lnSpc>
                <a:spcPct val="70000"/>
              </a:lnSpc>
              <a:spcBef>
                <a:spcPts val="1000"/>
              </a:spcBef>
              <a:spcAft>
                <a:spcPts val="0"/>
              </a:spcAft>
              <a:buSzPts val="1018"/>
              <a:buNone/>
            </a:pPr>
            <a:r>
              <a:rPr lang="en" sz="2297">
                <a:latin typeface="Arial"/>
                <a:ea typeface="Arial"/>
                <a:cs typeface="Arial"/>
                <a:sym typeface="Arial"/>
              </a:rPr>
              <a:t>9-12p</a:t>
            </a:r>
            <a:endParaRPr sz="2297">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1"/>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1</a:t>
            </a:r>
            <a:endParaRPr/>
          </a:p>
        </p:txBody>
      </p:sp>
      <p:sp>
        <p:nvSpPr>
          <p:cNvPr id="213" name="Google Shape;213;p41"/>
          <p:cNvSpPr txBox="1"/>
          <p:nvPr>
            <p:ph idx="1" type="body"/>
          </p:nvPr>
        </p:nvSpPr>
        <p:spPr>
          <a:xfrm>
            <a:off x="628650" y="1369219"/>
            <a:ext cx="7886700" cy="3263400"/>
          </a:xfrm>
          <a:prstGeom prst="rect">
            <a:avLst/>
          </a:prstGeom>
        </p:spPr>
        <p:txBody>
          <a:bodyPr anchorCtr="0" anchor="t" bIns="0" lIns="0" spcFirstLastPara="1" rIns="0" wrap="square" tIns="0">
            <a:normAutofit fontScale="92500" lnSpcReduction="20000"/>
          </a:bodyPr>
          <a:lstStyle/>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Which is your expectation from this workshop? </a:t>
            </a:r>
            <a:endParaRPr sz="2300">
              <a:solidFill>
                <a:schemeClr val="dk1"/>
              </a:solidFill>
              <a:latin typeface="Arial"/>
              <a:ea typeface="Arial"/>
              <a:cs typeface="Arial"/>
              <a:sym typeface="Arial"/>
            </a:endParaRPr>
          </a:p>
          <a:p>
            <a:pPr indent="0" lvl="0" marL="457200" rtl="0" algn="l">
              <a:lnSpc>
                <a:spcPct val="100000"/>
              </a:lnSpc>
              <a:spcBef>
                <a:spcPts val="0"/>
              </a:spcBef>
              <a:spcAft>
                <a:spcPts val="0"/>
              </a:spcAft>
              <a:buClr>
                <a:schemeClr val="dk1"/>
              </a:buClr>
              <a:buSzPct val="60869"/>
              <a:buFont typeface="Arial"/>
              <a:buNone/>
            </a:pPr>
            <a:r>
              <a:rPr lang="en" sz="2300">
                <a:solidFill>
                  <a:schemeClr val="dk1"/>
                </a:solidFill>
                <a:latin typeface="Arial"/>
                <a:ea typeface="Arial"/>
                <a:cs typeface="Arial"/>
                <a:sym typeface="Arial"/>
              </a:rPr>
              <a:t>I want to:</a:t>
            </a:r>
            <a:endParaRPr/>
          </a:p>
          <a:p>
            <a:pPr indent="0" lvl="0" marL="0" rtl="0" algn="l">
              <a:lnSpc>
                <a:spcPct val="100000"/>
              </a:lnSpc>
              <a:spcBef>
                <a:spcPts val="0"/>
              </a:spcBef>
              <a:spcAft>
                <a:spcPts val="0"/>
              </a:spcAft>
              <a:buClr>
                <a:schemeClr val="dk1"/>
              </a:buClr>
              <a:buSzPct val="56000"/>
              <a:buFont typeface="Arial"/>
              <a:buNone/>
            </a:pPr>
            <a:r>
              <a:t/>
            </a:r>
            <a:endParaRPr sz="2500">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73684"/>
              <a:buFont typeface="Arial"/>
              <a:buNone/>
            </a:pPr>
            <a:r>
              <a:rPr lang="en" sz="1900">
                <a:solidFill>
                  <a:schemeClr val="dk1"/>
                </a:solidFill>
                <a:latin typeface="Arial"/>
                <a:ea typeface="Arial"/>
                <a:cs typeface="Arial"/>
                <a:sym typeface="Arial"/>
              </a:rPr>
              <a:t>1) </a:t>
            </a:r>
            <a:r>
              <a:rPr lang="en">
                <a:solidFill>
                  <a:schemeClr val="dk1"/>
                </a:solidFill>
                <a:latin typeface="Arial"/>
                <a:ea typeface="Arial"/>
                <a:cs typeface="Arial"/>
                <a:sym typeface="Arial"/>
              </a:rPr>
              <a:t>Analyze my  RNA-seq raw data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2) Improve my existing analysis pipeline settings</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3) Learn about RNA-seq analysis</a:t>
            </a:r>
            <a:endParaRPr/>
          </a:p>
          <a:p>
            <a:pPr indent="0" lvl="0" marL="457200" rtl="0" algn="l">
              <a:lnSpc>
                <a:spcPct val="150000"/>
              </a:lnSpc>
              <a:spcBef>
                <a:spcPts val="0"/>
              </a:spcBef>
              <a:spcAft>
                <a:spcPts val="0"/>
              </a:spcAft>
              <a:buClr>
                <a:schemeClr val="dk1"/>
              </a:buClr>
              <a:buSzPct val="66666"/>
              <a:buFont typeface="Arial"/>
              <a:buNone/>
            </a:pPr>
            <a:r>
              <a:t/>
            </a:r>
            <a:endParaRPr>
              <a:solidFill>
                <a:schemeClr val="dk1"/>
              </a:solidFill>
              <a:latin typeface="Arial"/>
              <a:ea typeface="Arial"/>
              <a:cs typeface="Arial"/>
              <a:sym typeface="Arial"/>
            </a:endParaRPr>
          </a:p>
          <a:p>
            <a:pPr indent="0" lvl="0" marL="457200" rtl="0" algn="l">
              <a:lnSpc>
                <a:spcPct val="150000"/>
              </a:lnSpc>
              <a:spcBef>
                <a:spcPts val="0"/>
              </a:spcBef>
              <a:spcAft>
                <a:spcPts val="0"/>
              </a:spcAft>
              <a:buClr>
                <a:schemeClr val="dk1"/>
              </a:buClr>
              <a:buSzPct val="66666"/>
              <a:buFont typeface="Arial"/>
              <a:buNone/>
            </a:pPr>
            <a:r>
              <a:rPr lang="en">
                <a:solidFill>
                  <a:schemeClr val="dk1"/>
                </a:solidFill>
                <a:latin typeface="Arial"/>
                <a:ea typeface="Arial"/>
                <a:cs typeface="Arial"/>
                <a:sym typeface="Arial"/>
              </a:rPr>
              <a:t>Please select all that apply.</a:t>
            </a:r>
            <a:endParaRPr/>
          </a:p>
          <a:p>
            <a:pPr indent="0" lvl="0" marL="0" rtl="0" algn="l">
              <a:spcBef>
                <a:spcPts val="8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Goals</a:t>
            </a:r>
            <a:endParaRPr/>
          </a:p>
        </p:txBody>
      </p:sp>
      <p:sp>
        <p:nvSpPr>
          <p:cNvPr id="219" name="Google Shape;219;p42"/>
          <p:cNvSpPr txBox="1"/>
          <p:nvPr>
            <p:ph idx="1" type="body"/>
          </p:nvPr>
        </p:nvSpPr>
        <p:spPr>
          <a:xfrm>
            <a:off x="628650" y="1197294"/>
            <a:ext cx="78867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200">
                <a:solidFill>
                  <a:schemeClr val="accent2"/>
                </a:solidFill>
                <a:latin typeface="Arial"/>
                <a:ea typeface="Arial"/>
                <a:cs typeface="Arial"/>
                <a:sym typeface="Arial"/>
              </a:rPr>
              <a:t>By the end of this workshop you should be able to:</a:t>
            </a:r>
            <a:endParaRPr sz="2200">
              <a:solidFill>
                <a:schemeClr val="accent2"/>
              </a:solidFill>
              <a:latin typeface="Arial"/>
              <a:ea typeface="Arial"/>
              <a:cs typeface="Arial"/>
              <a:sym typeface="Arial"/>
            </a:endParaRPr>
          </a:p>
          <a:p>
            <a:pPr indent="0" lvl="0" marL="0" rtl="0" algn="l">
              <a:spcBef>
                <a:spcPts val="0"/>
              </a:spcBef>
              <a:spcAft>
                <a:spcPts val="0"/>
              </a:spcAft>
              <a:buNone/>
            </a:pPr>
            <a:r>
              <a:t/>
            </a:r>
            <a:endParaRPr sz="2200">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Demystify each step of the </a:t>
            </a:r>
            <a:r>
              <a:rPr lang="en">
                <a:latin typeface="Arial"/>
                <a:ea typeface="Arial"/>
                <a:cs typeface="Arial"/>
                <a:sym typeface="Arial"/>
              </a:rPr>
              <a:t>RNA-Seq data analysis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Understand the bioinformatic pipeline from raw data</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Enable informed conversations with computational biologists</a:t>
            </a:r>
            <a:endParaRPr>
              <a:latin typeface="Arial"/>
              <a:ea typeface="Arial"/>
              <a:cs typeface="Arial"/>
              <a:sym typeface="Arial"/>
            </a:endParaRPr>
          </a:p>
          <a:p>
            <a:pPr indent="-361950" lvl="0" marL="457200" rtl="0" algn="l">
              <a:lnSpc>
                <a:spcPct val="150000"/>
              </a:lnSpc>
              <a:spcBef>
                <a:spcPts val="0"/>
              </a:spcBef>
              <a:spcAft>
                <a:spcPts val="0"/>
              </a:spcAft>
              <a:buSzPts val="2100"/>
              <a:buChar char="●"/>
            </a:pPr>
            <a:r>
              <a:rPr lang="en">
                <a:latin typeface="Arial"/>
                <a:ea typeface="Arial"/>
                <a:cs typeface="Arial"/>
                <a:sym typeface="Arial"/>
              </a:rPr>
              <a:t>Demonstrate how to analyze data </a:t>
            </a:r>
            <a:r>
              <a:rPr lang="en" sz="2100">
                <a:latin typeface="Arial"/>
                <a:ea typeface="Arial"/>
                <a:cs typeface="Arial"/>
                <a:sym typeface="Arial"/>
              </a:rPr>
              <a:t>using </a:t>
            </a:r>
            <a:r>
              <a:rPr i="1" lang="en">
                <a:latin typeface="Arial"/>
                <a:ea typeface="Arial"/>
                <a:cs typeface="Arial"/>
                <a:sym typeface="Arial"/>
              </a:rPr>
              <a:t>docker</a:t>
            </a:r>
            <a:r>
              <a:rPr lang="en">
                <a:latin typeface="Arial"/>
                <a:ea typeface="Arial"/>
                <a:cs typeface="Arial"/>
                <a:sym typeface="Arial"/>
              </a:rPr>
              <a:t> </a:t>
            </a:r>
            <a:endParaRPr sz="21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3"/>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225" name="Google Shape;225;p43"/>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RNA-seq experiments and protocols overview</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Understanding</a:t>
            </a:r>
            <a:r>
              <a:rPr lang="en" sz="1700">
                <a:latin typeface="Arial"/>
                <a:ea typeface="Arial"/>
                <a:cs typeface="Arial"/>
                <a:sym typeface="Arial"/>
              </a:rPr>
              <a:t> the </a:t>
            </a:r>
            <a:r>
              <a:rPr lang="en" sz="1700">
                <a:latin typeface="Arial"/>
                <a:ea typeface="Arial"/>
                <a:cs typeface="Arial"/>
                <a:sym typeface="Arial"/>
              </a:rPr>
              <a:t>sequencer</a:t>
            </a:r>
            <a:r>
              <a:rPr lang="en" sz="1700">
                <a:latin typeface="Arial"/>
                <a:ea typeface="Arial"/>
                <a:cs typeface="Arial"/>
                <a:sym typeface="Arial"/>
              </a:rPr>
              <a:t> output</a:t>
            </a:r>
            <a:endParaRPr sz="15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From </a:t>
            </a:r>
            <a:r>
              <a:rPr lang="en" sz="1700">
                <a:latin typeface="Arial"/>
                <a:ea typeface="Arial"/>
                <a:cs typeface="Arial"/>
                <a:sym typeface="Arial"/>
              </a:rPr>
              <a:t>sequencer</a:t>
            </a:r>
            <a:r>
              <a:rPr lang="en" sz="1700">
                <a:latin typeface="Arial"/>
                <a:ea typeface="Arial"/>
                <a:cs typeface="Arial"/>
                <a:sym typeface="Arial"/>
              </a:rPr>
              <a:t> output to FastQC </a:t>
            </a:r>
            <a:endParaRPr b="1" sz="14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From FastaQC to Trimming</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Mapping to reference genome</a:t>
            </a:r>
            <a:endParaRPr sz="1700">
              <a:latin typeface="Arial"/>
              <a:ea typeface="Arial"/>
              <a:cs typeface="Arial"/>
              <a:sym typeface="Arial"/>
            </a:endParaRPr>
          </a:p>
          <a:p>
            <a:pPr indent="0" lvl="0" marL="914400" rtl="0" algn="l">
              <a:lnSpc>
                <a:spcPct val="100000"/>
              </a:lnSpc>
              <a:spcBef>
                <a:spcPts val="1000"/>
              </a:spcBef>
              <a:spcAft>
                <a:spcPts val="0"/>
              </a:spcAft>
              <a:buNone/>
            </a:pPr>
            <a:r>
              <a:rPr lang="en" sz="1700">
                <a:latin typeface="Arial"/>
                <a:ea typeface="Arial"/>
                <a:cs typeface="Arial"/>
                <a:sym typeface="Arial"/>
              </a:rPr>
              <a:t>Break</a:t>
            </a:r>
            <a:endParaRPr sz="1700">
              <a:latin typeface="Arial"/>
              <a:ea typeface="Arial"/>
              <a:cs typeface="Arial"/>
              <a:sym typeface="Arial"/>
            </a:endParaRPr>
          </a:p>
          <a:p>
            <a:pPr indent="-336550" lvl="0" marL="457200" rtl="0" algn="l">
              <a:lnSpc>
                <a:spcPct val="100000"/>
              </a:lnSpc>
              <a:spcBef>
                <a:spcPts val="0"/>
              </a:spcBef>
              <a:spcAft>
                <a:spcPts val="0"/>
              </a:spcAft>
              <a:buSzPts val="1700"/>
              <a:buChar char="•"/>
            </a:pPr>
            <a:r>
              <a:rPr lang="en" sz="1700">
                <a:latin typeface="Arial"/>
                <a:ea typeface="Arial"/>
                <a:cs typeface="Arial"/>
                <a:sym typeface="Arial"/>
              </a:rPr>
              <a:t>Introduction to docker and setup</a:t>
            </a:r>
            <a:endParaRPr sz="1700">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(tomorrow)</a:t>
            </a:r>
            <a:endParaRPr b="1" sz="1900">
              <a:solidFill>
                <a:schemeClr val="accent2"/>
              </a:solidFill>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Summarize steps so far</a:t>
            </a:r>
            <a:endParaRPr sz="1700">
              <a:latin typeface="Arial"/>
              <a:ea typeface="Arial"/>
              <a:cs typeface="Arial"/>
              <a:sym typeface="Arial"/>
            </a:endParaRPr>
          </a:p>
          <a:p>
            <a:pPr indent="-336550" lvl="0" marL="457200" rtl="0" algn="l">
              <a:lnSpc>
                <a:spcPct val="100000"/>
              </a:lnSpc>
              <a:spcBef>
                <a:spcPts val="0"/>
              </a:spcBef>
              <a:spcAft>
                <a:spcPts val="0"/>
              </a:spcAft>
              <a:buClr>
                <a:srgbClr val="002B42"/>
              </a:buClr>
              <a:buSzPts val="1700"/>
              <a:buFont typeface="Arial"/>
              <a:buChar char="•"/>
            </a:pPr>
            <a:r>
              <a:rPr lang="en" sz="1700">
                <a:latin typeface="Arial"/>
                <a:ea typeface="Arial"/>
                <a:cs typeface="Arial"/>
                <a:sym typeface="Arial"/>
              </a:rPr>
              <a:t>From alignment to counting</a:t>
            </a:r>
            <a:r>
              <a:rPr lang="en" sz="1700">
                <a:solidFill>
                  <a:srgbClr val="002B42"/>
                </a:solidFill>
                <a:latin typeface="Arial"/>
                <a:ea typeface="Arial"/>
                <a:cs typeface="Arial"/>
                <a:sym typeface="Arial"/>
              </a:rPr>
              <a:t> </a:t>
            </a:r>
            <a:r>
              <a:rPr lang="en" sz="1700">
                <a:latin typeface="Arial"/>
                <a:ea typeface="Arial"/>
                <a:cs typeface="Arial"/>
                <a:sym typeface="Arial"/>
              </a:rPr>
              <a:t>features </a:t>
            </a:r>
            <a:endParaRPr sz="1700">
              <a:latin typeface="Arial"/>
              <a:ea typeface="Arial"/>
              <a:cs typeface="Arial"/>
              <a:sym typeface="Arial"/>
            </a:endParaRPr>
          </a:p>
          <a:p>
            <a:pPr indent="45720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36550" lvl="0" marL="457200" rtl="0" algn="l">
              <a:lnSpc>
                <a:spcPct val="100000"/>
              </a:lnSpc>
              <a:spcBef>
                <a:spcPts val="1000"/>
              </a:spcBef>
              <a:spcAft>
                <a:spcPts val="0"/>
              </a:spcAft>
              <a:buSzPts val="1700"/>
              <a:buFont typeface="Arial"/>
              <a:buChar char="•"/>
            </a:pPr>
            <a:r>
              <a:rPr lang="en" sz="1700">
                <a:latin typeface="Arial"/>
                <a:ea typeface="Arial"/>
                <a:cs typeface="Arial"/>
                <a:sym typeface="Arial"/>
              </a:rPr>
              <a:t>Demo</a:t>
            </a:r>
            <a:endParaRPr sz="1700">
              <a:latin typeface="Arial"/>
              <a:ea typeface="Arial"/>
              <a:cs typeface="Arial"/>
              <a:sym typeface="Arial"/>
            </a:endParaRPr>
          </a:p>
          <a:p>
            <a:pPr indent="-336550" lvl="0" marL="457200" rtl="0" algn="l">
              <a:lnSpc>
                <a:spcPct val="100000"/>
              </a:lnSpc>
              <a:spcBef>
                <a:spcPts val="0"/>
              </a:spcBef>
              <a:spcAft>
                <a:spcPts val="0"/>
              </a:spcAft>
              <a:buSzPts val="1700"/>
              <a:buFont typeface="Arial"/>
              <a:buChar char="•"/>
            </a:pPr>
            <a:r>
              <a:rPr lang="en" sz="1700">
                <a:latin typeface="Arial"/>
                <a:ea typeface="Arial"/>
                <a:cs typeface="Arial"/>
                <a:sym typeface="Arial"/>
              </a:rPr>
              <a:t>Additional resources</a:t>
            </a:r>
            <a:endParaRPr sz="17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4"/>
          <p:cNvSpPr txBox="1"/>
          <p:nvPr/>
        </p:nvSpPr>
        <p:spPr>
          <a:xfrm>
            <a:off x="515800" y="3051725"/>
            <a:ext cx="6662400" cy="1764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900">
                <a:solidFill>
                  <a:schemeClr val="accent2"/>
                </a:solidFill>
              </a:rPr>
              <a:t>Session 1</a:t>
            </a:r>
            <a:endParaRPr b="1" sz="3900">
              <a:solidFill>
                <a:schemeClr val="accent2"/>
              </a:solidFill>
            </a:endParaRPr>
          </a:p>
          <a:p>
            <a:pPr indent="0" lvl="0" marL="0" rtl="0" algn="l">
              <a:lnSpc>
                <a:spcPct val="90000"/>
              </a:lnSpc>
              <a:spcBef>
                <a:spcPts val="0"/>
              </a:spcBef>
              <a:spcAft>
                <a:spcPts val="0"/>
              </a:spcAft>
              <a:buNone/>
            </a:pPr>
            <a:r>
              <a:t/>
            </a:r>
            <a:endParaRPr b="1" sz="3900">
              <a:solidFill>
                <a:schemeClr val="accent2"/>
              </a:solidFill>
            </a:endParaRPr>
          </a:p>
          <a:p>
            <a:pPr indent="0" lvl="0" marL="0" rtl="0" algn="l">
              <a:lnSpc>
                <a:spcPct val="90000"/>
              </a:lnSpc>
              <a:spcBef>
                <a:spcPts val="0"/>
              </a:spcBef>
              <a:spcAft>
                <a:spcPts val="0"/>
              </a:spcAft>
              <a:buNone/>
            </a:pPr>
            <a:r>
              <a:t/>
            </a:r>
            <a:endParaRPr b="1" i="1" sz="36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45"/>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236" name="Google Shape;236;p45"/>
          <p:cNvSpPr txBox="1"/>
          <p:nvPr/>
        </p:nvSpPr>
        <p:spPr>
          <a:xfrm>
            <a:off x="54700" y="2474075"/>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237" name="Google Shape;237;p45"/>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5"/>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239" name="Google Shape;239;p45"/>
          <p:cNvSpPr/>
          <p:nvPr/>
        </p:nvSpPr>
        <p:spPr>
          <a:xfrm>
            <a:off x="3316325" y="20301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240" name="Google Shape;240;p45"/>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241" name="Google Shape;241;p45"/>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242" name="Google Shape;242;p45"/>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243" name="Google Shape;243;p45"/>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244" name="Google Shape;244;p45"/>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245" name="Google Shape;245;p45"/>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246" name="Google Shape;246;p45"/>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47" name="Google Shape;247;p45"/>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248" name="Google Shape;248;p45"/>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249" name="Google Shape;249;p45"/>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250" name="Google Shape;250;p45"/>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5"/>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252" name="Google Shape;252;p45"/>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5"/>
          <p:cNvSpPr txBox="1"/>
          <p:nvPr/>
        </p:nvSpPr>
        <p:spPr>
          <a:xfrm>
            <a:off x="5309825" y="4442875"/>
            <a:ext cx="37545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accent5"/>
                </a:solidFill>
                <a:latin typeface="Helvetica Neue"/>
                <a:ea typeface="Helvetica Neue"/>
                <a:cs typeface="Helvetica Neue"/>
                <a:sym typeface="Helvetica Neue"/>
              </a:rPr>
              <a:t>Intermediate RNA-seq using R  workshop</a:t>
            </a:r>
            <a:endParaRPr b="1">
              <a:solidFill>
                <a:schemeClr val="accent5"/>
              </a:solidFill>
              <a:latin typeface="Helvetica Neue"/>
              <a:ea typeface="Helvetica Neue"/>
              <a:cs typeface="Helvetica Neue"/>
              <a:sym typeface="Helvetica Neue"/>
            </a:endParaRPr>
          </a:p>
          <a:p>
            <a:pPr indent="0" lvl="0" marL="0" rtl="0" algn="r">
              <a:spcBef>
                <a:spcPts val="0"/>
              </a:spcBef>
              <a:spcAft>
                <a:spcPts val="0"/>
              </a:spcAft>
              <a:buNone/>
            </a:pPr>
            <a:r>
              <a:rPr b="1" lang="en" sz="1200">
                <a:solidFill>
                  <a:srgbClr val="262626"/>
                </a:solidFill>
                <a:highlight>
                  <a:srgbClr val="F7F6F3"/>
                </a:highlight>
              </a:rPr>
              <a:t>Feb 1</a:t>
            </a:r>
            <a:r>
              <a:rPr b="1" lang="en" sz="1200">
                <a:solidFill>
                  <a:srgbClr val="262626"/>
                </a:solidFill>
                <a:highlight>
                  <a:srgbClr val="F7F6F3"/>
                </a:highlight>
              </a:rPr>
              <a:t>,  2024 9.30-12p</a:t>
            </a:r>
            <a:endParaRPr b="1" sz="1200">
              <a:solidFill>
                <a:srgbClr val="262626"/>
              </a:solidFill>
              <a:highlight>
                <a:srgbClr val="F7F6F3"/>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8"/>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112" name="Google Shape;112;p28"/>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113" name="Google Shape;113;p28"/>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114" name="Google Shape;114;p28"/>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8"/>
          <p:cNvSpPr txBox="1"/>
          <p:nvPr/>
        </p:nvSpPr>
        <p:spPr>
          <a:xfrm>
            <a:off x="3024825" y="4199050"/>
            <a:ext cx="2220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mean length of 300 bp (typically ranging 200–700 bp</a:t>
            </a:r>
            <a:endParaRPr sz="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6"/>
          <p:cNvSpPr txBox="1"/>
          <p:nvPr>
            <p:ph type="title"/>
          </p:nvPr>
        </p:nvSpPr>
        <p:spPr>
          <a:xfrm>
            <a:off x="109100" y="17782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solidFill>
                  <a:srgbClr val="1155CC"/>
                </a:solidFill>
              </a:rPr>
              <a:t>Advantages and limitations</a:t>
            </a:r>
            <a:endParaRPr/>
          </a:p>
        </p:txBody>
      </p:sp>
      <p:sp>
        <p:nvSpPr>
          <p:cNvPr id="259" name="Google Shape;259;p46"/>
          <p:cNvSpPr txBox="1"/>
          <p:nvPr/>
        </p:nvSpPr>
        <p:spPr>
          <a:xfrm>
            <a:off x="45450" y="2455950"/>
            <a:ext cx="9053100" cy="2277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A major breakthrough (replaced microarrays) in the late 00’s and has been widely used since</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comparative transcriptomics, e.g. samples of the same tissue from different species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Useful for quantifying expression signatures from ensembles, e.g. in disease studies</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Insufficient for studying heterogeneous systems, e.g. early development studies, complex tissues </a:t>
            </a:r>
            <a:endParaRPr sz="1600">
              <a:solidFill>
                <a:schemeClr val="dk1"/>
              </a:solidFill>
              <a:latin typeface="Helvetica Neue"/>
              <a:ea typeface="Helvetica Neue"/>
              <a:cs typeface="Helvetica Neue"/>
              <a:sym typeface="Helvetica Neue"/>
            </a:endParaRPr>
          </a:p>
          <a:p>
            <a:pPr indent="0" lvl="0" marL="0" rtl="0" algn="l">
              <a:lnSpc>
                <a:spcPct val="150000"/>
              </a:lnSpc>
              <a:spcBef>
                <a:spcPts val="0"/>
              </a:spcBef>
              <a:spcAft>
                <a:spcPts val="0"/>
              </a:spcAft>
              <a:buNone/>
            </a:pPr>
            <a:r>
              <a:rPr lang="en" sz="1600">
                <a:solidFill>
                  <a:schemeClr val="dk1"/>
                </a:solidFill>
                <a:latin typeface="Helvetica Neue"/>
                <a:ea typeface="Helvetica Neue"/>
                <a:cs typeface="Helvetica Neue"/>
                <a:sym typeface="Helvetica Neue"/>
              </a:rPr>
              <a:t>● Does not provide insights into the stochastic nature of gene expression (fluctuations in mRNA)</a:t>
            </a:r>
            <a:endParaRPr sz="1600">
              <a:solidFill>
                <a:schemeClr val="dk1"/>
              </a:solidFill>
              <a:latin typeface="Helvetica Neue"/>
              <a:ea typeface="Helvetica Neue"/>
              <a:cs typeface="Helvetica Neue"/>
              <a:sym typeface="Helvetica Neue"/>
            </a:endParaRPr>
          </a:p>
        </p:txBody>
      </p:sp>
      <p:sp>
        <p:nvSpPr>
          <p:cNvPr id="260" name="Google Shape;260;p46"/>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1" name="Google Shape;261;p46"/>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pic>
        <p:nvPicPr>
          <p:cNvPr id="262" name="Google Shape;262;p46"/>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7"/>
          <p:cNvSpPr txBox="1"/>
          <p:nvPr>
            <p:ph type="title"/>
          </p:nvPr>
        </p:nvSpPr>
        <p:spPr>
          <a:xfrm>
            <a:off x="98525" y="1158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800"/>
              <a:t>Bulk RNA-Seq</a:t>
            </a:r>
            <a:endParaRPr sz="2800"/>
          </a:p>
        </p:txBody>
      </p:sp>
      <p:sp>
        <p:nvSpPr>
          <p:cNvPr id="268" name="Google Shape;268;p47"/>
          <p:cNvSpPr txBox="1"/>
          <p:nvPr/>
        </p:nvSpPr>
        <p:spPr>
          <a:xfrm>
            <a:off x="1478025" y="585075"/>
            <a:ext cx="6519600" cy="793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t>Averaged gene expression from a population of cells</a:t>
            </a:r>
            <a:endParaRPr sz="2000"/>
          </a:p>
        </p:txBody>
      </p:sp>
      <p:sp>
        <p:nvSpPr>
          <p:cNvPr id="269" name="Google Shape;269;p47"/>
          <p:cNvSpPr txBox="1"/>
          <p:nvPr>
            <p:ph idx="1" type="body"/>
          </p:nvPr>
        </p:nvSpPr>
        <p:spPr>
          <a:xfrm>
            <a:off x="98525" y="2368549"/>
            <a:ext cx="7886700" cy="2480400"/>
          </a:xfrm>
          <a:prstGeom prst="rect">
            <a:avLst/>
          </a:prstGeom>
        </p:spPr>
        <p:txBody>
          <a:bodyPr anchorCtr="0" anchor="t" bIns="0" lIns="0" spcFirstLastPara="1" rIns="0" wrap="square" tIns="0">
            <a:normAutofit/>
          </a:bodyPr>
          <a:lstStyle/>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Qualitative: </a:t>
            </a:r>
            <a:r>
              <a:rPr lang="en" sz="1800">
                <a:solidFill>
                  <a:srgbClr val="222222"/>
                </a:solidFill>
                <a:latin typeface="Arial"/>
                <a:ea typeface="Arial"/>
                <a:cs typeface="Arial"/>
                <a:sym typeface="Arial"/>
              </a:rPr>
              <a:t>identifying (</a:t>
            </a:r>
            <a:r>
              <a:rPr b="1" lang="en" sz="1800">
                <a:solidFill>
                  <a:srgbClr val="222222"/>
                </a:solidFill>
                <a:latin typeface="Arial"/>
                <a:ea typeface="Arial"/>
                <a:cs typeface="Arial"/>
                <a:sym typeface="Arial"/>
              </a:rPr>
              <a:t>annotating</a:t>
            </a:r>
            <a:r>
              <a:rPr lang="en" sz="1800">
                <a:solidFill>
                  <a:srgbClr val="222222"/>
                </a:solidFill>
                <a:latin typeface="Arial"/>
                <a:ea typeface="Arial"/>
                <a:cs typeface="Arial"/>
                <a:sym typeface="Arial"/>
              </a:rPr>
              <a:t>) or refining expressed transcripts, exon/intron boundaries, transcriptional start sites (TSS), and poly-A sites.</a:t>
            </a:r>
            <a:endParaRPr sz="1800">
              <a:solidFill>
                <a:srgbClr val="22222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rial"/>
              <a:ea typeface="Arial"/>
              <a:cs typeface="Arial"/>
              <a:sym typeface="Arial"/>
            </a:endParaRPr>
          </a:p>
          <a:p>
            <a:pPr indent="-342900" lvl="0" marL="457200" rtl="0" algn="l">
              <a:lnSpc>
                <a:spcPct val="115000"/>
              </a:lnSpc>
              <a:spcBef>
                <a:spcPts val="0"/>
              </a:spcBef>
              <a:spcAft>
                <a:spcPts val="0"/>
              </a:spcAft>
              <a:buClr>
                <a:srgbClr val="222222"/>
              </a:buClr>
              <a:buSzPts val="1800"/>
              <a:buFont typeface="Arial"/>
              <a:buChar char="●"/>
            </a:pPr>
            <a:r>
              <a:rPr b="1" lang="en" sz="1800">
                <a:solidFill>
                  <a:srgbClr val="222222"/>
                </a:solidFill>
                <a:latin typeface="Arial"/>
                <a:ea typeface="Arial"/>
                <a:cs typeface="Arial"/>
                <a:sym typeface="Arial"/>
              </a:rPr>
              <a:t>Quantitative: </a:t>
            </a:r>
            <a:r>
              <a:rPr lang="en" sz="1800">
                <a:solidFill>
                  <a:srgbClr val="222222"/>
                </a:solidFill>
                <a:latin typeface="Arial"/>
                <a:ea typeface="Arial"/>
                <a:cs typeface="Arial"/>
                <a:sym typeface="Arial"/>
              </a:rPr>
              <a:t> measuring differences in expression, alternative splicing, alternative TSS, and alternative polyadenylation </a:t>
            </a:r>
            <a:r>
              <a:rPr b="1" lang="en" sz="1800">
                <a:solidFill>
                  <a:srgbClr val="222222"/>
                </a:solidFill>
                <a:latin typeface="Arial"/>
                <a:ea typeface="Arial"/>
                <a:cs typeface="Arial"/>
                <a:sym typeface="Arial"/>
              </a:rPr>
              <a:t>between two or more treatments or groups. </a:t>
            </a:r>
            <a:r>
              <a:rPr lang="en" sz="1800">
                <a:solidFill>
                  <a:srgbClr val="222222"/>
                </a:solidFill>
                <a:latin typeface="Arial"/>
                <a:ea typeface="Arial"/>
                <a:cs typeface="Arial"/>
                <a:sym typeface="Arial"/>
              </a:rPr>
              <a:t>(i.e. experiment to measure differential gene expression - DGE)</a:t>
            </a:r>
            <a:endParaRPr/>
          </a:p>
        </p:txBody>
      </p:sp>
      <p:sp>
        <p:nvSpPr>
          <p:cNvPr id="270" name="Google Shape;270;p47"/>
          <p:cNvSpPr txBox="1"/>
          <p:nvPr/>
        </p:nvSpPr>
        <p:spPr>
          <a:xfrm>
            <a:off x="163925" y="1619913"/>
            <a:ext cx="3000000" cy="57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800">
                <a:solidFill>
                  <a:srgbClr val="1155CC"/>
                </a:solidFill>
                <a:latin typeface="Helvetica Neue"/>
                <a:ea typeface="Helvetica Neue"/>
                <a:cs typeface="Helvetica Neue"/>
                <a:sym typeface="Helvetica Neue"/>
              </a:rPr>
              <a:t> Applications</a:t>
            </a:r>
            <a:endParaRPr sz="2400"/>
          </a:p>
        </p:txBody>
      </p:sp>
      <p:pic>
        <p:nvPicPr>
          <p:cNvPr id="271" name="Google Shape;271;p47"/>
          <p:cNvPicPr preferRelativeResize="0"/>
          <p:nvPr/>
        </p:nvPicPr>
        <p:blipFill>
          <a:blip r:embed="rId3">
            <a:alphaModFix/>
          </a:blip>
          <a:stretch>
            <a:fillRect/>
          </a:stretch>
        </p:blipFill>
        <p:spPr>
          <a:xfrm>
            <a:off x="337975" y="637900"/>
            <a:ext cx="1140050" cy="806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8"/>
          <p:cNvSpPr txBox="1"/>
          <p:nvPr>
            <p:ph type="title"/>
          </p:nvPr>
        </p:nvSpPr>
        <p:spPr>
          <a:xfrm>
            <a:off x="168525" y="-9"/>
            <a:ext cx="78867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970"/>
              <a:t>Experimental design is fundamental </a:t>
            </a:r>
            <a:endParaRPr sz="2970"/>
          </a:p>
          <a:p>
            <a:pPr indent="0" lvl="0" marL="0" rtl="0" algn="l">
              <a:spcBef>
                <a:spcPts val="0"/>
              </a:spcBef>
              <a:spcAft>
                <a:spcPts val="0"/>
              </a:spcAft>
              <a:buSzPts val="990"/>
              <a:buNone/>
            </a:pPr>
            <a:r>
              <a:t/>
            </a:r>
            <a:endParaRPr sz="2070"/>
          </a:p>
          <a:p>
            <a:pPr indent="0" lvl="0" marL="0" rtl="0" algn="l">
              <a:spcBef>
                <a:spcPts val="0"/>
              </a:spcBef>
              <a:spcAft>
                <a:spcPts val="0"/>
              </a:spcAft>
              <a:buClr>
                <a:schemeClr val="dk1"/>
              </a:buClr>
              <a:buSzPts val="990"/>
              <a:buFont typeface="Arial"/>
              <a:buNone/>
            </a:pPr>
            <a:r>
              <a:rPr lang="en" sz="1970"/>
              <a:t>Which biological questions we want to answer</a:t>
            </a:r>
            <a:endParaRPr sz="1970"/>
          </a:p>
          <a:p>
            <a:pPr indent="0" lvl="0" marL="0" rtl="0" algn="l">
              <a:spcBef>
                <a:spcPts val="0"/>
              </a:spcBef>
              <a:spcAft>
                <a:spcPts val="0"/>
              </a:spcAft>
              <a:buSzPts val="990"/>
              <a:buNone/>
            </a:pPr>
            <a:r>
              <a:t/>
            </a:r>
            <a:endParaRPr sz="2570"/>
          </a:p>
        </p:txBody>
      </p:sp>
      <p:sp>
        <p:nvSpPr>
          <p:cNvPr id="277" name="Google Shape;277;p48"/>
          <p:cNvSpPr txBox="1"/>
          <p:nvPr>
            <p:ph idx="1" type="body"/>
          </p:nvPr>
        </p:nvSpPr>
        <p:spPr>
          <a:xfrm>
            <a:off x="168525" y="1013350"/>
            <a:ext cx="8915100" cy="32634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sz="800">
              <a:solidFill>
                <a:schemeClr val="accent2"/>
              </a:solidFill>
              <a:latin typeface="Arial"/>
              <a:ea typeface="Arial"/>
              <a:cs typeface="Arial"/>
              <a:sym typeface="Arial"/>
            </a:endParaRPr>
          </a:p>
          <a:p>
            <a:pPr indent="-292100" lvl="0" marL="457200" rtl="0" algn="l">
              <a:lnSpc>
                <a:spcPct val="115000"/>
              </a:lnSpc>
              <a:spcBef>
                <a:spcPts val="0"/>
              </a:spcBef>
              <a:spcAft>
                <a:spcPts val="0"/>
              </a:spcAft>
              <a:buSzPts val="1000"/>
              <a:buChar char="•"/>
            </a:pPr>
            <a:r>
              <a:rPr i="1" lang="en" sz="1700">
                <a:latin typeface="Arial"/>
                <a:ea typeface="Arial"/>
                <a:cs typeface="Arial"/>
                <a:sym typeface="Arial"/>
              </a:rPr>
              <a:t>Coding</a:t>
            </a:r>
            <a:r>
              <a:rPr lang="en" sz="1700">
                <a:latin typeface="Arial"/>
                <a:ea typeface="Arial"/>
                <a:cs typeface="Arial"/>
                <a:sym typeface="Arial"/>
              </a:rPr>
              <a:t> or </a:t>
            </a:r>
            <a:r>
              <a:rPr i="1" lang="en" sz="1700">
                <a:latin typeface="Arial"/>
                <a:ea typeface="Arial"/>
                <a:cs typeface="Arial"/>
                <a:sym typeface="Arial"/>
              </a:rPr>
              <a:t>non coding</a:t>
            </a:r>
            <a:r>
              <a:rPr lang="en" sz="1700">
                <a:latin typeface="Arial"/>
                <a:ea typeface="Arial"/>
                <a:cs typeface="Arial"/>
                <a:sym typeface="Arial"/>
              </a:rPr>
              <a:t> RNA?</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Why do you expect to find</a:t>
            </a:r>
            <a:r>
              <a:rPr i="1" lang="en" sz="1700">
                <a:latin typeface="Arial"/>
                <a:ea typeface="Arial"/>
                <a:cs typeface="Arial"/>
                <a:sym typeface="Arial"/>
              </a:rPr>
              <a:t> differentially expressed genes</a:t>
            </a:r>
            <a:r>
              <a:rPr lang="en" sz="1700">
                <a:latin typeface="Arial"/>
                <a:ea typeface="Arial"/>
                <a:cs typeface="Arial"/>
                <a:sym typeface="Arial"/>
              </a:rPr>
              <a:t> in the particular tissue?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How many </a:t>
            </a:r>
            <a:r>
              <a:rPr i="1" lang="en" sz="1700">
                <a:latin typeface="Arial"/>
                <a:ea typeface="Arial"/>
                <a:cs typeface="Arial"/>
                <a:sym typeface="Arial"/>
              </a:rPr>
              <a:t>tissue types</a:t>
            </a:r>
            <a:r>
              <a:rPr lang="en" sz="1700">
                <a:latin typeface="Arial"/>
                <a:ea typeface="Arial"/>
                <a:cs typeface="Arial"/>
                <a:sym typeface="Arial"/>
              </a:rPr>
              <a:t> and/or </a:t>
            </a:r>
            <a:r>
              <a:rPr i="1" lang="en" sz="1700">
                <a:latin typeface="Arial"/>
                <a:ea typeface="Arial"/>
                <a:cs typeface="Arial"/>
                <a:sym typeface="Arial"/>
              </a:rPr>
              <a:t>time points</a:t>
            </a:r>
            <a:r>
              <a:rPr lang="en" sz="1700">
                <a:latin typeface="Arial"/>
                <a:ea typeface="Arial"/>
                <a:cs typeface="Arial"/>
                <a:sym typeface="Arial"/>
              </a:rPr>
              <a:t> to compare?</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t>
            </a:r>
            <a:r>
              <a:rPr i="1" lang="en" sz="1700">
                <a:latin typeface="Arial"/>
                <a:ea typeface="Arial"/>
                <a:cs typeface="Arial"/>
                <a:sym typeface="Arial"/>
              </a:rPr>
              <a:t>types of genes</a:t>
            </a:r>
            <a:r>
              <a:rPr lang="en" sz="1700">
                <a:latin typeface="Arial"/>
                <a:ea typeface="Arial"/>
                <a:cs typeface="Arial"/>
                <a:sym typeface="Arial"/>
              </a:rPr>
              <a:t> do you expect to find differentially expressed?</a:t>
            </a:r>
            <a:endParaRPr sz="1700">
              <a:latin typeface="Arial"/>
              <a:ea typeface="Arial"/>
              <a:cs typeface="Arial"/>
              <a:sym typeface="Arial"/>
            </a:endParaRPr>
          </a:p>
          <a:p>
            <a:pPr indent="-292100" lvl="0" marL="457200" rtl="0" algn="l">
              <a:lnSpc>
                <a:spcPct val="115000"/>
              </a:lnSpc>
              <a:spcBef>
                <a:spcPts val="0"/>
              </a:spcBef>
              <a:spcAft>
                <a:spcPts val="0"/>
              </a:spcAft>
              <a:buSzPts val="1000"/>
              <a:buChar char="•"/>
            </a:pPr>
            <a:r>
              <a:rPr lang="en" sz="1700">
                <a:latin typeface="Arial"/>
                <a:ea typeface="Arial"/>
                <a:cs typeface="Arial"/>
                <a:sym typeface="Arial"/>
              </a:rPr>
              <a:t>What are the sources of </a:t>
            </a:r>
            <a:r>
              <a:rPr i="1" lang="en" sz="1700">
                <a:latin typeface="Arial"/>
                <a:ea typeface="Arial"/>
                <a:cs typeface="Arial"/>
                <a:sym typeface="Arial"/>
              </a:rPr>
              <a:t>variability</a:t>
            </a:r>
            <a:r>
              <a:rPr lang="en" sz="1700">
                <a:latin typeface="Arial"/>
                <a:ea typeface="Arial"/>
                <a:cs typeface="Arial"/>
                <a:sym typeface="Arial"/>
              </a:rPr>
              <a:t> from your samples?</a:t>
            </a:r>
            <a:endParaRPr sz="1700">
              <a:latin typeface="Arial"/>
              <a:ea typeface="Arial"/>
              <a:cs typeface="Arial"/>
              <a:sym typeface="Arial"/>
            </a:endParaRPr>
          </a:p>
          <a:p>
            <a:pPr indent="0" lvl="0" marL="0" rtl="0" algn="l">
              <a:lnSpc>
                <a:spcPct val="115000"/>
              </a:lnSpc>
              <a:spcBef>
                <a:spcPts val="0"/>
              </a:spcBef>
              <a:spcAft>
                <a:spcPts val="0"/>
              </a:spcAft>
              <a:buNone/>
            </a:pPr>
            <a:r>
              <a:t/>
            </a:r>
            <a:endParaRPr sz="1700">
              <a:latin typeface="Arial"/>
              <a:ea typeface="Arial"/>
              <a:cs typeface="Arial"/>
              <a:sym typeface="Arial"/>
            </a:endParaRPr>
          </a:p>
          <a:p>
            <a:pPr indent="0" lvl="0" marL="0" rtl="0" algn="l">
              <a:lnSpc>
                <a:spcPct val="115000"/>
              </a:lnSpc>
              <a:spcBef>
                <a:spcPts val="0"/>
              </a:spcBef>
              <a:spcAft>
                <a:spcPts val="0"/>
              </a:spcAft>
              <a:buNone/>
            </a:pPr>
            <a:r>
              <a:rPr b="1" lang="en" sz="1700">
                <a:solidFill>
                  <a:srgbClr val="1155CC"/>
                </a:solidFill>
                <a:latin typeface="Arial"/>
                <a:ea typeface="Arial"/>
                <a:cs typeface="Arial"/>
                <a:sym typeface="Arial"/>
              </a:rPr>
              <a:t>More technical questions</a:t>
            </a:r>
            <a:endParaRPr b="1" sz="1700">
              <a:solidFill>
                <a:srgbClr val="1155CC"/>
              </a:solidFill>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Which sequencing platform?</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Depth of sequencing?</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Pooling samples?</a:t>
            </a:r>
            <a:endParaRPr sz="1700">
              <a:latin typeface="Arial"/>
              <a:ea typeface="Arial"/>
              <a:cs typeface="Arial"/>
              <a:sym typeface="Arial"/>
            </a:endParaRPr>
          </a:p>
          <a:p>
            <a:pPr indent="-292100" lvl="0" marL="457200" rtl="0" algn="l">
              <a:lnSpc>
                <a:spcPct val="115000"/>
              </a:lnSpc>
              <a:spcBef>
                <a:spcPts val="0"/>
              </a:spcBef>
              <a:spcAft>
                <a:spcPts val="0"/>
              </a:spcAft>
              <a:buSzPts val="1000"/>
              <a:buFont typeface="Arial"/>
              <a:buChar char="•"/>
            </a:pPr>
            <a:r>
              <a:rPr lang="en" sz="1700">
                <a:latin typeface="Arial"/>
                <a:ea typeface="Arial"/>
                <a:cs typeface="Arial"/>
                <a:sym typeface="Arial"/>
              </a:rPr>
              <a:t>Biological replicates/technical replicates?</a:t>
            </a:r>
            <a:endParaRPr sz="1700">
              <a:latin typeface="Arial"/>
              <a:ea typeface="Arial"/>
              <a:cs typeface="Arial"/>
              <a:sym typeface="Arial"/>
            </a:endParaRPr>
          </a:p>
          <a:p>
            <a:pPr indent="-336550" lvl="0" marL="457200" rtl="0" algn="l">
              <a:lnSpc>
                <a:spcPct val="115000"/>
              </a:lnSpc>
              <a:spcBef>
                <a:spcPts val="0"/>
              </a:spcBef>
              <a:spcAft>
                <a:spcPts val="0"/>
              </a:spcAft>
              <a:buSzPts val="1700"/>
              <a:buFont typeface="Arial"/>
              <a:buChar char="•"/>
            </a:pPr>
            <a:r>
              <a:rPr lang="en" sz="1700">
                <a:latin typeface="Arial"/>
                <a:ea typeface="Arial"/>
                <a:cs typeface="Arial"/>
                <a:sym typeface="Arial"/>
              </a:rPr>
              <a:t>Many others...</a:t>
            </a:r>
            <a:endParaRPr sz="1700">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9"/>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Which </a:t>
            </a:r>
            <a:r>
              <a:rPr lang="en"/>
              <a:t>RNA-seq assay should I use?</a:t>
            </a:r>
            <a:endParaRPr/>
          </a:p>
        </p:txBody>
      </p:sp>
      <p:sp>
        <p:nvSpPr>
          <p:cNvPr id="283" name="Google Shape;283;p49"/>
          <p:cNvSpPr txBox="1"/>
          <p:nvPr/>
        </p:nvSpPr>
        <p:spPr>
          <a:xfrm>
            <a:off x="312350" y="4622900"/>
            <a:ext cx="734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From: Genewiz</a:t>
            </a:r>
            <a:endParaRPr>
              <a:latin typeface="Helvetica Neue"/>
              <a:ea typeface="Helvetica Neue"/>
              <a:cs typeface="Helvetica Neue"/>
              <a:sym typeface="Helvetica Neue"/>
            </a:endParaRPr>
          </a:p>
        </p:txBody>
      </p:sp>
      <p:pic>
        <p:nvPicPr>
          <p:cNvPr id="284" name="Google Shape;284;p49"/>
          <p:cNvPicPr preferRelativeResize="0"/>
          <p:nvPr/>
        </p:nvPicPr>
        <p:blipFill>
          <a:blip r:embed="rId3">
            <a:alphaModFix/>
          </a:blip>
          <a:stretch>
            <a:fillRect/>
          </a:stretch>
        </p:blipFill>
        <p:spPr>
          <a:xfrm>
            <a:off x="152400" y="889191"/>
            <a:ext cx="8839199" cy="3322462"/>
          </a:xfrm>
          <a:prstGeom prst="rect">
            <a:avLst/>
          </a:prstGeom>
          <a:noFill/>
          <a:ln>
            <a:noFill/>
          </a:ln>
        </p:spPr>
      </p:pic>
      <p:sp>
        <p:nvSpPr>
          <p:cNvPr id="285" name="Google Shape;285;p49"/>
          <p:cNvSpPr/>
          <p:nvPr/>
        </p:nvSpPr>
        <p:spPr>
          <a:xfrm>
            <a:off x="778425" y="3123550"/>
            <a:ext cx="8376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9"/>
          <p:cNvSpPr/>
          <p:nvPr/>
        </p:nvSpPr>
        <p:spPr>
          <a:xfrm>
            <a:off x="3093975" y="3123550"/>
            <a:ext cx="896700" cy="798000"/>
          </a:xfrm>
          <a:prstGeom prst="roundRect">
            <a:avLst>
              <a:gd fmla="val 16667" name="adj"/>
            </a:avLst>
          </a:prstGeom>
          <a:noFill/>
          <a:ln cap="flat" cmpd="sng" w="2857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9"/>
          <p:cNvSpPr/>
          <p:nvPr/>
        </p:nvSpPr>
        <p:spPr>
          <a:xfrm>
            <a:off x="205725" y="2151425"/>
            <a:ext cx="8376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9"/>
          <p:cNvSpPr/>
          <p:nvPr/>
        </p:nvSpPr>
        <p:spPr>
          <a:xfrm>
            <a:off x="2310300" y="2151425"/>
            <a:ext cx="1167900" cy="7980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9"/>
          <p:cNvSpPr/>
          <p:nvPr/>
        </p:nvSpPr>
        <p:spPr>
          <a:xfrm>
            <a:off x="1905125" y="1160825"/>
            <a:ext cx="981900" cy="652200"/>
          </a:xfrm>
          <a:prstGeom prst="roundRect">
            <a:avLst>
              <a:gd fmla="val 16667" name="adj"/>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50"/>
          <p:cNvSpPr txBox="1"/>
          <p:nvPr>
            <p:ph type="title"/>
          </p:nvPr>
        </p:nvSpPr>
        <p:spPr>
          <a:xfrm>
            <a:off x="205725" y="665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experiment</a:t>
            </a:r>
            <a:endParaRPr/>
          </a:p>
        </p:txBody>
      </p:sp>
      <p:pic>
        <p:nvPicPr>
          <p:cNvPr id="295" name="Google Shape;295;p50"/>
          <p:cNvPicPr preferRelativeResize="0"/>
          <p:nvPr/>
        </p:nvPicPr>
        <p:blipFill>
          <a:blip r:embed="rId3">
            <a:alphaModFix/>
          </a:blip>
          <a:stretch>
            <a:fillRect/>
          </a:stretch>
        </p:blipFill>
        <p:spPr>
          <a:xfrm>
            <a:off x="1140225" y="863766"/>
            <a:ext cx="6701295" cy="3871859"/>
          </a:xfrm>
          <a:prstGeom prst="rect">
            <a:avLst/>
          </a:prstGeom>
          <a:noFill/>
          <a:ln>
            <a:noFill/>
          </a:ln>
        </p:spPr>
      </p:pic>
      <p:sp>
        <p:nvSpPr>
          <p:cNvPr id="296" name="Google Shape;296;p50"/>
          <p:cNvSpPr txBox="1"/>
          <p:nvPr/>
        </p:nvSpPr>
        <p:spPr>
          <a:xfrm>
            <a:off x="4836925" y="4735625"/>
            <a:ext cx="422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https://www.wikiwand.com/en/RNA-Seq</a:t>
            </a:r>
            <a:endParaRPr/>
          </a:p>
        </p:txBody>
      </p:sp>
      <p:sp>
        <p:nvSpPr>
          <p:cNvPr id="297" name="Google Shape;297;p50"/>
          <p:cNvSpPr/>
          <p:nvPr/>
        </p:nvSpPr>
        <p:spPr>
          <a:xfrm>
            <a:off x="1079100" y="759350"/>
            <a:ext cx="2292300" cy="1561800"/>
          </a:xfrm>
          <a:prstGeom prst="rect">
            <a:avLst/>
          </a:prstGeom>
          <a:noFill/>
          <a:ln cap="flat" cmpd="sng" w="381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0"/>
          <p:cNvSpPr txBox="1"/>
          <p:nvPr/>
        </p:nvSpPr>
        <p:spPr>
          <a:xfrm>
            <a:off x="3024825" y="4317275"/>
            <a:ext cx="249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A64D79"/>
                </a:solidFill>
              </a:rPr>
              <a:t>mean length of 300 bp (typically ranging 200–700 bp)</a:t>
            </a:r>
            <a:endParaRPr sz="1200">
              <a:solidFill>
                <a:srgbClr val="A64D7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1"/>
          <p:cNvSpPr txBox="1"/>
          <p:nvPr>
            <p:ph type="title"/>
          </p:nvPr>
        </p:nvSpPr>
        <p:spPr>
          <a:xfrm>
            <a:off x="152400" y="9380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RNA-seq - differentially expressed genes (DGE)</a:t>
            </a:r>
            <a:endParaRPr sz="2966"/>
          </a:p>
        </p:txBody>
      </p:sp>
      <p:sp>
        <p:nvSpPr>
          <p:cNvPr id="304" name="Google Shape;304;p51"/>
          <p:cNvSpPr txBox="1"/>
          <p:nvPr/>
        </p:nvSpPr>
        <p:spPr>
          <a:xfrm>
            <a:off x="214900" y="4692800"/>
            <a:ext cx="208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S</a:t>
            </a:r>
            <a:r>
              <a:rPr lang="en" sz="1200">
                <a:solidFill>
                  <a:schemeClr val="dk1"/>
                </a:solidFill>
                <a:highlight>
                  <a:srgbClr val="FFFFFF"/>
                </a:highlight>
                <a:uFill>
                  <a:noFill/>
                </a:uFill>
                <a:hlinkClick r:id="rId3">
                  <a:extLst>
                    <a:ext uri="{A12FA001-AC4F-418D-AE19-62706E023703}">
                      <ahyp:hlinkClr val="tx"/>
                    </a:ext>
                  </a:extLst>
                </a:hlinkClick>
              </a:rPr>
              <a:t>ource : </a:t>
            </a:r>
            <a:r>
              <a:rPr lang="en" sz="1200">
                <a:solidFill>
                  <a:schemeClr val="dk1"/>
                </a:solidFill>
              </a:rPr>
              <a:t>seqme</a:t>
            </a:r>
            <a:endParaRPr sz="1200">
              <a:solidFill>
                <a:schemeClr val="dk1"/>
              </a:solidFill>
            </a:endParaRPr>
          </a:p>
        </p:txBody>
      </p:sp>
      <p:sp>
        <p:nvSpPr>
          <p:cNvPr id="305" name="Google Shape;305;p51"/>
          <p:cNvSpPr txBox="1"/>
          <p:nvPr/>
        </p:nvSpPr>
        <p:spPr>
          <a:xfrm>
            <a:off x="0" y="545000"/>
            <a:ext cx="8073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chemeClr val="dk1"/>
                </a:solidFill>
                <a:highlight>
                  <a:srgbClr val="FFFFFF"/>
                </a:highlight>
              </a:rPr>
              <a:t>W</a:t>
            </a:r>
            <a:r>
              <a:rPr lang="en" sz="1450">
                <a:solidFill>
                  <a:schemeClr val="dk1"/>
                </a:solidFill>
                <a:highlight>
                  <a:srgbClr val="FFFFFF"/>
                </a:highlight>
              </a:rPr>
              <a:t>hich genes are expressed at different levels between conditions (sample A and sample B)</a:t>
            </a:r>
            <a:endParaRPr sz="1700">
              <a:solidFill>
                <a:schemeClr val="dk1"/>
              </a:solidFill>
            </a:endParaRPr>
          </a:p>
        </p:txBody>
      </p:sp>
      <p:pic>
        <p:nvPicPr>
          <p:cNvPr id="306" name="Google Shape;306;p51"/>
          <p:cNvPicPr preferRelativeResize="0"/>
          <p:nvPr/>
        </p:nvPicPr>
        <p:blipFill>
          <a:blip r:embed="rId4">
            <a:alphaModFix/>
          </a:blip>
          <a:stretch>
            <a:fillRect/>
          </a:stretch>
        </p:blipFill>
        <p:spPr>
          <a:xfrm>
            <a:off x="152400" y="841850"/>
            <a:ext cx="6326174" cy="3459801"/>
          </a:xfrm>
          <a:prstGeom prst="rect">
            <a:avLst/>
          </a:prstGeom>
          <a:noFill/>
          <a:ln>
            <a:noFill/>
          </a:ln>
        </p:spPr>
      </p:pic>
      <p:sp>
        <p:nvSpPr>
          <p:cNvPr id="307" name="Google Shape;307;p51"/>
          <p:cNvSpPr txBox="1"/>
          <p:nvPr/>
        </p:nvSpPr>
        <p:spPr>
          <a:xfrm>
            <a:off x="5234525" y="4301650"/>
            <a:ext cx="3687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155CC"/>
                </a:solidFill>
                <a:latin typeface="Helvetica Neue"/>
                <a:ea typeface="Helvetica Neue"/>
                <a:cs typeface="Helvetica Neue"/>
                <a:sym typeface="Helvetica Neue"/>
              </a:rPr>
              <a:t>Many steps to calculate the DGE between sample A and B</a:t>
            </a:r>
            <a:endParaRPr sz="1600">
              <a:solidFill>
                <a:srgbClr val="1155CC"/>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2"/>
          <p:cNvSpPr txBox="1"/>
          <p:nvPr>
            <p:ph type="title"/>
          </p:nvPr>
        </p:nvSpPr>
        <p:spPr>
          <a:xfrm>
            <a:off x="250275" y="12931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Goal of the DEG analysis - </a:t>
            </a:r>
            <a:r>
              <a:rPr lang="en" sz="2300"/>
              <a:t>Intermediate workshop</a:t>
            </a:r>
            <a:endParaRPr sz="2300"/>
          </a:p>
        </p:txBody>
      </p:sp>
      <p:pic>
        <p:nvPicPr>
          <p:cNvPr id="313" name="Google Shape;313;p52"/>
          <p:cNvPicPr preferRelativeResize="0"/>
          <p:nvPr/>
        </p:nvPicPr>
        <p:blipFill>
          <a:blip r:embed="rId3">
            <a:alphaModFix/>
          </a:blip>
          <a:stretch>
            <a:fillRect/>
          </a:stretch>
        </p:blipFill>
        <p:spPr>
          <a:xfrm>
            <a:off x="152400" y="1420541"/>
            <a:ext cx="8268166" cy="3570559"/>
          </a:xfrm>
          <a:prstGeom prst="rect">
            <a:avLst/>
          </a:prstGeom>
          <a:noFill/>
          <a:ln>
            <a:noFill/>
          </a:ln>
        </p:spPr>
      </p:pic>
      <p:pic>
        <p:nvPicPr>
          <p:cNvPr id="314" name="Google Shape;314;p52"/>
          <p:cNvPicPr preferRelativeResize="0"/>
          <p:nvPr/>
        </p:nvPicPr>
        <p:blipFill>
          <a:blip r:embed="rId4">
            <a:alphaModFix/>
          </a:blip>
          <a:stretch>
            <a:fillRect/>
          </a:stretch>
        </p:blipFill>
        <p:spPr>
          <a:xfrm>
            <a:off x="816525" y="706200"/>
            <a:ext cx="7698825" cy="834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3"/>
          <p:cNvSpPr txBox="1"/>
          <p:nvPr>
            <p:ph type="title"/>
          </p:nvPr>
        </p:nvSpPr>
        <p:spPr>
          <a:xfrm>
            <a:off x="141525" y="72866"/>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Bulk </a:t>
            </a:r>
            <a:r>
              <a:rPr lang="en"/>
              <a:t>RNA-seq vs single cell (sc) RNA-seq</a:t>
            </a:r>
            <a:endParaRPr/>
          </a:p>
        </p:txBody>
      </p:sp>
      <p:pic>
        <p:nvPicPr>
          <p:cNvPr id="320" name="Google Shape;320;p53"/>
          <p:cNvPicPr preferRelativeResize="0"/>
          <p:nvPr/>
        </p:nvPicPr>
        <p:blipFill>
          <a:blip r:embed="rId3">
            <a:alphaModFix/>
          </a:blip>
          <a:stretch>
            <a:fillRect/>
          </a:stretch>
        </p:blipFill>
        <p:spPr>
          <a:xfrm>
            <a:off x="141524" y="496774"/>
            <a:ext cx="7192027" cy="3568299"/>
          </a:xfrm>
          <a:prstGeom prst="rect">
            <a:avLst/>
          </a:prstGeom>
          <a:noFill/>
          <a:ln>
            <a:noFill/>
          </a:ln>
        </p:spPr>
      </p:pic>
      <p:sp>
        <p:nvSpPr>
          <p:cNvPr id="321" name="Google Shape;321;p53"/>
          <p:cNvSpPr/>
          <p:nvPr/>
        </p:nvSpPr>
        <p:spPr>
          <a:xfrm>
            <a:off x="255475" y="683900"/>
            <a:ext cx="7953600" cy="1430700"/>
          </a:xfrm>
          <a:prstGeom prst="rect">
            <a:avLst/>
          </a:prstGeom>
          <a:noFill/>
          <a:ln cap="flat" cmpd="sng" w="2857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3"/>
          <p:cNvSpPr txBox="1"/>
          <p:nvPr/>
        </p:nvSpPr>
        <p:spPr>
          <a:xfrm>
            <a:off x="0" y="4818975"/>
            <a:ext cx="1059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From: </a:t>
            </a:r>
            <a:r>
              <a:rPr lang="en" sz="1100"/>
              <a:t>https://www.technologynetworks.com/genomics/articles/recent-advances-in-single-cell-genomics-techniques-324695</a:t>
            </a:r>
            <a:endParaRPr sz="1100"/>
          </a:p>
        </p:txBody>
      </p:sp>
      <p:sp>
        <p:nvSpPr>
          <p:cNvPr id="323" name="Google Shape;323;p53"/>
          <p:cNvSpPr txBox="1"/>
          <p:nvPr/>
        </p:nvSpPr>
        <p:spPr>
          <a:xfrm>
            <a:off x="141525" y="4226475"/>
            <a:ext cx="11361300" cy="431100"/>
          </a:xfrm>
          <a:prstGeom prst="rect">
            <a:avLst/>
          </a:prstGeom>
          <a:noFill/>
          <a:ln>
            <a:noFill/>
          </a:ln>
        </p:spPr>
        <p:txBody>
          <a:bodyPr anchorCtr="0" anchor="t" bIns="91425" lIns="91425" spcFirstLastPara="1" rIns="91425" wrap="square" tIns="91425">
            <a:spAutoFit/>
          </a:bodyPr>
          <a:lstStyle/>
          <a:p>
            <a:pPr indent="0" lvl="0" marL="0" rtl="0" algn="l">
              <a:lnSpc>
                <a:spcPct val="200000"/>
              </a:lnSpc>
              <a:spcBef>
                <a:spcPts val="0"/>
              </a:spcBef>
              <a:spcAft>
                <a:spcPts val="0"/>
              </a:spcAft>
              <a:buNone/>
            </a:pPr>
            <a:r>
              <a:rPr lang="en" sz="1600">
                <a:solidFill>
                  <a:schemeClr val="dk1"/>
                </a:solidFill>
              </a:rPr>
              <a:t>Measures the </a:t>
            </a:r>
            <a:r>
              <a:rPr b="1" i="1" lang="en" sz="1600">
                <a:solidFill>
                  <a:schemeClr val="dk1"/>
                </a:solidFill>
              </a:rPr>
              <a:t>average</a:t>
            </a:r>
            <a:r>
              <a:rPr i="1" lang="en" sz="1600">
                <a:solidFill>
                  <a:schemeClr val="dk1"/>
                </a:solidFill>
              </a:rPr>
              <a:t> expression level for each gene across a large population of input cells</a:t>
            </a:r>
            <a:endParaRPr i="1" sz="16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329" name="Google Shape;329;p5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330" name="Google Shape;330;p5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332" name="Google Shape;332;p54"/>
          <p:cNvSpPr/>
          <p:nvPr/>
        </p:nvSpPr>
        <p:spPr>
          <a:xfrm>
            <a:off x="3316325" y="2030150"/>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333" name="Google Shape;333;p5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334" name="Google Shape;334;p54"/>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335" name="Google Shape;335;p5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336" name="Google Shape;336;p5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337" name="Google Shape;337;p54"/>
          <p:cNvSpPr/>
          <p:nvPr/>
        </p:nvSpPr>
        <p:spPr>
          <a:xfrm>
            <a:off x="3316325" y="26815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338" name="Google Shape;338;p5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339" name="Google Shape;339;p5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0" name="Google Shape;340;p5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341" name="Google Shape;341;p5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342" name="Google Shape;342;p5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343" name="Google Shape;343;p5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5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345" name="Google Shape;345;p5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6" name="Google Shape;346;p54"/>
          <p:cNvPicPr preferRelativeResize="0"/>
          <p:nvPr/>
        </p:nvPicPr>
        <p:blipFill>
          <a:blip r:embed="rId3">
            <a:alphaModFix/>
          </a:blip>
          <a:stretch>
            <a:fillRect/>
          </a:stretch>
        </p:blipFill>
        <p:spPr>
          <a:xfrm>
            <a:off x="6767525" y="147869"/>
            <a:ext cx="2011679" cy="512979"/>
          </a:xfrm>
          <a:prstGeom prst="rect">
            <a:avLst/>
          </a:prstGeom>
          <a:noFill/>
          <a:ln>
            <a:noFill/>
          </a:ln>
        </p:spPr>
      </p:pic>
      <p:sp>
        <p:nvSpPr>
          <p:cNvPr id="347" name="Google Shape;347;p54"/>
          <p:cNvSpPr txBox="1"/>
          <p:nvPr/>
        </p:nvSpPr>
        <p:spPr>
          <a:xfrm>
            <a:off x="5397525" y="4552825"/>
            <a:ext cx="567600" cy="2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accent2"/>
                </a:solidFill>
                <a:latin typeface="Helvetica Neue"/>
                <a:ea typeface="Helvetica Neue"/>
                <a:cs typeface="Helvetica Neue"/>
                <a:sym typeface="Helvetica Neue"/>
              </a:rPr>
              <a:t>R</a:t>
            </a:r>
            <a:endParaRPr b="1" sz="1600">
              <a:solidFill>
                <a:schemeClr val="accent2"/>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5"/>
          <p:cNvSpPr txBox="1"/>
          <p:nvPr>
            <p:ph idx="1" type="body"/>
          </p:nvPr>
        </p:nvSpPr>
        <p:spPr>
          <a:xfrm>
            <a:off x="0" y="666450"/>
            <a:ext cx="8799900" cy="3810600"/>
          </a:xfrm>
          <a:prstGeom prst="rect">
            <a:avLst/>
          </a:prstGeom>
        </p:spPr>
        <p:txBody>
          <a:bodyPr anchorCtr="0" anchor="t" bIns="0" lIns="0" spcFirstLastPara="1" rIns="0" wrap="square" tIns="0">
            <a:normAutofit/>
          </a:bodyPr>
          <a:lstStyle/>
          <a:p>
            <a:pPr indent="-292100" lvl="0" marL="457200" rtl="0" algn="l">
              <a:spcBef>
                <a:spcPts val="800"/>
              </a:spcBef>
              <a:spcAft>
                <a:spcPts val="0"/>
              </a:spcAft>
              <a:buSzPts val="1000"/>
              <a:buChar char="●"/>
            </a:pPr>
            <a:r>
              <a:rPr lang="en" sz="1700"/>
              <a:t>File names often follow a format.</a:t>
            </a:r>
            <a:endParaRPr sz="1700"/>
          </a:p>
          <a:p>
            <a:pPr indent="-292100" lvl="1" marL="914400" rtl="0" algn="l">
              <a:spcBef>
                <a:spcPts val="0"/>
              </a:spcBef>
              <a:spcAft>
                <a:spcPts val="0"/>
              </a:spcAft>
              <a:buSzPts val="1000"/>
              <a:buChar char="○"/>
            </a:pPr>
            <a:r>
              <a:rPr lang="en" sz="1400"/>
              <a:t>SampleName_SampleNumber_LaneNumber_ReadNumber_SetNumber.fastq</a:t>
            </a:r>
            <a:endParaRPr sz="1400"/>
          </a:p>
          <a:p>
            <a:pPr indent="-292100" lvl="1" marL="914400" rtl="0" algn="l">
              <a:spcBef>
                <a:spcPts val="0"/>
              </a:spcBef>
              <a:spcAft>
                <a:spcPts val="0"/>
              </a:spcAft>
              <a:buSzPts val="1000"/>
              <a:buChar char="○"/>
            </a:pPr>
            <a:r>
              <a:rPr lang="en" sz="1400"/>
              <a:t>Eg – Bacteria_S1_L001_R1_001.fastq</a:t>
            </a:r>
            <a:endParaRPr sz="1400"/>
          </a:p>
          <a:p>
            <a:pPr indent="0" lvl="0" marL="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Paired-end reads named with R1 and R2 in file name.</a:t>
            </a:r>
            <a:endParaRPr sz="1700"/>
          </a:p>
          <a:p>
            <a:pPr indent="-292100" lvl="1" marL="914400" rtl="0" algn="l">
              <a:spcBef>
                <a:spcPts val="0"/>
              </a:spcBef>
              <a:spcAft>
                <a:spcPts val="0"/>
              </a:spcAft>
              <a:buSzPts val="1000"/>
              <a:buChar char="○"/>
            </a:pPr>
            <a:r>
              <a:rPr lang="en" sz="1400"/>
              <a:t>Eg – Bacteria_</a:t>
            </a:r>
            <a:r>
              <a:rPr lang="en" sz="1400"/>
              <a:t>GATTACA</a:t>
            </a:r>
            <a:r>
              <a:rPr lang="en" sz="1400"/>
              <a:t>_L001_R1_001.fastq and Bacteria_</a:t>
            </a:r>
            <a:r>
              <a:rPr lang="en" sz="1400"/>
              <a:t>GATTACA</a:t>
            </a:r>
            <a:r>
              <a:rPr lang="en" sz="1400"/>
              <a:t>_L001_R2_001.fastq</a:t>
            </a:r>
            <a:endParaRPr sz="1400"/>
          </a:p>
          <a:p>
            <a:pPr indent="0" lvl="0" marL="457200" rtl="0" algn="l">
              <a:spcBef>
                <a:spcPts val="800"/>
              </a:spcBef>
              <a:spcAft>
                <a:spcPts val="0"/>
              </a:spcAft>
              <a:buNone/>
            </a:pPr>
            <a:r>
              <a:t/>
            </a:r>
            <a:endParaRPr sz="1700"/>
          </a:p>
          <a:p>
            <a:pPr indent="0" lvl="0" marL="457200" rtl="0" algn="l">
              <a:spcBef>
                <a:spcPts val="800"/>
              </a:spcBef>
              <a:spcAft>
                <a:spcPts val="0"/>
              </a:spcAft>
              <a:buNone/>
            </a:pPr>
            <a:r>
              <a:t/>
            </a:r>
            <a:endParaRPr sz="600"/>
          </a:p>
          <a:p>
            <a:pPr indent="-292100" lvl="0" marL="457200" rtl="0" algn="l">
              <a:spcBef>
                <a:spcPts val="800"/>
              </a:spcBef>
              <a:spcAft>
                <a:spcPts val="0"/>
              </a:spcAft>
              <a:buSzPts val="1000"/>
              <a:buChar char="●"/>
            </a:pPr>
            <a:r>
              <a:rPr lang="en" sz="1700"/>
              <a:t>File extensions may be .fq or even .txt</a:t>
            </a:r>
            <a:endParaRPr sz="1700"/>
          </a:p>
          <a:p>
            <a:pPr indent="-292100" lvl="0" marL="457200" rtl="0" algn="l">
              <a:spcBef>
                <a:spcPts val="0"/>
              </a:spcBef>
              <a:spcAft>
                <a:spcPts val="0"/>
              </a:spcAft>
              <a:buSzPts val="1000"/>
              <a:buChar char="●"/>
            </a:pPr>
            <a:r>
              <a:rPr lang="en" sz="1700"/>
              <a:t>Often compressed using gzip.</a:t>
            </a:r>
            <a:endParaRPr sz="1700"/>
          </a:p>
          <a:p>
            <a:pPr indent="-292100" lvl="1" marL="914400" rtl="0" algn="l">
              <a:spcBef>
                <a:spcPts val="0"/>
              </a:spcBef>
              <a:spcAft>
                <a:spcPts val="0"/>
              </a:spcAft>
              <a:buSzPts val="1000"/>
              <a:buChar char="○"/>
            </a:pPr>
            <a:r>
              <a:rPr lang="en" sz="1400"/>
              <a:t>gzip is free and open-source.</a:t>
            </a:r>
            <a:endParaRPr sz="1400"/>
          </a:p>
          <a:p>
            <a:pPr indent="-292100" lvl="1" marL="914400" rtl="0" algn="l">
              <a:spcBef>
                <a:spcPts val="0"/>
              </a:spcBef>
              <a:spcAft>
                <a:spcPts val="0"/>
              </a:spcAft>
              <a:buSzPts val="1000"/>
              <a:buChar char="○"/>
            </a:pPr>
            <a:r>
              <a:rPr lang="en" sz="1400"/>
              <a:t>Resulting file names have .gz added. Example – .fq.gz.</a:t>
            </a:r>
            <a:endParaRPr sz="1400"/>
          </a:p>
        </p:txBody>
      </p:sp>
      <p:sp>
        <p:nvSpPr>
          <p:cNvPr id="353" name="Google Shape;353;p55"/>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Clr>
                <a:schemeClr val="dk1"/>
              </a:buClr>
              <a:buSzPct val="33333"/>
              <a:buFont typeface="Arial"/>
              <a:buNone/>
            </a:pPr>
            <a:r>
              <a:rPr lang="en"/>
              <a:t>Naming conventions for fastq files</a:t>
            </a:r>
            <a:endParaRPr/>
          </a:p>
          <a:p>
            <a:pPr indent="0" lvl="0" marL="0" rtl="0" algn="l">
              <a:spcBef>
                <a:spcPts val="0"/>
              </a:spcBef>
              <a:spcAft>
                <a:spcPts val="0"/>
              </a:spcAft>
              <a:buNone/>
            </a:pPr>
            <a:r>
              <a:t/>
            </a:r>
            <a:endParaRPr/>
          </a:p>
        </p:txBody>
      </p:sp>
      <p:pic>
        <p:nvPicPr>
          <p:cNvPr id="354" name="Google Shape;354;p55"/>
          <p:cNvPicPr preferRelativeResize="0"/>
          <p:nvPr/>
        </p:nvPicPr>
        <p:blipFill>
          <a:blip r:embed="rId3">
            <a:alphaModFix/>
          </a:blip>
          <a:stretch>
            <a:fillRect/>
          </a:stretch>
        </p:blipFill>
        <p:spPr>
          <a:xfrm>
            <a:off x="4840000" y="2200500"/>
            <a:ext cx="3959901" cy="1006750"/>
          </a:xfrm>
          <a:prstGeom prst="rect">
            <a:avLst/>
          </a:prstGeom>
          <a:noFill/>
          <a:ln>
            <a:noFill/>
          </a:ln>
        </p:spPr>
      </p:pic>
      <p:pic>
        <p:nvPicPr>
          <p:cNvPr id="355" name="Google Shape;355;p55"/>
          <p:cNvPicPr preferRelativeResize="0"/>
          <p:nvPr/>
        </p:nvPicPr>
        <p:blipFill>
          <a:blip r:embed="rId4">
            <a:alphaModFix/>
          </a:blip>
          <a:stretch>
            <a:fillRect/>
          </a:stretch>
        </p:blipFill>
        <p:spPr>
          <a:xfrm>
            <a:off x="7186375" y="0"/>
            <a:ext cx="1957625" cy="1757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9"/>
          <p:cNvPicPr preferRelativeResize="0"/>
          <p:nvPr/>
        </p:nvPicPr>
        <p:blipFill>
          <a:blip r:embed="rId3">
            <a:alphaModFix/>
          </a:blip>
          <a:stretch>
            <a:fillRect/>
          </a:stretch>
        </p:blipFill>
        <p:spPr>
          <a:xfrm>
            <a:off x="83650" y="520800"/>
            <a:ext cx="6979849" cy="4042976"/>
          </a:xfrm>
          <a:prstGeom prst="rect">
            <a:avLst/>
          </a:prstGeom>
          <a:noFill/>
          <a:ln>
            <a:noFill/>
          </a:ln>
        </p:spPr>
      </p:pic>
      <p:sp>
        <p:nvSpPr>
          <p:cNvPr id="121" name="Google Shape;121;p29"/>
          <p:cNvSpPr txBox="1"/>
          <p:nvPr>
            <p:ph type="title"/>
          </p:nvPr>
        </p:nvSpPr>
        <p:spPr>
          <a:xfrm>
            <a:off x="152400" y="7620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latin typeface="Arial"/>
                <a:ea typeface="Arial"/>
                <a:cs typeface="Arial"/>
                <a:sym typeface="Arial"/>
              </a:rPr>
              <a:t>How does the bulk-RNA-seq technology work?</a:t>
            </a:r>
            <a:endParaRPr sz="3000">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6"/>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361" name="Google Shape;361;p56"/>
          <p:cNvSpPr txBox="1"/>
          <p:nvPr/>
        </p:nvSpPr>
        <p:spPr>
          <a:xfrm>
            <a:off x="255525" y="1078650"/>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7"/>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Label</a:t>
            </a:r>
            <a:r>
              <a:rPr lang="en"/>
              <a:t> format in FastQ file</a:t>
            </a:r>
            <a:endParaRPr/>
          </a:p>
        </p:txBody>
      </p:sp>
      <p:pic>
        <p:nvPicPr>
          <p:cNvPr id="367" name="Google Shape;367;p57"/>
          <p:cNvPicPr preferRelativeResize="0"/>
          <p:nvPr/>
        </p:nvPicPr>
        <p:blipFill rotWithShape="1">
          <a:blip r:embed="rId3">
            <a:alphaModFix/>
          </a:blip>
          <a:srcRect b="0" l="0" r="0" t="13830"/>
          <a:stretch/>
        </p:blipFill>
        <p:spPr>
          <a:xfrm>
            <a:off x="968275" y="687275"/>
            <a:ext cx="6782225" cy="3595200"/>
          </a:xfrm>
          <a:prstGeom prst="rect">
            <a:avLst/>
          </a:prstGeom>
          <a:noFill/>
          <a:ln>
            <a:noFill/>
          </a:ln>
        </p:spPr>
      </p:pic>
      <p:sp>
        <p:nvSpPr>
          <p:cNvPr id="368" name="Google Shape;368;p57"/>
          <p:cNvSpPr txBox="1"/>
          <p:nvPr/>
        </p:nvSpPr>
        <p:spPr>
          <a:xfrm>
            <a:off x="1092850" y="4351400"/>
            <a:ext cx="63969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50">
                <a:solidFill>
                  <a:srgbClr val="202122"/>
                </a:solidFill>
                <a:highlight>
                  <a:srgbClr val="FFFFFF"/>
                </a:highlight>
              </a:rPr>
              <a:t>The more recent versions of Illumina software output a sample number (as taken from the sample sheet) in place of an index sequence (k).</a:t>
            </a:r>
            <a:endParaRPr/>
          </a:p>
        </p:txBody>
      </p:sp>
      <p:pic>
        <p:nvPicPr>
          <p:cNvPr id="369" name="Google Shape;369;p57"/>
          <p:cNvPicPr preferRelativeResize="0"/>
          <p:nvPr/>
        </p:nvPicPr>
        <p:blipFill>
          <a:blip r:embed="rId4">
            <a:alphaModFix/>
          </a:blip>
          <a:stretch>
            <a:fillRect/>
          </a:stretch>
        </p:blipFill>
        <p:spPr>
          <a:xfrm>
            <a:off x="5129975" y="1883638"/>
            <a:ext cx="3454076" cy="1202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8"/>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000"/>
              <a:t>Scores</a:t>
            </a:r>
            <a:endParaRPr sz="2800">
              <a:latin typeface="Arial"/>
              <a:ea typeface="Arial"/>
              <a:cs typeface="Arial"/>
              <a:sym typeface="Arial"/>
            </a:endParaRPr>
          </a:p>
        </p:txBody>
      </p:sp>
      <p:sp>
        <p:nvSpPr>
          <p:cNvPr id="375" name="Google Shape;375;p58"/>
          <p:cNvSpPr txBox="1"/>
          <p:nvPr/>
        </p:nvSpPr>
        <p:spPr>
          <a:xfrm>
            <a:off x="214300" y="1007275"/>
            <a:ext cx="88707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@A00564:60:HHJKFDMXX:1:1101:2031:1031 1:N:0:TGGCTTCA+CAACCACA</a:t>
            </a:r>
            <a:endParaRPr sz="1700"/>
          </a:p>
          <a:p>
            <a:pPr indent="0" lvl="0" marL="0" rtl="0" algn="l">
              <a:spcBef>
                <a:spcPts val="0"/>
              </a:spcBef>
              <a:spcAft>
                <a:spcPts val="0"/>
              </a:spcAft>
              <a:buNone/>
            </a:pPr>
            <a:r>
              <a:rPr lang="en" sz="1700"/>
              <a:t>CGGACTGGTGGTATGCTGAGTACGTCCCAAGGGTATGGCTGTTCGCCATA</a:t>
            </a:r>
            <a:endParaRPr sz="1700"/>
          </a:p>
          <a:p>
            <a:pPr indent="0" lvl="0" marL="0" rtl="0" algn="l">
              <a:spcBef>
                <a:spcPts val="0"/>
              </a:spcBef>
              <a:spcAft>
                <a:spcPts val="0"/>
              </a:spcAft>
              <a:buNone/>
            </a:pPr>
            <a:r>
              <a:rPr lang="en" sz="1700"/>
              <a:t>+ </a:t>
            </a:r>
            <a:endParaRPr sz="1700"/>
          </a:p>
          <a:p>
            <a:pPr indent="0" lvl="0" marL="0" rtl="0" algn="l">
              <a:spcBef>
                <a:spcPts val="0"/>
              </a:spcBef>
              <a:spcAft>
                <a:spcPts val="0"/>
              </a:spcAft>
              <a:buNone/>
            </a:pPr>
            <a:r>
              <a:rPr lang="en" sz="1700"/>
              <a:t>;;&gt;@:=;=::@B;&gt;A=&lt;&lt;=B?;;=@@?&lt;?=B;A@=B?&gt;=B:=B=@&lt;&lt;B:;</a:t>
            </a:r>
            <a:endParaRPr sz="1700"/>
          </a:p>
          <a:p>
            <a:pPr indent="0" lvl="0" marL="0" rtl="0" algn="l">
              <a:spcBef>
                <a:spcPts val="0"/>
              </a:spcBef>
              <a:spcAft>
                <a:spcPts val="0"/>
              </a:spcAft>
              <a:buNone/>
            </a:pPr>
            <a:r>
              <a:t/>
            </a:r>
            <a:endParaRPr sz="1700"/>
          </a:p>
        </p:txBody>
      </p:sp>
      <p:sp>
        <p:nvSpPr>
          <p:cNvPr id="376" name="Google Shape;376;p58"/>
          <p:cNvSpPr/>
          <p:nvPr/>
        </p:nvSpPr>
        <p:spPr>
          <a:xfrm>
            <a:off x="214300" y="1822900"/>
            <a:ext cx="6858000" cy="364500"/>
          </a:xfrm>
          <a:prstGeom prst="rect">
            <a:avLst/>
          </a:prstGeom>
          <a:no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9"/>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200">
                <a:solidFill>
                  <a:srgbClr val="1155CC"/>
                </a:solidFill>
              </a:rPr>
              <a:t>Quality score encoding based on ASCII table</a:t>
            </a:r>
            <a:endParaRPr>
              <a:solidFill>
                <a:srgbClr val="1155CC"/>
              </a:solidFill>
            </a:endParaRPr>
          </a:p>
        </p:txBody>
      </p:sp>
      <p:pic>
        <p:nvPicPr>
          <p:cNvPr id="382" name="Google Shape;382;p59"/>
          <p:cNvPicPr preferRelativeResize="0"/>
          <p:nvPr/>
        </p:nvPicPr>
        <p:blipFill>
          <a:blip r:embed="rId3">
            <a:alphaModFix/>
          </a:blip>
          <a:stretch>
            <a:fillRect/>
          </a:stretch>
        </p:blipFill>
        <p:spPr>
          <a:xfrm>
            <a:off x="152400" y="889200"/>
            <a:ext cx="8839199" cy="37975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60"/>
          <p:cNvSpPr txBox="1"/>
          <p:nvPr>
            <p:ph type="title"/>
          </p:nvPr>
        </p:nvSpPr>
        <p:spPr>
          <a:xfrm>
            <a:off x="118872"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Quality score of each base</a:t>
            </a:r>
            <a:endParaRPr/>
          </a:p>
        </p:txBody>
      </p:sp>
      <p:pic>
        <p:nvPicPr>
          <p:cNvPr id="388" name="Google Shape;388;p60"/>
          <p:cNvPicPr preferRelativeResize="0"/>
          <p:nvPr/>
        </p:nvPicPr>
        <p:blipFill>
          <a:blip r:embed="rId3">
            <a:alphaModFix/>
          </a:blip>
          <a:stretch>
            <a:fillRect/>
          </a:stretch>
        </p:blipFill>
        <p:spPr>
          <a:xfrm>
            <a:off x="41450" y="2192200"/>
            <a:ext cx="9026350" cy="1243635"/>
          </a:xfrm>
          <a:prstGeom prst="rect">
            <a:avLst/>
          </a:prstGeom>
          <a:noFill/>
          <a:ln>
            <a:noFill/>
          </a:ln>
        </p:spPr>
      </p:pic>
      <p:pic>
        <p:nvPicPr>
          <p:cNvPr id="389" name="Google Shape;389;p60"/>
          <p:cNvPicPr preferRelativeResize="0"/>
          <p:nvPr/>
        </p:nvPicPr>
        <p:blipFill>
          <a:blip r:embed="rId4">
            <a:alphaModFix/>
          </a:blip>
          <a:stretch>
            <a:fillRect/>
          </a:stretch>
        </p:blipFill>
        <p:spPr>
          <a:xfrm>
            <a:off x="117654" y="974350"/>
            <a:ext cx="9026347" cy="1217850"/>
          </a:xfrm>
          <a:prstGeom prst="rect">
            <a:avLst/>
          </a:prstGeom>
          <a:noFill/>
          <a:ln>
            <a:noFill/>
          </a:ln>
        </p:spPr>
      </p:pic>
      <p:sp>
        <p:nvSpPr>
          <p:cNvPr id="390" name="Google Shape;390;p60"/>
          <p:cNvSpPr txBox="1"/>
          <p:nvPr/>
        </p:nvSpPr>
        <p:spPr>
          <a:xfrm>
            <a:off x="255475" y="3435825"/>
            <a:ext cx="8812200" cy="117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600"/>
              <a:t>Each symbol is a pr</a:t>
            </a:r>
            <a:r>
              <a:rPr lang="en" sz="1600"/>
              <a:t>obability p that the base call is incorrect.</a:t>
            </a:r>
            <a:endParaRPr sz="1600"/>
          </a:p>
          <a:p>
            <a:pPr indent="0" lvl="0" marL="0" rtl="0" algn="l">
              <a:lnSpc>
                <a:spcPct val="150000"/>
              </a:lnSpc>
              <a:spcBef>
                <a:spcPts val="0"/>
              </a:spcBef>
              <a:spcAft>
                <a:spcPts val="0"/>
              </a:spcAft>
              <a:buNone/>
            </a:pPr>
            <a:r>
              <a:rPr lang="en" sz="1600"/>
              <a:t>The standard Sanger sequencing score to assess reliability of a base call is Q=−10 log10(p)</a:t>
            </a:r>
            <a:endParaRPr sz="1600"/>
          </a:p>
          <a:p>
            <a:pPr indent="0" lvl="0" marL="0" rtl="0" algn="l">
              <a:lnSpc>
                <a:spcPct val="150000"/>
              </a:lnSpc>
              <a:spcBef>
                <a:spcPts val="0"/>
              </a:spcBef>
              <a:spcAft>
                <a:spcPts val="0"/>
              </a:spcAft>
              <a:buNone/>
            </a:pPr>
            <a:r>
              <a:rPr b="1" i="1" lang="en" sz="1650">
                <a:solidFill>
                  <a:srgbClr val="A64D79"/>
                </a:solidFill>
                <a:highlight>
                  <a:srgbClr val="FFFFFF"/>
                </a:highlight>
                <a:latin typeface="Helvetica Neue"/>
                <a:ea typeface="Helvetica Neue"/>
                <a:cs typeface="Helvetica Neue"/>
                <a:sym typeface="Helvetica Neue"/>
              </a:rPr>
              <a:t>p</a:t>
            </a:r>
            <a:r>
              <a:rPr lang="en" sz="1650">
                <a:solidFill>
                  <a:srgbClr val="A64D79"/>
                </a:solidFill>
                <a:highlight>
                  <a:srgbClr val="FFFFFF"/>
                </a:highlight>
                <a:latin typeface="Helvetica Neue"/>
                <a:ea typeface="Helvetica Neue"/>
                <a:cs typeface="Helvetica Neue"/>
                <a:sym typeface="Helvetica Neue"/>
              </a:rPr>
              <a:t>, the probability that a given base is incorrectly called</a:t>
            </a:r>
            <a:endParaRPr sz="1900">
              <a:solidFill>
                <a:srgbClr val="A64D7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1"/>
          <p:cNvSpPr txBox="1"/>
          <p:nvPr>
            <p:ph type="title"/>
          </p:nvPr>
        </p:nvSpPr>
        <p:spPr>
          <a:xfrm>
            <a:off x="135975" y="176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Phred quality score calculation</a:t>
            </a:r>
            <a:endParaRPr/>
          </a:p>
        </p:txBody>
      </p:sp>
      <p:pic>
        <p:nvPicPr>
          <p:cNvPr id="396" name="Google Shape;396;p61"/>
          <p:cNvPicPr preferRelativeResize="0"/>
          <p:nvPr/>
        </p:nvPicPr>
        <p:blipFill>
          <a:blip r:embed="rId3">
            <a:alphaModFix/>
          </a:blip>
          <a:stretch>
            <a:fillRect/>
          </a:stretch>
        </p:blipFill>
        <p:spPr>
          <a:xfrm>
            <a:off x="812575" y="642116"/>
            <a:ext cx="7260580" cy="3570559"/>
          </a:xfrm>
          <a:prstGeom prst="rect">
            <a:avLst/>
          </a:prstGeom>
          <a:noFill/>
          <a:ln>
            <a:noFill/>
          </a:ln>
        </p:spPr>
      </p:pic>
      <p:sp>
        <p:nvSpPr>
          <p:cNvPr id="397" name="Google Shape;397;p61"/>
          <p:cNvSpPr txBox="1"/>
          <p:nvPr/>
        </p:nvSpPr>
        <p:spPr>
          <a:xfrm>
            <a:off x="255475" y="4250925"/>
            <a:ext cx="88122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800"/>
              </a:spcAft>
              <a:buNone/>
            </a:pPr>
            <a:r>
              <a:rPr lang="en" sz="1600">
                <a:solidFill>
                  <a:schemeClr val="dk1"/>
                </a:solidFill>
                <a:highlight>
                  <a:srgbClr val="FFFFFF"/>
                </a:highlight>
              </a:rPr>
              <a:t>A quality score of 20 (Q20) represents an error rate of 1 in 100 (meaning every 100 bp sequencing read may contain an error), with a corresponding call accuracy of 99%.</a:t>
            </a:r>
            <a:endParaRPr sz="15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2"/>
          <p:cNvSpPr txBox="1"/>
          <p:nvPr>
            <p:ph type="title"/>
          </p:nvPr>
        </p:nvSpPr>
        <p:spPr>
          <a:xfrm>
            <a:off x="118872"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3000"/>
              <a:t>FASTQ files are text files with detailed information about each read.</a:t>
            </a:r>
            <a:endParaRPr sz="2800">
              <a:latin typeface="Arial"/>
              <a:ea typeface="Arial"/>
              <a:cs typeface="Arial"/>
              <a:sym typeface="Arial"/>
            </a:endParaRPr>
          </a:p>
        </p:txBody>
      </p:sp>
      <p:sp>
        <p:nvSpPr>
          <p:cNvPr id="403" name="Google Shape;403;p62"/>
          <p:cNvSpPr txBox="1"/>
          <p:nvPr/>
        </p:nvSpPr>
        <p:spPr>
          <a:xfrm>
            <a:off x="1031950" y="4743300"/>
            <a:ext cx="734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Image adapted from Robert Edgar's web site https://www.drive5.com/</a:t>
            </a:r>
            <a:endParaRPr sz="1200"/>
          </a:p>
        </p:txBody>
      </p:sp>
      <p:grpSp>
        <p:nvGrpSpPr>
          <p:cNvPr id="404" name="Google Shape;404;p62"/>
          <p:cNvGrpSpPr/>
          <p:nvPr/>
        </p:nvGrpSpPr>
        <p:grpSpPr>
          <a:xfrm>
            <a:off x="588674" y="784600"/>
            <a:ext cx="7976543" cy="3102700"/>
            <a:chOff x="1031950" y="638658"/>
            <a:chExt cx="9281526" cy="3989585"/>
          </a:xfrm>
        </p:grpSpPr>
        <p:grpSp>
          <p:nvGrpSpPr>
            <p:cNvPr id="405" name="Google Shape;405;p62"/>
            <p:cNvGrpSpPr/>
            <p:nvPr/>
          </p:nvGrpSpPr>
          <p:grpSpPr>
            <a:xfrm>
              <a:off x="1031951" y="638658"/>
              <a:ext cx="6332906" cy="3989585"/>
              <a:chOff x="1031951" y="638658"/>
              <a:chExt cx="6332906" cy="3989585"/>
            </a:xfrm>
          </p:grpSpPr>
          <p:pic>
            <p:nvPicPr>
              <p:cNvPr id="406" name="Google Shape;406;p62"/>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407" name="Google Shape;407;p62"/>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2"/>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2"/>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10" name="Google Shape;410;p62"/>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411" name="Google Shape;411;p62"/>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2"/>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3" name="Google Shape;413;p62"/>
          <p:cNvGrpSpPr/>
          <p:nvPr/>
        </p:nvGrpSpPr>
        <p:grpSpPr>
          <a:xfrm>
            <a:off x="2712225" y="2696050"/>
            <a:ext cx="5554225" cy="712350"/>
            <a:chOff x="2712225" y="2696050"/>
            <a:chExt cx="5554225" cy="712350"/>
          </a:xfrm>
        </p:grpSpPr>
        <p:sp>
          <p:nvSpPr>
            <p:cNvPr id="414" name="Google Shape;414;p62"/>
            <p:cNvSpPr/>
            <p:nvPr/>
          </p:nvSpPr>
          <p:spPr>
            <a:xfrm>
              <a:off x="2712225" y="2696050"/>
              <a:ext cx="801900" cy="28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 name="Google Shape;415;p62"/>
            <p:cNvPicPr preferRelativeResize="0"/>
            <p:nvPr/>
          </p:nvPicPr>
          <p:blipFill>
            <a:blip r:embed="rId5">
              <a:alphaModFix/>
            </a:blip>
            <a:stretch>
              <a:fillRect/>
            </a:stretch>
          </p:blipFill>
          <p:spPr>
            <a:xfrm>
              <a:off x="6797900" y="2813700"/>
              <a:ext cx="1468550" cy="594700"/>
            </a:xfrm>
            <a:prstGeom prst="rect">
              <a:avLst/>
            </a:prstGeom>
            <a:noFill/>
            <a:ln>
              <a:noFill/>
            </a:ln>
          </p:spPr>
        </p:pic>
      </p:grpSp>
      <p:sp>
        <p:nvSpPr>
          <p:cNvPr id="416" name="Google Shape;416;p62"/>
          <p:cNvSpPr/>
          <p:nvPr/>
        </p:nvSpPr>
        <p:spPr>
          <a:xfrm rot="-5401094">
            <a:off x="6832126" y="2331848"/>
            <a:ext cx="942900" cy="299700"/>
          </a:xfrm>
          <a:prstGeom prst="bentUpArrow">
            <a:avLst>
              <a:gd fmla="val 25000" name="adj1"/>
              <a:gd fmla="val 25000" name="adj2"/>
              <a:gd fmla="val 25000" name="adj3"/>
            </a:avLst>
          </a:prstGeom>
          <a:solidFill>
            <a:srgbClr val="CFE2F3"/>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3"/>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solidFill>
                  <a:srgbClr val="1155CC"/>
                </a:solidFill>
                <a:latin typeface="Arial"/>
                <a:ea typeface="Arial"/>
                <a:cs typeface="Arial"/>
                <a:sym typeface="Arial"/>
              </a:rPr>
              <a:t>Base calling may not be accurate</a:t>
            </a:r>
            <a:endParaRPr sz="3259">
              <a:solidFill>
                <a:srgbClr val="1155CC"/>
              </a:solidFill>
              <a:latin typeface="Arial"/>
              <a:ea typeface="Arial"/>
              <a:cs typeface="Arial"/>
              <a:sym typeface="Arial"/>
            </a:endParaRPr>
          </a:p>
          <a:p>
            <a:pPr indent="0" lvl="0" marL="0" rtl="0" algn="l">
              <a:spcBef>
                <a:spcPts val="0"/>
              </a:spcBef>
              <a:spcAft>
                <a:spcPts val="0"/>
              </a:spcAft>
              <a:buSzPts val="990"/>
              <a:buNone/>
            </a:pPr>
            <a:r>
              <a:rPr lang="en" sz="1960">
                <a:solidFill>
                  <a:srgbClr val="1155CC"/>
                </a:solidFill>
                <a:latin typeface="Arial"/>
                <a:ea typeface="Arial"/>
                <a:cs typeface="Arial"/>
                <a:sym typeface="Arial"/>
              </a:rPr>
              <a:t>Possible causes</a:t>
            </a:r>
            <a:endParaRPr sz="1660">
              <a:solidFill>
                <a:srgbClr val="1155CC"/>
              </a:solidFill>
              <a:latin typeface="Arial"/>
              <a:ea typeface="Arial"/>
              <a:cs typeface="Arial"/>
              <a:sym typeface="Arial"/>
            </a:endParaRPr>
          </a:p>
        </p:txBody>
      </p:sp>
      <p:sp>
        <p:nvSpPr>
          <p:cNvPr id="422" name="Google Shape;422;p63"/>
          <p:cNvSpPr txBox="1"/>
          <p:nvPr/>
        </p:nvSpPr>
        <p:spPr>
          <a:xfrm>
            <a:off x="135900" y="1126000"/>
            <a:ext cx="6537000" cy="3955800"/>
          </a:xfrm>
          <a:prstGeom prst="rect">
            <a:avLst/>
          </a:prstGeom>
          <a:noFill/>
          <a:ln>
            <a:noFill/>
          </a:ln>
        </p:spPr>
        <p:txBody>
          <a:bodyPr anchorCtr="0" anchor="t" bIns="91425" lIns="91425" spcFirstLastPara="1" rIns="91425" wrap="square" tIns="91425">
            <a:spAutoFit/>
          </a:bodyPr>
          <a:lstStyle/>
          <a:p>
            <a:pPr indent="-317500" lvl="0" marL="457200" rtl="0" algn="l">
              <a:lnSpc>
                <a:spcPct val="90000"/>
              </a:lnSpc>
              <a:spcBef>
                <a:spcPts val="1000"/>
              </a:spcBef>
              <a:spcAft>
                <a:spcPts val="0"/>
              </a:spcAft>
              <a:buSzPts val="1400"/>
              <a:buChar char="●"/>
            </a:pPr>
            <a:r>
              <a:rPr lang="en" sz="1800">
                <a:solidFill>
                  <a:srgbClr val="002B42"/>
                </a:solidFill>
              </a:rPr>
              <a:t>Blocking of synthesis after one nucleotide addition may be inefficient.</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Clusters might not be monoclonal.</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A tile may be out of focus.</a:t>
            </a:r>
            <a:endParaRPr sz="1800">
              <a:solidFill>
                <a:srgbClr val="002B42"/>
              </a:solidFill>
            </a:endParaRPr>
          </a:p>
          <a:p>
            <a:pPr indent="-317500" lvl="0" marL="457200" rtl="0" algn="l">
              <a:lnSpc>
                <a:spcPct val="90000"/>
              </a:lnSpc>
              <a:spcBef>
                <a:spcPts val="0"/>
              </a:spcBef>
              <a:spcAft>
                <a:spcPts val="0"/>
              </a:spcAft>
              <a:buSzPts val="1400"/>
              <a:buChar char="●"/>
            </a:pPr>
            <a:r>
              <a:rPr lang="en" sz="1800">
                <a:solidFill>
                  <a:srgbClr val="002B42"/>
                </a:solidFill>
              </a:rPr>
              <a:t>Oil, reagent, etc. on flow cell or imaging component, etc.</a:t>
            </a:r>
            <a:endParaRPr sz="1800">
              <a:solidFill>
                <a:srgbClr val="002B42"/>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457200" rtl="0" algn="l">
              <a:lnSpc>
                <a:spcPct val="90000"/>
              </a:lnSpc>
              <a:spcBef>
                <a:spcPts val="1000"/>
              </a:spcBef>
              <a:spcAft>
                <a:spcPts val="0"/>
              </a:spcAft>
              <a:buNone/>
            </a:pPr>
            <a:r>
              <a:t/>
            </a:r>
            <a:endParaRPr sz="800">
              <a:solidFill>
                <a:schemeClr val="dk1"/>
              </a:solidFill>
            </a:endParaRPr>
          </a:p>
          <a:p>
            <a:pPr indent="0" lvl="0" marL="0" rtl="0" algn="l">
              <a:lnSpc>
                <a:spcPct val="90000"/>
              </a:lnSpc>
              <a:spcBef>
                <a:spcPts val="1000"/>
              </a:spcBef>
              <a:spcAft>
                <a:spcPts val="0"/>
              </a:spcAft>
              <a:buNone/>
            </a:pPr>
            <a:r>
              <a:rPr lang="en" sz="1600">
                <a:solidFill>
                  <a:srgbClr val="002B42"/>
                </a:solidFill>
              </a:rPr>
              <a:t>=&gt; Need to record quality of each base call.</a:t>
            </a:r>
            <a:endParaRPr sz="1600">
              <a:solidFill>
                <a:srgbClr val="002B42"/>
              </a:solidFill>
            </a:endParaRPr>
          </a:p>
        </p:txBody>
      </p:sp>
      <p:pic>
        <p:nvPicPr>
          <p:cNvPr id="423" name="Google Shape;423;p63"/>
          <p:cNvPicPr preferRelativeResize="0"/>
          <p:nvPr/>
        </p:nvPicPr>
        <p:blipFill>
          <a:blip r:embed="rId3">
            <a:alphaModFix/>
          </a:blip>
          <a:stretch>
            <a:fillRect/>
          </a:stretch>
        </p:blipFill>
        <p:spPr>
          <a:xfrm>
            <a:off x="391000" y="2851425"/>
            <a:ext cx="5351999" cy="1809750"/>
          </a:xfrm>
          <a:prstGeom prst="rect">
            <a:avLst/>
          </a:prstGeom>
          <a:noFill/>
          <a:ln>
            <a:noFill/>
          </a:ln>
        </p:spPr>
      </p:pic>
      <p:pic>
        <p:nvPicPr>
          <p:cNvPr id="424" name="Google Shape;424;p63"/>
          <p:cNvPicPr preferRelativeResize="0"/>
          <p:nvPr/>
        </p:nvPicPr>
        <p:blipFill>
          <a:blip r:embed="rId4">
            <a:alphaModFix/>
          </a:blip>
          <a:stretch>
            <a:fillRect/>
          </a:stretch>
        </p:blipFill>
        <p:spPr>
          <a:xfrm>
            <a:off x="6673050" y="2489200"/>
            <a:ext cx="2133100" cy="1703300"/>
          </a:xfrm>
          <a:prstGeom prst="rect">
            <a:avLst/>
          </a:prstGeom>
          <a:noFill/>
          <a:ln>
            <a:noFill/>
          </a:ln>
        </p:spPr>
      </p:pic>
      <p:pic>
        <p:nvPicPr>
          <p:cNvPr id="425" name="Google Shape;425;p63"/>
          <p:cNvPicPr preferRelativeResize="0"/>
          <p:nvPr/>
        </p:nvPicPr>
        <p:blipFill>
          <a:blip r:embed="rId5">
            <a:alphaModFix/>
          </a:blip>
          <a:stretch>
            <a:fillRect/>
          </a:stretch>
        </p:blipFill>
        <p:spPr>
          <a:xfrm>
            <a:off x="6742000" y="4192500"/>
            <a:ext cx="943350" cy="951000"/>
          </a:xfrm>
          <a:prstGeom prst="rect">
            <a:avLst/>
          </a:prstGeom>
          <a:noFill/>
          <a:ln>
            <a:noFill/>
          </a:ln>
        </p:spPr>
      </p:pic>
      <p:pic>
        <p:nvPicPr>
          <p:cNvPr id="426" name="Google Shape;426;p63"/>
          <p:cNvPicPr preferRelativeResize="0"/>
          <p:nvPr/>
        </p:nvPicPr>
        <p:blipFill>
          <a:blip r:embed="rId6">
            <a:alphaModFix/>
          </a:blip>
          <a:stretch>
            <a:fillRect/>
          </a:stretch>
        </p:blipFill>
        <p:spPr>
          <a:xfrm>
            <a:off x="7685350" y="4153637"/>
            <a:ext cx="1028725" cy="1028725"/>
          </a:xfrm>
          <a:prstGeom prst="rect">
            <a:avLst/>
          </a:prstGeom>
          <a:noFill/>
          <a:ln>
            <a:noFill/>
          </a:ln>
        </p:spPr>
      </p:pic>
      <p:pic>
        <p:nvPicPr>
          <p:cNvPr id="427" name="Google Shape;427;p63"/>
          <p:cNvPicPr preferRelativeResize="0"/>
          <p:nvPr/>
        </p:nvPicPr>
        <p:blipFill>
          <a:blip r:embed="rId7">
            <a:alphaModFix/>
          </a:blip>
          <a:stretch>
            <a:fillRect/>
          </a:stretch>
        </p:blipFill>
        <p:spPr>
          <a:xfrm>
            <a:off x="6741998" y="195902"/>
            <a:ext cx="2257975" cy="2027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4"/>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2</a:t>
            </a:r>
            <a:endParaRPr/>
          </a:p>
        </p:txBody>
      </p:sp>
      <p:sp>
        <p:nvSpPr>
          <p:cNvPr id="433" name="Google Shape;433;p64"/>
          <p:cNvSpPr txBox="1"/>
          <p:nvPr>
            <p:ph idx="1" type="body"/>
          </p:nvPr>
        </p:nvSpPr>
        <p:spPr>
          <a:xfrm>
            <a:off x="628650" y="1369219"/>
            <a:ext cx="7886700" cy="3263400"/>
          </a:xfrm>
          <a:prstGeom prst="rect">
            <a:avLst/>
          </a:prstGeom>
        </p:spPr>
        <p:txBody>
          <a:bodyPr anchorCtr="0" anchor="t" bIns="0" lIns="0" spcFirstLastPara="1" rIns="0" wrap="square" tIns="0">
            <a:normAutofit lnSpcReduction="20000"/>
          </a:bodyPr>
          <a:lstStyle/>
          <a:p>
            <a:pPr indent="0" lvl="0" marL="0" rtl="0" algn="l">
              <a:spcBef>
                <a:spcPts val="800"/>
              </a:spcBef>
              <a:spcAft>
                <a:spcPts val="0"/>
              </a:spcAft>
              <a:buNone/>
            </a:pPr>
            <a:r>
              <a:rPr lang="en"/>
              <a:t>What is the flow cell id in the fastq file </a:t>
            </a:r>
            <a:r>
              <a:rPr lang="en"/>
              <a:t>below</a:t>
            </a:r>
            <a:r>
              <a:rPr lang="en"/>
              <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15</a:t>
            </a:r>
            <a:endParaRPr/>
          </a:p>
          <a:p>
            <a:pPr indent="-317500" lvl="0" marL="914400" rtl="0" algn="l">
              <a:spcBef>
                <a:spcPts val="0"/>
              </a:spcBef>
              <a:spcAft>
                <a:spcPts val="0"/>
              </a:spcAft>
              <a:buSzPts val="1400"/>
              <a:buAutoNum type="arabicPeriod"/>
            </a:pPr>
            <a:r>
              <a:rPr lang="en"/>
              <a:t>FCX</a:t>
            </a:r>
            <a:endParaRPr/>
          </a:p>
          <a:p>
            <a:pPr indent="-317500" lvl="0" marL="914400" rtl="0" algn="l">
              <a:spcBef>
                <a:spcPts val="0"/>
              </a:spcBef>
              <a:spcAft>
                <a:spcPts val="0"/>
              </a:spcAft>
              <a:buSzPts val="1400"/>
              <a:buAutoNum type="arabicPeriod"/>
            </a:pPr>
            <a:r>
              <a:rPr lang="en"/>
              <a:t>#</a:t>
            </a:r>
            <a:endParaRPr/>
          </a:p>
          <a:p>
            <a:pPr indent="-317500" lvl="0" marL="914400" rtl="0" algn="l">
              <a:spcBef>
                <a:spcPts val="0"/>
              </a:spcBef>
              <a:spcAft>
                <a:spcPts val="0"/>
              </a:spcAft>
              <a:buSzPts val="1400"/>
              <a:buAutoNum type="arabicPeriod"/>
            </a:pPr>
            <a:r>
              <a:rPr lang="en"/>
              <a:t>SIM</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5"/>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a:t>
            </a:r>
            <a:r>
              <a:rPr lang="en"/>
              <a:t>- Poll 3</a:t>
            </a:r>
            <a:endParaRPr/>
          </a:p>
        </p:txBody>
      </p:sp>
      <p:sp>
        <p:nvSpPr>
          <p:cNvPr id="439" name="Google Shape;439;p65"/>
          <p:cNvSpPr txBox="1"/>
          <p:nvPr>
            <p:ph idx="1" type="body"/>
          </p:nvPr>
        </p:nvSpPr>
        <p:spPr>
          <a:xfrm>
            <a:off x="628650" y="1369219"/>
            <a:ext cx="7886700" cy="3263400"/>
          </a:xfrm>
          <a:prstGeom prst="rect">
            <a:avLst/>
          </a:prstGeom>
        </p:spPr>
        <p:txBody>
          <a:bodyPr anchorCtr="0" anchor="t" bIns="0" lIns="0" spcFirstLastPara="1" rIns="0" wrap="square" tIns="0">
            <a:normAutofit fontScale="85000" lnSpcReduction="20000"/>
          </a:bodyPr>
          <a:lstStyle/>
          <a:p>
            <a:pPr indent="0" lvl="0" marL="0" rtl="0" algn="l">
              <a:spcBef>
                <a:spcPts val="800"/>
              </a:spcBef>
              <a:spcAft>
                <a:spcPts val="0"/>
              </a:spcAft>
              <a:buNone/>
            </a:pPr>
            <a:r>
              <a:rPr lang="en"/>
              <a:t>What is the Q-score (ASCII) of the 3rd base?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@SIM:1:FCX:1:15:6329:1045 1:N:0:2</a:t>
            </a:r>
            <a:endParaRPr/>
          </a:p>
          <a:p>
            <a:pPr indent="0" lvl="0" marL="0" rtl="0" algn="l">
              <a:spcBef>
                <a:spcPts val="800"/>
              </a:spcBef>
              <a:spcAft>
                <a:spcPts val="0"/>
              </a:spcAft>
              <a:buNone/>
            </a:pPr>
            <a:r>
              <a:rPr lang="en"/>
              <a:t>TCGCACTCAACGCCCTGCATA</a:t>
            </a:r>
            <a:endParaRPr/>
          </a:p>
          <a:p>
            <a:pPr indent="0" lvl="0" marL="0" rtl="0" algn="l">
              <a:spcBef>
                <a:spcPts val="800"/>
              </a:spcBef>
              <a:spcAft>
                <a:spcPts val="0"/>
              </a:spcAft>
              <a:buNone/>
            </a:pPr>
            <a:r>
              <a:rPr lang="en"/>
              <a:t>+</a:t>
            </a:r>
            <a:endParaRPr/>
          </a:p>
          <a:p>
            <a:pPr indent="0" lvl="0" marL="0" rtl="0" algn="l">
              <a:spcBef>
                <a:spcPts val="800"/>
              </a:spcBef>
              <a:spcAft>
                <a:spcPts val="0"/>
              </a:spcAft>
              <a:buNone/>
            </a:pPr>
            <a:r>
              <a:rPr lang="en"/>
              <a:t>&lt;&gt;;##=&gt;&lt;9=AAAAAAAAA9#</a:t>
            </a:r>
            <a:endParaRPr/>
          </a:p>
          <a:p>
            <a:pPr indent="0" lvl="0" marL="0" rtl="0" algn="l">
              <a:spcBef>
                <a:spcPts val="800"/>
              </a:spcBef>
              <a:spcAft>
                <a:spcPts val="0"/>
              </a:spcAft>
              <a:buNone/>
            </a:pPr>
            <a:r>
              <a:t/>
            </a:r>
            <a:endParaRPr/>
          </a:p>
          <a:p>
            <a:pPr indent="-304165" lvl="0" marL="914400" rtl="0" algn="l">
              <a:lnSpc>
                <a:spcPct val="100000"/>
              </a:lnSpc>
              <a:spcBef>
                <a:spcPts val="800"/>
              </a:spcBef>
              <a:spcAft>
                <a:spcPts val="0"/>
              </a:spcAft>
              <a:buSzPct val="66666"/>
              <a:buAutoNum type="arabicPeriod"/>
            </a:pPr>
            <a:r>
              <a:rPr lang="en"/>
              <a:t>G</a:t>
            </a:r>
            <a:endParaRPr/>
          </a:p>
          <a:p>
            <a:pPr indent="-304165" lvl="0" marL="914400" rtl="0" algn="l">
              <a:lnSpc>
                <a:spcPct val="100000"/>
              </a:lnSpc>
              <a:spcBef>
                <a:spcPts val="0"/>
              </a:spcBef>
              <a:spcAft>
                <a:spcPts val="0"/>
              </a:spcAft>
              <a:buSzPct val="66666"/>
              <a:buAutoNum type="arabicPeriod"/>
            </a:pPr>
            <a:r>
              <a:rPr lang="en"/>
              <a:t>&gt;</a:t>
            </a:r>
            <a:endParaRPr/>
          </a:p>
          <a:p>
            <a:pPr indent="-304165" lvl="0" marL="914400" rtl="0" algn="l">
              <a:lnSpc>
                <a:spcPct val="100000"/>
              </a:lnSpc>
              <a:spcBef>
                <a:spcPts val="0"/>
              </a:spcBef>
              <a:spcAft>
                <a:spcPts val="0"/>
              </a:spcAft>
              <a:buSzPct val="66666"/>
              <a:buAutoNum type="arabicPeriod"/>
            </a:pPr>
            <a:r>
              <a:rPr lang="en"/>
              <a:t>;</a:t>
            </a:r>
            <a:endParaRPr/>
          </a:p>
          <a:p>
            <a:pPr indent="-304165" lvl="0" marL="914400" rtl="0" algn="l">
              <a:lnSpc>
                <a:spcPct val="100000"/>
              </a:lnSpc>
              <a:spcBef>
                <a:spcPts val="0"/>
              </a:spcBef>
              <a:spcAft>
                <a:spcPts val="0"/>
              </a:spcAft>
              <a:buSzPct val="66666"/>
              <a:buAutoNum type="arabicPeriod"/>
            </a:pPr>
            <a:r>
              <a:rPr lang="en"/>
              <a:t>I</a:t>
            </a:r>
            <a:endParaRPr/>
          </a:p>
          <a:p>
            <a:pPr indent="-304165" lvl="0" marL="914400" rtl="0" algn="l">
              <a:lnSpc>
                <a:spcPct val="100000"/>
              </a:lnSpc>
              <a:spcBef>
                <a:spcPts val="0"/>
              </a:spcBef>
              <a:spcAft>
                <a:spcPts val="0"/>
              </a:spcAft>
              <a:buSzPct val="66666"/>
              <a:buAutoNum type="arabicPeriod"/>
            </a:pPr>
            <a:r>
              <a:rPr lang="en"/>
              <a:t>None of the above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0"/>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Flow cell organization for sequencing</a:t>
            </a:r>
            <a:endParaRPr/>
          </a:p>
        </p:txBody>
      </p:sp>
      <p:pic>
        <p:nvPicPr>
          <p:cNvPr id="127" name="Google Shape;127;p30"/>
          <p:cNvPicPr preferRelativeResize="0"/>
          <p:nvPr/>
        </p:nvPicPr>
        <p:blipFill>
          <a:blip r:embed="rId3">
            <a:alphaModFix/>
          </a:blip>
          <a:stretch>
            <a:fillRect/>
          </a:stretch>
        </p:blipFill>
        <p:spPr>
          <a:xfrm>
            <a:off x="3570199" y="2047125"/>
            <a:ext cx="5437051" cy="2847275"/>
          </a:xfrm>
          <a:prstGeom prst="rect">
            <a:avLst/>
          </a:prstGeom>
          <a:noFill/>
          <a:ln>
            <a:noFill/>
          </a:ln>
        </p:spPr>
      </p:pic>
      <p:pic>
        <p:nvPicPr>
          <p:cNvPr id="128" name="Google Shape;128;p30"/>
          <p:cNvPicPr preferRelativeResize="0"/>
          <p:nvPr/>
        </p:nvPicPr>
        <p:blipFill>
          <a:blip r:embed="rId4">
            <a:alphaModFix/>
          </a:blip>
          <a:stretch>
            <a:fillRect/>
          </a:stretch>
        </p:blipFill>
        <p:spPr>
          <a:xfrm>
            <a:off x="623775" y="3233450"/>
            <a:ext cx="1792500" cy="1660950"/>
          </a:xfrm>
          <a:prstGeom prst="rect">
            <a:avLst/>
          </a:prstGeom>
          <a:noFill/>
          <a:ln>
            <a:noFill/>
          </a:ln>
        </p:spPr>
      </p:pic>
      <p:sp>
        <p:nvSpPr>
          <p:cNvPr id="129" name="Google Shape;129;p30"/>
          <p:cNvSpPr txBox="1"/>
          <p:nvPr/>
        </p:nvSpPr>
        <p:spPr>
          <a:xfrm>
            <a:off x="3473375" y="1245675"/>
            <a:ext cx="4994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cDNA library is applied to a flow cell</a:t>
            </a:r>
            <a:endParaRPr sz="100">
              <a:solidFill>
                <a:schemeClr val="dk1"/>
              </a:solidFill>
            </a:endParaRPr>
          </a:p>
        </p:txBody>
      </p:sp>
      <p:pic>
        <p:nvPicPr>
          <p:cNvPr id="130" name="Google Shape;130;p30"/>
          <p:cNvPicPr preferRelativeResize="0"/>
          <p:nvPr/>
        </p:nvPicPr>
        <p:blipFill>
          <a:blip r:embed="rId5">
            <a:alphaModFix/>
          </a:blip>
          <a:stretch>
            <a:fillRect/>
          </a:stretch>
        </p:blipFill>
        <p:spPr>
          <a:xfrm>
            <a:off x="367700" y="736800"/>
            <a:ext cx="4337650" cy="2102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FastQC: </a:t>
            </a:r>
            <a:r>
              <a:rPr lang="en" sz="3259">
                <a:solidFill>
                  <a:srgbClr val="1155CC"/>
                </a:solidFill>
                <a:latin typeface="Arial"/>
                <a:ea typeface="Arial"/>
                <a:cs typeface="Arial"/>
                <a:sym typeface="Arial"/>
              </a:rPr>
              <a:t>Quality check of </a:t>
            </a:r>
            <a:r>
              <a:rPr lang="en" sz="3259">
                <a:latin typeface="Arial"/>
                <a:ea typeface="Arial"/>
                <a:cs typeface="Arial"/>
                <a:sym typeface="Arial"/>
              </a:rPr>
              <a:t>sequencing data</a:t>
            </a:r>
            <a:endParaRPr sz="1660">
              <a:solidFill>
                <a:srgbClr val="1155CC"/>
              </a:solidFill>
              <a:latin typeface="Arial"/>
              <a:ea typeface="Arial"/>
              <a:cs typeface="Arial"/>
              <a:sym typeface="Arial"/>
            </a:endParaRPr>
          </a:p>
        </p:txBody>
      </p:sp>
      <p:sp>
        <p:nvSpPr>
          <p:cNvPr id="445" name="Google Shape;445;p66"/>
          <p:cNvSpPr txBox="1"/>
          <p:nvPr/>
        </p:nvSpPr>
        <p:spPr>
          <a:xfrm>
            <a:off x="135900" y="1126000"/>
            <a:ext cx="9008100" cy="33363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1000"/>
              </a:spcBef>
              <a:spcAft>
                <a:spcPts val="0"/>
              </a:spcAft>
              <a:buClr>
                <a:srgbClr val="002B42"/>
              </a:buClr>
              <a:buSzPts val="2500"/>
              <a:buChar char="●"/>
            </a:pPr>
            <a:r>
              <a:rPr lang="en" sz="2500">
                <a:solidFill>
                  <a:srgbClr val="002B42"/>
                </a:solidFill>
              </a:rPr>
              <a:t>Summarizes quality of base calls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sequences more frequently observed than expected?</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sequence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Any GC biases?</a:t>
            </a:r>
            <a:endParaRPr sz="2500">
              <a:solidFill>
                <a:srgbClr val="002B42"/>
              </a:solidFill>
            </a:endParaRPr>
          </a:p>
          <a:p>
            <a:pPr indent="-387350" lvl="0" marL="457200" rtl="0" algn="l">
              <a:lnSpc>
                <a:spcPct val="115000"/>
              </a:lnSpc>
              <a:spcBef>
                <a:spcPts val="0"/>
              </a:spcBef>
              <a:spcAft>
                <a:spcPts val="0"/>
              </a:spcAft>
              <a:buClr>
                <a:srgbClr val="002B42"/>
              </a:buClr>
              <a:buSzPts val="2500"/>
              <a:buChar char="●"/>
            </a:pPr>
            <a:r>
              <a:rPr lang="en" sz="2500">
                <a:solidFill>
                  <a:srgbClr val="002B42"/>
                </a:solidFill>
              </a:rPr>
              <a:t>Checks for presence of known adapters</a:t>
            </a:r>
            <a:endParaRPr sz="2500">
              <a:solidFill>
                <a:srgbClr val="002B42"/>
              </a:solidFill>
            </a:endParaRPr>
          </a:p>
          <a:p>
            <a:pPr indent="0" lvl="0" marL="0" rtl="0" algn="l">
              <a:lnSpc>
                <a:spcPct val="115000"/>
              </a:lnSpc>
              <a:spcBef>
                <a:spcPts val="1000"/>
              </a:spcBef>
              <a:spcAft>
                <a:spcPts val="0"/>
              </a:spcAft>
              <a:buNone/>
            </a:pPr>
            <a:r>
              <a:t/>
            </a:r>
            <a:endParaRPr sz="1500">
              <a:solidFill>
                <a:srgbClr val="002B42"/>
              </a:solidFill>
            </a:endParaRPr>
          </a:p>
          <a:p>
            <a:pPr indent="0" lvl="0" marL="0" rtl="0" algn="l">
              <a:lnSpc>
                <a:spcPct val="115000"/>
              </a:lnSpc>
              <a:spcBef>
                <a:spcPts val="1000"/>
              </a:spcBef>
              <a:spcAft>
                <a:spcPts val="0"/>
              </a:spcAft>
              <a:buNone/>
            </a:pPr>
            <a:r>
              <a:t/>
            </a:r>
            <a:endParaRPr sz="500">
              <a:solidFill>
                <a:schemeClr val="dk1"/>
              </a:solidFill>
            </a:endParaRPr>
          </a:p>
          <a:p>
            <a:pPr indent="0" lvl="0" marL="0" rtl="0" algn="l">
              <a:lnSpc>
                <a:spcPct val="115000"/>
              </a:lnSpc>
              <a:spcBef>
                <a:spcPts val="1000"/>
              </a:spcBef>
              <a:spcAft>
                <a:spcPts val="0"/>
              </a:spcAft>
              <a:buNone/>
            </a:pPr>
            <a:r>
              <a:t/>
            </a:r>
            <a:endParaRPr sz="1300">
              <a:solidFill>
                <a:srgbClr val="002B4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7"/>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Examples of FastQC reports</a:t>
            </a:r>
            <a:endParaRPr sz="1660">
              <a:solidFill>
                <a:srgbClr val="1155CC"/>
              </a:solidFill>
              <a:latin typeface="Arial"/>
              <a:ea typeface="Arial"/>
              <a:cs typeface="Arial"/>
              <a:sym typeface="Arial"/>
            </a:endParaRPr>
          </a:p>
        </p:txBody>
      </p:sp>
      <p:sp>
        <p:nvSpPr>
          <p:cNvPr id="451" name="Google Shape;451;p67"/>
          <p:cNvSpPr txBox="1"/>
          <p:nvPr/>
        </p:nvSpPr>
        <p:spPr>
          <a:xfrm>
            <a:off x="318600" y="1126000"/>
            <a:ext cx="8506800" cy="3373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 sz="2800">
                <a:solidFill>
                  <a:srgbClr val="002B42"/>
                </a:solidFill>
              </a:rPr>
              <a:t>Good Illumina data:</a:t>
            </a:r>
            <a:r>
              <a:rPr lang="en" sz="2800">
                <a:solidFill>
                  <a:srgbClr val="002B42"/>
                </a:solidFill>
                <a:uFill>
                  <a:noFill/>
                </a:uFill>
                <a:hlinkClick r:id="rId3">
                  <a:extLst>
                    <a:ext uri="{A12FA001-AC4F-418D-AE19-62706E023703}">
                      <ahyp:hlinkClr val="tx"/>
                    </a:ext>
                  </a:extLst>
                </a:hlinkClick>
              </a:rPr>
              <a:t> </a:t>
            </a:r>
            <a:r>
              <a:rPr lang="en" sz="2800" u="sng">
                <a:solidFill>
                  <a:schemeClr val="hlink"/>
                </a:solidFill>
                <a:hlinkClick r:id="rId4"/>
              </a:rPr>
              <a:t>https://www.bioinformatics.babraham.ac.uk/projects/fastqc/good_sequence_short_fastqc.html</a:t>
            </a:r>
            <a:endParaRPr sz="2800" u="sng">
              <a:solidFill>
                <a:schemeClr val="hlink"/>
              </a:solidFill>
            </a:endParaRPr>
          </a:p>
          <a:p>
            <a:pPr indent="0" lvl="0" marL="0" rtl="0" algn="l">
              <a:lnSpc>
                <a:spcPct val="90000"/>
              </a:lnSpc>
              <a:spcBef>
                <a:spcPts val="1000"/>
              </a:spcBef>
              <a:spcAft>
                <a:spcPts val="0"/>
              </a:spcAft>
              <a:buNone/>
            </a:pPr>
            <a:r>
              <a:t/>
            </a:r>
            <a:endParaRPr sz="2250">
              <a:solidFill>
                <a:schemeClr val="dk1"/>
              </a:solidFill>
            </a:endParaRPr>
          </a:p>
          <a:p>
            <a:pPr indent="0" lvl="0" marL="0" rtl="0" algn="l">
              <a:lnSpc>
                <a:spcPct val="90000"/>
              </a:lnSpc>
              <a:spcBef>
                <a:spcPts val="1000"/>
              </a:spcBef>
              <a:spcAft>
                <a:spcPts val="0"/>
              </a:spcAft>
              <a:buNone/>
            </a:pPr>
            <a:r>
              <a:rPr lang="en" sz="2800">
                <a:solidFill>
                  <a:srgbClr val="002B42"/>
                </a:solidFill>
              </a:rPr>
              <a:t>Bad Illumina data:</a:t>
            </a:r>
            <a:r>
              <a:rPr lang="en" sz="2800">
                <a:solidFill>
                  <a:srgbClr val="002B42"/>
                </a:solidFill>
                <a:uFill>
                  <a:noFill/>
                </a:uFill>
                <a:hlinkClick r:id="rId5">
                  <a:extLst>
                    <a:ext uri="{A12FA001-AC4F-418D-AE19-62706E023703}">
                      <ahyp:hlinkClr val="tx"/>
                    </a:ext>
                  </a:extLst>
                </a:hlinkClick>
              </a:rPr>
              <a:t> </a:t>
            </a:r>
            <a:r>
              <a:rPr lang="en" sz="2800" u="sng">
                <a:solidFill>
                  <a:schemeClr val="hlink"/>
                </a:solidFill>
                <a:hlinkClick r:id="rId6"/>
              </a:rPr>
              <a:t>https://www.bioinformatics.babraham.ac.uk/projects/fastqc/bad_sequence_fastqc.html</a:t>
            </a:r>
            <a:endParaRPr sz="2500">
              <a:solidFill>
                <a:srgbClr val="002B4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8"/>
          <p:cNvSpPr txBox="1"/>
          <p:nvPr>
            <p:ph type="title"/>
          </p:nvPr>
        </p:nvSpPr>
        <p:spPr>
          <a:xfrm>
            <a:off x="118872" y="0"/>
            <a:ext cx="9008100" cy="73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What if QC gives warn/fail flag?</a:t>
            </a:r>
            <a:endParaRPr sz="1660">
              <a:solidFill>
                <a:srgbClr val="1155CC"/>
              </a:solidFill>
              <a:latin typeface="Arial"/>
              <a:ea typeface="Arial"/>
              <a:cs typeface="Arial"/>
              <a:sym typeface="Arial"/>
            </a:endParaRPr>
          </a:p>
        </p:txBody>
      </p:sp>
      <p:sp>
        <p:nvSpPr>
          <p:cNvPr id="457" name="Google Shape;457;p68"/>
          <p:cNvSpPr txBox="1"/>
          <p:nvPr/>
        </p:nvSpPr>
        <p:spPr>
          <a:xfrm>
            <a:off x="135900" y="897400"/>
            <a:ext cx="9008100" cy="38994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Non-normal GC content per read?</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Normal expected for whole-genome shotgun sequencing.</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RNA-seq might give different distributions.</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Non-uniform sequence content per nucleotide?</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First 10-15 nt in RNA-seq often non-uniform.</a:t>
            </a:r>
            <a:endParaRPr sz="2000">
              <a:solidFill>
                <a:srgbClr val="002B42"/>
              </a:solidFill>
            </a:endParaRPr>
          </a:p>
          <a:p>
            <a:pPr indent="0" lvl="0" marL="457200" rtl="0" algn="l">
              <a:lnSpc>
                <a:spcPct val="90000"/>
              </a:lnSpc>
              <a:spcBef>
                <a:spcPts val="1000"/>
              </a:spcBef>
              <a:spcAft>
                <a:spcPts val="0"/>
              </a:spcAft>
              <a:buNone/>
            </a:pPr>
            <a:r>
              <a:t/>
            </a:r>
            <a:endParaRPr>
              <a:solidFill>
                <a:schemeClr val="dk1"/>
              </a:solidFill>
            </a:endParaRPr>
          </a:p>
          <a:p>
            <a:pPr indent="-355600" lvl="0" marL="457200" rtl="0" algn="l">
              <a:lnSpc>
                <a:spcPct val="90000"/>
              </a:lnSpc>
              <a:spcBef>
                <a:spcPts val="1000"/>
              </a:spcBef>
              <a:spcAft>
                <a:spcPts val="0"/>
              </a:spcAft>
              <a:buClr>
                <a:srgbClr val="002B42"/>
              </a:buClr>
              <a:buSzPts val="2000"/>
              <a:buChar char="●"/>
            </a:pPr>
            <a:r>
              <a:rPr lang="en" sz="2000">
                <a:solidFill>
                  <a:srgbClr val="002B42"/>
                </a:solidFill>
              </a:rPr>
              <a:t>High duplication levels or </a:t>
            </a:r>
            <a:r>
              <a:rPr lang="en" sz="2000">
                <a:solidFill>
                  <a:srgbClr val="002B42"/>
                </a:solidFill>
              </a:rPr>
              <a:t>overrepresented</a:t>
            </a:r>
            <a:r>
              <a:rPr lang="en" sz="2000">
                <a:solidFill>
                  <a:srgbClr val="002B42"/>
                </a:solidFill>
              </a:rPr>
              <a:t> sequences?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Are they contaminants, e,g. adapters or PCR duplicates?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If so, clean up contaminants.</a:t>
            </a:r>
            <a:endParaRPr sz="2000">
              <a:solidFill>
                <a:srgbClr val="002B42"/>
              </a:solidFill>
            </a:endParaRPr>
          </a:p>
          <a:p>
            <a:pPr indent="-355600" lvl="1" marL="914400" rtl="0" algn="l">
              <a:lnSpc>
                <a:spcPct val="90000"/>
              </a:lnSpc>
              <a:spcBef>
                <a:spcPts val="0"/>
              </a:spcBef>
              <a:spcAft>
                <a:spcPts val="0"/>
              </a:spcAft>
              <a:buClr>
                <a:srgbClr val="002B42"/>
              </a:buClr>
              <a:buSzPts val="2000"/>
              <a:buChar char="○"/>
            </a:pPr>
            <a:r>
              <a:rPr lang="en" sz="2000">
                <a:solidFill>
                  <a:srgbClr val="002B42"/>
                </a:solidFill>
              </a:rPr>
              <a:t>Could be attributed to highly abundant transcripts.</a:t>
            </a:r>
            <a:endParaRPr sz="2000">
              <a:solidFill>
                <a:srgbClr val="002B4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69"/>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463" name="Google Shape;463;p69"/>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464" name="Google Shape;464;p69"/>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9"/>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466" name="Google Shape;466;p69"/>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467" name="Google Shape;467;p69"/>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468" name="Google Shape;468;p69"/>
          <p:cNvSpPr/>
          <p:nvPr/>
        </p:nvSpPr>
        <p:spPr>
          <a:xfrm>
            <a:off x="3316325" y="3283863"/>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469" name="Google Shape;469;p69"/>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470" name="Google Shape;470;p69"/>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471" name="Google Shape;471;p69"/>
          <p:cNvSpPr/>
          <p:nvPr/>
        </p:nvSpPr>
        <p:spPr>
          <a:xfrm>
            <a:off x="3316325" y="2681575"/>
            <a:ext cx="1993500" cy="493800"/>
          </a:xfrm>
          <a:prstGeom prst="roundRect">
            <a:avLst>
              <a:gd fmla="val 16667" name="adj"/>
            </a:avLst>
          </a:prstGeom>
          <a:solidFill>
            <a:srgbClr val="D5A6BD"/>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472" name="Google Shape;472;p69"/>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473" name="Google Shape;473;p69"/>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4" name="Google Shape;474;p69"/>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475" name="Google Shape;475;p69"/>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476" name="Google Shape;476;p69"/>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477" name="Google Shape;477;p69"/>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9"/>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479" name="Google Shape;479;p69"/>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0" name="Google Shape;480;p69"/>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70"/>
          <p:cNvSpPr txBox="1"/>
          <p:nvPr>
            <p:ph type="title"/>
          </p:nvPr>
        </p:nvSpPr>
        <p:spPr>
          <a:xfrm>
            <a:off x="152397" y="7620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500">
                <a:solidFill>
                  <a:srgbClr val="1155CC"/>
                </a:solidFill>
              </a:rPr>
              <a:t>Trimming - </a:t>
            </a:r>
            <a:r>
              <a:rPr lang="en" sz="2500">
                <a:solidFill>
                  <a:srgbClr val="1155CC"/>
                </a:solidFill>
                <a:latin typeface="Arial"/>
                <a:ea typeface="Arial"/>
                <a:cs typeface="Arial"/>
                <a:sym typeface="Arial"/>
              </a:rPr>
              <a:t>Removing adapters  </a:t>
            </a:r>
            <a:endParaRPr sz="2500">
              <a:solidFill>
                <a:srgbClr val="1155CC"/>
              </a:solidFill>
            </a:endParaRPr>
          </a:p>
        </p:txBody>
      </p:sp>
      <p:sp>
        <p:nvSpPr>
          <p:cNvPr id="486" name="Google Shape;486;p70"/>
          <p:cNvSpPr txBox="1"/>
          <p:nvPr/>
        </p:nvSpPr>
        <p:spPr>
          <a:xfrm>
            <a:off x="118863" y="4583475"/>
            <a:ext cx="436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accent2"/>
                </a:solidFill>
              </a:rPr>
              <a:t>Tools: cutadapt, Trimmomatic</a:t>
            </a:r>
            <a:endParaRPr b="1" sz="300">
              <a:solidFill>
                <a:schemeClr val="accent2"/>
              </a:solidFill>
            </a:endParaRPr>
          </a:p>
        </p:txBody>
      </p:sp>
      <p:pic>
        <p:nvPicPr>
          <p:cNvPr id="487" name="Google Shape;487;p70"/>
          <p:cNvPicPr preferRelativeResize="0"/>
          <p:nvPr/>
        </p:nvPicPr>
        <p:blipFill>
          <a:blip r:embed="rId3">
            <a:alphaModFix/>
          </a:blip>
          <a:stretch>
            <a:fillRect/>
          </a:stretch>
        </p:blipFill>
        <p:spPr>
          <a:xfrm>
            <a:off x="118874" y="421125"/>
            <a:ext cx="3376947" cy="2444276"/>
          </a:xfrm>
          <a:prstGeom prst="rect">
            <a:avLst/>
          </a:prstGeom>
          <a:noFill/>
          <a:ln>
            <a:noFill/>
          </a:ln>
        </p:spPr>
      </p:pic>
      <p:pic>
        <p:nvPicPr>
          <p:cNvPr id="488" name="Google Shape;488;p70"/>
          <p:cNvPicPr preferRelativeResize="0"/>
          <p:nvPr/>
        </p:nvPicPr>
        <p:blipFill>
          <a:blip r:embed="rId4">
            <a:alphaModFix/>
          </a:blip>
          <a:stretch>
            <a:fillRect/>
          </a:stretch>
        </p:blipFill>
        <p:spPr>
          <a:xfrm>
            <a:off x="2470000" y="1929975"/>
            <a:ext cx="6553326" cy="255606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1"/>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cutadapt removes adapters</a:t>
            </a:r>
            <a:endParaRPr/>
          </a:p>
        </p:txBody>
      </p:sp>
      <p:sp>
        <p:nvSpPr>
          <p:cNvPr id="494" name="Google Shape;494;p71"/>
          <p:cNvSpPr txBox="1"/>
          <p:nvPr>
            <p:ph idx="1" type="body"/>
          </p:nvPr>
        </p:nvSpPr>
        <p:spPr>
          <a:xfrm>
            <a:off x="4138200" y="700975"/>
            <a:ext cx="5005800" cy="1348200"/>
          </a:xfrm>
          <a:prstGeom prst="rect">
            <a:avLst/>
          </a:prstGeom>
        </p:spPr>
        <p:txBody>
          <a:bodyPr anchorCtr="0" anchor="t" bIns="0" lIns="0" spcFirstLastPara="1" rIns="0" wrap="square" tIns="0">
            <a:normAutofit/>
          </a:bodyPr>
          <a:lstStyle/>
          <a:p>
            <a:pPr indent="-292100" lvl="0" marL="457200" rtl="0" algn="l">
              <a:lnSpc>
                <a:spcPct val="150000"/>
              </a:lnSpc>
              <a:spcBef>
                <a:spcPts val="800"/>
              </a:spcBef>
              <a:spcAft>
                <a:spcPts val="0"/>
              </a:spcAft>
              <a:buSzPts val="1000"/>
              <a:buChar char="●"/>
            </a:pPr>
            <a:r>
              <a:rPr lang="en" sz="1700"/>
              <a:t>Search for adapter sequence in read.</a:t>
            </a:r>
            <a:endParaRPr sz="1700"/>
          </a:p>
          <a:p>
            <a:pPr indent="-292100" lvl="0" marL="457200" rtl="0" algn="l">
              <a:lnSpc>
                <a:spcPct val="150000"/>
              </a:lnSpc>
              <a:spcBef>
                <a:spcPts val="0"/>
              </a:spcBef>
              <a:spcAft>
                <a:spcPts val="0"/>
              </a:spcAft>
              <a:buSzPts val="1000"/>
              <a:buChar char="●"/>
            </a:pPr>
            <a:r>
              <a:rPr lang="en" sz="1700"/>
              <a:t>Allow for mismatches in sequence.</a:t>
            </a:r>
            <a:endParaRPr sz="1700"/>
          </a:p>
          <a:p>
            <a:pPr indent="-292100" lvl="0" marL="457200" rtl="0" algn="l">
              <a:lnSpc>
                <a:spcPct val="150000"/>
              </a:lnSpc>
              <a:spcBef>
                <a:spcPts val="0"/>
              </a:spcBef>
              <a:spcAft>
                <a:spcPts val="0"/>
              </a:spcAft>
              <a:buSzPts val="1000"/>
              <a:buChar char="●"/>
            </a:pPr>
            <a:r>
              <a:rPr lang="en" sz="1700"/>
              <a:t>If significant alignment, cut.</a:t>
            </a:r>
            <a:endParaRPr sz="1700"/>
          </a:p>
        </p:txBody>
      </p:sp>
      <p:pic>
        <p:nvPicPr>
          <p:cNvPr id="495" name="Google Shape;495;p71"/>
          <p:cNvPicPr preferRelativeResize="0"/>
          <p:nvPr/>
        </p:nvPicPr>
        <p:blipFill rotWithShape="1">
          <a:blip r:embed="rId3">
            <a:alphaModFix/>
          </a:blip>
          <a:srcRect b="0" l="0" r="0" t="-4602"/>
          <a:stretch/>
        </p:blipFill>
        <p:spPr>
          <a:xfrm>
            <a:off x="118875" y="586300"/>
            <a:ext cx="3874325" cy="1025125"/>
          </a:xfrm>
          <a:prstGeom prst="rect">
            <a:avLst/>
          </a:prstGeom>
          <a:noFill/>
          <a:ln>
            <a:noFill/>
          </a:ln>
        </p:spPr>
      </p:pic>
      <p:grpSp>
        <p:nvGrpSpPr>
          <p:cNvPr id="496" name="Google Shape;496;p71"/>
          <p:cNvGrpSpPr/>
          <p:nvPr/>
        </p:nvGrpSpPr>
        <p:grpSpPr>
          <a:xfrm>
            <a:off x="254087" y="1809812"/>
            <a:ext cx="7569025" cy="3288488"/>
            <a:chOff x="787487" y="1809812"/>
            <a:chExt cx="7569025" cy="3288488"/>
          </a:xfrm>
        </p:grpSpPr>
        <p:grpSp>
          <p:nvGrpSpPr>
            <p:cNvPr id="497" name="Google Shape;497;p71"/>
            <p:cNvGrpSpPr/>
            <p:nvPr/>
          </p:nvGrpSpPr>
          <p:grpSpPr>
            <a:xfrm>
              <a:off x="787487" y="1809812"/>
              <a:ext cx="7569025" cy="1916013"/>
              <a:chOff x="206050" y="2637937"/>
              <a:chExt cx="7569025" cy="1916013"/>
            </a:xfrm>
          </p:grpSpPr>
          <p:pic>
            <p:nvPicPr>
              <p:cNvPr id="498" name="Google Shape;498;p71"/>
              <p:cNvPicPr preferRelativeResize="0"/>
              <p:nvPr/>
            </p:nvPicPr>
            <p:blipFill>
              <a:blip r:embed="rId4">
                <a:alphaModFix/>
              </a:blip>
              <a:stretch>
                <a:fillRect/>
              </a:stretch>
            </p:blipFill>
            <p:spPr>
              <a:xfrm>
                <a:off x="206050" y="2637937"/>
                <a:ext cx="7370799" cy="1916013"/>
              </a:xfrm>
              <a:prstGeom prst="rect">
                <a:avLst/>
              </a:prstGeom>
              <a:noFill/>
              <a:ln>
                <a:noFill/>
              </a:ln>
            </p:spPr>
          </p:pic>
          <p:sp>
            <p:nvSpPr>
              <p:cNvPr id="499" name="Google Shape;499;p71"/>
              <p:cNvSpPr txBox="1"/>
              <p:nvPr/>
            </p:nvSpPr>
            <p:spPr>
              <a:xfrm>
                <a:off x="1209850" y="347202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0" name="Google Shape;500;p71"/>
              <p:cNvSpPr txBox="1"/>
              <p:nvPr/>
            </p:nvSpPr>
            <p:spPr>
              <a:xfrm>
                <a:off x="3033625" y="347202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1" name="Google Shape;501;p71"/>
              <p:cNvSpPr txBox="1"/>
              <p:nvPr/>
            </p:nvSpPr>
            <p:spPr>
              <a:xfrm>
                <a:off x="366535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2" name="Google Shape;502;p71"/>
              <p:cNvSpPr txBox="1"/>
              <p:nvPr/>
            </p:nvSpPr>
            <p:spPr>
              <a:xfrm>
                <a:off x="1209775" y="4180175"/>
                <a:ext cx="524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03" name="Google Shape;503;p71"/>
              <p:cNvSpPr txBox="1"/>
              <p:nvPr/>
            </p:nvSpPr>
            <p:spPr>
              <a:xfrm>
                <a:off x="3403975" y="41801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4" name="Google Shape;504;p71"/>
              <p:cNvSpPr txBox="1"/>
              <p:nvPr/>
            </p:nvSpPr>
            <p:spPr>
              <a:xfrm>
                <a:off x="528902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5" name="Google Shape;505;p71"/>
              <p:cNvSpPr txBox="1"/>
              <p:nvPr/>
            </p:nvSpPr>
            <p:spPr>
              <a:xfrm>
                <a:off x="7250375"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sp>
            <p:nvSpPr>
              <p:cNvPr id="506" name="Google Shape;506;p71"/>
              <p:cNvSpPr txBox="1"/>
              <p:nvPr/>
            </p:nvSpPr>
            <p:spPr>
              <a:xfrm>
                <a:off x="5648400" y="3471775"/>
                <a:ext cx="524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grpSp>
        <p:grpSp>
          <p:nvGrpSpPr>
            <p:cNvPr id="507" name="Google Shape;507;p71"/>
            <p:cNvGrpSpPr/>
            <p:nvPr/>
          </p:nvGrpSpPr>
          <p:grpSpPr>
            <a:xfrm>
              <a:off x="1199025" y="3763100"/>
              <a:ext cx="3693875" cy="1335200"/>
              <a:chOff x="1199025" y="3763100"/>
              <a:chExt cx="3693875" cy="1335200"/>
            </a:xfrm>
          </p:grpSpPr>
          <p:pic>
            <p:nvPicPr>
              <p:cNvPr id="508" name="Google Shape;508;p71"/>
              <p:cNvPicPr preferRelativeResize="0"/>
              <p:nvPr/>
            </p:nvPicPr>
            <p:blipFill rotWithShape="1">
              <a:blip r:embed="rId5">
                <a:alphaModFix/>
              </a:blip>
              <a:srcRect b="0" l="0" r="0" t="41826"/>
              <a:stretch/>
            </p:blipFill>
            <p:spPr>
              <a:xfrm>
                <a:off x="1199025" y="4467950"/>
                <a:ext cx="3181350" cy="387875"/>
              </a:xfrm>
              <a:prstGeom prst="rect">
                <a:avLst/>
              </a:prstGeom>
              <a:noFill/>
              <a:ln>
                <a:noFill/>
              </a:ln>
            </p:spPr>
          </p:pic>
          <p:pic>
            <p:nvPicPr>
              <p:cNvPr id="509" name="Google Shape;509;p71"/>
              <p:cNvPicPr preferRelativeResize="0"/>
              <p:nvPr/>
            </p:nvPicPr>
            <p:blipFill rotWithShape="1">
              <a:blip r:embed="rId5">
                <a:alphaModFix/>
              </a:blip>
              <a:srcRect b="49977" l="0" r="0" t="0"/>
              <a:stretch/>
            </p:blipFill>
            <p:spPr>
              <a:xfrm>
                <a:off x="1216125" y="4754525"/>
                <a:ext cx="3181350" cy="333525"/>
              </a:xfrm>
              <a:prstGeom prst="rect">
                <a:avLst/>
              </a:prstGeom>
              <a:noFill/>
              <a:ln>
                <a:noFill/>
              </a:ln>
            </p:spPr>
          </p:pic>
          <p:pic>
            <p:nvPicPr>
              <p:cNvPr id="510" name="Google Shape;510;p71"/>
              <p:cNvPicPr preferRelativeResize="0"/>
              <p:nvPr/>
            </p:nvPicPr>
            <p:blipFill>
              <a:blip r:embed="rId6">
                <a:alphaModFix/>
              </a:blip>
              <a:stretch>
                <a:fillRect/>
              </a:stretch>
            </p:blipFill>
            <p:spPr>
              <a:xfrm>
                <a:off x="2767925" y="3763100"/>
                <a:ext cx="2124950" cy="628650"/>
              </a:xfrm>
              <a:prstGeom prst="rect">
                <a:avLst/>
              </a:prstGeom>
              <a:noFill/>
              <a:ln>
                <a:noFill/>
              </a:ln>
            </p:spPr>
          </p:pic>
          <p:sp>
            <p:nvSpPr>
              <p:cNvPr id="511" name="Google Shape;511;p71"/>
              <p:cNvSpPr txBox="1"/>
              <p:nvPr/>
            </p:nvSpPr>
            <p:spPr>
              <a:xfrm>
                <a:off x="2713400" y="3848000"/>
                <a:ext cx="2179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Forward read -&gt;</a:t>
                </a:r>
                <a:endParaRPr sz="1100">
                  <a:latin typeface="Helvetica Neue"/>
                  <a:ea typeface="Helvetica Neue"/>
                  <a:cs typeface="Helvetica Neue"/>
                  <a:sym typeface="Helvetica Neue"/>
                </a:endParaRPr>
              </a:p>
            </p:txBody>
          </p:sp>
          <p:sp>
            <p:nvSpPr>
              <p:cNvPr id="512" name="Google Shape;512;p71"/>
              <p:cNvSpPr txBox="1"/>
              <p:nvPr/>
            </p:nvSpPr>
            <p:spPr>
              <a:xfrm>
                <a:off x="2867100" y="474430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&lt;- Reverse read</a:t>
                </a:r>
                <a:endParaRPr sz="1100">
                  <a:latin typeface="Helvetica Neue"/>
                  <a:ea typeface="Helvetica Neue"/>
                  <a:cs typeface="Helvetica Neue"/>
                  <a:sym typeface="Helvetica Neue"/>
                </a:endParaRPr>
              </a:p>
            </p:txBody>
          </p:sp>
          <p:sp>
            <p:nvSpPr>
              <p:cNvPr id="513" name="Google Shape;513;p71"/>
              <p:cNvSpPr txBox="1"/>
              <p:nvPr/>
            </p:nvSpPr>
            <p:spPr>
              <a:xfrm>
                <a:off x="2767925" y="4258050"/>
                <a:ext cx="1416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Aligned region</a:t>
                </a:r>
                <a:endParaRPr sz="1100">
                  <a:latin typeface="Helvetica Neue"/>
                  <a:ea typeface="Helvetica Neue"/>
                  <a:cs typeface="Helvetica Neue"/>
                  <a:sym typeface="Helvetica Neue"/>
                </a:endParaRPr>
              </a:p>
            </p:txBody>
          </p:sp>
        </p:grpSp>
        <p:sp>
          <p:nvSpPr>
            <p:cNvPr id="514" name="Google Shape;514;p71"/>
            <p:cNvSpPr/>
            <p:nvPr/>
          </p:nvSpPr>
          <p:spPr>
            <a:xfrm>
              <a:off x="4456975" y="4097375"/>
              <a:ext cx="207000" cy="315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71"/>
          <p:cNvGrpSpPr/>
          <p:nvPr/>
        </p:nvGrpSpPr>
        <p:grpSpPr>
          <a:xfrm>
            <a:off x="415019" y="4463600"/>
            <a:ext cx="4103136" cy="354000"/>
            <a:chOff x="787819" y="4463600"/>
            <a:chExt cx="3730123" cy="354000"/>
          </a:xfrm>
        </p:grpSpPr>
        <p:sp>
          <p:nvSpPr>
            <p:cNvPr id="516" name="Google Shape;516;p71"/>
            <p:cNvSpPr txBox="1"/>
            <p:nvPr/>
          </p:nvSpPr>
          <p:spPr>
            <a:xfrm>
              <a:off x="787819" y="4463600"/>
              <a:ext cx="5247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latin typeface="Helvetica Neue"/>
                  <a:ea typeface="Helvetica Neue"/>
                  <a:cs typeface="Helvetica Neue"/>
                  <a:sym typeface="Helvetica Neue"/>
                </a:rPr>
                <a:t>5’</a:t>
              </a:r>
              <a:endParaRPr sz="1100">
                <a:latin typeface="Helvetica Neue"/>
                <a:ea typeface="Helvetica Neue"/>
                <a:cs typeface="Helvetica Neue"/>
                <a:sym typeface="Helvetica Neue"/>
              </a:endParaRPr>
            </a:p>
          </p:txBody>
        </p:sp>
        <p:sp>
          <p:nvSpPr>
            <p:cNvPr id="517" name="Google Shape;517;p71"/>
            <p:cNvSpPr txBox="1"/>
            <p:nvPr/>
          </p:nvSpPr>
          <p:spPr>
            <a:xfrm>
              <a:off x="3634443" y="4463600"/>
              <a:ext cx="883500" cy="3540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Neue"/>
                  <a:ea typeface="Helvetica Neue"/>
                  <a:cs typeface="Helvetica Neue"/>
                  <a:sym typeface="Helvetica Neue"/>
                </a:rPr>
                <a:t>3’</a:t>
              </a:r>
              <a:endParaRPr sz="1100">
                <a:latin typeface="Helvetica Neue"/>
                <a:ea typeface="Helvetica Neue"/>
                <a:cs typeface="Helvetica Neue"/>
                <a:sym typeface="Helvetica Neue"/>
              </a:endParaRPr>
            </a:p>
          </p:txBody>
        </p:sp>
      </p:grpSp>
      <p:sp>
        <p:nvSpPr>
          <p:cNvPr id="518" name="Google Shape;518;p71"/>
          <p:cNvSpPr txBox="1"/>
          <p:nvPr/>
        </p:nvSpPr>
        <p:spPr>
          <a:xfrm>
            <a:off x="5896900" y="3817100"/>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Set max</a:t>
            </a:r>
            <a:r>
              <a:rPr lang="en" sz="1500">
                <a:solidFill>
                  <a:srgbClr val="404040"/>
                </a:solidFill>
                <a:highlight>
                  <a:srgbClr val="FCFCFC"/>
                </a:highlight>
                <a:latin typeface="Helvetica Neue"/>
                <a:ea typeface="Helvetica Neue"/>
                <a:cs typeface="Helvetica Neue"/>
                <a:sym typeface="Helvetica Neue"/>
              </a:rPr>
              <a:t> error rate (default 1%)</a:t>
            </a:r>
            <a:endParaRPr sz="1500">
              <a:solidFill>
                <a:srgbClr val="404040"/>
              </a:solidFill>
              <a:highlight>
                <a:srgbClr val="FCFCFC"/>
              </a:highlight>
              <a:latin typeface="Helvetica Neue"/>
              <a:ea typeface="Helvetica Neue"/>
              <a:cs typeface="Helvetica Neue"/>
              <a:sym typeface="Helvetica Neue"/>
            </a:endParaRPr>
          </a:p>
          <a:p>
            <a:pPr indent="0" lvl="0" marL="0" rtl="0" algn="l">
              <a:spcBef>
                <a:spcPts val="0"/>
              </a:spcBef>
              <a:spcAft>
                <a:spcPts val="0"/>
              </a:spcAft>
              <a:buNone/>
            </a:pPr>
            <a:r>
              <a:rPr lang="en" sz="1500">
                <a:solidFill>
                  <a:srgbClr val="404040"/>
                </a:solidFill>
                <a:highlight>
                  <a:srgbClr val="FCFCFC"/>
                </a:highlight>
                <a:latin typeface="Helvetica Neue"/>
                <a:ea typeface="Helvetica Neue"/>
                <a:cs typeface="Helvetica Neue"/>
                <a:sym typeface="Helvetica Neue"/>
              </a:rPr>
              <a:t>Min overlap (default 3)</a:t>
            </a:r>
            <a:endParaRPr sz="1500">
              <a:solidFill>
                <a:srgbClr val="404040"/>
              </a:solidFill>
              <a:highlight>
                <a:srgbClr val="FCFCFC"/>
              </a:highlight>
              <a:latin typeface="Helvetica Neue"/>
              <a:ea typeface="Helvetica Neue"/>
              <a:cs typeface="Helvetica Neue"/>
              <a:sym typeface="Helvetica Neue"/>
            </a:endParaRPr>
          </a:p>
        </p:txBody>
      </p:sp>
      <p:sp>
        <p:nvSpPr>
          <p:cNvPr id="519" name="Google Shape;519;p71"/>
          <p:cNvSpPr txBox="1"/>
          <p:nvPr/>
        </p:nvSpPr>
        <p:spPr>
          <a:xfrm>
            <a:off x="4427475" y="4463600"/>
            <a:ext cx="460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404040"/>
                </a:solidFill>
                <a:highlight>
                  <a:srgbClr val="FCFCFC"/>
                </a:highlight>
                <a:latin typeface="Helvetica Neue"/>
                <a:ea typeface="Helvetica Neue"/>
                <a:cs typeface="Helvetica Neue"/>
                <a:sym typeface="Helvetica Neue"/>
              </a:rPr>
              <a:t>The actual error rate is computed as the </a:t>
            </a:r>
            <a:r>
              <a:rPr i="1" lang="en" sz="1200">
                <a:solidFill>
                  <a:srgbClr val="404040"/>
                </a:solidFill>
                <a:highlight>
                  <a:srgbClr val="FCFCFC"/>
                </a:highlight>
                <a:latin typeface="Helvetica Neue"/>
                <a:ea typeface="Helvetica Neue"/>
                <a:cs typeface="Helvetica Neue"/>
                <a:sym typeface="Helvetica Neue"/>
              </a:rPr>
              <a:t>number of errors in the match</a:t>
            </a:r>
            <a:r>
              <a:rPr lang="en" sz="1200">
                <a:solidFill>
                  <a:srgbClr val="404040"/>
                </a:solidFill>
                <a:highlight>
                  <a:srgbClr val="FCFCFC"/>
                </a:highlight>
                <a:latin typeface="Helvetica Neue"/>
                <a:ea typeface="Helvetica Neue"/>
                <a:cs typeface="Helvetica Neue"/>
                <a:sym typeface="Helvetica Neue"/>
              </a:rPr>
              <a:t> divided by the </a:t>
            </a:r>
            <a:r>
              <a:rPr i="1" lang="en" sz="1200">
                <a:solidFill>
                  <a:srgbClr val="404040"/>
                </a:solidFill>
                <a:highlight>
                  <a:srgbClr val="FCFCFC"/>
                </a:highlight>
                <a:latin typeface="Helvetica Neue"/>
                <a:ea typeface="Helvetica Neue"/>
                <a:cs typeface="Helvetica Neue"/>
                <a:sym typeface="Helvetica Neue"/>
              </a:rPr>
              <a:t>length of the matching part of the adapter</a:t>
            </a:r>
            <a:r>
              <a:rPr lang="en" sz="1200">
                <a:solidFill>
                  <a:srgbClr val="404040"/>
                </a:solidFill>
                <a:highlight>
                  <a:srgbClr val="FCFCFC"/>
                </a:highlight>
                <a:latin typeface="Helvetica Neue"/>
                <a:ea typeface="Helvetica Neue"/>
                <a:cs typeface="Helvetica Neue"/>
                <a:sym typeface="Helvetica Neue"/>
              </a:rPr>
              <a: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72"/>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4</a:t>
            </a:r>
            <a:endParaRPr/>
          </a:p>
        </p:txBody>
      </p:sp>
      <p:sp>
        <p:nvSpPr>
          <p:cNvPr id="525" name="Google Shape;525;p72"/>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are you feeling about the content covered so far?</a:t>
            </a:r>
            <a:endParaRPr>
              <a:latin typeface="Arial"/>
              <a:ea typeface="Arial"/>
              <a:cs typeface="Arial"/>
              <a:sym typeface="Arial"/>
            </a:endParaRPr>
          </a:p>
          <a:p>
            <a:pPr indent="0" lvl="0" marL="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Great - I am getting it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Okay - I am hanging in there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am learning a lot</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I need help</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73"/>
          <p:cNvSpPr txBox="1"/>
          <p:nvPr>
            <p:ph type="title"/>
          </p:nvPr>
        </p:nvSpPr>
        <p:spPr>
          <a:xfrm>
            <a:off x="157850" y="2393350"/>
            <a:ext cx="8567100" cy="2621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t/>
            </a:r>
            <a:endParaRPr sz="2600"/>
          </a:p>
          <a:p>
            <a:pPr indent="0" lvl="0" marL="0" rtl="0" algn="l">
              <a:spcBef>
                <a:spcPts val="0"/>
              </a:spcBef>
              <a:spcAft>
                <a:spcPts val="0"/>
              </a:spcAft>
              <a:buNone/>
            </a:pPr>
            <a:r>
              <a:rPr lang="en" sz="2600"/>
              <a:t>Please drop a question in the chat or speak up </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t/>
            </a:r>
            <a:endParaRPr sz="2600"/>
          </a:p>
        </p:txBody>
      </p:sp>
      <p:sp>
        <p:nvSpPr>
          <p:cNvPr id="531" name="Google Shape;531;p73"/>
          <p:cNvSpPr txBox="1"/>
          <p:nvPr>
            <p:ph type="title"/>
          </p:nvPr>
        </p:nvSpPr>
        <p:spPr>
          <a:xfrm>
            <a:off x="628650" y="604616"/>
            <a:ext cx="7886700" cy="736800"/>
          </a:xfrm>
          <a:prstGeom prst="rect">
            <a:avLst/>
          </a:prstGeom>
        </p:spPr>
        <p:txBody>
          <a:bodyPr anchorCtr="0" anchor="t" bIns="0" lIns="0" spcFirstLastPara="1" rIns="0" wrap="square" tIns="0">
            <a:normAutofit/>
          </a:bodyPr>
          <a:lstStyle/>
          <a:p>
            <a:pPr indent="0" lvl="0" marL="0" rtl="0" algn="ctr">
              <a:spcBef>
                <a:spcPts val="0"/>
              </a:spcBef>
              <a:spcAft>
                <a:spcPts val="0"/>
              </a:spcAft>
              <a:buClr>
                <a:schemeClr val="dk1"/>
              </a:buClr>
              <a:buSzPts val="1100"/>
              <a:buFont typeface="Arial"/>
              <a:buNone/>
            </a:pPr>
            <a:r>
              <a:rPr lang="en">
                <a:solidFill>
                  <a:srgbClr val="A64D79"/>
                </a:solidFill>
              </a:rPr>
              <a:t>Break </a:t>
            </a:r>
            <a:endParaRPr>
              <a:solidFill>
                <a:srgbClr val="A64D7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4"/>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537" name="Google Shape;537;p74"/>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538" name="Google Shape;538;p74"/>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4"/>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540" name="Google Shape;540;p74"/>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541" name="Google Shape;541;p74"/>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542" name="Google Shape;542;p74"/>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543" name="Google Shape;543;p74"/>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544" name="Google Shape;544;p74"/>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545" name="Google Shape;545;p74"/>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546" name="Google Shape;546;p74"/>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547" name="Google Shape;547;p74"/>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48" name="Google Shape;548;p74"/>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549" name="Google Shape;549;p74"/>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550" name="Google Shape;550;p74"/>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551" name="Google Shape;551;p74"/>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4"/>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553" name="Google Shape;553;p74"/>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4" name="Google Shape;554;p74"/>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5"/>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 to genome : challenges</a:t>
            </a:r>
            <a:endParaRPr/>
          </a:p>
        </p:txBody>
      </p:sp>
      <p:sp>
        <p:nvSpPr>
          <p:cNvPr id="560" name="Google Shape;560;p75"/>
          <p:cNvSpPr txBox="1"/>
          <p:nvPr>
            <p:ph idx="1" type="body"/>
          </p:nvPr>
        </p:nvSpPr>
        <p:spPr>
          <a:xfrm>
            <a:off x="83650" y="729225"/>
            <a:ext cx="45645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Reads from junctions: one part of it maps to one exon and the other half maps to the other exon</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Reference sequences can be very long (~3 billion bp for humans).</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Order of 100 million reads to be mapped.</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Need to account for splicing.</a:t>
            </a:r>
            <a:endParaRPr>
              <a:latin typeface="Arial"/>
              <a:ea typeface="Arial"/>
              <a:cs typeface="Arial"/>
              <a:sym typeface="Arial"/>
            </a:endParaRPr>
          </a:p>
          <a:p>
            <a:pPr indent="0" lvl="0" marL="914400" rtl="0" algn="l">
              <a:spcBef>
                <a:spcPts val="0"/>
              </a:spcBef>
              <a:spcAft>
                <a:spcPts val="0"/>
              </a:spcAft>
              <a:buNone/>
            </a:pPr>
            <a:r>
              <a:t/>
            </a:r>
            <a:endParaRPr sz="900">
              <a:latin typeface="Arial"/>
              <a:ea typeface="Arial"/>
              <a:cs typeface="Arial"/>
              <a:sym typeface="Arial"/>
            </a:endParaRPr>
          </a:p>
          <a:p>
            <a:pPr indent="-361950" lvl="0" marL="457200" rtl="0" algn="l">
              <a:spcBef>
                <a:spcPts val="0"/>
              </a:spcBef>
              <a:spcAft>
                <a:spcPts val="0"/>
              </a:spcAft>
              <a:buSzPts val="2100"/>
              <a:buFont typeface="Arial"/>
              <a:buChar char="●"/>
            </a:pPr>
            <a:r>
              <a:rPr lang="en">
                <a:latin typeface="Arial"/>
                <a:ea typeface="Arial"/>
                <a:cs typeface="Arial"/>
                <a:sym typeface="Arial"/>
              </a:rPr>
              <a:t>Allow for PCR artifacts/sequencing errors.</a:t>
            </a:r>
            <a:endParaRPr>
              <a:solidFill>
                <a:schemeClr val="accent2"/>
              </a:solidFill>
              <a:latin typeface="Arial"/>
              <a:ea typeface="Arial"/>
              <a:cs typeface="Arial"/>
              <a:sym typeface="Arial"/>
            </a:endParaRPr>
          </a:p>
        </p:txBody>
      </p:sp>
      <p:pic>
        <p:nvPicPr>
          <p:cNvPr id="561" name="Google Shape;561;p75"/>
          <p:cNvPicPr preferRelativeResize="0"/>
          <p:nvPr/>
        </p:nvPicPr>
        <p:blipFill>
          <a:blip r:embed="rId3">
            <a:alphaModFix/>
          </a:blip>
          <a:stretch>
            <a:fillRect/>
          </a:stretch>
        </p:blipFill>
        <p:spPr>
          <a:xfrm>
            <a:off x="4648207" y="736800"/>
            <a:ext cx="4379977" cy="39858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31"/>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Fragments preparation for the sequencer</a:t>
            </a:r>
            <a:endParaRPr/>
          </a:p>
        </p:txBody>
      </p:sp>
      <p:pic>
        <p:nvPicPr>
          <p:cNvPr id="136" name="Google Shape;136;p31"/>
          <p:cNvPicPr preferRelativeResize="0"/>
          <p:nvPr/>
        </p:nvPicPr>
        <p:blipFill>
          <a:blip r:embed="rId3">
            <a:alphaModFix/>
          </a:blip>
          <a:stretch>
            <a:fillRect/>
          </a:stretch>
        </p:blipFill>
        <p:spPr>
          <a:xfrm>
            <a:off x="152400" y="889200"/>
            <a:ext cx="8839200" cy="399973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76"/>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STAR tool</a:t>
            </a:r>
            <a:endParaRPr/>
          </a:p>
        </p:txBody>
      </p:sp>
      <p:sp>
        <p:nvSpPr>
          <p:cNvPr id="567" name="Google Shape;567;p76"/>
          <p:cNvSpPr txBox="1"/>
          <p:nvPr>
            <p:ph idx="1" type="body"/>
          </p:nvPr>
        </p:nvSpPr>
        <p:spPr>
          <a:xfrm>
            <a:off x="193900" y="736801"/>
            <a:ext cx="7886700" cy="3803400"/>
          </a:xfrm>
          <a:prstGeom prst="rect">
            <a:avLst/>
          </a:prstGeom>
        </p:spPr>
        <p:txBody>
          <a:bodyPr anchorCtr="0" anchor="t" bIns="0" lIns="0" spcFirstLastPara="1" rIns="0" wrap="square" tIns="0">
            <a:normAutofit/>
          </a:bodyPr>
          <a:lstStyle/>
          <a:p>
            <a:pPr indent="0" lvl="0" marL="0" rtl="0" algn="l">
              <a:spcBef>
                <a:spcPts val="1000"/>
              </a:spcBef>
              <a:spcAft>
                <a:spcPts val="0"/>
              </a:spcAft>
              <a:buNone/>
            </a:pPr>
            <a:r>
              <a:rPr lang="en" sz="2800">
                <a:latin typeface="Arial"/>
                <a:ea typeface="Arial"/>
                <a:cs typeface="Arial"/>
                <a:sym typeface="Arial"/>
              </a:rPr>
              <a:t>STAR </a:t>
            </a:r>
            <a:r>
              <a:rPr lang="en" sz="2200">
                <a:latin typeface="Arial"/>
                <a:ea typeface="Arial"/>
                <a:cs typeface="Arial"/>
                <a:sym typeface="Arial"/>
              </a:rPr>
              <a:t>(</a:t>
            </a:r>
            <a:r>
              <a:rPr lang="en" sz="2200">
                <a:solidFill>
                  <a:schemeClr val="dk1"/>
                </a:solidFill>
                <a:highlight>
                  <a:srgbClr val="FFFFFF"/>
                </a:highlight>
                <a:latin typeface="Arial"/>
                <a:ea typeface="Arial"/>
                <a:cs typeface="Arial"/>
                <a:sym typeface="Arial"/>
              </a:rPr>
              <a:t>Spliced Transcripts Alignment to a Reference (STAR))</a:t>
            </a:r>
            <a:endParaRPr sz="2200">
              <a:solidFill>
                <a:schemeClr val="dk1"/>
              </a:solidFill>
              <a:highlight>
                <a:srgbClr val="FFFFFF"/>
              </a:highlight>
              <a:latin typeface="Arial"/>
              <a:ea typeface="Arial"/>
              <a:cs typeface="Arial"/>
              <a:sym typeface="Arial"/>
            </a:endParaRPr>
          </a:p>
          <a:p>
            <a:pPr indent="0" lvl="0" marL="0" rtl="0" algn="l">
              <a:spcBef>
                <a:spcPts val="1000"/>
              </a:spcBef>
              <a:spcAft>
                <a:spcPts val="0"/>
              </a:spcAft>
              <a:buNone/>
            </a:pPr>
            <a:r>
              <a:rPr lang="en" sz="2800">
                <a:latin typeface="Arial"/>
                <a:ea typeface="Arial"/>
                <a:cs typeface="Arial"/>
                <a:sym typeface="Arial"/>
              </a:rPr>
              <a:t>is popular for RNA-Seq data because it</a:t>
            </a:r>
            <a:endParaRPr sz="2800">
              <a:latin typeface="Arial"/>
              <a:ea typeface="Arial"/>
              <a:cs typeface="Arial"/>
              <a:sym typeface="Arial"/>
            </a:endParaRPr>
          </a:p>
          <a:p>
            <a:pPr indent="0" lvl="0" marL="0" rtl="0" algn="l">
              <a:spcBef>
                <a:spcPts val="1000"/>
              </a:spcBef>
              <a:spcAft>
                <a:spcPts val="0"/>
              </a:spcAft>
              <a:buNone/>
            </a:pPr>
            <a:r>
              <a:t/>
            </a:r>
            <a:endParaRPr sz="2800">
              <a:latin typeface="Arial"/>
              <a:ea typeface="Arial"/>
              <a:cs typeface="Arial"/>
              <a:sym typeface="Arial"/>
            </a:endParaRPr>
          </a:p>
          <a:p>
            <a:pPr indent="-361950" lvl="0" marL="457200" rtl="0" algn="l">
              <a:lnSpc>
                <a:spcPct val="115000"/>
              </a:lnSpc>
              <a:spcBef>
                <a:spcPts val="500"/>
              </a:spcBef>
              <a:spcAft>
                <a:spcPts val="0"/>
              </a:spcAft>
              <a:buSzPts val="2100"/>
              <a:buChar char="•"/>
            </a:pPr>
            <a:r>
              <a:rPr lang="en">
                <a:latin typeface="Arial"/>
                <a:ea typeface="Arial"/>
                <a:cs typeface="Arial"/>
                <a:sym typeface="Arial"/>
              </a:rPr>
              <a:t>does unbiased de novo detection of canonical junctions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non-canonical splices</a:t>
            </a:r>
            <a:endParaRPr>
              <a:latin typeface="Arial"/>
              <a:ea typeface="Arial"/>
              <a:cs typeface="Arial"/>
              <a:sym typeface="Arial"/>
            </a:endParaRPr>
          </a:p>
          <a:p>
            <a:pPr indent="-361950" lvl="0" marL="457200" rtl="0" algn="l">
              <a:lnSpc>
                <a:spcPct val="115000"/>
              </a:lnSpc>
              <a:spcBef>
                <a:spcPts val="0"/>
              </a:spcBef>
              <a:spcAft>
                <a:spcPts val="0"/>
              </a:spcAft>
              <a:buSzPts val="2100"/>
              <a:buChar char="•"/>
            </a:pPr>
            <a:r>
              <a:rPr lang="en">
                <a:latin typeface="Arial"/>
                <a:ea typeface="Arial"/>
                <a:cs typeface="Arial"/>
                <a:sym typeface="Arial"/>
              </a:rPr>
              <a:t>can discover chimeric (fusion) transcripts</a:t>
            </a:r>
            <a:endParaRPr sz="2200"/>
          </a:p>
        </p:txBody>
      </p:sp>
      <p:pic>
        <p:nvPicPr>
          <p:cNvPr id="568" name="Google Shape;568;p76"/>
          <p:cNvPicPr preferRelativeResize="0"/>
          <p:nvPr/>
        </p:nvPicPr>
        <p:blipFill>
          <a:blip r:embed="rId3">
            <a:alphaModFix/>
          </a:blip>
          <a:stretch>
            <a:fillRect/>
          </a:stretch>
        </p:blipFill>
        <p:spPr>
          <a:xfrm>
            <a:off x="6291000" y="2998275"/>
            <a:ext cx="2602875" cy="1842801"/>
          </a:xfrm>
          <a:prstGeom prst="rect">
            <a:avLst/>
          </a:prstGeom>
          <a:noFill/>
          <a:ln>
            <a:noFill/>
          </a:ln>
        </p:spPr>
      </p:pic>
      <p:sp>
        <p:nvSpPr>
          <p:cNvPr id="569" name="Google Shape;569;p76"/>
          <p:cNvSpPr txBox="1"/>
          <p:nvPr/>
        </p:nvSpPr>
        <p:spPr>
          <a:xfrm>
            <a:off x="298850" y="3747525"/>
            <a:ext cx="61800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i="1" lang="en" sz="2100">
                <a:solidFill>
                  <a:schemeClr val="accent2"/>
                </a:solidFill>
                <a:latin typeface="Helvetica Neue"/>
                <a:ea typeface="Helvetica Neue"/>
                <a:cs typeface="Helvetica Neue"/>
                <a:sym typeface="Helvetica Neue"/>
              </a:rPr>
              <a:t>Tools: </a:t>
            </a:r>
            <a:r>
              <a:rPr b="1" i="1" lang="en" sz="2100" u="sng">
                <a:solidFill>
                  <a:schemeClr val="accent2"/>
                </a:solidFill>
                <a:latin typeface="Helvetica Neue"/>
                <a:ea typeface="Helvetica Neue"/>
                <a:cs typeface="Helvetica Neue"/>
                <a:sym typeface="Helvetica Neue"/>
              </a:rPr>
              <a:t>STAR</a:t>
            </a:r>
            <a:r>
              <a:rPr b="1" i="1" lang="en" sz="2100">
                <a:solidFill>
                  <a:schemeClr val="accent2"/>
                </a:solidFill>
                <a:latin typeface="Helvetica Neue"/>
                <a:ea typeface="Helvetica Neue"/>
                <a:cs typeface="Helvetica Neue"/>
                <a:sym typeface="Helvetica Neue"/>
              </a:rPr>
              <a:t>, HISAT2, TopHat2, bowtie2, salmon, kallisto</a:t>
            </a:r>
            <a:endParaRPr b="1" i="1" sz="2100">
              <a:solidFill>
                <a:schemeClr val="accent2"/>
              </a:solidFill>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7"/>
          <p:cNvSpPr txBox="1"/>
          <p:nvPr>
            <p:ph type="title"/>
          </p:nvPr>
        </p:nvSpPr>
        <p:spPr>
          <a:xfrm>
            <a:off x="118872" y="0"/>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Alignment/Mapping: How does STAR work?</a:t>
            </a:r>
            <a:endParaRPr/>
          </a:p>
        </p:txBody>
      </p:sp>
      <p:sp>
        <p:nvSpPr>
          <p:cNvPr id="575" name="Google Shape;575;p77"/>
          <p:cNvSpPr txBox="1"/>
          <p:nvPr/>
        </p:nvSpPr>
        <p:spPr>
          <a:xfrm>
            <a:off x="0" y="4765650"/>
            <a:ext cx="8139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66666"/>
                </a:solidFill>
              </a:rPr>
              <a:t>Image source: </a:t>
            </a:r>
            <a:r>
              <a:rPr lang="en" sz="1200">
                <a:solidFill>
                  <a:srgbClr val="666666"/>
                </a:solidFill>
              </a:rPr>
              <a:t>https://hbctraining.github.io/Intro-to-rnaseq-hpc-O2/lessons/03_alignment.html</a:t>
            </a:r>
            <a:endParaRPr sz="1200">
              <a:solidFill>
                <a:srgbClr val="666666"/>
              </a:solidFill>
            </a:endParaRPr>
          </a:p>
        </p:txBody>
      </p:sp>
      <p:sp>
        <p:nvSpPr>
          <p:cNvPr id="576" name="Google Shape;576;p77"/>
          <p:cNvSpPr txBox="1"/>
          <p:nvPr/>
        </p:nvSpPr>
        <p:spPr>
          <a:xfrm>
            <a:off x="195075" y="45855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1: Seed search</a:t>
            </a:r>
            <a:endParaRPr sz="2000"/>
          </a:p>
        </p:txBody>
      </p:sp>
      <p:sp>
        <p:nvSpPr>
          <p:cNvPr id="577" name="Google Shape;577;p77"/>
          <p:cNvSpPr txBox="1"/>
          <p:nvPr/>
        </p:nvSpPr>
        <p:spPr>
          <a:xfrm>
            <a:off x="5668625" y="606350"/>
            <a:ext cx="3572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Step 2: Stitching and scoring</a:t>
            </a:r>
            <a:endParaRPr sz="2000"/>
          </a:p>
        </p:txBody>
      </p:sp>
      <p:sp>
        <p:nvSpPr>
          <p:cNvPr id="578" name="Google Shape;578;p77"/>
          <p:cNvSpPr txBox="1"/>
          <p:nvPr/>
        </p:nvSpPr>
        <p:spPr>
          <a:xfrm>
            <a:off x="5208700" y="4015650"/>
            <a:ext cx="38862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MMP = </a:t>
            </a:r>
            <a:r>
              <a:rPr lang="en" sz="1900">
                <a:solidFill>
                  <a:srgbClr val="212529"/>
                </a:solidFill>
                <a:highlight>
                  <a:srgbClr val="FFFFFF"/>
                </a:highlight>
              </a:rPr>
              <a:t>Maximum Mappable Prefix</a:t>
            </a:r>
            <a:endParaRPr sz="1900">
              <a:solidFill>
                <a:srgbClr val="212529"/>
              </a:solidFill>
              <a:highlight>
                <a:srgbClr val="FFFFFF"/>
              </a:highlight>
            </a:endParaRPr>
          </a:p>
          <a:p>
            <a:pPr indent="0" lvl="0" marL="0" rtl="0" algn="l">
              <a:spcBef>
                <a:spcPts val="0"/>
              </a:spcBef>
              <a:spcAft>
                <a:spcPts val="0"/>
              </a:spcAft>
              <a:buNone/>
            </a:pPr>
            <a:r>
              <a:rPr lang="en" sz="1900">
                <a:solidFill>
                  <a:srgbClr val="212529"/>
                </a:solidFill>
                <a:highlight>
                  <a:srgbClr val="FFFFFF"/>
                </a:highlight>
              </a:rPr>
              <a:t>Anchor seeds in a genomic region</a:t>
            </a:r>
            <a:endParaRPr sz="1900">
              <a:solidFill>
                <a:srgbClr val="212529"/>
              </a:solidFill>
              <a:highlight>
                <a:srgbClr val="FFFFFF"/>
              </a:highlight>
            </a:endParaRPr>
          </a:p>
        </p:txBody>
      </p:sp>
      <p:pic>
        <p:nvPicPr>
          <p:cNvPr id="579" name="Google Shape;579;p77"/>
          <p:cNvPicPr preferRelativeResize="0"/>
          <p:nvPr/>
        </p:nvPicPr>
        <p:blipFill>
          <a:blip r:embed="rId3">
            <a:alphaModFix/>
          </a:blip>
          <a:stretch>
            <a:fillRect/>
          </a:stretch>
        </p:blipFill>
        <p:spPr>
          <a:xfrm>
            <a:off x="386038" y="848500"/>
            <a:ext cx="2866874" cy="2269600"/>
          </a:xfrm>
          <a:prstGeom prst="rect">
            <a:avLst/>
          </a:prstGeom>
          <a:noFill/>
          <a:ln>
            <a:noFill/>
          </a:ln>
        </p:spPr>
      </p:pic>
      <p:pic>
        <p:nvPicPr>
          <p:cNvPr id="580" name="Google Shape;580;p77"/>
          <p:cNvPicPr preferRelativeResize="0"/>
          <p:nvPr/>
        </p:nvPicPr>
        <p:blipFill>
          <a:blip r:embed="rId4">
            <a:alphaModFix/>
          </a:blip>
          <a:stretch>
            <a:fillRect/>
          </a:stretch>
        </p:blipFill>
        <p:spPr>
          <a:xfrm>
            <a:off x="319463" y="3078557"/>
            <a:ext cx="3000001" cy="1763292"/>
          </a:xfrm>
          <a:prstGeom prst="rect">
            <a:avLst/>
          </a:prstGeom>
          <a:noFill/>
          <a:ln>
            <a:noFill/>
          </a:ln>
        </p:spPr>
      </p:pic>
      <p:pic>
        <p:nvPicPr>
          <p:cNvPr id="581" name="Google Shape;581;p77"/>
          <p:cNvPicPr preferRelativeResize="0"/>
          <p:nvPr/>
        </p:nvPicPr>
        <p:blipFill>
          <a:blip r:embed="rId5">
            <a:alphaModFix/>
          </a:blip>
          <a:stretch>
            <a:fillRect/>
          </a:stretch>
        </p:blipFill>
        <p:spPr>
          <a:xfrm>
            <a:off x="6077263" y="1251350"/>
            <a:ext cx="3017632" cy="2611900"/>
          </a:xfrm>
          <a:prstGeom prst="rect">
            <a:avLst/>
          </a:prstGeom>
          <a:noFill/>
          <a:ln>
            <a:noFill/>
          </a:ln>
        </p:spPr>
      </p:pic>
      <p:pic>
        <p:nvPicPr>
          <p:cNvPr id="582" name="Google Shape;582;p77"/>
          <p:cNvPicPr preferRelativeResize="0"/>
          <p:nvPr/>
        </p:nvPicPr>
        <p:blipFill>
          <a:blip r:embed="rId6">
            <a:alphaModFix/>
          </a:blip>
          <a:stretch>
            <a:fillRect/>
          </a:stretch>
        </p:blipFill>
        <p:spPr>
          <a:xfrm>
            <a:off x="3195075" y="1520591"/>
            <a:ext cx="2629101" cy="988525"/>
          </a:xfrm>
          <a:prstGeom prst="rect">
            <a:avLst/>
          </a:prstGeom>
          <a:noFill/>
          <a:ln>
            <a:noFill/>
          </a:ln>
        </p:spPr>
      </p:pic>
      <p:sp>
        <p:nvSpPr>
          <p:cNvPr id="583" name="Google Shape;583;p77"/>
          <p:cNvSpPr txBox="1"/>
          <p:nvPr/>
        </p:nvSpPr>
        <p:spPr>
          <a:xfrm>
            <a:off x="471875" y="3165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
        <p:nvSpPr>
          <p:cNvPr id="584" name="Google Shape;584;p77"/>
          <p:cNvSpPr txBox="1"/>
          <p:nvPr/>
        </p:nvSpPr>
        <p:spPr>
          <a:xfrm>
            <a:off x="319475" y="169212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MMP1</a:t>
            </a:r>
            <a:endParaRPr sz="11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8"/>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Alignment/Mapping: Inputs needed</a:t>
            </a:r>
            <a:endParaRPr/>
          </a:p>
        </p:txBody>
      </p:sp>
      <p:sp>
        <p:nvSpPr>
          <p:cNvPr id="590" name="Google Shape;590;p78"/>
          <p:cNvSpPr txBox="1"/>
          <p:nvPr>
            <p:ph idx="1" type="body"/>
          </p:nvPr>
        </p:nvSpPr>
        <p:spPr>
          <a:xfrm>
            <a:off x="118875" y="797425"/>
            <a:ext cx="9025200" cy="3803400"/>
          </a:xfrm>
          <a:prstGeom prst="rect">
            <a:avLst/>
          </a:prstGeom>
        </p:spPr>
        <p:txBody>
          <a:bodyPr anchorCtr="0" anchor="t" bIns="0" lIns="0" spcFirstLastPara="1" rIns="0" wrap="square" tIns="0">
            <a:noAutofit/>
          </a:bodyPr>
          <a:lstStyle/>
          <a:p>
            <a:pPr indent="-349250" lvl="0" marL="457200" rtl="0" algn="l">
              <a:lnSpc>
                <a:spcPct val="115000"/>
              </a:lnSpc>
              <a:spcBef>
                <a:spcPts val="800"/>
              </a:spcBef>
              <a:spcAft>
                <a:spcPts val="0"/>
              </a:spcAft>
              <a:buSzPts val="1900"/>
              <a:buChar char="●"/>
            </a:pPr>
            <a:r>
              <a:rPr lang="en" sz="1900">
                <a:latin typeface="Arial"/>
                <a:ea typeface="Arial"/>
                <a:cs typeface="Arial"/>
                <a:sym typeface="Arial"/>
              </a:rPr>
              <a:t>Reads to align</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FASTQ file after cleaning (trimming adapters).</a:t>
            </a:r>
            <a:endParaRPr>
              <a:latin typeface="Arial"/>
              <a:ea typeface="Arial"/>
              <a:cs typeface="Arial"/>
              <a:sym typeface="Arial"/>
            </a:endParaRPr>
          </a:p>
          <a:p>
            <a:pPr indent="0" lvl="0" marL="0" rtl="0" algn="l">
              <a:spcBef>
                <a:spcPts val="800"/>
              </a:spcBef>
              <a:spcAft>
                <a:spcPts val="0"/>
              </a:spcAft>
              <a:buNone/>
            </a:pPr>
            <a:r>
              <a:t/>
            </a:r>
            <a:endParaRPr sz="1800">
              <a:latin typeface="Arial"/>
              <a:ea typeface="Arial"/>
              <a:cs typeface="Arial"/>
              <a:sym typeface="Arial"/>
            </a:endParaRPr>
          </a:p>
          <a:p>
            <a:pPr indent="-349250" lvl="0" marL="457200" rtl="0" algn="l">
              <a:spcBef>
                <a:spcPts val="800"/>
              </a:spcBef>
              <a:spcAft>
                <a:spcPts val="0"/>
              </a:spcAft>
              <a:buSzPts val="1900"/>
              <a:buChar char="●"/>
            </a:pPr>
            <a:r>
              <a:rPr lang="en" sz="1900">
                <a:latin typeface="Arial"/>
                <a:ea typeface="Arial"/>
                <a:cs typeface="Arial"/>
                <a:sym typeface="Arial"/>
              </a:rPr>
              <a:t>Reference sequence to align to</a:t>
            </a:r>
            <a:endParaRPr sz="19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 – “rDNA_sequence.fasta”</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FASTA format. Two lines per sequence. </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Starting with “&gt;”, followed by sequence name/identifier.</a:t>
            </a:r>
            <a:endParaRPr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Sequence.</a:t>
            </a:r>
            <a:endParaRPr sz="1800">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File extensions: .fasta, .fa, .txt. </a:t>
            </a:r>
            <a:endParaRPr>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Examples of acceptable genome sequence files for STAR:</a:t>
            </a:r>
            <a:endParaRPr>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ENSEMBL: files marked with </a:t>
            </a:r>
            <a:r>
              <a:rPr i="1" lang="en" sz="1800">
                <a:latin typeface="Arial"/>
                <a:ea typeface="Arial"/>
                <a:cs typeface="Arial"/>
                <a:sym typeface="Arial"/>
              </a:rPr>
              <a:t>.dna.primary.assembly</a:t>
            </a:r>
            <a:endParaRPr i="1" sz="1800">
              <a:latin typeface="Arial"/>
              <a:ea typeface="Arial"/>
              <a:cs typeface="Arial"/>
              <a:sym typeface="Arial"/>
            </a:endParaRPr>
          </a:p>
          <a:p>
            <a:pPr indent="-342900" lvl="2" marL="1828800" rtl="0" algn="l">
              <a:lnSpc>
                <a:spcPct val="115000"/>
              </a:lnSpc>
              <a:spcBef>
                <a:spcPts val="0"/>
              </a:spcBef>
              <a:spcAft>
                <a:spcPts val="0"/>
              </a:spcAft>
              <a:buSzPts val="1800"/>
              <a:buChar char="■"/>
            </a:pPr>
            <a:r>
              <a:rPr lang="en" sz="1800">
                <a:latin typeface="Arial"/>
                <a:ea typeface="Arial"/>
                <a:cs typeface="Arial"/>
                <a:sym typeface="Arial"/>
              </a:rPr>
              <a:t>GENCODE: files marked with </a:t>
            </a:r>
            <a:r>
              <a:rPr i="1" lang="en" sz="1800">
                <a:latin typeface="Arial"/>
                <a:ea typeface="Arial"/>
                <a:cs typeface="Arial"/>
                <a:sym typeface="Arial"/>
              </a:rPr>
              <a:t>PRI</a:t>
            </a:r>
            <a:r>
              <a:rPr lang="en" sz="1800">
                <a:latin typeface="Arial"/>
                <a:ea typeface="Arial"/>
                <a:cs typeface="Arial"/>
                <a:sym typeface="Arial"/>
              </a:rPr>
              <a:t> (primary). Strongly recommended for mouse and human.</a:t>
            </a:r>
            <a:endParaRPr sz="1800">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79"/>
          <p:cNvSpPr txBox="1"/>
          <p:nvPr>
            <p:ph idx="1" type="body"/>
          </p:nvPr>
        </p:nvSpPr>
        <p:spPr>
          <a:xfrm>
            <a:off x="628650" y="1407362"/>
            <a:ext cx="7886700" cy="33072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Font typeface="Arial"/>
              <a:buChar char="●"/>
            </a:pPr>
            <a:r>
              <a:rPr lang="en" sz="2200"/>
              <a:t>Many. Example – HISAT2, TopHat2, bowtie2, salmon, kallisto, etc.</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Differences in speed and memory requirement.</a:t>
            </a:r>
            <a:endParaRPr sz="2200"/>
          </a:p>
          <a:p>
            <a:pPr indent="-241300" lvl="0" marL="342900" rtl="0" algn="l">
              <a:lnSpc>
                <a:spcPct val="90000"/>
              </a:lnSpc>
              <a:spcBef>
                <a:spcPts val="800"/>
              </a:spcBef>
              <a:spcAft>
                <a:spcPts val="0"/>
              </a:spcAft>
              <a:buClr>
                <a:srgbClr val="002B42"/>
              </a:buClr>
              <a:buSzPts val="1700"/>
              <a:buFont typeface="Arial"/>
              <a:buNone/>
            </a:pPr>
            <a:r>
              <a:t/>
            </a:r>
            <a:endParaRPr sz="2200"/>
          </a:p>
          <a:p>
            <a:pPr indent="-381000" lvl="0" marL="342900" rtl="0" algn="l">
              <a:lnSpc>
                <a:spcPct val="90000"/>
              </a:lnSpc>
              <a:spcBef>
                <a:spcPts val="800"/>
              </a:spcBef>
              <a:spcAft>
                <a:spcPts val="0"/>
              </a:spcAft>
              <a:buClr>
                <a:srgbClr val="002B42"/>
              </a:buClr>
              <a:buSzPts val="2200"/>
              <a:buFont typeface="Arial"/>
              <a:buChar char="●"/>
            </a:pPr>
            <a:r>
              <a:rPr lang="en" sz="2200"/>
              <a:t>Pros and cons of each:</a:t>
            </a:r>
            <a:endParaRPr sz="2200"/>
          </a:p>
          <a:p>
            <a:pPr indent="-304800" lvl="1" marL="596900" rtl="0" algn="l">
              <a:lnSpc>
                <a:spcPct val="90000"/>
              </a:lnSpc>
              <a:spcBef>
                <a:spcPts val="400"/>
              </a:spcBef>
              <a:spcAft>
                <a:spcPts val="0"/>
              </a:spcAft>
              <a:buClr>
                <a:srgbClr val="002B42"/>
              </a:buClr>
              <a:buSzPts val="2200"/>
              <a:buChar char="●"/>
            </a:pPr>
            <a:r>
              <a:rPr lang="en" sz="2200"/>
              <a:t>Example: Some handle spliced alignment, others do not.</a:t>
            </a:r>
            <a:endParaRPr sz="2200"/>
          </a:p>
          <a:p>
            <a:pPr indent="-304800" lvl="1" marL="596900" rtl="0" algn="l">
              <a:lnSpc>
                <a:spcPct val="90000"/>
              </a:lnSpc>
              <a:spcBef>
                <a:spcPts val="400"/>
              </a:spcBef>
              <a:spcAft>
                <a:spcPts val="0"/>
              </a:spcAft>
              <a:buClr>
                <a:srgbClr val="002B42"/>
              </a:buClr>
              <a:buSzPts val="2200"/>
              <a:buChar char="●"/>
            </a:pPr>
            <a:r>
              <a:rPr lang="en" sz="2200"/>
              <a:t>…</a:t>
            </a:r>
            <a:endParaRPr sz="2200"/>
          </a:p>
          <a:p>
            <a:pPr indent="0" lvl="0" marL="0" rtl="0" algn="l">
              <a:lnSpc>
                <a:spcPct val="90000"/>
              </a:lnSpc>
              <a:spcBef>
                <a:spcPts val="400"/>
              </a:spcBef>
              <a:spcAft>
                <a:spcPts val="0"/>
              </a:spcAft>
              <a:buNone/>
            </a:pPr>
            <a:r>
              <a:rPr lang="en" sz="2200" u="sng">
                <a:solidFill>
                  <a:schemeClr val="hlink"/>
                </a:solidFill>
                <a:hlinkClick r:id="rId3"/>
              </a:rPr>
              <a:t>Comparison across tools </a:t>
            </a:r>
            <a:endParaRPr sz="2200"/>
          </a:p>
        </p:txBody>
      </p:sp>
      <p:sp>
        <p:nvSpPr>
          <p:cNvPr id="597" name="Google Shape;597;p79"/>
          <p:cNvSpPr txBox="1"/>
          <p:nvPr/>
        </p:nvSpPr>
        <p:spPr>
          <a:xfrm>
            <a:off x="272400" y="152391"/>
            <a:ext cx="78867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Alternative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0"/>
          <p:cNvSpPr txBox="1"/>
          <p:nvPr>
            <p:ph idx="1" type="body"/>
          </p:nvPr>
        </p:nvSpPr>
        <p:spPr>
          <a:xfrm>
            <a:off x="628650" y="765912"/>
            <a:ext cx="7886700" cy="4363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Much, much faster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SzPts val="1700"/>
              <a:buChar char="●"/>
            </a:pPr>
            <a:r>
              <a:rPr lang="en"/>
              <a:t>Less memory intensive than STAR</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They are called "pseudo" aligners because they do not perform the full alignment of each sequencing read to a reference genome or transcriptome. </a:t>
            </a:r>
            <a:endParaRPr/>
          </a:p>
          <a:p>
            <a:pPr indent="0" lvl="0" marL="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Pseudoaligners use a reference transcriptome or genome to create a set of potential transcript sequences or exonic regions, respectively. Then, they map the reads to these sequences without attempting to align each read to its exact position in the reference.</a:t>
            </a:r>
            <a:endParaRPr/>
          </a:p>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Examples of tools: Salmon, Kallisto</a:t>
            </a:r>
            <a:endParaRPr/>
          </a:p>
        </p:txBody>
      </p:sp>
      <p:sp>
        <p:nvSpPr>
          <p:cNvPr id="604" name="Google Shape;604;p80"/>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Pseudo-aligners</a:t>
            </a:r>
            <a:r>
              <a:rPr b="1" lang="en" sz="3300">
                <a:solidFill>
                  <a:srgbClr val="1155CC"/>
                </a:solidFill>
                <a:latin typeface="Helvetica Neue"/>
                <a:ea typeface="Helvetica Neue"/>
                <a:cs typeface="Helvetica Neue"/>
                <a:sym typeface="Helvetica Neue"/>
              </a:rPr>
              <a:t>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81"/>
          <p:cNvPicPr preferRelativeResize="0"/>
          <p:nvPr/>
        </p:nvPicPr>
        <p:blipFill rotWithShape="1">
          <a:blip r:embed="rId3">
            <a:alphaModFix/>
          </a:blip>
          <a:srcRect b="0" l="0" r="0" t="9909"/>
          <a:stretch/>
        </p:blipFill>
        <p:spPr>
          <a:xfrm>
            <a:off x="152400" y="1844374"/>
            <a:ext cx="8839201" cy="1093625"/>
          </a:xfrm>
          <a:prstGeom prst="rect">
            <a:avLst/>
          </a:prstGeom>
          <a:noFill/>
          <a:ln>
            <a:noFill/>
          </a:ln>
        </p:spPr>
      </p:pic>
      <p:sp>
        <p:nvSpPr>
          <p:cNvPr id="610" name="Google Shape;610;p81"/>
          <p:cNvSpPr txBox="1"/>
          <p:nvPr/>
        </p:nvSpPr>
        <p:spPr>
          <a:xfrm>
            <a:off x="304800" y="4743300"/>
            <a:ext cx="883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Adapted from https://www.nature.com/articles/s41598-020-76881-x/figures/1</a:t>
            </a:r>
            <a:endParaRPr/>
          </a:p>
        </p:txBody>
      </p:sp>
      <p:sp>
        <p:nvSpPr>
          <p:cNvPr id="611" name="Google Shape;611;p81"/>
          <p:cNvSpPr txBox="1"/>
          <p:nvPr/>
        </p:nvSpPr>
        <p:spPr>
          <a:xfrm>
            <a:off x="272400" y="152400"/>
            <a:ext cx="8571000" cy="9762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Alignment tool summary </a:t>
            </a:r>
            <a:endParaRPr b="1" sz="3300">
              <a:solidFill>
                <a:srgbClr val="1155CC"/>
              </a:solidFill>
              <a:latin typeface="Helvetica Neue"/>
              <a:ea typeface="Helvetica Neue"/>
              <a:cs typeface="Helvetica Neue"/>
              <a:sym typeface="Helvetica Neue"/>
            </a:endParaRPr>
          </a:p>
        </p:txBody>
      </p:sp>
      <p:sp>
        <p:nvSpPr>
          <p:cNvPr id="612" name="Google Shape;612;p81"/>
          <p:cNvSpPr txBox="1"/>
          <p:nvPr/>
        </p:nvSpPr>
        <p:spPr>
          <a:xfrm>
            <a:off x="206575" y="3532275"/>
            <a:ext cx="849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Be aware of the downstream analysis that you need!</a:t>
            </a:r>
            <a:endParaRPr>
              <a:latin typeface="Helvetica Neue"/>
              <a:ea typeface="Helvetica Neue"/>
              <a:cs typeface="Helvetica Neue"/>
              <a:sym typeface="Helvetica Neue"/>
            </a:endParaRPr>
          </a:p>
          <a:p>
            <a:pPr indent="0" lvl="0" marL="0" rtl="0" algn="l">
              <a:spcBef>
                <a:spcPts val="0"/>
              </a:spcBef>
              <a:spcAft>
                <a:spcPts val="0"/>
              </a:spcAft>
              <a:buNone/>
            </a:pPr>
            <a:r>
              <a:rPr lang="en">
                <a:latin typeface="Helvetica Neue"/>
                <a:ea typeface="Helvetica Neue"/>
                <a:cs typeface="Helvetica Neue"/>
                <a:sym typeface="Helvetica Neue"/>
              </a:rPr>
              <a:t>Convert genomic to transcriptomic coordinates - </a:t>
            </a:r>
            <a:r>
              <a:rPr lang="en">
                <a:latin typeface="Helvetica Neue"/>
                <a:ea typeface="Helvetica Neue"/>
                <a:cs typeface="Helvetica Neue"/>
                <a:sym typeface="Helvetica Neue"/>
              </a:rPr>
              <a:t>https://github.com/OceanGenomics/mudskipper</a:t>
            </a:r>
            <a:endParaRPr>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2"/>
          <p:cNvSpPr txBox="1"/>
          <p:nvPr>
            <p:ph type="title"/>
          </p:nvPr>
        </p:nvSpPr>
        <p:spPr>
          <a:xfrm>
            <a:off x="157850" y="1824350"/>
            <a:ext cx="7886700" cy="2621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en"/>
              <a:t>Need help - please drop a question in the chat or speak up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ct val="33333"/>
              <a:buFont typeface="Arial"/>
              <a:buNone/>
            </a:pPr>
            <a:r>
              <a:t/>
            </a:r>
            <a:endParaRPr/>
          </a:p>
          <a:p>
            <a:pPr indent="0" lvl="0" marL="0" rtl="0" algn="l">
              <a:spcBef>
                <a:spcPts val="0"/>
              </a:spcBef>
              <a:spcAft>
                <a:spcPts val="0"/>
              </a:spcAft>
              <a:buClr>
                <a:schemeClr val="dk1"/>
              </a:buClr>
              <a:buSzPct val="55000"/>
              <a:buFont typeface="Arial"/>
              <a:buNone/>
            </a:pPr>
            <a:r>
              <a:rPr lang="en"/>
              <a:t>Docker desktop download and installation </a:t>
            </a:r>
            <a:r>
              <a:rPr lang="en" sz="2000"/>
              <a:t>(</a:t>
            </a:r>
            <a:r>
              <a:rPr lang="en" sz="2000" u="sng">
                <a:solidFill>
                  <a:schemeClr val="hlink"/>
                </a:solidFill>
                <a:hlinkClick r:id="rId3"/>
              </a:rPr>
              <a:t>https://www.docker.com/products/docker-desktop/</a:t>
            </a:r>
            <a:r>
              <a:rPr lang="en" sz="2000"/>
              <a:t> )</a:t>
            </a:r>
            <a:endParaRPr sz="2000"/>
          </a:p>
          <a:p>
            <a:pPr indent="0" lvl="0" marL="0" rtl="0" algn="l">
              <a:spcBef>
                <a:spcPts val="0"/>
              </a:spcBef>
              <a:spcAft>
                <a:spcPts val="0"/>
              </a:spcAft>
              <a:buClr>
                <a:schemeClr val="dk1"/>
              </a:buClr>
              <a:buSzPct val="55000"/>
              <a:buFont typeface="Arial"/>
              <a:buNone/>
            </a:pPr>
            <a:r>
              <a:rPr lang="en" sz="2000"/>
              <a:t>(</a:t>
            </a:r>
            <a:r>
              <a:rPr lang="en" sz="2000" u="sng">
                <a:solidFill>
                  <a:schemeClr val="hlink"/>
                </a:solidFill>
                <a:hlinkClick r:id="rId4"/>
              </a:rPr>
              <a:t>https://docs.docker.com/desktop/install/windows-install/</a:t>
            </a:r>
            <a:r>
              <a:rPr lang="en" sz="2000"/>
              <a:t> )</a:t>
            </a:r>
            <a:endParaRPr sz="2000"/>
          </a:p>
          <a:p>
            <a:pPr indent="0" lvl="0" marL="0" rtl="0" algn="l">
              <a:spcBef>
                <a:spcPts val="0"/>
              </a:spcBef>
              <a:spcAft>
                <a:spcPts val="0"/>
              </a:spcAft>
              <a:buNone/>
            </a:pPr>
            <a:r>
              <a:t/>
            </a:r>
            <a:endParaRPr/>
          </a:p>
        </p:txBody>
      </p:sp>
      <p:sp>
        <p:nvSpPr>
          <p:cNvPr id="618" name="Google Shape;618;p82"/>
          <p:cNvSpPr txBox="1"/>
          <p:nvPr>
            <p:ph type="title"/>
          </p:nvPr>
        </p:nvSpPr>
        <p:spPr>
          <a:xfrm>
            <a:off x="628650" y="604616"/>
            <a:ext cx="7886700" cy="736800"/>
          </a:xfrm>
          <a:prstGeom prst="rect">
            <a:avLst/>
          </a:prstGeom>
        </p:spPr>
        <p:txBody>
          <a:bodyPr anchorCtr="0" anchor="t" bIns="0" lIns="0" spcFirstLastPara="1" rIns="0" wrap="square" tIns="0">
            <a:normAutofit/>
          </a:bodyPr>
          <a:lstStyle/>
          <a:p>
            <a:pPr indent="0" lvl="0" marL="0" rtl="0" algn="ctr">
              <a:spcBef>
                <a:spcPts val="0"/>
              </a:spcBef>
              <a:spcAft>
                <a:spcPts val="0"/>
              </a:spcAft>
              <a:buClr>
                <a:schemeClr val="dk1"/>
              </a:buClr>
              <a:buSzPts val="1100"/>
              <a:buFont typeface="Arial"/>
              <a:buNone/>
            </a:pPr>
            <a:r>
              <a:rPr lang="en">
                <a:solidFill>
                  <a:srgbClr val="A64D79"/>
                </a:solidFill>
              </a:rPr>
              <a:t>Break </a:t>
            </a:r>
            <a:endParaRPr>
              <a:solidFill>
                <a:srgbClr val="A64D7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3"/>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624" name="Google Shape;624;p83"/>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625" name="Google Shape;625;p83"/>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83"/>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627" name="Google Shape;627;p83"/>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628" name="Google Shape;628;p83"/>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629" name="Google Shape;629;p83"/>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630" name="Google Shape;630;p83"/>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a:t>
            </a:r>
            <a:endParaRPr/>
          </a:p>
        </p:txBody>
      </p:sp>
      <p:sp>
        <p:nvSpPr>
          <p:cNvPr id="631" name="Google Shape;631;p83"/>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632" name="Google Shape;632;p83"/>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633" name="Google Shape;633;p83"/>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634" name="Google Shape;634;p83"/>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35" name="Google Shape;635;p83"/>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636" name="Google Shape;636;p83"/>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637" name="Google Shape;637;p83"/>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638" name="Google Shape;638;p83"/>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83"/>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640" name="Google Shape;640;p83"/>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1" name="Google Shape;641;p83"/>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84"/>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41960" lvl="0" marL="457200" rtl="0" algn="l">
              <a:spcBef>
                <a:spcPts val="0"/>
              </a:spcBef>
              <a:spcAft>
                <a:spcPts val="0"/>
              </a:spcAft>
              <a:buSzPts val="2000"/>
              <a:buFont typeface="Arial"/>
              <a:buChar char="●"/>
            </a:pPr>
            <a:r>
              <a:rPr lang="en" sz="2000">
                <a:latin typeface="Arial"/>
                <a:ea typeface="Arial"/>
                <a:cs typeface="Arial"/>
                <a:sym typeface="Arial"/>
              </a:rPr>
              <a:t>Tools that “do one thing, and do it well”.</a:t>
            </a:r>
            <a:endParaRPr sz="2000">
              <a:latin typeface="Arial"/>
              <a:ea typeface="Arial"/>
              <a:cs typeface="Arial"/>
              <a:sym typeface="Arial"/>
            </a:endParaRPr>
          </a:p>
          <a:p>
            <a:pPr indent="0" lvl="0" marL="0" rtl="0" algn="l">
              <a:spcBef>
                <a:spcPts val="0"/>
              </a:spcBef>
              <a:spcAft>
                <a:spcPts val="0"/>
              </a:spcAft>
              <a:buNone/>
            </a:pPr>
            <a:r>
              <a:t/>
            </a:r>
            <a:endParaRPr sz="2000">
              <a:latin typeface="Arial"/>
              <a:ea typeface="Arial"/>
              <a:cs typeface="Arial"/>
              <a:sym typeface="Arial"/>
            </a:endParaRPr>
          </a:p>
          <a:p>
            <a:pPr indent="-441960" lvl="0" marL="457200" rtl="0" algn="l">
              <a:spcBef>
                <a:spcPts val="0"/>
              </a:spcBef>
              <a:spcAft>
                <a:spcPts val="0"/>
              </a:spcAft>
              <a:buSzPts val="2000"/>
              <a:buFont typeface="Arial"/>
              <a:buChar char="●"/>
            </a:pPr>
            <a:r>
              <a:rPr lang="en" sz="2000">
                <a:latin typeface="Arial"/>
                <a:ea typeface="Arial"/>
                <a:cs typeface="Arial"/>
                <a:sym typeface="Arial"/>
              </a:rPr>
              <a:t>Tools for this workshop: fastqc, cutadapt, STAR, featureCounts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Available via docker hub </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Some are pre-installed on Wynton; others we can install ourselves</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Download a </a:t>
            </a:r>
            <a:r>
              <a:rPr i="1" lang="en" sz="2000">
                <a:latin typeface="Arial"/>
                <a:ea typeface="Arial"/>
                <a:cs typeface="Arial"/>
                <a:sym typeface="Arial"/>
              </a:rPr>
              <a:t>container</a:t>
            </a:r>
            <a:r>
              <a:rPr lang="en" sz="2000">
                <a:latin typeface="Arial"/>
                <a:ea typeface="Arial"/>
                <a:cs typeface="Arial"/>
                <a:sym typeface="Arial"/>
              </a:rPr>
              <a:t> with all tools installed; use anywhere</a:t>
            </a:r>
            <a:endParaRPr sz="2000">
              <a:latin typeface="Arial"/>
              <a:ea typeface="Arial"/>
              <a:cs typeface="Arial"/>
              <a:sym typeface="Arial"/>
            </a:endParaRPr>
          </a:p>
          <a:p>
            <a:pPr indent="-368300" lvl="2" marL="1257300" rtl="0" algn="l">
              <a:spcBef>
                <a:spcPts val="500"/>
              </a:spcBef>
              <a:spcAft>
                <a:spcPts val="0"/>
              </a:spcAft>
              <a:buSzPts val="2000"/>
              <a:buChar char="●"/>
            </a:pPr>
            <a:r>
              <a:rPr lang="en" sz="2000">
                <a:latin typeface="Arial"/>
                <a:ea typeface="Arial"/>
                <a:cs typeface="Arial"/>
                <a:sym typeface="Arial"/>
              </a:rPr>
              <a:t>Everything can be installed on a laptop</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314960" lvl="0" marL="457200" rtl="0" algn="l">
              <a:spcBef>
                <a:spcPts val="1000"/>
              </a:spcBef>
              <a:spcAft>
                <a:spcPts val="0"/>
              </a:spcAft>
              <a:buNone/>
            </a:pPr>
            <a:r>
              <a:t/>
            </a:r>
            <a:endParaRPr sz="2000">
              <a:latin typeface="Arial"/>
              <a:ea typeface="Arial"/>
              <a:cs typeface="Arial"/>
              <a:sym typeface="Arial"/>
            </a:endParaRPr>
          </a:p>
          <a:p>
            <a:pPr indent="0" lvl="0" marL="0" rtl="0" algn="l">
              <a:spcBef>
                <a:spcPts val="800"/>
              </a:spcBef>
              <a:spcAft>
                <a:spcPts val="0"/>
              </a:spcAft>
              <a:buNone/>
            </a:pPr>
            <a:r>
              <a:t/>
            </a:r>
            <a:endParaRPr sz="2000">
              <a:latin typeface="Arial"/>
              <a:ea typeface="Arial"/>
              <a:cs typeface="Arial"/>
              <a:sym typeface="Arial"/>
            </a:endParaRPr>
          </a:p>
        </p:txBody>
      </p:sp>
      <p:sp>
        <p:nvSpPr>
          <p:cNvPr id="647" name="Google Shape;647;p84"/>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Bioinformatics software ecosystem</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85"/>
          <p:cNvSpPr txBox="1"/>
          <p:nvPr>
            <p:ph idx="1" type="body"/>
          </p:nvPr>
        </p:nvSpPr>
        <p:spPr>
          <a:xfrm>
            <a:off x="628650" y="1369219"/>
            <a:ext cx="7886700" cy="3263400"/>
          </a:xfrm>
          <a:prstGeom prst="rect">
            <a:avLst/>
          </a:prstGeom>
        </p:spPr>
        <p:txBody>
          <a:bodyPr anchorCtr="0" anchor="t" bIns="0" lIns="0" spcFirstLastPara="1" rIns="0" wrap="square" tIns="0">
            <a:noAutofit/>
          </a:bodyPr>
          <a:lstStyle/>
          <a:p>
            <a:pPr indent="-461010" lvl="0" marL="457200" rtl="0" algn="l">
              <a:spcBef>
                <a:spcPts val="0"/>
              </a:spcBef>
              <a:spcAft>
                <a:spcPts val="0"/>
              </a:spcAft>
              <a:buSzPts val="2300"/>
              <a:buChar char="●"/>
            </a:pPr>
            <a:r>
              <a:rPr lang="en" sz="2300">
                <a:latin typeface="Arial"/>
                <a:ea typeface="Arial"/>
                <a:cs typeface="Arial"/>
                <a:sym typeface="Arial"/>
              </a:rPr>
              <a:t>Web-based platforms</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461010" lvl="0" marL="457200" rtl="0" algn="l">
              <a:spcBef>
                <a:spcPts val="0"/>
              </a:spcBef>
              <a:spcAft>
                <a:spcPts val="0"/>
              </a:spcAft>
              <a:buSzPts val="2300"/>
              <a:buChar char="●"/>
            </a:pPr>
            <a:r>
              <a:rPr lang="en" sz="2300">
                <a:latin typeface="Arial"/>
                <a:ea typeface="Arial"/>
                <a:cs typeface="Arial"/>
                <a:sym typeface="Arial"/>
              </a:rPr>
              <a:t>Graphical User Interface</a:t>
            </a:r>
            <a:endParaRPr sz="2300">
              <a:latin typeface="Arial"/>
              <a:ea typeface="Arial"/>
              <a:cs typeface="Arial"/>
              <a:sym typeface="Arial"/>
            </a:endParaRPr>
          </a:p>
          <a:p>
            <a:pPr indent="0" lvl="0" marL="457200" rtl="0" algn="l">
              <a:spcBef>
                <a:spcPts val="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Char char="●"/>
            </a:pPr>
            <a:r>
              <a:rPr lang="en" sz="2300">
                <a:latin typeface="Arial"/>
                <a:ea typeface="Arial"/>
                <a:cs typeface="Arial"/>
                <a:sym typeface="Arial"/>
              </a:rPr>
              <a:t>Command Line Interface</a:t>
            </a:r>
            <a:endParaRPr sz="2300">
              <a:latin typeface="Arial"/>
              <a:ea typeface="Arial"/>
              <a:cs typeface="Arial"/>
              <a:sym typeface="Arial"/>
            </a:endParaRPr>
          </a:p>
          <a:p>
            <a:pPr indent="0" lvl="0" marL="457200" rtl="0" algn="l">
              <a:spcBef>
                <a:spcPts val="800"/>
              </a:spcBef>
              <a:spcAft>
                <a:spcPts val="0"/>
              </a:spcAft>
              <a:buNone/>
            </a:pPr>
            <a:r>
              <a:t/>
            </a:r>
            <a:endParaRPr sz="2300">
              <a:latin typeface="Arial"/>
              <a:ea typeface="Arial"/>
              <a:cs typeface="Arial"/>
              <a:sym typeface="Arial"/>
            </a:endParaRPr>
          </a:p>
          <a:p>
            <a:pPr indent="-461010" lvl="0" marL="457200" rtl="0" algn="l">
              <a:spcBef>
                <a:spcPts val="800"/>
              </a:spcBef>
              <a:spcAft>
                <a:spcPts val="0"/>
              </a:spcAft>
              <a:buSzPts val="2300"/>
              <a:buFont typeface="Arial"/>
              <a:buChar char="●"/>
            </a:pPr>
            <a:r>
              <a:rPr lang="en" sz="2300">
                <a:latin typeface="Arial"/>
                <a:ea typeface="Arial"/>
                <a:cs typeface="Arial"/>
                <a:sym typeface="Arial"/>
              </a:rPr>
              <a:t>etc..</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0" lvl="0" marL="0" rtl="0" algn="l">
              <a:spcBef>
                <a:spcPts val="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314960" lvl="0" marL="457200" rtl="0" algn="l">
              <a:spcBef>
                <a:spcPts val="1000"/>
              </a:spcBef>
              <a:spcAft>
                <a:spcPts val="0"/>
              </a:spcAft>
              <a:buNone/>
            </a:pPr>
            <a:r>
              <a:t/>
            </a:r>
            <a:endParaRPr sz="2300">
              <a:latin typeface="Arial"/>
              <a:ea typeface="Arial"/>
              <a:cs typeface="Arial"/>
              <a:sym typeface="Arial"/>
            </a:endParaRPr>
          </a:p>
          <a:p>
            <a:pPr indent="0" lvl="0" marL="0" rtl="0" algn="l">
              <a:spcBef>
                <a:spcPts val="800"/>
              </a:spcBef>
              <a:spcAft>
                <a:spcPts val="0"/>
              </a:spcAft>
              <a:buNone/>
            </a:pPr>
            <a:r>
              <a:t/>
            </a:r>
            <a:endParaRPr sz="2300">
              <a:latin typeface="Arial"/>
              <a:ea typeface="Arial"/>
              <a:cs typeface="Arial"/>
              <a:sym typeface="Arial"/>
            </a:endParaRPr>
          </a:p>
        </p:txBody>
      </p:sp>
      <p:sp>
        <p:nvSpPr>
          <p:cNvPr id="653" name="Google Shape;653;p85"/>
          <p:cNvSpPr txBox="1"/>
          <p:nvPr>
            <p:ph type="title"/>
          </p:nvPr>
        </p:nvSpPr>
        <p:spPr>
          <a:xfrm>
            <a:off x="272400" y="1523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Different platforms for computing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2"/>
          <p:cNvSpPr txBox="1"/>
          <p:nvPr>
            <p:ph type="title"/>
          </p:nvPr>
        </p:nvSpPr>
        <p:spPr>
          <a:xfrm>
            <a:off x="83650" y="0"/>
            <a:ext cx="91440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sz="2800">
                <a:solidFill>
                  <a:srgbClr val="1155CC"/>
                </a:solidFill>
                <a:latin typeface="Arial"/>
                <a:ea typeface="Arial"/>
                <a:cs typeface="Arial"/>
                <a:sym typeface="Arial"/>
              </a:rPr>
              <a:t>DNA fragments immobilized on flow cell &amp; amplified into clonal clusters</a:t>
            </a:r>
            <a:endParaRPr>
              <a:solidFill>
                <a:srgbClr val="1155CC"/>
              </a:solidFill>
            </a:endParaRPr>
          </a:p>
        </p:txBody>
      </p:sp>
      <p:pic>
        <p:nvPicPr>
          <p:cNvPr id="142" name="Google Shape;142;p32"/>
          <p:cNvPicPr preferRelativeResize="0"/>
          <p:nvPr/>
        </p:nvPicPr>
        <p:blipFill>
          <a:blip r:embed="rId3">
            <a:alphaModFix/>
          </a:blip>
          <a:stretch>
            <a:fillRect/>
          </a:stretch>
        </p:blipFill>
        <p:spPr>
          <a:xfrm>
            <a:off x="152400" y="736800"/>
            <a:ext cx="5354443" cy="4101899"/>
          </a:xfrm>
          <a:prstGeom prst="rect">
            <a:avLst/>
          </a:prstGeom>
          <a:noFill/>
          <a:ln>
            <a:noFill/>
          </a:ln>
        </p:spPr>
      </p:pic>
      <p:sp>
        <p:nvSpPr>
          <p:cNvPr id="143" name="Google Shape;143;p32"/>
          <p:cNvSpPr txBox="1"/>
          <p:nvPr/>
        </p:nvSpPr>
        <p:spPr>
          <a:xfrm>
            <a:off x="0" y="4652400"/>
            <a:ext cx="7335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666666"/>
                </a:solidFill>
              </a:rPr>
              <a:t>From DOI: 10.5772/61657 and https://www.illumina.com/content/dam/illumina-marketing/documents/products/illumina_sequencing_introduction.pdf</a:t>
            </a:r>
            <a:endParaRPr sz="1000">
              <a:solidFill>
                <a:srgbClr val="666666"/>
              </a:solidFill>
            </a:endParaRPr>
          </a:p>
          <a:p>
            <a:pPr indent="0" lvl="0" marL="0" rtl="0" algn="l">
              <a:spcBef>
                <a:spcPts val="0"/>
              </a:spcBef>
              <a:spcAft>
                <a:spcPts val="0"/>
              </a:spcAft>
              <a:buNone/>
            </a:pPr>
            <a:r>
              <a:t/>
            </a:r>
            <a:endParaRPr sz="1000">
              <a:solidFill>
                <a:srgbClr val="666666"/>
              </a:solidFill>
            </a:endParaRPr>
          </a:p>
        </p:txBody>
      </p:sp>
      <p:pic>
        <p:nvPicPr>
          <p:cNvPr id="144" name="Google Shape;144;p32"/>
          <p:cNvPicPr preferRelativeResize="0"/>
          <p:nvPr/>
        </p:nvPicPr>
        <p:blipFill>
          <a:blip r:embed="rId4">
            <a:alphaModFix/>
          </a:blip>
          <a:stretch>
            <a:fillRect/>
          </a:stretch>
        </p:blipFill>
        <p:spPr>
          <a:xfrm>
            <a:off x="5730868" y="1906450"/>
            <a:ext cx="3332357" cy="2991757"/>
          </a:xfrm>
          <a:prstGeom prst="rect">
            <a:avLst/>
          </a:prstGeom>
          <a:noFill/>
          <a:ln>
            <a:noFill/>
          </a:ln>
        </p:spPr>
      </p:pic>
      <p:sp>
        <p:nvSpPr>
          <p:cNvPr id="145" name="Google Shape;145;p32"/>
          <p:cNvSpPr txBox="1"/>
          <p:nvPr/>
        </p:nvSpPr>
        <p:spPr>
          <a:xfrm>
            <a:off x="2232075" y="2814375"/>
            <a:ext cx="873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46" name="Google Shape;146;p32"/>
          <p:cNvPicPr preferRelativeResize="0"/>
          <p:nvPr/>
        </p:nvPicPr>
        <p:blipFill>
          <a:blip r:embed="rId5">
            <a:alphaModFix/>
          </a:blip>
          <a:stretch>
            <a:fillRect/>
          </a:stretch>
        </p:blipFill>
        <p:spPr>
          <a:xfrm>
            <a:off x="2308275" y="2786166"/>
            <a:ext cx="744100" cy="414375"/>
          </a:xfrm>
          <a:prstGeom prst="rect">
            <a:avLst/>
          </a:prstGeom>
          <a:noFill/>
          <a:ln>
            <a:noFill/>
          </a:ln>
        </p:spPr>
      </p:pic>
      <p:sp>
        <p:nvSpPr>
          <p:cNvPr id="147" name="Google Shape;147;p32"/>
          <p:cNvSpPr txBox="1"/>
          <p:nvPr/>
        </p:nvSpPr>
        <p:spPr>
          <a:xfrm>
            <a:off x="4046125" y="2814375"/>
            <a:ext cx="744000" cy="246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
              <a:latin typeface="Helvetica Neue"/>
              <a:ea typeface="Helvetica Neue"/>
              <a:cs typeface="Helvetica Neue"/>
              <a:sym typeface="Helvetica Neue"/>
            </a:endParaRPr>
          </a:p>
        </p:txBody>
      </p:sp>
      <p:pic>
        <p:nvPicPr>
          <p:cNvPr id="148" name="Google Shape;148;p32"/>
          <p:cNvPicPr preferRelativeResize="0"/>
          <p:nvPr/>
        </p:nvPicPr>
        <p:blipFill>
          <a:blip r:embed="rId6">
            <a:alphaModFix/>
          </a:blip>
          <a:stretch>
            <a:fillRect/>
          </a:stretch>
        </p:blipFill>
        <p:spPr>
          <a:xfrm>
            <a:off x="3771298" y="2814375"/>
            <a:ext cx="1036575" cy="320672"/>
          </a:xfrm>
          <a:prstGeom prst="rect">
            <a:avLst/>
          </a:prstGeom>
          <a:noFill/>
          <a:ln>
            <a:noFill/>
          </a:ln>
        </p:spPr>
      </p:pic>
      <p:pic>
        <p:nvPicPr>
          <p:cNvPr id="149" name="Google Shape;149;p32"/>
          <p:cNvPicPr preferRelativeResize="0"/>
          <p:nvPr/>
        </p:nvPicPr>
        <p:blipFill>
          <a:blip r:embed="rId7">
            <a:alphaModFix/>
          </a:blip>
          <a:stretch>
            <a:fillRect/>
          </a:stretch>
        </p:blipFill>
        <p:spPr>
          <a:xfrm>
            <a:off x="659138" y="4370735"/>
            <a:ext cx="744100" cy="281665"/>
          </a:xfrm>
          <a:prstGeom prst="rect">
            <a:avLst/>
          </a:prstGeom>
          <a:noFill/>
          <a:ln>
            <a:noFill/>
          </a:ln>
        </p:spPr>
      </p:pic>
      <p:sp>
        <p:nvSpPr>
          <p:cNvPr id="150" name="Google Shape;150;p32"/>
          <p:cNvSpPr/>
          <p:nvPr/>
        </p:nvSpPr>
        <p:spPr>
          <a:xfrm>
            <a:off x="646975" y="2830550"/>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2"/>
          <p:cNvSpPr/>
          <p:nvPr/>
        </p:nvSpPr>
        <p:spPr>
          <a:xfrm>
            <a:off x="3231150" y="1608125"/>
            <a:ext cx="8733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 name="Google Shape;152;p32"/>
          <p:cNvPicPr preferRelativeResize="0"/>
          <p:nvPr/>
        </p:nvPicPr>
        <p:blipFill>
          <a:blip r:embed="rId8">
            <a:alphaModFix/>
          </a:blip>
          <a:stretch>
            <a:fillRect/>
          </a:stretch>
        </p:blipFill>
        <p:spPr>
          <a:xfrm>
            <a:off x="695826" y="2773525"/>
            <a:ext cx="670724" cy="291325"/>
          </a:xfrm>
          <a:prstGeom prst="rect">
            <a:avLst/>
          </a:prstGeom>
          <a:noFill/>
          <a:ln>
            <a:noFill/>
          </a:ln>
        </p:spPr>
      </p:pic>
      <p:pic>
        <p:nvPicPr>
          <p:cNvPr id="153" name="Google Shape;153;p32"/>
          <p:cNvPicPr preferRelativeResize="0"/>
          <p:nvPr/>
        </p:nvPicPr>
        <p:blipFill>
          <a:blip r:embed="rId9">
            <a:alphaModFix/>
          </a:blip>
          <a:stretch>
            <a:fillRect/>
          </a:stretch>
        </p:blipFill>
        <p:spPr>
          <a:xfrm>
            <a:off x="3231158" y="1548263"/>
            <a:ext cx="1036575" cy="291325"/>
          </a:xfrm>
          <a:prstGeom prst="rect">
            <a:avLst/>
          </a:prstGeom>
          <a:noFill/>
          <a:ln>
            <a:noFill/>
          </a:ln>
        </p:spPr>
      </p:pic>
      <p:sp>
        <p:nvSpPr>
          <p:cNvPr id="154" name="Google Shape;154;p32"/>
          <p:cNvSpPr txBox="1"/>
          <p:nvPr/>
        </p:nvSpPr>
        <p:spPr>
          <a:xfrm>
            <a:off x="3060750" y="652000"/>
            <a:ext cx="193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Helvetica Neue"/>
                <a:ea typeface="Helvetica Neue"/>
                <a:cs typeface="Helvetica Neue"/>
                <a:sym typeface="Helvetica Neue"/>
              </a:rPr>
              <a:t>ds cDNA &gt; ss cDNA</a:t>
            </a:r>
            <a:endParaRPr>
              <a:latin typeface="Helvetica Neue"/>
              <a:ea typeface="Helvetica Neue"/>
              <a:cs typeface="Helvetica Neue"/>
              <a:sym typeface="Helvetica Neue"/>
            </a:endParaRPr>
          </a:p>
        </p:txBody>
      </p:sp>
      <p:pic>
        <p:nvPicPr>
          <p:cNvPr id="155" name="Google Shape;155;p32"/>
          <p:cNvPicPr preferRelativeResize="0"/>
          <p:nvPr/>
        </p:nvPicPr>
        <p:blipFill>
          <a:blip r:embed="rId10">
            <a:alphaModFix/>
          </a:blip>
          <a:stretch>
            <a:fillRect/>
          </a:stretch>
        </p:blipFill>
        <p:spPr>
          <a:xfrm>
            <a:off x="5178975" y="736800"/>
            <a:ext cx="3653722" cy="400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86"/>
          <p:cNvSpPr txBox="1"/>
          <p:nvPr>
            <p:ph type="title"/>
          </p:nvPr>
        </p:nvSpPr>
        <p:spPr>
          <a:xfrm>
            <a:off x="274325" y="155450"/>
            <a:ext cx="8624100" cy="10230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59">
                <a:latin typeface="Arial"/>
                <a:ea typeface="Arial"/>
                <a:cs typeface="Arial"/>
                <a:sym typeface="Arial"/>
              </a:rPr>
              <a:t>Galaxy: Open source, web-based platform that integrates many tools.</a:t>
            </a:r>
            <a:endParaRPr sz="1660">
              <a:solidFill>
                <a:srgbClr val="1155CC"/>
              </a:solidFill>
              <a:latin typeface="Arial"/>
              <a:ea typeface="Arial"/>
              <a:cs typeface="Arial"/>
              <a:sym typeface="Arial"/>
            </a:endParaRPr>
          </a:p>
        </p:txBody>
      </p:sp>
      <p:sp>
        <p:nvSpPr>
          <p:cNvPr id="659" name="Google Shape;659;p86"/>
          <p:cNvSpPr txBox="1"/>
          <p:nvPr/>
        </p:nvSpPr>
        <p:spPr>
          <a:xfrm>
            <a:off x="630936" y="1735600"/>
            <a:ext cx="8457000" cy="21606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Free, public, internet accessible resource.</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https://usegalaxy.org/</a:t>
            </a:r>
            <a:endParaRPr sz="2200">
              <a:solidFill>
                <a:srgbClr val="002B42"/>
              </a:solidFill>
            </a:endParaRPr>
          </a:p>
          <a:p>
            <a:pPr indent="0" lvl="0" marL="457200" rtl="0" algn="l">
              <a:lnSpc>
                <a:spcPct val="115000"/>
              </a:lnSpc>
              <a:spcBef>
                <a:spcPts val="1000"/>
              </a:spcBef>
              <a:spcAft>
                <a:spcPts val="0"/>
              </a:spcAft>
              <a:buNone/>
            </a:pPr>
            <a:r>
              <a:t/>
            </a:r>
            <a:endParaRPr sz="1000">
              <a:solidFill>
                <a:srgbClr val="002B42"/>
              </a:solidFill>
            </a:endParaRPr>
          </a:p>
          <a:p>
            <a:pPr indent="-374650" lvl="0" marL="457200" rtl="0" algn="l">
              <a:lnSpc>
                <a:spcPct val="115000"/>
              </a:lnSpc>
              <a:spcBef>
                <a:spcPts val="1000"/>
              </a:spcBef>
              <a:spcAft>
                <a:spcPts val="0"/>
              </a:spcAft>
              <a:buClr>
                <a:srgbClr val="002B42"/>
              </a:buClr>
              <a:buSzPts val="2300"/>
              <a:buChar char="●"/>
            </a:pPr>
            <a:r>
              <a:rPr lang="en" sz="2300">
                <a:solidFill>
                  <a:srgbClr val="002B42"/>
                </a:solidFill>
              </a:rPr>
              <a:t>Data transfer and data storage are not encrypted.</a:t>
            </a:r>
            <a:endParaRPr sz="2300">
              <a:solidFill>
                <a:srgbClr val="002B42"/>
              </a:solidFill>
            </a:endParaRPr>
          </a:p>
          <a:p>
            <a:pPr indent="-368300" lvl="1" marL="914400" rtl="0" algn="l">
              <a:lnSpc>
                <a:spcPct val="115000"/>
              </a:lnSpc>
              <a:spcBef>
                <a:spcPts val="0"/>
              </a:spcBef>
              <a:spcAft>
                <a:spcPts val="0"/>
              </a:spcAft>
              <a:buClr>
                <a:srgbClr val="002B42"/>
              </a:buClr>
              <a:buSzPts val="2200"/>
              <a:buChar char="○"/>
            </a:pPr>
            <a:r>
              <a:rPr lang="en" sz="2200">
                <a:solidFill>
                  <a:srgbClr val="002B42"/>
                </a:solidFill>
              </a:rPr>
              <a:t>DO NOT UPLOAD PROTECTED DATA!!!</a:t>
            </a:r>
            <a:endParaRPr sz="2200">
              <a:solidFill>
                <a:srgbClr val="002B4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87"/>
          <p:cNvSpPr txBox="1"/>
          <p:nvPr>
            <p:ph idx="1" type="body"/>
          </p:nvPr>
        </p:nvSpPr>
        <p:spPr>
          <a:xfrm>
            <a:off x="628650" y="1143000"/>
            <a:ext cx="7886700" cy="3584400"/>
          </a:xfrm>
          <a:prstGeom prst="rect">
            <a:avLst/>
          </a:prstGeom>
          <a:noFill/>
          <a:ln>
            <a:noFill/>
          </a:ln>
        </p:spPr>
        <p:txBody>
          <a:bodyPr anchorCtr="0" anchor="t" bIns="0" lIns="137150" spcFirstLastPara="1" rIns="0" wrap="square" tIns="0">
            <a:spAutoFit/>
          </a:bodyPr>
          <a:lstStyle/>
          <a:p>
            <a:pPr indent="-381000" lvl="0" marL="342900" rtl="0" algn="l">
              <a:lnSpc>
                <a:spcPct val="90000"/>
              </a:lnSpc>
              <a:spcBef>
                <a:spcPts val="0"/>
              </a:spcBef>
              <a:spcAft>
                <a:spcPts val="0"/>
              </a:spcAft>
              <a:buClr>
                <a:srgbClr val="002B42"/>
              </a:buClr>
              <a:buSzPts val="2200"/>
              <a:buChar char="●"/>
            </a:pPr>
            <a:r>
              <a:rPr b="1" lang="en" sz="2200"/>
              <a:t>Graphical User Interface</a:t>
            </a:r>
            <a:endParaRPr b="1" sz="2200"/>
          </a:p>
          <a:p>
            <a:pPr indent="-304800" lvl="2" marL="939800" rtl="0" algn="l">
              <a:lnSpc>
                <a:spcPct val="90000"/>
              </a:lnSpc>
              <a:spcBef>
                <a:spcPts val="400"/>
              </a:spcBef>
              <a:spcAft>
                <a:spcPts val="0"/>
              </a:spcAft>
              <a:buClr>
                <a:srgbClr val="002B42"/>
              </a:buClr>
              <a:buSzPts val="2000"/>
              <a:buChar char="●"/>
            </a:pPr>
            <a:r>
              <a:rPr lang="en" sz="2000"/>
              <a:t>Consists of windows, icons, menus, pointers</a:t>
            </a:r>
            <a:endParaRPr sz="2000"/>
          </a:p>
          <a:p>
            <a:pPr indent="-304800" lvl="2" marL="939800" rtl="0" algn="l">
              <a:lnSpc>
                <a:spcPct val="90000"/>
              </a:lnSpc>
              <a:spcBef>
                <a:spcPts val="400"/>
              </a:spcBef>
              <a:spcAft>
                <a:spcPts val="0"/>
              </a:spcAft>
              <a:buClr>
                <a:srgbClr val="002B42"/>
              </a:buClr>
              <a:buSzPts val="2000"/>
              <a:buChar char="●"/>
            </a:pPr>
            <a:r>
              <a:rPr lang="en" sz="2000"/>
              <a:t>Not always available for bioinformatics</a:t>
            </a:r>
            <a:endParaRPr sz="2000"/>
          </a:p>
          <a:p>
            <a:pPr indent="-165100" lvl="1" marL="596900" rtl="0" algn="l">
              <a:lnSpc>
                <a:spcPct val="90000"/>
              </a:lnSpc>
              <a:spcBef>
                <a:spcPts val="400"/>
              </a:spcBef>
              <a:spcAft>
                <a:spcPts val="0"/>
              </a:spcAft>
              <a:buClr>
                <a:srgbClr val="002B42"/>
              </a:buClr>
              <a:buSzPts val="1400"/>
              <a:buNone/>
            </a:pPr>
            <a:r>
              <a:t/>
            </a:r>
            <a:endParaRPr sz="2000"/>
          </a:p>
          <a:p>
            <a:pPr indent="-381000" lvl="0" marL="342900" rtl="0" algn="l">
              <a:lnSpc>
                <a:spcPct val="90000"/>
              </a:lnSpc>
              <a:spcBef>
                <a:spcPts val="800"/>
              </a:spcBef>
              <a:spcAft>
                <a:spcPts val="0"/>
              </a:spcAft>
              <a:buClr>
                <a:srgbClr val="002B42"/>
              </a:buClr>
              <a:buSzPts val="2200"/>
              <a:buChar char="●"/>
            </a:pPr>
            <a:r>
              <a:rPr b="1" lang="en" sz="2200"/>
              <a:t>Command Line Interface</a:t>
            </a:r>
            <a:endParaRPr b="1" sz="2200"/>
          </a:p>
          <a:p>
            <a:pPr indent="-304800" lvl="2" marL="939800" rtl="0" algn="l">
              <a:lnSpc>
                <a:spcPct val="90000"/>
              </a:lnSpc>
              <a:spcBef>
                <a:spcPts val="400"/>
              </a:spcBef>
              <a:spcAft>
                <a:spcPts val="0"/>
              </a:spcAft>
              <a:buClr>
                <a:srgbClr val="002B42"/>
              </a:buClr>
              <a:buSzPts val="2000"/>
              <a:buChar char="●"/>
            </a:pPr>
            <a:r>
              <a:rPr lang="en" sz="2000"/>
              <a:t>Text based </a:t>
            </a:r>
            <a:endParaRPr sz="2000"/>
          </a:p>
          <a:p>
            <a:pPr indent="-304800" lvl="2" marL="939800" rtl="0" algn="l">
              <a:lnSpc>
                <a:spcPct val="90000"/>
              </a:lnSpc>
              <a:spcBef>
                <a:spcPts val="400"/>
              </a:spcBef>
              <a:spcAft>
                <a:spcPts val="0"/>
              </a:spcAft>
              <a:buClr>
                <a:srgbClr val="002B42"/>
              </a:buClr>
              <a:buSzPts val="2000"/>
              <a:buChar char="●"/>
            </a:pPr>
            <a:r>
              <a:rPr lang="en" sz="2000"/>
              <a:t>Allow automation by scripting</a:t>
            </a:r>
            <a:endParaRPr sz="2000"/>
          </a:p>
          <a:p>
            <a:pPr indent="-304800" lvl="2" marL="939800" rtl="0" algn="l">
              <a:lnSpc>
                <a:spcPct val="90000"/>
              </a:lnSpc>
              <a:spcBef>
                <a:spcPts val="400"/>
              </a:spcBef>
              <a:spcAft>
                <a:spcPts val="0"/>
              </a:spcAft>
              <a:buClr>
                <a:srgbClr val="002B42"/>
              </a:buClr>
              <a:buSzPts val="2000"/>
              <a:buChar char="●"/>
            </a:pPr>
            <a:r>
              <a:rPr lang="en" sz="2000"/>
              <a:t>Examples</a:t>
            </a:r>
            <a:endParaRPr sz="2000"/>
          </a:p>
          <a:p>
            <a:pPr indent="-266700" lvl="4" marL="1587500" rtl="0" algn="l">
              <a:lnSpc>
                <a:spcPct val="90000"/>
              </a:lnSpc>
              <a:spcBef>
                <a:spcPts val="400"/>
              </a:spcBef>
              <a:spcAft>
                <a:spcPts val="0"/>
              </a:spcAft>
              <a:buClr>
                <a:srgbClr val="002B42"/>
              </a:buClr>
              <a:buSzPts val="1800"/>
              <a:buChar char="●"/>
            </a:pPr>
            <a:r>
              <a:rPr lang="en" sz="1800"/>
              <a:t>Wynton CLI</a:t>
            </a:r>
            <a:endParaRPr sz="1800"/>
          </a:p>
          <a:p>
            <a:pPr indent="-266700" lvl="4" marL="1587500" rtl="0" algn="l">
              <a:lnSpc>
                <a:spcPct val="90000"/>
              </a:lnSpc>
              <a:spcBef>
                <a:spcPts val="400"/>
              </a:spcBef>
              <a:spcAft>
                <a:spcPts val="0"/>
              </a:spcAft>
              <a:buClr>
                <a:srgbClr val="002B42"/>
              </a:buClr>
              <a:buSzPts val="1800"/>
              <a:buChar char="●"/>
            </a:pPr>
            <a:r>
              <a:rPr lang="en" sz="1800"/>
              <a:t>MacOS: Terminal</a:t>
            </a:r>
            <a:endParaRPr sz="1800"/>
          </a:p>
          <a:p>
            <a:pPr indent="-266700" lvl="4" marL="1587500" rtl="0" algn="l">
              <a:lnSpc>
                <a:spcPct val="90000"/>
              </a:lnSpc>
              <a:spcBef>
                <a:spcPts val="400"/>
              </a:spcBef>
              <a:spcAft>
                <a:spcPts val="0"/>
              </a:spcAft>
              <a:buClr>
                <a:srgbClr val="002B42"/>
              </a:buClr>
              <a:buSzPts val="1800"/>
              <a:buChar char="●"/>
            </a:pPr>
            <a:r>
              <a:rPr lang="en" sz="1800"/>
              <a:t>Windows: Command Prompt, PuTTY</a:t>
            </a:r>
            <a:endParaRPr sz="1800"/>
          </a:p>
        </p:txBody>
      </p:sp>
      <p:sp>
        <p:nvSpPr>
          <p:cNvPr id="665" name="Google Shape;665;p87"/>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Command line interfaces allow scripting</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8"/>
          <p:cNvSpPr txBox="1"/>
          <p:nvPr>
            <p:ph idx="1" type="body"/>
          </p:nvPr>
        </p:nvSpPr>
        <p:spPr>
          <a:xfrm>
            <a:off x="628650" y="1632697"/>
            <a:ext cx="3682200" cy="30825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How to access Wynton? Visit:</a:t>
            </a:r>
            <a:endParaRPr/>
          </a:p>
          <a:p>
            <a:pPr indent="0" lvl="1" marL="342900" rtl="0" algn="l">
              <a:lnSpc>
                <a:spcPct val="90000"/>
              </a:lnSpc>
              <a:spcBef>
                <a:spcPts val="400"/>
              </a:spcBef>
              <a:spcAft>
                <a:spcPts val="0"/>
              </a:spcAft>
              <a:buClr>
                <a:srgbClr val="002B42"/>
              </a:buClr>
              <a:buSzPts val="1400"/>
              <a:buNone/>
            </a:pPr>
            <a:r>
              <a:rPr lang="en" u="sng">
                <a:solidFill>
                  <a:schemeClr val="hlink"/>
                </a:solidFill>
                <a:hlinkClick r:id="rId3"/>
              </a:rPr>
              <a:t>https://wynton.ucsf.edu/hpc/get-started/access-cluster.html</a:t>
            </a:r>
            <a:endParaRPr/>
          </a:p>
          <a:p>
            <a:pPr indent="0" lvl="0" marL="88900" rtl="0" algn="l">
              <a:lnSpc>
                <a:spcPct val="90000"/>
              </a:lnSpc>
              <a:spcBef>
                <a:spcPts val="800"/>
              </a:spcBef>
              <a:spcAft>
                <a:spcPts val="0"/>
              </a:spcAft>
              <a:buClr>
                <a:srgbClr val="002B42"/>
              </a:buClr>
              <a:buSzPts val="1700"/>
              <a:buNone/>
            </a:pPr>
            <a:r>
              <a:t/>
            </a:r>
            <a:endParaRPr/>
          </a:p>
          <a:p>
            <a:pPr indent="-349250" lvl="0" marL="431800" rtl="0" algn="l">
              <a:lnSpc>
                <a:spcPct val="90000"/>
              </a:lnSpc>
              <a:spcBef>
                <a:spcPts val="800"/>
              </a:spcBef>
              <a:spcAft>
                <a:spcPts val="0"/>
              </a:spcAft>
              <a:buClr>
                <a:srgbClr val="002B42"/>
              </a:buClr>
              <a:buSzPts val="1700"/>
              <a:buChar char="●"/>
            </a:pPr>
            <a:r>
              <a:rPr lang="en"/>
              <a:t>Most universities/ institutions doing data-intensive science have HPC cluster on campus.</a:t>
            </a:r>
            <a:endParaRPr/>
          </a:p>
        </p:txBody>
      </p:sp>
      <p:sp>
        <p:nvSpPr>
          <p:cNvPr id="672" name="Google Shape;672;p88"/>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73" name="Google Shape;673;p88"/>
          <p:cNvPicPr preferRelativeResize="0"/>
          <p:nvPr/>
        </p:nvPicPr>
        <p:blipFill rotWithShape="1">
          <a:blip r:embed="rId4">
            <a:alphaModFix/>
          </a:blip>
          <a:srcRect b="0" l="0" r="0" t="0"/>
          <a:stretch/>
        </p:blipFill>
        <p:spPr>
          <a:xfrm>
            <a:off x="4310743" y="1358384"/>
            <a:ext cx="4650377" cy="3044190"/>
          </a:xfrm>
          <a:prstGeom prst="rect">
            <a:avLst/>
          </a:prstGeom>
          <a:noFill/>
          <a:ln>
            <a:noFill/>
          </a:ln>
        </p:spPr>
      </p:pic>
      <p:sp>
        <p:nvSpPr>
          <p:cNvPr id="674" name="Google Shape;674;p88"/>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675" name="Google Shape;675;p88"/>
          <p:cNvSpPr txBox="1"/>
          <p:nvPr/>
        </p:nvSpPr>
        <p:spPr>
          <a:xfrm>
            <a:off x="272400" y="152400"/>
            <a:ext cx="8571000" cy="10809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Wynton is a high-performance computing (HPC) system for UCSF affiliates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89"/>
          <p:cNvSpPr txBox="1"/>
          <p:nvPr>
            <p:ph idx="1" type="body"/>
          </p:nvPr>
        </p:nvSpPr>
        <p:spPr>
          <a:xfrm>
            <a:off x="628650" y="1371600"/>
            <a:ext cx="3966300" cy="34776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Tools are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215900" lvl="1" marL="596900" rtl="0" algn="l">
              <a:lnSpc>
                <a:spcPct val="90000"/>
              </a:lnSpc>
              <a:spcBef>
                <a:spcPts val="400"/>
              </a:spcBef>
              <a:spcAft>
                <a:spcPts val="0"/>
              </a:spcAft>
              <a:buClr>
                <a:srgbClr val="002B42"/>
              </a:buClr>
              <a:buSzPts val="700"/>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Dependencies complicate installations</a:t>
            </a:r>
            <a:endParaRPr/>
          </a:p>
          <a:p>
            <a:pPr indent="-254000" lvl="1" marL="596900" rtl="0" algn="l">
              <a:lnSpc>
                <a:spcPct val="90000"/>
              </a:lnSpc>
              <a:spcBef>
                <a:spcPts val="400"/>
              </a:spcBef>
              <a:spcAft>
                <a:spcPts val="0"/>
              </a:spcAft>
              <a:buClr>
                <a:srgbClr val="002B42"/>
              </a:buClr>
              <a:buSzPts val="1400"/>
              <a:buChar char="●"/>
            </a:pPr>
            <a:r>
              <a:rPr lang="en"/>
              <a:t>Dependencies are also constantly under development</a:t>
            </a:r>
            <a:endParaRPr/>
          </a:p>
          <a:p>
            <a:pPr indent="-254000" lvl="1" marL="596900" rtl="0" algn="l">
              <a:lnSpc>
                <a:spcPct val="90000"/>
              </a:lnSpc>
              <a:spcBef>
                <a:spcPts val="400"/>
              </a:spcBef>
              <a:spcAft>
                <a:spcPts val="0"/>
              </a:spcAft>
              <a:buClr>
                <a:srgbClr val="002B42"/>
              </a:buClr>
              <a:buSzPts val="1400"/>
              <a:buChar char="●"/>
            </a:pPr>
            <a:r>
              <a:rPr lang="en"/>
              <a:t>=&gt; Many versions around</a:t>
            </a:r>
            <a:endParaRPr/>
          </a:p>
          <a:p>
            <a:pPr indent="-304800" lvl="0" marL="342900" rtl="0" algn="l">
              <a:lnSpc>
                <a:spcPct val="90000"/>
              </a:lnSpc>
              <a:spcBef>
                <a:spcPts val="800"/>
              </a:spcBef>
              <a:spcAft>
                <a:spcPts val="0"/>
              </a:spcAft>
              <a:buClr>
                <a:srgbClr val="002B42"/>
              </a:buClr>
              <a:buSzPts val="7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Different labs use different programming languages</a:t>
            </a:r>
            <a:endParaRPr/>
          </a:p>
        </p:txBody>
      </p:sp>
      <p:sp>
        <p:nvSpPr>
          <p:cNvPr id="682" name="Google Shape;682;p89"/>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83" name="Google Shape;683;p89"/>
          <p:cNvPicPr preferRelativeResize="0"/>
          <p:nvPr/>
        </p:nvPicPr>
        <p:blipFill rotWithShape="1">
          <a:blip r:embed="rId3">
            <a:alphaModFix/>
          </a:blip>
          <a:srcRect b="0" l="0" r="0" t="0"/>
          <a:stretch/>
        </p:blipFill>
        <p:spPr>
          <a:xfrm>
            <a:off x="4999808" y="1331714"/>
            <a:ext cx="3886201" cy="3435549"/>
          </a:xfrm>
          <a:prstGeom prst="rect">
            <a:avLst/>
          </a:prstGeom>
          <a:noFill/>
          <a:ln>
            <a:noFill/>
          </a:ln>
        </p:spPr>
      </p:pic>
      <p:sp>
        <p:nvSpPr>
          <p:cNvPr id="684" name="Google Shape;684;p89"/>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Containers enable reproducibility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0"/>
          <p:cNvSpPr txBox="1"/>
          <p:nvPr>
            <p:ph idx="1" type="body"/>
          </p:nvPr>
        </p:nvSpPr>
        <p:spPr>
          <a:xfrm>
            <a:off x="628649" y="1407362"/>
            <a:ext cx="3584100" cy="31380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Containerization software examples:</a:t>
            </a:r>
            <a:endParaRPr/>
          </a:p>
          <a:p>
            <a:pPr indent="-254000" lvl="1" marL="596900" rtl="0" algn="l">
              <a:lnSpc>
                <a:spcPct val="90000"/>
              </a:lnSpc>
              <a:spcBef>
                <a:spcPts val="400"/>
              </a:spcBef>
              <a:spcAft>
                <a:spcPts val="0"/>
              </a:spcAft>
              <a:buClr>
                <a:srgbClr val="002B42"/>
              </a:buClr>
              <a:buSzPts val="1400"/>
              <a:buChar char="●"/>
            </a:pPr>
            <a:r>
              <a:rPr lang="en"/>
              <a:t>Singularity </a:t>
            </a:r>
            <a:endParaRPr/>
          </a:p>
          <a:p>
            <a:pPr indent="-254000" lvl="1" marL="596900" rtl="0" algn="l">
              <a:lnSpc>
                <a:spcPct val="90000"/>
              </a:lnSpc>
              <a:spcBef>
                <a:spcPts val="400"/>
              </a:spcBef>
              <a:spcAft>
                <a:spcPts val="0"/>
              </a:spcAft>
              <a:buClr>
                <a:srgbClr val="002B42"/>
              </a:buClr>
              <a:buSzPts val="1400"/>
              <a:buChar char="●"/>
            </a:pPr>
            <a:r>
              <a:rPr lang="en"/>
              <a:t>Docker (has security issues in the context of HPC)</a:t>
            </a:r>
            <a:endParaRPr/>
          </a:p>
          <a:p>
            <a:pPr indent="-215900" lvl="1" marL="596900" rtl="0" algn="l">
              <a:lnSpc>
                <a:spcPct val="90000"/>
              </a:lnSpc>
              <a:spcBef>
                <a:spcPts val="400"/>
              </a:spcBef>
              <a:spcAft>
                <a:spcPts val="0"/>
              </a:spcAft>
              <a:buClr>
                <a:srgbClr val="002B42"/>
              </a:buClr>
              <a:buSzPts val="500"/>
              <a:buNone/>
            </a:pPr>
            <a:r>
              <a:t/>
            </a:r>
            <a:endParaRPr sz="700"/>
          </a:p>
          <a:p>
            <a:pPr indent="-349250" lvl="0" marL="342900" rtl="0" algn="l">
              <a:lnSpc>
                <a:spcPct val="90000"/>
              </a:lnSpc>
              <a:spcBef>
                <a:spcPts val="800"/>
              </a:spcBef>
              <a:spcAft>
                <a:spcPts val="0"/>
              </a:spcAft>
              <a:buClr>
                <a:srgbClr val="002B42"/>
              </a:buClr>
              <a:buSzPts val="1700"/>
              <a:buFont typeface="Arial"/>
              <a:buChar char="●"/>
            </a:pPr>
            <a:r>
              <a:rPr lang="en"/>
              <a:t>Containers can be deployed on commercial cloud computing platforms, e.g., Amazon Web Services</a:t>
            </a:r>
            <a:endParaRPr/>
          </a:p>
        </p:txBody>
      </p:sp>
      <p:sp>
        <p:nvSpPr>
          <p:cNvPr id="691" name="Google Shape;691;p90"/>
          <p:cNvSpPr txBox="1"/>
          <p:nvPr>
            <p:ph idx="12" type="sldNum"/>
          </p:nvPr>
        </p:nvSpPr>
        <p:spPr>
          <a:xfrm>
            <a:off x="4843463" y="3575447"/>
            <a:ext cx="15432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92" name="Google Shape;692;p90"/>
          <p:cNvPicPr preferRelativeResize="0"/>
          <p:nvPr/>
        </p:nvPicPr>
        <p:blipFill rotWithShape="1">
          <a:blip r:embed="rId3">
            <a:alphaModFix/>
          </a:blip>
          <a:srcRect b="0" l="1739" r="0" t="1960"/>
          <a:stretch/>
        </p:blipFill>
        <p:spPr>
          <a:xfrm>
            <a:off x="4530575" y="1466025"/>
            <a:ext cx="4105656" cy="3067552"/>
          </a:xfrm>
          <a:prstGeom prst="rect">
            <a:avLst/>
          </a:prstGeom>
          <a:noFill/>
          <a:ln>
            <a:noFill/>
          </a:ln>
        </p:spPr>
      </p:pic>
      <p:sp>
        <p:nvSpPr>
          <p:cNvPr id="693" name="Google Shape;693;p90"/>
          <p:cNvSpPr txBox="1"/>
          <p:nvPr/>
        </p:nvSpPr>
        <p:spPr>
          <a:xfrm>
            <a:off x="6368143" y="4767263"/>
            <a:ext cx="1655700" cy="1524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b="0" i="0" lang="en" sz="800" u="none" cap="none" strike="noStrike">
                <a:solidFill>
                  <a:schemeClr val="dk1"/>
                </a:solidFill>
                <a:latin typeface="Helvetica Neue"/>
                <a:ea typeface="Helvetica Neue"/>
                <a:cs typeface="Helvetica Neue"/>
                <a:sym typeface="Helvetica Neue"/>
              </a:rPr>
              <a:t>(see Description for image source)</a:t>
            </a:r>
            <a:endParaRPr sz="1100"/>
          </a:p>
        </p:txBody>
      </p:sp>
      <p:sp>
        <p:nvSpPr>
          <p:cNvPr id="694" name="Google Shape;694;p90"/>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A container is like a computer within a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91"/>
          <p:cNvSpPr txBox="1"/>
          <p:nvPr>
            <p:ph idx="1" type="body"/>
          </p:nvPr>
        </p:nvSpPr>
        <p:spPr>
          <a:xfrm>
            <a:off x="628650" y="1407364"/>
            <a:ext cx="7836300" cy="3336600"/>
          </a:xfrm>
          <a:prstGeom prst="rect">
            <a:avLst/>
          </a:prstGeom>
          <a:noFill/>
          <a:ln>
            <a:noFill/>
          </a:ln>
        </p:spPr>
        <p:txBody>
          <a:bodyPr anchorCtr="0" anchor="t" bIns="0" lIns="137150" spcFirstLastPara="1" rIns="0" wrap="square" tIns="0">
            <a:spAutoFit/>
          </a:bodyPr>
          <a:lstStyle/>
          <a:p>
            <a:pPr indent="0" lvl="0" marL="342900" rtl="0" algn="l">
              <a:lnSpc>
                <a:spcPct val="90000"/>
              </a:lnSpc>
              <a:spcBef>
                <a:spcPts val="0"/>
              </a:spcBef>
              <a:spcAft>
                <a:spcPts val="0"/>
              </a:spcAft>
              <a:buNone/>
            </a:pPr>
            <a:r>
              <a:t/>
            </a:r>
            <a:endParaRPr/>
          </a:p>
          <a:p>
            <a:pPr indent="-349250" lvl="0" marL="342900" rtl="0" algn="l">
              <a:lnSpc>
                <a:spcPct val="90000"/>
              </a:lnSpc>
              <a:spcBef>
                <a:spcPts val="0"/>
              </a:spcBef>
              <a:spcAft>
                <a:spcPts val="0"/>
              </a:spcAft>
              <a:buClr>
                <a:srgbClr val="002B42"/>
              </a:buClr>
              <a:buSzPts val="1700"/>
              <a:buFont typeface="Arial"/>
              <a:buChar char="●"/>
            </a:pPr>
            <a:r>
              <a:rPr lang="en"/>
              <a:t>Limited support for MacOS</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Even more limited support for Microsoft Windows</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a:p>
            <a:pPr indent="0" lvl="0" marL="0" rtl="0" algn="l">
              <a:lnSpc>
                <a:spcPct val="90000"/>
              </a:lnSpc>
              <a:spcBef>
                <a:spcPts val="800"/>
              </a:spcBef>
              <a:spcAft>
                <a:spcPts val="0"/>
              </a:spcAft>
              <a:buNone/>
            </a:pPr>
            <a:r>
              <a:t/>
            </a:r>
            <a:endParaRPr/>
          </a:p>
        </p:txBody>
      </p:sp>
      <p:sp>
        <p:nvSpPr>
          <p:cNvPr id="701" name="Google Shape;701;p91"/>
          <p:cNvSpPr txBox="1"/>
          <p:nvPr/>
        </p:nvSpPr>
        <p:spPr>
          <a:xfrm>
            <a:off x="272400" y="152400"/>
            <a:ext cx="8571000" cy="858000"/>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Best to use singularity with Linux (currently)</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2"/>
          <p:cNvSpPr txBox="1"/>
          <p:nvPr/>
        </p:nvSpPr>
        <p:spPr>
          <a:xfrm>
            <a:off x="4426850" y="4744200"/>
            <a:ext cx="4989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Helvetica Neue"/>
                <a:ea typeface="Helvetica Neue"/>
                <a:cs typeface="Helvetica Neue"/>
                <a:sym typeface="Helvetica Neue"/>
              </a:rPr>
              <a:t>Image source: https://pradeep-sg406.medium.com/introduction-to-docker-5212421782df</a:t>
            </a:r>
            <a:endParaRPr sz="900">
              <a:latin typeface="Helvetica Neue"/>
              <a:ea typeface="Helvetica Neue"/>
              <a:cs typeface="Helvetica Neue"/>
              <a:sym typeface="Helvetica Neue"/>
            </a:endParaRPr>
          </a:p>
        </p:txBody>
      </p:sp>
      <p:pic>
        <p:nvPicPr>
          <p:cNvPr id="707" name="Google Shape;707;p92"/>
          <p:cNvPicPr preferRelativeResize="0"/>
          <p:nvPr/>
        </p:nvPicPr>
        <p:blipFill>
          <a:blip r:embed="rId3">
            <a:alphaModFix/>
          </a:blip>
          <a:stretch>
            <a:fillRect/>
          </a:stretch>
        </p:blipFill>
        <p:spPr>
          <a:xfrm>
            <a:off x="632525" y="1087400"/>
            <a:ext cx="7878952" cy="3157200"/>
          </a:xfrm>
          <a:prstGeom prst="rect">
            <a:avLst/>
          </a:prstGeom>
          <a:noFill/>
          <a:ln>
            <a:noFill/>
          </a:ln>
        </p:spPr>
      </p:pic>
      <p:sp>
        <p:nvSpPr>
          <p:cNvPr id="708" name="Google Shape;708;p92"/>
          <p:cNvSpPr txBox="1"/>
          <p:nvPr/>
        </p:nvSpPr>
        <p:spPr>
          <a:xfrm>
            <a:off x="272400" y="152400"/>
            <a:ext cx="8571000" cy="858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Docker Container Lifecycle</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93"/>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5</a:t>
            </a:r>
            <a:endParaRPr/>
          </a:p>
        </p:txBody>
      </p:sp>
      <p:sp>
        <p:nvSpPr>
          <p:cNvPr id="714" name="Google Shape;714;p93"/>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latin typeface="Arial"/>
                <a:ea typeface="Arial"/>
                <a:cs typeface="Arial"/>
                <a:sym typeface="Arial"/>
              </a:rPr>
              <a:t>Which operating system will you use for the hands-on section</a:t>
            </a:r>
            <a:r>
              <a:rPr lang="en">
                <a:latin typeface="Arial"/>
                <a:ea typeface="Arial"/>
                <a:cs typeface="Arial"/>
                <a:sym typeface="Arial"/>
              </a:rPr>
              <a:t>?</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Mac - Intel chip</a:t>
            </a:r>
            <a:endParaRPr>
              <a:latin typeface="Arial"/>
              <a:ea typeface="Arial"/>
              <a:cs typeface="Arial"/>
              <a:sym typeface="Arial"/>
            </a:endParaRPr>
          </a:p>
          <a:p>
            <a:pPr indent="-254000" lvl="0" marL="685800" rtl="0" algn="l">
              <a:spcBef>
                <a:spcPts val="800"/>
              </a:spcBef>
              <a:spcAft>
                <a:spcPts val="0"/>
              </a:spcAft>
              <a:buSzPts val="1400"/>
              <a:buFont typeface="Arial"/>
              <a:buAutoNum type="arabicPeriod"/>
            </a:pPr>
            <a:r>
              <a:rPr lang="en">
                <a:latin typeface="Arial"/>
                <a:ea typeface="Arial"/>
                <a:cs typeface="Arial"/>
                <a:sym typeface="Arial"/>
              </a:rPr>
              <a:t>Mac - Apple chip</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Windows</a:t>
            </a:r>
            <a:endParaRPr>
              <a:latin typeface="Arial"/>
              <a:ea typeface="Arial"/>
              <a:cs typeface="Arial"/>
              <a:sym typeface="Arial"/>
            </a:endParaRPr>
          </a:p>
          <a:p>
            <a:pPr indent="-254000" lvl="0" marL="685800" rtl="0" algn="l">
              <a:spcBef>
                <a:spcPts val="0"/>
              </a:spcBef>
              <a:spcAft>
                <a:spcPts val="0"/>
              </a:spcAft>
              <a:buSzPts val="1400"/>
              <a:buFont typeface="Arial"/>
              <a:buAutoNum type="arabicPeriod"/>
            </a:pPr>
            <a:r>
              <a:rPr lang="en">
                <a:latin typeface="Arial"/>
                <a:ea typeface="Arial"/>
                <a:cs typeface="Arial"/>
                <a:sym typeface="Arial"/>
              </a:rPr>
              <a:t>Linux</a:t>
            </a:r>
            <a:endParaRPr>
              <a:latin typeface="Arial"/>
              <a:ea typeface="Arial"/>
              <a:cs typeface="Arial"/>
              <a:sym typeface="Arial"/>
            </a:endParaRPr>
          </a:p>
          <a:p>
            <a:pPr indent="0" lvl="0" marL="0" rtl="0" algn="l">
              <a:spcBef>
                <a:spcPts val="80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94"/>
          <p:cNvSpPr txBox="1"/>
          <p:nvPr>
            <p:ph type="title"/>
          </p:nvPr>
        </p:nvSpPr>
        <p:spPr>
          <a:xfrm>
            <a:off x="157850" y="512750"/>
            <a:ext cx="7886700" cy="2621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t/>
            </a:r>
            <a:endParaRPr/>
          </a:p>
          <a:p>
            <a:pPr indent="-417194" lvl="0" marL="457200" rtl="0" algn="l">
              <a:spcBef>
                <a:spcPts val="0"/>
              </a:spcBef>
              <a:spcAft>
                <a:spcPts val="0"/>
              </a:spcAft>
              <a:buSzPct val="165000"/>
              <a:buChar char="●"/>
            </a:pPr>
            <a:r>
              <a:rPr lang="en"/>
              <a:t>Docker desktop download and installation </a:t>
            </a:r>
            <a:r>
              <a:rPr lang="en" sz="2000"/>
              <a:t>(</a:t>
            </a:r>
            <a:r>
              <a:rPr lang="en" sz="2000" u="sng">
                <a:solidFill>
                  <a:schemeClr val="hlink"/>
                </a:solidFill>
                <a:hlinkClick r:id="rId3"/>
              </a:rPr>
              <a:t>https://www.docker.com/products/docker-desktop/</a:t>
            </a:r>
            <a:r>
              <a:rPr lang="en" sz="2000"/>
              <a:t> )</a:t>
            </a:r>
            <a:endParaRPr sz="2000"/>
          </a:p>
          <a:p>
            <a:pPr indent="0" lvl="0" marL="457200" rtl="0" algn="l">
              <a:spcBef>
                <a:spcPts val="0"/>
              </a:spcBef>
              <a:spcAft>
                <a:spcPts val="0"/>
              </a:spcAft>
              <a:buNone/>
            </a:pPr>
            <a:r>
              <a:rPr lang="en" sz="2000"/>
              <a:t>(</a:t>
            </a:r>
            <a:r>
              <a:rPr lang="en" sz="2000" u="sng">
                <a:solidFill>
                  <a:schemeClr val="hlink"/>
                </a:solidFill>
                <a:hlinkClick r:id="rId4"/>
              </a:rPr>
              <a:t>https://docs.docker.com/desktop/install/windows-install/</a:t>
            </a:r>
            <a:r>
              <a:rPr lang="en" sz="2000"/>
              <a:t>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417194" lvl="0" marL="457200" rtl="0" algn="l">
              <a:spcBef>
                <a:spcPts val="0"/>
              </a:spcBef>
              <a:spcAft>
                <a:spcPts val="0"/>
              </a:spcAft>
              <a:buSzPct val="165000"/>
              <a:buChar char="●"/>
            </a:pPr>
            <a:r>
              <a:rPr lang="en"/>
              <a:t>How to access public datasets?</a:t>
            </a:r>
            <a:endParaRPr sz="2000"/>
          </a:p>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95"/>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3100"/>
              <a:t>Session 1: Take-home messages</a:t>
            </a:r>
            <a:endParaRPr sz="3100"/>
          </a:p>
        </p:txBody>
      </p:sp>
      <p:sp>
        <p:nvSpPr>
          <p:cNvPr id="725" name="Google Shape;725;p95"/>
          <p:cNvSpPr txBox="1"/>
          <p:nvPr/>
        </p:nvSpPr>
        <p:spPr>
          <a:xfrm>
            <a:off x="118875" y="736800"/>
            <a:ext cx="8727000" cy="1971600"/>
          </a:xfrm>
          <a:prstGeom prst="rect">
            <a:avLst/>
          </a:prstGeom>
          <a:noFill/>
          <a:ln>
            <a:noFill/>
          </a:ln>
        </p:spPr>
        <p:txBody>
          <a:bodyPr anchorCtr="0" anchor="t" bIns="91425" lIns="91425" spcFirstLastPara="1" rIns="91425" wrap="square" tIns="91425">
            <a:spAutoFit/>
          </a:bodyPr>
          <a:lstStyle/>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Define your hypothesis and datasets before planning RNA-seq experiment</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Each steps of the analysis can be affected by some kind of bias - Check the quality after each step!</a:t>
            </a:r>
            <a:endParaRPr sz="1900">
              <a:solidFill>
                <a:schemeClr val="dk1"/>
              </a:solidFill>
            </a:endParaRPr>
          </a:p>
          <a:p>
            <a:pPr indent="0" lvl="0" marL="0" rtl="0" algn="l">
              <a:lnSpc>
                <a:spcPct val="90000"/>
              </a:lnSpc>
              <a:spcBef>
                <a:spcPts val="0"/>
              </a:spcBef>
              <a:spcAft>
                <a:spcPts val="0"/>
              </a:spcAft>
              <a:buNone/>
            </a:pPr>
            <a:r>
              <a:t/>
            </a:r>
            <a:endParaRPr sz="1500">
              <a:solidFill>
                <a:schemeClr val="dk1"/>
              </a:solidFill>
            </a:endParaRPr>
          </a:p>
          <a:p>
            <a:pPr indent="-349250" lvl="0" marL="457200" rtl="0" algn="l">
              <a:lnSpc>
                <a:spcPct val="90000"/>
              </a:lnSpc>
              <a:spcBef>
                <a:spcPts val="0"/>
              </a:spcBef>
              <a:spcAft>
                <a:spcPts val="0"/>
              </a:spcAft>
              <a:buClr>
                <a:schemeClr val="dk1"/>
              </a:buClr>
              <a:buSzPts val="1900"/>
              <a:buAutoNum type="arabicParenR"/>
            </a:pPr>
            <a:r>
              <a:rPr lang="en" sz="1900">
                <a:solidFill>
                  <a:schemeClr val="dk1"/>
                </a:solidFill>
              </a:rPr>
              <a:t>Be familiar with file formats</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26" name="Google Shape;726;p95"/>
          <p:cNvSpPr txBox="1"/>
          <p:nvPr/>
        </p:nvSpPr>
        <p:spPr>
          <a:xfrm>
            <a:off x="142125" y="4170100"/>
            <a:ext cx="5067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000">
                <a:solidFill>
                  <a:schemeClr val="accent2"/>
                </a:solidFill>
              </a:rPr>
              <a:t>If you are not able to attend tomorrow, p</a:t>
            </a:r>
            <a:r>
              <a:rPr b="1" lang="en" sz="2000">
                <a:solidFill>
                  <a:schemeClr val="accent2"/>
                </a:solidFill>
              </a:rPr>
              <a:t>lease take the survey:</a:t>
            </a:r>
            <a:endParaRPr b="1" sz="2000">
              <a:solidFill>
                <a:schemeClr val="accent2"/>
              </a:solidFill>
            </a:endParaRPr>
          </a:p>
          <a:p>
            <a:pPr indent="0" lvl="0" marL="0" rtl="0" algn="l">
              <a:lnSpc>
                <a:spcPct val="90000"/>
              </a:lnSpc>
              <a:spcBef>
                <a:spcPts val="0"/>
              </a:spcBef>
              <a:spcAft>
                <a:spcPts val="0"/>
              </a:spcAft>
              <a:buNone/>
            </a:pPr>
            <a:r>
              <a:rPr lang="en" sz="1900" u="sng">
                <a:solidFill>
                  <a:schemeClr val="hlink"/>
                </a:solidFill>
                <a:hlinkClick r:id="rId3"/>
              </a:rPr>
              <a:t>https://www.surveymonkey.com/r/F75J6VZ</a:t>
            </a:r>
            <a:endParaRPr sz="1900">
              <a:solidFill>
                <a:schemeClr val="dk1"/>
              </a:solidFill>
            </a:endParaRPr>
          </a:p>
          <a:p>
            <a:pPr indent="0" lvl="0" marL="0" rtl="0" algn="l">
              <a:lnSpc>
                <a:spcPct val="90000"/>
              </a:lnSpc>
              <a:spcBef>
                <a:spcPts val="0"/>
              </a:spcBef>
              <a:spcAft>
                <a:spcPts val="0"/>
              </a:spcAft>
              <a:buNone/>
            </a:pPr>
            <a:r>
              <a:t/>
            </a:r>
            <a:endParaRPr sz="1900">
              <a:solidFill>
                <a:schemeClr val="dk1"/>
              </a:solidFill>
            </a:endParaRPr>
          </a:p>
        </p:txBody>
      </p:sp>
      <p:sp>
        <p:nvSpPr>
          <p:cNvPr id="727" name="Google Shape;727;p95"/>
          <p:cNvSpPr txBox="1"/>
          <p:nvPr/>
        </p:nvSpPr>
        <p:spPr>
          <a:xfrm>
            <a:off x="212825" y="2571750"/>
            <a:ext cx="7934100" cy="2103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b="1" lang="en" sz="1800">
                <a:solidFill>
                  <a:srgbClr val="002B42"/>
                </a:solidFill>
              </a:rPr>
              <a:t>Tomorrow: </a:t>
            </a:r>
            <a:endParaRPr b="1" sz="1800">
              <a:solidFill>
                <a:srgbClr val="002B42"/>
              </a:solidFill>
            </a:endParaRPr>
          </a:p>
          <a:p>
            <a:pPr indent="-342900" lvl="0" marL="457200" rtl="0" algn="l">
              <a:spcBef>
                <a:spcPts val="1000"/>
              </a:spcBef>
              <a:spcAft>
                <a:spcPts val="0"/>
              </a:spcAft>
              <a:buClr>
                <a:srgbClr val="002B42"/>
              </a:buClr>
              <a:buSzPts val="1800"/>
              <a:buChar char="●"/>
            </a:pPr>
            <a:r>
              <a:rPr lang="en" sz="1800">
                <a:solidFill>
                  <a:srgbClr val="002B42"/>
                </a:solidFill>
              </a:rPr>
              <a:t>Start with summarizing the steps so far</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Understand the alignment output</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Feature counts</a:t>
            </a:r>
            <a:endParaRPr sz="1800">
              <a:solidFill>
                <a:srgbClr val="002B42"/>
              </a:solidFill>
            </a:endParaRPr>
          </a:p>
          <a:p>
            <a:pPr indent="-342900" lvl="0" marL="457200" rtl="0" algn="l">
              <a:spcBef>
                <a:spcPts val="0"/>
              </a:spcBef>
              <a:spcAft>
                <a:spcPts val="0"/>
              </a:spcAft>
              <a:buClr>
                <a:srgbClr val="002B42"/>
              </a:buClr>
              <a:buSzPts val="1800"/>
              <a:buChar char="●"/>
            </a:pPr>
            <a:r>
              <a:rPr lang="en" sz="1800">
                <a:solidFill>
                  <a:srgbClr val="002B42"/>
                </a:solidFill>
              </a:rPr>
              <a:t>Demo step by step</a:t>
            </a:r>
            <a:endParaRPr sz="1800">
              <a:solidFill>
                <a:srgbClr val="002B42"/>
              </a:solidFill>
            </a:endParaRPr>
          </a:p>
          <a:p>
            <a:pPr indent="0" lvl="0" marL="0" rtl="0" algn="l">
              <a:spcBef>
                <a:spcPts val="1000"/>
              </a:spcBef>
              <a:spcAft>
                <a:spcPts val="0"/>
              </a:spcAft>
              <a:buNone/>
            </a:pPr>
            <a:r>
              <a:t/>
            </a:r>
            <a:endParaRPr sz="1800">
              <a:solidFill>
                <a:srgbClr val="002B4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3"/>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Types of sequencing</a:t>
            </a:r>
            <a:endParaRPr/>
          </a:p>
        </p:txBody>
      </p:sp>
      <p:sp>
        <p:nvSpPr>
          <p:cNvPr id="161" name="Google Shape;161;p33"/>
          <p:cNvSpPr txBox="1"/>
          <p:nvPr>
            <p:ph idx="1" type="body"/>
          </p:nvPr>
        </p:nvSpPr>
        <p:spPr>
          <a:xfrm>
            <a:off x="628650"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unidirectionally - sequencing from one end only</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less expensive, is typically reserved for quantifying gene expression in well-annotated genomes and analyzing small RNA molecules. </a:t>
            </a:r>
            <a:endParaRPr sz="1500">
              <a:latin typeface="Arial"/>
              <a:ea typeface="Arial"/>
              <a:cs typeface="Arial"/>
              <a:sym typeface="Arial"/>
            </a:endParaRPr>
          </a:p>
        </p:txBody>
      </p:sp>
      <p:sp>
        <p:nvSpPr>
          <p:cNvPr id="162" name="Google Shape;162;p33"/>
          <p:cNvSpPr txBox="1"/>
          <p:nvPr/>
        </p:nvSpPr>
        <p:spPr>
          <a:xfrm>
            <a:off x="628650" y="4692075"/>
            <a:ext cx="578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Helvetica Neue"/>
                <a:ea typeface="Helvetica Neue"/>
                <a:cs typeface="Helvetica Neue"/>
                <a:sym typeface="Helvetica Neue"/>
              </a:rPr>
              <a:t>https://www.genewiz.com/</a:t>
            </a:r>
            <a:endParaRPr sz="1200">
              <a:latin typeface="Helvetica Neue"/>
              <a:ea typeface="Helvetica Neue"/>
              <a:cs typeface="Helvetica Neue"/>
              <a:sym typeface="Helvetica Neue"/>
            </a:endParaRPr>
          </a:p>
        </p:txBody>
      </p:sp>
      <p:pic>
        <p:nvPicPr>
          <p:cNvPr id="163" name="Google Shape;163;p33"/>
          <p:cNvPicPr preferRelativeResize="0"/>
          <p:nvPr/>
        </p:nvPicPr>
        <p:blipFill rotWithShape="1">
          <a:blip r:embed="rId3">
            <a:alphaModFix/>
          </a:blip>
          <a:srcRect b="5424" l="2303" r="3285" t="8738"/>
          <a:stretch/>
        </p:blipFill>
        <p:spPr>
          <a:xfrm>
            <a:off x="669175" y="1401200"/>
            <a:ext cx="7805651" cy="1628400"/>
          </a:xfrm>
          <a:prstGeom prst="rect">
            <a:avLst/>
          </a:prstGeom>
          <a:noFill/>
          <a:ln>
            <a:noFill/>
          </a:ln>
        </p:spPr>
      </p:pic>
      <p:sp>
        <p:nvSpPr>
          <p:cNvPr id="164" name="Google Shape;164;p33"/>
          <p:cNvSpPr txBox="1"/>
          <p:nvPr>
            <p:ph idx="1" type="body"/>
          </p:nvPr>
        </p:nvSpPr>
        <p:spPr>
          <a:xfrm>
            <a:off x="4919975" y="3162650"/>
            <a:ext cx="3731400" cy="1628400"/>
          </a:xfrm>
          <a:prstGeom prst="rect">
            <a:avLst/>
          </a:prstGeom>
        </p:spPr>
        <p:txBody>
          <a:bodyPr anchorCtr="0" anchor="t" bIns="0" lIns="0" spcFirstLastPara="1" rIns="0" wrap="square" tIns="0">
            <a:normAutofit/>
          </a:bodyPr>
          <a:lstStyle/>
          <a:p>
            <a:pPr indent="-323850" lvl="0" marL="457200" rtl="0" algn="l">
              <a:spcBef>
                <a:spcPts val="800"/>
              </a:spcBef>
              <a:spcAft>
                <a:spcPts val="0"/>
              </a:spcAft>
              <a:buSzPts val="1500"/>
              <a:buFont typeface="Arial"/>
              <a:buChar char="●"/>
            </a:pPr>
            <a:r>
              <a:rPr lang="en" sz="1500">
                <a:latin typeface="Arial"/>
                <a:ea typeface="Arial"/>
                <a:cs typeface="Arial"/>
                <a:sym typeface="Arial"/>
              </a:rPr>
              <a:t>bidirectionally - both ends of DNA fragments to be sequenced</a:t>
            </a:r>
            <a:endParaRPr sz="1500">
              <a:latin typeface="Arial"/>
              <a:ea typeface="Arial"/>
              <a:cs typeface="Arial"/>
              <a:sym typeface="Arial"/>
            </a:endParaRPr>
          </a:p>
          <a:p>
            <a:pPr indent="-323850" lvl="0" marL="457200" rtl="0" algn="l">
              <a:spcBef>
                <a:spcPts val="0"/>
              </a:spcBef>
              <a:spcAft>
                <a:spcPts val="0"/>
              </a:spcAft>
              <a:buSzPts val="1500"/>
              <a:buFont typeface="Arial"/>
              <a:buChar char="●"/>
            </a:pPr>
            <a:r>
              <a:rPr lang="en" sz="1500">
                <a:latin typeface="Arial"/>
                <a:ea typeface="Arial"/>
                <a:cs typeface="Arial"/>
                <a:sym typeface="Arial"/>
              </a:rPr>
              <a:t>usually recommended for most applications as it provides richer data and permits longer library insert sizes. </a:t>
            </a:r>
            <a:endParaRPr sz="1500">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96"/>
          <p:cNvSpPr txBox="1"/>
          <p:nvPr>
            <p:ph type="ctrTitle"/>
          </p:nvPr>
        </p:nvSpPr>
        <p:spPr>
          <a:xfrm>
            <a:off x="1143000" y="536972"/>
            <a:ext cx="6858000" cy="1790700"/>
          </a:xfrm>
          <a:prstGeom prst="rect">
            <a:avLst/>
          </a:prstGeom>
          <a:noFill/>
          <a:ln>
            <a:noFill/>
          </a:ln>
        </p:spPr>
        <p:txBody>
          <a:bodyPr anchorCtr="0" anchor="b" bIns="0" lIns="0" spcFirstLastPara="1" rIns="0" wrap="square" tIns="0">
            <a:normAutofit/>
          </a:bodyPr>
          <a:lstStyle/>
          <a:p>
            <a:pPr indent="0" lvl="0" marL="0" rtl="0" algn="ctr">
              <a:spcBef>
                <a:spcPts val="0"/>
              </a:spcBef>
              <a:spcAft>
                <a:spcPts val="0"/>
              </a:spcAft>
              <a:buClr>
                <a:schemeClr val="lt1"/>
              </a:buClr>
              <a:buSzPts val="6000"/>
              <a:buFont typeface="Arial"/>
              <a:buNone/>
            </a:pPr>
            <a:r>
              <a:rPr lang="en"/>
              <a:t>Introduction to RNA-seq data analysis</a:t>
            </a:r>
            <a:endParaRPr/>
          </a:p>
        </p:txBody>
      </p:sp>
      <p:sp>
        <p:nvSpPr>
          <p:cNvPr id="734" name="Google Shape;734;p96"/>
          <p:cNvSpPr txBox="1"/>
          <p:nvPr>
            <p:ph idx="1" type="subTitle"/>
          </p:nvPr>
        </p:nvSpPr>
        <p:spPr>
          <a:xfrm>
            <a:off x="1143000" y="2839803"/>
            <a:ext cx="6858000" cy="1241700"/>
          </a:xfrm>
          <a:prstGeom prst="rect">
            <a:avLst/>
          </a:prstGeom>
          <a:noFill/>
          <a:ln>
            <a:noFill/>
          </a:ln>
        </p:spPr>
        <p:txBody>
          <a:bodyPr anchorCtr="0" anchor="t" bIns="0" lIns="0" spcFirstLastPara="1" rIns="0" wrap="square" tIns="0">
            <a:normAutofit/>
          </a:bodyPr>
          <a:lstStyle/>
          <a:p>
            <a:pPr indent="0" lvl="0" marL="0" rtl="0" algn="ctr">
              <a:spcBef>
                <a:spcPts val="0"/>
              </a:spcBef>
              <a:spcAft>
                <a:spcPts val="0"/>
              </a:spcAft>
              <a:buClr>
                <a:schemeClr val="lt1"/>
              </a:buClr>
              <a:buSzPts val="2400"/>
              <a:buFont typeface="Arial"/>
              <a:buNone/>
            </a:pPr>
            <a:r>
              <a:rPr lang="en"/>
              <a:t>Michela Traglia, Ayushi Agrawal</a:t>
            </a:r>
            <a:endParaRPr/>
          </a:p>
          <a:p>
            <a:pPr indent="0" lvl="0" marL="0" rtl="0" algn="ctr">
              <a:lnSpc>
                <a:spcPct val="100000"/>
              </a:lnSpc>
              <a:spcBef>
                <a:spcPts val="0"/>
              </a:spcBef>
              <a:spcAft>
                <a:spcPts val="0"/>
              </a:spcAft>
              <a:buClr>
                <a:schemeClr val="lt1"/>
              </a:buClr>
              <a:buSzPts val="2400"/>
              <a:buFont typeface="Arial"/>
              <a:buNone/>
            </a:pPr>
            <a:r>
              <a:rPr lang="en"/>
              <a:t>Bioinformatics Core, GIDB</a:t>
            </a:r>
            <a:endParaRPr/>
          </a:p>
          <a:p>
            <a:pPr indent="0" lvl="0" marL="0" rtl="0" algn="ctr">
              <a:spcBef>
                <a:spcPts val="0"/>
              </a:spcBef>
              <a:spcAft>
                <a:spcPts val="0"/>
              </a:spcAft>
              <a:buClr>
                <a:schemeClr val="lt1"/>
              </a:buClr>
              <a:buSzPts val="2100"/>
              <a:buNone/>
            </a:pPr>
            <a:r>
              <a:rPr lang="en"/>
              <a:t>August 19 - 20</a:t>
            </a:r>
            <a:r>
              <a:rPr lang="en"/>
              <a:t>, 2024</a:t>
            </a:r>
            <a:endParaRPr/>
          </a:p>
          <a:p>
            <a:pPr indent="0" lvl="0" marL="0" rtl="0" algn="l">
              <a:lnSpc>
                <a:spcPct val="90000"/>
              </a:lnSpc>
              <a:spcBef>
                <a:spcPts val="0"/>
              </a:spcBef>
              <a:spcAft>
                <a:spcPts val="0"/>
              </a:spcAft>
              <a:buClr>
                <a:schemeClr val="lt1"/>
              </a:buClr>
              <a:buSzPts val="21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7"/>
          <p:cNvSpPr txBox="1"/>
          <p:nvPr>
            <p:ph type="title"/>
          </p:nvPr>
        </p:nvSpPr>
        <p:spPr>
          <a:xfrm>
            <a:off x="272825" y="946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Working material for this workshop</a:t>
            </a:r>
            <a:endParaRPr/>
          </a:p>
        </p:txBody>
      </p:sp>
      <p:sp>
        <p:nvSpPr>
          <p:cNvPr id="740" name="Google Shape;740;p97"/>
          <p:cNvSpPr txBox="1"/>
          <p:nvPr>
            <p:ph idx="1" type="body"/>
          </p:nvPr>
        </p:nvSpPr>
        <p:spPr>
          <a:xfrm>
            <a:off x="342825" y="996850"/>
            <a:ext cx="7886700" cy="1983300"/>
          </a:xfrm>
          <a:prstGeom prst="rect">
            <a:avLst/>
          </a:prstGeom>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Font typeface="Helvetica Neue"/>
              <a:buAutoNum type="arabicPeriod"/>
            </a:pPr>
            <a:r>
              <a:rPr lang="en" sz="1900"/>
              <a:t>Single_read.fastq</a:t>
            </a:r>
            <a:endParaRPr sz="1900"/>
          </a:p>
          <a:p>
            <a:pPr indent="-317500" lvl="0" marL="457200" rtl="0" algn="l">
              <a:lnSpc>
                <a:spcPct val="110000"/>
              </a:lnSpc>
              <a:spcBef>
                <a:spcPts val="0"/>
              </a:spcBef>
              <a:spcAft>
                <a:spcPts val="0"/>
              </a:spcAft>
              <a:buSzPts val="1400"/>
              <a:buFont typeface="Helvetica Neue"/>
              <a:buAutoNum type="arabicPeriod"/>
            </a:pPr>
            <a:r>
              <a:rPr lang="en" sz="1900"/>
              <a:t>Bacteria_GATTACA_L001_R1_001.fastq</a:t>
            </a:r>
            <a:endParaRPr sz="1900"/>
          </a:p>
          <a:p>
            <a:pPr indent="-317500" lvl="0" marL="457200" rtl="0" algn="l">
              <a:lnSpc>
                <a:spcPct val="110000"/>
              </a:lnSpc>
              <a:spcBef>
                <a:spcPts val="0"/>
              </a:spcBef>
              <a:spcAft>
                <a:spcPts val="0"/>
              </a:spcAft>
              <a:buSzPts val="1400"/>
              <a:buFont typeface="Helvetica Neue"/>
              <a:buAutoNum type="arabicPeriod"/>
            </a:pPr>
            <a:r>
              <a:rPr lang="en" sz="1900"/>
              <a:t>Adapter_Sequence.fasta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rDNA_sequence.fasta</a:t>
            </a:r>
            <a:endParaRPr sz="1900"/>
          </a:p>
          <a:p>
            <a:pPr indent="-317500" lvl="0" marL="457200" rtl="0" algn="l">
              <a:lnSpc>
                <a:spcPct val="110000"/>
              </a:lnSpc>
              <a:spcBef>
                <a:spcPts val="0"/>
              </a:spcBef>
              <a:spcAft>
                <a:spcPts val="0"/>
              </a:spcAft>
              <a:buSzPts val="1400"/>
              <a:buFont typeface="Helvetica Neue"/>
              <a:buAutoNum type="arabicPeriod"/>
            </a:pPr>
            <a:r>
              <a:rPr lang="en" sz="1900"/>
              <a:t>rDNA.gtf</a:t>
            </a:r>
            <a:endParaRPr sz="1900"/>
          </a:p>
          <a:p>
            <a:pPr indent="-317500" lvl="0" marL="457200" rtl="0" algn="l">
              <a:lnSpc>
                <a:spcPct val="110000"/>
              </a:lnSpc>
              <a:spcBef>
                <a:spcPts val="0"/>
              </a:spcBef>
              <a:spcAft>
                <a:spcPts val="0"/>
              </a:spcAft>
              <a:buSzPts val="1400"/>
              <a:buFont typeface="Helvetica Neue"/>
              <a:buAutoNum type="arabicPeriod"/>
            </a:pPr>
            <a:r>
              <a:rPr lang="en" sz="1900"/>
              <a:t>All_steps.sh</a:t>
            </a:r>
            <a:endParaRPr sz="1900"/>
          </a:p>
          <a:p>
            <a:pPr indent="-317500" lvl="0" marL="457200" rtl="0" algn="l">
              <a:lnSpc>
                <a:spcPct val="110000"/>
              </a:lnSpc>
              <a:spcBef>
                <a:spcPts val="0"/>
              </a:spcBef>
              <a:spcAft>
                <a:spcPts val="0"/>
              </a:spcAft>
              <a:buSzPts val="1400"/>
              <a:buFont typeface="Helvetica Neue"/>
              <a:buAutoNum type="arabicPeriod"/>
            </a:pPr>
            <a:r>
              <a:rPr lang="en" sz="1900"/>
              <a:t>Slides</a:t>
            </a:r>
            <a:endParaRPr sz="1900"/>
          </a:p>
          <a:p>
            <a:pPr indent="0" lvl="0" marL="0" rtl="0" algn="l">
              <a:lnSpc>
                <a:spcPct val="110000"/>
              </a:lnSpc>
              <a:spcBef>
                <a:spcPts val="800"/>
              </a:spcBef>
              <a:spcAft>
                <a:spcPts val="0"/>
              </a:spcAft>
              <a:buNone/>
            </a:pPr>
            <a:r>
              <a:t/>
            </a:r>
            <a:endParaRPr sz="1900"/>
          </a:p>
        </p:txBody>
      </p:sp>
      <p:sp>
        <p:nvSpPr>
          <p:cNvPr id="741" name="Google Shape;741;p97"/>
          <p:cNvSpPr txBox="1"/>
          <p:nvPr>
            <p:ph idx="1" type="body"/>
          </p:nvPr>
        </p:nvSpPr>
        <p:spPr>
          <a:xfrm>
            <a:off x="272825" y="4003025"/>
            <a:ext cx="8402100" cy="787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lnSpc>
                <a:spcPct val="90000"/>
              </a:lnSpc>
              <a:spcBef>
                <a:spcPts val="0"/>
              </a:spcBef>
              <a:spcAft>
                <a:spcPts val="0"/>
              </a:spcAft>
              <a:buNone/>
            </a:pPr>
            <a:r>
              <a:t/>
            </a:r>
            <a:endParaRPr sz="1800">
              <a:solidFill>
                <a:srgbClr val="24292F"/>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 sz="2400">
                <a:solidFill>
                  <a:srgbClr val="1155CC"/>
                </a:solidFill>
              </a:rPr>
              <a:t>Please install Docker </a:t>
            </a:r>
            <a:r>
              <a:rPr lang="en" sz="1800" u="sng">
                <a:solidFill>
                  <a:schemeClr val="hlink"/>
                </a:solidFill>
                <a:highlight>
                  <a:schemeClr val="lt1"/>
                </a:highlight>
                <a:latin typeface="Arial"/>
                <a:ea typeface="Arial"/>
                <a:cs typeface="Arial"/>
                <a:sym typeface="Arial"/>
                <a:hlinkClick r:id="rId3"/>
              </a:rPr>
              <a:t>https://docs.docker.com/get-docker/</a:t>
            </a:r>
            <a:r>
              <a:rPr b="1" lang="en" sz="1800">
                <a:solidFill>
                  <a:srgbClr val="1155CC"/>
                </a:solidFill>
                <a:latin typeface="Arial"/>
                <a:ea typeface="Arial"/>
                <a:cs typeface="Arial"/>
                <a:sym typeface="Arial"/>
              </a:rPr>
              <a:t> </a:t>
            </a:r>
            <a:endParaRPr sz="1800">
              <a:solidFill>
                <a:srgbClr val="24292F"/>
              </a:solidFill>
              <a:highlight>
                <a:srgbClr val="FFFFFF"/>
              </a:highlight>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98"/>
          <p:cNvSpPr txBox="1"/>
          <p:nvPr>
            <p:ph type="title"/>
          </p:nvPr>
        </p:nvSpPr>
        <p:spPr>
          <a:xfrm>
            <a:off x="134750" y="-470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Workshop outline</a:t>
            </a:r>
            <a:endParaRPr/>
          </a:p>
        </p:txBody>
      </p:sp>
      <p:sp>
        <p:nvSpPr>
          <p:cNvPr id="747" name="Google Shape;747;p98"/>
          <p:cNvSpPr txBox="1"/>
          <p:nvPr>
            <p:ph idx="1" type="body"/>
          </p:nvPr>
        </p:nvSpPr>
        <p:spPr>
          <a:xfrm>
            <a:off x="134750" y="457575"/>
            <a:ext cx="91440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900">
                <a:solidFill>
                  <a:schemeClr val="accent2"/>
                </a:solidFill>
                <a:latin typeface="Arial"/>
                <a:ea typeface="Arial"/>
                <a:cs typeface="Arial"/>
                <a:sym typeface="Arial"/>
              </a:rPr>
              <a:t>Session 1 </a:t>
            </a:r>
            <a:endParaRPr b="1" sz="1900">
              <a:solidFill>
                <a:schemeClr val="accent2"/>
              </a:solidFill>
              <a:latin typeface="Arial"/>
              <a:ea typeface="Arial"/>
              <a:cs typeface="Arial"/>
              <a:sym typeface="Arial"/>
            </a:endParaRPr>
          </a:p>
          <a:p>
            <a:pPr indent="0" lvl="0" marL="0" rtl="0" algn="l">
              <a:lnSpc>
                <a:spcPct val="100000"/>
              </a:lnSpc>
              <a:spcBef>
                <a:spcPts val="0"/>
              </a:spcBef>
              <a:spcAft>
                <a:spcPts val="0"/>
              </a:spcAft>
              <a:buNone/>
            </a:pPr>
            <a:r>
              <a:t/>
            </a:r>
            <a:endParaRPr sz="600">
              <a:solidFill>
                <a:schemeClr val="accent2"/>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RNA-seq experiments and protocols overview</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Understanding the sequencer output</a:t>
            </a:r>
            <a:endParaRPr sz="15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Font typeface="Arial"/>
              <a:buChar char="•"/>
            </a:pPr>
            <a:r>
              <a:rPr lang="en" sz="1700">
                <a:solidFill>
                  <a:srgbClr val="888888"/>
                </a:solidFill>
                <a:latin typeface="Arial"/>
                <a:ea typeface="Arial"/>
                <a:cs typeface="Arial"/>
                <a:sym typeface="Arial"/>
              </a:rPr>
              <a:t>From sequencer output to FastQC </a:t>
            </a:r>
            <a:endParaRPr b="1" sz="14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From FastaQC to Trimming</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Mapping to reference genome</a:t>
            </a:r>
            <a:endParaRPr sz="1700">
              <a:solidFill>
                <a:srgbClr val="888888"/>
              </a:solidFill>
              <a:latin typeface="Arial"/>
              <a:ea typeface="Arial"/>
              <a:cs typeface="Arial"/>
              <a:sym typeface="Arial"/>
            </a:endParaRPr>
          </a:p>
          <a:p>
            <a:pPr indent="0" lvl="0" marL="914400" rtl="0" algn="l">
              <a:lnSpc>
                <a:spcPct val="100000"/>
              </a:lnSpc>
              <a:spcBef>
                <a:spcPts val="1000"/>
              </a:spcBef>
              <a:spcAft>
                <a:spcPts val="0"/>
              </a:spcAft>
              <a:buNone/>
            </a:pPr>
            <a:r>
              <a:rPr lang="en" sz="1700">
                <a:solidFill>
                  <a:srgbClr val="888888"/>
                </a:solidFill>
                <a:latin typeface="Arial"/>
                <a:ea typeface="Arial"/>
                <a:cs typeface="Arial"/>
                <a:sym typeface="Arial"/>
              </a:rPr>
              <a:t>Break</a:t>
            </a:r>
            <a:endParaRPr sz="1700">
              <a:solidFill>
                <a:srgbClr val="888888"/>
              </a:solidFill>
              <a:latin typeface="Arial"/>
              <a:ea typeface="Arial"/>
              <a:cs typeface="Arial"/>
              <a:sym typeface="Arial"/>
            </a:endParaRPr>
          </a:p>
          <a:p>
            <a:pPr indent="-336550" lvl="0" marL="457200" rtl="0" algn="l">
              <a:lnSpc>
                <a:spcPct val="100000"/>
              </a:lnSpc>
              <a:spcBef>
                <a:spcPts val="0"/>
              </a:spcBef>
              <a:spcAft>
                <a:spcPts val="0"/>
              </a:spcAft>
              <a:buClr>
                <a:srgbClr val="888888"/>
              </a:buClr>
              <a:buSzPts val="1700"/>
              <a:buChar char="•"/>
            </a:pPr>
            <a:r>
              <a:rPr lang="en" sz="1700">
                <a:solidFill>
                  <a:srgbClr val="888888"/>
                </a:solidFill>
                <a:latin typeface="Arial"/>
                <a:ea typeface="Arial"/>
                <a:cs typeface="Arial"/>
                <a:sym typeface="Arial"/>
              </a:rPr>
              <a:t>Introduction to docker and setup</a:t>
            </a:r>
            <a:endParaRPr sz="1700">
              <a:solidFill>
                <a:srgbClr val="888888"/>
              </a:solidFill>
              <a:latin typeface="Arial"/>
              <a:ea typeface="Arial"/>
              <a:cs typeface="Arial"/>
              <a:sym typeface="Arial"/>
            </a:endParaRPr>
          </a:p>
          <a:p>
            <a:pPr indent="0" lvl="0" marL="0" rtl="0" algn="l">
              <a:spcBef>
                <a:spcPts val="0"/>
              </a:spcBef>
              <a:spcAft>
                <a:spcPts val="0"/>
              </a:spcAft>
              <a:buNone/>
            </a:pPr>
            <a:r>
              <a:t/>
            </a:r>
            <a:endParaRPr b="1" sz="1000">
              <a:latin typeface="Arial"/>
              <a:ea typeface="Arial"/>
              <a:cs typeface="Arial"/>
              <a:sym typeface="Arial"/>
            </a:endParaRPr>
          </a:p>
          <a:p>
            <a:pPr indent="0" lvl="0" marL="0" rtl="0" algn="l">
              <a:spcBef>
                <a:spcPts val="0"/>
              </a:spcBef>
              <a:spcAft>
                <a:spcPts val="0"/>
              </a:spcAft>
              <a:buNone/>
            </a:pPr>
            <a:r>
              <a:rPr b="1" lang="en" sz="1900">
                <a:solidFill>
                  <a:schemeClr val="accent2"/>
                </a:solidFill>
                <a:latin typeface="Arial"/>
                <a:ea typeface="Arial"/>
                <a:cs typeface="Arial"/>
                <a:sym typeface="Arial"/>
              </a:rPr>
              <a:t>Session 2 (day2)</a:t>
            </a:r>
            <a:endParaRPr b="1" sz="1900">
              <a:solidFill>
                <a:schemeClr val="accent2"/>
              </a:solidFill>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Summarize steps so far</a:t>
            </a:r>
            <a:endParaRPr sz="1800">
              <a:latin typeface="Arial"/>
              <a:ea typeface="Arial"/>
              <a:cs typeface="Arial"/>
              <a:sym typeface="Arial"/>
            </a:endParaRPr>
          </a:p>
          <a:p>
            <a:pPr indent="-342900" lvl="0" marL="457200" rtl="0" algn="l">
              <a:lnSpc>
                <a:spcPct val="100000"/>
              </a:lnSpc>
              <a:spcBef>
                <a:spcPts val="0"/>
              </a:spcBef>
              <a:spcAft>
                <a:spcPts val="0"/>
              </a:spcAft>
              <a:buSzPts val="1800"/>
              <a:buChar char="•"/>
            </a:pPr>
            <a:r>
              <a:rPr lang="en" sz="1800">
                <a:latin typeface="Arial"/>
                <a:ea typeface="Arial"/>
                <a:cs typeface="Arial"/>
                <a:sym typeface="Arial"/>
              </a:rPr>
              <a:t>From alignment to counting features </a:t>
            </a:r>
            <a:endParaRPr sz="1800">
              <a:latin typeface="Arial"/>
              <a:ea typeface="Arial"/>
              <a:cs typeface="Arial"/>
              <a:sym typeface="Arial"/>
            </a:endParaRPr>
          </a:p>
          <a:p>
            <a:pPr indent="0" lvl="0" marL="457200" rtl="0" algn="l">
              <a:lnSpc>
                <a:spcPct val="100000"/>
              </a:lnSpc>
              <a:spcBef>
                <a:spcPts val="1000"/>
              </a:spcBef>
              <a:spcAft>
                <a:spcPts val="0"/>
              </a:spcAft>
              <a:buNone/>
            </a:pPr>
            <a:r>
              <a:rPr lang="en" sz="1600">
                <a:latin typeface="Arial"/>
                <a:ea typeface="Arial"/>
                <a:cs typeface="Arial"/>
                <a:sym typeface="Arial"/>
              </a:rPr>
              <a:t>Break</a:t>
            </a:r>
            <a:endParaRPr sz="1600">
              <a:latin typeface="Arial"/>
              <a:ea typeface="Arial"/>
              <a:cs typeface="Arial"/>
              <a:sym typeface="Arial"/>
            </a:endParaRPr>
          </a:p>
          <a:p>
            <a:pPr indent="-342900" lvl="0" marL="457200" rtl="0" algn="l">
              <a:lnSpc>
                <a:spcPct val="100000"/>
              </a:lnSpc>
              <a:spcBef>
                <a:spcPts val="1000"/>
              </a:spcBef>
              <a:spcAft>
                <a:spcPts val="0"/>
              </a:spcAft>
              <a:buSzPts val="1800"/>
              <a:buFont typeface="Arial"/>
              <a:buChar char="•"/>
            </a:pPr>
            <a:r>
              <a:rPr lang="en" sz="1800">
                <a:latin typeface="Arial"/>
                <a:ea typeface="Arial"/>
                <a:cs typeface="Arial"/>
                <a:sym typeface="Arial"/>
              </a:rPr>
              <a:t>Demo</a:t>
            </a:r>
            <a:endParaRPr sz="18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800">
                <a:latin typeface="Arial"/>
                <a:ea typeface="Arial"/>
                <a:cs typeface="Arial"/>
                <a:sym typeface="Arial"/>
              </a:rPr>
              <a:t>Additional resources</a:t>
            </a:r>
            <a:endParaRPr sz="1800">
              <a:latin typeface="Arial"/>
              <a:ea typeface="Arial"/>
              <a:cs typeface="Arial"/>
              <a:sym typeface="Arial"/>
            </a:endParaRPr>
          </a:p>
          <a:p>
            <a:pPr indent="0" lvl="0" marL="0" rtl="0" algn="l">
              <a:lnSpc>
                <a:spcPct val="100000"/>
              </a:lnSpc>
              <a:spcBef>
                <a:spcPts val="0"/>
              </a:spcBef>
              <a:spcAft>
                <a:spcPts val="0"/>
              </a:spcAft>
              <a:buNone/>
            </a:pPr>
            <a:r>
              <a:t/>
            </a:r>
            <a:endParaRPr b="1" sz="1800">
              <a:latin typeface="Arial"/>
              <a:ea typeface="Arial"/>
              <a:cs typeface="Arial"/>
              <a:sym typeface="Arial"/>
            </a:endParaRPr>
          </a:p>
          <a:p>
            <a:pPr indent="0" lvl="0" marL="0" rtl="0" algn="l">
              <a:spcBef>
                <a:spcPts val="0"/>
              </a:spcBef>
              <a:spcAft>
                <a:spcPts val="0"/>
              </a:spcAft>
              <a:buNone/>
            </a:pPr>
            <a:r>
              <a:t/>
            </a:r>
            <a:endParaRPr b="1" sz="1800">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9"/>
          <p:cNvSpPr txBox="1"/>
          <p:nvPr/>
        </p:nvSpPr>
        <p:spPr>
          <a:xfrm>
            <a:off x="515800" y="3051725"/>
            <a:ext cx="8628300" cy="1223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600">
                <a:solidFill>
                  <a:schemeClr val="accent2"/>
                </a:solidFill>
              </a:rPr>
              <a:t>Session 2</a:t>
            </a:r>
            <a:endParaRPr b="1" sz="2600">
              <a:solidFill>
                <a:schemeClr val="accent2"/>
              </a:solidFill>
            </a:endParaRPr>
          </a:p>
          <a:p>
            <a:pPr indent="0" lvl="0" marL="0" rtl="0" algn="l">
              <a:lnSpc>
                <a:spcPct val="90000"/>
              </a:lnSpc>
              <a:spcBef>
                <a:spcPts val="0"/>
              </a:spcBef>
              <a:spcAft>
                <a:spcPts val="0"/>
              </a:spcAft>
              <a:buNone/>
            </a:pPr>
            <a:r>
              <a:t/>
            </a:r>
            <a:endParaRPr b="1" sz="2600">
              <a:solidFill>
                <a:schemeClr val="accent2"/>
              </a:solidFill>
            </a:endParaRPr>
          </a:p>
          <a:p>
            <a:pPr indent="0" lvl="0" marL="0" rtl="0" algn="l">
              <a:lnSpc>
                <a:spcPct val="90000"/>
              </a:lnSpc>
              <a:spcBef>
                <a:spcPts val="0"/>
              </a:spcBef>
              <a:spcAft>
                <a:spcPts val="0"/>
              </a:spcAft>
              <a:buNone/>
            </a:pPr>
            <a:r>
              <a:rPr b="1" lang="en" sz="2300">
                <a:solidFill>
                  <a:schemeClr val="dk1"/>
                </a:solidFill>
              </a:rPr>
              <a:t>Tools: </a:t>
            </a:r>
            <a:r>
              <a:rPr b="1" lang="en" sz="2300">
                <a:solidFill>
                  <a:schemeClr val="dk1"/>
                </a:solidFill>
              </a:rPr>
              <a:t>Docker, FastaQC, </a:t>
            </a:r>
            <a:r>
              <a:rPr b="1" lang="en" sz="2300">
                <a:solidFill>
                  <a:schemeClr val="dk1"/>
                </a:solidFill>
              </a:rPr>
              <a:t>cutadapt, STAR, featureCounts </a:t>
            </a:r>
            <a:endParaRPr b="1" sz="230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00"/>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RNA-seq - summary</a:t>
            </a:r>
            <a:endParaRPr sz="2900"/>
          </a:p>
        </p:txBody>
      </p:sp>
      <p:sp>
        <p:nvSpPr>
          <p:cNvPr id="758" name="Google Shape;758;p100"/>
          <p:cNvSpPr txBox="1"/>
          <p:nvPr/>
        </p:nvSpPr>
        <p:spPr>
          <a:xfrm>
            <a:off x="293000" y="4329450"/>
            <a:ext cx="5371500" cy="718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Single_read.fastq</a:t>
            </a:r>
            <a:endParaRPr>
              <a:solidFill>
                <a:schemeClr val="dk1"/>
              </a:solidFill>
              <a:latin typeface="Helvetica Neue"/>
              <a:ea typeface="Helvetica Neue"/>
              <a:cs typeface="Helvetica Neue"/>
              <a:sym typeface="Helvetica Neue"/>
            </a:endParaRPr>
          </a:p>
          <a:p>
            <a:pPr indent="0" lvl="0" marL="0" rtl="0" algn="l">
              <a:lnSpc>
                <a:spcPct val="100000"/>
              </a:lnSpc>
              <a:spcBef>
                <a:spcPts val="800"/>
              </a:spcBef>
              <a:spcAft>
                <a:spcPts val="0"/>
              </a:spcAft>
              <a:buNone/>
            </a:pPr>
            <a:r>
              <a:rPr lang="en">
                <a:solidFill>
                  <a:schemeClr val="dk1"/>
                </a:solidFill>
                <a:latin typeface="Helvetica Neue"/>
                <a:ea typeface="Helvetica Neue"/>
                <a:cs typeface="Helvetica Neue"/>
                <a:sym typeface="Helvetica Neue"/>
              </a:rPr>
              <a:t>Bacteria_GATTACA_L001_R1_001.fastq</a:t>
            </a:r>
            <a:endParaRPr sz="700">
              <a:solidFill>
                <a:schemeClr val="dk1"/>
              </a:solidFill>
            </a:endParaRPr>
          </a:p>
        </p:txBody>
      </p:sp>
      <p:pic>
        <p:nvPicPr>
          <p:cNvPr id="759" name="Google Shape;759;p100"/>
          <p:cNvPicPr preferRelativeResize="0"/>
          <p:nvPr/>
        </p:nvPicPr>
        <p:blipFill>
          <a:blip r:embed="rId3">
            <a:alphaModFix/>
          </a:blip>
          <a:stretch>
            <a:fillRect/>
          </a:stretch>
        </p:blipFill>
        <p:spPr>
          <a:xfrm>
            <a:off x="700450" y="457591"/>
            <a:ext cx="6701295" cy="387185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101"/>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grpSp>
        <p:nvGrpSpPr>
          <p:cNvPr id="765" name="Google Shape;765;p101"/>
          <p:cNvGrpSpPr/>
          <p:nvPr/>
        </p:nvGrpSpPr>
        <p:grpSpPr>
          <a:xfrm>
            <a:off x="205714" y="603199"/>
            <a:ext cx="3509345" cy="1515643"/>
            <a:chOff x="1031950" y="638658"/>
            <a:chExt cx="9281526" cy="3989585"/>
          </a:xfrm>
        </p:grpSpPr>
        <p:grpSp>
          <p:nvGrpSpPr>
            <p:cNvPr id="766" name="Google Shape;766;p101"/>
            <p:cNvGrpSpPr/>
            <p:nvPr/>
          </p:nvGrpSpPr>
          <p:grpSpPr>
            <a:xfrm>
              <a:off x="1031951" y="638658"/>
              <a:ext cx="6332906" cy="3989585"/>
              <a:chOff x="1031951" y="638658"/>
              <a:chExt cx="6332906" cy="3989585"/>
            </a:xfrm>
          </p:grpSpPr>
          <p:pic>
            <p:nvPicPr>
              <p:cNvPr id="767" name="Google Shape;767;p101"/>
              <p:cNvPicPr preferRelativeResize="0"/>
              <p:nvPr/>
            </p:nvPicPr>
            <p:blipFill rotWithShape="1">
              <a:blip r:embed="rId3">
                <a:alphaModFix/>
              </a:blip>
              <a:srcRect b="1941" l="0" r="0" t="0"/>
              <a:stretch/>
            </p:blipFill>
            <p:spPr>
              <a:xfrm>
                <a:off x="1031951" y="638658"/>
                <a:ext cx="6332906" cy="3989585"/>
              </a:xfrm>
              <a:prstGeom prst="rect">
                <a:avLst/>
              </a:prstGeom>
              <a:noFill/>
              <a:ln>
                <a:noFill/>
              </a:ln>
            </p:spPr>
          </p:pic>
          <p:sp>
            <p:nvSpPr>
              <p:cNvPr id="768" name="Google Shape;768;p101"/>
              <p:cNvSpPr/>
              <p:nvPr/>
            </p:nvSpPr>
            <p:spPr>
              <a:xfrm>
                <a:off x="4008763" y="1060126"/>
                <a:ext cx="2221800" cy="784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01"/>
              <p:cNvSpPr/>
              <p:nvPr/>
            </p:nvSpPr>
            <p:spPr>
              <a:xfrm>
                <a:off x="2142000" y="3267121"/>
                <a:ext cx="904200" cy="104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1"/>
              <p:cNvSpPr/>
              <p:nvPr/>
            </p:nvSpPr>
            <p:spPr>
              <a:xfrm>
                <a:off x="2419137" y="3146695"/>
                <a:ext cx="904200" cy="91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71" name="Google Shape;771;p101"/>
            <p:cNvPicPr preferRelativeResize="0"/>
            <p:nvPr/>
          </p:nvPicPr>
          <p:blipFill>
            <a:blip r:embed="rId4">
              <a:alphaModFix/>
            </a:blip>
            <a:stretch>
              <a:fillRect/>
            </a:stretch>
          </p:blipFill>
          <p:spPr>
            <a:xfrm>
              <a:off x="1031950" y="1736165"/>
              <a:ext cx="9281526" cy="1440600"/>
            </a:xfrm>
            <a:prstGeom prst="rect">
              <a:avLst/>
            </a:prstGeom>
            <a:noFill/>
            <a:ln>
              <a:noFill/>
            </a:ln>
          </p:spPr>
        </p:pic>
        <p:sp>
          <p:nvSpPr>
            <p:cNvPr id="772" name="Google Shape;772;p101"/>
            <p:cNvSpPr/>
            <p:nvPr/>
          </p:nvSpPr>
          <p:spPr>
            <a:xfrm>
              <a:off x="2277525" y="2095786"/>
              <a:ext cx="141600" cy="969900"/>
            </a:xfrm>
            <a:prstGeom prst="rect">
              <a:avLst/>
            </a:prstGeom>
            <a:noFill/>
            <a:ln cap="flat" cmpd="sng" w="381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01"/>
            <p:cNvSpPr/>
            <p:nvPr/>
          </p:nvSpPr>
          <p:spPr>
            <a:xfrm flipH="1">
              <a:off x="2212024" y="3389076"/>
              <a:ext cx="1026000" cy="802800"/>
            </a:xfrm>
            <a:prstGeom prst="bentUpArrow">
              <a:avLst>
                <a:gd fmla="val 11505" name="adj1"/>
                <a:gd fmla="val 18969" name="adj2"/>
                <a:gd fmla="val 25000" name="adj3"/>
              </a:avLst>
            </a:prstGeom>
            <a:solidFill>
              <a:srgbClr val="CFE2F3"/>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4" name="Google Shape;774;p101"/>
          <p:cNvSpPr/>
          <p:nvPr/>
        </p:nvSpPr>
        <p:spPr>
          <a:xfrm>
            <a:off x="685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1"/>
          <p:cNvSpPr txBox="1"/>
          <p:nvPr/>
        </p:nvSpPr>
        <p:spPr>
          <a:xfrm>
            <a:off x="22990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format</a:t>
            </a:r>
            <a:endParaRPr b="1">
              <a:solidFill>
                <a:srgbClr val="3D85C6"/>
              </a:solidFill>
              <a:latin typeface="Helvetica Neue"/>
              <a:ea typeface="Helvetica Neue"/>
              <a:cs typeface="Helvetica Neue"/>
              <a:sym typeface="Helvetica Neue"/>
            </a:endParaRPr>
          </a:p>
        </p:txBody>
      </p:sp>
      <p:pic>
        <p:nvPicPr>
          <p:cNvPr id="776" name="Google Shape;776;p101"/>
          <p:cNvPicPr preferRelativeResize="0"/>
          <p:nvPr/>
        </p:nvPicPr>
        <p:blipFill>
          <a:blip r:embed="rId5">
            <a:alphaModFix/>
          </a:blip>
          <a:stretch>
            <a:fillRect/>
          </a:stretch>
        </p:blipFill>
        <p:spPr>
          <a:xfrm>
            <a:off x="4416400" y="857650"/>
            <a:ext cx="3959901" cy="1006750"/>
          </a:xfrm>
          <a:prstGeom prst="rect">
            <a:avLst/>
          </a:prstGeom>
          <a:noFill/>
          <a:ln>
            <a:noFill/>
          </a:ln>
        </p:spPr>
      </p:pic>
      <p:sp>
        <p:nvSpPr>
          <p:cNvPr id="777" name="Google Shape;777;p101"/>
          <p:cNvSpPr/>
          <p:nvPr/>
        </p:nvSpPr>
        <p:spPr>
          <a:xfrm>
            <a:off x="4431250" y="589500"/>
            <a:ext cx="3989400" cy="17136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01"/>
          <p:cNvSpPr txBox="1"/>
          <p:nvPr/>
        </p:nvSpPr>
        <p:spPr>
          <a:xfrm>
            <a:off x="6502125" y="1864400"/>
            <a:ext cx="15903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3D85C6"/>
                </a:solidFill>
                <a:latin typeface="Helvetica Neue"/>
                <a:ea typeface="Helvetica Neue"/>
                <a:cs typeface="Helvetica Neue"/>
                <a:sym typeface="Helvetica Neue"/>
              </a:rPr>
              <a:t>FASTQ file</a:t>
            </a:r>
            <a:endParaRPr b="1">
              <a:solidFill>
                <a:srgbClr val="3D85C6"/>
              </a:solidFill>
              <a:latin typeface="Helvetica Neue"/>
              <a:ea typeface="Helvetica Neue"/>
              <a:cs typeface="Helvetica Neue"/>
              <a:sym typeface="Helvetica Neue"/>
            </a:endParaRPr>
          </a:p>
        </p:txBody>
      </p:sp>
      <p:pic>
        <p:nvPicPr>
          <p:cNvPr id="779" name="Google Shape;779;p101"/>
          <p:cNvPicPr preferRelativeResize="0"/>
          <p:nvPr/>
        </p:nvPicPr>
        <p:blipFill rotWithShape="1">
          <a:blip r:embed="rId6">
            <a:alphaModFix/>
          </a:blip>
          <a:srcRect b="0" l="0" r="49166" t="0"/>
          <a:stretch/>
        </p:blipFill>
        <p:spPr>
          <a:xfrm>
            <a:off x="4493775" y="2745450"/>
            <a:ext cx="2233338" cy="1713600"/>
          </a:xfrm>
          <a:prstGeom prst="rect">
            <a:avLst/>
          </a:prstGeom>
          <a:noFill/>
          <a:ln>
            <a:noFill/>
          </a:ln>
        </p:spPr>
      </p:pic>
      <p:pic>
        <p:nvPicPr>
          <p:cNvPr id="780" name="Google Shape;780;p101"/>
          <p:cNvPicPr preferRelativeResize="0"/>
          <p:nvPr/>
        </p:nvPicPr>
        <p:blipFill>
          <a:blip r:embed="rId7">
            <a:alphaModFix/>
          </a:blip>
          <a:stretch>
            <a:fillRect/>
          </a:stretch>
        </p:blipFill>
        <p:spPr>
          <a:xfrm>
            <a:off x="523026" y="2475863"/>
            <a:ext cx="2874725" cy="2165324"/>
          </a:xfrm>
          <a:prstGeom prst="rect">
            <a:avLst/>
          </a:prstGeom>
          <a:noFill/>
          <a:ln>
            <a:noFill/>
          </a:ln>
        </p:spPr>
      </p:pic>
      <p:sp>
        <p:nvSpPr>
          <p:cNvPr id="781" name="Google Shape;781;p101"/>
          <p:cNvSpPr/>
          <p:nvPr/>
        </p:nvSpPr>
        <p:spPr>
          <a:xfrm>
            <a:off x="68550" y="2382150"/>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01"/>
          <p:cNvSpPr txBox="1"/>
          <p:nvPr/>
        </p:nvSpPr>
        <p:spPr>
          <a:xfrm>
            <a:off x="657575" y="4564975"/>
            <a:ext cx="274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good experiment</a:t>
            </a:r>
            <a:endParaRPr b="1">
              <a:solidFill>
                <a:srgbClr val="3D85C6"/>
              </a:solidFill>
              <a:latin typeface="Helvetica Neue"/>
              <a:ea typeface="Helvetica Neue"/>
              <a:cs typeface="Helvetica Neue"/>
              <a:sym typeface="Helvetica Neue"/>
            </a:endParaRPr>
          </a:p>
        </p:txBody>
      </p:sp>
      <p:sp>
        <p:nvSpPr>
          <p:cNvPr id="783" name="Google Shape;783;p101"/>
          <p:cNvSpPr/>
          <p:nvPr/>
        </p:nvSpPr>
        <p:spPr>
          <a:xfrm>
            <a:off x="4431250" y="2372125"/>
            <a:ext cx="3989400" cy="25560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01"/>
          <p:cNvSpPr txBox="1"/>
          <p:nvPr/>
        </p:nvSpPr>
        <p:spPr>
          <a:xfrm>
            <a:off x="4572000" y="4381075"/>
            <a:ext cx="374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3D85C6"/>
                </a:solidFill>
                <a:latin typeface="Helvetica Neue"/>
                <a:ea typeface="Helvetica Neue"/>
                <a:cs typeface="Helvetica Neue"/>
                <a:sym typeface="Helvetica Neue"/>
              </a:rPr>
              <a:t>FastQC - bad experiment needs trimming - cutadapt</a:t>
            </a:r>
            <a:endParaRPr b="1">
              <a:solidFill>
                <a:srgbClr val="3D85C6"/>
              </a:solidFill>
              <a:latin typeface="Helvetica Neue"/>
              <a:ea typeface="Helvetica Neue"/>
              <a:cs typeface="Helvetica Neue"/>
              <a:sym typeface="Helvetica Neue"/>
            </a:endParaRPr>
          </a:p>
        </p:txBody>
      </p:sp>
      <p:pic>
        <p:nvPicPr>
          <p:cNvPr id="785" name="Google Shape;785;p101"/>
          <p:cNvPicPr preferRelativeResize="0"/>
          <p:nvPr/>
        </p:nvPicPr>
        <p:blipFill>
          <a:blip r:embed="rId8">
            <a:alphaModFix/>
          </a:blip>
          <a:stretch>
            <a:fillRect/>
          </a:stretch>
        </p:blipFill>
        <p:spPr>
          <a:xfrm>
            <a:off x="6727125" y="3156345"/>
            <a:ext cx="1590301" cy="115108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02"/>
          <p:cNvSpPr txBox="1"/>
          <p:nvPr/>
        </p:nvSpPr>
        <p:spPr>
          <a:xfrm>
            <a:off x="445425" y="3935925"/>
            <a:ext cx="3559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Alignment and pseudo-alignment tools</a:t>
            </a:r>
            <a:endParaRPr b="1">
              <a:solidFill>
                <a:srgbClr val="3D85C6"/>
              </a:solidFill>
              <a:latin typeface="Helvetica Neue"/>
              <a:ea typeface="Helvetica Neue"/>
              <a:cs typeface="Helvetica Neue"/>
              <a:sym typeface="Helvetica Neue"/>
            </a:endParaRPr>
          </a:p>
        </p:txBody>
      </p:sp>
      <p:sp>
        <p:nvSpPr>
          <p:cNvPr id="791" name="Google Shape;791;p102"/>
          <p:cNvSpPr txBox="1"/>
          <p:nvPr/>
        </p:nvSpPr>
        <p:spPr>
          <a:xfrm>
            <a:off x="4486600" y="3845050"/>
            <a:ext cx="374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3D85C6"/>
                </a:solidFill>
                <a:latin typeface="Helvetica Neue"/>
                <a:ea typeface="Helvetica Neue"/>
                <a:cs typeface="Helvetica Neue"/>
                <a:sym typeface="Helvetica Neue"/>
              </a:rPr>
              <a:t>How STAR works</a:t>
            </a:r>
            <a:endParaRPr b="1">
              <a:solidFill>
                <a:srgbClr val="3D85C6"/>
              </a:solidFill>
              <a:latin typeface="Helvetica Neue"/>
              <a:ea typeface="Helvetica Neue"/>
              <a:cs typeface="Helvetica Neue"/>
              <a:sym typeface="Helvetica Neue"/>
            </a:endParaRPr>
          </a:p>
        </p:txBody>
      </p:sp>
      <p:sp>
        <p:nvSpPr>
          <p:cNvPr id="792" name="Google Shape;792;p102"/>
          <p:cNvSpPr txBox="1"/>
          <p:nvPr>
            <p:ph type="title"/>
          </p:nvPr>
        </p:nvSpPr>
        <p:spPr>
          <a:xfrm>
            <a:off x="205725"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sz="2900"/>
              <a:t>Bioinformatic pipeline - summary</a:t>
            </a:r>
            <a:endParaRPr sz="2900"/>
          </a:p>
        </p:txBody>
      </p:sp>
      <p:pic>
        <p:nvPicPr>
          <p:cNvPr id="793" name="Google Shape;793;p102"/>
          <p:cNvPicPr preferRelativeResize="0"/>
          <p:nvPr/>
        </p:nvPicPr>
        <p:blipFill>
          <a:blip r:embed="rId3">
            <a:alphaModFix/>
          </a:blip>
          <a:stretch>
            <a:fillRect/>
          </a:stretch>
        </p:blipFill>
        <p:spPr>
          <a:xfrm>
            <a:off x="984750" y="602400"/>
            <a:ext cx="2321074" cy="2112275"/>
          </a:xfrm>
          <a:prstGeom prst="rect">
            <a:avLst/>
          </a:prstGeom>
          <a:noFill/>
          <a:ln>
            <a:noFill/>
          </a:ln>
        </p:spPr>
      </p:pic>
      <p:pic>
        <p:nvPicPr>
          <p:cNvPr id="794" name="Google Shape;794;p102"/>
          <p:cNvPicPr preferRelativeResize="0"/>
          <p:nvPr/>
        </p:nvPicPr>
        <p:blipFill>
          <a:blip r:embed="rId4">
            <a:alphaModFix/>
          </a:blip>
          <a:stretch>
            <a:fillRect/>
          </a:stretch>
        </p:blipFill>
        <p:spPr>
          <a:xfrm>
            <a:off x="4486596" y="882075"/>
            <a:ext cx="4123945" cy="2755260"/>
          </a:xfrm>
          <a:prstGeom prst="rect">
            <a:avLst/>
          </a:prstGeom>
          <a:noFill/>
          <a:ln>
            <a:noFill/>
          </a:ln>
        </p:spPr>
      </p:pic>
      <p:sp>
        <p:nvSpPr>
          <p:cNvPr id="795" name="Google Shape;795;p102"/>
          <p:cNvSpPr/>
          <p:nvPr/>
        </p:nvSpPr>
        <p:spPr>
          <a:xfrm>
            <a:off x="4408625" y="602400"/>
            <a:ext cx="44100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02"/>
          <p:cNvSpPr/>
          <p:nvPr/>
        </p:nvSpPr>
        <p:spPr>
          <a:xfrm>
            <a:off x="125025" y="602400"/>
            <a:ext cx="4200300" cy="3170700"/>
          </a:xfrm>
          <a:prstGeom prst="roundRect">
            <a:avLst>
              <a:gd fmla="val 16667" name="adj"/>
            </a:avLst>
          </a:prstGeom>
          <a:noFill/>
          <a:ln cap="flat" cmpd="sng" w="1905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7" name="Google Shape;797;p102"/>
          <p:cNvPicPr preferRelativeResize="0"/>
          <p:nvPr/>
        </p:nvPicPr>
        <p:blipFill rotWithShape="1">
          <a:blip r:embed="rId5">
            <a:alphaModFix/>
          </a:blip>
          <a:srcRect b="0" l="0" r="0" t="9909"/>
          <a:stretch/>
        </p:blipFill>
        <p:spPr>
          <a:xfrm>
            <a:off x="136125" y="2916437"/>
            <a:ext cx="4044239" cy="500388"/>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03"/>
          <p:cNvSpPr/>
          <p:nvPr/>
        </p:nvSpPr>
        <p:spPr>
          <a:xfrm>
            <a:off x="628650" y="1320771"/>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3" name="Google Shape;803;p103"/>
          <p:cNvSpPr txBox="1"/>
          <p:nvPr>
            <p:ph idx="1" type="body"/>
          </p:nvPr>
        </p:nvSpPr>
        <p:spPr>
          <a:xfrm>
            <a:off x="628650" y="1407362"/>
            <a:ext cx="8334600" cy="4182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rPr lang="en" sz="1500">
                <a:latin typeface="Lemon"/>
                <a:ea typeface="Lemon"/>
                <a:cs typeface="Lemon"/>
                <a:sym typeface="Lemon"/>
              </a:rPr>
              <a:t>$ Toolname –a 10 –b file.txt –c xyz.fq –o pqrs.tuv</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000"/>
              <a:buNone/>
            </a:pPr>
            <a:r>
              <a:t/>
            </a:r>
            <a:endParaRPr sz="12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Toolname --paramA 10 –b file.txt –c xyz.fq –outFile pqrs.tuv</a:t>
            </a:r>
            <a:endParaRPr sz="15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–t 16 –o ./ Bacteria_GATTACA_L001_R1_001.fastq</a:t>
            </a:r>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fastqc *.fastq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 GATTACA –o ./trimmed.fastq input.fastq</a:t>
            </a:r>
            <a:endParaRPr sz="15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804" name="Google Shape;804;p103"/>
          <p:cNvSpPr/>
          <p:nvPr/>
        </p:nvSpPr>
        <p:spPr>
          <a:xfrm>
            <a:off x="628650" y="3159315"/>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5" name="Google Shape;805;p103"/>
          <p:cNvSpPr/>
          <p:nvPr/>
        </p:nvSpPr>
        <p:spPr>
          <a:xfrm>
            <a:off x="628650" y="3760972"/>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6" name="Google Shape;806;p103"/>
          <p:cNvSpPr/>
          <p:nvPr/>
        </p:nvSpPr>
        <p:spPr>
          <a:xfrm>
            <a:off x="628650" y="4351353"/>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7" name="Google Shape;807;p103"/>
          <p:cNvSpPr/>
          <p:nvPr/>
        </p:nvSpPr>
        <p:spPr>
          <a:xfrm>
            <a:off x="628650" y="1861189"/>
            <a:ext cx="7886700" cy="409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8" name="Google Shape;808;p103"/>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of bioinformatics tools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04"/>
          <p:cNvSpPr txBox="1"/>
          <p:nvPr>
            <p:ph idx="1" type="body"/>
          </p:nvPr>
        </p:nvSpPr>
        <p:spPr>
          <a:xfrm>
            <a:off x="628650" y="1407362"/>
            <a:ext cx="7886700" cy="2222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Arial"/>
                <a:ea typeface="Arial"/>
                <a:cs typeface="Arial"/>
                <a:sym typeface="Arial"/>
              </a:rPr>
              <a:t>Trimming adapters</a:t>
            </a:r>
            <a:endParaRPr/>
          </a:p>
          <a:p>
            <a:pPr indent="0" lvl="0" marL="0" rtl="0" algn="l">
              <a:lnSpc>
                <a:spcPct val="90000"/>
              </a:lnSpc>
              <a:spcBef>
                <a:spcPts val="800"/>
              </a:spcBef>
              <a:spcAft>
                <a:spcPts val="0"/>
              </a:spcAft>
              <a:buClr>
                <a:srgbClr val="002B42"/>
              </a:buClr>
              <a:buSzPts val="600"/>
              <a:buNone/>
            </a:pPr>
            <a:r>
              <a:t/>
            </a:r>
            <a:endParaRPr sz="800">
              <a:latin typeface="Lemon"/>
              <a:ea typeface="Lemon"/>
              <a:cs typeface="Lemon"/>
              <a:sym typeface="Lemon"/>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 cutadapt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–a file:Adapter_Sequence.fasta \</a:t>
            </a:r>
            <a:endParaRPr/>
          </a:p>
          <a:p>
            <a:pPr indent="0" lvl="0" marL="0" rtl="0" algn="l">
              <a:lnSpc>
                <a:spcPct val="90000"/>
              </a:lnSpc>
              <a:spcBef>
                <a:spcPts val="800"/>
              </a:spcBef>
              <a:spcAft>
                <a:spcPts val="0"/>
              </a:spcAft>
              <a:buClr>
                <a:srgbClr val="002B42"/>
              </a:buClr>
              <a:buSzPts val="1200"/>
              <a:buNone/>
            </a:pPr>
            <a:r>
              <a:rPr lang="en" sz="1500">
                <a:latin typeface="Lemon"/>
                <a:ea typeface="Lemon"/>
                <a:cs typeface="Lemon"/>
                <a:sym typeface="Lemon"/>
              </a:rPr>
              <a:t>&gt; –o ./trimmed.fastq Bacteria_GATTACA_L001_R1_001.fastq</a:t>
            </a:r>
            <a:endParaRPr/>
          </a:p>
          <a:p>
            <a:pPr indent="0" lvl="0" marL="0" rtl="0" algn="l">
              <a:lnSpc>
                <a:spcPct val="90000"/>
              </a:lnSpc>
              <a:spcBef>
                <a:spcPts val="800"/>
              </a:spcBef>
              <a:spcAft>
                <a:spcPts val="0"/>
              </a:spcAft>
              <a:buClr>
                <a:srgbClr val="002B42"/>
              </a:buClr>
              <a:buSzPts val="1700"/>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t>Similarly for other tools</a:t>
            </a:r>
            <a:endParaRPr/>
          </a:p>
        </p:txBody>
      </p:sp>
      <p:sp>
        <p:nvSpPr>
          <p:cNvPr id="814" name="Google Shape;814;p104"/>
          <p:cNvSpPr/>
          <p:nvPr/>
        </p:nvSpPr>
        <p:spPr>
          <a:xfrm>
            <a:off x="628650" y="1825283"/>
            <a:ext cx="7886700" cy="11289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5" name="Google Shape;815;p104"/>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Examples of commands to execute various steps </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5"/>
          <p:cNvSpPr/>
          <p:nvPr/>
        </p:nvSpPr>
        <p:spPr>
          <a:xfrm>
            <a:off x="628650" y="1913254"/>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1" name="Google Shape;821;p105"/>
          <p:cNvSpPr txBox="1"/>
          <p:nvPr>
            <p:ph idx="1" type="body"/>
          </p:nvPr>
        </p:nvSpPr>
        <p:spPr>
          <a:xfrm>
            <a:off x="614550" y="1760850"/>
            <a:ext cx="7886700" cy="3123000"/>
          </a:xfrm>
          <a:prstGeom prst="rect">
            <a:avLst/>
          </a:prstGeom>
          <a:noFill/>
          <a:ln>
            <a:noFill/>
          </a:ln>
        </p:spPr>
        <p:txBody>
          <a:bodyPr anchorCtr="0" anchor="t" bIns="0" lIns="137150" spcFirstLastPara="1" rIns="0" wrap="square" tIns="0">
            <a:spAutoFit/>
          </a:bodyPr>
          <a:lstStyle/>
          <a:p>
            <a:pPr indent="0" lvl="0" marL="0" rtl="0" algn="l">
              <a:lnSpc>
                <a:spcPct val="90000"/>
              </a:lnSpc>
              <a:spcBef>
                <a:spcPts val="0"/>
              </a:spcBef>
              <a:spcAft>
                <a:spcPts val="0"/>
              </a:spcAft>
              <a:buClr>
                <a:srgbClr val="002B42"/>
              </a:buClr>
              <a:buSzPts val="1200"/>
              <a:buNone/>
            </a:pPr>
            <a:r>
              <a:t/>
            </a:r>
            <a:endParaRPr sz="1700">
              <a:latin typeface="Lemon"/>
              <a:ea typeface="Lemon"/>
              <a:cs typeface="Lemon"/>
              <a:sym typeface="Lemon"/>
            </a:endParaRPr>
          </a:p>
          <a:p>
            <a:pPr indent="0" lvl="0" marL="0" rtl="0" algn="l">
              <a:lnSpc>
                <a:spcPct val="90000"/>
              </a:lnSpc>
              <a:spcBef>
                <a:spcPts val="0"/>
              </a:spcBef>
              <a:spcAft>
                <a:spcPts val="0"/>
              </a:spcAft>
              <a:buClr>
                <a:srgbClr val="002B42"/>
              </a:buClr>
              <a:buSzPts val="1200"/>
              <a:buNone/>
            </a:pPr>
            <a:r>
              <a:rPr lang="en" sz="1700">
                <a:latin typeface="Lemon"/>
                <a:ea typeface="Lemon"/>
                <a:cs typeface="Lemon"/>
                <a:sym typeface="Lemon"/>
              </a:rPr>
              <a:t>$ singularity exec containername Toolname –a 10 –b file.txt –c xyz.fq –o pqrs.tuv</a:t>
            </a:r>
            <a:endParaRPr sz="1700">
              <a:latin typeface="Lemon"/>
              <a:ea typeface="Lemon"/>
              <a:cs typeface="Lemon"/>
              <a:sym typeface="Lemon"/>
            </a:endParaRPr>
          </a:p>
          <a:p>
            <a:pPr indent="-279400" lvl="0" marL="342900" rtl="0" algn="l">
              <a:lnSpc>
                <a:spcPct val="90000"/>
              </a:lnSpc>
              <a:spcBef>
                <a:spcPts val="800"/>
              </a:spcBef>
              <a:spcAft>
                <a:spcPts val="0"/>
              </a:spcAft>
              <a:buClr>
                <a:srgbClr val="002B42"/>
              </a:buClr>
              <a:buSzPts val="1000"/>
              <a:buFont typeface="Arial"/>
              <a:buNone/>
            </a:pPr>
            <a:r>
              <a:t/>
            </a:r>
            <a:endParaRPr sz="1200">
              <a:latin typeface="Arial"/>
              <a:ea typeface="Arial"/>
              <a:cs typeface="Arial"/>
              <a:sym typeface="Arial"/>
            </a:endParaRPr>
          </a:p>
          <a:p>
            <a:pPr indent="-349250" lvl="0" marL="342900" rtl="0" algn="l">
              <a:lnSpc>
                <a:spcPct val="90000"/>
              </a:lnSpc>
              <a:spcBef>
                <a:spcPts val="800"/>
              </a:spcBef>
              <a:spcAft>
                <a:spcPts val="0"/>
              </a:spcAft>
              <a:buClr>
                <a:srgbClr val="002B42"/>
              </a:buClr>
              <a:buSzPts val="1700"/>
              <a:buFont typeface="Arial"/>
              <a:buChar char="●"/>
            </a:pPr>
            <a:r>
              <a:rPr lang="en">
                <a:latin typeface="Arial"/>
                <a:ea typeface="Arial"/>
                <a:cs typeface="Arial"/>
                <a:sym typeface="Arial"/>
              </a:rPr>
              <a:t>Examples:</a:t>
            </a:r>
            <a:endParaRPr/>
          </a:p>
          <a:p>
            <a:pPr indent="-241300" lvl="0" marL="342900" rtl="0" algn="l">
              <a:lnSpc>
                <a:spcPct val="90000"/>
              </a:lnSpc>
              <a:spcBef>
                <a:spcPts val="800"/>
              </a:spcBef>
              <a:spcAft>
                <a:spcPts val="0"/>
              </a:spcAft>
              <a:buClr>
                <a:srgbClr val="002B42"/>
              </a:buClr>
              <a:buSzPts val="1700"/>
              <a:buFont typeface="Arial"/>
              <a:buNone/>
            </a:pPr>
            <a:r>
              <a:t/>
            </a:r>
            <a:endParaRPr>
              <a:latin typeface="Arial"/>
              <a:ea typeface="Arial"/>
              <a:cs typeface="Arial"/>
              <a:sym typeface="Arial"/>
            </a:endParaRPr>
          </a:p>
          <a:p>
            <a:pPr indent="0" lvl="0" marL="0" rtl="0" algn="l">
              <a:lnSpc>
                <a:spcPct val="90000"/>
              </a:lnSpc>
              <a:spcBef>
                <a:spcPts val="800"/>
              </a:spcBef>
              <a:spcAft>
                <a:spcPts val="0"/>
              </a:spcAft>
              <a:buClr>
                <a:srgbClr val="002B42"/>
              </a:buClr>
              <a:buSzPts val="1200"/>
              <a:buNone/>
            </a:pPr>
            <a:r>
              <a:rPr lang="en" sz="1700">
                <a:latin typeface="Lemon"/>
                <a:ea typeface="Lemon"/>
                <a:cs typeface="Lemon"/>
                <a:sym typeface="Lemon"/>
              </a:rPr>
              <a:t>$ singularity exec  rna_seq_container.sif fastqc –t 16 –o ./ Bacteria_GATTACA_L001_R1_001.fastq</a:t>
            </a:r>
            <a:endParaRPr sz="1700">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a:p>
            <a:pPr indent="0" lvl="0" marL="0" rtl="0" algn="l">
              <a:lnSpc>
                <a:spcPct val="90000"/>
              </a:lnSpc>
              <a:spcBef>
                <a:spcPts val="800"/>
              </a:spcBef>
              <a:spcAft>
                <a:spcPts val="0"/>
              </a:spcAft>
              <a:buClr>
                <a:srgbClr val="002B42"/>
              </a:buClr>
              <a:buSzPts val="1700"/>
              <a:buNone/>
            </a:pPr>
            <a:r>
              <a:t/>
            </a:r>
            <a:endParaRPr>
              <a:latin typeface="Lemon"/>
              <a:ea typeface="Lemon"/>
              <a:cs typeface="Lemon"/>
              <a:sym typeface="Lemon"/>
            </a:endParaRPr>
          </a:p>
        </p:txBody>
      </p:sp>
      <p:sp>
        <p:nvSpPr>
          <p:cNvPr id="822" name="Google Shape;822;p105"/>
          <p:cNvSpPr/>
          <p:nvPr/>
        </p:nvSpPr>
        <p:spPr>
          <a:xfrm>
            <a:off x="628650" y="3557603"/>
            <a:ext cx="7886700" cy="658500"/>
          </a:xfrm>
          <a:prstGeom prst="roundRect">
            <a:avLst>
              <a:gd fmla="val 16667" name="adj"/>
            </a:avLst>
          </a:prstGeom>
          <a:solidFill>
            <a:schemeClr val="accent1">
              <a:alpha val="3920"/>
            </a:schemeClr>
          </a:solidFill>
          <a:ln cap="flat" cmpd="sng" w="12700">
            <a:solidFill>
              <a:srgbClr val="001E2E"/>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3" name="Google Shape;823;p105"/>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Typical command line syntax with singularity container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4"/>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Library preparation affects the downstream analysis  </a:t>
            </a:r>
            <a:endParaRPr/>
          </a:p>
        </p:txBody>
      </p:sp>
      <p:sp>
        <p:nvSpPr>
          <p:cNvPr id="170" name="Google Shape;170;p34"/>
          <p:cNvSpPr txBox="1"/>
          <p:nvPr/>
        </p:nvSpPr>
        <p:spPr>
          <a:xfrm>
            <a:off x="695150" y="1731050"/>
            <a:ext cx="8087100" cy="1847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quality is fundamental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RNA extraction method can affect the transcript abundance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a:p>
            <a:pPr indent="-342900" lvl="0" marL="457200" rtl="0" algn="l">
              <a:spcBef>
                <a:spcPts val="0"/>
              </a:spcBef>
              <a:spcAft>
                <a:spcPts val="0"/>
              </a:spcAft>
              <a:buSzPts val="1800"/>
              <a:buFont typeface="Helvetica Neue"/>
              <a:buChar char="●"/>
            </a:pPr>
            <a:r>
              <a:rPr lang="en" sz="1800">
                <a:latin typeface="Helvetica Neue"/>
                <a:ea typeface="Helvetica Neue"/>
                <a:cs typeface="Helvetica Neue"/>
                <a:sym typeface="Helvetica Neue"/>
              </a:rPr>
              <a:t>Choice of platform and library preparation protocol </a:t>
            </a:r>
            <a:endParaRPr sz="1800">
              <a:latin typeface="Helvetica Neue"/>
              <a:ea typeface="Helvetica Neue"/>
              <a:cs typeface="Helvetica Neue"/>
              <a:sym typeface="Helvetica Neue"/>
            </a:endParaRPr>
          </a:p>
          <a:p>
            <a:pPr indent="0" lvl="0" marL="0" rtl="0" algn="l">
              <a:spcBef>
                <a:spcPts val="0"/>
              </a:spcBef>
              <a:spcAft>
                <a:spcPts val="0"/>
              </a:spcAft>
              <a:buNone/>
            </a:pPr>
            <a:r>
              <a:t/>
            </a:r>
            <a:endParaRPr sz="1800">
              <a:latin typeface="Helvetica Neue"/>
              <a:ea typeface="Helvetica Neue"/>
              <a:cs typeface="Helvetica Neue"/>
              <a:sym typeface="Helvetica Neue"/>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6"/>
          <p:cNvSpPr txBox="1"/>
          <p:nvPr>
            <p:ph idx="1" type="body"/>
          </p:nvPr>
        </p:nvSpPr>
        <p:spPr>
          <a:xfrm>
            <a:off x="628650" y="1254962"/>
            <a:ext cx="5352900" cy="34557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t>Lots of files on a computer</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Organized in directories which may contain sub-directories</a:t>
            </a:r>
            <a:endParaRPr/>
          </a:p>
          <a:p>
            <a:pPr indent="-304800" lvl="0" marL="342900" rtl="0" algn="l">
              <a:lnSpc>
                <a:spcPct val="90000"/>
              </a:lnSpc>
              <a:spcBef>
                <a:spcPts val="800"/>
              </a:spcBef>
              <a:spcAft>
                <a:spcPts val="0"/>
              </a:spcAft>
              <a:buClr>
                <a:srgbClr val="002B42"/>
              </a:buClr>
              <a:buSzPts val="600"/>
              <a:buFont typeface="Arial"/>
              <a:buNone/>
            </a:pPr>
            <a:r>
              <a:t/>
            </a:r>
            <a:endParaRPr sz="800"/>
          </a:p>
          <a:p>
            <a:pPr indent="-349250" lvl="0" marL="342900" rtl="0" algn="l">
              <a:lnSpc>
                <a:spcPct val="90000"/>
              </a:lnSpc>
              <a:spcBef>
                <a:spcPts val="800"/>
              </a:spcBef>
              <a:spcAft>
                <a:spcPts val="0"/>
              </a:spcAft>
              <a:buClr>
                <a:srgbClr val="002B42"/>
              </a:buClr>
              <a:buSzPts val="1700"/>
              <a:buFont typeface="Arial"/>
              <a:buChar char="●"/>
            </a:pPr>
            <a:r>
              <a:rPr lang="en"/>
              <a:t>Bioinformatics tools may need file inputs and may output files</a:t>
            </a:r>
            <a:endParaRPr/>
          </a:p>
          <a:p>
            <a:pPr indent="-254000" lvl="1" marL="596900" rtl="0" algn="l">
              <a:lnSpc>
                <a:spcPct val="90000"/>
              </a:lnSpc>
              <a:spcBef>
                <a:spcPts val="400"/>
              </a:spcBef>
              <a:spcAft>
                <a:spcPts val="0"/>
              </a:spcAft>
              <a:buClr>
                <a:srgbClr val="002B42"/>
              </a:buClr>
              <a:buSzPts val="1400"/>
              <a:buChar char="●"/>
            </a:pPr>
            <a:r>
              <a:rPr lang="en"/>
              <a:t>Where are the input files located on the computer?</a:t>
            </a:r>
            <a:endParaRPr/>
          </a:p>
          <a:p>
            <a:pPr indent="-254000" lvl="2" marL="939800" rtl="0" algn="l">
              <a:lnSpc>
                <a:spcPct val="90000"/>
              </a:lnSpc>
              <a:spcBef>
                <a:spcPts val="400"/>
              </a:spcBef>
              <a:spcAft>
                <a:spcPts val="0"/>
              </a:spcAft>
              <a:buClr>
                <a:srgbClr val="002B42"/>
              </a:buClr>
              <a:buSzPts val="1200"/>
              <a:buChar char="●"/>
            </a:pPr>
            <a:r>
              <a:rPr lang="en"/>
              <a:t>Searching entire computer not practical</a:t>
            </a:r>
            <a:endParaRPr/>
          </a:p>
          <a:p>
            <a:pPr indent="-254000" lvl="2" marL="939800" rtl="0" algn="l">
              <a:lnSpc>
                <a:spcPct val="90000"/>
              </a:lnSpc>
              <a:spcBef>
                <a:spcPts val="400"/>
              </a:spcBef>
              <a:spcAft>
                <a:spcPts val="0"/>
              </a:spcAft>
              <a:buClr>
                <a:srgbClr val="002B42"/>
              </a:buClr>
              <a:buSzPts val="1200"/>
              <a:buChar char="●"/>
            </a:pPr>
            <a:r>
              <a:rPr lang="en"/>
              <a:t>What if multiple files have the same name?</a:t>
            </a:r>
            <a:endParaRPr/>
          </a:p>
          <a:p>
            <a:pPr indent="-254000" lvl="1" marL="596900" rtl="0" algn="l">
              <a:lnSpc>
                <a:spcPct val="90000"/>
              </a:lnSpc>
              <a:spcBef>
                <a:spcPts val="400"/>
              </a:spcBef>
              <a:spcAft>
                <a:spcPts val="0"/>
              </a:spcAft>
              <a:buClr>
                <a:srgbClr val="002B42"/>
              </a:buClr>
              <a:buSzPts val="1400"/>
              <a:buChar char="●"/>
            </a:pPr>
            <a:r>
              <a:rPr lang="en"/>
              <a:t>Where should the output files be saved?</a:t>
            </a:r>
            <a:endParaRPr/>
          </a:p>
        </p:txBody>
      </p:sp>
      <p:pic>
        <p:nvPicPr>
          <p:cNvPr id="829" name="Google Shape;829;p106"/>
          <p:cNvPicPr preferRelativeResize="0"/>
          <p:nvPr/>
        </p:nvPicPr>
        <p:blipFill rotWithShape="1">
          <a:blip r:embed="rId3">
            <a:alphaModFix/>
          </a:blip>
          <a:srcRect b="0" l="0" r="0" t="0"/>
          <a:stretch/>
        </p:blipFill>
        <p:spPr>
          <a:xfrm>
            <a:off x="6200775" y="1407350"/>
            <a:ext cx="2366242" cy="2471750"/>
          </a:xfrm>
          <a:prstGeom prst="rect">
            <a:avLst/>
          </a:prstGeom>
          <a:noFill/>
          <a:ln>
            <a:noFill/>
          </a:ln>
        </p:spPr>
      </p:pic>
      <p:sp>
        <p:nvSpPr>
          <p:cNvPr id="830" name="Google Shape;830;p106"/>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 := Location of file on computer</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7"/>
          <p:cNvSpPr txBox="1"/>
          <p:nvPr>
            <p:ph idx="1" type="body"/>
          </p:nvPr>
        </p:nvSpPr>
        <p:spPr>
          <a:xfrm>
            <a:off x="628650" y="1407362"/>
            <a:ext cx="5248500" cy="2737800"/>
          </a:xfrm>
          <a:prstGeom prst="rect">
            <a:avLst/>
          </a:prstGeom>
          <a:noFill/>
          <a:ln>
            <a:noFill/>
          </a:ln>
        </p:spPr>
        <p:txBody>
          <a:bodyPr anchorCtr="0" anchor="t" bIns="0" lIns="137150" spcFirstLastPara="1" rIns="0" wrap="square" tIns="0">
            <a:spAutoFit/>
          </a:bodyPr>
          <a:lstStyle/>
          <a:p>
            <a:pPr indent="-349250" lvl="0" marL="342900" rtl="0" algn="l">
              <a:lnSpc>
                <a:spcPct val="90000"/>
              </a:lnSpc>
              <a:spcBef>
                <a:spcPts val="0"/>
              </a:spcBef>
              <a:spcAft>
                <a:spcPts val="0"/>
              </a:spcAft>
              <a:buClr>
                <a:srgbClr val="002B42"/>
              </a:buClr>
              <a:buSzPts val="1700"/>
              <a:buFont typeface="Arial"/>
              <a:buChar char="●"/>
            </a:pPr>
            <a:r>
              <a:rPr lang="en">
                <a:latin typeface="Lemon"/>
                <a:ea typeface="Lemon"/>
                <a:cs typeface="Lemon"/>
                <a:sym typeface="Lemon"/>
              </a:rPr>
              <a:t>./</a:t>
            </a:r>
            <a:r>
              <a:rPr lang="en"/>
              <a:t>   is for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current working directory</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a:t>
            </a:r>
            <a:r>
              <a:rPr lang="en"/>
              <a:t>  is for parent directory of parent directory of current working directory</a:t>
            </a:r>
            <a:endParaRPr/>
          </a:p>
          <a:p>
            <a:pPr indent="-241300" lvl="0" marL="342900" rtl="0" algn="l">
              <a:lnSpc>
                <a:spcPct val="90000"/>
              </a:lnSpc>
              <a:spcBef>
                <a:spcPts val="800"/>
              </a:spcBef>
              <a:spcAft>
                <a:spcPts val="0"/>
              </a:spcAft>
              <a:buClr>
                <a:srgbClr val="002B42"/>
              </a:buClr>
              <a:buSzPts val="1700"/>
              <a:buFont typeface="Arial"/>
              <a:buNone/>
            </a:pPr>
            <a:r>
              <a:t/>
            </a:r>
            <a:endParaRPr/>
          </a:p>
          <a:p>
            <a:pPr indent="-349250" lvl="0" marL="342900" rtl="0" algn="l">
              <a:lnSpc>
                <a:spcPct val="90000"/>
              </a:lnSpc>
              <a:spcBef>
                <a:spcPts val="800"/>
              </a:spcBef>
              <a:spcAft>
                <a:spcPts val="0"/>
              </a:spcAft>
              <a:buClr>
                <a:srgbClr val="002B42"/>
              </a:buClr>
              <a:buSzPts val="1700"/>
              <a:buFont typeface="Arial"/>
              <a:buChar char="●"/>
            </a:pPr>
            <a:r>
              <a:rPr lang="en">
                <a:latin typeface="Lemon"/>
                <a:ea typeface="Lemon"/>
                <a:cs typeface="Lemon"/>
                <a:sym typeface="Lemon"/>
              </a:rPr>
              <a:t>/Root/DirA/DirC/File4</a:t>
            </a:r>
            <a:r>
              <a:rPr lang="en"/>
              <a:t>  is the path of File4 in the image to the right.</a:t>
            </a:r>
            <a:endParaRPr/>
          </a:p>
        </p:txBody>
      </p:sp>
      <p:pic>
        <p:nvPicPr>
          <p:cNvPr id="836" name="Google Shape;836;p107"/>
          <p:cNvPicPr preferRelativeResize="0"/>
          <p:nvPr/>
        </p:nvPicPr>
        <p:blipFill rotWithShape="1">
          <a:blip r:embed="rId3">
            <a:alphaModFix/>
          </a:blip>
          <a:srcRect b="0" l="0" r="0" t="0"/>
          <a:stretch/>
        </p:blipFill>
        <p:spPr>
          <a:xfrm>
            <a:off x="6200775" y="1278500"/>
            <a:ext cx="2489601" cy="2600600"/>
          </a:xfrm>
          <a:prstGeom prst="rect">
            <a:avLst/>
          </a:prstGeom>
          <a:noFill/>
          <a:ln>
            <a:noFill/>
          </a:ln>
        </p:spPr>
      </p:pic>
      <p:sp>
        <p:nvSpPr>
          <p:cNvPr id="837" name="Google Shape;837;p107"/>
          <p:cNvSpPr txBox="1"/>
          <p:nvPr/>
        </p:nvSpPr>
        <p:spPr>
          <a:xfrm>
            <a:off x="272400" y="152400"/>
            <a:ext cx="8571000" cy="9603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File paths</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08"/>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843" name="Google Shape;843;p108"/>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844" name="Google Shape;844;p108"/>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08"/>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846" name="Google Shape;846;p108"/>
          <p:cNvSpPr/>
          <p:nvPr/>
        </p:nvSpPr>
        <p:spPr>
          <a:xfrm>
            <a:off x="3316325" y="2030150"/>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847" name="Google Shape;847;p108"/>
          <p:cNvSpPr/>
          <p:nvPr/>
        </p:nvSpPr>
        <p:spPr>
          <a:xfrm>
            <a:off x="5445750" y="2030150"/>
            <a:ext cx="1727700" cy="493800"/>
          </a:xfrm>
          <a:prstGeom prst="roundRect">
            <a:avLst>
              <a:gd fmla="val 16667" name="adj"/>
            </a:avLst>
          </a:prstGeom>
          <a:solidFill>
            <a:srgbClr val="FCE5CD"/>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848" name="Google Shape;848;p108"/>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849" name="Google Shape;849;p108"/>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850" name="Google Shape;850;p108"/>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851" name="Google Shape;851;p108"/>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852" name="Google Shape;852;p108"/>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853" name="Google Shape;853;p108"/>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854" name="Google Shape;854;p108"/>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855" name="Google Shape;855;p108"/>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856" name="Google Shape;856;p108"/>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857" name="Google Shape;857;p108"/>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08"/>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859" name="Google Shape;859;p108"/>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0" name="Google Shape;860;p108"/>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09"/>
          <p:cNvSpPr txBox="1"/>
          <p:nvPr/>
        </p:nvSpPr>
        <p:spPr>
          <a:xfrm>
            <a:off x="135900" y="821200"/>
            <a:ext cx="8707800" cy="40857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Small dataset with 100k reads (for practice only).</a:t>
            </a:r>
            <a:endParaRPr sz="2000">
              <a:solidFill>
                <a:srgbClr val="002B42"/>
              </a:solidFill>
            </a:endParaRPr>
          </a:p>
          <a:p>
            <a:pPr indent="-355600" lvl="1" marL="914400" rtl="0" algn="l">
              <a:lnSpc>
                <a:spcPct val="115000"/>
              </a:lnSpc>
              <a:spcBef>
                <a:spcPts val="0"/>
              </a:spcBef>
              <a:spcAft>
                <a:spcPts val="0"/>
              </a:spcAft>
              <a:buClr>
                <a:srgbClr val="002B42"/>
              </a:buClr>
              <a:buSzPts val="2000"/>
              <a:buChar char="○"/>
            </a:pPr>
            <a:r>
              <a:rPr lang="en" sz="2000">
                <a:solidFill>
                  <a:srgbClr val="002B42"/>
                </a:solidFill>
              </a:rPr>
              <a:t>FASTQ to tallying counts.</a:t>
            </a:r>
            <a:endParaRPr sz="2000">
              <a:solidFill>
                <a:srgbClr val="002B42"/>
              </a:solidFill>
            </a:endParaRPr>
          </a:p>
          <a:p>
            <a:pPr indent="0" lvl="0" marL="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Analysis of real datasets can take time. Real sequenced read libraries can be found online </a:t>
            </a:r>
            <a:r>
              <a:rPr lang="en" sz="2000" u="sng">
                <a:solidFill>
                  <a:schemeClr val="hlink"/>
                </a:solidFill>
                <a:hlinkClick r:id="rId3"/>
              </a:rPr>
              <a:t>https://www.ncbi.nlm.nih.gov/sra/</a:t>
            </a:r>
            <a:r>
              <a:rPr lang="en" sz="2000">
                <a:solidFill>
                  <a:srgbClr val="002B42"/>
                </a:solidFill>
              </a:rPr>
              <a:t>. </a:t>
            </a:r>
            <a:endParaRPr sz="2000">
              <a:solidFill>
                <a:srgbClr val="002B42"/>
              </a:solidFill>
            </a:endParaRPr>
          </a:p>
          <a:p>
            <a:pPr indent="0" lvl="0" marL="457200" rtl="0" algn="l">
              <a:lnSpc>
                <a:spcPct val="115000"/>
              </a:lnSpc>
              <a:spcBef>
                <a:spcPts val="1000"/>
              </a:spcBef>
              <a:spcAft>
                <a:spcPts val="0"/>
              </a:spcAft>
              <a:buNone/>
            </a:pPr>
            <a:r>
              <a:t/>
            </a:r>
            <a:endParaRPr sz="700">
              <a:solidFill>
                <a:srgbClr val="002B42"/>
              </a:solidFill>
            </a:endParaRPr>
          </a:p>
          <a:p>
            <a:pPr indent="-355600" lvl="0" marL="457200" rtl="0" algn="l">
              <a:lnSpc>
                <a:spcPct val="115000"/>
              </a:lnSpc>
              <a:spcBef>
                <a:spcPts val="1000"/>
              </a:spcBef>
              <a:spcAft>
                <a:spcPts val="0"/>
              </a:spcAft>
              <a:buClr>
                <a:srgbClr val="002B42"/>
              </a:buClr>
              <a:buSzPts val="2000"/>
              <a:buChar char="●"/>
            </a:pPr>
            <a:r>
              <a:rPr lang="en" sz="2000">
                <a:solidFill>
                  <a:srgbClr val="002B42"/>
                </a:solidFill>
              </a:rPr>
              <a:t>The practice dataset has a low number of reads, which is not meaningful for differential gene expression analysis. Hence, for differential gene expression analysis use a real counts matrix, an example of which can be found at </a:t>
            </a:r>
            <a:r>
              <a:rPr lang="en" sz="2000" u="sng">
                <a:solidFill>
                  <a:schemeClr val="hlink"/>
                </a:solidFill>
                <a:hlinkClick r:id="rId4"/>
              </a:rPr>
              <a:t>https://www.ncbi.nlm.nih.gov/geo/query/acc.cgi?acc=GSE49712</a:t>
            </a:r>
            <a:r>
              <a:rPr lang="en" sz="2000">
                <a:solidFill>
                  <a:srgbClr val="002B42"/>
                </a:solidFill>
              </a:rPr>
              <a:t>. </a:t>
            </a:r>
            <a:endParaRPr sz="2000">
              <a:solidFill>
                <a:srgbClr val="002B42"/>
              </a:solidFill>
            </a:endParaRPr>
          </a:p>
        </p:txBody>
      </p:sp>
      <p:sp>
        <p:nvSpPr>
          <p:cNvPr id="866" name="Google Shape;866;p109"/>
          <p:cNvSpPr txBox="1"/>
          <p:nvPr/>
        </p:nvSpPr>
        <p:spPr>
          <a:xfrm>
            <a:off x="272400" y="152400"/>
            <a:ext cx="8571000" cy="7368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None/>
            </a:pPr>
            <a:r>
              <a:rPr b="1" lang="en" sz="3300">
                <a:solidFill>
                  <a:srgbClr val="1155CC"/>
                </a:solidFill>
                <a:latin typeface="Helvetica Neue"/>
                <a:ea typeface="Helvetica Neue"/>
                <a:cs typeface="Helvetica Neue"/>
                <a:sym typeface="Helvetica Neue"/>
              </a:rPr>
              <a:t>Dataset</a:t>
            </a:r>
            <a:endParaRPr b="1" sz="3300">
              <a:solidFill>
                <a:srgbClr val="1155CC"/>
              </a:solidFill>
              <a:latin typeface="Helvetica Neue"/>
              <a:ea typeface="Helvetica Neue"/>
              <a:cs typeface="Helvetica Neue"/>
              <a:sym typeface="Helvetica Neue"/>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10"/>
          <p:cNvSpPr txBox="1"/>
          <p:nvPr>
            <p:ph type="title"/>
          </p:nvPr>
        </p:nvSpPr>
        <p:spPr>
          <a:xfrm>
            <a:off x="628650" y="28069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a:t>
            </a:r>
            <a:endParaRPr/>
          </a:p>
        </p:txBody>
      </p:sp>
      <p:sp>
        <p:nvSpPr>
          <p:cNvPr id="872" name="Google Shape;872;p110"/>
          <p:cNvSpPr txBox="1"/>
          <p:nvPr>
            <p:ph idx="1" type="body"/>
          </p:nvPr>
        </p:nvSpPr>
        <p:spPr>
          <a:xfrm>
            <a:off x="628650" y="1017494"/>
            <a:ext cx="7886700" cy="3263400"/>
          </a:xfrm>
          <a:prstGeom prst="rect">
            <a:avLst/>
          </a:prstGeom>
        </p:spPr>
        <p:txBody>
          <a:bodyPr anchorCtr="0" anchor="t" bIns="0" lIns="0" spcFirstLastPara="1" rIns="0" wrap="square" tIns="0">
            <a:noAutofit/>
          </a:bodyPr>
          <a:lstStyle/>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Start Docker Desktop </a:t>
            </a:r>
            <a:endParaRPr sz="2460">
              <a:latin typeface="Arial"/>
              <a:ea typeface="Arial"/>
              <a:cs typeface="Arial"/>
              <a:sym typeface="Arial"/>
            </a:endParaRPr>
          </a:p>
          <a:p>
            <a:pPr indent="0" lvl="0" marL="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Uploading FASTQ files to Docker container</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latin typeface="Arial"/>
                <a:ea typeface="Arial"/>
                <a:cs typeface="Arial"/>
                <a:sym typeface="Arial"/>
              </a:rPr>
              <a:t>Running FASTQC</a:t>
            </a:r>
            <a:endParaRPr sz="2160">
              <a:latin typeface="Arial"/>
              <a:ea typeface="Arial"/>
              <a:cs typeface="Arial"/>
              <a:sym typeface="Arial"/>
            </a:endParaRPr>
          </a:p>
          <a:p>
            <a:pPr indent="0" lvl="0" marL="457200" rtl="0" algn="l">
              <a:lnSpc>
                <a:spcPct val="70000"/>
              </a:lnSpc>
              <a:spcBef>
                <a:spcPts val="800"/>
              </a:spcBef>
              <a:spcAft>
                <a:spcPts val="0"/>
              </a:spcAft>
              <a:buSzPts val="852"/>
              <a:buNone/>
            </a:pPr>
            <a:r>
              <a:t/>
            </a:r>
            <a:endParaRPr sz="2160">
              <a:latin typeface="Arial"/>
              <a:ea typeface="Arial"/>
              <a:cs typeface="Arial"/>
              <a:sym typeface="Arial"/>
            </a:endParaRPr>
          </a:p>
          <a:p>
            <a:pPr indent="-365760" lvl="0" marL="457200" rtl="0" algn="l">
              <a:lnSpc>
                <a:spcPct val="70000"/>
              </a:lnSpc>
              <a:spcBef>
                <a:spcPts val="800"/>
              </a:spcBef>
              <a:spcAft>
                <a:spcPts val="0"/>
              </a:spcAft>
              <a:buSzPts val="2160"/>
              <a:buFont typeface="Arial"/>
              <a:buChar char="●"/>
            </a:pPr>
            <a:r>
              <a:rPr lang="en" sz="2160"/>
              <a:t>Checking the adapter content</a:t>
            </a:r>
            <a:endParaRPr sz="2160"/>
          </a:p>
          <a:p>
            <a:pPr indent="0" lvl="0" marL="457200" rtl="0" algn="l">
              <a:lnSpc>
                <a:spcPct val="70000"/>
              </a:lnSpc>
              <a:spcBef>
                <a:spcPts val="800"/>
              </a:spcBef>
              <a:spcAft>
                <a:spcPts val="0"/>
              </a:spcAft>
              <a:buSzPts val="852"/>
              <a:buNone/>
            </a:pPr>
            <a:r>
              <a:t/>
            </a:r>
            <a:endParaRPr sz="2160"/>
          </a:p>
          <a:p>
            <a:pPr indent="0" lvl="0" marL="0" rtl="0" algn="l">
              <a:lnSpc>
                <a:spcPct val="70000"/>
              </a:lnSpc>
              <a:spcBef>
                <a:spcPts val="800"/>
              </a:spcBef>
              <a:spcAft>
                <a:spcPts val="0"/>
              </a:spcAft>
              <a:buSzPts val="852"/>
              <a:buNone/>
            </a:pPr>
            <a:r>
              <a:t/>
            </a:r>
            <a:endParaRPr sz="2160"/>
          </a:p>
          <a:p>
            <a:pPr indent="0" lvl="0" marL="457200" rtl="0" algn="l">
              <a:lnSpc>
                <a:spcPct val="70000"/>
              </a:lnSpc>
              <a:spcBef>
                <a:spcPts val="800"/>
              </a:spcBef>
              <a:spcAft>
                <a:spcPts val="0"/>
              </a:spcAft>
              <a:buSzPts val="852"/>
              <a:buNone/>
            </a:pPr>
            <a:r>
              <a:t/>
            </a:r>
            <a:endParaRPr sz="216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1"/>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6</a:t>
            </a:r>
            <a:endParaRPr/>
          </a:p>
        </p:txBody>
      </p:sp>
      <p:sp>
        <p:nvSpPr>
          <p:cNvPr id="878" name="Google Shape;878;p111"/>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What is the </a:t>
            </a:r>
            <a:r>
              <a:rPr lang="en" u="sng"/>
              <a:t>sequence length</a:t>
            </a:r>
            <a:r>
              <a:rPr lang="en"/>
              <a:t> reported by the FASTQC?</a:t>
            </a:r>
            <a:endParaRPr/>
          </a:p>
          <a:p>
            <a:pPr indent="0" lvl="0" marL="0" rtl="0" algn="l">
              <a:spcBef>
                <a:spcPts val="800"/>
              </a:spcBef>
              <a:spcAft>
                <a:spcPts val="0"/>
              </a:spcAft>
              <a:buNone/>
            </a:pPr>
            <a:r>
              <a:t/>
            </a:r>
            <a:endParaRPr/>
          </a:p>
          <a:p>
            <a:pPr indent="-317500" lvl="0" marL="914400" rtl="0" algn="l">
              <a:spcBef>
                <a:spcPts val="800"/>
              </a:spcBef>
              <a:spcAft>
                <a:spcPts val="0"/>
              </a:spcAft>
              <a:buSzPts val="1400"/>
              <a:buAutoNum type="arabicPeriod"/>
            </a:pPr>
            <a:r>
              <a:rPr lang="en"/>
              <a:t>100000</a:t>
            </a:r>
            <a:endParaRPr/>
          </a:p>
          <a:p>
            <a:pPr indent="-317500" lvl="0" marL="914400" rtl="0" algn="l">
              <a:spcBef>
                <a:spcPts val="0"/>
              </a:spcBef>
              <a:spcAft>
                <a:spcPts val="0"/>
              </a:spcAft>
              <a:buSzPts val="1400"/>
              <a:buAutoNum type="arabicPeriod"/>
            </a:pPr>
            <a:r>
              <a:rPr lang="en"/>
              <a:t>50</a:t>
            </a:r>
            <a:endParaRPr/>
          </a:p>
          <a:p>
            <a:pPr indent="-317500" lvl="0" marL="914400" rtl="0" algn="l">
              <a:spcBef>
                <a:spcPts val="0"/>
              </a:spcBef>
              <a:spcAft>
                <a:spcPts val="0"/>
              </a:spcAft>
              <a:buSzPts val="1400"/>
              <a:buAutoNum type="arabicPeriod"/>
            </a:pPr>
            <a:r>
              <a:rPr lang="en"/>
              <a:t>0</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12"/>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Redo QC to ensure satisfactory quality</a:t>
            </a:r>
            <a:endParaRPr/>
          </a:p>
        </p:txBody>
      </p:sp>
      <p:sp>
        <p:nvSpPr>
          <p:cNvPr id="884" name="Google Shape;884;p112"/>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317500" lvl="0" marL="457200" rtl="0" algn="l">
              <a:spcBef>
                <a:spcPts val="800"/>
              </a:spcBef>
              <a:spcAft>
                <a:spcPts val="0"/>
              </a:spcAft>
              <a:buSzPts val="1400"/>
              <a:buChar char="●"/>
            </a:pPr>
            <a:r>
              <a:rPr lang="en"/>
              <a:t>Run FastQC.</a:t>
            </a:r>
            <a:endParaRPr/>
          </a:p>
          <a:p>
            <a:pPr indent="0" lvl="0" marL="457200" rtl="0" algn="l">
              <a:spcBef>
                <a:spcPts val="800"/>
              </a:spcBef>
              <a:spcAft>
                <a:spcPts val="0"/>
              </a:spcAft>
              <a:buNone/>
            </a:pPr>
            <a:r>
              <a:t/>
            </a:r>
            <a:endParaRPr/>
          </a:p>
          <a:p>
            <a:pPr indent="-317500" lvl="0" marL="457200" rtl="0" algn="l">
              <a:spcBef>
                <a:spcPts val="800"/>
              </a:spcBef>
              <a:spcAft>
                <a:spcPts val="0"/>
              </a:spcAft>
              <a:buSzPts val="1400"/>
              <a:buChar char="●"/>
            </a:pPr>
            <a:r>
              <a:rPr lang="en"/>
              <a:t>Is the adapter content gone?</a:t>
            </a:r>
            <a:endParaRPr/>
          </a:p>
          <a:p>
            <a:pPr indent="0" lvl="0" marL="457200" rtl="0" algn="l">
              <a:spcBef>
                <a:spcPts val="80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13"/>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Demo using Docker</a:t>
            </a:r>
            <a:endParaRPr/>
          </a:p>
        </p:txBody>
      </p:sp>
      <p:sp>
        <p:nvSpPr>
          <p:cNvPr id="890" name="Google Shape;890;p113"/>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t/>
            </a:r>
            <a:endParaRPr sz="2400">
              <a:latin typeface="Arial"/>
              <a:ea typeface="Arial"/>
              <a:cs typeface="Arial"/>
              <a:sym typeface="Arial"/>
            </a:endParaRPr>
          </a:p>
          <a:p>
            <a:pPr indent="-381000" lvl="0" marL="457200" rtl="0" algn="l">
              <a:spcBef>
                <a:spcPts val="800"/>
              </a:spcBef>
              <a:spcAft>
                <a:spcPts val="0"/>
              </a:spcAft>
              <a:buSzPts val="2400"/>
              <a:buFont typeface="Arial"/>
              <a:buChar char="●"/>
            </a:pPr>
            <a:r>
              <a:rPr lang="en" sz="2400">
                <a:latin typeface="Arial"/>
                <a:ea typeface="Arial"/>
                <a:cs typeface="Arial"/>
                <a:sym typeface="Arial"/>
              </a:rPr>
              <a:t>Run STAR to align the reads to the reference genome</a:t>
            </a:r>
            <a:endParaRPr sz="2400">
              <a:latin typeface="Arial"/>
              <a:ea typeface="Arial"/>
              <a:cs typeface="Arial"/>
              <a:sym typeface="Arial"/>
            </a:endParaRPr>
          </a:p>
          <a:p>
            <a:pPr indent="0" lvl="0" marL="0" rtl="0" algn="l">
              <a:spcBef>
                <a:spcPts val="800"/>
              </a:spcBef>
              <a:spcAft>
                <a:spcPts val="0"/>
              </a:spcAft>
              <a:buNone/>
            </a:pPr>
            <a:r>
              <a:t/>
            </a:r>
            <a:endParaRPr sz="2400">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14"/>
          <p:cNvSpPr txBox="1"/>
          <p:nvPr>
            <p:ph type="title"/>
          </p:nvPr>
        </p:nvSpPr>
        <p:spPr>
          <a:xfrm>
            <a:off x="628650" y="531341"/>
            <a:ext cx="7886700" cy="7368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
                <a:solidFill>
                  <a:srgbClr val="A64D79"/>
                </a:solidFill>
              </a:rPr>
              <a:t>Break (5 min) </a:t>
            </a:r>
            <a:endParaRPr>
              <a:solidFill>
                <a:srgbClr val="A64D79"/>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Need help? Please drop a question in the chat or speak 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6" name="Google Shape;896;p114"/>
          <p:cNvSpPr txBox="1"/>
          <p:nvPr/>
        </p:nvSpPr>
        <p:spPr>
          <a:xfrm>
            <a:off x="287325" y="3993875"/>
            <a:ext cx="7886700" cy="108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2200">
                <a:solidFill>
                  <a:schemeClr val="accent2"/>
                </a:solidFill>
              </a:rPr>
              <a:t>Please take the survey:</a:t>
            </a:r>
            <a:endParaRPr b="1" sz="2200">
              <a:solidFill>
                <a:schemeClr val="accent2"/>
              </a:solidFill>
            </a:endParaRPr>
          </a:p>
          <a:p>
            <a:pPr indent="0" lvl="0" marL="0" rtl="0" algn="l">
              <a:lnSpc>
                <a:spcPct val="90000"/>
              </a:lnSpc>
              <a:spcBef>
                <a:spcPts val="0"/>
              </a:spcBef>
              <a:spcAft>
                <a:spcPts val="0"/>
              </a:spcAft>
              <a:buNone/>
            </a:pPr>
            <a:r>
              <a:rPr b="1" lang="en" sz="2200">
                <a:solidFill>
                  <a:schemeClr val="accent2"/>
                </a:solidFill>
              </a:rPr>
              <a:t> </a:t>
            </a:r>
            <a:r>
              <a:rPr lang="en" sz="2100" u="sng">
                <a:solidFill>
                  <a:schemeClr val="hlink"/>
                </a:solidFill>
                <a:hlinkClick r:id="rId3"/>
              </a:rPr>
              <a:t>https://www.surveymonkey.com/r/F75J6VZ</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5"/>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902" name="Google Shape;902;p115"/>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903" name="Google Shape;903;p115"/>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15"/>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905" name="Google Shape;905;p115"/>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906" name="Google Shape;906;p115"/>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907" name="Google Shape;907;p115"/>
          <p:cNvSpPr/>
          <p:nvPr/>
        </p:nvSpPr>
        <p:spPr>
          <a:xfrm>
            <a:off x="3316325" y="3283863"/>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908" name="Google Shape;908;p115"/>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909" name="Google Shape;909;p115"/>
          <p:cNvSpPr/>
          <p:nvPr/>
        </p:nvSpPr>
        <p:spPr>
          <a:xfrm>
            <a:off x="3316325" y="38861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910" name="Google Shape;910;p115"/>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911" name="Google Shape;911;p115"/>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912" name="Google Shape;912;p115"/>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13" name="Google Shape;913;p115"/>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14" name="Google Shape;914;p115"/>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15" name="Google Shape;915;p115"/>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16" name="Google Shape;916;p115"/>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15"/>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18" name="Google Shape;918;p115"/>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9" name="Google Shape;919;p115"/>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16"/>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Poll 7</a:t>
            </a:r>
            <a:endParaRPr/>
          </a:p>
        </p:txBody>
      </p:sp>
      <p:sp>
        <p:nvSpPr>
          <p:cNvPr id="925" name="Google Shape;925;p116"/>
          <p:cNvSpPr txBox="1"/>
          <p:nvPr>
            <p:ph idx="1" type="body"/>
          </p:nvPr>
        </p:nvSpPr>
        <p:spPr>
          <a:xfrm>
            <a:off x="628650" y="1322294"/>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Clr>
                <a:schemeClr val="dk1"/>
              </a:buClr>
              <a:buSzPts val="1400"/>
              <a:buFont typeface="Arial"/>
              <a:buNone/>
            </a:pPr>
            <a:r>
              <a:rPr lang="en">
                <a:latin typeface="Arial"/>
                <a:ea typeface="Arial"/>
                <a:cs typeface="Arial"/>
                <a:sym typeface="Arial"/>
              </a:rPr>
              <a:t>How is the pace?</a:t>
            </a:r>
            <a:endParaRPr>
              <a:latin typeface="Arial"/>
              <a:ea typeface="Arial"/>
              <a:cs typeface="Arial"/>
              <a:sym typeface="Arial"/>
            </a:endParaRPr>
          </a:p>
          <a:p>
            <a:pPr indent="-273050" lvl="0" marL="685800" rtl="0" algn="l">
              <a:spcBef>
                <a:spcPts val="800"/>
              </a:spcBef>
              <a:spcAft>
                <a:spcPts val="0"/>
              </a:spcAft>
              <a:buSzPts val="1700"/>
              <a:buAutoNum type="arabicPeriod"/>
            </a:pPr>
            <a:r>
              <a:rPr lang="en">
                <a:latin typeface="Arial"/>
                <a:ea typeface="Arial"/>
                <a:cs typeface="Arial"/>
                <a:sym typeface="Arial"/>
              </a:rPr>
              <a:t>Too fast  - please go slower</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Just right - keep going at the same pace</a:t>
            </a:r>
            <a:endParaRPr>
              <a:latin typeface="Arial"/>
              <a:ea typeface="Arial"/>
              <a:cs typeface="Arial"/>
              <a:sym typeface="Arial"/>
            </a:endParaRPr>
          </a:p>
          <a:p>
            <a:pPr indent="-273050" lvl="0" marL="685800" rtl="0" algn="l">
              <a:spcBef>
                <a:spcPts val="0"/>
              </a:spcBef>
              <a:spcAft>
                <a:spcPts val="0"/>
              </a:spcAft>
              <a:buSzPts val="1700"/>
              <a:buAutoNum type="arabicPeriod"/>
            </a:pPr>
            <a:r>
              <a:rPr lang="en">
                <a:latin typeface="Arial"/>
                <a:ea typeface="Arial"/>
                <a:cs typeface="Arial"/>
                <a:sym typeface="Arial"/>
              </a:rPr>
              <a:t>Too slow - please go faster</a:t>
            </a:r>
            <a:endParaRPr>
              <a:latin typeface="Arial"/>
              <a:ea typeface="Arial"/>
              <a:cs typeface="Arial"/>
              <a:sym typeface="Arial"/>
            </a:endParaRPr>
          </a:p>
          <a:p>
            <a:pPr indent="0" lvl="0" marL="457200" rtl="0" algn="l">
              <a:spcBef>
                <a:spcPts val="800"/>
              </a:spcBef>
              <a:spcAft>
                <a:spcPts val="0"/>
              </a:spcAft>
              <a:buClr>
                <a:schemeClr val="dk1"/>
              </a:buClr>
              <a:buSzPts val="1400"/>
              <a:buFont typeface="Arial"/>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117"/>
          <p:cNvSpPr txBox="1"/>
          <p:nvPr>
            <p:ph type="title"/>
          </p:nvPr>
        </p:nvSpPr>
        <p:spPr>
          <a:xfrm>
            <a:off x="118872" y="0"/>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Understanding STAR output </a:t>
            </a:r>
            <a:endParaRPr/>
          </a:p>
        </p:txBody>
      </p:sp>
      <p:sp>
        <p:nvSpPr>
          <p:cNvPr id="931" name="Google Shape;931;p117"/>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1. Alignments in SAM format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2. Summary of mapping statistics</a:t>
            </a:r>
            <a:endParaRPr/>
          </a:p>
          <a:p>
            <a:pPr indent="-317500" lvl="0" marL="914400" rtl="0" algn="l">
              <a:spcBef>
                <a:spcPts val="800"/>
              </a:spcBef>
              <a:spcAft>
                <a:spcPts val="0"/>
              </a:spcAft>
              <a:buSzPts val="1400"/>
              <a:buChar char="●"/>
            </a:pPr>
            <a:r>
              <a:rPr lang="en"/>
              <a:t>How many reads mapped?</a:t>
            </a:r>
            <a:endParaRPr/>
          </a:p>
          <a:p>
            <a:pPr indent="-317500" lvl="0" marL="914400" rtl="0" algn="l">
              <a:spcBef>
                <a:spcPts val="0"/>
              </a:spcBef>
              <a:spcAft>
                <a:spcPts val="0"/>
              </a:spcAft>
              <a:buSzPts val="1400"/>
              <a:buChar char="●"/>
            </a:pPr>
            <a:r>
              <a:rPr lang="en"/>
              <a:t>How many unmapped?</a:t>
            </a:r>
            <a:endParaRPr/>
          </a:p>
          <a:p>
            <a:pPr indent="-317500" lvl="0" marL="914400" rtl="0" algn="l">
              <a:spcBef>
                <a:spcPts val="0"/>
              </a:spcBef>
              <a:spcAft>
                <a:spcPts val="0"/>
              </a:spcAft>
              <a:buSzPts val="1400"/>
              <a:buChar char="●"/>
            </a:pPr>
            <a:r>
              <a:rPr lang="en"/>
              <a:t>...</a:t>
            </a:r>
            <a:endParaRPr/>
          </a:p>
          <a:p>
            <a:pPr indent="0" lvl="0" marL="0" rtl="0" algn="l">
              <a:spcBef>
                <a:spcPts val="800"/>
              </a:spcBef>
              <a:spcAft>
                <a:spcPts val="0"/>
              </a:spcAft>
              <a:buNone/>
            </a:pPr>
            <a:r>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18"/>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Sequence Alignment/Map (SAM) format</a:t>
            </a:r>
            <a:endParaRPr/>
          </a:p>
        </p:txBody>
      </p:sp>
      <p:sp>
        <p:nvSpPr>
          <p:cNvPr id="937" name="Google Shape;937;p118"/>
          <p:cNvSpPr txBox="1"/>
          <p:nvPr>
            <p:ph idx="1" type="body"/>
          </p:nvPr>
        </p:nvSpPr>
        <p:spPr>
          <a:xfrm>
            <a:off x="628650" y="944500"/>
            <a:ext cx="8459700" cy="4045500"/>
          </a:xfrm>
          <a:prstGeom prst="rect">
            <a:avLst/>
          </a:prstGeom>
        </p:spPr>
        <p:txBody>
          <a:bodyPr anchorCtr="0" anchor="t" bIns="0" lIns="0" spcFirstLastPara="1" rIns="0" wrap="square" tIns="0">
            <a:normAutofit fontScale="92500" lnSpcReduction="20000"/>
          </a:bodyPr>
          <a:lstStyle/>
          <a:p>
            <a:pPr indent="-310832" lvl="0" marL="457200" rtl="0" algn="l">
              <a:spcBef>
                <a:spcPts val="800"/>
              </a:spcBef>
              <a:spcAft>
                <a:spcPts val="0"/>
              </a:spcAft>
              <a:buSzPct val="66666"/>
              <a:buChar char="●"/>
            </a:pPr>
            <a:r>
              <a:rPr lang="en"/>
              <a:t>Open with Excel.</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First few lines contain metadata about alignments.</a:t>
            </a:r>
            <a:endParaRPr/>
          </a:p>
          <a:p>
            <a:pPr indent="-310832" lvl="1" marL="1371600" rtl="0" algn="l">
              <a:lnSpc>
                <a:spcPct val="115000"/>
              </a:lnSpc>
              <a:spcBef>
                <a:spcPts val="0"/>
              </a:spcBef>
              <a:spcAft>
                <a:spcPts val="0"/>
              </a:spcAft>
              <a:buSzPct val="77777"/>
              <a:buChar char="○"/>
            </a:pPr>
            <a:r>
              <a:rPr lang="en"/>
              <a:t>These lines start with “@”. </a:t>
            </a:r>
            <a:endParaRPr/>
          </a:p>
          <a:p>
            <a:pPr indent="-310832" lvl="1" marL="1371600" rtl="0" algn="l">
              <a:lnSpc>
                <a:spcPct val="115000"/>
              </a:lnSpc>
              <a:spcBef>
                <a:spcPts val="0"/>
              </a:spcBef>
              <a:spcAft>
                <a:spcPts val="0"/>
              </a:spcAft>
              <a:buSzPct val="77777"/>
              <a:buChar char="○"/>
            </a:pPr>
            <a:r>
              <a:rPr lang="en"/>
              <a:t>Example – version of file format, sorting order of alignments, grouping, etc.</a:t>
            </a:r>
            <a:endParaRPr/>
          </a:p>
          <a:p>
            <a:pPr indent="0" lvl="0" marL="914400" rtl="0" algn="l">
              <a:lnSpc>
                <a:spcPct val="115000"/>
              </a:lnSpc>
              <a:spcBef>
                <a:spcPts val="800"/>
              </a:spcBef>
              <a:spcAft>
                <a:spcPts val="0"/>
              </a:spcAft>
              <a:buNone/>
            </a:pPr>
            <a:r>
              <a:t/>
            </a:r>
            <a:endParaRPr/>
          </a:p>
          <a:p>
            <a:pPr indent="-310832" lvl="0" marL="457200" rtl="0" algn="l">
              <a:spcBef>
                <a:spcPts val="800"/>
              </a:spcBef>
              <a:spcAft>
                <a:spcPts val="0"/>
              </a:spcAft>
              <a:buSzPct val="66666"/>
              <a:buChar char="●"/>
            </a:pPr>
            <a:r>
              <a:rPr lang="en"/>
              <a:t>After header, a table of alignments of each read to the genome.</a:t>
            </a:r>
            <a:endParaRPr/>
          </a:p>
          <a:p>
            <a:pPr indent="0" lvl="0" marL="914400" rtl="0" algn="l">
              <a:spcBef>
                <a:spcPts val="800"/>
              </a:spcBef>
              <a:spcAft>
                <a:spcPts val="0"/>
              </a:spcAft>
              <a:buNone/>
            </a:pPr>
            <a:r>
              <a:t/>
            </a:r>
            <a:endParaRPr/>
          </a:p>
          <a:p>
            <a:pPr indent="-310832" lvl="0" marL="457200" rtl="0" algn="l">
              <a:spcBef>
                <a:spcPts val="800"/>
              </a:spcBef>
              <a:spcAft>
                <a:spcPts val="0"/>
              </a:spcAft>
              <a:buSzPct val="66666"/>
              <a:buChar char="●"/>
            </a:pPr>
            <a:r>
              <a:rPr lang="en"/>
              <a:t>Alignment reports often very large files.</a:t>
            </a:r>
            <a:endParaRPr/>
          </a:p>
          <a:p>
            <a:pPr indent="0" lvl="0" marL="914400" rtl="0" algn="l">
              <a:spcBef>
                <a:spcPts val="800"/>
              </a:spcBef>
              <a:spcAft>
                <a:spcPts val="0"/>
              </a:spcAft>
              <a:buNone/>
            </a:pPr>
            <a:r>
              <a:t/>
            </a:r>
            <a:endParaRPr/>
          </a:p>
          <a:p>
            <a:pPr indent="-310832" lvl="0" marL="457200" rtl="0" algn="l">
              <a:lnSpc>
                <a:spcPct val="200000"/>
              </a:lnSpc>
              <a:spcBef>
                <a:spcPts val="800"/>
              </a:spcBef>
              <a:spcAft>
                <a:spcPts val="0"/>
              </a:spcAft>
              <a:buSzPct val="66666"/>
              <a:buChar char="●"/>
            </a:pPr>
            <a:r>
              <a:rPr lang="en"/>
              <a:t>Binary Alignment/Map (BAM) extension used for compressed SAM files.</a:t>
            </a:r>
            <a:endParaRPr/>
          </a:p>
          <a:p>
            <a:pPr indent="-310832" lvl="0" marL="457200" rtl="0" algn="l">
              <a:lnSpc>
                <a:spcPct val="200000"/>
              </a:lnSpc>
              <a:spcBef>
                <a:spcPts val="0"/>
              </a:spcBef>
              <a:spcAft>
                <a:spcPts val="0"/>
              </a:spcAft>
              <a:buSzPct val="66666"/>
              <a:buChar char="●"/>
            </a:pPr>
            <a:r>
              <a:rPr lang="en"/>
              <a:t>Indexed BAM -&gt; BAI</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id="942" name="Google Shape;942;p119"/>
          <p:cNvPicPr preferRelativeResize="0"/>
          <p:nvPr/>
        </p:nvPicPr>
        <p:blipFill>
          <a:blip r:embed="rId3">
            <a:alphaModFix/>
          </a:blip>
          <a:stretch>
            <a:fillRect/>
          </a:stretch>
        </p:blipFill>
        <p:spPr>
          <a:xfrm>
            <a:off x="84725" y="2804941"/>
            <a:ext cx="8839201" cy="2329821"/>
          </a:xfrm>
          <a:prstGeom prst="rect">
            <a:avLst/>
          </a:prstGeom>
          <a:noFill/>
          <a:ln>
            <a:noFill/>
          </a:ln>
        </p:spPr>
      </p:pic>
      <p:pic>
        <p:nvPicPr>
          <p:cNvPr id="943" name="Google Shape;943;p119"/>
          <p:cNvPicPr preferRelativeResize="0"/>
          <p:nvPr/>
        </p:nvPicPr>
        <p:blipFill>
          <a:blip r:embed="rId4">
            <a:alphaModFix/>
          </a:blip>
          <a:stretch>
            <a:fillRect/>
          </a:stretch>
        </p:blipFill>
        <p:spPr>
          <a:xfrm>
            <a:off x="160925" y="395850"/>
            <a:ext cx="8478075" cy="2561500"/>
          </a:xfrm>
          <a:prstGeom prst="rect">
            <a:avLst/>
          </a:prstGeom>
          <a:noFill/>
          <a:ln>
            <a:noFill/>
          </a:ln>
        </p:spPr>
      </p:pic>
      <p:sp>
        <p:nvSpPr>
          <p:cNvPr id="944" name="Google Shape;944;p119"/>
          <p:cNvSpPr txBox="1"/>
          <p:nvPr>
            <p:ph type="title"/>
          </p:nvPr>
        </p:nvSpPr>
        <p:spPr>
          <a:xfrm>
            <a:off x="152400" y="35616"/>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From the alignment to </a:t>
            </a:r>
            <a:r>
              <a:rPr lang="en"/>
              <a:t>SAM</a:t>
            </a:r>
            <a:r>
              <a:rPr lang="en"/>
              <a:t> format</a:t>
            </a:r>
            <a:endParaRPr/>
          </a:p>
        </p:txBody>
      </p:sp>
      <p:pic>
        <p:nvPicPr>
          <p:cNvPr id="945" name="Google Shape;945;p119"/>
          <p:cNvPicPr preferRelativeResize="0"/>
          <p:nvPr/>
        </p:nvPicPr>
        <p:blipFill>
          <a:blip r:embed="rId5">
            <a:alphaModFix/>
          </a:blip>
          <a:stretch>
            <a:fillRect/>
          </a:stretch>
        </p:blipFill>
        <p:spPr>
          <a:xfrm>
            <a:off x="5585075" y="1435550"/>
            <a:ext cx="2812300" cy="482100"/>
          </a:xfrm>
          <a:prstGeom prst="rect">
            <a:avLst/>
          </a:prstGeom>
          <a:noFill/>
          <a:ln>
            <a:noFill/>
          </a:ln>
        </p:spPr>
      </p:pic>
      <p:sp>
        <p:nvSpPr>
          <p:cNvPr id="946" name="Google Shape;946;p119"/>
          <p:cNvSpPr txBox="1"/>
          <p:nvPr/>
        </p:nvSpPr>
        <p:spPr>
          <a:xfrm>
            <a:off x="7141975" y="3058650"/>
            <a:ext cx="14232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SAM</a:t>
            </a:r>
            <a:endParaRPr sz="300"/>
          </a:p>
        </p:txBody>
      </p:sp>
      <p:sp>
        <p:nvSpPr>
          <p:cNvPr id="947" name="Google Shape;947;p119"/>
          <p:cNvSpPr txBox="1"/>
          <p:nvPr/>
        </p:nvSpPr>
        <p:spPr>
          <a:xfrm>
            <a:off x="6832400" y="557050"/>
            <a:ext cx="1632900" cy="4893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0"/>
              </a:spcBef>
              <a:spcAft>
                <a:spcPts val="0"/>
              </a:spcAft>
              <a:buNone/>
            </a:pPr>
            <a:r>
              <a:rPr b="1" lang="en" sz="2200">
                <a:solidFill>
                  <a:srgbClr val="1155CC"/>
                </a:solidFill>
                <a:latin typeface="Helvetica Neue"/>
                <a:ea typeface="Helvetica Neue"/>
                <a:cs typeface="Helvetica Neue"/>
                <a:sym typeface="Helvetica Neue"/>
              </a:rPr>
              <a:t>Alignment</a:t>
            </a:r>
            <a:endParaRPr sz="300"/>
          </a:p>
        </p:txBody>
      </p:sp>
      <p:sp>
        <p:nvSpPr>
          <p:cNvPr id="948" name="Google Shape;948;p119"/>
          <p:cNvSpPr/>
          <p:nvPr/>
        </p:nvSpPr>
        <p:spPr>
          <a:xfrm>
            <a:off x="372875" y="3125575"/>
            <a:ext cx="2270100" cy="4167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9"/>
          <p:cNvSpPr/>
          <p:nvPr/>
        </p:nvSpPr>
        <p:spPr>
          <a:xfrm>
            <a:off x="372875" y="3530800"/>
            <a:ext cx="7260000" cy="1229400"/>
          </a:xfrm>
          <a:prstGeom prst="rect">
            <a:avLst/>
          </a:prstGeom>
          <a:noFill/>
          <a:ln cap="flat" cmpd="sng" w="28575">
            <a:solidFill>
              <a:srgbClr val="D5A6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20"/>
          <p:cNvSpPr txBox="1"/>
          <p:nvPr>
            <p:ph type="title"/>
          </p:nvPr>
        </p:nvSpPr>
        <p:spPr>
          <a:xfrm>
            <a:off x="278525" y="215200"/>
            <a:ext cx="8865600" cy="7368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CIGAR string: encode the details of</a:t>
            </a:r>
            <a:endParaRPr>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
                <a:solidFill>
                  <a:srgbClr val="1155CC"/>
                </a:solidFill>
              </a:rPr>
              <a:t>the alignment</a:t>
            </a:r>
            <a:endParaRPr>
              <a:solidFill>
                <a:srgbClr val="1155CC"/>
              </a:solidFill>
            </a:endParaRPr>
          </a:p>
          <a:p>
            <a:pPr indent="0" lvl="0" marL="0" rtl="0" algn="l">
              <a:spcBef>
                <a:spcPts val="0"/>
              </a:spcBef>
              <a:spcAft>
                <a:spcPts val="0"/>
              </a:spcAft>
              <a:buNone/>
            </a:pPr>
            <a:r>
              <a:t/>
            </a:r>
            <a:endParaRPr>
              <a:solidFill>
                <a:srgbClr val="1155CC"/>
              </a:solidFill>
            </a:endParaRPr>
          </a:p>
        </p:txBody>
      </p:sp>
      <p:pic>
        <p:nvPicPr>
          <p:cNvPr id="955" name="Google Shape;955;p120"/>
          <p:cNvPicPr preferRelativeResize="0"/>
          <p:nvPr/>
        </p:nvPicPr>
        <p:blipFill>
          <a:blip r:embed="rId3">
            <a:alphaModFix/>
          </a:blip>
          <a:stretch>
            <a:fillRect/>
          </a:stretch>
        </p:blipFill>
        <p:spPr>
          <a:xfrm>
            <a:off x="152400" y="1420541"/>
            <a:ext cx="8138952" cy="357055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21"/>
          <p:cNvSpPr txBox="1"/>
          <p:nvPr>
            <p:ph type="title"/>
          </p:nvPr>
        </p:nvSpPr>
        <p:spPr>
          <a:xfrm>
            <a:off x="83650" y="0"/>
            <a:ext cx="91440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SAM format </a:t>
            </a:r>
            <a:endParaRPr/>
          </a:p>
        </p:txBody>
      </p:sp>
      <p:pic>
        <p:nvPicPr>
          <p:cNvPr id="961" name="Google Shape;961;p121"/>
          <p:cNvPicPr preferRelativeResize="0"/>
          <p:nvPr/>
        </p:nvPicPr>
        <p:blipFill>
          <a:blip r:embed="rId3">
            <a:alphaModFix/>
          </a:blip>
          <a:stretch>
            <a:fillRect/>
          </a:stretch>
        </p:blipFill>
        <p:spPr>
          <a:xfrm>
            <a:off x="152400" y="607550"/>
            <a:ext cx="8165025" cy="43835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22"/>
          <p:cNvSpPr txBox="1"/>
          <p:nvPr>
            <p:ph type="title"/>
          </p:nvPr>
        </p:nvSpPr>
        <p:spPr>
          <a:xfrm>
            <a:off x="120000" y="-9"/>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RNA-seq - analysis workflow</a:t>
            </a:r>
            <a:endParaRPr/>
          </a:p>
        </p:txBody>
      </p:sp>
      <p:sp>
        <p:nvSpPr>
          <p:cNvPr id="967" name="Google Shape;967;p122"/>
          <p:cNvSpPr txBox="1"/>
          <p:nvPr/>
        </p:nvSpPr>
        <p:spPr>
          <a:xfrm>
            <a:off x="54700" y="2450550"/>
            <a:ext cx="312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1 Concepts: </a:t>
            </a:r>
            <a:endParaRPr b="1" sz="1200">
              <a:solidFill>
                <a:srgbClr val="741B47"/>
              </a:solidFill>
              <a:highlight>
                <a:srgbClr val="F7F6F3"/>
              </a:highlight>
            </a:endParaRPr>
          </a:p>
        </p:txBody>
      </p:sp>
      <p:sp>
        <p:nvSpPr>
          <p:cNvPr id="968" name="Google Shape;968;p122"/>
          <p:cNvSpPr/>
          <p:nvPr/>
        </p:nvSpPr>
        <p:spPr>
          <a:xfrm flipH="1">
            <a:off x="2835850" y="2015275"/>
            <a:ext cx="130200" cy="1492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22"/>
          <p:cNvSpPr txBox="1"/>
          <p:nvPr/>
        </p:nvSpPr>
        <p:spPr>
          <a:xfrm>
            <a:off x="43800" y="3886163"/>
            <a:ext cx="3125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41B47"/>
                </a:solidFill>
                <a:latin typeface="Helvetica Neue"/>
                <a:ea typeface="Helvetica Neue"/>
                <a:cs typeface="Helvetica Neue"/>
                <a:sym typeface="Helvetica Neue"/>
              </a:rPr>
              <a:t>Session 2 Concepts: </a:t>
            </a:r>
            <a:endParaRPr b="1" sz="1200">
              <a:solidFill>
                <a:srgbClr val="741B47"/>
              </a:solidFill>
              <a:highlight>
                <a:srgbClr val="F7F6F3"/>
              </a:highlight>
            </a:endParaRPr>
          </a:p>
          <a:p>
            <a:pPr indent="0" lvl="0" marL="0" rtl="0" algn="l">
              <a:spcBef>
                <a:spcPts val="0"/>
              </a:spcBef>
              <a:spcAft>
                <a:spcPts val="0"/>
              </a:spcAft>
              <a:buNone/>
            </a:pPr>
            <a:r>
              <a:t/>
            </a:r>
            <a:endParaRPr b="1">
              <a:solidFill>
                <a:srgbClr val="741B47"/>
              </a:solidFill>
              <a:latin typeface="Helvetica Neue"/>
              <a:ea typeface="Helvetica Neue"/>
              <a:cs typeface="Helvetica Neue"/>
              <a:sym typeface="Helvetica Neue"/>
            </a:endParaRPr>
          </a:p>
        </p:txBody>
      </p:sp>
      <p:sp>
        <p:nvSpPr>
          <p:cNvPr id="970" name="Google Shape;970;p122"/>
          <p:cNvSpPr/>
          <p:nvPr/>
        </p:nvSpPr>
        <p:spPr>
          <a:xfrm>
            <a:off x="3316325" y="2030150"/>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Sequencer: Reads</a:t>
            </a:r>
            <a:r>
              <a:rPr lang="en"/>
              <a:t> </a:t>
            </a:r>
            <a:r>
              <a:rPr b="1" lang="en">
                <a:solidFill>
                  <a:schemeClr val="accent2"/>
                </a:solidFill>
              </a:rPr>
              <a:t>Fastq</a:t>
            </a:r>
            <a:endParaRPr b="1">
              <a:solidFill>
                <a:schemeClr val="accent2"/>
              </a:solidFill>
            </a:endParaRPr>
          </a:p>
        </p:txBody>
      </p:sp>
      <p:sp>
        <p:nvSpPr>
          <p:cNvPr id="971" name="Google Shape;971;p122"/>
          <p:cNvSpPr/>
          <p:nvPr/>
        </p:nvSpPr>
        <p:spPr>
          <a:xfrm>
            <a:off x="5445750" y="2030150"/>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None/>
            </a:pPr>
            <a:r>
              <a:rPr b="1" lang="en">
                <a:solidFill>
                  <a:schemeClr val="accent2"/>
                </a:solidFill>
              </a:rPr>
              <a:t>FastQC </a:t>
            </a:r>
            <a:endParaRPr b="1">
              <a:solidFill>
                <a:schemeClr val="accent2"/>
              </a:solidFill>
            </a:endParaRPr>
          </a:p>
        </p:txBody>
      </p:sp>
      <p:sp>
        <p:nvSpPr>
          <p:cNvPr id="972" name="Google Shape;972;p122"/>
          <p:cNvSpPr/>
          <p:nvPr/>
        </p:nvSpPr>
        <p:spPr>
          <a:xfrm>
            <a:off x="3316325" y="3283863"/>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Alignment/Mapping</a:t>
            </a:r>
            <a:endParaRPr b="1"/>
          </a:p>
          <a:p>
            <a:pPr indent="0" lvl="0" marL="0" rtl="0" algn="ctr">
              <a:spcBef>
                <a:spcPts val="0"/>
              </a:spcBef>
              <a:spcAft>
                <a:spcPts val="0"/>
              </a:spcAft>
              <a:buNone/>
            </a:pPr>
            <a:r>
              <a:rPr b="1" lang="en">
                <a:solidFill>
                  <a:schemeClr val="accent2"/>
                </a:solidFill>
              </a:rPr>
              <a:t>STAR</a:t>
            </a:r>
            <a:r>
              <a:rPr lang="en"/>
              <a:t> </a:t>
            </a:r>
            <a:endParaRPr/>
          </a:p>
        </p:txBody>
      </p:sp>
      <p:sp>
        <p:nvSpPr>
          <p:cNvPr id="973" name="Google Shape;973;p122"/>
          <p:cNvSpPr/>
          <p:nvPr/>
        </p:nvSpPr>
        <p:spPr>
          <a:xfrm>
            <a:off x="3316325" y="4488475"/>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DGE brief overview</a:t>
            </a:r>
            <a:endParaRPr/>
          </a:p>
        </p:txBody>
      </p:sp>
      <p:sp>
        <p:nvSpPr>
          <p:cNvPr id="974" name="Google Shape;974;p122"/>
          <p:cNvSpPr/>
          <p:nvPr/>
        </p:nvSpPr>
        <p:spPr>
          <a:xfrm>
            <a:off x="3316325" y="3886175"/>
            <a:ext cx="1993500" cy="493800"/>
          </a:xfrm>
          <a:prstGeom prst="roundRect">
            <a:avLst>
              <a:gd fmla="val 16667" name="adj"/>
            </a:avLst>
          </a:prstGeom>
          <a:solidFill>
            <a:srgbClr val="EAD1DC"/>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200">
                <a:solidFill>
                  <a:schemeClr val="dk1"/>
                </a:solidFill>
              </a:rPr>
              <a:t>Counting Reads </a:t>
            </a:r>
            <a:endParaRPr b="1" sz="1200">
              <a:solidFill>
                <a:schemeClr val="dk1"/>
              </a:solidFill>
            </a:endParaRPr>
          </a:p>
          <a:p>
            <a:pPr indent="0" lvl="0" marL="0" rtl="0" algn="ctr">
              <a:spcBef>
                <a:spcPts val="0"/>
              </a:spcBef>
              <a:spcAft>
                <a:spcPts val="0"/>
              </a:spcAft>
              <a:buNone/>
            </a:pPr>
            <a:r>
              <a:rPr b="1" lang="en">
                <a:solidFill>
                  <a:schemeClr val="accent2"/>
                </a:solidFill>
              </a:rPr>
              <a:t>featureCounts</a:t>
            </a:r>
            <a:endParaRPr b="1" sz="1200"/>
          </a:p>
        </p:txBody>
      </p:sp>
      <p:sp>
        <p:nvSpPr>
          <p:cNvPr id="975" name="Google Shape;975;p122"/>
          <p:cNvSpPr/>
          <p:nvPr/>
        </p:nvSpPr>
        <p:spPr>
          <a:xfrm>
            <a:off x="3316325" y="2681575"/>
            <a:ext cx="1993500" cy="493800"/>
          </a:xfrm>
          <a:prstGeom prst="roundRect">
            <a:avLst>
              <a:gd fmla="val 16667" name="adj"/>
            </a:avLst>
          </a:prstGeom>
          <a:solidFill>
            <a:srgbClr val="F3F3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Trimming</a:t>
            </a:r>
            <a:endParaRPr b="1"/>
          </a:p>
          <a:p>
            <a:pPr indent="0" lvl="0" marL="0" rtl="0" algn="ctr">
              <a:spcBef>
                <a:spcPts val="0"/>
              </a:spcBef>
              <a:spcAft>
                <a:spcPts val="0"/>
              </a:spcAft>
              <a:buNone/>
            </a:pPr>
            <a:r>
              <a:rPr b="1" lang="en">
                <a:solidFill>
                  <a:schemeClr val="accent2"/>
                </a:solidFill>
              </a:rPr>
              <a:t>cutadapt</a:t>
            </a:r>
            <a:endParaRPr b="1">
              <a:solidFill>
                <a:schemeClr val="accent2"/>
              </a:solidFill>
            </a:endParaRPr>
          </a:p>
        </p:txBody>
      </p:sp>
      <p:sp>
        <p:nvSpPr>
          <p:cNvPr id="976" name="Google Shape;976;p122"/>
          <p:cNvSpPr/>
          <p:nvPr/>
        </p:nvSpPr>
        <p:spPr>
          <a:xfrm>
            <a:off x="5445750" y="26815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rPr b="1" lang="en">
                <a:solidFill>
                  <a:schemeClr val="accent2"/>
                </a:solidFill>
              </a:rPr>
              <a:t>FastQC</a:t>
            </a:r>
            <a:endParaRPr b="1">
              <a:solidFill>
                <a:schemeClr val="accent2"/>
              </a:solidFill>
            </a:endParaRPr>
          </a:p>
        </p:txBody>
      </p:sp>
      <p:sp>
        <p:nvSpPr>
          <p:cNvPr id="977" name="Google Shape;977;p122"/>
          <p:cNvSpPr/>
          <p:nvPr/>
        </p:nvSpPr>
        <p:spPr>
          <a:xfrm>
            <a:off x="5445750" y="3283875"/>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78" name="Google Shape;978;p122"/>
          <p:cNvSpPr/>
          <p:nvPr/>
        </p:nvSpPr>
        <p:spPr>
          <a:xfrm>
            <a:off x="3316325" y="776450"/>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Biological question</a:t>
            </a:r>
            <a:endParaRPr b="1">
              <a:solidFill>
                <a:schemeClr val="accent2"/>
              </a:solidFill>
            </a:endParaRPr>
          </a:p>
        </p:txBody>
      </p:sp>
      <p:sp>
        <p:nvSpPr>
          <p:cNvPr id="979" name="Google Shape;979;p122"/>
          <p:cNvSpPr/>
          <p:nvPr/>
        </p:nvSpPr>
        <p:spPr>
          <a:xfrm>
            <a:off x="3316325" y="1403288"/>
            <a:ext cx="1993500" cy="493800"/>
          </a:xfrm>
          <a:prstGeom prst="roundRect">
            <a:avLst>
              <a:gd fmla="val 16667" name="adj"/>
            </a:avLst>
          </a:prstGeom>
          <a:solidFill>
            <a:srgbClr val="F7F6F3"/>
          </a:solid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Library preparation</a:t>
            </a:r>
            <a:endParaRPr b="1">
              <a:solidFill>
                <a:schemeClr val="accent2"/>
              </a:solidFill>
            </a:endParaRPr>
          </a:p>
        </p:txBody>
      </p:sp>
      <p:sp>
        <p:nvSpPr>
          <p:cNvPr id="980" name="Google Shape;980;p122"/>
          <p:cNvSpPr/>
          <p:nvPr/>
        </p:nvSpPr>
        <p:spPr>
          <a:xfrm>
            <a:off x="5445750" y="3893249"/>
            <a:ext cx="1727700" cy="493800"/>
          </a:xfrm>
          <a:prstGeom prst="roundRect">
            <a:avLst>
              <a:gd fmla="val 16667" name="adj"/>
            </a:avLst>
          </a:prstGeom>
          <a:solidFill>
            <a:srgbClr val="F7F6F3"/>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Quality check </a:t>
            </a:r>
            <a:r>
              <a:rPr lang="en"/>
              <a:t> </a:t>
            </a:r>
            <a:endParaRPr/>
          </a:p>
          <a:p>
            <a:pPr indent="0" lvl="0" marL="0" rtl="0" algn="ctr">
              <a:spcBef>
                <a:spcPts val="0"/>
              </a:spcBef>
              <a:spcAft>
                <a:spcPts val="0"/>
              </a:spcAft>
              <a:buClr>
                <a:schemeClr val="dk1"/>
              </a:buClr>
              <a:buSzPts val="1100"/>
              <a:buFont typeface="Arial"/>
              <a:buNone/>
            </a:pPr>
            <a:r>
              <a:t/>
            </a:r>
            <a:endParaRPr b="1">
              <a:solidFill>
                <a:schemeClr val="accent2"/>
              </a:solidFill>
            </a:endParaRPr>
          </a:p>
        </p:txBody>
      </p:sp>
      <p:sp>
        <p:nvSpPr>
          <p:cNvPr id="981" name="Google Shape;981;p122"/>
          <p:cNvSpPr/>
          <p:nvPr/>
        </p:nvSpPr>
        <p:spPr>
          <a:xfrm flipH="1">
            <a:off x="2817925" y="3893250"/>
            <a:ext cx="207300" cy="10881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22"/>
          <p:cNvSpPr txBox="1"/>
          <p:nvPr/>
        </p:nvSpPr>
        <p:spPr>
          <a:xfrm>
            <a:off x="7576000" y="3002800"/>
            <a:ext cx="15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Session 2 Demo</a:t>
            </a:r>
            <a:endParaRPr b="1" sz="1200">
              <a:solidFill>
                <a:schemeClr val="accent2"/>
              </a:solidFill>
              <a:highlight>
                <a:srgbClr val="F7F6F3"/>
              </a:highlight>
            </a:endParaRPr>
          </a:p>
          <a:p>
            <a:pPr indent="0" lvl="0" marL="0" rtl="0" algn="l">
              <a:spcBef>
                <a:spcPts val="0"/>
              </a:spcBef>
              <a:spcAft>
                <a:spcPts val="0"/>
              </a:spcAft>
              <a:buNone/>
            </a:pPr>
            <a:r>
              <a:t/>
            </a:r>
            <a:endParaRPr b="1">
              <a:latin typeface="Helvetica Neue"/>
              <a:ea typeface="Helvetica Neue"/>
              <a:cs typeface="Helvetica Neue"/>
              <a:sym typeface="Helvetica Neue"/>
            </a:endParaRPr>
          </a:p>
        </p:txBody>
      </p:sp>
      <p:sp>
        <p:nvSpPr>
          <p:cNvPr id="983" name="Google Shape;983;p122"/>
          <p:cNvSpPr/>
          <p:nvPr/>
        </p:nvSpPr>
        <p:spPr>
          <a:xfrm flipH="1" rot="10800000">
            <a:off x="7309375" y="2015275"/>
            <a:ext cx="207300" cy="2473200"/>
          </a:xfrm>
          <a:prstGeom prst="rightBracket">
            <a:avLst>
              <a:gd fmla="val 8333"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4" name="Google Shape;984;p122"/>
          <p:cNvPicPr preferRelativeResize="0"/>
          <p:nvPr/>
        </p:nvPicPr>
        <p:blipFill>
          <a:blip r:embed="rId3">
            <a:alphaModFix/>
          </a:blip>
          <a:stretch>
            <a:fillRect/>
          </a:stretch>
        </p:blipFill>
        <p:spPr>
          <a:xfrm>
            <a:off x="6767525" y="147869"/>
            <a:ext cx="2011679" cy="512979"/>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23"/>
          <p:cNvSpPr txBox="1"/>
          <p:nvPr>
            <p:ph type="title"/>
          </p:nvPr>
        </p:nvSpPr>
        <p:spPr>
          <a:xfrm>
            <a:off x="628650" y="531341"/>
            <a:ext cx="78867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Knowledge check - Poll 8</a:t>
            </a:r>
            <a:endParaRPr/>
          </a:p>
        </p:txBody>
      </p:sp>
      <p:sp>
        <p:nvSpPr>
          <p:cNvPr id="990" name="Google Shape;990;p123"/>
          <p:cNvSpPr txBox="1"/>
          <p:nvPr>
            <p:ph idx="1" type="body"/>
          </p:nvPr>
        </p:nvSpPr>
        <p:spPr>
          <a:xfrm>
            <a:off x="628650" y="1369219"/>
            <a:ext cx="7886700" cy="3263400"/>
          </a:xfrm>
          <a:prstGeom prst="rect">
            <a:avLst/>
          </a:prstGeom>
        </p:spPr>
        <p:txBody>
          <a:bodyPr anchorCtr="0" anchor="t" bIns="0" lIns="0" spcFirstLastPara="1" rIns="0" wrap="square" tIns="0">
            <a:normAutofit/>
          </a:bodyPr>
          <a:lstStyle/>
          <a:p>
            <a:pPr indent="0" lvl="0" marL="0" rtl="0" algn="l">
              <a:spcBef>
                <a:spcPts val="800"/>
              </a:spcBef>
              <a:spcAft>
                <a:spcPts val="0"/>
              </a:spcAft>
              <a:buNone/>
            </a:pPr>
            <a:r>
              <a:rPr lang="en"/>
              <a:t>Which information do you find in a SAM/BAM file? </a:t>
            </a:r>
            <a:endParaRPr/>
          </a:p>
          <a:p>
            <a:pPr indent="-317500" lvl="0" marL="914400" rtl="0" algn="l">
              <a:spcBef>
                <a:spcPts val="800"/>
              </a:spcBef>
              <a:spcAft>
                <a:spcPts val="0"/>
              </a:spcAft>
              <a:buSzPts val="1400"/>
              <a:buAutoNum type="arabicPeriod"/>
            </a:pPr>
            <a:r>
              <a:rPr lang="en"/>
              <a:t>Sequences, like a FASTQ file</a:t>
            </a:r>
            <a:endParaRPr/>
          </a:p>
          <a:p>
            <a:pPr indent="-317500" lvl="0" marL="914400" rtl="0" algn="l">
              <a:spcBef>
                <a:spcPts val="0"/>
              </a:spcBef>
              <a:spcAft>
                <a:spcPts val="0"/>
              </a:spcAft>
              <a:buSzPts val="1400"/>
              <a:buAutoNum type="arabicPeriod"/>
            </a:pPr>
            <a:r>
              <a:rPr lang="en"/>
              <a:t>Location of the read on the chromosome</a:t>
            </a:r>
            <a:endParaRPr/>
          </a:p>
          <a:p>
            <a:pPr indent="-317500" lvl="0" marL="914400" rtl="0" algn="l">
              <a:spcBef>
                <a:spcPts val="0"/>
              </a:spcBef>
              <a:spcAft>
                <a:spcPts val="0"/>
              </a:spcAft>
              <a:buSzPts val="1400"/>
              <a:buAutoNum type="arabicPeriod"/>
            </a:pPr>
            <a:r>
              <a:rPr lang="en"/>
              <a:t>Mapping quality</a:t>
            </a:r>
            <a:endParaRPr/>
          </a:p>
          <a:p>
            <a:pPr indent="-317500" lvl="0" marL="914400" rtl="0" algn="l">
              <a:spcBef>
                <a:spcPts val="0"/>
              </a:spcBef>
              <a:spcAft>
                <a:spcPts val="0"/>
              </a:spcAft>
              <a:buSzPts val="1400"/>
              <a:buAutoNum type="arabicPeriod"/>
            </a:pPr>
            <a:r>
              <a:rPr lang="en"/>
              <a:t>All of the above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24"/>
          <p:cNvSpPr txBox="1"/>
          <p:nvPr>
            <p:ph idx="1" type="body"/>
          </p:nvPr>
        </p:nvSpPr>
        <p:spPr>
          <a:xfrm>
            <a:off x="308925" y="940044"/>
            <a:ext cx="7886700" cy="3263400"/>
          </a:xfrm>
          <a:prstGeom prst="rect">
            <a:avLst/>
          </a:prstGeom>
        </p:spPr>
        <p:txBody>
          <a:bodyPr anchorCtr="0" anchor="t" bIns="0" lIns="0" spcFirstLastPara="1" rIns="0" wrap="square" tIns="0">
            <a:noAutofit/>
          </a:bodyPr>
          <a:lstStyle/>
          <a:p>
            <a:pPr indent="-387350" lvl="0" marL="457200" rtl="0" algn="l">
              <a:spcBef>
                <a:spcPts val="1000"/>
              </a:spcBef>
              <a:spcAft>
                <a:spcPts val="0"/>
              </a:spcAft>
              <a:buSzPts val="2500"/>
              <a:buFont typeface="Arial"/>
              <a:buChar char="●"/>
            </a:pPr>
            <a:r>
              <a:rPr lang="en" sz="2500">
                <a:latin typeface="Arial"/>
                <a:ea typeface="Arial"/>
                <a:cs typeface="Arial"/>
                <a:sym typeface="Arial"/>
              </a:rPr>
              <a:t>Input:</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Alignment BAM file</a:t>
            </a:r>
            <a:endParaRPr sz="2500">
              <a:latin typeface="Arial"/>
              <a:ea typeface="Arial"/>
              <a:cs typeface="Arial"/>
              <a:sym typeface="Arial"/>
            </a:endParaRPr>
          </a:p>
          <a:p>
            <a:pPr indent="-387350" lvl="1" marL="914400" rtl="0" algn="l">
              <a:spcBef>
                <a:spcPts val="0"/>
              </a:spcBef>
              <a:spcAft>
                <a:spcPts val="0"/>
              </a:spcAft>
              <a:buSzPts val="2500"/>
              <a:buFont typeface="Arial"/>
              <a:buChar char="○"/>
            </a:pPr>
            <a:r>
              <a:rPr lang="en" sz="2500">
                <a:latin typeface="Arial"/>
                <a:ea typeface="Arial"/>
                <a:cs typeface="Arial"/>
                <a:sym typeface="Arial"/>
              </a:rPr>
              <a:t>Annotation</a:t>
            </a:r>
            <a:r>
              <a:rPr lang="en" sz="2500">
                <a:latin typeface="Arial"/>
                <a:ea typeface="Arial"/>
                <a:cs typeface="Arial"/>
                <a:sym typeface="Arial"/>
              </a:rPr>
              <a:t> SAF</a:t>
            </a:r>
            <a:r>
              <a:rPr lang="en" sz="2500">
                <a:latin typeface="Arial"/>
                <a:ea typeface="Arial"/>
                <a:cs typeface="Arial"/>
                <a:sym typeface="Arial"/>
              </a:rPr>
              <a:t>/GFF/GTF file</a:t>
            </a:r>
            <a:endParaRPr sz="2500">
              <a:latin typeface="Arial"/>
              <a:ea typeface="Arial"/>
              <a:cs typeface="Arial"/>
              <a:sym typeface="Arial"/>
            </a:endParaRPr>
          </a:p>
          <a:p>
            <a:pPr indent="0" lvl="0" marL="457200" rtl="0" algn="l">
              <a:spcBef>
                <a:spcPts val="1000"/>
              </a:spcBef>
              <a:spcAft>
                <a:spcPts val="0"/>
              </a:spcAft>
              <a:buNone/>
            </a:pPr>
            <a:r>
              <a:t/>
            </a:r>
            <a:endParaRPr sz="2500">
              <a:latin typeface="Arial"/>
              <a:ea typeface="Arial"/>
              <a:cs typeface="Arial"/>
              <a:sym typeface="Arial"/>
            </a:endParaRPr>
          </a:p>
          <a:p>
            <a:pPr indent="0" lvl="0" marL="0" rtl="0" algn="l">
              <a:spcBef>
                <a:spcPts val="0"/>
              </a:spcBef>
              <a:spcAft>
                <a:spcPts val="0"/>
              </a:spcAft>
              <a:buNone/>
            </a:pPr>
            <a:r>
              <a:t/>
            </a:r>
            <a:endParaRPr sz="1800">
              <a:solidFill>
                <a:schemeClr val="accent2"/>
              </a:solidFill>
              <a:latin typeface="Arial"/>
              <a:ea typeface="Arial"/>
              <a:cs typeface="Arial"/>
              <a:sym typeface="Arial"/>
            </a:endParaRPr>
          </a:p>
        </p:txBody>
      </p:sp>
      <p:pic>
        <p:nvPicPr>
          <p:cNvPr id="996" name="Google Shape;996;p124"/>
          <p:cNvPicPr preferRelativeResize="0"/>
          <p:nvPr/>
        </p:nvPicPr>
        <p:blipFill>
          <a:blip r:embed="rId3">
            <a:alphaModFix/>
          </a:blip>
          <a:stretch>
            <a:fillRect/>
          </a:stretch>
        </p:blipFill>
        <p:spPr>
          <a:xfrm>
            <a:off x="403525" y="2228850"/>
            <a:ext cx="5768676" cy="2635599"/>
          </a:xfrm>
          <a:prstGeom prst="rect">
            <a:avLst/>
          </a:prstGeom>
          <a:noFill/>
          <a:ln>
            <a:noFill/>
          </a:ln>
        </p:spPr>
      </p:pic>
      <p:sp>
        <p:nvSpPr>
          <p:cNvPr id="997" name="Google Shape;997;p124"/>
          <p:cNvSpPr txBox="1"/>
          <p:nvPr>
            <p:ph type="title"/>
          </p:nvPr>
        </p:nvSpPr>
        <p:spPr>
          <a:xfrm>
            <a:off x="102475" y="48575"/>
            <a:ext cx="8453100" cy="736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
              <a:t>featureCounts</a:t>
            </a:r>
            <a:endParaRPr/>
          </a:p>
        </p:txBody>
      </p:sp>
      <p:sp>
        <p:nvSpPr>
          <p:cNvPr id="998" name="Google Shape;998;p124"/>
          <p:cNvSpPr txBox="1"/>
          <p:nvPr/>
        </p:nvSpPr>
        <p:spPr>
          <a:xfrm>
            <a:off x="6014575" y="3843800"/>
            <a:ext cx="3000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solidFill>
                  <a:schemeClr val="dk1"/>
                </a:solidFill>
              </a:rPr>
              <a:t>meta-feature</a:t>
            </a:r>
            <a:r>
              <a:rPr lang="en" sz="1100">
                <a:solidFill>
                  <a:schemeClr val="dk1"/>
                </a:solidFill>
              </a:rPr>
              <a:t> is the aggregation of a set of features with the same gene_id</a:t>
            </a:r>
            <a:endParaRPr/>
          </a:p>
        </p:txBody>
      </p:sp>
      <p:pic>
        <p:nvPicPr>
          <p:cNvPr id="999" name="Google Shape;999;p124"/>
          <p:cNvPicPr preferRelativeResize="0"/>
          <p:nvPr/>
        </p:nvPicPr>
        <p:blipFill>
          <a:blip r:embed="rId4">
            <a:alphaModFix/>
          </a:blip>
          <a:stretch>
            <a:fillRect/>
          </a:stretch>
        </p:blipFill>
        <p:spPr>
          <a:xfrm>
            <a:off x="5746700" y="1120836"/>
            <a:ext cx="3000000" cy="1108014"/>
          </a:xfrm>
          <a:prstGeom prst="rect">
            <a:avLst/>
          </a:prstGeom>
          <a:noFill/>
          <a:ln>
            <a:noFill/>
          </a:ln>
        </p:spPr>
      </p:pic>
      <p:sp>
        <p:nvSpPr>
          <p:cNvPr id="1000" name="Google Shape;1000;p124"/>
          <p:cNvSpPr txBox="1"/>
          <p:nvPr/>
        </p:nvSpPr>
        <p:spPr>
          <a:xfrm>
            <a:off x="5746700" y="2251438"/>
            <a:ext cx="3000000" cy="4311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 sz="1600">
                <a:solidFill>
                  <a:srgbClr val="002B42"/>
                </a:solidFill>
              </a:rPr>
              <a:t>SAF</a:t>
            </a:r>
            <a:endParaRPr sz="16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125"/>
          <p:cNvSpPr txBox="1"/>
          <p:nvPr>
            <p:ph type="title"/>
          </p:nvPr>
        </p:nvSpPr>
        <p:spPr>
          <a:xfrm>
            <a:off x="114300" y="156025"/>
            <a:ext cx="8453100" cy="7368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How many reads overlap annotated regions?</a:t>
            </a:r>
            <a:endParaRPr/>
          </a:p>
        </p:txBody>
      </p:sp>
      <p:sp>
        <p:nvSpPr>
          <p:cNvPr id="1006" name="Google Shape;1006;p125"/>
          <p:cNvSpPr txBox="1"/>
          <p:nvPr>
            <p:ph idx="1" type="body"/>
          </p:nvPr>
        </p:nvSpPr>
        <p:spPr>
          <a:xfrm>
            <a:off x="308925" y="785369"/>
            <a:ext cx="7886700" cy="3263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00">
              <a:solidFill>
                <a:schemeClr val="accent2"/>
              </a:solidFill>
              <a:latin typeface="Arial"/>
              <a:ea typeface="Arial"/>
              <a:cs typeface="Arial"/>
              <a:sym typeface="Arial"/>
            </a:endParaRPr>
          </a:p>
          <a:p>
            <a:pPr indent="0" lvl="0" marL="457200" rtl="0" algn="l">
              <a:spcBef>
                <a:spcPts val="1000"/>
              </a:spcBef>
              <a:spcAft>
                <a:spcPts val="0"/>
              </a:spcAft>
              <a:buNone/>
            </a:pPr>
            <a:r>
              <a:rPr lang="en" sz="2200">
                <a:solidFill>
                  <a:srgbClr val="002B42"/>
                </a:solidFill>
                <a:latin typeface="Arial"/>
                <a:ea typeface="Arial"/>
                <a:cs typeface="Arial"/>
                <a:sym typeface="Arial"/>
              </a:rPr>
              <a:t>Use </a:t>
            </a:r>
            <a:r>
              <a:rPr lang="en" sz="2200" u="sng">
                <a:solidFill>
                  <a:schemeClr val="hlink"/>
                </a:solidFill>
                <a:latin typeface="Arial"/>
                <a:ea typeface="Arial"/>
                <a:cs typeface="Arial"/>
                <a:sym typeface="Arial"/>
                <a:hlinkClick r:id="rId3"/>
              </a:rPr>
              <a:t>featureCounts</a:t>
            </a:r>
            <a:endParaRPr sz="2200">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a:p>
            <a:pPr indent="0" lvl="0" marL="457200" rtl="0" algn="l">
              <a:spcBef>
                <a:spcPts val="0"/>
              </a:spcBef>
              <a:spcAft>
                <a:spcPts val="0"/>
              </a:spcAft>
              <a:buNone/>
            </a:pPr>
            <a:r>
              <a:t/>
            </a:r>
            <a:endParaRPr sz="1500">
              <a:solidFill>
                <a:schemeClr val="accent2"/>
              </a:solidFill>
              <a:latin typeface="Arial"/>
              <a:ea typeface="Arial"/>
              <a:cs typeface="Arial"/>
              <a:sym typeface="Arial"/>
            </a:endParaRPr>
          </a:p>
        </p:txBody>
      </p:sp>
      <p:pic>
        <p:nvPicPr>
          <p:cNvPr id="1007" name="Google Shape;1007;p125"/>
          <p:cNvPicPr preferRelativeResize="0"/>
          <p:nvPr/>
        </p:nvPicPr>
        <p:blipFill rotWithShape="1">
          <a:blip r:embed="rId4">
            <a:alphaModFix/>
          </a:blip>
          <a:srcRect b="0" l="0" r="31497" t="0"/>
          <a:stretch/>
        </p:blipFill>
        <p:spPr>
          <a:xfrm>
            <a:off x="5626050" y="785375"/>
            <a:ext cx="2270150" cy="4187325"/>
          </a:xfrm>
          <a:prstGeom prst="rect">
            <a:avLst/>
          </a:prstGeom>
          <a:noFill/>
          <a:ln>
            <a:noFill/>
          </a:ln>
        </p:spPr>
      </p:pic>
      <p:pic>
        <p:nvPicPr>
          <p:cNvPr id="1008" name="Google Shape;1008;p125"/>
          <p:cNvPicPr preferRelativeResize="0"/>
          <p:nvPr/>
        </p:nvPicPr>
        <p:blipFill>
          <a:blip r:embed="rId5">
            <a:alphaModFix/>
          </a:blip>
          <a:stretch>
            <a:fillRect/>
          </a:stretch>
        </p:blipFill>
        <p:spPr>
          <a:xfrm>
            <a:off x="114300" y="1828427"/>
            <a:ext cx="5362826" cy="1342949"/>
          </a:xfrm>
          <a:prstGeom prst="rect">
            <a:avLst/>
          </a:prstGeom>
          <a:noFill/>
          <a:ln>
            <a:noFill/>
          </a:ln>
        </p:spPr>
      </p:pic>
      <p:sp>
        <p:nvSpPr>
          <p:cNvPr id="1009" name="Google Shape;1009;p125"/>
          <p:cNvSpPr txBox="1"/>
          <p:nvPr/>
        </p:nvSpPr>
        <p:spPr>
          <a:xfrm>
            <a:off x="179750" y="3235425"/>
            <a:ext cx="51159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p>
          <a:p>
            <a:pPr indent="0" lvl="0" marL="0" rtl="0" algn="l">
              <a:spcBef>
                <a:spcPts val="0"/>
              </a:spcBef>
              <a:spcAft>
                <a:spcPts val="0"/>
              </a:spcAft>
              <a:buNone/>
            </a:pPr>
            <a:r>
              <a:rPr lang="en" sz="1700">
                <a:solidFill>
                  <a:schemeClr val="dk1"/>
                </a:solidFill>
              </a:rPr>
              <a:t>N</a:t>
            </a:r>
            <a:r>
              <a:rPr lang="en" sz="1700">
                <a:solidFill>
                  <a:srgbClr val="2A2A2A"/>
                </a:solidFill>
                <a:highlight>
                  <a:schemeClr val="lt1"/>
                </a:highlight>
              </a:rPr>
              <a:t>arrow down the genomic region that could contain features overlapping with the query read</a:t>
            </a:r>
            <a:endParaRPr sz="1700">
              <a:solidFill>
                <a:srgbClr val="2A2A2A"/>
              </a:solidFill>
              <a:highlight>
                <a:schemeClr val="lt1"/>
              </a:highlight>
            </a:endParaRPr>
          </a:p>
          <a:p>
            <a:pPr indent="0" lvl="0" marL="0" rtl="0" algn="l">
              <a:spcBef>
                <a:spcPts val="0"/>
              </a:spcBef>
              <a:spcAft>
                <a:spcPts val="0"/>
              </a:spcAft>
              <a:buNone/>
            </a:pPr>
            <a:r>
              <a:t/>
            </a:r>
            <a:endParaRPr sz="1700"/>
          </a:p>
          <a:p>
            <a:pPr indent="0" lvl="0" marL="0" rtl="0" algn="l">
              <a:spcBef>
                <a:spcPts val="0"/>
              </a:spcBef>
              <a:spcAft>
                <a:spcPts val="0"/>
              </a:spcAft>
              <a:buNone/>
            </a:pPr>
            <a:r>
              <a:rPr lang="en" sz="1700"/>
              <a:t>Hierarchical data structure - features within blocks within bins</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ladstone Microscop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