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7" r:id="rId5"/>
    <p:sldMasterId id="2147483688" r:id="rId6"/>
    <p:sldMasterId id="2147483689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</p:sldIdLst>
  <p:sldSz cy="5143500" cx="9144000"/>
  <p:notesSz cx="6858000" cy="9144000"/>
  <p:embeddedFontLst>
    <p:embeddedFont>
      <p:font typeface="Merriweather Sans"/>
      <p:regular r:id="rId75"/>
      <p:bold r:id="rId76"/>
      <p:italic r:id="rId77"/>
      <p:boldItalic r:id="rId78"/>
    </p:embeddedFont>
    <p:embeddedFont>
      <p:font typeface="Roboto"/>
      <p:regular r:id="rId79"/>
      <p:bold r:id="rId80"/>
      <p:italic r:id="rId81"/>
      <p:boldItalic r:id="rId82"/>
    </p:embeddedFont>
    <p:embeddedFont>
      <p:font typeface="Helvetica Neue"/>
      <p:regular r:id="rId83"/>
      <p:bold r:id="rId84"/>
      <p:italic r:id="rId85"/>
      <p:boldItalic r:id="rId86"/>
    </p:embeddedFont>
    <p:embeddedFont>
      <p:font typeface="Helvetica Neue Light"/>
      <p:regular r:id="rId87"/>
      <p:bold r:id="rId88"/>
      <p:italic r:id="rId89"/>
      <p:boldItalic r:id="rId90"/>
    </p:embeddedFont>
    <p:embeddedFont>
      <p:font typeface="Cambria Math"/>
      <p:regular r:id="rId9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31DEB20-ECE9-40DF-99BD-E66EE19EDEF8}">
  <a:tblStyle styleId="{D31DEB20-ECE9-40DF-99BD-E66EE19EDEF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7E8"/>
          </a:solidFill>
        </a:fill>
      </a:tcStyle>
    </a:wholeTbl>
    <a:band1H>
      <a:tcTxStyle b="off" i="off"/>
      <a:tcStyle>
        <a:fill>
          <a:solidFill>
            <a:srgbClr val="CACBCD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ACBCD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84" Type="http://schemas.openxmlformats.org/officeDocument/2006/relationships/font" Target="fonts/HelveticaNeue-bold.fntdata"/><Relationship Id="rId83" Type="http://schemas.openxmlformats.org/officeDocument/2006/relationships/font" Target="fonts/HelveticaNeue-regular.fntdata"/><Relationship Id="rId42" Type="http://schemas.openxmlformats.org/officeDocument/2006/relationships/slide" Target="slides/slide34.xml"/><Relationship Id="rId86" Type="http://schemas.openxmlformats.org/officeDocument/2006/relationships/font" Target="fonts/HelveticaNeue-boldItalic.fntdata"/><Relationship Id="rId41" Type="http://schemas.openxmlformats.org/officeDocument/2006/relationships/slide" Target="slides/slide33.xml"/><Relationship Id="rId85" Type="http://schemas.openxmlformats.org/officeDocument/2006/relationships/font" Target="fonts/HelveticaNeue-italic.fntdata"/><Relationship Id="rId44" Type="http://schemas.openxmlformats.org/officeDocument/2006/relationships/slide" Target="slides/slide36.xml"/><Relationship Id="rId88" Type="http://schemas.openxmlformats.org/officeDocument/2006/relationships/font" Target="fonts/HelveticaNeueLight-bold.fntdata"/><Relationship Id="rId43" Type="http://schemas.openxmlformats.org/officeDocument/2006/relationships/slide" Target="slides/slide35.xml"/><Relationship Id="rId87" Type="http://schemas.openxmlformats.org/officeDocument/2006/relationships/font" Target="fonts/HelveticaNeueLight-regular.fntdata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89" Type="http://schemas.openxmlformats.org/officeDocument/2006/relationships/font" Target="fonts/HelveticaNeueLight-italic.fntdata"/><Relationship Id="rId80" Type="http://schemas.openxmlformats.org/officeDocument/2006/relationships/font" Target="fonts/Roboto-bold.fntdata"/><Relationship Id="rId82" Type="http://schemas.openxmlformats.org/officeDocument/2006/relationships/font" Target="fonts/Roboto-boldItalic.fntdata"/><Relationship Id="rId81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73" Type="http://schemas.openxmlformats.org/officeDocument/2006/relationships/slide" Target="slides/slide65.xml"/><Relationship Id="rId72" Type="http://schemas.openxmlformats.org/officeDocument/2006/relationships/slide" Target="slides/slide64.xml"/><Relationship Id="rId31" Type="http://schemas.openxmlformats.org/officeDocument/2006/relationships/slide" Target="slides/slide23.xml"/><Relationship Id="rId75" Type="http://schemas.openxmlformats.org/officeDocument/2006/relationships/font" Target="fonts/MerriweatherSans-regular.fntdata"/><Relationship Id="rId30" Type="http://schemas.openxmlformats.org/officeDocument/2006/relationships/slide" Target="slides/slide22.xml"/><Relationship Id="rId74" Type="http://schemas.openxmlformats.org/officeDocument/2006/relationships/slide" Target="slides/slide66.xml"/><Relationship Id="rId33" Type="http://schemas.openxmlformats.org/officeDocument/2006/relationships/slide" Target="slides/slide25.xml"/><Relationship Id="rId77" Type="http://schemas.openxmlformats.org/officeDocument/2006/relationships/font" Target="fonts/MerriweatherSans-italic.fntdata"/><Relationship Id="rId32" Type="http://schemas.openxmlformats.org/officeDocument/2006/relationships/slide" Target="slides/slide24.xml"/><Relationship Id="rId76" Type="http://schemas.openxmlformats.org/officeDocument/2006/relationships/font" Target="fonts/MerriweatherSans-bold.fntdata"/><Relationship Id="rId35" Type="http://schemas.openxmlformats.org/officeDocument/2006/relationships/slide" Target="slides/slide27.xml"/><Relationship Id="rId79" Type="http://schemas.openxmlformats.org/officeDocument/2006/relationships/font" Target="fonts/Roboto-regular.fntdata"/><Relationship Id="rId34" Type="http://schemas.openxmlformats.org/officeDocument/2006/relationships/slide" Target="slides/slide26.xml"/><Relationship Id="rId78" Type="http://schemas.openxmlformats.org/officeDocument/2006/relationships/font" Target="fonts/MerriweatherSans-boldItalic.fntdata"/><Relationship Id="rId71" Type="http://schemas.openxmlformats.org/officeDocument/2006/relationships/slide" Target="slides/slide63.xml"/><Relationship Id="rId70" Type="http://schemas.openxmlformats.org/officeDocument/2006/relationships/slide" Target="slides/slide62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22" Type="http://schemas.openxmlformats.org/officeDocument/2006/relationships/slide" Target="slides/slide14.xml"/><Relationship Id="rId66" Type="http://schemas.openxmlformats.org/officeDocument/2006/relationships/slide" Target="slides/slide58.xml"/><Relationship Id="rId21" Type="http://schemas.openxmlformats.org/officeDocument/2006/relationships/slide" Target="slides/slide13.xml"/><Relationship Id="rId65" Type="http://schemas.openxmlformats.org/officeDocument/2006/relationships/slide" Target="slides/slide57.xml"/><Relationship Id="rId24" Type="http://schemas.openxmlformats.org/officeDocument/2006/relationships/slide" Target="slides/slide16.xml"/><Relationship Id="rId68" Type="http://schemas.openxmlformats.org/officeDocument/2006/relationships/slide" Target="slides/slide60.xml"/><Relationship Id="rId23" Type="http://schemas.openxmlformats.org/officeDocument/2006/relationships/slide" Target="slides/slide15.xml"/><Relationship Id="rId67" Type="http://schemas.openxmlformats.org/officeDocument/2006/relationships/slide" Target="slides/slide59.xml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slide" Target="slides/slide6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91" Type="http://schemas.openxmlformats.org/officeDocument/2006/relationships/font" Target="fonts/CambriaMath-regular.fntdata"/><Relationship Id="rId90" Type="http://schemas.openxmlformats.org/officeDocument/2006/relationships/font" Target="fonts/HelveticaNeueLight-boldItalic.fntdata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martech.gatech.edu/bitstream/handle/1853/35125/efron_videostream.html?sequence=8&amp;isAllowed=y" TargetMode="External"/><Relationship Id="rId3" Type="http://schemas.openxmlformats.org/officeDocument/2006/relationships/hyperlink" Target="http://dx.doi.org/10.1371/journal.pone.0119254" TargetMode="Externa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67204b358d_1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g267204b358d_1_11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58" name="Google Shape;158;g267204b358d_1_1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67204b358d_1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267204b358d_1_18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20" name="Google Shape;220;g267204b358d_1_18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874185ba3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874185ba3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67204b358d_1_2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g267204b358d_1_24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Ma plot from https://rpkgs.datanovia.com/ggpubr/reference/ggmaplot.html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Helvetica Neue"/>
              <a:buChar char="-"/>
            </a:pPr>
            <a:r>
              <a:rPr b="0" i="0" lang="en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MA-plot is a scatter plot of log2 fold changes (M, on the y-axis) versus the average expression signal (A, on the x-axis). </a:t>
            </a:r>
            <a:r>
              <a:rPr lang="en"/>
              <a:t>M = log2(x/y)</a:t>
            </a:r>
            <a:r>
              <a:rPr b="0" i="0" lang="en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and </a:t>
            </a:r>
            <a:r>
              <a:rPr lang="en"/>
              <a:t>A = (log2(x) + log2(y))/2 = log2(xy)*1/2</a:t>
            </a:r>
            <a:r>
              <a:rPr b="0" i="0" lang="en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where x and y are respectively the mean of the two groups being compared.</a:t>
            </a:r>
            <a:endParaRPr/>
          </a:p>
        </p:txBody>
      </p:sp>
      <p:sp>
        <p:nvSpPr>
          <p:cNvPr id="256" name="Google Shape;256;g267204b358d_1_2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874185ba31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874185ba3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874185ba3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874185ba3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67204b358d_1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267204b358d_1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67204b358d_1_2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g267204b358d_1_29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92" name="Google Shape;292;g267204b358d_1_2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67204b358d_1_3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267204b358d_1_303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04" name="Google Shape;304;g267204b358d_1_30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67204b358d_1_3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g267204b358d_1_31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19" name="Google Shape;319;g267204b358d_1_3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67204b358d_1_3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g267204b358d_1_321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33" name="Google Shape;333;g267204b358d_1_3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67204b358d_1_2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267204b358d_1_25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Relevant reading for theory: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1. Chen, Yunshun, Aaron TL Lun, and Gordon K. Smyth. "Differential expression analysis of complex RNA-seq experiments using edgeR." </a:t>
            </a:r>
            <a:r>
              <a:rPr i="1" lang="en"/>
              <a:t>Statistical analysis of next generation sequencing data</a:t>
            </a:r>
            <a:r>
              <a:rPr lang="en"/>
              <a:t>. Springer, Cham, 2014. 51-74.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65" name="Google Shape;165;g267204b358d_1_2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67204b358d_1_3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g267204b358d_1_32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41" name="Google Shape;341;g267204b358d_1_3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67204b358d_1_3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g267204b358d_1_33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48" name="Google Shape;348;g267204b358d_1_3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67204b358d_1_3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g267204b358d_1_34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55" name="Google Shape;355;g267204b358d_1_3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67204b358d_1_3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g267204b358d_1_346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62" name="Google Shape;362;g267204b358d_1_3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67204b358d_1_3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g267204b358d_1_35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https://www.rna-seqblog.com/rpkm-fpkm-and-tpm-clearly-explained/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75" name="Google Shape;375;g267204b358d_1_35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67204b358d_1_3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g267204b358d_1_36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https://www.rna-seqblog.com/rpkm-fpkm-and-tpm-clearly-explained/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RPKM: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 up the total reads in a sample and divide that number by 1,000,000 – this is our “per million” scaling factor.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read counts by the “per million” scaling factor. This normalizes for sequencing depth, giving you reads per million (RPM)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RPM values by the length of the gene, in kilobases. This gives you RPKM.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FPKM is used especially for normalizing counts for paired-end RNA-seq data in which two (left and right) reads are sequenced from the same DNA fragment. Generally, the higher the FPKM of a gene, the higher the expression of that gene.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82" name="Google Shape;382;g267204b358d_1_36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67204b358d_1_3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g267204b358d_1_37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https://translational-medicine.biomedcentral.com/articles/10.1186/s12967-021-02936-w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https://www.biostars.org/p/273537/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https://www.ncbi.nlm.nih.gov/pmc/articles/PMC7373998/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TPM: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read counts by the length of each gene in kilobases. This gives you reads per kilobase (RPK).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 up all the RPK values in a sample and divide this number by 1,000,000. This is your “per million” scaling factor.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RPK values by the “per million” scaling factor. This gives you TPM.</a:t>
            </a:r>
            <a:endParaRPr/>
          </a:p>
        </p:txBody>
      </p:sp>
      <p:sp>
        <p:nvSpPr>
          <p:cNvPr id="394" name="Google Shape;394;g267204b358d_1_37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83984752a1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g283984752a1_0_79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2" name="Google Shape;402;g283984752a1_0_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67204b358d_1_3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g267204b358d_1_38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0" name="Google Shape;410;g267204b358d_1_3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874185ba31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g2874185ba31_0_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18" name="Google Shape;418;g2874185ba31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874185ba3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874185ba3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67204b358d_1_3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g267204b358d_1_38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25" name="Google Shape;425;g267204b358d_1_3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67204b358d_1_4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g267204b358d_1_406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p-value is the probability of an observed (or more extreme) result assuming that the null hypothesis is true</a:t>
            </a:r>
            <a:endParaRPr/>
          </a:p>
          <a:p>
            <a:pPr indent="-952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For all the details see: http://bioconductor.org/packages/devel/bioc/vignettes/edgeR/inst/doc/edgeRUsersGuide.pdf</a:t>
            </a:r>
            <a:endParaRPr/>
          </a:p>
        </p:txBody>
      </p:sp>
      <p:sp>
        <p:nvSpPr>
          <p:cNvPr id="431" name="Google Shape;431;g267204b358d_1_4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67204b358d_1_4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g267204b358d_1_40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38" name="Google Shape;438;g267204b358d_1_40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67204b358d_1_4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g267204b358d_1_41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45" name="Google Shape;445;g267204b358d_1_4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67204b358d_1_4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g267204b358d_1_41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52" name="Google Shape;452;g267204b358d_1_4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67204b358d_1_4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g267204b358d_1_42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63" name="Google Shape;463;g267204b358d_1_4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67204b358d_1_4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g267204b358d_1_43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500"/>
              <a:t>Another approach is TMM˜[15], which measures the trimmed mean of M and A values (M values are the log fold change in the number of reads aligning to a region of interest measured relative to an average or arbitrary sample, A is the average count of a gene; the trimmed mean discards regions of interest that have extreme M or A values and calculates the mean M value of the remainder); the inverse of this mean is used to weight samples. </a:t>
            </a:r>
            <a:endParaRPr sz="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000"/>
              <a:t>To see how the weights are calculated: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AutoNum type="arabicPeriod"/>
            </a:pP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𝑀=log_2⁡(𝑋_2/𝑁_2 )−log_2⁡(𝑋_𝑟𝑒𝑓/𝑁_𝑟𝑒𝑓 )</a:t>
            </a:r>
            <a:endParaRPr sz="20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AutoNum type="arabicPeriod"/>
            </a:pP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⇒𝑉𝑎𝑟(𝑀)=𝑉𝑎𝑟_2+𝑉𝑎𝑟_𝑟𝑒𝑓,              </a:t>
            </a:r>
            <a:r>
              <a:rPr lang="en" sz="2000"/>
              <a:t>where    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𝑉𝑎𝑟_𝑟𝑒𝑓=𝑉𝑎𝑟(log_2⁡(𝑋_𝑟𝑒𝑓/𝑁_𝑟𝑒𝑓 ) )</a:t>
            </a:r>
            <a:endParaRPr b="0" sz="2000"/>
          </a:p>
          <a:p>
            <a:pPr indent="0" lvl="6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0" lang="en" sz="2000"/>
              <a:t>   </a:t>
            </a:r>
            <a:r>
              <a:rPr lang="en" sz="2000"/>
              <a:t>and	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𝑉𝑎𝑟_2=𝑉𝑎𝑟(log_2⁡(𝑋_2/𝑁_2 ) )</a:t>
            </a:r>
            <a:r>
              <a:rPr lang="en" sz="2000"/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Assume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𝑁_2</a:t>
            </a:r>
            <a:r>
              <a:rPr lang="en" sz="2000"/>
              <a:t> and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𝑁_𝑟𝑒𝑓</a:t>
            </a:r>
            <a:r>
              <a:rPr lang="en" sz="2000"/>
              <a:t> are constant.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None/>
            </a:pPr>
            <a:r>
              <a:rPr i="0" lang="en" sz="2000">
                <a:latin typeface="Cambria Math"/>
                <a:ea typeface="Cambria Math"/>
                <a:cs typeface="Cambria Math"/>
                <a:sym typeface="Cambria Math"/>
              </a:rPr>
              <a:t>⇒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𝑉𝑎𝑟_2=𝑉𝑎𝑟(log_2⁡(𝑋_2 ) )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None/>
            </a:pP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and, 𝑉𝑎𝑟_𝑟𝑒𝑓=𝑉𝑎𝑟(log_2⁡(𝑋_𝑟𝑒𝑓 ) )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Note: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a.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𝑉𝑎𝑟(𝑋)=𝑋(1−𝑋/𝑁)</a:t>
            </a:r>
            <a:r>
              <a:rPr lang="en" sz="2000"/>
              <a:t> if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𝑋</a:t>
            </a:r>
            <a:r>
              <a:rPr lang="en" sz="2000"/>
              <a:t> is binomially distributed.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b. In general, if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𝑌=𝑎𝑋</a:t>
            </a:r>
            <a:r>
              <a:rPr lang="en" sz="2000"/>
              <a:t>, then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𝑉𝑎𝑟(𝑌)=𝑎^2 𝑉𝑎𝑟(𝑋)</a:t>
            </a:r>
            <a:r>
              <a:rPr lang="en" sz="2000"/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c. The slope of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log_2⁡〖(𝑥)〗</a:t>
            </a:r>
            <a:r>
              <a:rPr lang="en" sz="2000"/>
              <a:t> at some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𝑥_0</a:t>
            </a:r>
            <a:r>
              <a:rPr lang="en" sz="2000"/>
              <a:t> is proportional to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1/𝑥_0 </a:t>
            </a:r>
            <a:r>
              <a:rPr lang="en" sz="2000"/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None/>
            </a:pPr>
            <a:r>
              <a:rPr i="0" lang="en" sz="2000">
                <a:latin typeface="Cambria Math"/>
                <a:ea typeface="Cambria Math"/>
                <a:cs typeface="Cambria Math"/>
                <a:sym typeface="Cambria Math"/>
              </a:rPr>
              <a:t>⇒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𝑉𝑎𝑟∝(1/𝑋)^2.𝑋(1−𝑋/𝑁)</a:t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			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=(𝑁−𝑋)/𝑁𝑋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72" name="Google Shape;472;g267204b358d_1_4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67204b358d_1_4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g267204b358d_1_442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about normalization methods: https://bmcgenomics.biomedcentral.com/articles/10.1186/s12864-020-6502-7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Relative Log Expression - Anders, S, Huber, W (2010). Differential expression analysis for sequence count data. </a:t>
            </a:r>
            <a:r>
              <a:rPr b="0" i="1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Genome Biology</a:t>
            </a: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11, R106.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Bullard JH, Purdom E, Hansen KD, Dudoit S. (2010) Evaluation of statistical methods for normalization and differential expression in mRNA-Seq experiments. </a:t>
            </a:r>
            <a:r>
              <a:rPr b="0" i="1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BMC Bioinformatics</a:t>
            </a: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11, 94.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RUVSeq https://bioconductor.org/packages/devel/bioc/manuals/RUVSeq/man/RUVSeq.pdf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83" name="Google Shape;483;g267204b358d_1_4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67204b358d_1_4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g267204b358d_1_44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Suggested: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Selecting between-sample RNA-Seq normalization methods from the perspective of their assumptions: </a:t>
            </a: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https://www.ncbi.nlm.nih.gov/pmc/articles/PMC6171491/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comprehensive evaluation of normalization methods for Illumina high-throughput RNA sequencing data analysis : </a:t>
            </a:r>
            <a:r>
              <a:rPr lang="en"/>
              <a:t>https://academic.oup.com/bib/article/14/6/671/189645?login=false</a:t>
            </a:r>
            <a:endParaRPr/>
          </a:p>
        </p:txBody>
      </p:sp>
      <p:sp>
        <p:nvSpPr>
          <p:cNvPr id="490" name="Google Shape;490;g267204b358d_1_4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67204b358d_1_4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g267204b358d_1_45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7" name="Google Shape;497;g267204b358d_1_45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67204b358d_1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267204b358d_1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8" name="Google Shape;178;g267204b358d_1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67204b358d_1_4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g267204b358d_1_46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For multidimensional scaling and PCA: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Look up Ali Ghodsi’s lectures on youtube.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05" name="Google Shape;505;g267204b358d_1_46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67204b358d_1_4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0" name="Google Shape;510;g267204b358d_1_481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11" name="Google Shape;511;g267204b358d_1_4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67204b358d_1_4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g267204b358d_1_486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17" name="Google Shape;517;g267204b358d_1_4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83984752a1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g283984752a1_0_6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24" name="Google Shape;524;g283984752a1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83984752a1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g283984752a1_0_1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37" name="Google Shape;537;g283984752a1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83984752a1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6" name="Google Shape;546;g283984752a1_0_23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47" name="Google Shape;547;g283984752a1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83984752a1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g283984752a1_0_30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55" name="Google Shape;555;g283984752a1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67204b358d_1_5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2" name="Google Shape;562;g267204b358d_1_50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For multidimensional scaling and PCA: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Look up Ali Ghodsi’s lectures on youtube.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63" name="Google Shape;563;g267204b358d_1_50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67204b358d_1_5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8" name="Google Shape;568;g267204b358d_1_50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000"/>
              <a:buChar char="●"/>
            </a:pPr>
            <a:r>
              <a:rPr lang="en" sz="1000">
                <a:solidFill>
                  <a:srgbClr val="002B42"/>
                </a:solidFill>
              </a:rPr>
              <a:t>Biological phenomena more likely driven by sets of genes than individual genes</a:t>
            </a:r>
            <a:endParaRPr sz="1000">
              <a:solidFill>
                <a:srgbClr val="002B4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02B4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02B42"/>
              </a:solidFill>
            </a:endParaRPr>
          </a:p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000"/>
              <a:buChar char="●"/>
            </a:pPr>
            <a:r>
              <a:rPr lang="en" sz="1000">
                <a:solidFill>
                  <a:srgbClr val="002B42"/>
                </a:solidFill>
              </a:rPr>
              <a:t>Dimensions = Number of coordinates of data points = Number of genes</a:t>
            </a:r>
            <a:endParaRPr sz="1000">
              <a:solidFill>
                <a:srgbClr val="002B4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B42"/>
              </a:buClr>
              <a:buSzPts val="1600"/>
              <a:buFont typeface="Arial"/>
              <a:buNone/>
            </a:pPr>
            <a:r>
              <a:rPr lang="en" sz="1000">
                <a:solidFill>
                  <a:srgbClr val="002B42"/>
                </a:solidFill>
              </a:rPr>
              <a:t>       =&gt; Too many to visualize</a:t>
            </a:r>
            <a:endParaRPr sz="1000">
              <a:solidFill>
                <a:srgbClr val="002B4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B42"/>
              </a:buClr>
              <a:buSzPts val="1600"/>
              <a:buFont typeface="Arial"/>
              <a:buNone/>
            </a:pPr>
            <a:r>
              <a:t/>
            </a:r>
            <a:endParaRPr sz="1000">
              <a:solidFill>
                <a:srgbClr val="002B42"/>
              </a:solidFill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B42"/>
              </a:buClr>
              <a:buSzPts val="1000"/>
              <a:buChar char="●"/>
            </a:pPr>
            <a:r>
              <a:rPr lang="en" sz="1000">
                <a:solidFill>
                  <a:srgbClr val="002B42"/>
                </a:solidFill>
              </a:rPr>
              <a:t>Cells may be separated in the          	direction of hidden “factors”	</a:t>
            </a:r>
            <a:endParaRPr sz="1000">
              <a:solidFill>
                <a:srgbClr val="002B4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2B42"/>
                </a:solidFill>
              </a:rPr>
              <a:t>=&gt;1</a:t>
            </a:r>
            <a:r>
              <a:rPr baseline="30000" lang="en" sz="1000">
                <a:solidFill>
                  <a:srgbClr val="002B42"/>
                </a:solidFill>
              </a:rPr>
              <a:t>st</a:t>
            </a:r>
            <a:r>
              <a:rPr lang="en" sz="1000">
                <a:solidFill>
                  <a:srgbClr val="002B42"/>
                </a:solidFill>
              </a:rPr>
              <a:t> dimension: disease-associated pathway</a:t>
            </a:r>
            <a:endParaRPr sz="1000">
              <a:solidFill>
                <a:srgbClr val="002B4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2B42"/>
                </a:solidFill>
              </a:rPr>
              <a:t> =&gt;2</a:t>
            </a:r>
            <a:r>
              <a:rPr baseline="30000" lang="en" sz="1000">
                <a:solidFill>
                  <a:srgbClr val="002B42"/>
                </a:solidFill>
              </a:rPr>
              <a:t>nd</a:t>
            </a:r>
            <a:r>
              <a:rPr lang="en" sz="1000">
                <a:solidFill>
                  <a:srgbClr val="002B42"/>
                </a:solidFill>
              </a:rPr>
              <a:t> dimension another hidden factor, e.g., batch effect</a:t>
            </a:r>
            <a:endParaRPr sz="1000">
              <a:solidFill>
                <a:srgbClr val="002B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2A40"/>
                </a:solidFill>
              </a:rPr>
              <a:t>PC1 is the projection direction that maximizes the variance of the projected data</a:t>
            </a:r>
            <a:endParaRPr sz="1000">
              <a:solidFill>
                <a:srgbClr val="002A4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2A40"/>
                </a:solidFill>
              </a:rPr>
              <a:t>PC2 is the projection direction that is orthogonal to PC1 and maximizes variance of the projected data</a:t>
            </a:r>
            <a:endParaRPr sz="1000">
              <a:solidFill>
                <a:srgbClr val="002A40"/>
              </a:solidFill>
            </a:endParaRPr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 sz="1000"/>
          </a:p>
        </p:txBody>
      </p:sp>
      <p:sp>
        <p:nvSpPr>
          <p:cNvPr id="569" name="Google Shape;569;g267204b358d_1_50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67204b358d_1_5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g267204b358d_1_51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77" name="Google Shape;577;g267204b358d_1_5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67204b358d_1_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267204b358d_1_13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85" name="Google Shape;185;g267204b358d_1_1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67204b358d_1_5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g267204b358d_1_519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85" name="Google Shape;585;g267204b358d_1_5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67204b358d_1_5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g267204b358d_1_52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94" name="Google Shape;594;g267204b358d_1_5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67204b358d_1_5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9" name="Google Shape;599;g267204b358d_1_532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00" name="Google Shape;600;g267204b358d_1_5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67204b358d_1_5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7" name="Google Shape;607;g267204b358d_1_539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08" name="Google Shape;608;g267204b358d_1_5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67204b358d_1_5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g267204b358d_1_55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Phi is the </a:t>
            </a:r>
            <a:r>
              <a:rPr b="0" i="0" lang="en">
                <a:solidFill>
                  <a:srgbClr val="212121"/>
                </a:solidFill>
                <a:latin typeface="Cambria"/>
                <a:ea typeface="Cambria"/>
                <a:cs typeface="Cambria"/>
                <a:sym typeface="Cambria"/>
              </a:rPr>
              <a:t>variation of a gene’s expression relative to its mean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21" name="Google Shape;621;g267204b358d_1_5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67204b358d_1_5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2" name="Google Shape;632;g267204b358d_1_56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plotBCV()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plots the tagwise biological coefficient of variation (square root of dispersions) against log2-CPM.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https://smartech.gatech.edu/bitstream/handle/1853/35125/efron_videostream.html?sequence=8&amp;isAllowed=y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Robbins, Herbert. </a:t>
            </a:r>
            <a:r>
              <a:rPr i="1" lang="en"/>
              <a:t>An Empirical Bayes Approach to Statistics.</a:t>
            </a:r>
            <a:r>
              <a:rPr lang="en"/>
              <a:t> Proceedings of the Third Berkeley Symposium on Mathematical Statistics and Probability, Volume 1: Contributions to the Theory of Statistics, 157--163, University of California Press, Berkeley, Calif., 1956. https://projecteuclid.org/euclid.bsmsp/1200501653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http://seqanswers.com/forums/showthread.php?t=5591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See other example of  tagwise dispersion </a:t>
            </a:r>
            <a:r>
              <a:rPr b="0" i="0" lang="en">
                <a:solidFill>
                  <a:srgbClr val="555555"/>
                </a:solidFill>
                <a:latin typeface="Roboto"/>
                <a:ea typeface="Roboto"/>
                <a:cs typeface="Roboto"/>
                <a:sym typeface="Roboto"/>
              </a:rPr>
              <a:t>DOI:</a:t>
            </a:r>
            <a:r>
              <a:rPr b="0" i="0"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10.1371/journal.pone.0119254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33" name="Google Shape;633;g267204b358d_1_56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67204b358d_1_5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4" name="Google Shape;644;g267204b358d_1_57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45" name="Google Shape;645;g267204b358d_1_57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67204b358d_1_5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2" name="Google Shape;652;g267204b358d_1_57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https://www.bioconductor.org/packages/release/bioc/vignettes/edgeR/inst/doc/edgeRUsersGuide.pdf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Quasi likelihood https://pubmed.ncbi.nlm.nih.gov/23104842/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About limma /edgeR / Deseq2 differenceS: chrome-extension://efaidnbmnnnibpcajpcglclefindmkaj/https://www.e3s-conferences.org/articles/e3sconf/pdf/2021/47/e3sconf_icepe2021_03058.pdf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53" name="Google Shape;653;g267204b358d_1_57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67204b358d_1_5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9" name="Google Shape;659;g267204b358d_1_58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60" name="Google Shape;660;g267204b358d_1_58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67204b358d_1_5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6" name="Google Shape;666;g267204b358d_1_59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67" name="Google Shape;667;g267204b358d_1_59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67204b358d_1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g267204b358d_1_142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92" name="Google Shape;192;g267204b358d_1_1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67204b358d_1_5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4" name="Google Shape;674;g267204b358d_1_59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75" name="Google Shape;675;g267204b358d_1_59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67204b358d_1_6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3" name="Google Shape;683;g267204b358d_1_61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84" name="Google Shape;684;g267204b358d_1_6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67204b358d_1_6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Google Shape;689;g267204b358d_1_623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90" name="Google Shape;690;g267204b358d_1_6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67204b358d_1_6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6" name="Google Shape;696;g267204b358d_1_60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97" name="Google Shape;697;g267204b358d_1_60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67204b358d_1_6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3" name="Google Shape;703;g267204b358d_1_61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04" name="Google Shape;704;g267204b358d_1_6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67204b358d_1_6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2" name="Google Shape;712;g267204b358d_1_63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3" name="Google Shape;713;g267204b358d_1_6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67204b358d_1_6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8" name="Google Shape;718;g267204b358d_1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83984752a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g283984752a1_0_0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99" name="Google Shape;199;g283984752a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83984752a1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283984752a1_0_10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06" name="Google Shape;206;g283984752a1_0_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67204b358d_1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g267204b358d_1_136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13" name="Google Shape;213;g267204b358d_1_1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89724" cy="517381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4241007"/>
            <a:ext cx="1999455" cy="545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3300"/>
              <a:buFont typeface="Helvetica Neue"/>
              <a:buNone/>
              <a:defRPr>
                <a:solidFill>
                  <a:srgbClr val="1155C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3300"/>
              <a:buFont typeface="Helvetica Neue"/>
              <a:buNone/>
              <a:defRPr>
                <a:solidFill>
                  <a:srgbClr val="1155C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Logo">
  <p:cSld name="Title Slide Logo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89724" cy="517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5795" y="1791171"/>
            <a:ext cx="4892409" cy="1334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4500"/>
              <a:buFont typeface="Helvetica Neue"/>
              <a:buNone/>
              <a:defRPr sz="4500"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None/>
              <a:defRPr sz="2100"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3300"/>
              <a:buFont typeface="Helvetica Neue"/>
              <a:buNone/>
              <a:defRPr>
                <a:solidFill>
                  <a:srgbClr val="00D8E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9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4" name="Google Shape;74;p19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" name="Google Shape;75;p1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6" name="Google Shape;76;p19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3300"/>
              <a:buFont typeface="Helvetica Neue"/>
              <a:buNone/>
              <a:defRPr>
                <a:solidFill>
                  <a:srgbClr val="00D8E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2400"/>
              <a:buFont typeface="Helvetica Neue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83" name="Google Shape;83;p22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2400"/>
              <a:buFont typeface="Helvetica Neue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23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23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25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6"/>
          <p:cNvSpPr txBox="1"/>
          <p:nvPr>
            <p:ph idx="1" type="body"/>
          </p:nvPr>
        </p:nvSpPr>
        <p:spPr>
          <a:xfrm>
            <a:off x="628650" y="1407362"/>
            <a:ext cx="78867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0" wrap="square" tIns="0">
            <a:spAutoFit/>
          </a:bodyPr>
          <a:lstStyle>
            <a:lvl1pPr indent="-3365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7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6" name="Google Shape;96;p2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gradFill>
            <a:gsLst>
              <a:gs pos="0">
                <a:srgbClr val="002A40"/>
              </a:gs>
              <a:gs pos="22000">
                <a:srgbClr val="006271"/>
              </a:gs>
              <a:gs pos="83000">
                <a:srgbClr val="002A40"/>
              </a:gs>
              <a:gs pos="100000">
                <a:srgbClr val="002A40"/>
              </a:gs>
            </a:gsLst>
            <a:path path="circle">
              <a:fillToRect l="100%" t="100%"/>
            </a:path>
            <a:tileRect b="-100%" r="-100%"/>
          </a:gradFill>
          <a:ln>
            <a:noFill/>
          </a:ln>
        </p:spPr>
        <p:txBody>
          <a:bodyPr anchorCtr="0" anchor="ctr" bIns="34275" lIns="137150" spcFirstLastPara="1" rIns="68575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 type="obj">
  <p:cSld name="OBJEC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0141" y="-15156"/>
            <a:ext cx="9184283" cy="5173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8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28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2860" y="-15156"/>
            <a:ext cx="9189720" cy="5173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9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9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A40"/>
          </a:solidFill>
          <a:ln cap="flat" cmpd="sng" w="12700">
            <a:solidFill>
              <a:srgbClr val="001E2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3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30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1800"/>
              <a:buFont typeface="Helvetica Neue"/>
              <a:buNone/>
              <a:defRPr sz="1800">
                <a:solidFill>
                  <a:srgbClr val="CD28A3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4500"/>
              <a:buFont typeface="Helvetica Neue"/>
              <a:buNone/>
              <a:defRPr sz="4500"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31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1800"/>
              <a:buFont typeface="Helvetica Neue"/>
              <a:buNone/>
              <a:defRPr sz="1800">
                <a:solidFill>
                  <a:srgbClr val="CD28A3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2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32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2100"/>
              <a:buFont typeface="Helvetica Neue"/>
              <a:buNone/>
              <a:defRPr>
                <a:solidFill>
                  <a:srgbClr val="CD28A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A40"/>
          </a:solidFill>
          <a:ln cap="flat" cmpd="sng" w="12700">
            <a:solidFill>
              <a:srgbClr val="001E2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33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33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2100"/>
              <a:buFont typeface="Helvetica Neue"/>
              <a:buNone/>
              <a:defRPr>
                <a:solidFill>
                  <a:srgbClr val="CD28A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4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4500"/>
              <a:buFont typeface="Helvetica Neue"/>
              <a:buNone/>
              <a:defRPr sz="4500"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34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Helvetica Neue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5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0" name="Google Shape;130;p35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1" name="Google Shape;131;p3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33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6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33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36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 b="1" sz="1800"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5" name="Google Shape;135;p36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6" name="Google Shape;136;p36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 b="1" sz="1800"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7" name="Google Shape;137;p36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7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33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9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39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  <a:defRPr sz="2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44" name="Google Shape;144;p39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40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40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41"/>
          <p:cNvSpPr txBox="1"/>
          <p:nvPr>
            <p:ph idx="1" type="body"/>
          </p:nvPr>
        </p:nvSpPr>
        <p:spPr>
          <a:xfrm rot="5400000">
            <a:off x="3914897" y="-1917028"/>
            <a:ext cx="1314206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2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42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3300"/>
              <a:buFont typeface="Helvetica Neue"/>
              <a:buNone/>
              <a:defRPr b="1" i="0" sz="3300" u="none" cap="none" strike="noStrike">
                <a:solidFill>
                  <a:srgbClr val="00D8E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1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27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hyperlink" Target="https://dx.doi.org/10.1093%2Fbib%2Fbbx008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github.com/gladstone-institutes/Bioinformatics-Workshops/wiki/Introduction-to-RNA-Seq-Analysis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gladstone.org/events?series=data-science-training-program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Relationship Id="rId4" Type="http://schemas.openxmlformats.org/officeDocument/2006/relationships/image" Target="../media/image28.png"/><Relationship Id="rId5" Type="http://schemas.openxmlformats.org/officeDocument/2006/relationships/image" Target="../media/image2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bioconductor.org/packages/devel/bioc/vignettes/DESeq2/inst/doc/DESeq2.html" TargetMode="External"/><Relationship Id="rId4" Type="http://schemas.openxmlformats.org/officeDocument/2006/relationships/hyperlink" Target="https://bioconductor.org/packages/release/bioc/html/RUVSeq.html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Relationship Id="rId4" Type="http://schemas.openxmlformats.org/officeDocument/2006/relationships/image" Target="../media/image3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genome.cshlp.org/content/18/9/1509" TargetMode="External"/><Relationship Id="rId4" Type="http://schemas.openxmlformats.org/officeDocument/2006/relationships/hyperlink" Target="https://genome.cshlp.org/content/18/9/1509" TargetMode="External"/><Relationship Id="rId5" Type="http://schemas.openxmlformats.org/officeDocument/2006/relationships/hyperlink" Target="https://genome.cshlp.org/content/18/9/1509" TargetMode="External"/><Relationship Id="rId6" Type="http://schemas.openxmlformats.org/officeDocument/2006/relationships/image" Target="../media/image3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4.xml"/><Relationship Id="rId3" Type="http://schemas.openxmlformats.org/officeDocument/2006/relationships/hyperlink" Target="https://www.surveymonkey.com/r/F75J6VZ" TargetMode="External"/><Relationship Id="rId4" Type="http://schemas.openxmlformats.org/officeDocument/2006/relationships/hyperlink" Target="mailto:bioinformatics@gladstone.ucsf.edu" TargetMode="External"/><Relationship Id="rId5" Type="http://schemas.openxmlformats.org/officeDocument/2006/relationships/hyperlink" Target="https://gladstone.org/events?series=data-science-training-program" TargetMode="Externa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github.com/gladstone-institutes/Bioinformatics-Workshops/blob/master/intermediate-r-rna-seq/Intermediate%20RNA-seq%20data%20analysis%20using%20R%20-%20Sept%202024.pptx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3"/>
          <p:cNvSpPr txBox="1"/>
          <p:nvPr>
            <p:ph type="title"/>
          </p:nvPr>
        </p:nvSpPr>
        <p:spPr>
          <a:xfrm>
            <a:off x="205175" y="10860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Requirements for the demo</a:t>
            </a:r>
            <a:endParaRPr/>
          </a:p>
        </p:txBody>
      </p:sp>
      <p:sp>
        <p:nvSpPr>
          <p:cNvPr id="161" name="Google Shape;161;p43"/>
          <p:cNvSpPr txBox="1"/>
          <p:nvPr/>
        </p:nvSpPr>
        <p:spPr>
          <a:xfrm>
            <a:off x="317200" y="763626"/>
            <a:ext cx="78867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1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install the following library in Rstudio</a:t>
            </a:r>
            <a:endParaRPr b="1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nstall.packages("magrittr")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install.packages("statmod")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install.packages("tidyverse")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install.packages("ggplot2")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install.packages("BiocManager")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BiocManager::install("edgeR")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BiocManager::install("org.Mm.eg.db")</a:t>
            </a:r>
            <a:endParaRPr b="1" i="0" sz="16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200"/>
              <a:buFont typeface="Helvetica Neue"/>
              <a:buNone/>
            </a:pPr>
            <a:r>
              <a:t/>
            </a:r>
            <a:endParaRPr b="1" sz="16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200"/>
              <a:buFont typeface="Helvetica Neue"/>
              <a:buNone/>
            </a:pPr>
            <a:r>
              <a:rPr b="1" i="0" lang="en" sz="16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Verify the installation:</a:t>
            </a:r>
            <a:endParaRPr b="1" i="0" sz="16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library(magrittr)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library(statmod)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library(tidyverse)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library(ggplot2)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</a:t>
            </a: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</a:t>
            </a: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library(library(</a:t>
            </a: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</a:t>
            </a: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t/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t/>
            </a:r>
            <a:endParaRPr b="0" i="0" sz="19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300" y="920350"/>
            <a:ext cx="4246559" cy="239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2"/>
          <p:cNvSpPr txBox="1"/>
          <p:nvPr/>
        </p:nvSpPr>
        <p:spPr>
          <a:xfrm>
            <a:off x="5594366" y="4793119"/>
            <a:ext cx="3549635" cy="34622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https://www.wikiwand.com/en/RNA-Seq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52"/>
          <p:cNvSpPr txBox="1"/>
          <p:nvPr/>
        </p:nvSpPr>
        <p:spPr>
          <a:xfrm>
            <a:off x="120000" y="-9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RNA-seq - analysis workflow</a:t>
            </a:r>
            <a:endParaRPr b="1" i="0" sz="33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25;p52"/>
          <p:cNvSpPr txBox="1"/>
          <p:nvPr/>
        </p:nvSpPr>
        <p:spPr>
          <a:xfrm>
            <a:off x="4186604" y="2720759"/>
            <a:ext cx="4605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52"/>
          <p:cNvSpPr/>
          <p:nvPr/>
        </p:nvSpPr>
        <p:spPr>
          <a:xfrm>
            <a:off x="5221325" y="2315021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Sequencer: Reads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Fastq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52"/>
          <p:cNvSpPr/>
          <p:nvPr/>
        </p:nvSpPr>
        <p:spPr>
          <a:xfrm>
            <a:off x="7350750" y="2315021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FastQC 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52"/>
          <p:cNvSpPr/>
          <p:nvPr/>
        </p:nvSpPr>
        <p:spPr>
          <a:xfrm>
            <a:off x="5221325" y="3568734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Alignment/Mapping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STAR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52"/>
          <p:cNvSpPr/>
          <p:nvPr/>
        </p:nvSpPr>
        <p:spPr>
          <a:xfrm>
            <a:off x="5221325" y="4171046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Counting Reads 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featureCounts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52"/>
          <p:cNvSpPr/>
          <p:nvPr/>
        </p:nvSpPr>
        <p:spPr>
          <a:xfrm>
            <a:off x="5221325" y="2966446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Trimming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cutadapt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52"/>
          <p:cNvSpPr/>
          <p:nvPr/>
        </p:nvSpPr>
        <p:spPr>
          <a:xfrm>
            <a:off x="7350750" y="2966446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FastQC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52"/>
          <p:cNvSpPr/>
          <p:nvPr/>
        </p:nvSpPr>
        <p:spPr>
          <a:xfrm>
            <a:off x="7350750" y="3568746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2"/>
          <p:cNvSpPr/>
          <p:nvPr/>
        </p:nvSpPr>
        <p:spPr>
          <a:xfrm>
            <a:off x="5221325" y="1061321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Biological samples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52"/>
          <p:cNvSpPr/>
          <p:nvPr/>
        </p:nvSpPr>
        <p:spPr>
          <a:xfrm>
            <a:off x="5221325" y="1688159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Library preparation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52"/>
          <p:cNvSpPr/>
          <p:nvPr/>
        </p:nvSpPr>
        <p:spPr>
          <a:xfrm>
            <a:off x="7350750" y="4178120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8175" y="1355196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8175" y="195298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8175" y="2567546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8350" y="195298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8350" y="2567546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0450" y="318213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8350" y="314068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0450" y="3753959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7450" y="3753959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8175" y="688009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48961" y="151995"/>
            <a:ext cx="2395039" cy="6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25" y="1001850"/>
            <a:ext cx="4154950" cy="375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53"/>
          <p:cNvSpPr txBox="1"/>
          <p:nvPr/>
        </p:nvSpPr>
        <p:spPr>
          <a:xfrm>
            <a:off x="120000" y="-9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lang="en" sz="33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the count matrix to the DEG</a:t>
            </a:r>
            <a:endParaRPr b="1" i="0" sz="33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4"/>
          <p:cNvSpPr txBox="1"/>
          <p:nvPr/>
        </p:nvSpPr>
        <p:spPr>
          <a:xfrm>
            <a:off x="122074" y="6"/>
            <a:ext cx="87321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 of DEG analysis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4"/>
          <p:cNvSpPr/>
          <p:nvPr/>
        </p:nvSpPr>
        <p:spPr>
          <a:xfrm>
            <a:off x="487817" y="4213449"/>
            <a:ext cx="8168367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Identify genes (and molecular pathways) that are differentially expressed (DE) between two or more biological conditions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456" y="629591"/>
            <a:ext cx="1524851" cy="358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4"/>
          <p:cNvPicPr preferRelativeResize="0"/>
          <p:nvPr/>
        </p:nvPicPr>
        <p:blipFill rotWithShape="1">
          <a:blip r:embed="rId4">
            <a:alphaModFix/>
          </a:blip>
          <a:srcRect b="0" l="0" r="3063" t="0"/>
          <a:stretch/>
        </p:blipFill>
        <p:spPr>
          <a:xfrm>
            <a:off x="2697202" y="1412796"/>
            <a:ext cx="2511529" cy="240581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54"/>
          <p:cNvSpPr txBox="1"/>
          <p:nvPr/>
        </p:nvSpPr>
        <p:spPr>
          <a:xfrm>
            <a:off x="2586294" y="1103525"/>
            <a:ext cx="1985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Volcano plot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4"/>
          <p:cNvSpPr txBox="1"/>
          <p:nvPr/>
        </p:nvSpPr>
        <p:spPr>
          <a:xfrm>
            <a:off x="1856606" y="3770200"/>
            <a:ext cx="122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Heatmap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54"/>
          <p:cNvSpPr txBox="1"/>
          <p:nvPr/>
        </p:nvSpPr>
        <p:spPr>
          <a:xfrm rot="-5400000">
            <a:off x="4527291" y="2072698"/>
            <a:ext cx="1584809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Barham et al 2013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54"/>
          <p:cNvSpPr txBox="1"/>
          <p:nvPr/>
        </p:nvSpPr>
        <p:spPr>
          <a:xfrm rot="-5400000">
            <a:off x="1087407" y="1224272"/>
            <a:ext cx="1584809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Barham et al 2013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4"/>
          <p:cNvSpPr txBox="1"/>
          <p:nvPr/>
        </p:nvSpPr>
        <p:spPr>
          <a:xfrm>
            <a:off x="5799320" y="1113596"/>
            <a:ext cx="270564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1111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 (mean-difference) plot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4"/>
          <p:cNvSpPr/>
          <p:nvPr/>
        </p:nvSpPr>
        <p:spPr>
          <a:xfrm>
            <a:off x="381000" y="1197428"/>
            <a:ext cx="106817" cy="41365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9320" y="1412796"/>
            <a:ext cx="2817032" cy="1766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6565" y="639075"/>
            <a:ext cx="4945035" cy="3209608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55"/>
          <p:cNvSpPr txBox="1"/>
          <p:nvPr/>
        </p:nvSpPr>
        <p:spPr>
          <a:xfrm>
            <a:off x="5397900" y="4413450"/>
            <a:ext cx="377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doi: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10.1093/bib/bbx008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5" name="Google Shape;275;p55"/>
          <p:cNvSpPr txBox="1"/>
          <p:nvPr/>
        </p:nvSpPr>
        <p:spPr>
          <a:xfrm>
            <a:off x="152875" y="1033100"/>
            <a:ext cx="38937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2A40"/>
                </a:solidFill>
              </a:rPr>
              <a:t>Total read count for each sample is the same.</a:t>
            </a:r>
            <a:endParaRPr sz="2000">
              <a:solidFill>
                <a:srgbClr val="002A4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2A4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2A40"/>
                </a:solidFill>
              </a:rPr>
              <a:t>Few highly expressed genes make up a greater share of the total molecules (total library size) of samples B.</a:t>
            </a:r>
            <a:endParaRPr sz="2000">
              <a:solidFill>
                <a:srgbClr val="002A4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2A4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2A40"/>
                </a:solidFill>
              </a:rPr>
              <a:t>Smaller fraction of the reads will be left for the other genes for that samples (undersampling).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6" name="Google Shape;276;p55"/>
          <p:cNvSpPr txBox="1"/>
          <p:nvPr/>
        </p:nvSpPr>
        <p:spPr>
          <a:xfrm>
            <a:off x="25800" y="0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Highly expressed genes bias the real DEG</a:t>
            </a:r>
            <a:endParaRPr b="1" sz="22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4408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6"/>
          <p:cNvSpPr txBox="1"/>
          <p:nvPr/>
        </p:nvSpPr>
        <p:spPr>
          <a:xfrm>
            <a:off x="6614650" y="3617050"/>
            <a:ext cx="30000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2A40"/>
                </a:solidFill>
              </a:rPr>
              <a:t>Gene 1 and 2 not-DE</a:t>
            </a:r>
            <a:endParaRPr sz="1700">
              <a:solidFill>
                <a:srgbClr val="002A4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2A40"/>
                </a:solidFill>
              </a:rPr>
              <a:t>Gene 3 is 2X DE</a:t>
            </a:r>
            <a:endParaRPr sz="1700">
              <a:solidFill>
                <a:srgbClr val="002A4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7"/>
          <p:cNvSpPr txBox="1"/>
          <p:nvPr>
            <p:ph type="title"/>
          </p:nvPr>
        </p:nvSpPr>
        <p:spPr>
          <a:xfrm>
            <a:off x="628650" y="542400"/>
            <a:ext cx="85155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Please find more details on our wiki page</a:t>
            </a:r>
            <a:endParaRPr/>
          </a:p>
        </p:txBody>
      </p:sp>
      <p:sp>
        <p:nvSpPr>
          <p:cNvPr id="288" name="Google Shape;288;p57"/>
          <p:cNvSpPr txBox="1"/>
          <p:nvPr>
            <p:ph idx="1" type="body"/>
          </p:nvPr>
        </p:nvSpPr>
        <p:spPr>
          <a:xfrm>
            <a:off x="628650" y="1369219"/>
            <a:ext cx="78867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Introduction-to-RNA-Seq-Analysis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8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Possible analyses 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5" name="Google Shape;29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337" y="1284032"/>
            <a:ext cx="3491013" cy="246670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8"/>
          <p:cNvSpPr txBox="1"/>
          <p:nvPr/>
        </p:nvSpPr>
        <p:spPr>
          <a:xfrm>
            <a:off x="181328" y="3989650"/>
            <a:ext cx="34323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Estimate and compare gene expressions across genes (features)	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2345" y="1284032"/>
            <a:ext cx="4623686" cy="246670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58"/>
          <p:cNvSpPr txBox="1"/>
          <p:nvPr/>
        </p:nvSpPr>
        <p:spPr>
          <a:xfrm>
            <a:off x="4572000" y="3989639"/>
            <a:ext cx="4612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DEG</a:t>
            </a:r>
            <a:r>
              <a:rPr b="0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: Compare gene expressions across samples 	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58"/>
          <p:cNvSpPr txBox="1"/>
          <p:nvPr/>
        </p:nvSpPr>
        <p:spPr>
          <a:xfrm>
            <a:off x="170274" y="990713"/>
            <a:ext cx="4623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Within a sample </a:t>
            </a:r>
            <a:endParaRPr b="0" i="0" sz="1400" u="none" cap="none" strike="noStrike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58"/>
          <p:cNvSpPr txBox="1"/>
          <p:nvPr/>
        </p:nvSpPr>
        <p:spPr>
          <a:xfrm>
            <a:off x="4232345" y="971666"/>
            <a:ext cx="4623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Between samples </a:t>
            </a:r>
            <a:endParaRPr b="0" i="0" sz="1400" u="none" cap="none" strike="noStrike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9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equence depth - tot</a:t>
            </a:r>
            <a:r>
              <a:rPr b="1"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 number of reads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con&#10;&#10;Description automatically generated" id="307" name="Google Shape;30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0879" y="1506796"/>
            <a:ext cx="4019550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9"/>
          <p:cNvSpPr/>
          <p:nvPr/>
        </p:nvSpPr>
        <p:spPr>
          <a:xfrm>
            <a:off x="181336" y="944788"/>
            <a:ext cx="8781327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At the same expression level, a </a:t>
            </a:r>
            <a:r>
              <a:rPr b="0" i="0" lang="en" sz="18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long gene</a:t>
            </a:r>
            <a:r>
              <a:rPr lang="en" sz="1800">
                <a:solidFill>
                  <a:srgbClr val="002B42"/>
                </a:solidFill>
              </a:rPr>
              <a:t> 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will have more reads than a </a:t>
            </a:r>
            <a:r>
              <a:rPr b="0" i="0" lang="en" sz="18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shorter gene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9"/>
          <p:cNvSpPr/>
          <p:nvPr/>
        </p:nvSpPr>
        <p:spPr>
          <a:xfrm>
            <a:off x="181336" y="2247954"/>
            <a:ext cx="7886699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Higher sequencing depth, higher counts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graphical user interface&#10;&#10;Description automatically generated" id="310" name="Google Shape;310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4822" y="2723969"/>
            <a:ext cx="3551663" cy="228632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9"/>
          <p:cNvSpPr txBox="1"/>
          <p:nvPr/>
        </p:nvSpPr>
        <p:spPr>
          <a:xfrm>
            <a:off x="5530425" y="1600288"/>
            <a:ext cx="30000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A64D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Gene-length </a:t>
            </a:r>
            <a:endParaRPr sz="300">
              <a:solidFill>
                <a:srgbClr val="A64D79"/>
              </a:solidFill>
            </a:endParaRPr>
          </a:p>
        </p:txBody>
      </p:sp>
      <p:sp>
        <p:nvSpPr>
          <p:cNvPr id="312" name="Google Shape;312;p59"/>
          <p:cNvSpPr txBox="1"/>
          <p:nvPr/>
        </p:nvSpPr>
        <p:spPr>
          <a:xfrm>
            <a:off x="5530425" y="2915338"/>
            <a:ext cx="30000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A64D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Sequencing depth or library size</a:t>
            </a:r>
            <a:endParaRPr sz="300">
              <a:solidFill>
                <a:srgbClr val="A64D79"/>
              </a:solidFill>
            </a:endParaRPr>
          </a:p>
        </p:txBody>
      </p:sp>
      <p:sp>
        <p:nvSpPr>
          <p:cNvPr id="313" name="Google Shape;313;p59"/>
          <p:cNvSpPr txBox="1"/>
          <p:nvPr/>
        </p:nvSpPr>
        <p:spPr>
          <a:xfrm>
            <a:off x="5889125" y="4536900"/>
            <a:ext cx="3285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of bias!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4" name="Google Shape;314;p59"/>
          <p:cNvSpPr txBox="1"/>
          <p:nvPr/>
        </p:nvSpPr>
        <p:spPr>
          <a:xfrm>
            <a:off x="2402250" y="1291013"/>
            <a:ext cx="1276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N=12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5" name="Google Shape;315;p59"/>
          <p:cNvSpPr txBox="1"/>
          <p:nvPr/>
        </p:nvSpPr>
        <p:spPr>
          <a:xfrm>
            <a:off x="4462925" y="1291013"/>
            <a:ext cx="1276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N=6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0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 sequence depths cause variation in counts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60"/>
          <p:cNvSpPr txBox="1"/>
          <p:nvPr/>
        </p:nvSpPr>
        <p:spPr>
          <a:xfrm>
            <a:off x="628650" y="1407362"/>
            <a:ext cx="78867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Variation in sequencing depths =&gt; Need to normalize counts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23" name="Google Shape;323;p60"/>
          <p:cNvGraphicFramePr/>
          <p:nvPr/>
        </p:nvGraphicFramePr>
        <p:xfrm>
          <a:off x="1563409" y="213206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{D31DEB20-ECE9-40DF-99BD-E66EE19EDEF8}</a:tableStyleId>
              </a:tblPr>
              <a:tblGrid>
                <a:gridCol w="1157450"/>
                <a:gridCol w="1157450"/>
              </a:tblGrid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Group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Total counts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23085177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21628857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B.pregnant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23919152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B.pregnant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22490570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B.lactating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21382233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B.lactating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19884434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</a:tbl>
          </a:graphicData>
        </a:graphic>
      </p:graphicFrame>
      <p:graphicFrame>
        <p:nvGraphicFramePr>
          <p:cNvPr id="324" name="Google Shape;324;p60"/>
          <p:cNvGraphicFramePr/>
          <p:nvPr/>
        </p:nvGraphicFramePr>
        <p:xfrm>
          <a:off x="4945114" y="213623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{D31DEB20-ECE9-40DF-99BD-E66EE19EDEF8}</a:tableStyleId>
              </a:tblPr>
              <a:tblGrid>
                <a:gridCol w="1212625"/>
                <a:gridCol w="1212625"/>
              </a:tblGrid>
              <a:tr h="169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Group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Total counts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20213223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21509988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L.pregnant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22073815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L.pregnant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21837341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L.lactating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24638939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L.lactating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24581591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</a:tbl>
          </a:graphicData>
        </a:graphic>
      </p:graphicFrame>
      <p:sp>
        <p:nvSpPr>
          <p:cNvPr id="325" name="Google Shape;325;p60"/>
          <p:cNvSpPr txBox="1"/>
          <p:nvPr/>
        </p:nvSpPr>
        <p:spPr>
          <a:xfrm>
            <a:off x="628650" y="4742075"/>
            <a:ext cx="3380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Library size about 20M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6" name="Google Shape;326;p60"/>
          <p:cNvGrpSpPr/>
          <p:nvPr/>
        </p:nvGrpSpPr>
        <p:grpSpPr>
          <a:xfrm>
            <a:off x="7522764" y="1850462"/>
            <a:ext cx="1563786" cy="1933463"/>
            <a:chOff x="7522764" y="1850462"/>
            <a:chExt cx="1563786" cy="1933463"/>
          </a:xfrm>
        </p:grpSpPr>
        <p:pic>
          <p:nvPicPr>
            <p:cNvPr id="327" name="Google Shape;327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22764" y="1850462"/>
              <a:ext cx="1468836" cy="15793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Google Shape;328;p60"/>
            <p:cNvSpPr/>
            <p:nvPr/>
          </p:nvSpPr>
          <p:spPr>
            <a:xfrm>
              <a:off x="8315550" y="3075400"/>
              <a:ext cx="771000" cy="480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9" name="Google Shape;329;p60"/>
            <p:cNvSpPr/>
            <p:nvPr/>
          </p:nvSpPr>
          <p:spPr>
            <a:xfrm>
              <a:off x="8000350" y="3303625"/>
              <a:ext cx="771000" cy="480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1"/>
          <p:cNvSpPr txBox="1"/>
          <p:nvPr/>
        </p:nvSpPr>
        <p:spPr>
          <a:xfrm>
            <a:off x="181336" y="10010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of technical variability 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6" name="Google Shape;336;p61"/>
          <p:cNvSpPr txBox="1"/>
          <p:nvPr/>
        </p:nvSpPr>
        <p:spPr>
          <a:xfrm>
            <a:off x="520351" y="1220784"/>
            <a:ext cx="7886700" cy="22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06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9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Gene length </a:t>
            </a:r>
            <a:endParaRPr b="0" i="0" sz="2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Library size or sequence depth (number of mapped reads)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RNA sample composition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Batch effects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…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7" name="Google Shape;337;p61"/>
          <p:cNvSpPr/>
          <p:nvPr/>
        </p:nvSpPr>
        <p:spPr>
          <a:xfrm>
            <a:off x="181324" y="650100"/>
            <a:ext cx="89628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Identify and correct technical biases removing the least possible biological signal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4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 for the workshop</a:t>
            </a:r>
            <a:endParaRPr b="0" i="0" sz="1100" u="none" cap="none" strike="noStrike">
              <a:solidFill>
                <a:srgbClr val="CD28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455" y="716201"/>
            <a:ext cx="8433385" cy="3968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2"/>
          <p:cNvSpPr txBox="1"/>
          <p:nvPr/>
        </p:nvSpPr>
        <p:spPr>
          <a:xfrm>
            <a:off x="181337" y="218893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0046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Poll 2</a:t>
            </a:r>
            <a:endParaRPr b="1" i="0" sz="3000" u="none" cap="none" strike="noStrike">
              <a:solidFill>
                <a:srgbClr val="00466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4" name="Google Shape;344;p62"/>
          <p:cNvSpPr txBox="1"/>
          <p:nvPr/>
        </p:nvSpPr>
        <p:spPr>
          <a:xfrm>
            <a:off x="181322" y="955700"/>
            <a:ext cx="8628600" cy="27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>
                <a:solidFill>
                  <a:schemeClr val="accent1"/>
                </a:solidFill>
              </a:rPr>
              <a:t>What is the source of bias when quantifying the gene expression in one mouse only for each gene?</a:t>
            </a:r>
            <a:endParaRPr b="0" sz="1100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Arial"/>
              <a:buAutoNum type="arabicPeriod"/>
            </a:pPr>
            <a:r>
              <a:rPr b="0" i="0" lang="en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 length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Arial"/>
              <a:buAutoNum type="arabicPeriod"/>
            </a:pPr>
            <a:r>
              <a:rPr b="0" i="0" lang="en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Sequencing depth</a:t>
            </a:r>
            <a:endParaRPr sz="2300">
              <a:solidFill>
                <a:schemeClr val="dk1"/>
              </a:solidFill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Arial"/>
              <a:buAutoNum type="arabicPeriod"/>
            </a:pPr>
            <a:r>
              <a:rPr lang="en" sz="2300">
                <a:solidFill>
                  <a:schemeClr val="dk1"/>
                </a:solidFill>
              </a:rPr>
              <a:t>Both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3"/>
          <p:cNvSpPr txBox="1"/>
          <p:nvPr/>
        </p:nvSpPr>
        <p:spPr>
          <a:xfrm>
            <a:off x="181337" y="218893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0046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Poll 3</a:t>
            </a:r>
            <a:endParaRPr b="1" i="0" sz="3000" u="none" cap="none" strike="noStrike">
              <a:solidFill>
                <a:srgbClr val="00466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1" name="Google Shape;351;p63"/>
          <p:cNvSpPr txBox="1"/>
          <p:nvPr/>
        </p:nvSpPr>
        <p:spPr>
          <a:xfrm>
            <a:off x="181322" y="1721075"/>
            <a:ext cx="8628600" cy="27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" sz="2300">
                <a:solidFill>
                  <a:schemeClr val="accent1"/>
                </a:solidFill>
              </a:rPr>
              <a:t>What is the source of bias when comparing the gene expression of one gene between treated mice and control mice?</a:t>
            </a:r>
            <a:endParaRPr i="1" sz="2300" u="sng">
              <a:solidFill>
                <a:schemeClr val="accen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Arial"/>
              <a:buAutoNum type="arabicPeriod"/>
            </a:pPr>
            <a:r>
              <a:rPr b="0" i="0" lang="en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 length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Arial"/>
              <a:buAutoNum type="arabicPeriod"/>
            </a:pPr>
            <a:r>
              <a:rPr b="0" i="0" lang="en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Sequencing depth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Arial"/>
              <a:buAutoNum type="arabicPeriod"/>
            </a:pPr>
            <a:r>
              <a:rPr b="0" i="0" lang="en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Both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4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Several normalization methods to remove technical bias 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64"/>
          <p:cNvSpPr/>
          <p:nvPr/>
        </p:nvSpPr>
        <p:spPr>
          <a:xfrm>
            <a:off x="181336" y="1024780"/>
            <a:ext cx="8781300" cy="3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Normalized expression are necessary to remove technical biases 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b="0" i="1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Depth of sequencing </a:t>
            </a:r>
            <a:r>
              <a:rPr b="0" i="0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correction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b="0" i="1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Depth of sequencing </a:t>
            </a:r>
            <a:r>
              <a:rPr b="0" i="0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0" i="1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gene length </a:t>
            </a:r>
            <a:r>
              <a:rPr b="0" i="0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correction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b="0" i="1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RNA sample composition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 remove between samples</a:t>
            </a:r>
            <a:r>
              <a:rPr lang="en" sz="2000">
                <a:solidFill>
                  <a:schemeClr val="accent1"/>
                </a:solidFill>
              </a:rPr>
              <a:t>-</a:t>
            </a:r>
            <a:r>
              <a:rPr b="0" i="0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batch effects</a:t>
            </a:r>
            <a:endParaRPr b="0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Various normalized </a:t>
            </a:r>
            <a:r>
              <a:rPr b="0" i="1" lang="en" sz="20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gene expression units</a:t>
            </a:r>
            <a:r>
              <a:rPr b="0" i="1" lang="en" sz="20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20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such as RPM (or CPM), RPKM, FPKM, TPM, TMM (edgeR), </a:t>
            </a:r>
            <a:r>
              <a:rPr b="0" i="1" lang="en" sz="20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DESeq</a:t>
            </a:r>
            <a:endParaRPr b="0" i="0" sz="20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t/>
            </a:r>
            <a:endParaRPr b="0" i="0" sz="20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Measure of the abundance of gene or transcripts.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5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Sequence depth/Library size - Count Per Million mapped reads 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5" name="Google Shape;365;p65"/>
          <p:cNvSpPr/>
          <p:nvPr/>
        </p:nvSpPr>
        <p:spPr>
          <a:xfrm>
            <a:off x="181336" y="3903946"/>
            <a:ext cx="80718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accent1"/>
                </a:solidFill>
              </a:rPr>
              <a:t>A gene at least 10–15 counts in at least some libraries before it is considered to be expressed -&gt; </a:t>
            </a:r>
            <a:r>
              <a:rPr b="1" i="0" lang="en" sz="18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Identifying the CPM that corresponds to 10-15 counts</a:t>
            </a:r>
            <a:endParaRPr b="1" i="0" sz="1800" u="none" cap="none" strike="noStrike">
              <a:solidFill>
                <a:schemeClr val="accent1"/>
              </a:solidFill>
            </a:endParaRPr>
          </a:p>
        </p:txBody>
      </p:sp>
      <p:sp>
        <p:nvSpPr>
          <p:cNvPr id="366" name="Google Shape;366;p65"/>
          <p:cNvSpPr/>
          <p:nvPr/>
        </p:nvSpPr>
        <p:spPr>
          <a:xfrm>
            <a:off x="181337" y="2750873"/>
            <a:ext cx="5207119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Filter on count-per-million (CPM) values to avoid favoring genes that are expressed in larger libraries over those expressed in smaller libraries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hart, histogram&#10;&#10;Description automatically generated" id="367" name="Google Shape;36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2744" y="928073"/>
            <a:ext cx="3124651" cy="292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605" y="1155074"/>
            <a:ext cx="466725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65"/>
          <p:cNvSpPr txBox="1"/>
          <p:nvPr/>
        </p:nvSpPr>
        <p:spPr>
          <a:xfrm>
            <a:off x="181336" y="1862574"/>
            <a:ext cx="7153733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Sequenced one library with 5 million(M) reads.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Total 4 M matched to the genome sequence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5000 reads matched to a given gene</a:t>
            </a:r>
            <a:endParaRPr b="0" i="0" sz="14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2099" y="2351462"/>
            <a:ext cx="1981201" cy="36209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65"/>
          <p:cNvSpPr txBox="1"/>
          <p:nvPr/>
        </p:nvSpPr>
        <p:spPr>
          <a:xfrm>
            <a:off x="356100" y="4840175"/>
            <a:ext cx="759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comparison within replicates or same group, NOT for within sample, NOT for DEG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6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methods to normalize the counts considering gene length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66"/>
          <p:cNvSpPr txBox="1"/>
          <p:nvPr/>
        </p:nvSpPr>
        <p:spPr>
          <a:xfrm>
            <a:off x="90668" y="1241533"/>
            <a:ext cx="7886700" cy="21030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Commonly used normalization method that includes </a:t>
            </a:r>
            <a:r>
              <a:rPr b="0" i="0" lang="en" sz="2100" u="sng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sequence depth and gene length</a:t>
            </a:r>
            <a:r>
              <a:rPr b="0" i="0" lang="en" sz="21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correction:</a:t>
            </a:r>
            <a:endParaRPr b="0" i="0" sz="21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RPKM /FPKM (Reads/Fragments Per Kilobase per Million)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TPM (Transcripts Per kilobase Million)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7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RPKM: seq depth and gene length bias</a:t>
            </a:r>
            <a:endParaRPr b="0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Timeline&#10;&#10;Description automatically generated" id="385" name="Google Shape;385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0910"/>
            <a:ext cx="7063809" cy="3343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7"/>
          <p:cNvPicPr preferRelativeResize="0"/>
          <p:nvPr/>
        </p:nvPicPr>
        <p:blipFill rotWithShape="1">
          <a:blip r:embed="rId4">
            <a:alphaModFix/>
          </a:blip>
          <a:srcRect b="0" l="0" r="0" t="30126"/>
          <a:stretch/>
        </p:blipFill>
        <p:spPr>
          <a:xfrm>
            <a:off x="0" y="3881009"/>
            <a:ext cx="5497461" cy="618873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67"/>
          <p:cNvSpPr txBox="1"/>
          <p:nvPr/>
        </p:nvSpPr>
        <p:spPr>
          <a:xfrm>
            <a:off x="6923551" y="2470150"/>
            <a:ext cx="20391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One library with 5 M reads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Total 4 M matched to the genome sequence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5000 reads matched to a given gene </a:t>
            </a:r>
            <a:r>
              <a:rPr b="0" i="1" lang="en" sz="12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with a length of 2000 bp.</a:t>
            </a:r>
            <a:endParaRPr b="0" i="1" sz="1200" u="none" cap="none" strike="noStrike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67"/>
          <p:cNvSpPr txBox="1"/>
          <p:nvPr/>
        </p:nvSpPr>
        <p:spPr>
          <a:xfrm>
            <a:off x="94852" y="735451"/>
            <a:ext cx="46101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Reads/Fragments Per Kilobase per Million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" name="Google Shape;389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8008" y="3954337"/>
            <a:ext cx="1901141" cy="47221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67"/>
          <p:cNvSpPr txBox="1"/>
          <p:nvPr/>
        </p:nvSpPr>
        <p:spPr>
          <a:xfrm>
            <a:off x="52568" y="4564447"/>
            <a:ext cx="9091432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RPKM and FPKM </a:t>
            </a:r>
            <a:r>
              <a:rPr b="0" i="1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-&gt;  the sum of the normalized reads in each sample may be different</a:t>
            </a: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, and this makes it harder to compare samples directly.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8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TPM: seq depth and gene length bias</a:t>
            </a:r>
            <a:endParaRPr b="0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7" name="Google Shape;397;p68"/>
          <p:cNvSpPr txBox="1"/>
          <p:nvPr/>
        </p:nvSpPr>
        <p:spPr>
          <a:xfrm>
            <a:off x="270245" y="608531"/>
            <a:ext cx="8692500" cy="45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TPM: Normalize for gene length first to get the Reads Per Kilobase, sum up all the RPK in a sample (across all genes), and then normalize for sequencing depth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Represent the relative abundance of a transcript among a population of sequenced transcripts 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The sum of all TPMs in </a:t>
            </a:r>
            <a:r>
              <a:rPr i="1" lang="en" sz="1800">
                <a:solidFill>
                  <a:srgbClr val="002A40"/>
                </a:solidFill>
              </a:rPr>
              <a:t>each</a:t>
            </a:r>
            <a:r>
              <a:rPr b="0" i="1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samples are the same </a:t>
            </a: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-&gt; to compare the proportion of reads that mapped to a gene in each sample. 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2A4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002A40"/>
                </a:solidFill>
              </a:rPr>
              <a:t>Same denominator -&gt; comparable - NOT for RPKM(different denominator)</a:t>
            </a:r>
            <a:endParaRPr sz="1800">
              <a:solidFill>
                <a:srgbClr val="002A4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accent1"/>
                </a:solidFill>
              </a:rPr>
              <a:t>Sample1 - gene1 TPM=2.5</a:t>
            </a:r>
            <a:endParaRPr sz="18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accent1"/>
                </a:solidFill>
              </a:rPr>
              <a:t>Sample2 - gene1 TPM=2.5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4784" y="1606353"/>
            <a:ext cx="5829300" cy="741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9"/>
          <p:cNvSpPr txBox="1"/>
          <p:nvPr>
            <p:ph idx="4294967295" type="title"/>
          </p:nvPr>
        </p:nvSpPr>
        <p:spPr>
          <a:xfrm>
            <a:off x="109650" y="145334"/>
            <a:ext cx="8924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>
                <a:solidFill>
                  <a:schemeClr val="dk2"/>
                </a:solidFill>
              </a:rPr>
              <a:t>Main normalization approaches summary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405" name="Google Shape;405;p69"/>
          <p:cNvPicPr preferRelativeResize="0"/>
          <p:nvPr/>
        </p:nvPicPr>
        <p:blipFill rotWithShape="1">
          <a:blip r:embed="rId3">
            <a:alphaModFix/>
          </a:blip>
          <a:srcRect b="38279" l="0" r="0" t="-1156"/>
          <a:stretch/>
        </p:blipFill>
        <p:spPr>
          <a:xfrm>
            <a:off x="651525" y="695075"/>
            <a:ext cx="5604076" cy="386025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9"/>
          <p:cNvSpPr txBox="1"/>
          <p:nvPr/>
        </p:nvSpPr>
        <p:spPr>
          <a:xfrm>
            <a:off x="82746" y="4935608"/>
            <a:ext cx="7175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https://hbctraining.github.io/Training-modules/planning_successful_rnaseq/lessons/sample_level_QC.html</a:t>
            </a:r>
            <a:endParaRPr b="0" i="0" sz="9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70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use these methods for between condition/groups comparison!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Helvetica Neue"/>
              <a:buNone/>
            </a:pPr>
            <a:r>
              <a:t/>
            </a:r>
            <a:endParaRPr b="0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3" name="Google Shape;413;p70"/>
          <p:cNvSpPr txBox="1"/>
          <p:nvPr/>
        </p:nvSpPr>
        <p:spPr>
          <a:xfrm>
            <a:off x="181336" y="1548787"/>
            <a:ext cx="8842800" cy="23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total RNA composition is similar across samples, these methods could be potentially used.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you can’t assume it!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Cells don’t necessarily produce similar levels of RNA/cell between cell types, disease states or developmental stages is not always valid</a:t>
            </a:r>
            <a:endParaRPr b="0" i="0" sz="21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4" name="Google Shape;414;p70"/>
          <p:cNvSpPr txBox="1"/>
          <p:nvPr/>
        </p:nvSpPr>
        <p:spPr>
          <a:xfrm>
            <a:off x="181336" y="4302497"/>
            <a:ext cx="84984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Sample-to-sample variability in total RNA concentration</a:t>
            </a:r>
            <a:endParaRPr b="0" i="0" sz="2300" u="none" cap="none" strike="noStrike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93075"/>
            <a:ext cx="8839203" cy="2656389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71"/>
          <p:cNvSpPr txBox="1"/>
          <p:nvPr/>
        </p:nvSpPr>
        <p:spPr>
          <a:xfrm>
            <a:off x="66350" y="230225"/>
            <a:ext cx="9144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Observed counts depend on total reads sequenced AND sample composition</a:t>
            </a:r>
            <a:endParaRPr b="1" sz="22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5"/>
          <p:cNvSpPr txBox="1"/>
          <p:nvPr>
            <p:ph type="title"/>
          </p:nvPr>
        </p:nvSpPr>
        <p:spPr>
          <a:xfrm>
            <a:off x="142100" y="142091"/>
            <a:ext cx="7886700" cy="457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 workshop at Gladstone:</a:t>
            </a:r>
            <a:endParaRPr/>
          </a:p>
        </p:txBody>
      </p:sp>
      <p:sp>
        <p:nvSpPr>
          <p:cNvPr id="174" name="Google Shape;174;p45"/>
          <p:cNvSpPr txBox="1"/>
          <p:nvPr>
            <p:ph idx="1" type="body"/>
          </p:nvPr>
        </p:nvSpPr>
        <p:spPr>
          <a:xfrm>
            <a:off x="-51100" y="771475"/>
            <a:ext cx="9144000" cy="209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800"/>
              <a:buNone/>
            </a:pPr>
            <a:r>
              <a:rPr b="1" lang="en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Sep 10, 12  | </a:t>
            </a:r>
            <a:r>
              <a:rPr lang="en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Introduction to Statistics, Experimental Design and Hypothesis Testing</a:t>
            </a:r>
            <a:endParaRPr sz="18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Sep 16-17  | </a:t>
            </a:r>
            <a:r>
              <a:rPr lang="en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Single Cell RNA seq data analysis</a:t>
            </a:r>
            <a:endParaRPr sz="18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Sep 20       | </a:t>
            </a:r>
            <a:r>
              <a:rPr lang="en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Machine Learning</a:t>
            </a:r>
            <a:endParaRPr sz="18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Sep 23-24  | </a:t>
            </a:r>
            <a:r>
              <a:rPr lang="en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Statistics of Enrichment Analysis Methods</a:t>
            </a:r>
            <a:endParaRPr sz="18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Oct 11        |</a:t>
            </a:r>
            <a:r>
              <a:rPr lang="en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Introduction to Pathway Analysis</a:t>
            </a:r>
            <a:endParaRPr sz="18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Oct 17-18   |</a:t>
            </a:r>
            <a:r>
              <a:rPr lang="en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Working on Wynton</a:t>
            </a:r>
            <a:endParaRPr sz="18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76912"/>
                </a:solidFill>
                <a:highlight>
                  <a:srgbClr val="FFFFFF"/>
                </a:highlight>
              </a:rPr>
              <a:t>Fall workshops schedule 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</a:rPr>
              <a:t>-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Data Science Training Program</a:t>
            </a:r>
            <a:endParaRPr sz="1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2"/>
          <p:cNvSpPr txBox="1"/>
          <p:nvPr/>
        </p:nvSpPr>
        <p:spPr>
          <a:xfrm>
            <a:off x="268421" y="403942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Methods for between samples comparisons / DEG</a:t>
            </a:r>
            <a:endParaRPr b="0" i="0" sz="3000" u="none" cap="none" strike="noStrike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3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Approach to identify DE genes: edgeR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4" name="Google Shape;434;p73"/>
          <p:cNvSpPr txBox="1"/>
          <p:nvPr/>
        </p:nvSpPr>
        <p:spPr>
          <a:xfrm>
            <a:off x="181336" y="1161821"/>
            <a:ext cx="8781300" cy="3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1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Bioconductor package </a:t>
            </a:r>
            <a:r>
              <a:rPr b="0" i="1" lang="en" sz="21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utilizes a </a:t>
            </a:r>
            <a:r>
              <a:rPr b="0" i="1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theoretical model 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that captures some of the </a:t>
            </a:r>
            <a:r>
              <a:rPr b="0" i="1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known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processes leading </a:t>
            </a:r>
            <a:r>
              <a:rPr b="0" i="1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noise in counts 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data. (</a:t>
            </a:r>
            <a:r>
              <a:rPr b="0" i="1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null model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127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Assume that the data is generated according to this model.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127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Given any observed level of difference in mean expression levels of a gene, compute the probability that the observation will result from the null model (p value)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127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the probability is very low (e.g., p &lt; 0.05), infer that something may be happening that we did not account for in the null model. (e.g., biological processes in L cells for milk production)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4"/>
          <p:cNvSpPr/>
          <p:nvPr/>
        </p:nvSpPr>
        <p:spPr>
          <a:xfrm>
            <a:off x="181336" y="44351"/>
            <a:ext cx="8515500" cy="32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 few highly differentially expressed genes may have a strong influence on read counts -&gt; minimizing effect of such genes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Assumption:  A majority of transcripts is not differentially expressed</a:t>
            </a:r>
            <a:endParaRPr b="0" i="0" sz="21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2B4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2B4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Adjust counts such that for most genes, counts are not differential.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74"/>
          <p:cNvPicPr preferRelativeResize="0"/>
          <p:nvPr/>
        </p:nvPicPr>
        <p:blipFill rotWithShape="1">
          <a:blip r:embed="rId3">
            <a:alphaModFix/>
          </a:blip>
          <a:srcRect b="0" l="0" r="0" t="6681"/>
          <a:stretch/>
        </p:blipFill>
        <p:spPr>
          <a:xfrm>
            <a:off x="2195650" y="2886000"/>
            <a:ext cx="4198526" cy="150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5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Need to correct for multiple testing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8" name="Google Shape;448;p75"/>
          <p:cNvSpPr txBox="1"/>
          <p:nvPr/>
        </p:nvSpPr>
        <p:spPr>
          <a:xfrm>
            <a:off x="76199" y="722398"/>
            <a:ext cx="9221400" cy="3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 value represents the chance that we may be wrong in calling something significantly differential. Example: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 lvl="1" marL="596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Char char="-"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 = 0.01 means 1% chance that we may be wrong.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 lvl="1" marL="596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Char char="-"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 = 0.50 means 50% chance that we may be wrong.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than 20k genes under consideration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</a:t>
            </a: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=&gt; if a certain difference in expression levels has only 1% chance of happening given the null model, it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8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might be observed for 200 genes even if the null model were true for all the genes.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8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=&gt; 200+ false positives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Hence, there is a need to adjust the p-values.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The more genes we test, the more we must adjust.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Reduce the number of tests by filtering out “uninteresting” genes.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6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“Uninteresting” genes</a:t>
            </a:r>
            <a:br>
              <a:rPr b="1" i="0" lang="en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Filtering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5" name="Google Shape;455;p76"/>
          <p:cNvSpPr/>
          <p:nvPr/>
        </p:nvSpPr>
        <p:spPr>
          <a:xfrm>
            <a:off x="181336" y="1252967"/>
            <a:ext cx="8221500" cy="29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2000"/>
              <a:buFont typeface="Courier New"/>
              <a:buChar char="o"/>
            </a:pPr>
            <a:r>
              <a:rPr b="0" i="1" lang="en" sz="23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Biological point of view: </a:t>
            </a: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minimal expression level of a gene -&gt; translation into a protein -&gt; biologically relevant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1" sz="20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2000"/>
              <a:buFont typeface="Courier New"/>
              <a:buChar char="o"/>
            </a:pPr>
            <a:r>
              <a:rPr b="0" i="1" lang="en" sz="23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Statistical point of view</a:t>
            </a:r>
            <a:r>
              <a:rPr b="0" i="0" lang="en" sz="23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low counts -&gt; not enough statistical evidence.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8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t/>
            </a:r>
            <a:endParaRPr b="0" i="0" sz="20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Genes with consistently low counts are very unlikely be assessed as significantly DE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6" name="Google Shape;456;p76"/>
          <p:cNvGrpSpPr/>
          <p:nvPr/>
        </p:nvGrpSpPr>
        <p:grpSpPr>
          <a:xfrm>
            <a:off x="2145890" y="3617342"/>
            <a:ext cx="4490884" cy="1433160"/>
            <a:chOff x="2861186" y="4823122"/>
            <a:chExt cx="5987845" cy="1910880"/>
          </a:xfrm>
        </p:grpSpPr>
        <p:pic>
          <p:nvPicPr>
            <p:cNvPr id="457" name="Google Shape;457;p7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61186" y="4823122"/>
              <a:ext cx="5987845" cy="18520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8" name="Google Shape;458;p76"/>
            <p:cNvSpPr/>
            <p:nvPr/>
          </p:nvSpPr>
          <p:spPr>
            <a:xfrm>
              <a:off x="5678129" y="6371302"/>
              <a:ext cx="1961400" cy="36270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9" name="Google Shape;459;p76"/>
          <p:cNvSpPr txBox="1"/>
          <p:nvPr/>
        </p:nvSpPr>
        <p:spPr>
          <a:xfrm>
            <a:off x="397625" y="4694575"/>
            <a:ext cx="7388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cpm to filter out genes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7"/>
          <p:cNvSpPr txBox="1"/>
          <p:nvPr/>
        </p:nvSpPr>
        <p:spPr>
          <a:xfrm>
            <a:off x="0" y="2826725"/>
            <a:ext cx="9144000" cy="21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i="1" lang="en" sz="18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 sample</a:t>
            </a: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the closest average expressions to the mean of al</a:t>
            </a:r>
            <a:r>
              <a:rPr lang="en" sz="1800">
                <a:solidFill>
                  <a:schemeClr val="dk1"/>
                </a:solidFill>
              </a:rPr>
              <a:t>l 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samples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i="1" lang="en" sz="18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Test samples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other samples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0" i="0" lang="en" sz="19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Scaling factor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weighted mean of log ratios between the test and reference, from a gene set removing most/lowest expressed genes (</a:t>
            </a:r>
            <a:r>
              <a:rPr b="0" i="0" lang="en" sz="19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avg read counts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 and genes with highest/lowest log ratios (</a:t>
            </a:r>
            <a:r>
              <a:rPr b="0" i="0" lang="en" sz="19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differences in expression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9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6" name="Google Shape;466;p77"/>
          <p:cNvSpPr/>
          <p:nvPr/>
        </p:nvSpPr>
        <p:spPr>
          <a:xfrm>
            <a:off x="136211" y="202108"/>
            <a:ext cx="85155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Normalize for RNA composition by a </a:t>
            </a:r>
            <a:r>
              <a:rPr b="1" i="0" lang="en" sz="2100" u="none" cap="none" strike="noStrike">
                <a:solidFill>
                  <a:srgbClr val="0070C0"/>
                </a:solidFill>
              </a:rPr>
              <a:t>set of scaling factors</a:t>
            </a:r>
            <a:r>
              <a:rPr b="0" i="0" lang="en" sz="2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that </a:t>
            </a:r>
            <a:r>
              <a:rPr b="1" i="0" lang="en" sz="2100" u="none" cap="none" strike="noStrike">
                <a:solidFill>
                  <a:srgbClr val="0070C0"/>
                </a:solidFill>
              </a:rPr>
              <a:t>minimize</a:t>
            </a:r>
            <a:r>
              <a:rPr b="0" i="0" lang="en" sz="2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the log-fold changes between the samples for most genes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77"/>
          <p:cNvSpPr txBox="1"/>
          <p:nvPr/>
        </p:nvSpPr>
        <p:spPr>
          <a:xfrm>
            <a:off x="136200" y="1050050"/>
            <a:ext cx="8871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b="1"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ompositional biases</a:t>
            </a:r>
            <a:r>
              <a:rPr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certain genes have much higher read counts due to technical reasons</a:t>
            </a:r>
            <a:endParaRPr sz="20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-&gt; Consider when calculating the library size</a:t>
            </a:r>
            <a:endParaRPr sz="20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-&gt; </a:t>
            </a:r>
            <a:r>
              <a:rPr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Scaling factors used to adjust the library size </a:t>
            </a:r>
            <a:endParaRPr sz="20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8" name="Google Shape;468;p77"/>
          <p:cNvSpPr txBox="1"/>
          <p:nvPr/>
        </p:nvSpPr>
        <p:spPr>
          <a:xfrm>
            <a:off x="6007800" y="4720225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01600" marR="101600" rtl="0" algn="r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y </a:t>
            </a:r>
            <a:r>
              <a:rPr lang="en" sz="1050">
                <a:solidFill>
                  <a:srgbClr val="8F5902"/>
                </a:solidFill>
                <a:highlight>
                  <a:srgbClr val="F8F8F8"/>
                </a:highlight>
              </a:rPr>
              <a:t>&lt;-</a:t>
            </a: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8F8F8"/>
                </a:highlight>
              </a:rPr>
              <a:t>calcNormFactors</a:t>
            </a: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(y)</a:t>
            </a:r>
            <a:endParaRPr sz="1050">
              <a:solidFill>
                <a:srgbClr val="333333"/>
              </a:solidFill>
              <a:highlight>
                <a:srgbClr val="F8F8F8"/>
              </a:highligh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8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Normalization with edgeR: Trimmed Mean of M-values 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5" name="Google Shape;475;p78"/>
          <p:cNvSpPr txBox="1"/>
          <p:nvPr/>
        </p:nvSpPr>
        <p:spPr>
          <a:xfrm>
            <a:off x="11" y="873951"/>
            <a:ext cx="7886700" cy="2956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5125" l="-841" r="0" t="-128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78"/>
          <p:cNvSpPr txBox="1"/>
          <p:nvPr/>
        </p:nvSpPr>
        <p:spPr>
          <a:xfrm>
            <a:off x="181327" y="4105650"/>
            <a:ext cx="72324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TMM is implemented in edgeR and performs better for between-samples comparisons, when comparing the samples from different tissues or genotypes.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78"/>
          <p:cNvPicPr preferRelativeResize="0"/>
          <p:nvPr/>
        </p:nvPicPr>
        <p:blipFill rotWithShape="1">
          <a:blip r:embed="rId4">
            <a:alphaModFix/>
          </a:blip>
          <a:srcRect b="-2084" l="0" r="0" t="0"/>
          <a:stretch/>
        </p:blipFill>
        <p:spPr>
          <a:xfrm>
            <a:off x="7582925" y="3223500"/>
            <a:ext cx="1345375" cy="18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78"/>
          <p:cNvSpPr txBox="1"/>
          <p:nvPr/>
        </p:nvSpPr>
        <p:spPr>
          <a:xfrm>
            <a:off x="6656420" y="492896"/>
            <a:ext cx="2705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1111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 (mean-difference) plot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2509" y="873950"/>
            <a:ext cx="2045789" cy="128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9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Other approaches to normalization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6" name="Google Shape;486;p79"/>
          <p:cNvSpPr txBox="1"/>
          <p:nvPr/>
        </p:nvSpPr>
        <p:spPr>
          <a:xfrm>
            <a:off x="181336" y="1023335"/>
            <a:ext cx="8778309" cy="39830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Relative Log Expression (RLE) approach by Anders and Huber (2010)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Reference: geometric mean of all samples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Normalization factor: median ratio of each sample to the reference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RLE and TMM give similar results with real and simulated data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1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 package </a:t>
            </a:r>
            <a:r>
              <a:rPr b="0" i="1" lang="en" sz="1800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DESeq</a:t>
            </a:r>
            <a:r>
              <a:rPr i="1"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i="1" lang="en" sz="1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tutorial</a:t>
            </a:r>
            <a:endParaRPr b="0" i="1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06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900"/>
              <a:buFont typeface="Courier New"/>
              <a:buChar char="o"/>
            </a:pPr>
            <a:r>
              <a:rPr b="0" i="0" lang="en" sz="19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Upper quartile normalization by Bullard et al (2010)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Normalization factor: 75% quantile of the counts for each sample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 recommended in general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 genes (housekeeping genes, spike-in) to estimate technical noise (</a:t>
            </a:r>
            <a:r>
              <a:rPr b="0" i="0" lang="en" sz="20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RUVSeq</a:t>
            </a: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– 2014 Remove Unwanted Variation)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80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Best practice to choose a normalization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3" name="Google Shape;493;p80"/>
          <p:cNvSpPr txBox="1"/>
          <p:nvPr/>
        </p:nvSpPr>
        <p:spPr>
          <a:xfrm>
            <a:off x="181325" y="813850"/>
            <a:ext cx="8574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effective normalization should result in a </a:t>
            </a:r>
            <a:r>
              <a:rPr b="0" i="0" lang="en" sz="2100" u="sng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stabilization</a:t>
            </a: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read counts across samples (eliminate composition biases between libraries)</a:t>
            </a:r>
            <a:endParaRPr b="0" i="0" sz="21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TC, RPKM, UQ - Adjustment of distributions, implies a similarity between RNA molecul</a:t>
            </a: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 </a:t>
            </a: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repertoires expressed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DESeq, TMM - More robust ratio of counts using several samples, suppose that the majority of the genes are not DE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RUVSeq - Powerful when a large set of control genes can be identified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81"/>
          <p:cNvSpPr txBox="1"/>
          <p:nvPr>
            <p:ph idx="4294967295" type="title"/>
          </p:nvPr>
        </p:nvSpPr>
        <p:spPr>
          <a:xfrm>
            <a:off x="109650" y="145334"/>
            <a:ext cx="8924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>
                <a:solidFill>
                  <a:schemeClr val="dk2"/>
                </a:solidFill>
              </a:rPr>
              <a:t>Main normalization approaches summary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00" name="Google Shape;500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401" y="722126"/>
            <a:ext cx="3736900" cy="4093874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81"/>
          <p:cNvSpPr txBox="1"/>
          <p:nvPr/>
        </p:nvSpPr>
        <p:spPr>
          <a:xfrm>
            <a:off x="82746" y="4935608"/>
            <a:ext cx="7175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https://hbctraining.github.io/Training-modules/planning_successful_rnaseq/lessons/sample_level_QC.html</a:t>
            </a:r>
            <a:endParaRPr b="0" i="0" sz="9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6"/>
          <p:cNvSpPr txBox="1"/>
          <p:nvPr>
            <p:ph type="ctrTitle"/>
          </p:nvPr>
        </p:nvSpPr>
        <p:spPr>
          <a:xfrm>
            <a:off x="1143000" y="5369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"/>
              <a:t>Intermediate RNA-seq data analysis using R</a:t>
            </a:r>
            <a:endParaRPr/>
          </a:p>
        </p:txBody>
      </p:sp>
      <p:sp>
        <p:nvSpPr>
          <p:cNvPr id="181" name="Google Shape;181;p46"/>
          <p:cNvSpPr txBox="1"/>
          <p:nvPr>
            <p:ph idx="1" type="subTitle"/>
          </p:nvPr>
        </p:nvSpPr>
        <p:spPr>
          <a:xfrm>
            <a:off x="1143000" y="2571750"/>
            <a:ext cx="6858000" cy="11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t/>
            </a:r>
            <a:endParaRPr sz="2127"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" sz="2127"/>
              <a:t>Michela Traglia, Min-Gyoung Shin</a:t>
            </a:r>
            <a:endParaRPr sz="2127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" sz="2127"/>
              <a:t>Bioinformatics Core, GIDB</a:t>
            </a:r>
            <a:endParaRPr sz="2127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t/>
            </a:r>
            <a:endParaRPr sz="2127"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8"/>
              <a:buNone/>
            </a:pPr>
            <a:r>
              <a:rPr lang="en" sz="2205">
                <a:solidFill>
                  <a:srgbClr val="A64D79"/>
                </a:solidFill>
              </a:rPr>
              <a:t>September 10th, 2024</a:t>
            </a:r>
            <a:endParaRPr sz="2205">
              <a:solidFill>
                <a:srgbClr val="A64D79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8"/>
              <a:buNone/>
            </a:pPr>
            <a:r>
              <a:t/>
            </a:r>
            <a:endParaRPr sz="2127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82"/>
          <p:cNvSpPr txBox="1"/>
          <p:nvPr/>
        </p:nvSpPr>
        <p:spPr>
          <a:xfrm>
            <a:off x="265743" y="3745514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Break (</a:t>
            </a:r>
            <a:r>
              <a:rPr b="1" lang="en" sz="3000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</a:t>
            </a:r>
            <a:r>
              <a:rPr b="1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min) </a:t>
            </a:r>
            <a:endParaRPr b="1" i="0" sz="3000" u="none" cap="none" strike="noStrike">
              <a:solidFill>
                <a:srgbClr val="002B4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3"/>
          <p:cNvSpPr txBox="1"/>
          <p:nvPr>
            <p:ph type="title"/>
          </p:nvPr>
        </p:nvSpPr>
        <p:spPr>
          <a:xfrm>
            <a:off x="277475" y="420895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Demo I 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84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Hands-on session</a:t>
            </a:r>
            <a:endParaRPr b="0" i="0" sz="27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0" name="Google Shape;520;p84"/>
          <p:cNvSpPr txBox="1"/>
          <p:nvPr/>
        </p:nvSpPr>
        <p:spPr>
          <a:xfrm>
            <a:off x="181336" y="571167"/>
            <a:ext cx="7886700" cy="3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270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Load and reformat the data</a:t>
            </a:r>
            <a:endParaRPr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MA plot</a:t>
            </a:r>
            <a:endParaRPr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DGElist object and retrieve gene symbols</a:t>
            </a:r>
            <a:endParaRPr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Filter genes with inadequate information</a:t>
            </a:r>
            <a:endParaRPr i="0" sz="20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Helvetica Neue"/>
              <a:buChar char="o"/>
            </a:pPr>
            <a:r>
              <a:rPr lang="en" sz="20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Normalization</a:t>
            </a:r>
            <a:endParaRPr sz="2000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MDS and PCA plots</a:t>
            </a:r>
            <a:endParaRPr i="0" sz="2000" u="none" cap="none" strike="noStrike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Define and fit a model</a:t>
            </a:r>
            <a:endParaRPr i="0" sz="2000" u="none" cap="none" strike="noStrike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Hypothesis testing (four example hypotheses)</a:t>
            </a:r>
            <a:endParaRPr i="0" sz="2000" u="none" cap="none" strike="noStrike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Save results as a table and explore in Excel</a:t>
            </a:r>
            <a:endParaRPr i="0" sz="2000" u="none" cap="none" strike="noStrike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urier New"/>
              <a:buNone/>
            </a:pPr>
            <a:r>
              <a:t/>
            </a:r>
            <a:endParaRPr i="0" sz="20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5"/>
          <p:cNvSpPr txBox="1"/>
          <p:nvPr/>
        </p:nvSpPr>
        <p:spPr>
          <a:xfrm>
            <a:off x="109449" y="200456"/>
            <a:ext cx="87321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Dataset</a:t>
            </a:r>
            <a:endParaRPr b="0" i="0" sz="1100" u="none" cap="none" strike="noStrike">
              <a:solidFill>
                <a:srgbClr val="CD28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85"/>
          <p:cNvSpPr txBox="1"/>
          <p:nvPr/>
        </p:nvSpPr>
        <p:spPr>
          <a:xfrm>
            <a:off x="5871518" y="4812376"/>
            <a:ext cx="4656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https://www.ncbi.nlm.nih.gov/geo/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8" name="Google Shape;528;p85"/>
          <p:cNvGrpSpPr/>
          <p:nvPr/>
        </p:nvGrpSpPr>
        <p:grpSpPr>
          <a:xfrm>
            <a:off x="7277764" y="1119337"/>
            <a:ext cx="1563786" cy="1933463"/>
            <a:chOff x="7522764" y="1850462"/>
            <a:chExt cx="1563786" cy="1933463"/>
          </a:xfrm>
        </p:grpSpPr>
        <p:pic>
          <p:nvPicPr>
            <p:cNvPr id="529" name="Google Shape;529;p8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22764" y="1850462"/>
              <a:ext cx="1468836" cy="15793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0" name="Google Shape;530;p85"/>
            <p:cNvSpPr/>
            <p:nvPr/>
          </p:nvSpPr>
          <p:spPr>
            <a:xfrm>
              <a:off x="8315550" y="3075400"/>
              <a:ext cx="771000" cy="480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31" name="Google Shape;531;p85"/>
            <p:cNvSpPr/>
            <p:nvPr/>
          </p:nvSpPr>
          <p:spPr>
            <a:xfrm>
              <a:off x="8000350" y="3303625"/>
              <a:ext cx="771000" cy="480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532" name="Google Shape;532;p85"/>
          <p:cNvSpPr/>
          <p:nvPr/>
        </p:nvSpPr>
        <p:spPr>
          <a:xfrm>
            <a:off x="109449" y="729731"/>
            <a:ext cx="88482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466C"/>
                </a:solidFill>
                <a:latin typeface="Arial"/>
                <a:ea typeface="Arial"/>
                <a:cs typeface="Arial"/>
                <a:sym typeface="Arial"/>
              </a:rPr>
              <a:t>Transcriptome analysis of luminal and basal cell subpopulations in the lactating versus pregnant mammary gland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85"/>
          <p:cNvSpPr txBox="1"/>
          <p:nvPr/>
        </p:nvSpPr>
        <p:spPr>
          <a:xfrm>
            <a:off x="186400" y="1478375"/>
            <a:ext cx="8890500" cy="23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079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GEO (gene expression omnibus) accession: </a:t>
            </a:r>
            <a:r>
              <a:rPr b="1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GSE60450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Tissue of origin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Mammary glands of mouse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 types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Basal stem-cell enriched cells (B) and committed luminal cells (L)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Biological conditions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Virgin, Lactating (2 day) and Pregnant (18.5 day)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groups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2 cell types (B/L)  x 3 conditions (V/L/P) = 6 groups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replicates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2 of each group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Illumina Hiseq sequencer - about 30 million 100bp single-end reads for each sample.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None/>
            </a:pPr>
            <a:r>
              <a:t/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None/>
            </a:pPr>
            <a:r>
              <a:t/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6"/>
          <p:cNvSpPr txBox="1"/>
          <p:nvPr/>
        </p:nvSpPr>
        <p:spPr>
          <a:xfrm>
            <a:off x="109449" y="200456"/>
            <a:ext cx="87321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Files for the hands-on session</a:t>
            </a:r>
            <a:endParaRPr b="0" i="0" sz="1100" u="none" cap="none" strike="noStrike">
              <a:solidFill>
                <a:srgbClr val="CD28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able&#10;&#10;Description automatically generated" id="540" name="Google Shape;540;p86"/>
          <p:cNvPicPr preferRelativeResize="0"/>
          <p:nvPr/>
        </p:nvPicPr>
        <p:blipFill rotWithShape="1">
          <a:blip r:embed="rId3">
            <a:alphaModFix/>
          </a:blip>
          <a:srcRect b="40061" l="0" r="0" t="5866"/>
          <a:stretch/>
        </p:blipFill>
        <p:spPr>
          <a:xfrm>
            <a:off x="109449" y="863027"/>
            <a:ext cx="4949370" cy="1449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ble&#10;&#10;Description automatically generated" id="541" name="Google Shape;541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764" y="3678896"/>
            <a:ext cx="6899650" cy="1264148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86"/>
          <p:cNvSpPr/>
          <p:nvPr/>
        </p:nvSpPr>
        <p:spPr>
          <a:xfrm>
            <a:off x="182500" y="2571475"/>
            <a:ext cx="81921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GSE60450_Lactation-GenewiseCounts.txt.gz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  Counts for each sample for each gene (Entrez Gene Identifiers)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86"/>
          <p:cNvSpPr/>
          <p:nvPr/>
        </p:nvSpPr>
        <p:spPr>
          <a:xfrm>
            <a:off x="5154978" y="1158321"/>
            <a:ext cx="1795200" cy="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targets.txt</a:t>
            </a:r>
            <a:endParaRPr b="0" i="0" sz="18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Phenofile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87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Helvetica Neue"/>
              <a:buNone/>
            </a:pPr>
            <a:r>
              <a:rPr b="1" i="0" lang="en" sz="29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biological questions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0" name="Google Shape;550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337" y="1234449"/>
            <a:ext cx="4583367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87"/>
          <p:cNvSpPr txBox="1"/>
          <p:nvPr/>
        </p:nvSpPr>
        <p:spPr>
          <a:xfrm>
            <a:off x="5043268" y="1458310"/>
            <a:ext cx="3472200" cy="3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Which comparisons are we interested in?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Example: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B vs L,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B.lactating vs L.pregnant,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All of them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Or not interested in comparisons but in gene expression of one sample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8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Helvetica Neue"/>
              <a:buNone/>
            </a:pPr>
            <a:r>
              <a:rPr b="1" i="0" lang="en" sz="29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issues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Google Shape;558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742" y="1372001"/>
            <a:ext cx="4583367" cy="3634351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88"/>
          <p:cNvSpPr txBox="1"/>
          <p:nvPr/>
        </p:nvSpPr>
        <p:spPr>
          <a:xfrm>
            <a:off x="5218385" y="1625219"/>
            <a:ext cx="3125400" cy="13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Can we make reliable inferences for genes with very low counts? What should we consider “very low”?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9"/>
          <p:cNvSpPr txBox="1"/>
          <p:nvPr/>
        </p:nvSpPr>
        <p:spPr>
          <a:xfrm>
            <a:off x="265743" y="3745514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MDS and PCA plots</a:t>
            </a:r>
            <a:endParaRPr b="0" i="0" sz="3000" u="none" cap="none" strike="noStrike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0"/>
          <p:cNvSpPr txBox="1"/>
          <p:nvPr/>
        </p:nvSpPr>
        <p:spPr>
          <a:xfrm>
            <a:off x="181334" y="553354"/>
            <a:ext cx="8351400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048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</a:pPr>
            <a:r>
              <a:rPr b="0" i="0" lang="en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Which samples are similar to each other, which are different?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</a:pPr>
            <a:r>
              <a:rPr b="0" i="0" lang="en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Does this fit to the expectation from the experiment’s design?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</a:pPr>
            <a:r>
              <a:rPr b="0" i="0" lang="en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are the major sources of variation in the dataset?</a:t>
            </a:r>
            <a:endParaRPr b="0" i="0" sz="1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90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Assessing overall similarity across samples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3" name="Google Shape;573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75" y="1572400"/>
            <a:ext cx="8926826" cy="354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91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Expression level of Casein varies in a way that is strongly indicative of the effect of CellType and Status.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80" name="Google Shape;580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7577" y="1374737"/>
            <a:ext cx="3167510" cy="3270731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91"/>
          <p:cNvSpPr txBox="1"/>
          <p:nvPr/>
        </p:nvSpPr>
        <p:spPr>
          <a:xfrm>
            <a:off x="374240" y="1728982"/>
            <a:ext cx="2700799" cy="22852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Why are the B.lactating samples not close to B.virgin and B.pregnant samples?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Could it be due to batch effects?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7"/>
          <p:cNvSpPr txBox="1"/>
          <p:nvPr>
            <p:ph type="title"/>
          </p:nvPr>
        </p:nvSpPr>
        <p:spPr>
          <a:xfrm>
            <a:off x="628650" y="54240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Introductions</a:t>
            </a:r>
            <a:endParaRPr/>
          </a:p>
        </p:txBody>
      </p:sp>
      <p:sp>
        <p:nvSpPr>
          <p:cNvPr id="188" name="Google Shape;188;p47"/>
          <p:cNvSpPr txBox="1"/>
          <p:nvPr/>
        </p:nvSpPr>
        <p:spPr>
          <a:xfrm>
            <a:off x="206619" y="1559133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Helvetica Neue Light"/>
              <a:buNone/>
            </a:pPr>
            <a:r>
              <a:rPr b="0" i="0" lang="en" sz="23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Min-Gyoung Shin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 Light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Bioinformatician II</a:t>
            </a:r>
            <a:r>
              <a:rPr lang="en" sz="1800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Helvetica Neue Light"/>
              <a:buNone/>
            </a:pPr>
            <a:r>
              <a:rPr b="0" i="0" lang="en" sz="23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Michela Traglia</a:t>
            </a:r>
            <a:endParaRPr b="0" i="0" sz="23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 Light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Senior Statistician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92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Expression appears to vary across samples but…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8" name="Google Shape;588;p92"/>
          <p:cNvSpPr txBox="1"/>
          <p:nvPr/>
        </p:nvSpPr>
        <p:spPr>
          <a:xfrm>
            <a:off x="367771" y="1703829"/>
            <a:ext cx="2286000" cy="200824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In general, the way expression appears to vary across samples could be dominated by noise, batch effects, real signal, etc.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2762" y="1308300"/>
            <a:ext cx="3610841" cy="3446859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92"/>
          <p:cNvSpPr txBox="1"/>
          <p:nvPr/>
        </p:nvSpPr>
        <p:spPr>
          <a:xfrm>
            <a:off x="369275" y="4589575"/>
            <a:ext cx="7596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Identify the source fo</a:t>
            </a:r>
            <a:r>
              <a:rPr lang="en" sz="1700">
                <a:latin typeface="Helvetica Neue"/>
                <a:ea typeface="Helvetica Neue"/>
                <a:cs typeface="Helvetica Neue"/>
                <a:sym typeface="Helvetica Neue"/>
              </a:rPr>
              <a:t>r</a:t>
            </a:r>
            <a:r>
              <a:rPr b="0" i="0" lang="en" sz="1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technical variability!</a:t>
            </a:r>
            <a:endParaRPr b="0" i="0" sz="17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3"/>
          <p:cNvSpPr txBox="1"/>
          <p:nvPr/>
        </p:nvSpPr>
        <p:spPr>
          <a:xfrm>
            <a:off x="265743" y="3745514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Fitting the model</a:t>
            </a:r>
            <a:endParaRPr b="0" i="0" sz="3000" u="none" cap="none" strike="noStrike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4"/>
          <p:cNvSpPr txBox="1"/>
          <p:nvPr/>
        </p:nvSpPr>
        <p:spPr>
          <a:xfrm>
            <a:off x="219957" y="1834950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Helvetica Neue"/>
              <a:buNone/>
            </a:pP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Total number of reads for a sample ~ millions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Helvetica Neue"/>
              <a:buNone/>
            </a:pP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Counts per gene ~ tens /hundreds /thousands. </a:t>
            </a:r>
            <a:endParaRPr b="0" i="0" sz="2000" u="none" cap="none" strike="noStrike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Helvetica Neue"/>
              <a:buNone/>
            </a:pP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chance of a </a:t>
            </a:r>
            <a:r>
              <a:rPr b="0" i="1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given read </a:t>
            </a: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be mapped to any </a:t>
            </a:r>
            <a:r>
              <a:rPr b="0" i="1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specific gene </a:t>
            </a: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rather small.</a:t>
            </a:r>
            <a:endParaRPr b="0" i="0" sz="2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3" name="Google Shape;603;p94"/>
          <p:cNvSpPr txBox="1"/>
          <p:nvPr/>
        </p:nvSpPr>
        <p:spPr>
          <a:xfrm>
            <a:off x="219957" y="4090140"/>
            <a:ext cx="87042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Discrete events </a:t>
            </a: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sampled out of a large pool with low probability are usually modeled with Poisson distribution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4" name="Google Shape;604;p94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model the normalized RNA-seq red counts 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5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Overdispersion of read counts between samples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1" name="Google Shape;611;p95"/>
          <p:cNvSpPr/>
          <p:nvPr/>
        </p:nvSpPr>
        <p:spPr>
          <a:xfrm>
            <a:off x="218896" y="796802"/>
            <a:ext cx="4353000" cy="25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The number of reads mapped </a:t>
            </a:r>
            <a:r>
              <a:rPr lang="en" sz="1800">
                <a:solidFill>
                  <a:srgbClr val="002B42"/>
                </a:solidFill>
              </a:rPr>
              <a:t>to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 a gene was first modeled using a </a:t>
            </a:r>
            <a:r>
              <a:rPr b="1" i="0" lang="en" sz="1800" u="none" cap="none" strike="noStrike">
                <a:solidFill>
                  <a:srgbClr val="002B42"/>
                </a:solidFill>
              </a:rPr>
              <a:t>Poisson distribution </a:t>
            </a:r>
            <a:r>
              <a:rPr i="0" lang="en" sz="1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Marioni </a:t>
            </a:r>
            <a:r>
              <a:rPr i="1" lang="en" sz="17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al.</a:t>
            </a: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(2008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i="0" sz="1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2B4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2B42"/>
                </a:solidFill>
              </a:rPr>
              <a:t>Assumption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: assumes that mean and variance are the same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002B42"/>
                </a:solidFill>
              </a:rPr>
              <a:t>BUT t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he variance grows faster than the mean in RNAseq data.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95"/>
          <p:cNvSpPr/>
          <p:nvPr/>
        </p:nvSpPr>
        <p:spPr>
          <a:xfrm>
            <a:off x="218896" y="3527688"/>
            <a:ext cx="8515500" cy="16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Overdispersion</a:t>
            </a:r>
            <a:r>
              <a:rPr b="1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 in RNA-seq data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-&gt;  counts from </a:t>
            </a:r>
            <a:r>
              <a:rPr b="0" i="0" lang="en" sz="17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biological replicates </a:t>
            </a: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vary so tend to have variance exceeding the mean (highly expressed genes)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-&gt; underestimation of the biological variance increased the probability to falsely declare a gene DE when it is non-DE (type I error rate)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95"/>
          <p:cNvSpPr txBox="1"/>
          <p:nvPr/>
        </p:nvSpPr>
        <p:spPr>
          <a:xfrm rot="-5400000">
            <a:off x="3699478" y="2209522"/>
            <a:ext cx="202204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Pooled gene-level variance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4" name="Google Shape;614;p95"/>
          <p:cNvGrpSpPr/>
          <p:nvPr/>
        </p:nvGrpSpPr>
        <p:grpSpPr>
          <a:xfrm>
            <a:off x="4507875" y="978813"/>
            <a:ext cx="4035044" cy="2318004"/>
            <a:chOff x="6096000" y="1782666"/>
            <a:chExt cx="5380059" cy="3090672"/>
          </a:xfrm>
        </p:grpSpPr>
        <p:pic>
          <p:nvPicPr>
            <p:cNvPr descr="Chart, scatter chart&#10;&#10;Description automatically generated" id="615" name="Google Shape;615;p9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096000" y="1782666"/>
              <a:ext cx="5380059" cy="30906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6" name="Google Shape;616;p95"/>
            <p:cNvSpPr/>
            <p:nvPr/>
          </p:nvSpPr>
          <p:spPr>
            <a:xfrm>
              <a:off x="9692001" y="1797179"/>
              <a:ext cx="1425942" cy="379964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7" name="Google Shape;617;p95"/>
          <p:cNvSpPr txBox="1"/>
          <p:nvPr/>
        </p:nvSpPr>
        <p:spPr>
          <a:xfrm>
            <a:off x="4849100" y="3082100"/>
            <a:ext cx="2731500" cy="28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Mean gene expression level</a:t>
            </a:r>
            <a:endParaRPr b="0" i="0" sz="11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96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Three dispersion estimates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4" name="Google Shape;624;p96"/>
          <p:cNvSpPr/>
          <p:nvPr/>
        </p:nvSpPr>
        <p:spPr>
          <a:xfrm>
            <a:off x="181324" y="912950"/>
            <a:ext cx="88926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002B42"/>
                </a:solidFill>
              </a:rPr>
              <a:t>N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egative binomial (NB) distribution </a:t>
            </a:r>
            <a:r>
              <a:rPr lang="en" sz="1800">
                <a:solidFill>
                  <a:srgbClr val="002B42"/>
                </a:solidFill>
              </a:rPr>
              <a:t>-&gt; 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alternative to model the read counts for each gene </a:t>
            </a:r>
            <a:r>
              <a:rPr b="0" i="1" lang="en" sz="18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in each sample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96"/>
          <p:cNvSpPr/>
          <p:nvPr/>
        </p:nvSpPr>
        <p:spPr>
          <a:xfrm>
            <a:off x="181336" y="1656218"/>
            <a:ext cx="7812081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The variance is always larger than the mean for the negative binomial ⇒ suitable for RNA-seq data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96"/>
          <p:cNvSpPr/>
          <p:nvPr/>
        </p:nvSpPr>
        <p:spPr>
          <a:xfrm>
            <a:off x="229429" y="2545328"/>
            <a:ext cx="4974206" cy="15927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Many genes, </a:t>
            </a:r>
            <a:r>
              <a:rPr b="0" i="0" lang="en" sz="17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few biological samples </a:t>
            </a: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 difficult to estimate φ on a gene-by-gene basis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Using information </a:t>
            </a:r>
            <a:r>
              <a:rPr b="0" i="1" lang="en" sz="17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across all genes </a:t>
            </a: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for stable estimates of φ.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7" name="Google Shape;627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2212" y="2035318"/>
            <a:ext cx="2840042" cy="203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9886" y="2049662"/>
            <a:ext cx="1102109" cy="2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96"/>
          <p:cNvSpPr txBox="1"/>
          <p:nvPr/>
        </p:nvSpPr>
        <p:spPr>
          <a:xfrm>
            <a:off x="181325" y="4292675"/>
            <a:ext cx="889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CV(the standard deviation divided by the mean) describes the relative deviation of the gene expression distribution relative to its mean, where a low CV indicates low dispersion with respect to the mean.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97"/>
          <p:cNvSpPr txBox="1"/>
          <p:nvPr/>
        </p:nvSpPr>
        <p:spPr>
          <a:xfrm>
            <a:off x="90668" y="18799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Empirical Bayes estimates of dispersion parameters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6" name="Google Shape;636;p97"/>
          <p:cNvSpPr txBox="1"/>
          <p:nvPr/>
        </p:nvSpPr>
        <p:spPr>
          <a:xfrm>
            <a:off x="90668" y="867173"/>
            <a:ext cx="58833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100"/>
              <a:buFont typeface="Helvetica Neue"/>
              <a:buNone/>
            </a:pPr>
            <a:r>
              <a:rPr b="0" i="0" lang="en" sz="1900" u="none" cap="none" strike="noStrike">
                <a:solidFill>
                  <a:srgbClr val="0046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Dispersion accounts for variability between biological replicates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97"/>
          <p:cNvSpPr txBox="1"/>
          <p:nvPr/>
        </p:nvSpPr>
        <p:spPr>
          <a:xfrm>
            <a:off x="0" y="1684091"/>
            <a:ext cx="5883300" cy="29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0" wrap="square" tIns="0">
            <a:sp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Courier New"/>
              <a:buChar char="o"/>
            </a:pPr>
            <a:r>
              <a:rPr b="0" i="0" lang="en" sz="1700" u="sng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Common dispersion</a:t>
            </a:r>
            <a:r>
              <a:rPr b="0" i="0" lang="en" sz="17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: a global dispersion estimate averaged across the genes – not enough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Courier New"/>
              <a:buChar char="o"/>
            </a:pPr>
            <a:r>
              <a:rPr b="0" i="0" lang="en" sz="1700" u="sng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Trended dispersion</a:t>
            </a:r>
            <a:r>
              <a:rPr b="0" i="0" lang="en" sz="17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: dispersion of a gene is predicted from its abundance – similar abundant genes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Courier New"/>
              <a:buChar char="o"/>
            </a:pPr>
            <a:r>
              <a:rPr i="0" lang="en" sz="1800" u="sng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Tagwise dispersion</a:t>
            </a:r>
            <a:r>
              <a:rPr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measure of the degree of consistent inter-library variation for that tag</a:t>
            </a: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EB shrinkage to a common (trended) dispersion</a:t>
            </a:r>
            <a:endParaRPr sz="18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300"/>
              <a:buFont typeface="Arial"/>
              <a:buNone/>
            </a:pPr>
            <a:r>
              <a:rPr b="0" i="0" lang="en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Empirical Bayes estimates need to be controlled for the possibility of outlier genes with exceptionally large or small individual dispersions (robust=TRUE)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97"/>
          <p:cNvSpPr txBox="1"/>
          <p:nvPr/>
        </p:nvSpPr>
        <p:spPr>
          <a:xfrm>
            <a:off x="6247325" y="3729325"/>
            <a:ext cx="2409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plotBCV (biological coeff variation)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97"/>
          <p:cNvSpPr txBox="1"/>
          <p:nvPr/>
        </p:nvSpPr>
        <p:spPr>
          <a:xfrm>
            <a:off x="5951975" y="4615700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016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y </a:t>
            </a:r>
            <a:r>
              <a:rPr lang="en" sz="1050">
                <a:solidFill>
                  <a:srgbClr val="8F5902"/>
                </a:solidFill>
                <a:highlight>
                  <a:srgbClr val="F8F8F8"/>
                </a:highlight>
              </a:rPr>
              <a:t>&lt;-</a:t>
            </a: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8F8F8"/>
                </a:highlight>
              </a:rPr>
              <a:t>estimateDisp</a:t>
            </a: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(y, design)</a:t>
            </a:r>
            <a:endParaRPr sz="1050">
              <a:solidFill>
                <a:srgbClr val="333333"/>
              </a:solidFill>
              <a:highlight>
                <a:srgbClr val="F8F8F8"/>
              </a:highlight>
            </a:endParaRPr>
          </a:p>
        </p:txBody>
      </p:sp>
      <p:pic>
        <p:nvPicPr>
          <p:cNvPr id="640" name="Google Shape;640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977" y="656098"/>
            <a:ext cx="2956000" cy="2104052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97"/>
          <p:cNvSpPr txBox="1"/>
          <p:nvPr/>
        </p:nvSpPr>
        <p:spPr>
          <a:xfrm>
            <a:off x="6218950" y="2760150"/>
            <a:ext cx="23493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The tag-wise dispersions (orange dots) are the result of shrinking the gene-wise dispersion (black dots) to the trend (blue line)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98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Fitting the model</a:t>
            </a:r>
            <a:r>
              <a:rPr b="1" i="1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: glmQLFit</a:t>
            </a: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8" name="Google Shape;648;p98"/>
          <p:cNvSpPr/>
          <p:nvPr/>
        </p:nvSpPr>
        <p:spPr>
          <a:xfrm>
            <a:off x="181337" y="909329"/>
            <a:ext cx="5609864" cy="43396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NB dispersions - higher for genes with very low counts </a:t>
            </a:r>
            <a:r>
              <a:rPr lang="en" sz="1800">
                <a:solidFill>
                  <a:srgbClr val="002B42"/>
                </a:solidFill>
              </a:rPr>
              <a:t>- d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ecrease smoothly with abundance and asymptotically to a constant value for genes with larger counts.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Extended NB model to account for gene-specific variability from both biological and technical sources (quasi-likelihood)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AutoNum type="arabicParenR"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NB dispersion trend is used to describe the overall biological variability across all genes (fit GLM)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AutoNum type="arabicParenR"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For each gene-specific variability above and below the overall level (deviance) is picked up by the QL dispersion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9" name="Google Shape;649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3994" y="1666535"/>
            <a:ext cx="3560005" cy="1810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99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 fitting models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6" name="Google Shape;656;p99"/>
          <p:cNvSpPr txBox="1"/>
          <p:nvPr/>
        </p:nvSpPr>
        <p:spPr>
          <a:xfrm>
            <a:off x="303300" y="1263000"/>
            <a:ext cx="9339300" cy="3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Classic (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pairwise comparisons between two or more groups)</a:t>
            </a: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glm 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glmQL</a:t>
            </a:r>
            <a:endParaRPr b="0" i="0" sz="20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QL for bulk RNA-seq:</a:t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stricter error rate control (more rigorous dispersion and uncertainty)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speed improvement compared to other quasi-methods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for multiple treatment factors and with small # of biological</a:t>
            </a: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replicates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relative changes in expression levels between conditions (not absolute)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Limma package for large scale datasets – high overlap across methods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00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the DE genes - </a:t>
            </a:r>
            <a:r>
              <a:rPr b="1" i="1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glmQLFTest</a:t>
            </a:r>
            <a:endParaRPr b="0" i="1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3" name="Google Shape;663;p100"/>
          <p:cNvSpPr txBox="1"/>
          <p:nvPr/>
        </p:nvSpPr>
        <p:spPr>
          <a:xfrm>
            <a:off x="181324" y="873950"/>
            <a:ext cx="8835900" cy="37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Identifies differential expression based on statistical significance regardless of how small the difference might be -&gt; 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5000 DE genes between condition and control groups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ourier New"/>
              <a:buNone/>
            </a:pPr>
            <a:r>
              <a:t/>
            </a:r>
            <a:endParaRPr b="0" i="0" sz="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Interested only in genes with large expression changes -&gt; 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subset of genes more biologically meaningful.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ourier New"/>
              <a:buNone/>
            </a:pPr>
            <a:r>
              <a:t/>
            </a:r>
            <a:endParaRPr b="0" i="0" sz="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Modify the statistical test to evaluate variability as well as the magnitude of change of expression values 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-&gt; expression changes greater than a specified threshold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ourier New"/>
              <a:buNone/>
            </a:pPr>
            <a:r>
              <a:t/>
            </a:r>
            <a:endParaRPr b="0" i="0" sz="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Not equivalent to a simple fold change cutoff : “the fold-change below which we are definitely not interested in the gene”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 total number of DE genes identified at an FDR of 5% can be shown with </a:t>
            </a:r>
            <a:r>
              <a:rPr b="0" i="1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decideTestsDGE() – set cutoff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01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the DE genes - </a:t>
            </a:r>
            <a:r>
              <a:rPr b="1" i="1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glmQLFTest</a:t>
            </a:r>
            <a:endParaRPr b="0" i="1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0" name="Google Shape;670;p101"/>
          <p:cNvSpPr/>
          <p:nvPr/>
        </p:nvSpPr>
        <p:spPr>
          <a:xfrm>
            <a:off x="821695" y="3248570"/>
            <a:ext cx="8068766" cy="126957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Complicated contrasts  </a:t>
            </a: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i="1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makeContrasts()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	- between lactating and pregnant mice is the same for basal cells 	as it is for luminal cells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 	- the interaction effect between mouse status and cell type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able&#10;&#10;Description automatically generated" id="671" name="Google Shape;671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106" y="833231"/>
            <a:ext cx="7388657" cy="2123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8"/>
          <p:cNvSpPr txBox="1"/>
          <p:nvPr>
            <p:ph type="title"/>
          </p:nvPr>
        </p:nvSpPr>
        <p:spPr>
          <a:xfrm>
            <a:off x="628650" y="54240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Assumed background</a:t>
            </a:r>
            <a:endParaRPr/>
          </a:p>
        </p:txBody>
      </p:sp>
      <p:sp>
        <p:nvSpPr>
          <p:cNvPr id="195" name="Google Shape;195;p48"/>
          <p:cNvSpPr txBox="1"/>
          <p:nvPr/>
        </p:nvSpPr>
        <p:spPr>
          <a:xfrm>
            <a:off x="628650" y="1407362"/>
            <a:ext cx="8809264" cy="135575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Familiarity with R and RStudio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Familiarity with RNA-seq protocol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Familiarity with basic concepts of statistics and hypothesis testing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02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MD plot: Over and under expressed genes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hart, scatter chart&#10;&#10;Description automatically generated" id="678" name="Google Shape;678;p102"/>
          <p:cNvPicPr preferRelativeResize="0"/>
          <p:nvPr/>
        </p:nvPicPr>
        <p:blipFill rotWithShape="1">
          <a:blip r:embed="rId3">
            <a:alphaModFix/>
          </a:blip>
          <a:srcRect b="2748" l="0" r="0" t="0"/>
          <a:stretch/>
        </p:blipFill>
        <p:spPr>
          <a:xfrm>
            <a:off x="392654" y="838451"/>
            <a:ext cx="4352641" cy="3751985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02"/>
          <p:cNvSpPr txBox="1"/>
          <p:nvPr/>
        </p:nvSpPr>
        <p:spPr>
          <a:xfrm>
            <a:off x="4745294" y="3273050"/>
            <a:ext cx="439870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Log-fold change and average abundance of each gene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102"/>
          <p:cNvSpPr txBox="1"/>
          <p:nvPr/>
        </p:nvSpPr>
        <p:spPr>
          <a:xfrm>
            <a:off x="4745294" y="1597733"/>
            <a:ext cx="4398706" cy="97401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 size-adjusted log-fold change between two libraries (the difference) vs the average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log-expression across those libraries (the mean).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03"/>
          <p:cNvSpPr txBox="1"/>
          <p:nvPr>
            <p:ph type="title"/>
          </p:nvPr>
        </p:nvSpPr>
        <p:spPr>
          <a:xfrm>
            <a:off x="329125" y="4291580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</a:pPr>
            <a:r>
              <a:rPr lang="en">
                <a:solidFill>
                  <a:schemeClr val="dk2"/>
                </a:solidFill>
              </a:rPr>
              <a:t>Demo II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04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Hands-on session</a:t>
            </a:r>
            <a:endParaRPr b="0" i="0" sz="27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3" name="Google Shape;693;p104"/>
          <p:cNvSpPr txBox="1"/>
          <p:nvPr/>
        </p:nvSpPr>
        <p:spPr>
          <a:xfrm>
            <a:off x="181336" y="571167"/>
            <a:ext cx="7886700" cy="3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Load and reformat the data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MA plot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DGElist object and retrieve gene symbols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Filter genes with inadequate information</a:t>
            </a:r>
            <a:endParaRPr b="0" i="0" sz="2100" u="none" cap="none" strike="noStrike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016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Char char="o"/>
            </a:pPr>
            <a:r>
              <a:rPr lang="en" sz="21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Normalization</a:t>
            </a:r>
            <a:endParaRPr sz="21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MDS and PCA plots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Define and fit a model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Hypothesis testing (four example hypotheses)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Save results as a table and explore in Excel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urier New"/>
              <a:buNone/>
            </a:pPr>
            <a:r>
              <a:t/>
            </a:r>
            <a:endParaRPr b="0" i="0" sz="2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05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summary</a:t>
            </a:r>
            <a:endParaRPr b="0" i="0" sz="33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t/>
            </a:r>
            <a:endParaRPr b="1" i="0" sz="33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0" name="Google Shape;700;p105"/>
          <p:cNvSpPr/>
          <p:nvPr/>
        </p:nvSpPr>
        <p:spPr>
          <a:xfrm>
            <a:off x="310450" y="937250"/>
            <a:ext cx="8732100" cy="3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Raw counts are not comparable across samples/genes within a sample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Several normalization methods: some more suitable for DEG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Estimate the dispersion, visualize the technical variability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Fit the model:  counts variance exceeding the mean 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Make all the comparisons that you wish using complex contrast</a:t>
            </a:r>
            <a:endParaRPr b="0" i="0" sz="21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Visualize the DEG and get a list for pathway analysis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06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Your feedback is important to us!</a:t>
            </a:r>
            <a:endParaRPr b="0" i="0" sz="27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7" name="Google Shape;707;p106"/>
          <p:cNvSpPr txBox="1"/>
          <p:nvPr/>
        </p:nvSpPr>
        <p:spPr>
          <a:xfrm>
            <a:off x="181336" y="688378"/>
            <a:ext cx="7886700" cy="11218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100"/>
              <a:buFont typeface="Helvetica Neue"/>
              <a:buNone/>
            </a:pPr>
            <a:r>
              <a:rPr b="1" i="0" lang="en" sz="2100" u="none" cap="none" strike="noStrike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 the end of the hands-on session: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1" i="0" sz="2100" u="none" cap="none" strike="noStrike">
              <a:solidFill>
                <a:srgbClr val="FFC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take the survey ~3 min: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Helvetica Neue"/>
              <a:buNone/>
            </a:pPr>
            <a:r>
              <a:rPr b="1" i="0" lang="en" sz="2100" u="none" cap="none" strike="noStrik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21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https://www.surveymonkey.com/r/F75J6VZ</a:t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8" name="Google Shape;708;p106"/>
          <p:cNvSpPr/>
          <p:nvPr/>
        </p:nvSpPr>
        <p:spPr>
          <a:xfrm>
            <a:off x="95608" y="2740531"/>
            <a:ext cx="8225400" cy="7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 data might need additional analyses choices that need experience.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Consult with the </a:t>
            </a:r>
            <a:r>
              <a:rPr b="0" i="0" lang="en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Gladstone Bioinformatics core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such scenarios and data.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06"/>
          <p:cNvSpPr txBox="1"/>
          <p:nvPr>
            <p:ph idx="4294967295" type="body"/>
          </p:nvPr>
        </p:nvSpPr>
        <p:spPr>
          <a:xfrm>
            <a:off x="228963" y="3883425"/>
            <a:ext cx="8867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en" sz="1900">
                <a:solidFill>
                  <a:srgbClr val="F76912"/>
                </a:solidFill>
              </a:rPr>
              <a:t>Fall </a:t>
            </a:r>
            <a:r>
              <a:rPr lang="en" sz="1900">
                <a:solidFill>
                  <a:srgbClr val="F76912"/>
                </a:solidFill>
              </a:rPr>
              <a:t>workshops schedule</a:t>
            </a:r>
            <a:r>
              <a:rPr lang="en" sz="1900">
                <a:solidFill>
                  <a:srgbClr val="222222"/>
                </a:solidFill>
              </a:rPr>
              <a:t> - </a:t>
            </a:r>
            <a:r>
              <a:rPr lang="en" sz="1900" u="sng">
                <a:solidFill>
                  <a:schemeClr val="hlink"/>
                </a:solidFill>
                <a:hlinkClick r:id="rId5"/>
              </a:rPr>
              <a:t>Data Science Training Program</a:t>
            </a:r>
            <a:endParaRPr sz="19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7"/>
          <p:cNvSpPr txBox="1"/>
          <p:nvPr/>
        </p:nvSpPr>
        <p:spPr>
          <a:xfrm>
            <a:off x="492919" y="1933746"/>
            <a:ext cx="8283178" cy="705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</a:pPr>
            <a:r>
              <a:rPr b="1" i="0" lang="en" sz="4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720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9"/>
          <p:cNvSpPr txBox="1"/>
          <p:nvPr>
            <p:ph type="title"/>
          </p:nvPr>
        </p:nvSpPr>
        <p:spPr>
          <a:xfrm>
            <a:off x="628650" y="54240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Poll 1</a:t>
            </a:r>
            <a:r>
              <a:rPr lang="en"/>
              <a:t> </a:t>
            </a:r>
            <a:endParaRPr/>
          </a:p>
        </p:txBody>
      </p:sp>
      <p:sp>
        <p:nvSpPr>
          <p:cNvPr id="202" name="Google Shape;202;p49"/>
          <p:cNvSpPr txBox="1"/>
          <p:nvPr/>
        </p:nvSpPr>
        <p:spPr>
          <a:xfrm>
            <a:off x="628650" y="1407362"/>
            <a:ext cx="8809200" cy="1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</a:t>
            </a:r>
            <a:r>
              <a:rPr lang="en" sz="24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familiar</a:t>
            </a:r>
            <a:r>
              <a:rPr lang="en" sz="24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you are:</a:t>
            </a:r>
            <a:endParaRPr sz="24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AutoNum type="arabicPeriod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attended the ‘Introduction to RNA-seq’ Gladstone workshop </a:t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AutoNum type="arabicPeriod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attended similar course or </a:t>
            </a: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read</a:t>
            </a: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about RNAseq</a:t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AutoNum type="arabicPeriod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attended ‘Introduction to R’ </a:t>
            </a:r>
            <a:r>
              <a:rPr lang="en" sz="21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Gladstone workshop </a:t>
            </a:r>
            <a:endParaRPr sz="21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AutoNum type="arabicPeriod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have experience in analysing the data</a:t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AutoNum type="arabicPeriod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have experience with R</a:t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0"/>
          <p:cNvSpPr txBox="1"/>
          <p:nvPr>
            <p:ph type="title"/>
          </p:nvPr>
        </p:nvSpPr>
        <p:spPr>
          <a:xfrm>
            <a:off x="246500" y="26355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Materials for this workshop</a:t>
            </a:r>
            <a:endParaRPr/>
          </a:p>
        </p:txBody>
      </p:sp>
      <p:sp>
        <p:nvSpPr>
          <p:cNvPr id="209" name="Google Shape;209;p50"/>
          <p:cNvSpPr txBox="1"/>
          <p:nvPr/>
        </p:nvSpPr>
        <p:spPr>
          <a:xfrm>
            <a:off x="246497" y="1030454"/>
            <a:ext cx="7886700" cy="37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download the compressed file </a:t>
            </a:r>
            <a:r>
              <a:rPr b="1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</a:t>
            </a:r>
            <a:r>
              <a:rPr b="1"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b="1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Sept_intermediatRNAseq.zip</a:t>
            </a:r>
            <a:endParaRPr b="1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Double click on the file, the unzipped folder includes:</a:t>
            </a:r>
            <a:endParaRPr b="0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Hands-on session files: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handson.R</a:t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targets.txt</a:t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DE_resutls.txt</a:t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GSE60450_Lactation-GenewiseCounts.txt.gz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</a:t>
            </a:r>
            <a:r>
              <a:rPr lang="en" sz="1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presentation</a:t>
            </a:r>
            <a:r>
              <a:rPr lang="en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with concepts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200"/>
              <a:buFont typeface="Helvetica Neue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1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Workshop outline</a:t>
            </a:r>
            <a:endParaRPr b="0" i="0" sz="33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t/>
            </a:r>
            <a:endParaRPr b="1" i="0" sz="33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Google Shape;216;p51"/>
          <p:cNvSpPr/>
          <p:nvPr/>
        </p:nvSpPr>
        <p:spPr>
          <a:xfrm>
            <a:off x="109450" y="726250"/>
            <a:ext cx="9186000" cy="38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Intro to a real experiment  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Approach for Differentially Expressed Gene analysis: edgeR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Filtering genes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Normalization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000"/>
              <a:buFont typeface="Helvetica Neue Light"/>
              <a:buChar char="○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Demo I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Exploratory visualization: MDS – PCA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Fit the model for DEG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Compare groups and visualize the DEG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000"/>
              <a:buFont typeface="Helvetica Neue Light"/>
              <a:buChar char="○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Demo II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ladstone Microscopy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Gladston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A40"/>
      </a:accent1>
      <a:accent2>
        <a:srgbClr val="E5E1D5"/>
      </a:accent2>
      <a:accent3>
        <a:srgbClr val="96938C"/>
      </a:accent3>
      <a:accent4>
        <a:srgbClr val="F76912"/>
      </a:accent4>
      <a:accent5>
        <a:srgbClr val="FAA308"/>
      </a:accent5>
      <a:accent6>
        <a:srgbClr val="00D3E6"/>
      </a:accent6>
      <a:hlink>
        <a:srgbClr val="CC28A3"/>
      </a:hlink>
      <a:folHlink>
        <a:srgbClr val="CC28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