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471" r:id="rId2"/>
    <p:sldId id="660" r:id="rId3"/>
    <p:sldId id="656" r:id="rId4"/>
    <p:sldId id="657" r:id="rId5"/>
    <p:sldId id="637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8" r:id="rId23"/>
    <p:sldId id="6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/>
    <p:restoredTop sz="81092" autoAdjust="0"/>
  </p:normalViewPr>
  <p:slideViewPr>
    <p:cSldViewPr snapToGrid="0" snapToObjects="1">
      <p:cViewPr varScale="1">
        <p:scale>
          <a:sx n="105" d="100"/>
          <a:sy n="105" d="100"/>
        </p:scale>
        <p:origin x="1656" y="184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4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9/9/20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8269D-AFB9-3746-BC4F-7D1CB1E9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5B73E-8F1B-FC4A-88E8-3C3D119E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8774-A28C-744F-9159-F348073C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29034-3E92-EA43-8695-5847E49E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662D-5D72-304B-B26F-DA8F1F2D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880-11E1-C54E-9CC3-5D3150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0D9F9-4866-2C4E-8715-9F3E1FCA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D8770-880C-F34F-9CDC-AA408DF5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4CC18-3CC6-134A-AB48-B509029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193536" y="1735138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193536" y="3870960"/>
            <a:ext cx="475488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35139"/>
            <a:ext cx="475488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842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9C9F-28F2-6749-B0AA-F6776A96C2D1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1D4F-9F96-9A40-8A2C-D4C9F2864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A48E8-F0AA-9D4B-8702-008B8CF86FF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93CBB-8A69-B749-A978-F952C3CB313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6EDD-0AA4-C14E-87E6-2DB381DB9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69F69-56A6-2D49-9671-658A0CD331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D9541-EF29-144A-9A0E-4E6C7B079F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4C786-5C5C-C345-854B-880B99CCE7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297EE-AF36-F544-95BB-117173E1B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57862E-4DEF-974C-91A7-F75BFFB61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223B-A6F8-6646-9047-C36F817167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CDD8-88F1-7047-9C13-42D5511FB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1D226-0294-9E42-8E4F-806E71086749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A6CDF-E9CC-E544-B2C9-C5187A35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  <p:sldLayoutId id="2147483781" r:id="rId14"/>
    <p:sldLayoutId id="214748378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7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Reuben Thomas</a:t>
            </a:r>
          </a:p>
          <a:p>
            <a:r>
              <a:rPr lang="en-US" dirty="0"/>
              <a:t>Associate Director/Staff Scientist @ Bioinformatics Core @ GIDB</a:t>
            </a:r>
          </a:p>
          <a:p>
            <a:r>
              <a:rPr lang="en-US" dirty="0"/>
              <a:t>09/14/2020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/>
              <a:t>Statistical Hypothesis Testing</a:t>
            </a:r>
            <a:br>
              <a:rPr lang="en-US" sz="4000" u="sng" dirty="0"/>
            </a:br>
            <a:r>
              <a:rPr lang="en-US" sz="4000" u="sng" dirty="0"/>
              <a:t>Basics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Fisher’s test,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Chiq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-square test, 2x2 tables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4" name="Picture 3" descr="TwoByTwoT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1" y="1868574"/>
            <a:ext cx="6283899" cy="46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5465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:Categorical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3361" y="345307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Logistic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odds ratio</a:t>
            </a:r>
          </a:p>
        </p:txBody>
      </p:sp>
      <p:pic>
        <p:nvPicPr>
          <p:cNvPr id="2" name="Picture 1" descr="Exam_pass_logistic_cur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3"/>
            <a:ext cx="5790588" cy="4196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1539" y="650762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https://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upload.wikimedia.org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wikipedia</a:t>
            </a: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/commons/6/6d/</a:t>
            </a:r>
            <a:r>
              <a:rPr lang="en-US" sz="1200" dirty="0" err="1">
                <a:latin typeface="Helvetica" charset="0"/>
                <a:ea typeface="Times New Roman" charset="0"/>
                <a:cs typeface="Arial" charset="0"/>
              </a:rPr>
              <a:t>Exam_pass_logistic_curve.jpeg</a:t>
            </a:r>
            <a:endParaRPr lang="en-US" sz="1200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pic>
        <p:nvPicPr>
          <p:cNvPr id="20" name="Picture 19" descr="TwoByTwoTab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14" y="2143592"/>
            <a:ext cx="2532395" cy="1865975"/>
          </a:xfrm>
          <a:prstGeom prst="rect">
            <a:avLst/>
          </a:prstGeom>
        </p:spPr>
      </p:pic>
      <p:pic>
        <p:nvPicPr>
          <p:cNvPr id="21" name="Picture 20" descr="Exam_pass_logistic_cur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8" y="2382910"/>
            <a:ext cx="2009624" cy="145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Is gene differentially expressed between the two developmental time-points?</a:t>
            </a:r>
          </a:p>
        </p:txBody>
      </p:sp>
      <p:pic>
        <p:nvPicPr>
          <p:cNvPr id="4" name="Content Placeholder 3" descr="boxplot_of_gene_expression_two_timepoint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38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Convince a skeptic: Repeat this experiment 1000 times </a:t>
            </a:r>
          </a:p>
        </p:txBody>
      </p:sp>
      <p:pic>
        <p:nvPicPr>
          <p:cNvPr id="6" name="Content Placeholder 5" descr="HistogramRepea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3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Central limit theorem allows us to estimate the variation of the location of the distribution </a:t>
            </a:r>
          </a:p>
        </p:txBody>
      </p:sp>
      <p:pic>
        <p:nvPicPr>
          <p:cNvPr id="4" name="Content Placeholder 3" descr="ThreeDistribution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82" b="-40782"/>
          <a:stretch>
            <a:fillRect/>
          </a:stretch>
        </p:blipFill>
        <p:spPr/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10219"/>
              </p:ext>
            </p:extLst>
          </p:nvPr>
        </p:nvGraphicFramePr>
        <p:xfrm>
          <a:off x="2006600" y="2143125"/>
          <a:ext cx="204893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4" imgW="1536700" imgH="431800" progId="Equation.3">
                  <p:embed/>
                </p:oleObj>
              </mc:Choice>
              <mc:Fallback>
                <p:oleObj name="Equation" r:id="rId4" imgW="1536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6600" y="2143125"/>
                        <a:ext cx="204893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28525"/>
              </p:ext>
            </p:extLst>
          </p:nvPr>
        </p:nvGraphicFramePr>
        <p:xfrm>
          <a:off x="7736417" y="2143125"/>
          <a:ext cx="3098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6417" y="2143125"/>
                        <a:ext cx="3098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42985"/>
              </p:ext>
            </p:extLst>
          </p:nvPr>
        </p:nvGraphicFramePr>
        <p:xfrm>
          <a:off x="5238751" y="2143125"/>
          <a:ext cx="196426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8" imgW="1473200" imgH="431800" progId="Equation.3">
                  <p:embed/>
                </p:oleObj>
              </mc:Choice>
              <mc:Fallback>
                <p:oleObj name="Equation" r:id="rId8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8751" y="2143125"/>
                        <a:ext cx="1964267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38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Theoretical distribution of difference in means</a:t>
            </a:r>
          </a:p>
        </p:txBody>
      </p:sp>
      <p:pic>
        <p:nvPicPr>
          <p:cNvPr id="8" name="Content Placeholder 7" descr="Null_Z_Distribution_sd_14_n_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3576253" y="6018281"/>
            <a:ext cx="243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 error </a:t>
            </a:r>
            <a:r>
              <a:rPr lang="en-US" dirty="0"/>
              <a:t>and p-value</a:t>
            </a:r>
          </a:p>
        </p:txBody>
      </p:sp>
    </p:spTree>
    <p:extLst>
      <p:ext uri="{BB962C8B-B14F-4D97-AF65-F5344CB8AC3E}">
        <p14:creationId xmlns:p14="http://schemas.microsoft.com/office/powerpoint/2010/main" val="303976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underlying variation</a:t>
            </a:r>
          </a:p>
        </p:txBody>
      </p:sp>
      <p:pic>
        <p:nvPicPr>
          <p:cNvPr id="14" name="Content Placeholder 13" descr="Null_Z_Distribution_sd_24_n_4.pdf"/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3034748" y="2473158"/>
            <a:ext cx="6073603" cy="2452801"/>
          </a:xfrm>
        </p:spPr>
      </p:pic>
      <p:pic>
        <p:nvPicPr>
          <p:cNvPr id="15" name="Content Placeholder 14" descr="Null_Z_Distribution_sd_4_n_4.pdf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57" r="-42857"/>
          <a:stretch>
            <a:fillRect/>
          </a:stretch>
        </p:blipFill>
        <p:spPr>
          <a:xfrm>
            <a:off x="6835206" y="2473159"/>
            <a:ext cx="6016289" cy="2429655"/>
          </a:xfrm>
        </p:spPr>
      </p:pic>
      <p:pic>
        <p:nvPicPr>
          <p:cNvPr id="13" name="Content Placeholder 12" descr="Null_Z_Distribution_sd_14_n_4.pdf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69" b="-6869"/>
          <a:stretch>
            <a:fillRect/>
          </a:stretch>
        </p:blipFill>
        <p:spPr>
          <a:xfrm>
            <a:off x="481248" y="2267170"/>
            <a:ext cx="3254765" cy="2776417"/>
          </a:xfrm>
        </p:spPr>
      </p:pic>
      <p:sp>
        <p:nvSpPr>
          <p:cNvPr id="16" name="TextBox 15"/>
          <p:cNvSpPr txBox="1"/>
          <p:nvPr/>
        </p:nvSpPr>
        <p:spPr>
          <a:xfrm>
            <a:off x="1925025" y="205375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9180" y="210419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=24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86022" y="2103826"/>
            <a:ext cx="62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sd</a:t>
            </a:r>
            <a:r>
              <a:rPr lang="en-US" dirty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323235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Alter the number of replicates</a:t>
            </a:r>
          </a:p>
        </p:txBody>
      </p:sp>
      <p:pic>
        <p:nvPicPr>
          <p:cNvPr id="7" name="Picture 6" descr="Null_Z_Distribution_sd_14_n_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" y="2025985"/>
            <a:ext cx="3965073" cy="2973805"/>
          </a:xfrm>
          <a:prstGeom prst="rect">
            <a:avLst/>
          </a:prstGeom>
        </p:spPr>
      </p:pic>
      <p:pic>
        <p:nvPicPr>
          <p:cNvPr id="10" name="Picture 9" descr="Null_Z_Distribution_sd_14_n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61" y="2013285"/>
            <a:ext cx="3982007" cy="2986505"/>
          </a:xfrm>
          <a:prstGeom prst="rect">
            <a:avLst/>
          </a:prstGeom>
        </p:spPr>
      </p:pic>
      <p:pic>
        <p:nvPicPr>
          <p:cNvPr id="11" name="Picture 10" descr="Null_Z_Distribution_sd_14_n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139" y="2013285"/>
            <a:ext cx="3928532" cy="2946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5026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3103" y="1684425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85111" y="1679077"/>
            <a:ext cx="65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n=15</a:t>
            </a:r>
          </a:p>
        </p:txBody>
      </p:sp>
    </p:spTree>
    <p:extLst>
      <p:ext uri="{BB962C8B-B14F-4D97-AF65-F5344CB8AC3E}">
        <p14:creationId xmlns:p14="http://schemas.microsoft.com/office/powerpoint/2010/main" val="365265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BC77D-A745-1C43-9431-F2D93E0FD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711512"/>
          </a:xfrm>
        </p:spPr>
        <p:txBody>
          <a:bodyPr/>
          <a:lstStyle/>
          <a:p>
            <a:r>
              <a:rPr lang="en-US" dirty="0"/>
              <a:t>Have been at Gladstone for over 6 years</a:t>
            </a:r>
          </a:p>
          <a:p>
            <a:r>
              <a:rPr lang="en-US" dirty="0"/>
              <a:t>Led statistical analysis covering a wide range of models on various data sets</a:t>
            </a:r>
          </a:p>
          <a:p>
            <a:r>
              <a:rPr lang="en-US" dirty="0"/>
              <a:t>Have a engineering and computational/statistical background via Northwestern University, NIH and Cal, Berkeley.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AB50C-C8D7-C040-92E7-CFC238BF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392802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a difference of means of -15</a:t>
            </a:r>
          </a:p>
        </p:txBody>
      </p:sp>
      <p:pic>
        <p:nvPicPr>
          <p:cNvPr id="6" name="Content Placeholder 5" descr="MeanDiff_-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576253" y="6018281"/>
            <a:ext cx="240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 I</a:t>
            </a:r>
            <a:r>
              <a:rPr lang="en-US" dirty="0"/>
              <a:t>  and </a:t>
            </a:r>
            <a:r>
              <a:rPr lang="en-US" dirty="0">
                <a:solidFill>
                  <a:srgbClr val="0000FF"/>
                </a:solidFill>
              </a:rPr>
              <a:t>Type II </a:t>
            </a:r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69363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Power to detect varying levels of difference in mean differences</a:t>
            </a:r>
          </a:p>
        </p:txBody>
      </p:sp>
      <p:pic>
        <p:nvPicPr>
          <p:cNvPr id="4" name="Picture 3" descr="MeanDiff_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51790"/>
            <a:ext cx="4063999" cy="3047999"/>
          </a:xfrm>
          <a:prstGeom prst="rect">
            <a:avLst/>
          </a:prstGeom>
        </p:spPr>
      </p:pic>
      <p:pic>
        <p:nvPicPr>
          <p:cNvPr id="5" name="Picture 4" descr="MeanDiff_-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3" y="1951791"/>
            <a:ext cx="4063997" cy="3047998"/>
          </a:xfrm>
          <a:prstGeom prst="rect">
            <a:avLst/>
          </a:prstGeom>
        </p:spPr>
      </p:pic>
      <p:pic>
        <p:nvPicPr>
          <p:cNvPr id="6" name="Picture 5" descr="MeanDiff_-2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53" y="1951790"/>
            <a:ext cx="4063999" cy="304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8176" y="1617584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780" y="1582458"/>
            <a:ext cx="161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1551" y="161758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diff = -5</a:t>
            </a:r>
          </a:p>
        </p:txBody>
      </p:sp>
    </p:spTree>
    <p:extLst>
      <p:ext uri="{BB962C8B-B14F-4D97-AF65-F5344CB8AC3E}">
        <p14:creationId xmlns:p14="http://schemas.microsoft.com/office/powerpoint/2010/main" val="1871056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70343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workshop</a:t>
            </a:r>
          </a:p>
        </p:txBody>
      </p:sp>
    </p:spTree>
    <p:extLst>
      <p:ext uri="{BB962C8B-B14F-4D97-AF65-F5344CB8AC3E}">
        <p14:creationId xmlns:p14="http://schemas.microsoft.com/office/powerpoint/2010/main" val="389115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7251"/>
          </a:xfrm>
        </p:spPr>
        <p:txBody>
          <a:bodyPr/>
          <a:lstStyle/>
          <a:p>
            <a:r>
              <a:rPr lang="en-US" dirty="0"/>
              <a:t>Null hypothesis versus Alternative hypothesis</a:t>
            </a:r>
          </a:p>
          <a:p>
            <a:r>
              <a:rPr lang="en-US" dirty="0"/>
              <a:t>P-values</a:t>
            </a:r>
          </a:p>
          <a:p>
            <a:r>
              <a:rPr lang="en-US" dirty="0"/>
              <a:t>Two-sided test </a:t>
            </a:r>
            <a:r>
              <a:rPr lang="en-US" i="1" dirty="0"/>
              <a:t>versus</a:t>
            </a:r>
            <a:r>
              <a:rPr lang="en-US" dirty="0"/>
              <a:t> One-sided test</a:t>
            </a:r>
          </a:p>
          <a:p>
            <a:r>
              <a:rPr lang="en-US" dirty="0"/>
              <a:t>Test statistic</a:t>
            </a:r>
          </a:p>
          <a:p>
            <a:r>
              <a:rPr lang="en-US" dirty="0"/>
              <a:t>Sampling distribution</a:t>
            </a:r>
          </a:p>
          <a:p>
            <a:r>
              <a:rPr lang="en-US" dirty="0"/>
              <a:t>Type I and Type II errors (Power)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Assumptions of different tests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one commonly encounters in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408590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753848"/>
          </a:xfrm>
        </p:spPr>
        <p:txBody>
          <a:bodyPr/>
          <a:lstStyle/>
          <a:p>
            <a:r>
              <a:rPr lang="en-US" dirty="0"/>
              <a:t>We would like to make </a:t>
            </a:r>
            <a:r>
              <a:rPr lang="en-US" b="1" dirty="0"/>
              <a:t>generalizable claims about an entire target population </a:t>
            </a:r>
            <a:r>
              <a:rPr lang="en-US" dirty="0"/>
              <a:t>with data </a:t>
            </a:r>
            <a:r>
              <a:rPr lang="en-US" b="1" dirty="0"/>
              <a:t>from only a random subset </a:t>
            </a:r>
            <a:r>
              <a:rPr lang="en-US" dirty="0"/>
              <a:t>of this population.</a:t>
            </a:r>
          </a:p>
          <a:p>
            <a:r>
              <a:rPr lang="en-US" b="1" dirty="0"/>
              <a:t>Random sampling</a:t>
            </a:r>
            <a:r>
              <a:rPr lang="en-US" dirty="0"/>
              <a:t>, </a:t>
            </a:r>
            <a:r>
              <a:rPr lang="en-US" b="1" dirty="0"/>
              <a:t>appropriate experimental design</a:t>
            </a:r>
            <a:r>
              <a:rPr lang="en-US" dirty="0"/>
              <a:t> and </a:t>
            </a:r>
            <a:r>
              <a:rPr lang="en-US" b="1" dirty="0"/>
              <a:t>Central Limit Theorem</a:t>
            </a:r>
            <a:r>
              <a:rPr lang="en-US" dirty="0"/>
              <a:t> allows us to make generalizable claims </a:t>
            </a:r>
          </a:p>
          <a:p>
            <a:r>
              <a:rPr lang="en-US" dirty="0"/>
              <a:t>Hypothesis testing rests on assuming the </a:t>
            </a:r>
            <a:r>
              <a:rPr lang="en-US" b="1" dirty="0"/>
              <a:t>skeptical point of view</a:t>
            </a:r>
            <a:r>
              <a:rPr lang="en-US" dirty="0"/>
              <a:t> and testing for deviations from this assumption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Null</a:t>
            </a:r>
            <a:r>
              <a:rPr lang="en-US" dirty="0"/>
              <a:t> versus </a:t>
            </a:r>
            <a:r>
              <a:rPr lang="en-US" b="1" dirty="0"/>
              <a:t>Alternative Assumption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Hypothesis Testing</a:t>
            </a:r>
          </a:p>
        </p:txBody>
      </p:sp>
    </p:spTree>
    <p:extLst>
      <p:ext uri="{BB962C8B-B14F-4D97-AF65-F5344CB8AC3E}">
        <p14:creationId xmlns:p14="http://schemas.microsoft.com/office/powerpoint/2010/main" val="18938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Categorical/Factor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66973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1494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Continuous</a:t>
            </a:r>
          </a:p>
        </p:txBody>
      </p:sp>
      <p:pic>
        <p:nvPicPr>
          <p:cNvPr id="4" name="Picture 3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83" y="2217244"/>
            <a:ext cx="6298169" cy="4640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 regression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slope</a:t>
            </a:r>
          </a:p>
        </p:txBody>
      </p:sp>
    </p:spTree>
    <p:extLst>
      <p:ext uri="{BB962C8B-B14F-4D97-AF65-F5344CB8AC3E}">
        <p14:creationId xmlns:p14="http://schemas.microsoft.com/office/powerpoint/2010/main" val="179254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4265" y="46431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3782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Response</a:t>
            </a:r>
            <a:r>
              <a:rPr lang="en-US" dirty="0" err="1"/>
              <a:t>:Continuous</a:t>
            </a:r>
            <a:br>
              <a:rPr lang="en-US" dirty="0"/>
            </a:br>
            <a:r>
              <a:rPr lang="en-US" b="1" dirty="0"/>
              <a:t>Predictor</a:t>
            </a:r>
            <a:r>
              <a:rPr lang="en-US" dirty="0"/>
              <a:t>: Categorical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8435" y="339600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T-tests, ANOVA</a:t>
            </a:r>
          </a:p>
          <a:p>
            <a:pPr>
              <a:spcAft>
                <a:spcPts val="600"/>
              </a:spcAft>
            </a:pPr>
            <a:r>
              <a:rPr lang="en-US" sz="2000" i="1" dirty="0">
                <a:latin typeface="Helvetica" charset="0"/>
                <a:ea typeface="Times New Roman" charset="0"/>
                <a:cs typeface="Arial" charset="0"/>
              </a:rPr>
              <a:t>Parameter/effect size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: difference of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                                   means</a:t>
            </a:r>
          </a:p>
        </p:txBody>
      </p:sp>
      <p:pic>
        <p:nvPicPr>
          <p:cNvPr id="2" name="Picture 1" descr="BoxPlotChickenFe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9" y="2056153"/>
            <a:ext cx="74803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2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which statistical test to use?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39089" y="2068993"/>
            <a:ext cx="14270" cy="41237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39418" y="5992947"/>
            <a:ext cx="5023068" cy="57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9418" y="4009567"/>
            <a:ext cx="502306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08142" y="2068993"/>
            <a:ext cx="71350" cy="412371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9770" y="172653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Response variable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62486" y="607399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u="sng" dirty="0">
                <a:latin typeface="Helvetica" charset="0"/>
                <a:ea typeface="Times New Roman" charset="0"/>
                <a:cs typeface="Arial" charset="0"/>
              </a:rPr>
              <a:t>Predictor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3031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4860" y="463284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Continuous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4860" y="275905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5582" y="57789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Categorical</a:t>
            </a:r>
          </a:p>
        </p:txBody>
      </p:sp>
      <p:pic>
        <p:nvPicPr>
          <p:cNvPr id="15" name="Picture 14" descr="LinearRegres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28" y="4357370"/>
            <a:ext cx="1929234" cy="1421541"/>
          </a:xfrm>
          <a:prstGeom prst="rect">
            <a:avLst/>
          </a:prstGeom>
        </p:spPr>
      </p:pic>
      <p:pic>
        <p:nvPicPr>
          <p:cNvPr id="19" name="Picture 18" descr="BoxPlotChickenFe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4357370"/>
            <a:ext cx="2534729" cy="1527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0231" y="280701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5582" y="281216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Helvetica" charset="0"/>
                <a:ea typeface="Times New Roman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171581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for_workshops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520861A0-039A-2D44-AB17-004FAF73F726}" vid="{04C3138C-DD1C-EC4B-885C-41923CF60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Template_for_workshops.potx</Template>
  <TotalTime>13886</TotalTime>
  <Words>481</Words>
  <Application>Microsoft Macintosh PowerPoint</Application>
  <PresentationFormat>Widescreen</PresentationFormat>
  <Paragraphs>103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Zapf Dingbats</vt:lpstr>
      <vt:lpstr>Template_for_workshops</vt:lpstr>
      <vt:lpstr>Equation</vt:lpstr>
      <vt:lpstr>Statistical Hypothesis Testing Basics</vt:lpstr>
      <vt:lpstr>About me</vt:lpstr>
      <vt:lpstr>Terms one commonly encounters in hypothesis testing</vt:lpstr>
      <vt:lpstr>Introduction to Hypothesis Testing</vt:lpstr>
      <vt:lpstr>How do I choose which statistical test to use?</vt:lpstr>
      <vt:lpstr>Response:Continuous Predictor: Continuous</vt:lpstr>
      <vt:lpstr>How do I choose which statistical test to use?</vt:lpstr>
      <vt:lpstr>Response:Continuous Predictor: Categorical</vt:lpstr>
      <vt:lpstr>How do I choose which statistical test to use?</vt:lpstr>
      <vt:lpstr>Response:Categorical Predictor: Categorical</vt:lpstr>
      <vt:lpstr>How do I choose which statistical test to use?</vt:lpstr>
      <vt:lpstr>Response:Categorical Predictor: Continuous</vt:lpstr>
      <vt:lpstr>How do I choose which statistical test to use?</vt:lpstr>
      <vt:lpstr>Is gene differentially expressed between the two developmental time-points?</vt:lpstr>
      <vt:lpstr>Convince a skeptic: Repeat this experiment 1000 times </vt:lpstr>
      <vt:lpstr>Central limit theorem allows us to estimate the variation of the location of the distribution </vt:lpstr>
      <vt:lpstr>Theoretical distribution of difference in means</vt:lpstr>
      <vt:lpstr>Alter underlying variation</vt:lpstr>
      <vt:lpstr>Alter the number of replicates</vt:lpstr>
      <vt:lpstr>Power to detect a difference of means of -15</vt:lpstr>
      <vt:lpstr>Power to detect varying levels of difference in mean differences</vt:lpstr>
      <vt:lpstr>Expectations for this workshop</vt:lpstr>
      <vt:lpstr>Outline for this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201</cp:revision>
  <cp:lastPrinted>2018-09-20T23:56:57Z</cp:lastPrinted>
  <dcterms:created xsi:type="dcterms:W3CDTF">2019-03-13T22:39:35Z</dcterms:created>
  <dcterms:modified xsi:type="dcterms:W3CDTF">2020-09-11T23:30:18Z</dcterms:modified>
</cp:coreProperties>
</file>