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7" r:id="rId5"/>
    <p:sldMasterId id="2147483688" r:id="rId6"/>
    <p:sldMasterId id="2147483689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</p:sldIdLst>
  <p:sldSz cy="5143500" cx="9144000"/>
  <p:notesSz cx="6858000" cy="9144000"/>
  <p:embeddedFontLst>
    <p:embeddedFont>
      <p:font typeface="Merriweather Sans"/>
      <p:regular r:id="rId86"/>
      <p:bold r:id="rId87"/>
      <p:italic r:id="rId88"/>
      <p:boldItalic r:id="rId89"/>
    </p:embeddedFont>
    <p:embeddedFont>
      <p:font typeface="Roboto"/>
      <p:regular r:id="rId90"/>
      <p:bold r:id="rId91"/>
      <p:italic r:id="rId92"/>
      <p:boldItalic r:id="rId93"/>
    </p:embeddedFont>
    <p:embeddedFont>
      <p:font typeface="Helvetica Neue"/>
      <p:regular r:id="rId94"/>
      <p:bold r:id="rId95"/>
      <p:italic r:id="rId96"/>
      <p:boldItalic r:id="rId97"/>
    </p:embeddedFont>
    <p:embeddedFont>
      <p:font typeface="Helvetica Neue Light"/>
      <p:regular r:id="rId98"/>
      <p:bold r:id="rId99"/>
      <p:italic r:id="rId100"/>
      <p:boldItalic r:id="rId101"/>
    </p:embeddedFont>
    <p:embeddedFont>
      <p:font typeface="Cambria Math"/>
      <p:regular r:id="rId10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E05B3D6-80FC-427C-A052-1E7F87CA61BB}">
  <a:tblStyle styleId="{FE05B3D6-80FC-427C-A052-1E7F87CA61B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8"/>
          </a:solidFill>
        </a:fill>
      </a:tcStyle>
    </a:wholeTbl>
    <a:band1H>
      <a:tcTxStyle b="off" i="off"/>
      <a:tcStyle>
        <a:fill>
          <a:solidFill>
            <a:srgbClr val="CACBCD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CACBCD"/>
          </a:solidFill>
        </a:fill>
      </a:tcStyle>
    </a:band1V>
    <a:band2V>
      <a:tcTxStyle b="off" i="off"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42" Type="http://schemas.openxmlformats.org/officeDocument/2006/relationships/slide" Target="slides/slide34.xml"/><Relationship Id="rId41" Type="http://schemas.openxmlformats.org/officeDocument/2006/relationships/slide" Target="slides/slide33.xml"/><Relationship Id="rId44" Type="http://schemas.openxmlformats.org/officeDocument/2006/relationships/slide" Target="slides/slide36.xml"/><Relationship Id="rId43" Type="http://schemas.openxmlformats.org/officeDocument/2006/relationships/slide" Target="slides/slide35.xml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102" Type="http://schemas.openxmlformats.org/officeDocument/2006/relationships/font" Target="fonts/CambriaMath-regular.fntdata"/><Relationship Id="rId101" Type="http://schemas.openxmlformats.org/officeDocument/2006/relationships/font" Target="fonts/HelveticaNeueLight-boldItalic.fntdata"/><Relationship Id="rId100" Type="http://schemas.openxmlformats.org/officeDocument/2006/relationships/font" Target="fonts/HelveticaNeueLight-italic.fntdata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3" Type="http://schemas.openxmlformats.org/officeDocument/2006/relationships/slide" Target="slides/slide25.xml"/><Relationship Id="rId32" Type="http://schemas.openxmlformats.org/officeDocument/2006/relationships/slide" Target="slides/slide24.xml"/><Relationship Id="rId35" Type="http://schemas.openxmlformats.org/officeDocument/2006/relationships/slide" Target="slides/slide27.xml"/><Relationship Id="rId34" Type="http://schemas.openxmlformats.org/officeDocument/2006/relationships/slide" Target="slides/slide26.xml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95" Type="http://schemas.openxmlformats.org/officeDocument/2006/relationships/font" Target="fonts/HelveticaNeue-bold.fntdata"/><Relationship Id="rId94" Type="http://schemas.openxmlformats.org/officeDocument/2006/relationships/font" Target="fonts/HelveticaNeue-regular.fntdata"/><Relationship Id="rId97" Type="http://schemas.openxmlformats.org/officeDocument/2006/relationships/font" Target="fonts/HelveticaNeue-boldItalic.fntdata"/><Relationship Id="rId96" Type="http://schemas.openxmlformats.org/officeDocument/2006/relationships/font" Target="fonts/HelveticaNeue-italic.fntdata"/><Relationship Id="rId11" Type="http://schemas.openxmlformats.org/officeDocument/2006/relationships/slide" Target="slides/slide3.xml"/><Relationship Id="rId99" Type="http://schemas.openxmlformats.org/officeDocument/2006/relationships/font" Target="fonts/HelveticaNeueLight-bold.fntdata"/><Relationship Id="rId10" Type="http://schemas.openxmlformats.org/officeDocument/2006/relationships/slide" Target="slides/slide2.xml"/><Relationship Id="rId98" Type="http://schemas.openxmlformats.org/officeDocument/2006/relationships/font" Target="fonts/HelveticaNeueLight-regular.fntdata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91" Type="http://schemas.openxmlformats.org/officeDocument/2006/relationships/font" Target="fonts/Roboto-bold.fntdata"/><Relationship Id="rId90" Type="http://schemas.openxmlformats.org/officeDocument/2006/relationships/font" Target="fonts/Roboto-regular.fntdata"/><Relationship Id="rId93" Type="http://schemas.openxmlformats.org/officeDocument/2006/relationships/font" Target="fonts/Roboto-boldItalic.fntdata"/><Relationship Id="rId92" Type="http://schemas.openxmlformats.org/officeDocument/2006/relationships/font" Target="fonts/Roboto-italic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84" Type="http://schemas.openxmlformats.org/officeDocument/2006/relationships/slide" Target="slides/slide76.xml"/><Relationship Id="rId83" Type="http://schemas.openxmlformats.org/officeDocument/2006/relationships/slide" Target="slides/slide75.xml"/><Relationship Id="rId86" Type="http://schemas.openxmlformats.org/officeDocument/2006/relationships/font" Target="fonts/MerriweatherSans-regular.fntdata"/><Relationship Id="rId85" Type="http://schemas.openxmlformats.org/officeDocument/2006/relationships/slide" Target="slides/slide77.xml"/><Relationship Id="rId88" Type="http://schemas.openxmlformats.org/officeDocument/2006/relationships/font" Target="fonts/MerriweatherSans-italic.fntdata"/><Relationship Id="rId87" Type="http://schemas.openxmlformats.org/officeDocument/2006/relationships/font" Target="fonts/MerriweatherSans-bold.fntdata"/><Relationship Id="rId89" Type="http://schemas.openxmlformats.org/officeDocument/2006/relationships/font" Target="fonts/MerriweatherSans-boldItalic.fntdata"/><Relationship Id="rId80" Type="http://schemas.openxmlformats.org/officeDocument/2006/relationships/slide" Target="slides/slide72.xml"/><Relationship Id="rId82" Type="http://schemas.openxmlformats.org/officeDocument/2006/relationships/slide" Target="slides/slide74.xml"/><Relationship Id="rId81" Type="http://schemas.openxmlformats.org/officeDocument/2006/relationships/slide" Target="slides/slide73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slide" Target="slides/slide65.xml"/><Relationship Id="rId72" Type="http://schemas.openxmlformats.org/officeDocument/2006/relationships/slide" Target="slides/slide64.xml"/><Relationship Id="rId75" Type="http://schemas.openxmlformats.org/officeDocument/2006/relationships/slide" Target="slides/slide67.xml"/><Relationship Id="rId74" Type="http://schemas.openxmlformats.org/officeDocument/2006/relationships/slide" Target="slides/slide66.xml"/><Relationship Id="rId77" Type="http://schemas.openxmlformats.org/officeDocument/2006/relationships/slide" Target="slides/slide69.xml"/><Relationship Id="rId76" Type="http://schemas.openxmlformats.org/officeDocument/2006/relationships/slide" Target="slides/slide68.xml"/><Relationship Id="rId79" Type="http://schemas.openxmlformats.org/officeDocument/2006/relationships/slide" Target="slides/slide71.xml"/><Relationship Id="rId78" Type="http://schemas.openxmlformats.org/officeDocument/2006/relationships/slide" Target="slides/slide70.xml"/><Relationship Id="rId71" Type="http://schemas.openxmlformats.org/officeDocument/2006/relationships/slide" Target="slides/slide63.xml"/><Relationship Id="rId70" Type="http://schemas.openxmlformats.org/officeDocument/2006/relationships/slide" Target="slides/slide62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64" Type="http://schemas.openxmlformats.org/officeDocument/2006/relationships/slide" Target="slides/slide56.xml"/><Relationship Id="rId63" Type="http://schemas.openxmlformats.org/officeDocument/2006/relationships/slide" Target="slides/slide55.xml"/><Relationship Id="rId66" Type="http://schemas.openxmlformats.org/officeDocument/2006/relationships/slide" Target="slides/slide58.xml"/><Relationship Id="rId65" Type="http://schemas.openxmlformats.org/officeDocument/2006/relationships/slide" Target="slides/slide57.xml"/><Relationship Id="rId68" Type="http://schemas.openxmlformats.org/officeDocument/2006/relationships/slide" Target="slides/slide60.xml"/><Relationship Id="rId67" Type="http://schemas.openxmlformats.org/officeDocument/2006/relationships/slide" Target="slides/slide59.xml"/><Relationship Id="rId60" Type="http://schemas.openxmlformats.org/officeDocument/2006/relationships/slide" Target="slides/slide52.xml"/><Relationship Id="rId69" Type="http://schemas.openxmlformats.org/officeDocument/2006/relationships/slide" Target="slides/slide6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55" Type="http://schemas.openxmlformats.org/officeDocument/2006/relationships/slide" Target="slides/slide47.xml"/><Relationship Id="rId54" Type="http://schemas.openxmlformats.org/officeDocument/2006/relationships/slide" Target="slides/slide46.xml"/><Relationship Id="rId57" Type="http://schemas.openxmlformats.org/officeDocument/2006/relationships/slide" Target="slides/slide49.xml"/><Relationship Id="rId56" Type="http://schemas.openxmlformats.org/officeDocument/2006/relationships/slide" Target="slides/slide48.xml"/><Relationship Id="rId59" Type="http://schemas.openxmlformats.org/officeDocument/2006/relationships/slide" Target="slides/slide51.xml"/><Relationship Id="rId58" Type="http://schemas.openxmlformats.org/officeDocument/2006/relationships/slide" Target="slides/slide5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martech.gatech.edu/bitstream/handle/1853/35125/efron_videostream.html?sequence=8&amp;isAllowed=y" TargetMode="External"/><Relationship Id="rId3" Type="http://schemas.openxmlformats.org/officeDocument/2006/relationships/hyperlink" Target="http://dx.doi.org/10.1371/journal.pone.0119254" TargetMode="Externa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67204b358d_1_1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g267204b358d_1_1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58" name="Google Shape;158;g267204b358d_1_1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67204b358d_1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67204b358d_1_18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20" name="Google Shape;220;g267204b358d_1_18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874185ba3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2874185ba3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67204b358d_1_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g267204b358d_1_24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Ma plot from https://rpkgs.datanovia.com/ggpubr/reference/ggmaplot.html</a:t>
            </a:r>
            <a:endParaRPr/>
          </a:p>
          <a:p>
            <a:pPr indent="-1714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Helvetica Neue"/>
              <a:buChar char="-"/>
            </a:pP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MA-plot is a scatter plot of log2 fold changes (M, on the y-axis) versus the average expression signal (A, on the x-axis). </a:t>
            </a:r>
            <a:r>
              <a:rPr lang="en"/>
              <a:t>M = log2(x/y)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and </a:t>
            </a:r>
            <a:r>
              <a:rPr lang="en"/>
              <a:t>A = (log2(x) + log2(y))/2 = log2(xy)*1/2</a:t>
            </a:r>
            <a:r>
              <a:rPr b="0" i="0" lang="en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where x and y are respectively the mean of the two groups being compared.</a:t>
            </a:r>
            <a:endParaRPr/>
          </a:p>
        </p:txBody>
      </p:sp>
      <p:sp>
        <p:nvSpPr>
          <p:cNvPr id="256" name="Google Shape;256;g267204b358d_1_24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874185ba3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874185ba3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2874185ba31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2874185ba31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67204b358d_1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5" name="Google Shape;285;g267204b358d_1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37759704dd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g337759704dd_0_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92" name="Google Shape;292;g337759704dd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37759704dd_0_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37759704dd_0_4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99" name="Google Shape;299;g337759704dd_0_4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7759704dd_0_9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" name="Google Shape;308;g337759704dd_0_9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09" name="Google Shape;309;g337759704dd_0_9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7759704dd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" name="Google Shape;317;g337759704dd_0_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18" name="Google Shape;318;g337759704dd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67204b358d_1_2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g267204b358d_1_25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Relevant reading for theory: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1. Chen, Yunshun, Aaron TL Lun, and Gordon K. Smyth. "Differential expression analysis of complex RNA-seq experiments using edgeR." </a:t>
            </a:r>
            <a:r>
              <a:rPr i="1" lang="en"/>
              <a:t>Statistical analysis of next generation sequencing data</a:t>
            </a:r>
            <a:r>
              <a:rPr lang="en"/>
              <a:t>. Springer, Cham, 2014. 51-74.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65" name="Google Shape;165;g267204b358d_1_25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37759704dd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4" name="Google Shape;324;g337759704dd_0_3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25" name="Google Shape;325;g337759704dd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7759704dd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337759704dd_0_107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34" name="Google Shape;334;g337759704dd_0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37759704dd_0_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337759704dd_0_5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43" name="Google Shape;343;g337759704dd_0_5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37759704dd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" name="Google Shape;353;g337759704dd_0_2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54" name="Google Shape;354;g337759704dd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67204b358d_1_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0" name="Google Shape;360;g267204b358d_1_29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61" name="Google Shape;361;g267204b358d_1_29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67204b358d_1_3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2" name="Google Shape;372;g267204b358d_1_30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73" name="Google Shape;373;g267204b358d_1_30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67204b358d_1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1" name="Google Shape;381;g267204b358d_1_3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82" name="Google Shape;382;g267204b358d_1_3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67204b358d_1_3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5" name="Google Shape;395;g267204b358d_1_32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396" name="Google Shape;396;g267204b358d_1_32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37759704dd_0_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" name="Google Shape;404;g337759704dd_0_8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05" name="Google Shape;405;g337759704dd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67204b358d_1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g267204b358d_1_34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15" name="Google Shape;415;g267204b358d_1_3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36f471ddb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36f471ddb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37759704dd_0_1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7" name="Google Shape;427;g337759704dd_0_11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28" name="Google Shape;428;g337759704dd_0_1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67204b358d_1_3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6" name="Google Shape;436;g267204b358d_1_35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37" name="Google Shape;437;g267204b358d_1_35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67204b358d_1_3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3" name="Google Shape;443;g267204b358d_1_36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https://www.rna-seqblog.com/rpkm-fpkm-and-tpm-clearly-explained/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the total reads in a sample and divide that number by 1,000,000 – this is 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“per million” scaling factor. This normalizes for sequencing depth, giving you reads per million (RPM)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RPM values by the length of the gene, in kilobases. This gives you RPKM.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FPKM is used especially for normalizing counts for paired-end RNA-seq data in which two (left and right) reads are sequenced from the same DNA fragment. Generally, the higher the FPKM of a gene, the higher the expression of that gene.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44" name="Google Shape;444;g267204b358d_1_36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67204b358d_1_37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5" name="Google Shape;455;g267204b358d_1_37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https://translational-medicine.biomedcentral.com/articles/10.1186/s12967-021-02936-w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https://www.biostars.org/p/273537/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https://www.ncbi.nlm.nih.gov/pmc/articles/PMC7373998/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read counts by the length of each gene in kilobases. This gives you reads per kilobase (RPK).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 up all the RPK values in a sample and divide this number by 1,000,000. This is your “per million” scaling factor.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Divide the RPK values by the “per million” scaling factor. This gives you TPM.</a:t>
            </a:r>
            <a:endParaRPr/>
          </a:p>
        </p:txBody>
      </p:sp>
      <p:sp>
        <p:nvSpPr>
          <p:cNvPr id="456" name="Google Shape;456;g267204b358d_1_37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3984752a1_0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3" name="Google Shape;463;g283984752a1_0_79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4" name="Google Shape;464;g283984752a1_0_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67204b358d_1_3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1" name="Google Shape;471;g267204b358d_1_33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2" name="Google Shape;472;g267204b358d_1_3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37759704dd_0_1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g337759704dd_0_125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79" name="Google Shape;479;g337759704dd_0_1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267204b358d_1_3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0" name="Google Shape;490;g267204b358d_1_38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1" name="Google Shape;491;g267204b358d_1_3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874185ba31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8" name="Google Shape;498;g2874185ba31_0_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499" name="Google Shape;499;g2874185ba31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67204b358d_1_3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5" name="Google Shape;505;g267204b358d_1_38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06" name="Google Shape;506;g267204b358d_1_3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67204b358d_1_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7" name="Google Shape;177;g267204b358d_1_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78" name="Google Shape;178;g267204b358d_1_5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67204b358d_1_4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1" name="Google Shape;511;g267204b358d_1_4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2" name="Google Shape;512;g267204b358d_1_4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267204b358d_1_4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8" name="Google Shape;518;g267204b358d_1_4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19" name="Google Shape;519;g267204b358d_1_4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67204b358d_1_40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6" name="Google Shape;526;g267204b358d_1_40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p-value is the probability of an observed (or more extreme) result assuming that the null hypothesis is true</a:t>
            </a:r>
            <a:endParaRPr/>
          </a:p>
          <a:p>
            <a:pPr indent="-952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For all the details see: http://bioconductor.org/packages/devel/bioc/vignettes/edgeR/inst/doc/edgeRUsersGuide.pdf</a:t>
            </a:r>
            <a:endParaRPr/>
          </a:p>
        </p:txBody>
      </p:sp>
      <p:sp>
        <p:nvSpPr>
          <p:cNvPr id="527" name="Google Shape;527;g267204b358d_1_40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67204b358d_1_4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g267204b358d_1_41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34" name="Google Shape;534;g267204b358d_1_4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67204b358d_1_4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4" name="Google Shape;544;g267204b358d_1_412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45" name="Google Shape;545;g267204b358d_1_4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337759704dd_0_1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g337759704dd_0_14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52" name="Google Shape;552;g337759704dd_0_1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267204b358d_1_4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0" name="Google Shape;560;g267204b358d_1_43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500"/>
              <a:t>Another approach is TMM˜[15], which measures the trimmed mean of M and A values (M values are the log fold change in the number of reads aligning to a region of interest measured relative to an average or arbitrary sample, A is the average count of a gene; the trimmed mean discards regions of interest that have extreme M or A values and calculates the mean M value of the remainder); the inverse of this mean is used to weight samples. </a:t>
            </a:r>
            <a:endParaRPr sz="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000"/>
              <a:t>To see how the weights are calculated: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0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𝑀=log_2⁡(𝑋_2/𝑁_2 )−log_2⁡(𝑋_𝑟𝑒𝑓/𝑁_𝑟𝑒𝑓 )</a:t>
            </a:r>
            <a:endParaRPr sz="2000"/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AutoNum type="arabicPeriod"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⇒𝑉𝑎𝑟(𝑀)=𝑉𝑎𝑟_2+𝑉𝑎𝑟_𝑟𝑒𝑓,              </a:t>
            </a:r>
            <a:r>
              <a:rPr lang="en" sz="2000"/>
              <a:t>where    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𝑉𝑎𝑟_𝑟𝑒𝑓=𝑉𝑎𝑟(log_2⁡(𝑋_𝑟𝑒𝑓/𝑁_𝑟𝑒𝑓 ) )</a:t>
            </a:r>
            <a:endParaRPr b="0" sz="2000"/>
          </a:p>
          <a:p>
            <a:pPr indent="0" lvl="6" marL="2743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b="0" lang="en" sz="2000"/>
              <a:t>   </a:t>
            </a:r>
            <a:r>
              <a:rPr lang="en" sz="2000"/>
              <a:t>and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𝑉𝑎𝑟_2=𝑉𝑎𝑟(log_2⁡(𝑋_2/𝑁_2 ) )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Assume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𝑁_2</a:t>
            </a:r>
            <a:r>
              <a:rPr lang="en" sz="2000"/>
              <a:t> and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𝑁_𝑟𝑒𝑓</a:t>
            </a:r>
            <a:r>
              <a:rPr lang="en" sz="2000"/>
              <a:t> are constant.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𝑉𝑎𝑟_2=𝑉𝑎𝑟(log_2⁡(𝑋_2 ) 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and, 𝑉𝑎𝑟_𝑟𝑒𝑓=𝑉𝑎𝑟(log_2⁡(𝑋_𝑟𝑒𝑓 ) )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Note: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a.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𝑉𝑎𝑟(𝑋)=𝑋(1−𝑋/𝑁)</a:t>
            </a:r>
            <a:r>
              <a:rPr lang="en" sz="2000"/>
              <a:t>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𝑋</a:t>
            </a:r>
            <a:r>
              <a:rPr lang="en" sz="2000"/>
              <a:t> is binomially distributed.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b. In general, if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𝑌=𝑎𝑋</a:t>
            </a:r>
            <a:r>
              <a:rPr lang="en" sz="2000"/>
              <a:t>, then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𝑉𝑎𝑟(𝑌)=𝑎^2 𝑉𝑎𝑟(𝑋)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c. The slope of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log_2⁡〖(𝑥)〗</a:t>
            </a:r>
            <a:r>
              <a:rPr lang="en" sz="2000"/>
              <a:t> at some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𝑥_0</a:t>
            </a:r>
            <a:r>
              <a:rPr lang="en" sz="2000"/>
              <a:t> is proportional to 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1/𝑥_0 </a:t>
            </a:r>
            <a:r>
              <a:rPr lang="en" sz="2000"/>
              <a:t>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mbria Math"/>
              <a:buNone/>
            </a:pPr>
            <a:r>
              <a:rPr i="0" lang="en" sz="2000">
                <a:latin typeface="Cambria Math"/>
                <a:ea typeface="Cambria Math"/>
                <a:cs typeface="Cambria Math"/>
                <a:sym typeface="Cambria Math"/>
              </a:rPr>
              <a:t>⇒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𝑉𝑎𝑟∝(1/𝑋)^2.𝑋(1−𝑋/𝑁)</a:t>
            </a:r>
            <a:endParaRPr b="0"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lang="en" sz="2000"/>
              <a:t>			</a:t>
            </a:r>
            <a:r>
              <a:rPr b="0" i="0" lang="en" sz="2000">
                <a:latin typeface="Cambria Math"/>
                <a:ea typeface="Cambria Math"/>
                <a:cs typeface="Cambria Math"/>
                <a:sym typeface="Cambria Math"/>
              </a:rPr>
              <a:t>=(𝑁−𝑋)/𝑁𝑋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t/>
            </a:r>
            <a:endParaRPr sz="2000"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61" name="Google Shape;561;g267204b358d_1_43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267204b358d_1_4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267204b358d_1_4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about normalization methods: https://bmcgenomics.biomedcentral.com/articles/10.1186/s12864-020-6502-7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- Anders, S, Huber, W (2010). Differential expression analysis for sequence count data.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Genome Biology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R106.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Bullard JH, Purdom E, Hansen KD, Dudoit S. (2010) Evaluation of statistical methods for normalization and differential expression in mRNA-Seq experiments. </a:t>
            </a:r>
            <a:r>
              <a:rPr b="0" i="1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BMC Bioinformatics</a:t>
            </a:r>
            <a:r>
              <a:rPr b="0" i="0" lang="en" sz="1200" u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11, 94.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0" i="0" sz="1200" u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RUVSeq https://bioconductor.org/packages/devel/bioc/manuals/RUVSeq/man/RUVSeq.pdf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72" name="Google Shape;572;g267204b358d_1_4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267204b358d_1_4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8" name="Google Shape;578;g267204b358d_1_44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Suggested: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Selecting between-sample RNA-Seq normalization methods from the perspective of their assumptions: </a:t>
            </a:r>
            <a:r>
              <a:rPr b="0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https://www.ncbi.nlm.nih.gov/pmc/articles/PMC6171491/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b="1" i="0" lang="en" sz="12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comprehensive evaluation of normalization methods for Illumina high-throughput RNA sequencing data analysis : </a:t>
            </a:r>
            <a:r>
              <a:rPr lang="en"/>
              <a:t>https://academic.oup.com/bib/article/14/6/671/189645?login=false</a:t>
            </a:r>
            <a:endParaRPr/>
          </a:p>
        </p:txBody>
      </p:sp>
      <p:sp>
        <p:nvSpPr>
          <p:cNvPr id="579" name="Google Shape;579;g267204b358d_1_44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67204b358d_1_4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5" name="Google Shape;585;g267204b358d_1_45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86" name="Google Shape;586;g267204b358d_1_45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67204b358d_1_1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267204b358d_1_13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85" name="Google Shape;185;g267204b358d_1_13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67204b358d_1_4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g267204b358d_1_4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596" name="Google Shape;596;g267204b358d_1_4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267204b358d_1_4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1" name="Google Shape;601;g267204b358d_1_481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2" name="Google Shape;602;g267204b358d_1_4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67204b358d_1_48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g267204b358d_1_48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08" name="Google Shape;608;g267204b358d_1_4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283984752a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4" name="Google Shape;614;g283984752a1_0_6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15" name="Google Shape;615;g283984752a1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83984752a1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7" name="Google Shape;627;g283984752a1_0_1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28" name="Google Shape;628;g283984752a1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83984752a1_0_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7" name="Google Shape;637;g283984752a1_0_23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38" name="Google Shape;638;g283984752a1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283984752a1_0_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5" name="Google Shape;645;g283984752a1_0_3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46" name="Google Shape;646;g283984752a1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67204b358d_1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267204b358d_1_50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For multidimensional scaling and PCA: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/>
              <a:t>Look up Ali Ghodsi’s lectures on youtube.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54" name="Google Shape;654;g267204b358d_1_50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267204b358d_1_5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9" name="Google Shape;659;g267204b358d_1_5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Biological phenomena more likely driven by sets of genes than individual genes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-4191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Dimensions = Number of coordinates of data points = Number of genes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6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       =&gt; Too many to visualize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600"/>
              <a:buFont typeface="Arial"/>
              <a:buNone/>
            </a:pPr>
            <a:r>
              <a:t/>
            </a:r>
            <a:endParaRPr sz="1000">
              <a:solidFill>
                <a:srgbClr val="002B42"/>
              </a:solidFill>
            </a:endParaRPr>
          </a:p>
          <a:p>
            <a:pPr indent="-2921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B42"/>
              </a:buClr>
              <a:buSzPts val="1000"/>
              <a:buChar char="●"/>
            </a:pPr>
            <a:r>
              <a:rPr lang="en" sz="1000">
                <a:solidFill>
                  <a:srgbClr val="002B42"/>
                </a:solidFill>
              </a:rPr>
              <a:t>Cells may be separated in the          	direction of hidden “factors”	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=&gt;1</a:t>
            </a:r>
            <a:r>
              <a:rPr baseline="30000" lang="en" sz="1000">
                <a:solidFill>
                  <a:srgbClr val="002B42"/>
                </a:solidFill>
              </a:rPr>
              <a:t>st</a:t>
            </a:r>
            <a:r>
              <a:rPr lang="en" sz="1000">
                <a:solidFill>
                  <a:srgbClr val="002B42"/>
                </a:solidFill>
              </a:rPr>
              <a:t> dimension: disease-associated pathway</a:t>
            </a:r>
            <a:endParaRPr sz="1000">
              <a:solidFill>
                <a:srgbClr val="002B42"/>
              </a:solidFill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B42"/>
                </a:solidFill>
              </a:rPr>
              <a:t> =&gt;2</a:t>
            </a:r>
            <a:r>
              <a:rPr baseline="30000" lang="en" sz="1000">
                <a:solidFill>
                  <a:srgbClr val="002B42"/>
                </a:solidFill>
              </a:rPr>
              <a:t>nd</a:t>
            </a:r>
            <a:r>
              <a:rPr lang="en" sz="1000">
                <a:solidFill>
                  <a:srgbClr val="002B42"/>
                </a:solidFill>
              </a:rPr>
              <a:t> dimension another hidden factor, e.g., batch effect</a:t>
            </a:r>
            <a:endParaRPr sz="1000">
              <a:solidFill>
                <a:srgbClr val="002B4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A40"/>
                </a:solidFill>
              </a:rPr>
              <a:t>PC1 is the projection direction that maximizes the variance of the projected data</a:t>
            </a:r>
            <a:endParaRPr sz="1000">
              <a:solidFill>
                <a:srgbClr val="002A4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02A40"/>
                </a:solidFill>
              </a:rPr>
              <a:t>PC2 is the projection direction that is orthogonal to PC1 and maximizes variance of the projected data</a:t>
            </a:r>
            <a:endParaRPr sz="1000">
              <a:solidFill>
                <a:srgbClr val="002A40"/>
              </a:solidFill>
            </a:endParaRPr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 sz="1000"/>
          </a:p>
        </p:txBody>
      </p:sp>
      <p:sp>
        <p:nvSpPr>
          <p:cNvPr id="660" name="Google Shape;660;g267204b358d_1_5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67204b358d_1_5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7" name="Google Shape;667;g267204b358d_1_5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68" name="Google Shape;668;g267204b358d_1_5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67204b358d_1_1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g267204b358d_1_14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2" name="Google Shape;192;g267204b358d_1_14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67204b358d_1_5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g267204b358d_1_51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76" name="Google Shape;676;g267204b358d_1_5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67204b358d_1_5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4" name="Google Shape;684;g267204b358d_1_52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85" name="Google Shape;685;g267204b358d_1_52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67204b358d_1_5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0" name="Google Shape;690;g267204b358d_1_532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1" name="Google Shape;691;g267204b358d_1_5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67204b358d_1_5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8" name="Google Shape;698;g267204b358d_1_539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699" name="Google Shape;699;g267204b358d_1_53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337759704dd_0_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1" name="Google Shape;711;g337759704dd_0_168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12" name="Google Shape;712;g337759704dd_0_1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67204b358d_1_5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8" name="Google Shape;718;g267204b358d_1_55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71450" lvl="0" marL="171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-"/>
            </a:pPr>
            <a:r>
              <a:rPr lang="en"/>
              <a:t>Phi is the </a:t>
            </a:r>
            <a:r>
              <a:rPr b="0" i="0" lang="en">
                <a:solidFill>
                  <a:srgbClr val="212121"/>
                </a:solidFill>
                <a:latin typeface="Cambria"/>
                <a:ea typeface="Cambria"/>
                <a:cs typeface="Cambria"/>
                <a:sym typeface="Cambria"/>
              </a:rPr>
              <a:t>variation of a gene’s expression relative to its mean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19" name="Google Shape;719;g267204b358d_1_55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267204b358d_1_56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g267204b358d_1_56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plotBCV()</a:t>
            </a:r>
            <a:r>
              <a:rPr lang="en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plots the tagwise biological coefficient of variation (square root of dispersions) against log2-CPM.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https://smartech.gatech.edu/bitstream/handle/1853/35125/efron_videostream.html?sequence=8&amp;isAllowed=y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Robbins, Herbert. </a:t>
            </a:r>
            <a:r>
              <a:rPr i="1" lang="en"/>
              <a:t>An Empirical Bayes Approach to Statistics.</a:t>
            </a:r>
            <a:r>
              <a:rPr lang="en"/>
              <a:t> Proceedings of the Third Berkeley Symposium on Mathematical Statistics and Probability, Volume 1: Contributions to the Theory of Statistics, 157--163, University of California Press, Berkeley, Calif., 1956. https://projecteuclid.org/euclid.bsmsp/1200501653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http://seqanswers.com/forums/showthread.php?t=5591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See other example of  tagwise dispersion </a:t>
            </a:r>
            <a:r>
              <a:rPr b="0" i="0" lang="en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DOI:</a:t>
            </a:r>
            <a:r>
              <a:rPr b="0" i="0" lang="en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10.1371/journal.pone.0119254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31" name="Google Shape;731;g267204b358d_1_56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67204b358d_1_57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2" name="Google Shape;742;g267204b358d_1_57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https://www.bioconductor.org/packages/release/bioc/vignettes/edgeR/inst/doc/edgeRUsersGuide.pdf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Quasi likelihood https://pubmed.ncbi.nlm.nih.gov/23104842/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rPr lang="en"/>
              <a:t>About limma /edgeR / Deseq2 differenceS: chrome-extension://efaidnbmnnnibpcajpcglclefindmkaj/https://www.e3s-conferences.org/articles/e3sconf/pdf/2021/47/e3sconf_icepe2021_03058.pdf</a:t>
            </a:r>
            <a:endParaRPr/>
          </a:p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43" name="Google Shape;743;g267204b358d_1_57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67204b358d_1_5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g267204b358d_1_57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50" name="Google Shape;750;g267204b358d_1_57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67204b358d_1_5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7" name="Google Shape;757;g267204b358d_1_584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58" name="Google Shape;758;g267204b358d_1_58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3984752a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g283984752a1_0_0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199" name="Google Shape;199;g283984752a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267204b358d_1_5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g267204b358d_1_590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65" name="Google Shape;765;g267204b358d_1_59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267204b358d_1_59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2" name="Google Shape;772;g267204b358d_1_597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73" name="Google Shape;773;g267204b358d_1_59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267204b358d_1_6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1" name="Google Shape;781;g267204b358d_1_618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82" name="Google Shape;782;g267204b358d_1_6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267204b358d_1_6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7" name="Google Shape;787;g267204b358d_1_623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88" name="Google Shape;788;g267204b358d_1_62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267204b358d_1_60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g267204b358d_1_60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795" name="Google Shape;795;g267204b358d_1_60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267204b358d_1_6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1" name="Google Shape;801;g267204b358d_1_611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802" name="Google Shape;802;g267204b358d_1_6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267204b358d_1_6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0" name="Google Shape;810;g267204b358d_1_635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11" name="Google Shape;811;g267204b358d_1_6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267204b358d_1_6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6" name="Google Shape;816;g267204b358d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83984752a1_0_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283984752a1_0_104:notes"/>
          <p:cNvSpPr txBox="1"/>
          <p:nvPr>
            <p:ph idx="1" type="body"/>
          </p:nvPr>
        </p:nvSpPr>
        <p:spPr>
          <a:xfrm>
            <a:off x="685800" y="4400549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06" name="Google Shape;206;g283984752a1_0_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67204b358d_1_1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g267204b358d_1_136:notes"/>
          <p:cNvSpPr txBox="1"/>
          <p:nvPr>
            <p:ph idx="1" type="body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95250" lvl="0" marL="1714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</a:pPr>
            <a:r>
              <a:t/>
            </a:r>
            <a:endParaRPr/>
          </a:p>
        </p:txBody>
      </p:sp>
      <p:sp>
        <p:nvSpPr>
          <p:cNvPr id="213" name="Google Shape;213;g267204b358d_1_1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id="57" name="Google Shape;5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000" y="4241007"/>
            <a:ext cx="1999455" cy="54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803"/>
              </a:srgbClr>
            </a:outerShdw>
          </a:effectLst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0" name="Google Shape;60;p15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1" name="Google Shape;61;p15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3300"/>
              <a:buFont typeface="Helvetica Neue"/>
              <a:buNone/>
              <a:defRPr>
                <a:solidFill>
                  <a:srgbClr val="1155CC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Logo">
  <p:cSld name="Title Slide Logo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89724" cy="5173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5795" y="1791171"/>
            <a:ext cx="4892409" cy="1334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0" name="Google Shape;70;p18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None/>
              <a:defRPr sz="21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9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4" name="Google Shape;74;p19"/>
          <p:cNvSpPr txBox="1"/>
          <p:nvPr>
            <p:ph idx="2" type="body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5" name="Google Shape;75;p19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None/>
              <a:defRPr b="1" sz="21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76" name="Google Shape;76;p19"/>
          <p:cNvSpPr txBox="1"/>
          <p:nvPr>
            <p:ph idx="4" type="body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>
                <a:solidFill>
                  <a:srgbClr val="00D8E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400"/>
              <a:buChar char="•"/>
              <a:defRPr sz="2400"/>
            </a:lvl1pPr>
            <a:lvl2pPr indent="-36195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2100"/>
              <a:buChar char="•"/>
              <a:defRPr sz="2100"/>
            </a:lvl2pPr>
            <a:lvl3pPr indent="-3429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Char char="•"/>
              <a:defRPr sz="1800"/>
            </a:lvl3pPr>
            <a:lvl4pPr indent="-3238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4pPr>
            <a:lvl5pPr indent="-3238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Char char="•"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83" name="Google Shape;83;p22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6" name="Google Shape;86;p23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23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200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900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800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4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0" name="Google Shape;90;p24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3" name="Google Shape;93;p25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 txBox="1"/>
          <p:nvPr>
            <p:ph idx="1" type="body"/>
          </p:nvPr>
        </p:nvSpPr>
        <p:spPr>
          <a:xfrm>
            <a:off x="628650" y="1407362"/>
            <a:ext cx="7886700" cy="13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>
            <a:lvl1pPr indent="-33655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17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2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100"/>
              <a:buFont typeface="Arial"/>
              <a:buChar char="●"/>
              <a:defRPr b="0" i="0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6" name="Google Shape;96;p26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gradFill>
            <a:gsLst>
              <a:gs pos="0">
                <a:srgbClr val="002A40"/>
              </a:gs>
              <a:gs pos="22000">
                <a:srgbClr val="006271"/>
              </a:gs>
              <a:gs pos="83000">
                <a:srgbClr val="002A40"/>
              </a:gs>
              <a:gs pos="100000">
                <a:srgbClr val="002A40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</p:spPr>
        <p:txBody>
          <a:bodyPr anchorCtr="0" anchor="ctr" bIns="34275" lIns="137150" spcFirstLastPara="1" rIns="68575" wrap="square" tIns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97" name="Google Shape;97;p2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Google Shape;99;p2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and Content" type="obj">
  <p:cSld name="OBJEC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0141" y="-15156"/>
            <a:ext cx="9184283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8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22860" y="-15156"/>
            <a:ext cx="9189720" cy="5173813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9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29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p30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4" name="Google Shape;114;p30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1800"/>
              <a:buFont typeface="Helvetica Neue"/>
              <a:buNone/>
              <a:defRPr sz="1800">
                <a:solidFill>
                  <a:srgbClr val="CD28A3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2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0" name="Google Shape;120;p32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A40"/>
          </a:solidFill>
          <a:ln cap="flat" cmpd="sng" w="12700">
            <a:solidFill>
              <a:srgbClr val="001E2E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33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4" name="Google Shape;124;p33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D28A3"/>
              </a:buClr>
              <a:buSzPts val="2100"/>
              <a:buFont typeface="Helvetica Neue"/>
              <a:buNone/>
              <a:defRPr>
                <a:solidFill>
                  <a:srgbClr val="CD28A3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>
                <a:solidFill>
                  <a:schemeClr val="lt1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>
                <a:solidFill>
                  <a:schemeClr val="lt1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4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4500"/>
              <a:buFont typeface="Helvetica Neue"/>
              <a:buNone/>
              <a:defRPr sz="4500"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34"/>
          <p:cNvSpPr txBox="1"/>
          <p:nvPr>
            <p:ph idx="1" type="body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Helvetica Neue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Helvetica Neue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Helvetica Neue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5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0" name="Google Shape;130;p35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1" name="Google Shape;131;p35"/>
          <p:cNvSpPr txBox="1"/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6"/>
          <p:cNvSpPr txBox="1"/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36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5" name="Google Shape;135;p36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36" name="Google Shape;136;p36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 b="1" sz="1800"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1" sz="15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1" sz="14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b="1" sz="12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9pPr>
          </a:lstStyle>
          <a:p/>
        </p:txBody>
      </p:sp>
      <p:sp>
        <p:nvSpPr>
          <p:cNvPr id="137" name="Google Shape;137;p36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  <a:defRPr>
                <a:solidFill>
                  <a:srgbClr val="002A40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  <a:defRPr>
                <a:solidFill>
                  <a:srgbClr val="002A40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Helvetica Neue"/>
              <a:buNone/>
              <a:defRPr>
                <a:solidFill>
                  <a:srgbClr val="002A40"/>
                </a:solidFill>
              </a:defRPr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3300"/>
              <a:buFont typeface="Helvetica Neue"/>
              <a:buNone/>
              <a:defRPr>
                <a:solidFill>
                  <a:srgbClr val="002A4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3" name="Google Shape;143;p3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sz="2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sz="1500"/>
            </a:lvl5pPr>
            <a:lvl6pPr indent="-32385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indent="-32385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indent="-32385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indent="-32385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/>
        </p:txBody>
      </p:sp>
      <p:sp>
        <p:nvSpPr>
          <p:cNvPr id="144" name="Google Shape;144;p39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40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7" name="Google Shape;147;p4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48" name="Google Shape;148;p40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None/>
              <a:defRPr sz="1200"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Helvetica Neue"/>
              <a:buNone/>
              <a:defRPr sz="1100"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Helvetica Neue"/>
              <a:buNone/>
              <a:defRPr sz="900"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  <a:defRPr sz="800"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1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41"/>
          <p:cNvSpPr txBox="1"/>
          <p:nvPr>
            <p:ph idx="1" type="body"/>
          </p:nvPr>
        </p:nvSpPr>
        <p:spPr>
          <a:xfrm rot="5400000">
            <a:off x="3914897" y="-1917028"/>
            <a:ext cx="1314206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2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42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531341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D8EA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rgbClr val="00D8E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B4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B42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7"/>
          <p:cNvSpPr txBox="1"/>
          <p:nvPr>
            <p:ph type="title"/>
          </p:nvPr>
        </p:nvSpPr>
        <p:spPr>
          <a:xfrm>
            <a:off x="628650" y="542405"/>
            <a:ext cx="7886700" cy="457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  <a:defRPr b="1" i="0" sz="33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27"/>
          <p:cNvSpPr txBox="1"/>
          <p:nvPr>
            <p:ph idx="1" type="body"/>
          </p:nvPr>
        </p:nvSpPr>
        <p:spPr>
          <a:xfrm>
            <a:off x="628650" y="1369219"/>
            <a:ext cx="7886700" cy="13142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  <a:defRPr b="0" i="0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elvetica Neue"/>
              <a:buNone/>
              <a:defRPr b="0" i="0" sz="15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None/>
              <a:defRPr b="0" i="0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14.png"/><Relationship Id="rId5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hyperlink" Target="https://dx.doi.org/10.1093%2Fbib%2Fbbx008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github.com/gladstone-institutes/Bioinformatics-Workshops/wiki/Introduction-to-RNA-Seq-Analysis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4.png"/><Relationship Id="rId4" Type="http://schemas.openxmlformats.org/officeDocument/2006/relationships/image" Target="../media/image19.png"/><Relationship Id="rId5" Type="http://schemas.openxmlformats.org/officeDocument/2006/relationships/image" Target="../media/image3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gladstone.org/events?series=data-science-training-program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Relationship Id="rId4" Type="http://schemas.openxmlformats.org/officeDocument/2006/relationships/image" Target="../media/image41.png"/><Relationship Id="rId5" Type="http://schemas.openxmlformats.org/officeDocument/2006/relationships/image" Target="../media/image1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0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Relationship Id="rId4" Type="http://schemas.openxmlformats.org/officeDocument/2006/relationships/image" Target="../media/image36.png"/><Relationship Id="rId5" Type="http://schemas.openxmlformats.org/officeDocument/2006/relationships/image" Target="../media/image2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7.xml"/><Relationship Id="rId3" Type="http://schemas.openxmlformats.org/officeDocument/2006/relationships/hyperlink" Target="https://bioconductor.org/packages/devel/bioc/vignettes/DESeq2/inst/doc/DESeq2.html" TargetMode="External"/><Relationship Id="rId4" Type="http://schemas.openxmlformats.org/officeDocument/2006/relationships/hyperlink" Target="https://bioconductor.org/packages/release/bioc/html/RUVSeq.html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2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7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3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5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3.xml"/><Relationship Id="rId3" Type="http://schemas.openxmlformats.org/officeDocument/2006/relationships/hyperlink" Target="https://genome.cshlp.org/content/18/9/1509" TargetMode="External"/><Relationship Id="rId4" Type="http://schemas.openxmlformats.org/officeDocument/2006/relationships/hyperlink" Target="https://genome.cshlp.org/content/18/9/1509" TargetMode="External"/><Relationship Id="rId5" Type="http://schemas.openxmlformats.org/officeDocument/2006/relationships/hyperlink" Target="https://genome.cshlp.org/content/18/9/1509" TargetMode="External"/><Relationship Id="rId6" Type="http://schemas.openxmlformats.org/officeDocument/2006/relationships/image" Target="../media/image4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38.png"/><Relationship Id="rId4" Type="http://schemas.openxmlformats.org/officeDocument/2006/relationships/image" Target="../media/image29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0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5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75.xml"/><Relationship Id="rId3" Type="http://schemas.openxmlformats.org/officeDocument/2006/relationships/hyperlink" Target="https://www.surveymonkey.com/r/F75J6VZ" TargetMode="External"/><Relationship Id="rId4" Type="http://schemas.openxmlformats.org/officeDocument/2006/relationships/hyperlink" Target="mailto:bioinformatics@gladstone.ucsf.edu" TargetMode="External"/><Relationship Id="rId5" Type="http://schemas.openxmlformats.org/officeDocument/2006/relationships/hyperlink" Target="https://gladstone.org/events?series=data-science-training-program" TargetMode="Externa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3"/>
          <p:cNvSpPr txBox="1"/>
          <p:nvPr>
            <p:ph type="title"/>
          </p:nvPr>
        </p:nvSpPr>
        <p:spPr>
          <a:xfrm>
            <a:off x="205175" y="1086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Requirements for the demo</a:t>
            </a:r>
            <a:endParaRPr/>
          </a:p>
        </p:txBody>
      </p:sp>
      <p:sp>
        <p:nvSpPr>
          <p:cNvPr id="161" name="Google Shape;161;p43"/>
          <p:cNvSpPr txBox="1"/>
          <p:nvPr/>
        </p:nvSpPr>
        <p:spPr>
          <a:xfrm>
            <a:off x="317200" y="763626"/>
            <a:ext cx="7886700" cy="23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1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install the following library in Rstudio</a:t>
            </a:r>
            <a:endParaRPr b="1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nstall.packages("magrittr")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install.packages("statmod")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install.packages("tidyverse")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install.packages("ggplot2")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install.packages("BiocManager")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BiocManager::install("edgeR")</a:t>
            </a:r>
            <a:endParaRPr b="0" i="0" sz="1600" u="none" cap="none" strike="noStrike">
              <a:solidFill>
                <a:srgbClr val="1F2328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BiocManager::install("org.Mm.eg.db")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b="1" sz="16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rPr b="1" i="0" lang="en" sz="16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Verify the installation:</a:t>
            </a:r>
            <a:endParaRPr b="1" i="0" sz="16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library(magrittr)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library(statmod)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library(tidyverse)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library(ggplot2)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library(</a:t>
            </a:r>
            <a:r>
              <a:rPr b="0" i="0" lang="en" sz="1600" u="none" cap="none" strike="noStrike">
                <a:solidFill>
                  <a:srgbClr val="1F232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15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5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Helvetica Neue"/>
              <a:buNone/>
            </a:pPr>
            <a:r>
              <a:t/>
            </a:r>
            <a:endParaRPr b="0" i="0" sz="19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0300" y="920350"/>
            <a:ext cx="4246559" cy="239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2"/>
          <p:cNvSpPr txBox="1"/>
          <p:nvPr/>
        </p:nvSpPr>
        <p:spPr>
          <a:xfrm>
            <a:off x="5594366" y="4793119"/>
            <a:ext cx="3549635" cy="346226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https://www.wikiwand.com/en/RNA-Seq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2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RNA-seq - analysis workflow</a:t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52"/>
          <p:cNvSpPr txBox="1"/>
          <p:nvPr/>
        </p:nvSpPr>
        <p:spPr>
          <a:xfrm>
            <a:off x="4186604" y="2720759"/>
            <a:ext cx="4605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52"/>
          <p:cNvSpPr/>
          <p:nvPr/>
        </p:nvSpPr>
        <p:spPr>
          <a:xfrm>
            <a:off x="5221325" y="23150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Sequencer: Reads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2"/>
          <p:cNvSpPr/>
          <p:nvPr/>
        </p:nvSpPr>
        <p:spPr>
          <a:xfrm>
            <a:off x="7350750" y="2315021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 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2"/>
          <p:cNvSpPr/>
          <p:nvPr/>
        </p:nvSpPr>
        <p:spPr>
          <a:xfrm>
            <a:off x="5221325" y="3568734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Alignment/Mapping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STAR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2"/>
          <p:cNvSpPr/>
          <p:nvPr/>
        </p:nvSpPr>
        <p:spPr>
          <a:xfrm>
            <a:off x="5221325" y="41710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Counting Reads 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featureCounts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2"/>
          <p:cNvSpPr/>
          <p:nvPr/>
        </p:nvSpPr>
        <p:spPr>
          <a:xfrm>
            <a:off x="5221325" y="2966446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Trimming</a:t>
            </a:r>
            <a:endParaRPr b="1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cutadapt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52"/>
          <p:cNvSpPr/>
          <p:nvPr/>
        </p:nvSpPr>
        <p:spPr>
          <a:xfrm>
            <a:off x="7350750" y="29664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FastQC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2"/>
          <p:cNvSpPr/>
          <p:nvPr/>
        </p:nvSpPr>
        <p:spPr>
          <a:xfrm>
            <a:off x="7350750" y="3568746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2"/>
          <p:cNvSpPr/>
          <p:nvPr/>
        </p:nvSpPr>
        <p:spPr>
          <a:xfrm>
            <a:off x="5221325" y="1061321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Biological samples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2"/>
          <p:cNvSpPr/>
          <p:nvPr/>
        </p:nvSpPr>
        <p:spPr>
          <a:xfrm>
            <a:off x="5221325" y="1688159"/>
            <a:ext cx="1993500" cy="493800"/>
          </a:xfrm>
          <a:prstGeom prst="roundRect">
            <a:avLst>
              <a:gd fmla="val 16667" name="adj"/>
            </a:avLst>
          </a:prstGeom>
          <a:solidFill>
            <a:srgbClr val="D5A6BD"/>
          </a:solidFill>
          <a:ln cap="flat" cmpd="sng" w="28575">
            <a:solidFill>
              <a:srgbClr val="741B4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Library preparation</a:t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2"/>
          <p:cNvSpPr/>
          <p:nvPr/>
        </p:nvSpPr>
        <p:spPr>
          <a:xfrm>
            <a:off x="7350750" y="4178120"/>
            <a:ext cx="1727700" cy="493800"/>
          </a:xfrm>
          <a:prstGeom prst="roundRect">
            <a:avLst>
              <a:gd fmla="val 16667" name="adj"/>
            </a:avLst>
          </a:prstGeom>
          <a:solidFill>
            <a:srgbClr val="F6B26B"/>
          </a:solidFill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check </a:t>
            </a:r>
            <a:r>
              <a:rPr b="0" i="0" lang="en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135519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19529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2567546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450" y="318213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38350" y="3140684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80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27450" y="375395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48175" y="688009"/>
            <a:ext cx="615600" cy="61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48961" y="151995"/>
            <a:ext cx="2395039" cy="6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25" y="1001850"/>
            <a:ext cx="4154950" cy="375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53"/>
          <p:cNvSpPr txBox="1"/>
          <p:nvPr/>
        </p:nvSpPr>
        <p:spPr>
          <a:xfrm>
            <a:off x="120000" y="-9"/>
            <a:ext cx="78867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lang="en" sz="33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Today: From the count matrix to the DEG</a:t>
            </a:r>
            <a:endParaRPr b="1" i="0" sz="33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54"/>
          <p:cNvSpPr txBox="1"/>
          <p:nvPr/>
        </p:nvSpPr>
        <p:spPr>
          <a:xfrm>
            <a:off x="122074" y="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Goal of DEG analysis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54"/>
          <p:cNvSpPr/>
          <p:nvPr/>
        </p:nvSpPr>
        <p:spPr>
          <a:xfrm>
            <a:off x="487817" y="4213449"/>
            <a:ext cx="8168367" cy="71558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Identify genes (and molecular pathways) that are differentially expressed (DE) between two or more biological conditions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Google Shape;26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6" y="629591"/>
            <a:ext cx="1524851" cy="3583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54"/>
          <p:cNvPicPr preferRelativeResize="0"/>
          <p:nvPr/>
        </p:nvPicPr>
        <p:blipFill rotWithShape="1">
          <a:blip r:embed="rId4">
            <a:alphaModFix/>
          </a:blip>
          <a:srcRect b="0" l="0" r="3063" t="0"/>
          <a:stretch/>
        </p:blipFill>
        <p:spPr>
          <a:xfrm>
            <a:off x="2697202" y="1412796"/>
            <a:ext cx="2511529" cy="240581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54"/>
          <p:cNvSpPr txBox="1"/>
          <p:nvPr/>
        </p:nvSpPr>
        <p:spPr>
          <a:xfrm>
            <a:off x="2586294" y="1103525"/>
            <a:ext cx="198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Volcano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54"/>
          <p:cNvSpPr txBox="1"/>
          <p:nvPr/>
        </p:nvSpPr>
        <p:spPr>
          <a:xfrm>
            <a:off x="1856606" y="3770200"/>
            <a:ext cx="1229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Heatmap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54"/>
          <p:cNvSpPr txBox="1"/>
          <p:nvPr/>
        </p:nvSpPr>
        <p:spPr>
          <a:xfrm rot="-5400000">
            <a:off x="4527291" y="2072698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54"/>
          <p:cNvSpPr txBox="1"/>
          <p:nvPr/>
        </p:nvSpPr>
        <p:spPr>
          <a:xfrm rot="-5400000">
            <a:off x="1087407" y="1224272"/>
            <a:ext cx="158480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From Barham et al 2013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54"/>
          <p:cNvSpPr txBox="1"/>
          <p:nvPr/>
        </p:nvSpPr>
        <p:spPr>
          <a:xfrm>
            <a:off x="5799320" y="1113596"/>
            <a:ext cx="2705646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54"/>
          <p:cNvSpPr/>
          <p:nvPr/>
        </p:nvSpPr>
        <p:spPr>
          <a:xfrm>
            <a:off x="381000" y="1197428"/>
            <a:ext cx="106817" cy="413657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8" name="Google Shape;268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99320" y="1412796"/>
            <a:ext cx="2817032" cy="176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6565" y="639075"/>
            <a:ext cx="4945035" cy="320960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55"/>
          <p:cNvSpPr txBox="1"/>
          <p:nvPr/>
        </p:nvSpPr>
        <p:spPr>
          <a:xfrm>
            <a:off x="5397900" y="4413450"/>
            <a:ext cx="37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doi: 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10.1093/bib/bbx008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5" name="Google Shape;275;p55"/>
          <p:cNvSpPr txBox="1"/>
          <p:nvPr/>
        </p:nvSpPr>
        <p:spPr>
          <a:xfrm>
            <a:off x="152875" y="1033100"/>
            <a:ext cx="38937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Total read count for each sample is the same.</a:t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Few highly expressed genes make up a greater share of the total molecules (total library size) of samples B.</a:t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2A40"/>
                </a:solidFill>
              </a:rPr>
              <a:t>Smaller fraction of the reads will be left for the other genes for that samples (undersampling).</a:t>
            </a:r>
            <a:endParaRPr sz="2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55"/>
          <p:cNvSpPr txBox="1"/>
          <p:nvPr/>
        </p:nvSpPr>
        <p:spPr>
          <a:xfrm>
            <a:off x="25800" y="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Highly expressed genes bias the real DEG</a:t>
            </a:r>
            <a:endParaRPr b="1" sz="24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4408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6"/>
          <p:cNvSpPr txBox="1"/>
          <p:nvPr/>
        </p:nvSpPr>
        <p:spPr>
          <a:xfrm>
            <a:off x="6614650" y="3617050"/>
            <a:ext cx="30000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</a:rPr>
              <a:t>Gene 1 and 2 not-DE</a:t>
            </a:r>
            <a:endParaRPr sz="1700">
              <a:solidFill>
                <a:srgbClr val="002A4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2A40"/>
                </a:solidFill>
              </a:rPr>
              <a:t>Gene 3 is 2X DE</a:t>
            </a:r>
            <a:endParaRPr sz="1700">
              <a:solidFill>
                <a:srgbClr val="002A4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7"/>
          <p:cNvSpPr txBox="1"/>
          <p:nvPr>
            <p:ph type="title"/>
          </p:nvPr>
        </p:nvSpPr>
        <p:spPr>
          <a:xfrm>
            <a:off x="628650" y="542400"/>
            <a:ext cx="85155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"/>
              <a:t>Please find more details on our wiki page</a:t>
            </a:r>
            <a:endParaRPr/>
          </a:p>
        </p:txBody>
      </p:sp>
      <p:sp>
        <p:nvSpPr>
          <p:cNvPr id="288" name="Google Shape;288;p57"/>
          <p:cNvSpPr txBox="1"/>
          <p:nvPr>
            <p:ph idx="1" type="body"/>
          </p:nvPr>
        </p:nvSpPr>
        <p:spPr>
          <a:xfrm>
            <a:off x="628650" y="1369219"/>
            <a:ext cx="7886700" cy="2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Introduction-to-RNA-Seq-Analysis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8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1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58"/>
          <p:cNvSpPr txBox="1"/>
          <p:nvPr/>
        </p:nvSpPr>
        <p:spPr>
          <a:xfrm>
            <a:off x="6025" y="1058300"/>
            <a:ext cx="9061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3 replicates per sample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10 samples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2 conditions (5 samples per condition)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Quantify the gene expression for gene X across replicates for the same sample group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(ex. c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ondition, genotype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b="0" i="0" sz="23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9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1</a:t>
            </a:r>
            <a:endParaRPr b="1" sz="2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chemeClr val="accent1"/>
                </a:solidFill>
              </a:rPr>
              <a:t> Within sample replicates</a:t>
            </a:r>
            <a:endParaRPr b="1" sz="2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02" name="Google Shape;302;p59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181325" y="1623651"/>
            <a:ext cx="3491026" cy="11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59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3806175" y="1605026"/>
            <a:ext cx="3491026" cy="11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59"/>
          <p:cNvSpPr txBox="1"/>
          <p:nvPr/>
        </p:nvSpPr>
        <p:spPr>
          <a:xfrm>
            <a:off x="728963" y="1173350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A.1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59"/>
          <p:cNvSpPr txBox="1"/>
          <p:nvPr/>
        </p:nvSpPr>
        <p:spPr>
          <a:xfrm>
            <a:off x="4140488" y="1185175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A.2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0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60"/>
          <p:cNvSpPr/>
          <p:nvPr/>
        </p:nvSpPr>
        <p:spPr>
          <a:xfrm>
            <a:off x="181336" y="952554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13" name="Google Shape;31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822" y="14285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60"/>
          <p:cNvSpPr txBox="1"/>
          <p:nvPr/>
        </p:nvSpPr>
        <p:spPr>
          <a:xfrm>
            <a:off x="5530425" y="1619938"/>
            <a:ext cx="3000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 or total number of reads</a:t>
            </a:r>
            <a:endParaRPr sz="3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2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p61"/>
          <p:cNvSpPr txBox="1"/>
          <p:nvPr/>
        </p:nvSpPr>
        <p:spPr>
          <a:xfrm>
            <a:off x="158425" y="1058300"/>
            <a:ext cx="9061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3 replicates per sample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10 samples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2 conditions ( 5 samples per condition)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Quantify the gene expression of gene X and gene Y of </a:t>
            </a: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interest</a:t>
            </a: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in one sample of the same sample group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(ex. condition, genotype) </a:t>
            </a:r>
            <a:endParaRPr b="0" i="0" sz="23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4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for the workshop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2455" y="716201"/>
            <a:ext cx="8433385" cy="39683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2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2</a:t>
            </a:r>
            <a:endParaRPr b="1" sz="2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chemeClr val="accent1"/>
                </a:solidFill>
              </a:rPr>
              <a:t> Within a sample </a:t>
            </a:r>
            <a:endParaRPr b="1" sz="2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8" name="Google Shape;328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62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Estimate and compare gene expressions across genes (features)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p62"/>
          <p:cNvSpPr txBox="1"/>
          <p:nvPr/>
        </p:nvSpPr>
        <p:spPr>
          <a:xfrm>
            <a:off x="4740550" y="1825125"/>
            <a:ext cx="443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and Gene Y have different length!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63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7" name="Google Shape;337;p63"/>
          <p:cNvSpPr/>
          <p:nvPr/>
        </p:nvSpPr>
        <p:spPr>
          <a:xfrm>
            <a:off x="181336" y="952554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38" name="Google Shape;338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822" y="14285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3"/>
          <p:cNvSpPr txBox="1"/>
          <p:nvPr/>
        </p:nvSpPr>
        <p:spPr>
          <a:xfrm>
            <a:off x="5530425" y="1619938"/>
            <a:ext cx="3000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 or total number of reads</a:t>
            </a:r>
            <a:endParaRPr sz="3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 between genes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con&#10;&#10;Description automatically generated" id="346" name="Google Shape;346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0879" y="1506796"/>
            <a:ext cx="4019550" cy="6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64"/>
          <p:cNvSpPr/>
          <p:nvPr/>
        </p:nvSpPr>
        <p:spPr>
          <a:xfrm>
            <a:off x="181336" y="944788"/>
            <a:ext cx="87813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At the same expression level,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long gene</a:t>
            </a:r>
            <a:r>
              <a:rPr lang="en" sz="1800">
                <a:solidFill>
                  <a:srgbClr val="002B42"/>
                </a:solidFill>
              </a:rPr>
              <a:t>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will have more reads than a </a:t>
            </a:r>
            <a:r>
              <a:rPr b="0" i="0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shorter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64"/>
          <p:cNvSpPr txBox="1"/>
          <p:nvPr/>
        </p:nvSpPr>
        <p:spPr>
          <a:xfrm>
            <a:off x="5530425" y="1600288"/>
            <a:ext cx="30000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Gene-length </a:t>
            </a:r>
            <a:endParaRPr sz="300">
              <a:solidFill>
                <a:srgbClr val="A64D79"/>
              </a:solidFill>
            </a:endParaRPr>
          </a:p>
        </p:txBody>
      </p:sp>
      <p:sp>
        <p:nvSpPr>
          <p:cNvPr id="349" name="Google Shape;349;p64"/>
          <p:cNvSpPr txBox="1"/>
          <p:nvPr/>
        </p:nvSpPr>
        <p:spPr>
          <a:xfrm>
            <a:off x="2402250" y="1291013"/>
            <a:ext cx="1276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N=12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64"/>
          <p:cNvSpPr txBox="1"/>
          <p:nvPr/>
        </p:nvSpPr>
        <p:spPr>
          <a:xfrm>
            <a:off x="4462925" y="1291013"/>
            <a:ext cx="1276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N=6</a:t>
            </a:r>
            <a:endParaRPr sz="13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65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3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7" name="Google Shape;357;p65"/>
          <p:cNvSpPr txBox="1"/>
          <p:nvPr/>
        </p:nvSpPr>
        <p:spPr>
          <a:xfrm>
            <a:off x="6025" y="1058300"/>
            <a:ext cx="90618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3 replicates per sample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10 samples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0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2 conditions ( 5 samples per condition)</a:t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2000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Quantify whether gene X and/or geen Y are differentially expressed in two sample groups</a:t>
            </a:r>
            <a:r>
              <a:rPr lang="en" sz="2300">
                <a:solidFill>
                  <a:srgbClr val="002A40"/>
                </a:solidFill>
                <a:latin typeface="Calibri"/>
                <a:ea typeface="Calibri"/>
                <a:cs typeface="Calibri"/>
                <a:sym typeface="Calibri"/>
              </a:rPr>
              <a:t> (ex. condition, genotype) </a:t>
            </a:r>
            <a:endParaRPr b="0" i="0" sz="23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66"/>
          <p:cNvSpPr txBox="1"/>
          <p:nvPr/>
        </p:nvSpPr>
        <p:spPr>
          <a:xfrm>
            <a:off x="90611" y="968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3</a:t>
            </a:r>
            <a:endParaRPr b="1" sz="2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500">
                <a:solidFill>
                  <a:schemeClr val="accent1"/>
                </a:solidFill>
              </a:rPr>
              <a:t> Between samples </a:t>
            </a:r>
            <a:r>
              <a:rPr b="1" lang="en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lang="en" sz="25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</a:t>
            </a:r>
            <a:endParaRPr b="1" i="0" sz="2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64" name="Google Shape;36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70" y="1146007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66"/>
          <p:cNvSpPr txBox="1"/>
          <p:nvPr/>
        </p:nvSpPr>
        <p:spPr>
          <a:xfrm>
            <a:off x="495125" y="3851614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66"/>
          <p:cNvSpPr/>
          <p:nvPr/>
        </p:nvSpPr>
        <p:spPr>
          <a:xfrm>
            <a:off x="308125" y="145772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7" name="Google Shape;367;p66"/>
          <p:cNvSpPr/>
          <p:nvPr/>
        </p:nvSpPr>
        <p:spPr>
          <a:xfrm>
            <a:off x="308125" y="2214550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8" name="Google Shape;368;p66"/>
          <p:cNvSpPr/>
          <p:nvPr/>
        </p:nvSpPr>
        <p:spPr>
          <a:xfrm>
            <a:off x="308125" y="297137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66"/>
          <p:cNvSpPr txBox="1"/>
          <p:nvPr/>
        </p:nvSpPr>
        <p:spPr>
          <a:xfrm>
            <a:off x="5226450" y="1532350"/>
            <a:ext cx="3591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-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Y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bias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67"/>
          <p:cNvSpPr/>
          <p:nvPr/>
        </p:nvSpPr>
        <p:spPr>
          <a:xfrm>
            <a:off x="181336" y="952554"/>
            <a:ext cx="7886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Higher sequencing depth, higher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graphical user interface&#10;&#10;Description automatically generated" id="377" name="Google Shape;377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4822" y="1428569"/>
            <a:ext cx="3551663" cy="2286329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67"/>
          <p:cNvSpPr txBox="1"/>
          <p:nvPr/>
        </p:nvSpPr>
        <p:spPr>
          <a:xfrm>
            <a:off x="5530425" y="1619938"/>
            <a:ext cx="3000000" cy="9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A64D7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Sequencing depth or library size or total number of reads</a:t>
            </a:r>
            <a:endParaRPr sz="300">
              <a:solidFill>
                <a:srgbClr val="A64D7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6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 sequence depths cause variation in counts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68"/>
          <p:cNvSpPr txBox="1"/>
          <p:nvPr/>
        </p:nvSpPr>
        <p:spPr>
          <a:xfrm>
            <a:off x="628650" y="1407362"/>
            <a:ext cx="78867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Variation in sequencing depths =&gt; Need to normalize counts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86" name="Google Shape;386;p68"/>
          <p:cNvGraphicFramePr/>
          <p:nvPr/>
        </p:nvGraphicFramePr>
        <p:xfrm>
          <a:off x="1563409" y="213206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{FE05B3D6-80FC-427C-A052-1E7F87CA61BB}</a:tableStyleId>
              </a:tblPr>
              <a:tblGrid>
                <a:gridCol w="1157450"/>
                <a:gridCol w="1157450"/>
              </a:tblGrid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23085177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21628857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23919152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22490570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21382233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278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B.lactating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19884434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graphicFrame>
        <p:nvGraphicFramePr>
          <p:cNvPr id="387" name="Google Shape;387;p68"/>
          <p:cNvGraphicFramePr/>
          <p:nvPr/>
        </p:nvGraphicFramePr>
        <p:xfrm>
          <a:off x="4945114" y="213623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{FE05B3D6-80FC-427C-A052-1E7F87CA61BB}</a:tableStyleId>
              </a:tblPr>
              <a:tblGrid>
                <a:gridCol w="1212625"/>
                <a:gridCol w="1212625"/>
              </a:tblGrid>
              <a:tr h="169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Group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Total counts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20213223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L.virgin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21509988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22073815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L.pregnant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21837341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24638939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  <a:tr h="3628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L.lactating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</a:txBody>
                  <a:tcPr marT="7150" marB="0" marR="7150" marL="71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Merriweather Sans"/>
                        <a:ea typeface="Merriweather Sans"/>
                        <a:cs typeface="Merriweather Sans"/>
                        <a:sym typeface="Merriweather Sans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none" cap="none" strike="noStrike">
                          <a:solidFill>
                            <a:srgbClr val="000000"/>
                          </a:solidFill>
                          <a:latin typeface="Merriweather Sans"/>
                          <a:ea typeface="Merriweather Sans"/>
                          <a:cs typeface="Merriweather Sans"/>
                          <a:sym typeface="Merriweather Sans"/>
                        </a:rPr>
                        <a:t>24581591</a:t>
                      </a:r>
                      <a:endParaRPr sz="1100" u="none" cap="none" strike="noStrike"/>
                    </a:p>
                  </a:txBody>
                  <a:tcPr marT="7150" marB="0" marR="7150" marL="7150" anchor="b"/>
                </a:tc>
              </a:tr>
            </a:tbl>
          </a:graphicData>
        </a:graphic>
      </p:graphicFrame>
      <p:sp>
        <p:nvSpPr>
          <p:cNvPr id="388" name="Google Shape;388;p68"/>
          <p:cNvSpPr txBox="1"/>
          <p:nvPr/>
        </p:nvSpPr>
        <p:spPr>
          <a:xfrm>
            <a:off x="628650" y="4742075"/>
            <a:ext cx="3380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Library size about 20M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68"/>
          <p:cNvGrpSpPr/>
          <p:nvPr/>
        </p:nvGrpSpPr>
        <p:grpSpPr>
          <a:xfrm>
            <a:off x="7522764" y="1850462"/>
            <a:ext cx="1563786" cy="1933463"/>
            <a:chOff x="7522764" y="1850462"/>
            <a:chExt cx="1563786" cy="1933463"/>
          </a:xfrm>
        </p:grpSpPr>
        <p:pic>
          <p:nvPicPr>
            <p:cNvPr id="390" name="Google Shape;390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22764" y="1850462"/>
              <a:ext cx="1468836" cy="1579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91" name="Google Shape;391;p68"/>
            <p:cNvSpPr/>
            <p:nvPr/>
          </p:nvSpPr>
          <p:spPr>
            <a:xfrm>
              <a:off x="8315550" y="3075400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92" name="Google Shape;392;p68"/>
            <p:cNvSpPr/>
            <p:nvPr/>
          </p:nvSpPr>
          <p:spPr>
            <a:xfrm>
              <a:off x="8000350" y="3303625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69"/>
          <p:cNvSpPr txBox="1"/>
          <p:nvPr/>
        </p:nvSpPr>
        <p:spPr>
          <a:xfrm>
            <a:off x="181336" y="10010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Source of technical variability 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9" name="Google Shape;399;p69"/>
          <p:cNvSpPr txBox="1"/>
          <p:nvPr/>
        </p:nvSpPr>
        <p:spPr>
          <a:xfrm>
            <a:off x="520351" y="1220784"/>
            <a:ext cx="7886700" cy="22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Gene length </a:t>
            </a:r>
            <a:endParaRPr b="0" i="0" sz="2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Library size or sequence depth (number of mapped reads)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RNA sample composition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Batch effects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0" name="Google Shape;400;p69"/>
          <p:cNvSpPr/>
          <p:nvPr/>
        </p:nvSpPr>
        <p:spPr>
          <a:xfrm>
            <a:off x="181324" y="650100"/>
            <a:ext cx="89628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Identify and correct technical biases removing the least possible biological sign</a:t>
            </a:r>
            <a:r>
              <a:rPr lang="en" sz="2400" u="sng">
                <a:solidFill>
                  <a:srgbClr val="002B42"/>
                </a:solidFill>
              </a:rPr>
              <a:t>al based on your biological question and experiment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69"/>
          <p:cNvSpPr txBox="1"/>
          <p:nvPr/>
        </p:nvSpPr>
        <p:spPr>
          <a:xfrm>
            <a:off x="0" y="4041325"/>
            <a:ext cx="8710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accent1"/>
                </a:solidFill>
              </a:rPr>
              <a:t>Various normalized </a:t>
            </a:r>
            <a:r>
              <a:rPr i="1" lang="en" sz="1900">
                <a:solidFill>
                  <a:srgbClr val="7030A0"/>
                </a:solidFill>
              </a:rPr>
              <a:t>gene expression units</a:t>
            </a:r>
            <a:r>
              <a:rPr i="1" lang="en" sz="1900">
                <a:solidFill>
                  <a:schemeClr val="accent1"/>
                </a:solidFill>
              </a:rPr>
              <a:t> </a:t>
            </a:r>
            <a:r>
              <a:rPr lang="en" sz="1900">
                <a:solidFill>
                  <a:schemeClr val="accent1"/>
                </a:solidFill>
              </a:rPr>
              <a:t>such as RPM (or CPM), RPKM, FPKM, TPM, TMM (edgeR), </a:t>
            </a:r>
            <a:r>
              <a:rPr i="1" lang="en" sz="1900">
                <a:solidFill>
                  <a:schemeClr val="accent1"/>
                </a:solidFill>
              </a:rPr>
              <a:t>DESeq</a:t>
            </a:r>
            <a:endParaRPr sz="19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0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1</a:t>
            </a:r>
            <a:endParaRPr b="1" sz="2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chemeClr val="accent1"/>
                </a:solidFill>
              </a:rPr>
              <a:t> Within sample replicates</a:t>
            </a:r>
            <a:endParaRPr b="1" sz="2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08" name="Google Shape;408;p70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181325" y="1623651"/>
            <a:ext cx="3491026" cy="111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70"/>
          <p:cNvPicPr preferRelativeResize="0"/>
          <p:nvPr/>
        </p:nvPicPr>
        <p:blipFill rotWithShape="1">
          <a:blip r:embed="rId3">
            <a:alphaModFix/>
          </a:blip>
          <a:srcRect b="41066" l="0" r="0" t="13770"/>
          <a:stretch/>
        </p:blipFill>
        <p:spPr>
          <a:xfrm>
            <a:off x="3806175" y="1605026"/>
            <a:ext cx="3491026" cy="111402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70"/>
          <p:cNvSpPr txBox="1"/>
          <p:nvPr/>
        </p:nvSpPr>
        <p:spPr>
          <a:xfrm>
            <a:off x="728963" y="1173350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A.1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1" name="Google Shape;411;p70"/>
          <p:cNvSpPr txBox="1"/>
          <p:nvPr/>
        </p:nvSpPr>
        <p:spPr>
          <a:xfrm>
            <a:off x="4140488" y="1185175"/>
            <a:ext cx="2822400" cy="26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A.2 reads</a:t>
            </a:r>
            <a:endParaRPr b="1"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7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Sequence depth/Library size - Count Per Million mapped reads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8" name="Google Shape;418;p71"/>
          <p:cNvSpPr/>
          <p:nvPr/>
        </p:nvSpPr>
        <p:spPr>
          <a:xfrm>
            <a:off x="181336" y="3903946"/>
            <a:ext cx="8071800" cy="6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accent1"/>
                </a:solidFill>
              </a:rPr>
              <a:t>A gene at least 10–15 counts in at least some libraries before it is considered to be expressed -&gt; </a:t>
            </a:r>
            <a:r>
              <a:rPr b="1" i="0" lang="en" sz="18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Identifying the CPM that corresponds to 10-15 counts</a:t>
            </a:r>
            <a:endParaRPr b="1" i="0" sz="1800" u="none" cap="none" strike="noStrike">
              <a:solidFill>
                <a:schemeClr val="accent1"/>
              </a:solidFill>
            </a:endParaRPr>
          </a:p>
        </p:txBody>
      </p:sp>
      <p:sp>
        <p:nvSpPr>
          <p:cNvPr id="419" name="Google Shape;419;p71"/>
          <p:cNvSpPr/>
          <p:nvPr/>
        </p:nvSpPr>
        <p:spPr>
          <a:xfrm>
            <a:off x="181337" y="2750873"/>
            <a:ext cx="5207119" cy="90024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Filter on count-per-million (CPM) values to avoid favoring genes that are expressed in larger libraries over those expressed in smaller libraries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hart, histogram&#10;&#10;Description automatically generated" id="420" name="Google Shape;42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72744" y="928073"/>
            <a:ext cx="3124651" cy="2921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605" y="1155074"/>
            <a:ext cx="466725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71"/>
          <p:cNvSpPr txBox="1"/>
          <p:nvPr/>
        </p:nvSpPr>
        <p:spPr>
          <a:xfrm>
            <a:off x="181336" y="1862574"/>
            <a:ext cx="7153733" cy="69249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Sequenced one library with 5 million(M) reads.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</a:t>
            </a:r>
            <a:endParaRPr b="0" i="0" sz="14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3" name="Google Shape;423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099" y="2351462"/>
            <a:ext cx="1981201" cy="3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71"/>
          <p:cNvSpPr txBox="1"/>
          <p:nvPr/>
        </p:nvSpPr>
        <p:spPr>
          <a:xfrm>
            <a:off x="356100" y="4840175"/>
            <a:ext cx="7596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comparison within replicates or same group, NOT for within sample, NOT for DEG</a:t>
            </a:r>
            <a:endParaRPr b="0" i="0" sz="14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5"/>
          <p:cNvSpPr txBox="1"/>
          <p:nvPr/>
        </p:nvSpPr>
        <p:spPr>
          <a:xfrm>
            <a:off x="225500" y="771475"/>
            <a:ext cx="8918400" cy="20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2B42"/>
              </a:solidFill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rgbClr val="222222"/>
              </a:buClr>
              <a:buSzPts val="1900"/>
              <a:buChar char="•"/>
            </a:pPr>
            <a:r>
              <a:rPr b="1" lang="en" sz="1900">
                <a:solidFill>
                  <a:srgbClr val="222222"/>
                </a:solidFill>
                <a:highlight>
                  <a:srgbClr val="FFFFFF"/>
                </a:highlight>
              </a:rPr>
              <a:t>February 24-25 | </a:t>
            </a:r>
            <a:r>
              <a:rPr lang="en" sz="1600">
                <a:solidFill>
                  <a:srgbClr val="222222"/>
                </a:solidFill>
                <a:highlight>
                  <a:srgbClr val="FFFFFF"/>
                </a:highlight>
              </a:rPr>
              <a:t>Introduction to Statistics, Experimental Design and Hypothesis Testing</a:t>
            </a:r>
            <a:endParaRPr sz="16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-3492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900"/>
              <a:buChar char="•"/>
            </a:pPr>
            <a:r>
              <a:rPr b="1" lang="en" sz="1900">
                <a:solidFill>
                  <a:srgbClr val="222222"/>
                </a:solidFill>
                <a:highlight>
                  <a:srgbClr val="FFFFFF"/>
                </a:highlight>
              </a:rPr>
              <a:t>March 3</a:t>
            </a:r>
            <a:r>
              <a:rPr lang="en" sz="1900">
                <a:solidFill>
                  <a:srgbClr val="222222"/>
                </a:solidFill>
                <a:highlight>
                  <a:srgbClr val="FFFFFF"/>
                </a:highlight>
              </a:rPr>
              <a:t> | Introduction to Machine Learning</a:t>
            </a:r>
            <a:endParaRPr sz="19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7691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Winter workshops schedule </a:t>
            </a:r>
            <a:r>
              <a:rPr lang="en" sz="1900">
                <a:solidFill>
                  <a:srgbClr val="222222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" sz="1900" u="sng">
                <a:solidFill>
                  <a:srgbClr val="0563C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 Science Training Program</a:t>
            </a:r>
            <a:endParaRPr sz="1900">
              <a:solidFill>
                <a:srgbClr val="ED7D3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45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lang="en" sz="3300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Upcoming workshop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2"/>
          <p:cNvSpPr txBox="1"/>
          <p:nvPr/>
        </p:nvSpPr>
        <p:spPr>
          <a:xfrm>
            <a:off x="90611" y="1205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2</a:t>
            </a:r>
            <a:endParaRPr b="1" sz="2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600">
                <a:solidFill>
                  <a:schemeClr val="accent1"/>
                </a:solidFill>
              </a:rPr>
              <a:t> Within a sample </a:t>
            </a:r>
            <a:endParaRPr b="1" sz="2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1" name="Google Shape;431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84032"/>
            <a:ext cx="3491013" cy="2466704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72"/>
          <p:cNvSpPr txBox="1"/>
          <p:nvPr/>
        </p:nvSpPr>
        <p:spPr>
          <a:xfrm>
            <a:off x="181328" y="3989650"/>
            <a:ext cx="34323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Estimate and compare gene expressions across genes (features)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72"/>
          <p:cNvSpPr txBox="1"/>
          <p:nvPr/>
        </p:nvSpPr>
        <p:spPr>
          <a:xfrm>
            <a:off x="4740550" y="1825125"/>
            <a:ext cx="44325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and Gene Y have different length!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7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Common methods to normalize the counts considering gene length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73"/>
          <p:cNvSpPr txBox="1"/>
          <p:nvPr/>
        </p:nvSpPr>
        <p:spPr>
          <a:xfrm>
            <a:off x="90668" y="1241533"/>
            <a:ext cx="7886700" cy="210307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Commonly used normalization method that includes </a:t>
            </a:r>
            <a:r>
              <a:rPr b="0" i="0" lang="en" sz="21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sequence depth and gene length</a:t>
            </a:r>
            <a:r>
              <a:rPr b="0" i="0" lang="en" sz="21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correction:</a:t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RPKM /FPKM (Reads/Fragments Per Kilobase per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TPM (Transcripts Per kilobase Million)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RPKM: seq depth and gene length bias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Timeline&#10;&#10;Description automatically generated" id="447" name="Google Shape;447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610910"/>
            <a:ext cx="7063809" cy="3343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4"/>
          <p:cNvPicPr preferRelativeResize="0"/>
          <p:nvPr/>
        </p:nvPicPr>
        <p:blipFill rotWithShape="1">
          <a:blip r:embed="rId4">
            <a:alphaModFix/>
          </a:blip>
          <a:srcRect b="0" l="0" r="0" t="30126"/>
          <a:stretch/>
        </p:blipFill>
        <p:spPr>
          <a:xfrm>
            <a:off x="0" y="3881009"/>
            <a:ext cx="5497461" cy="61887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4"/>
          <p:cNvSpPr txBox="1"/>
          <p:nvPr/>
        </p:nvSpPr>
        <p:spPr>
          <a:xfrm>
            <a:off x="6923551" y="2470150"/>
            <a:ext cx="2039100" cy="11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One library with 5 M reads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Total 4 M matched to the genome sequence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5000 reads matched to a given gene </a:t>
            </a:r>
            <a:r>
              <a:rPr b="0" i="1" lang="en" sz="12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with a length of 2000 bp.</a:t>
            </a:r>
            <a:endParaRPr b="0" i="1" sz="1200" u="none" cap="none" strike="noStrike">
              <a:solidFill>
                <a:srgbClr val="002A4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74"/>
          <p:cNvSpPr txBox="1"/>
          <p:nvPr/>
        </p:nvSpPr>
        <p:spPr>
          <a:xfrm>
            <a:off x="94852" y="735451"/>
            <a:ext cx="4610100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Reads/Fragments Per Kilobase per Million</a:t>
            </a:r>
            <a:endParaRPr b="0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1" name="Google Shape;451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8008" y="3954337"/>
            <a:ext cx="1901141" cy="472219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74"/>
          <p:cNvSpPr txBox="1"/>
          <p:nvPr/>
        </p:nvSpPr>
        <p:spPr>
          <a:xfrm>
            <a:off x="52568" y="4564447"/>
            <a:ext cx="9091432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RPKM and FPKM 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 the sum of the normalized reads in each sample may be different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, and this makes it harder to compare samples directly.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7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TPM: seq depth and gene length bias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9" name="Google Shape;459;p75"/>
          <p:cNvSpPr txBox="1"/>
          <p:nvPr/>
        </p:nvSpPr>
        <p:spPr>
          <a:xfrm>
            <a:off x="270245" y="608531"/>
            <a:ext cx="8692500" cy="4502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TPM: Normalize for gene length first to get the Reads Per Kilobase, sum up all the RPK in a sample (across all genes), and then normalize for sequencing depth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Represent the relative abundance of a transcript among a population of sequenced transcripts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The sum of all TPMs in </a:t>
            </a:r>
            <a:r>
              <a:rPr i="1" lang="en" sz="1800">
                <a:solidFill>
                  <a:srgbClr val="002A40"/>
                </a:solidFill>
              </a:rPr>
              <a:t>each</a:t>
            </a:r>
            <a:r>
              <a:rPr b="0" i="1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 samples are the same </a:t>
            </a: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-&gt; to compare the proportion of reads that mapped to a gene in each sample. 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002A40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A40"/>
                </a:solidFill>
              </a:rPr>
              <a:t>Same denominator -&gt; comparable - NOT for RPKM (different denominator)</a:t>
            </a:r>
            <a:endParaRPr sz="1800">
              <a:solidFill>
                <a:srgbClr val="002A4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accent1"/>
                </a:solidFill>
              </a:rPr>
              <a:t>Sample1 - gene1 TPM=2.5</a:t>
            </a:r>
            <a:endParaRPr sz="18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accent1"/>
                </a:solidFill>
              </a:rPr>
              <a:t>Sample2 - gene1 TPM=2.5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0" name="Google Shape;460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4784" y="1606353"/>
            <a:ext cx="5829300" cy="741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6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Main normalization approaches summary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467" name="Google Shape;467;p76"/>
          <p:cNvPicPr preferRelativeResize="0"/>
          <p:nvPr/>
        </p:nvPicPr>
        <p:blipFill rotWithShape="1">
          <a:blip r:embed="rId3">
            <a:alphaModFix/>
          </a:blip>
          <a:srcRect b="38279" l="0" r="0" t="-1156"/>
          <a:stretch/>
        </p:blipFill>
        <p:spPr>
          <a:xfrm>
            <a:off x="651525" y="695075"/>
            <a:ext cx="5604076" cy="386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76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7"/>
          <p:cNvSpPr txBox="1"/>
          <p:nvPr/>
        </p:nvSpPr>
        <p:spPr>
          <a:xfrm>
            <a:off x="181337" y="218893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Poll </a:t>
            </a:r>
            <a:r>
              <a:rPr b="1" lang="en" sz="3000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b="1" i="0" sz="3000" u="none" cap="none" strike="noStrike">
              <a:solidFill>
                <a:srgbClr val="00466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5" name="Google Shape;475;p77"/>
          <p:cNvSpPr txBox="1"/>
          <p:nvPr/>
        </p:nvSpPr>
        <p:spPr>
          <a:xfrm>
            <a:off x="181322" y="1114450"/>
            <a:ext cx="86286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n" sz="2300">
                <a:solidFill>
                  <a:schemeClr val="accent1"/>
                </a:solidFill>
              </a:rPr>
              <a:t>In a pairwise comparison between two sample groups, is the gene length a </a:t>
            </a:r>
            <a:r>
              <a:rPr lang="en" sz="2300">
                <a:solidFill>
                  <a:schemeClr val="accent1"/>
                </a:solidFill>
              </a:rPr>
              <a:t>course</a:t>
            </a:r>
            <a:r>
              <a:rPr lang="en" sz="2300">
                <a:solidFill>
                  <a:schemeClr val="accent1"/>
                </a:solidFill>
              </a:rPr>
              <a:t> of bias</a:t>
            </a:r>
            <a:r>
              <a:rPr lang="en" sz="2300">
                <a:solidFill>
                  <a:schemeClr val="accent1"/>
                </a:solidFill>
              </a:rPr>
              <a:t>?</a:t>
            </a:r>
            <a:endParaRPr i="1" sz="2300" u="sng">
              <a:solidFill>
                <a:schemeClr val="accen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Arial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Yes</a:t>
            </a:r>
            <a:endParaRPr sz="2300">
              <a:solidFill>
                <a:schemeClr val="dk1"/>
              </a:solidFill>
            </a:endParaRPr>
          </a:p>
          <a:p>
            <a:pPr indent="-254000" lvl="0" marL="2540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AutoNum type="arabicPeriod"/>
            </a:pPr>
            <a:r>
              <a:rPr lang="en" sz="2300">
                <a:solidFill>
                  <a:schemeClr val="dk1"/>
                </a:solidFill>
              </a:rPr>
              <a:t>No</a:t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78"/>
          <p:cNvSpPr txBox="1"/>
          <p:nvPr/>
        </p:nvSpPr>
        <p:spPr>
          <a:xfrm>
            <a:off x="90611" y="9685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Scenario 3</a:t>
            </a:r>
            <a:endParaRPr b="1" sz="2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" sz="2500">
                <a:solidFill>
                  <a:schemeClr val="accent1"/>
                </a:solidFill>
              </a:rPr>
              <a:t> Between samples </a:t>
            </a:r>
            <a:r>
              <a:rPr b="1" lang="en" sz="2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b="1" lang="en" sz="25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</a:t>
            </a:r>
            <a:endParaRPr b="1" i="0" sz="25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2" name="Google Shape;482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470" y="1146007"/>
            <a:ext cx="4623686" cy="2466703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78"/>
          <p:cNvSpPr txBox="1"/>
          <p:nvPr/>
        </p:nvSpPr>
        <p:spPr>
          <a:xfrm>
            <a:off x="495125" y="3851614"/>
            <a:ext cx="4612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DEG</a:t>
            </a:r>
            <a:r>
              <a:rPr b="0" i="0" lang="en" sz="14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: Compare gene expressions across samples 	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78"/>
          <p:cNvSpPr/>
          <p:nvPr/>
        </p:nvSpPr>
        <p:spPr>
          <a:xfrm>
            <a:off x="308125" y="145772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5" name="Google Shape;485;p78"/>
          <p:cNvSpPr/>
          <p:nvPr/>
        </p:nvSpPr>
        <p:spPr>
          <a:xfrm>
            <a:off x="308125" y="2214550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6" name="Google Shape;486;p78"/>
          <p:cNvSpPr/>
          <p:nvPr/>
        </p:nvSpPr>
        <p:spPr>
          <a:xfrm>
            <a:off x="308125" y="2971375"/>
            <a:ext cx="4612500" cy="604500"/>
          </a:xfrm>
          <a:prstGeom prst="rect">
            <a:avLst/>
          </a:prstGeom>
          <a:noFill/>
          <a:ln cap="flat" cmpd="sng" w="28575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7" name="Google Shape;487;p78"/>
          <p:cNvSpPr txBox="1"/>
          <p:nvPr/>
        </p:nvSpPr>
        <p:spPr>
          <a:xfrm>
            <a:off x="5226450" y="1532350"/>
            <a:ext cx="35910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- 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X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 Y group 1 compared to Gene Y group 2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79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use </a:t>
            </a:r>
            <a:r>
              <a:rPr b="1" lang="en" sz="3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previous</a:t>
            </a: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methods for between condition/groups comparison!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t/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" name="Google Shape;494;p79"/>
          <p:cNvSpPr txBox="1"/>
          <p:nvPr/>
        </p:nvSpPr>
        <p:spPr>
          <a:xfrm>
            <a:off x="150611" y="1299912"/>
            <a:ext cx="8842800" cy="23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When total RNA composition is similar across samples, these methods could be potentially used.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 you can’t assume it!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Cells don’t necessarily produce similar levels of RNA/cell between cell types, disease states or developmental stages is not always valid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5" name="Google Shape;495;p79"/>
          <p:cNvSpPr txBox="1"/>
          <p:nvPr/>
        </p:nvSpPr>
        <p:spPr>
          <a:xfrm>
            <a:off x="181336" y="4302497"/>
            <a:ext cx="8498400" cy="4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Sample-to-sample variability in total RNA concentration</a:t>
            </a:r>
            <a:endParaRPr b="0" i="0" sz="2300" u="none" cap="none" strike="noStrike">
              <a:solidFill>
                <a:srgbClr val="0070C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93075"/>
            <a:ext cx="8839203" cy="2656389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80"/>
          <p:cNvSpPr txBox="1"/>
          <p:nvPr/>
        </p:nvSpPr>
        <p:spPr>
          <a:xfrm>
            <a:off x="66350" y="230225"/>
            <a:ext cx="9144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Observed counts depend on total reads sequenced AND sample composition</a:t>
            </a:r>
            <a:endParaRPr b="1" sz="26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81"/>
          <p:cNvSpPr txBox="1"/>
          <p:nvPr/>
        </p:nvSpPr>
        <p:spPr>
          <a:xfrm>
            <a:off x="268421" y="4039429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Methods for between samples comparisons / DEG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6"/>
          <p:cNvSpPr txBox="1"/>
          <p:nvPr>
            <p:ph type="ctrTitle"/>
          </p:nvPr>
        </p:nvSpPr>
        <p:spPr>
          <a:xfrm>
            <a:off x="1143000" y="5369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"/>
              <a:t>Intermediate RNA-seq data analysis using R</a:t>
            </a:r>
            <a:endParaRPr/>
          </a:p>
        </p:txBody>
      </p:sp>
      <p:sp>
        <p:nvSpPr>
          <p:cNvPr id="181" name="Google Shape;181;p46"/>
          <p:cNvSpPr txBox="1"/>
          <p:nvPr>
            <p:ph idx="1" type="subTitle"/>
          </p:nvPr>
        </p:nvSpPr>
        <p:spPr>
          <a:xfrm>
            <a:off x="1143000" y="2571750"/>
            <a:ext cx="6858000" cy="116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t/>
            </a:r>
            <a:endParaRPr sz="212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" sz="2127"/>
              <a:t>Michela Traglia, Min-Gyoung Shin</a:t>
            </a:r>
            <a:endParaRPr sz="2127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rPr lang="en" sz="2127"/>
              <a:t>Bioinformatics Core, GIDB</a:t>
            </a:r>
            <a:endParaRPr sz="2127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60"/>
              <a:buFont typeface="Arial"/>
              <a:buNone/>
            </a:pPr>
            <a:r>
              <a:t/>
            </a:r>
            <a:endParaRPr sz="2127"/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8"/>
              <a:buNone/>
            </a:pPr>
            <a:r>
              <a:rPr lang="en" sz="2205">
                <a:solidFill>
                  <a:srgbClr val="A64D79"/>
                </a:solidFill>
              </a:rPr>
              <a:t>February</a:t>
            </a:r>
            <a:r>
              <a:rPr lang="en" sz="2205">
                <a:solidFill>
                  <a:srgbClr val="A64D79"/>
                </a:solidFill>
              </a:rPr>
              <a:t> 20th, 2025</a:t>
            </a:r>
            <a:endParaRPr sz="2205">
              <a:solidFill>
                <a:srgbClr val="A64D79"/>
              </a:solidFill>
            </a:endParaRPr>
          </a:p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28"/>
              <a:buNone/>
            </a:pPr>
            <a:r>
              <a:t/>
            </a:r>
            <a:endParaRPr sz="2127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82"/>
          <p:cNvSpPr/>
          <p:nvPr/>
        </p:nvSpPr>
        <p:spPr>
          <a:xfrm>
            <a:off x="181336" y="44351"/>
            <a:ext cx="8515500" cy="32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 few highly differentially expressed genes may have a strong influence on read counts -&gt; minimizing effect of such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Assumption:  A majority of transcripts is not differentially expressed</a:t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Adjust counts such that for most genes, counts are not differential.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5" name="Google Shape;515;p82"/>
          <p:cNvPicPr preferRelativeResize="0"/>
          <p:nvPr/>
        </p:nvPicPr>
        <p:blipFill rotWithShape="1">
          <a:blip r:embed="rId3">
            <a:alphaModFix/>
          </a:blip>
          <a:srcRect b="0" l="0" r="0" t="6681"/>
          <a:stretch/>
        </p:blipFill>
        <p:spPr>
          <a:xfrm>
            <a:off x="2195650" y="2886000"/>
            <a:ext cx="4198526" cy="15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3"/>
          <p:cNvSpPr/>
          <p:nvPr/>
        </p:nvSpPr>
        <p:spPr>
          <a:xfrm>
            <a:off x="136211" y="3255808"/>
            <a:ext cx="851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Normalize for RNA composition by a </a:t>
            </a:r>
            <a:r>
              <a:rPr b="1" i="0" lang="en" sz="2400" u="none" cap="none" strike="noStrike">
                <a:solidFill>
                  <a:srgbClr val="0070C0"/>
                </a:solidFill>
              </a:rPr>
              <a:t>set of scaling factors</a:t>
            </a: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that </a:t>
            </a:r>
            <a:r>
              <a:rPr b="1" i="0" lang="en" sz="2400" u="none" cap="none" strike="noStrike">
                <a:solidFill>
                  <a:srgbClr val="0070C0"/>
                </a:solidFill>
              </a:rPr>
              <a:t>minimize</a:t>
            </a: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the log-fold changes between the samples for most genes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83"/>
          <p:cNvSpPr txBox="1"/>
          <p:nvPr/>
        </p:nvSpPr>
        <p:spPr>
          <a:xfrm>
            <a:off x="76950" y="333750"/>
            <a:ext cx="8871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b="1"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ompositional biases</a:t>
            </a: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certain genes have much higher read counts due to technical reasons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Consider when calculating the library size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</a:t>
            </a:r>
            <a:r>
              <a:rPr lang="en" sz="2000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Scaling factors used to adjust the library size </a:t>
            </a:r>
            <a:endParaRPr sz="20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3" name="Google Shape;523;p83"/>
          <p:cNvSpPr txBox="1"/>
          <p:nvPr/>
        </p:nvSpPr>
        <p:spPr>
          <a:xfrm>
            <a:off x="6007800" y="47202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calcNormFactors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8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Approach to identify DE genes: edgeR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0" name="Google Shape;530;p84"/>
          <p:cNvSpPr txBox="1"/>
          <p:nvPr/>
        </p:nvSpPr>
        <p:spPr>
          <a:xfrm>
            <a:off x="181336" y="1161821"/>
            <a:ext cx="8781300" cy="35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1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Bioconductor package </a:t>
            </a:r>
            <a:r>
              <a:rPr b="0" i="1" lang="en" sz="21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utilizes a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theoretical model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that captures some of the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known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processes leading 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noise in counts 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data. (</a:t>
            </a:r>
            <a:r>
              <a:rPr b="0" i="1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null model</a:t>
            </a: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1270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21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If the probability is very low (e.g., p &lt; 0.05), infer that something may be happening that we did not account for in the null model. (e.g., biological processes in L cells for milk production) - 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</a:t>
            </a: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signal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5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“Uninteresting” genes</a:t>
            </a:r>
            <a:br>
              <a:rPr b="1" i="0" lang="en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Filtering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p85"/>
          <p:cNvSpPr/>
          <p:nvPr/>
        </p:nvSpPr>
        <p:spPr>
          <a:xfrm>
            <a:off x="181336" y="1252967"/>
            <a:ext cx="8221500" cy="29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point of view: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minimal expression level of a gene -&gt; translation into a protein -&gt; biologically relevant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1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2000"/>
              <a:buFont typeface="Courier New"/>
              <a:buChar char="o"/>
            </a:pPr>
            <a:r>
              <a:rPr b="0" i="1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Statistical point of view</a:t>
            </a:r>
            <a:r>
              <a:rPr b="0" i="0" lang="en" sz="23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low counts -&gt; not enough statistical evidence.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8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ourier New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Genes with consistently low counts are very unlikely be assessed as significantly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38" name="Google Shape;538;p85"/>
          <p:cNvGrpSpPr/>
          <p:nvPr/>
        </p:nvGrpSpPr>
        <p:grpSpPr>
          <a:xfrm>
            <a:off x="2145890" y="3617342"/>
            <a:ext cx="4490884" cy="1433160"/>
            <a:chOff x="2861186" y="4823122"/>
            <a:chExt cx="5987845" cy="1910880"/>
          </a:xfrm>
        </p:grpSpPr>
        <p:pic>
          <p:nvPicPr>
            <p:cNvPr id="539" name="Google Shape;539;p8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61186" y="4823122"/>
              <a:ext cx="5987845" cy="1852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0" name="Google Shape;540;p85"/>
            <p:cNvSpPr/>
            <p:nvPr/>
          </p:nvSpPr>
          <p:spPr>
            <a:xfrm>
              <a:off x="5678129" y="6371302"/>
              <a:ext cx="1961400" cy="362700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1" name="Google Shape;541;p85"/>
          <p:cNvSpPr txBox="1"/>
          <p:nvPr/>
        </p:nvSpPr>
        <p:spPr>
          <a:xfrm>
            <a:off x="181325" y="4694575"/>
            <a:ext cx="7388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Using cpm to filter out genes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86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to correct for multiple testing</a:t>
            </a:r>
            <a:endParaRPr b="1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8" name="Google Shape;548;p86"/>
          <p:cNvSpPr txBox="1"/>
          <p:nvPr/>
        </p:nvSpPr>
        <p:spPr>
          <a:xfrm>
            <a:off x="76199" y="722398"/>
            <a:ext cx="9221400" cy="36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value represents the chance that we may be wrong in calling something significantly differential. Example: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0.01 means 1%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47650" lvl="1" marL="596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Char char="-"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 = 0.50 means 50% chance that we may be wrong.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More than 20k genes under consideration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</a:t>
            </a: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=&gt; if a certain difference in expression levels has only 1% chance of happening given the null model, it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 might be observed for 200 genes even if the null model were true for all the genes.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Helvetica Neue"/>
              <a:buNone/>
            </a:pPr>
            <a:r>
              <a:t/>
            </a:r>
            <a:endParaRPr b="0" i="0" sz="9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8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=&gt; 200+ false positives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"/>
              <a:buFont typeface="Courier New"/>
              <a:buNone/>
            </a:pPr>
            <a:r>
              <a:t/>
            </a:r>
            <a:endParaRPr b="0" i="0" sz="2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Hence, there is a need to adjust the p-values.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The more genes we test, the more we must adjust.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500"/>
              <a:buFont typeface="Helvetica Neue"/>
              <a:buNone/>
            </a:pPr>
            <a:r>
              <a:rPr b="0" i="0" lang="en" sz="15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Reduce the number of tests by filtering out “uninteresting” genes.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7"/>
          <p:cNvSpPr txBox="1"/>
          <p:nvPr/>
        </p:nvSpPr>
        <p:spPr>
          <a:xfrm>
            <a:off x="0" y="1637425"/>
            <a:ext cx="9144000" cy="21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i="1" lang="en" sz="18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Reference sample</a:t>
            </a:r>
            <a:r>
              <a:rPr b="0" i="0" lang="en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the closest average expressions to the mean of al</a:t>
            </a:r>
            <a:r>
              <a:rPr lang="en" sz="1800">
                <a:solidFill>
                  <a:schemeClr val="dk1"/>
                </a:solidFill>
              </a:rPr>
              <a:t>l 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samples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0" i="1" lang="en" sz="18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Test samples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other samples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lang="en" sz="1900">
                <a:solidFill>
                  <a:schemeClr val="dk1"/>
                </a:solidFill>
              </a:rPr>
              <a:t>Generate a 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 set removing most/lowest expressed genes (</a:t>
            </a:r>
            <a:r>
              <a:rPr b="0" i="0" lang="en" sz="19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avg read counts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and genes with highest/lowest log ratios (</a:t>
            </a:r>
            <a:r>
              <a:rPr b="0" i="0" lang="en" sz="19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differences in expression</a:t>
            </a:r>
            <a:r>
              <a:rPr b="0" i="0" lang="en" sz="1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b="0" i="0" sz="1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Google Shape;555;p87"/>
          <p:cNvSpPr/>
          <p:nvPr/>
        </p:nvSpPr>
        <p:spPr>
          <a:xfrm>
            <a:off x="136211" y="138908"/>
            <a:ext cx="8515500" cy="7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lang="en" sz="2400">
                <a:solidFill>
                  <a:srgbClr val="0070C0"/>
                </a:solidFill>
              </a:rPr>
              <a:t>S</a:t>
            </a:r>
            <a:r>
              <a:rPr b="1" i="0" lang="en" sz="2400" u="none" cap="none" strike="noStrike">
                <a:solidFill>
                  <a:srgbClr val="0070C0"/>
                </a:solidFill>
              </a:rPr>
              <a:t>caling factors </a:t>
            </a:r>
            <a:r>
              <a:rPr i="0" lang="en" sz="2400" u="none" cap="none" strike="noStrike">
                <a:solidFill>
                  <a:srgbClr val="0070C0"/>
                </a:solidFill>
              </a:rPr>
              <a:t>to minimiz</a:t>
            </a:r>
            <a:r>
              <a:rPr lang="en" sz="2400">
                <a:solidFill>
                  <a:srgbClr val="0070C0"/>
                </a:solidFill>
              </a:rPr>
              <a:t>e</a:t>
            </a:r>
            <a:r>
              <a:rPr b="0" i="0" lang="en" sz="24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 the log-fold changes between the samples for most genes</a:t>
            </a:r>
            <a:endParaRPr b="0" i="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87"/>
          <p:cNvSpPr txBox="1"/>
          <p:nvPr/>
        </p:nvSpPr>
        <p:spPr>
          <a:xfrm>
            <a:off x="6007800" y="4720225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calcNormFactors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  <p:sp>
        <p:nvSpPr>
          <p:cNvPr id="557" name="Google Shape;557;p87"/>
          <p:cNvSpPr txBox="1"/>
          <p:nvPr/>
        </p:nvSpPr>
        <p:spPr>
          <a:xfrm>
            <a:off x="136200" y="3448750"/>
            <a:ext cx="8953800" cy="7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</a:rPr>
              <a:t>The </a:t>
            </a:r>
            <a:r>
              <a:rPr lang="en" sz="1900">
                <a:solidFill>
                  <a:schemeClr val="dk1"/>
                </a:solidFill>
              </a:rPr>
              <a:t>weighted mean of log ratios between the test and reference on the gene set is the scaling factor for the library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88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with edgeR: Trimmed Mean of M-values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4" name="Google Shape;564;p88"/>
          <p:cNvSpPr txBox="1"/>
          <p:nvPr/>
        </p:nvSpPr>
        <p:spPr>
          <a:xfrm>
            <a:off x="11" y="873951"/>
            <a:ext cx="7886700" cy="2956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5125" l="-841" r="0" t="-1280"/>
            </a:stretch>
          </a:blip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5" name="Google Shape;565;p88"/>
          <p:cNvSpPr txBox="1"/>
          <p:nvPr/>
        </p:nvSpPr>
        <p:spPr>
          <a:xfrm>
            <a:off x="181327" y="4105650"/>
            <a:ext cx="72324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TMM is implemented in edgeR and performs better for between-samples comparisons, when comparing the samples from different tissues or genotypes.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88"/>
          <p:cNvPicPr preferRelativeResize="0"/>
          <p:nvPr/>
        </p:nvPicPr>
        <p:blipFill rotWithShape="1">
          <a:blip r:embed="rId4">
            <a:alphaModFix/>
          </a:blip>
          <a:srcRect b="-2084" l="0" r="0" t="0"/>
          <a:stretch/>
        </p:blipFill>
        <p:spPr>
          <a:xfrm>
            <a:off x="7582925" y="3223500"/>
            <a:ext cx="1345375" cy="18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88"/>
          <p:cNvSpPr txBox="1"/>
          <p:nvPr/>
        </p:nvSpPr>
        <p:spPr>
          <a:xfrm>
            <a:off x="6656420" y="492896"/>
            <a:ext cx="27057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 (mean-difference) plot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8" name="Google Shape;568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82509" y="873950"/>
            <a:ext cx="2045789" cy="12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8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Other approaches to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89"/>
          <p:cNvSpPr txBox="1"/>
          <p:nvPr/>
        </p:nvSpPr>
        <p:spPr>
          <a:xfrm>
            <a:off x="181336" y="1023335"/>
            <a:ext cx="8778309" cy="398301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Relative Log Expression (RLE) approach by Anders and Huber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Reference: geometric mean of all samples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Normalization factor: median ratio of each sample to the reference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RLE and TMM give similar results with real and simulated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 package </a:t>
            </a:r>
            <a:r>
              <a:rPr b="0" i="1" lang="en" sz="1800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</a:t>
            </a:r>
            <a:r>
              <a:rPr i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i="1" lang="en" sz="1800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tutorial</a:t>
            </a:r>
            <a:endParaRPr b="0" i="1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06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900"/>
              <a:buFont typeface="Courier New"/>
              <a:buChar char="o"/>
            </a:pPr>
            <a:r>
              <a:rPr b="0" i="0" lang="en" sz="19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Upper quartile normalization by Bullard et al (2010)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 factor: 75% quantile of the counts for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Not recommended in general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3429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Control genes (housekeeping genes, spike-in) to estimate technical noise (</a:t>
            </a:r>
            <a:r>
              <a:rPr b="0" i="0" lang="en" sz="20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4"/>
              </a:rPr>
              <a:t>RUVSeq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2014 Remove Unwanted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9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Best practice to choose a normalization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582;p90"/>
          <p:cNvSpPr txBox="1"/>
          <p:nvPr/>
        </p:nvSpPr>
        <p:spPr>
          <a:xfrm>
            <a:off x="181325" y="813850"/>
            <a:ext cx="8574600" cy="30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 effective normalization should result in a </a:t>
            </a:r>
            <a:r>
              <a:rPr b="0" i="0" lang="en" sz="2100" u="sng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stabilization</a:t>
            </a:r>
            <a:r>
              <a:rPr b="0" i="0" lang="en" sz="2100" u="none" cap="none" strike="noStrik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read counts across samples (eliminate composition biases between libraries)</a:t>
            </a:r>
            <a:endParaRPr b="0" i="0" sz="2100" u="none" cap="none" strike="noStrike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TC, RPKM, UQ - Adjustment of distributions, implies a similarity between RNA molecul</a:t>
            </a: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 </a:t>
            </a: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repertoires expressed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DESeq, TMM - More robust ratio of counts using several samples, suppose that the majority of the genes are not DE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3335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RUVSeq - Powerful when a large set of control genes can be identified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91"/>
          <p:cNvSpPr txBox="1"/>
          <p:nvPr>
            <p:ph idx="4294967295" type="title"/>
          </p:nvPr>
        </p:nvSpPr>
        <p:spPr>
          <a:xfrm>
            <a:off x="109650" y="145334"/>
            <a:ext cx="8924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Main normalization approaches summary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589" name="Google Shape;58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2401" y="722126"/>
            <a:ext cx="3736900" cy="409387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91"/>
          <p:cNvSpPr txBox="1"/>
          <p:nvPr/>
        </p:nvSpPr>
        <p:spPr>
          <a:xfrm>
            <a:off x="82746" y="4935608"/>
            <a:ext cx="7175400" cy="2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https://hbctraining.github.io/Training-modules/planning_successful_rnaseq/lessons/sample_level_QC.html</a:t>
            </a:r>
            <a:endParaRPr b="0" i="0" sz="9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1" name="Google Shape;591;p91"/>
          <p:cNvSpPr/>
          <p:nvPr/>
        </p:nvSpPr>
        <p:spPr>
          <a:xfrm>
            <a:off x="284425" y="3199875"/>
            <a:ext cx="3591000" cy="1616400"/>
          </a:xfrm>
          <a:prstGeom prst="rect">
            <a:avLst/>
          </a:prstGeom>
          <a:noFill/>
          <a:ln cap="flat" cmpd="sng" w="38100">
            <a:solidFill>
              <a:srgbClr val="45818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Google Shape;592;p91"/>
          <p:cNvSpPr txBox="1"/>
          <p:nvPr/>
        </p:nvSpPr>
        <p:spPr>
          <a:xfrm>
            <a:off x="4598325" y="3709475"/>
            <a:ext cx="45747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 DESeq and TMM are not suitable for within sample comparison?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7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Introductions</a:t>
            </a:r>
            <a:endParaRPr/>
          </a:p>
        </p:txBody>
      </p:sp>
      <p:sp>
        <p:nvSpPr>
          <p:cNvPr id="188" name="Google Shape;188;p47"/>
          <p:cNvSpPr txBox="1"/>
          <p:nvPr/>
        </p:nvSpPr>
        <p:spPr>
          <a:xfrm>
            <a:off x="206619" y="1559133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Min-Gyoung Shin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Bioinformatician II</a:t>
            </a:r>
            <a:r>
              <a:rPr lang="en" sz="1800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2300"/>
              <a:buFont typeface="Helvetica Neue Light"/>
              <a:buNone/>
            </a:pPr>
            <a:r>
              <a:rPr b="0" i="0" lang="en" sz="23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Michela Traglia</a:t>
            </a:r>
            <a:endParaRPr b="0" i="0" sz="2300" u="none" cap="none" strike="noStrike">
              <a:solidFill>
                <a:srgbClr val="002A4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 Light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Senior Statistician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2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Break (</a:t>
            </a:r>
            <a:r>
              <a:rPr b="1" lang="en" sz="3000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</a:t>
            </a:r>
            <a:r>
              <a:rPr b="1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min) </a:t>
            </a:r>
            <a:endParaRPr b="1" i="0" sz="3000" u="none" cap="none" strike="noStrike">
              <a:solidFill>
                <a:srgbClr val="002B4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93"/>
          <p:cNvSpPr txBox="1"/>
          <p:nvPr>
            <p:ph type="title"/>
          </p:nvPr>
        </p:nvSpPr>
        <p:spPr>
          <a:xfrm>
            <a:off x="277475" y="42089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1"/>
                </a:solidFill>
              </a:rPr>
              <a:t>Demo I 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4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1" name="Google Shape;611;p94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270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Helvetica Neue"/>
              <a:buChar char="o"/>
            </a:pPr>
            <a:r>
              <a:rPr lang="en" sz="20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</a:t>
            </a:r>
            <a:endParaRPr sz="20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270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2000"/>
              <a:buFont typeface="Helvetica Neue"/>
              <a:buChar char="o"/>
            </a:pPr>
            <a:r>
              <a:rPr i="0" lang="en" sz="20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i="0" sz="20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95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Dataset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95"/>
          <p:cNvSpPr txBox="1"/>
          <p:nvPr/>
        </p:nvSpPr>
        <p:spPr>
          <a:xfrm>
            <a:off x="5871518" y="4812376"/>
            <a:ext cx="4656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https://www.ncbi.nlm.nih.gov/geo/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9" name="Google Shape;619;p95"/>
          <p:cNvGrpSpPr/>
          <p:nvPr/>
        </p:nvGrpSpPr>
        <p:grpSpPr>
          <a:xfrm>
            <a:off x="7277764" y="1119337"/>
            <a:ext cx="1563786" cy="1933463"/>
            <a:chOff x="7522764" y="1850462"/>
            <a:chExt cx="1563786" cy="1933463"/>
          </a:xfrm>
        </p:grpSpPr>
        <p:pic>
          <p:nvPicPr>
            <p:cNvPr id="620" name="Google Shape;620;p9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522764" y="1850462"/>
              <a:ext cx="1468836" cy="15793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1" name="Google Shape;621;p95"/>
            <p:cNvSpPr/>
            <p:nvPr/>
          </p:nvSpPr>
          <p:spPr>
            <a:xfrm>
              <a:off x="8315550" y="3075400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622" name="Google Shape;622;p95"/>
            <p:cNvSpPr/>
            <p:nvPr/>
          </p:nvSpPr>
          <p:spPr>
            <a:xfrm>
              <a:off x="8000350" y="3303625"/>
              <a:ext cx="771000" cy="480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623" name="Google Shape;623;p95"/>
          <p:cNvSpPr/>
          <p:nvPr/>
        </p:nvSpPr>
        <p:spPr>
          <a:xfrm>
            <a:off x="109449" y="729731"/>
            <a:ext cx="88482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466C"/>
                </a:solidFill>
                <a:latin typeface="Arial"/>
                <a:ea typeface="Arial"/>
                <a:cs typeface="Arial"/>
                <a:sym typeface="Arial"/>
              </a:rPr>
              <a:t>Transcriptome analysis of luminal and basal cell subpopulations in the lactating versus pregnant mammary gland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95"/>
          <p:cNvSpPr txBox="1"/>
          <p:nvPr/>
        </p:nvSpPr>
        <p:spPr>
          <a:xfrm>
            <a:off x="186400" y="1478375"/>
            <a:ext cx="8890500" cy="23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079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GEO (gene expression omnibus) accession: </a:t>
            </a:r>
            <a:r>
              <a:rPr b="1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GSE60450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71AF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Tissue of origin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Mammary glands of mouse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Cell types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Basal stem-cell enriched cells (B) and committed luminal cells (L)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Biological conditions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Virgin, Lactating (2 day) and Pregnant (18.5 day)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groups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cell types (B/L)  x 3 conditions (V/L/P) = 6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700" u="none" cap="none" strike="noStrike">
                <a:solidFill>
                  <a:srgbClr val="0071A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# of replicates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2 of each group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79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Courier New"/>
              <a:buChar char="o"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Illumina Hiseq sequencer - about 30 million 100bp single-end reads for each sample.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Helvetica Neue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ourier New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6"/>
          <p:cNvSpPr txBox="1"/>
          <p:nvPr/>
        </p:nvSpPr>
        <p:spPr>
          <a:xfrm>
            <a:off x="109449" y="200456"/>
            <a:ext cx="87321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Files for the hands-on session</a:t>
            </a:r>
            <a:endParaRPr b="0" i="0" sz="1100" u="none" cap="none" strike="noStrike">
              <a:solidFill>
                <a:srgbClr val="CD28A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631" name="Google Shape;631;p96"/>
          <p:cNvPicPr preferRelativeResize="0"/>
          <p:nvPr/>
        </p:nvPicPr>
        <p:blipFill rotWithShape="1">
          <a:blip r:embed="rId3">
            <a:alphaModFix/>
          </a:blip>
          <a:srcRect b="40061" l="0" r="0" t="5866"/>
          <a:stretch/>
        </p:blipFill>
        <p:spPr>
          <a:xfrm>
            <a:off x="109449" y="863027"/>
            <a:ext cx="4949370" cy="144990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able&#10;&#10;Description automatically generated" id="632" name="Google Shape;632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64" y="3678896"/>
            <a:ext cx="6899650" cy="1264148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96"/>
          <p:cNvSpPr/>
          <p:nvPr/>
        </p:nvSpPr>
        <p:spPr>
          <a:xfrm>
            <a:off x="182500" y="2571475"/>
            <a:ext cx="8192100" cy="8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   Counts for each sample for each gene (Entrez Gene Identifiers)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96"/>
          <p:cNvSpPr/>
          <p:nvPr/>
        </p:nvSpPr>
        <p:spPr>
          <a:xfrm>
            <a:off x="5154978" y="1158321"/>
            <a:ext cx="1795200" cy="8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targets.txt</a:t>
            </a:r>
            <a:endParaRPr b="0" i="0" sz="1800" u="none" cap="none" strike="noStrik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Phenofile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97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biological questions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1" name="Google Shape;641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37" y="1234449"/>
            <a:ext cx="4583367" cy="37719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97"/>
          <p:cNvSpPr txBox="1"/>
          <p:nvPr/>
        </p:nvSpPr>
        <p:spPr>
          <a:xfrm>
            <a:off x="5043268" y="1458310"/>
            <a:ext cx="3472200" cy="36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Which comparisons are we interested in?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Example: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 vs L,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B.lactating vs L.pregnant,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54000" lvl="0" marL="254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alibri"/>
              <a:buAutoNum type="arabicPeriod"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All of them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Or not interested in comparisons but in gene expression of one sample</a:t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8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Potential issues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5742" y="1372001"/>
            <a:ext cx="4583367" cy="3634351"/>
          </a:xfrm>
          <a:prstGeom prst="rect">
            <a:avLst/>
          </a:prstGeom>
          <a:noFill/>
          <a:ln>
            <a:noFill/>
          </a:ln>
        </p:spPr>
      </p:pic>
      <p:sp>
        <p:nvSpPr>
          <p:cNvPr id="650" name="Google Shape;650;p98"/>
          <p:cNvSpPr txBox="1"/>
          <p:nvPr/>
        </p:nvSpPr>
        <p:spPr>
          <a:xfrm>
            <a:off x="5218385" y="1625219"/>
            <a:ext cx="3125400" cy="13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Can we make reliable inferences for genes with very low counts? What should we consider “very low”?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9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MDS and PCA plots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100"/>
          <p:cNvSpPr txBox="1"/>
          <p:nvPr/>
        </p:nvSpPr>
        <p:spPr>
          <a:xfrm>
            <a:off x="181334" y="553354"/>
            <a:ext cx="83514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Which samples are similar to each other, which are different?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Does this fit to the expectation from the experiment’s design?</a:t>
            </a:r>
            <a:endParaRPr b="0" i="0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0480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What are the major sources of variation in the dataset?</a:t>
            </a:r>
            <a:endParaRPr b="0" i="0" sz="1600" u="none" cap="none" strike="noStrik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10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Assessing overall similarity across samples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4" name="Google Shape;664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75" y="1572400"/>
            <a:ext cx="8926826" cy="354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level of Casein varies in a way that is strongly indicative of the effect of CellType and Status.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71" name="Google Shape;671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57577" y="1374737"/>
            <a:ext cx="3167510" cy="3270731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101"/>
          <p:cNvSpPr txBox="1"/>
          <p:nvPr/>
        </p:nvSpPr>
        <p:spPr>
          <a:xfrm>
            <a:off x="374240" y="1728982"/>
            <a:ext cx="2700799" cy="22852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Why are the B.lactating samples not close to B.virgin and B.pregnant samples?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Could it be due to batch effects?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Assumed background</a:t>
            </a:r>
            <a:endParaRPr/>
          </a:p>
        </p:txBody>
      </p:sp>
      <p:sp>
        <p:nvSpPr>
          <p:cNvPr id="195" name="Google Shape;195;p48"/>
          <p:cNvSpPr txBox="1"/>
          <p:nvPr/>
        </p:nvSpPr>
        <p:spPr>
          <a:xfrm>
            <a:off x="628650" y="1407362"/>
            <a:ext cx="8809264" cy="135575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 and RStudio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RNA-seq protocol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Familiarity with basic concepts of statistics and hypothesis testing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10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Expression appears to vary across samples but…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9" name="Google Shape;679;p102"/>
          <p:cNvSpPr txBox="1"/>
          <p:nvPr/>
        </p:nvSpPr>
        <p:spPr>
          <a:xfrm>
            <a:off x="367771" y="1703829"/>
            <a:ext cx="2286000" cy="200824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In general, the way expression appears to vary across samples could be dominated by noise, batch effects, real signal, etc.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2762" y="1308300"/>
            <a:ext cx="3610841" cy="3446859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102"/>
          <p:cNvSpPr txBox="1"/>
          <p:nvPr/>
        </p:nvSpPr>
        <p:spPr>
          <a:xfrm>
            <a:off x="369275" y="4589575"/>
            <a:ext cx="75966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Identify the source fo</a:t>
            </a:r>
            <a:r>
              <a:rPr lang="en" sz="1700"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b="0" i="0" lang="en" sz="1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technical variability!</a:t>
            </a:r>
            <a:endParaRPr b="0" i="0" sz="17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103"/>
          <p:cNvSpPr txBox="1"/>
          <p:nvPr/>
        </p:nvSpPr>
        <p:spPr>
          <a:xfrm>
            <a:off x="265743" y="3745514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3000"/>
              <a:buFont typeface="Helvetica Neue"/>
              <a:buNone/>
            </a:pPr>
            <a:r>
              <a:rPr b="0" i="0" lang="en" sz="3000" u="none" cap="none" strike="noStrike">
                <a:solidFill>
                  <a:srgbClr val="002B4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endParaRPr b="0" i="0" sz="3000" u="none" cap="none" strike="noStrike">
              <a:solidFill>
                <a:srgbClr val="1FB2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104"/>
          <p:cNvSpPr txBox="1"/>
          <p:nvPr/>
        </p:nvSpPr>
        <p:spPr>
          <a:xfrm>
            <a:off x="219957" y="1834950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Total number of reads for a sample ~ millions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Counts per gene ~ tens /hundreds /thousands. </a:t>
            </a:r>
            <a:endParaRPr b="0" i="0" sz="2000" u="none" cap="none" strike="noStrike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Helvetica Neue"/>
              <a:buNone/>
            </a:pP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chance of a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given read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 be mapped to any </a:t>
            </a: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specific gene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 rather small.</a:t>
            </a:r>
            <a:endParaRPr b="0" i="0" sz="20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4" name="Google Shape;694;p104"/>
          <p:cNvSpPr txBox="1"/>
          <p:nvPr/>
        </p:nvSpPr>
        <p:spPr>
          <a:xfrm>
            <a:off x="219957" y="4090140"/>
            <a:ext cx="8704200" cy="6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1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Discrete events </a:t>
            </a:r>
            <a:r>
              <a:rPr b="0" i="0" lang="en" sz="2000" u="none" cap="none" strike="noStrike">
                <a:solidFill>
                  <a:srgbClr val="33333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sampled out of a large pool with low probability are usually modeled with Poisson distribution</a:t>
            </a:r>
            <a:endParaRPr b="0" i="0" sz="20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5" name="Google Shape;695;p104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9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to model the normalized RNA-seq red counts </a:t>
            </a:r>
            <a:endParaRPr b="0" i="0" sz="29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10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Modeling the</a:t>
            </a: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read counts mapped to a gene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02" name="Google Shape;702;p105"/>
          <p:cNvSpPr/>
          <p:nvPr/>
        </p:nvSpPr>
        <p:spPr>
          <a:xfrm>
            <a:off x="218896" y="796802"/>
            <a:ext cx="4353000" cy="25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number of reads mapped </a:t>
            </a:r>
            <a:r>
              <a:rPr lang="en" sz="1800">
                <a:solidFill>
                  <a:srgbClr val="002B42"/>
                </a:solidFill>
              </a:rPr>
              <a:t>to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a gene was first modeled using a </a:t>
            </a:r>
            <a:r>
              <a:rPr b="1" i="0" lang="en" sz="1800" u="none" cap="none" strike="noStrike">
                <a:solidFill>
                  <a:srgbClr val="002B42"/>
                </a:solidFill>
              </a:rPr>
              <a:t>Poisson distribution </a:t>
            </a:r>
            <a:r>
              <a:rPr i="0" lang="en" sz="17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Marioni </a:t>
            </a:r>
            <a:r>
              <a:rPr i="1"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et al.</a:t>
            </a:r>
            <a:r>
              <a:rPr lang="en" sz="1700">
                <a:solidFill>
                  <a:schemeClr val="dk1"/>
                </a:solidFill>
                <a:highlight>
                  <a:srgbClr val="FFFFFF"/>
                </a:highlight>
                <a:uFill>
                  <a:noFill/>
                </a:u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(2008</a:t>
            </a:r>
            <a:r>
              <a:rPr lang="en" sz="17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))</a:t>
            </a:r>
            <a:endParaRPr i="0" sz="17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2B42"/>
                </a:solidFill>
              </a:rPr>
              <a:t>Assumption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: assumes that mean and variance are the same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BUT t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he variance grows faster than the mean in RNAseq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105"/>
          <p:cNvSpPr txBox="1"/>
          <p:nvPr/>
        </p:nvSpPr>
        <p:spPr>
          <a:xfrm rot="-5400000">
            <a:off x="3699478" y="2209522"/>
            <a:ext cx="2022044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Pooled gene-level variance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04" name="Google Shape;704;p105"/>
          <p:cNvGrpSpPr/>
          <p:nvPr/>
        </p:nvGrpSpPr>
        <p:grpSpPr>
          <a:xfrm>
            <a:off x="4507875" y="978813"/>
            <a:ext cx="4035044" cy="2318004"/>
            <a:chOff x="6096000" y="1782666"/>
            <a:chExt cx="5380059" cy="3090672"/>
          </a:xfrm>
        </p:grpSpPr>
        <p:pic>
          <p:nvPicPr>
            <p:cNvPr descr="Chart, scatter chart&#10;&#10;Description automatically generated" id="705" name="Google Shape;705;p10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096000" y="1782666"/>
              <a:ext cx="5380059" cy="30906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6" name="Google Shape;706;p105"/>
            <p:cNvSpPr/>
            <p:nvPr/>
          </p:nvSpPr>
          <p:spPr>
            <a:xfrm>
              <a:off x="9692001" y="1797179"/>
              <a:ext cx="1425942" cy="379964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7" name="Google Shape;707;p105"/>
          <p:cNvSpPr txBox="1"/>
          <p:nvPr/>
        </p:nvSpPr>
        <p:spPr>
          <a:xfrm>
            <a:off x="4849100" y="3082100"/>
            <a:ext cx="2731500" cy="28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Mean gene expression level</a:t>
            </a:r>
            <a:endParaRPr b="0" i="0" sz="11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8" name="Google Shape;708;p105"/>
          <p:cNvSpPr txBox="1"/>
          <p:nvPr/>
        </p:nvSpPr>
        <p:spPr>
          <a:xfrm>
            <a:off x="1659200" y="4242800"/>
            <a:ext cx="68265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Why?</a:t>
            </a:r>
            <a:endParaRPr sz="21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06"/>
          <p:cNvSpPr txBox="1"/>
          <p:nvPr/>
        </p:nvSpPr>
        <p:spPr>
          <a:xfrm>
            <a:off x="181336" y="137151"/>
            <a:ext cx="89628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Overdispersion of read counts between samples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5" name="Google Shape;715;p106"/>
          <p:cNvSpPr/>
          <p:nvPr/>
        </p:nvSpPr>
        <p:spPr>
          <a:xfrm>
            <a:off x="181321" y="813738"/>
            <a:ext cx="8515500" cy="16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 counts from </a:t>
            </a:r>
            <a:r>
              <a:rPr b="0" i="0" lang="en" sz="21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biological replicates </a:t>
            </a: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vary </a:t>
            </a:r>
            <a:endParaRPr sz="21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21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2100">
                <a:solidFill>
                  <a:srgbClr val="002B42"/>
                </a:solidFill>
              </a:rPr>
              <a:t>-&gt;</a:t>
            </a: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variance is exceeding the mean </a:t>
            </a:r>
            <a:r>
              <a:rPr lang="en" sz="2100">
                <a:solidFill>
                  <a:srgbClr val="002B42"/>
                </a:solidFill>
              </a:rPr>
              <a:t> for </a:t>
            </a: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highly expressed genes</a:t>
            </a:r>
            <a:endParaRPr b="0" i="0" sz="21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sz="2100">
              <a:solidFill>
                <a:srgbClr val="002B42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21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-&gt; underestimation of the biological variance increased the probability to falsely declare a gene DE when it is non-DE (type I error rate)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10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lang="en" sz="2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Alternative model: NB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2" name="Google Shape;722;p107"/>
          <p:cNvSpPr/>
          <p:nvPr/>
        </p:nvSpPr>
        <p:spPr>
          <a:xfrm>
            <a:off x="181324" y="912950"/>
            <a:ext cx="88926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N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egative binomial (NB) distribution </a:t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002B42"/>
                </a:solidFill>
              </a:rPr>
              <a:t>-&gt; 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alternative to model the read counts for each gene </a:t>
            </a:r>
            <a:r>
              <a:rPr b="0" i="1" lang="en" sz="18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in each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3" name="Google Shape;723;p107"/>
          <p:cNvSpPr/>
          <p:nvPr/>
        </p:nvSpPr>
        <p:spPr>
          <a:xfrm>
            <a:off x="181336" y="1656218"/>
            <a:ext cx="7812081" cy="62324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The variance is always larger than the mean for the negative binomial ⇒ suitable for RNA-seq data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4" name="Google Shape;724;p107"/>
          <p:cNvSpPr/>
          <p:nvPr/>
        </p:nvSpPr>
        <p:spPr>
          <a:xfrm>
            <a:off x="229429" y="2545328"/>
            <a:ext cx="4974206" cy="15927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Many genes, </a:t>
            </a:r>
            <a:r>
              <a:rPr b="0" i="0" lang="en" sz="1700" u="sng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few biological samples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difficult to estimate φ on a gene-by-gene basis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Using information </a:t>
            </a:r>
            <a:r>
              <a:rPr b="0" i="1" lang="en" sz="1700" u="none" cap="none" strike="noStrike">
                <a:solidFill>
                  <a:srgbClr val="0071AF"/>
                </a:solidFill>
                <a:latin typeface="Arial"/>
                <a:ea typeface="Arial"/>
                <a:cs typeface="Arial"/>
                <a:sym typeface="Arial"/>
              </a:rPr>
              <a:t>across all genes </a:t>
            </a:r>
            <a:r>
              <a:rPr b="0" i="0" lang="en" sz="17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stable estimates of φ.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5" name="Google Shape;725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2212" y="2035318"/>
            <a:ext cx="2840042" cy="2035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49886" y="2049662"/>
            <a:ext cx="1102109" cy="29728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107"/>
          <p:cNvSpPr txBox="1"/>
          <p:nvPr/>
        </p:nvSpPr>
        <p:spPr>
          <a:xfrm>
            <a:off x="181325" y="4292675"/>
            <a:ext cx="8892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CV(the standard deviation divided by the mean) describes the relative deviation of the gene expression distribution relative to its mean, where a low CV indicates low dispersion with respect to the mean.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8"/>
          <p:cNvSpPr txBox="1"/>
          <p:nvPr/>
        </p:nvSpPr>
        <p:spPr>
          <a:xfrm>
            <a:off x="90668" y="18799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Empirical Bayes estimates of dispersion parameters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4" name="Google Shape;734;p108"/>
          <p:cNvSpPr txBox="1"/>
          <p:nvPr/>
        </p:nvSpPr>
        <p:spPr>
          <a:xfrm>
            <a:off x="90668" y="867173"/>
            <a:ext cx="5883300" cy="290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100"/>
              <a:buFont typeface="Helvetica Neue"/>
              <a:buNone/>
            </a:pPr>
            <a:r>
              <a:rPr b="0" i="0" lang="en" sz="1900" u="none" cap="none" strike="noStrike">
                <a:solidFill>
                  <a:srgbClr val="00466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Dispersion accounts for variability between biological replicates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5" name="Google Shape;735;p108"/>
          <p:cNvSpPr txBox="1"/>
          <p:nvPr/>
        </p:nvSpPr>
        <p:spPr>
          <a:xfrm>
            <a:off x="0" y="1684091"/>
            <a:ext cx="5883300" cy="29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137150" spcFirstLastPara="1" rIns="0" wrap="square" tIns="0">
            <a:spAutoFit/>
          </a:bodyPr>
          <a:lstStyle/>
          <a:p>
            <a:pPr indent="-3429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Common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a global dispersion estimate averaged across the genes – not enough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b="0" i="0" lang="en" sz="1700" u="sng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Trended dispersion</a:t>
            </a:r>
            <a:r>
              <a:rPr b="0" i="0" lang="en" sz="17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: dispersion of a gene is predicted from its abundance – similar abundant genes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400"/>
              <a:buFont typeface="Courier New"/>
              <a:buChar char="o"/>
            </a:pPr>
            <a:r>
              <a:rPr i="0" lang="en" sz="1800" u="sng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Tagwise dispersion</a:t>
            </a:r>
            <a:r>
              <a:rPr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measure of the degree of consistent inter-library variation for that tag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en" sz="18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EB shrinkage to a common (trended) dispersion</a:t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300"/>
              <a:buFont typeface="Arial"/>
              <a:buNone/>
            </a:pPr>
            <a:r>
              <a:rPr b="0" i="0" lang="en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Empirical Bayes estimates need to be controlled for the possibility of outlier genes with exceptionally large or small individual dispersions (robust=TRUE)</a:t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6" name="Google Shape;736;p108"/>
          <p:cNvSpPr txBox="1"/>
          <p:nvPr/>
        </p:nvSpPr>
        <p:spPr>
          <a:xfrm>
            <a:off x="6247325" y="3729325"/>
            <a:ext cx="2409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2A40"/>
                </a:solidFill>
                <a:latin typeface="Arial"/>
                <a:ea typeface="Arial"/>
                <a:cs typeface="Arial"/>
                <a:sym typeface="Arial"/>
              </a:rPr>
              <a:t>plotBCV (biological coeff variation)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7" name="Google Shape;737;p108"/>
          <p:cNvSpPr txBox="1"/>
          <p:nvPr/>
        </p:nvSpPr>
        <p:spPr>
          <a:xfrm>
            <a:off x="5951975" y="4615700"/>
            <a:ext cx="30000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101600" marR="101600" rtl="0" algn="l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y </a:t>
            </a:r>
            <a:r>
              <a:rPr lang="en" sz="1050">
                <a:solidFill>
                  <a:srgbClr val="8F5902"/>
                </a:solidFill>
                <a:highlight>
                  <a:srgbClr val="F8F8F8"/>
                </a:highlight>
              </a:rPr>
              <a:t>&lt;-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 </a:t>
            </a:r>
            <a:r>
              <a:rPr lang="en" sz="1050">
                <a:solidFill>
                  <a:schemeClr val="dk1"/>
                </a:solidFill>
                <a:highlight>
                  <a:srgbClr val="F8F8F8"/>
                </a:highlight>
              </a:rPr>
              <a:t>estimateDisp</a:t>
            </a:r>
            <a:r>
              <a:rPr lang="en" sz="1050">
                <a:solidFill>
                  <a:srgbClr val="333333"/>
                </a:solidFill>
                <a:highlight>
                  <a:srgbClr val="F8F8F8"/>
                </a:highlight>
              </a:rPr>
              <a:t>(y, design)</a:t>
            </a:r>
            <a:endParaRPr sz="1050">
              <a:solidFill>
                <a:srgbClr val="333333"/>
              </a:solidFill>
              <a:highlight>
                <a:srgbClr val="F8F8F8"/>
              </a:highlight>
            </a:endParaRPr>
          </a:p>
        </p:txBody>
      </p:sp>
      <p:pic>
        <p:nvPicPr>
          <p:cNvPr id="738" name="Google Shape;738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3977" y="656098"/>
            <a:ext cx="2956000" cy="2104052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08"/>
          <p:cNvSpPr txBox="1"/>
          <p:nvPr/>
        </p:nvSpPr>
        <p:spPr>
          <a:xfrm>
            <a:off x="6218950" y="2760150"/>
            <a:ext cx="2349300" cy="8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" sz="1000">
                <a:solidFill>
                  <a:srgbClr val="333333"/>
                </a:solidFill>
                <a:highlight>
                  <a:srgbClr val="FFFF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The tag-wise dispersions (orange dots) are the result of shrinking the gene-wise dispersion (black dots) to the trend (blue line)</a:t>
            </a:r>
            <a:endParaRPr sz="1000">
              <a:solidFill>
                <a:srgbClr val="333333"/>
              </a:solidFill>
              <a:highlight>
                <a:srgbClr val="FFFFFF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09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edgeR fitting models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6" name="Google Shape;746;p109"/>
          <p:cNvSpPr txBox="1"/>
          <p:nvPr/>
        </p:nvSpPr>
        <p:spPr>
          <a:xfrm>
            <a:off x="303300" y="1263000"/>
            <a:ext cx="9339300" cy="344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Classic (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pairwise comparisons between two or more groups)</a:t>
            </a: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glm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glmQL</a:t>
            </a:r>
            <a:endParaRPr b="0" i="0" sz="20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ourier New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000"/>
              <a:buFont typeface="Courier New"/>
              <a:buChar char="o"/>
            </a:pPr>
            <a:r>
              <a:rPr b="0" i="0" lang="en" sz="20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QL for bulk RNA-seq:</a:t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stricter error rate control (more rigorous dispersion and uncertainty)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speed improvement compared to other quasi-methods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for multiple treatment factors and with small # of biological</a:t>
            </a:r>
            <a:r>
              <a:rPr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replicates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+ relative changes in expression levels between conditions (not absolute)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None/>
            </a:pPr>
            <a:r>
              <a:rPr b="0" i="0" lang="en" sz="21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Limma package for large scale datasets – high overlap across methods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0" i="0" sz="21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10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Fitting the model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: glmQLFit</a:t>
            </a: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3" name="Google Shape;753;p110"/>
          <p:cNvSpPr/>
          <p:nvPr/>
        </p:nvSpPr>
        <p:spPr>
          <a:xfrm>
            <a:off x="181337" y="909329"/>
            <a:ext cx="5609864" cy="43396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dispersions - higher for genes with very low counts </a:t>
            </a:r>
            <a:r>
              <a:rPr lang="en" sz="1800">
                <a:solidFill>
                  <a:srgbClr val="002B42"/>
                </a:solidFill>
              </a:rPr>
              <a:t>- d</a:t>
            </a: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ecrease smoothly with abundance and asymptotically to a constant value for genes with larger counts.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159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Extended NB model to account for gene-specific variability from both biological and technical sources (quasi-likelihood)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NB dispersion trend is used to describe the overall biological variability across all genes (fit GLM)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Calibri"/>
              <a:buNone/>
            </a:pPr>
            <a:r>
              <a:t/>
            </a:r>
            <a:endParaRPr b="0" i="0" sz="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2"/>
              </a:buClr>
              <a:buSzPts val="1800"/>
              <a:buFont typeface="Arial"/>
              <a:buAutoNum type="arabicParenR"/>
            </a:pPr>
            <a:r>
              <a:rPr b="0" i="0" lang="en" sz="18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For each gene-specific variability above and below the overall level (deviance) is picked up by the QL dispersion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01600" lvl="0" marL="215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B4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4" name="Google Shape;754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3994" y="1666535"/>
            <a:ext cx="3560005" cy="1810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111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1" name="Google Shape;761;p111"/>
          <p:cNvSpPr txBox="1"/>
          <p:nvPr/>
        </p:nvSpPr>
        <p:spPr>
          <a:xfrm>
            <a:off x="181324" y="873950"/>
            <a:ext cx="8835900" cy="3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Identifies differential expression based on statistical significance regardless of how small the difference might be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5000 DE genes between condition and control groups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Interested only in genes with large expression changes -&gt;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subset of genes more biologically meaningful.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Modify the statistical test to evaluate variability as well as the magnitude of change of expression values </a:t>
            </a: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-&gt; expression changes greater than a specified threshold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"/>
              <a:buFont typeface="Courier New"/>
              <a:buNone/>
            </a:pPr>
            <a:r>
              <a:t/>
            </a:r>
            <a:endParaRPr b="0" i="0" sz="4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Not equivalent to a simple fold change cutoff : “the fold-change below which we are definitely not interested in the gene”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The total number of DE genes identified at an FDR of 5% can be shown with </a:t>
            </a:r>
            <a:r>
              <a:rPr b="0" i="1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decideTestsDGE() – set cutoff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9"/>
          <p:cNvSpPr txBox="1"/>
          <p:nvPr>
            <p:ph type="title"/>
          </p:nvPr>
        </p:nvSpPr>
        <p:spPr>
          <a:xfrm>
            <a:off x="628650" y="54240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Poll 1</a:t>
            </a:r>
            <a:r>
              <a:rPr lang="en"/>
              <a:t> </a:t>
            </a:r>
            <a:endParaRPr/>
          </a:p>
        </p:txBody>
      </p:sp>
      <p:sp>
        <p:nvSpPr>
          <p:cNvPr id="202" name="Google Shape;202;p49"/>
          <p:cNvSpPr txBox="1"/>
          <p:nvPr/>
        </p:nvSpPr>
        <p:spPr>
          <a:xfrm>
            <a:off x="628650" y="1407362"/>
            <a:ext cx="88092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How </a:t>
            </a: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familiar</a:t>
            </a:r>
            <a:r>
              <a:rPr lang="en" sz="24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you are:</a:t>
            </a:r>
            <a:endParaRPr sz="24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the ‘Introduction to RNA-seq’ Gladstone workshop or I similar courses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attended ‘Introduction to R’ </a:t>
            </a:r>
            <a:r>
              <a:rPr lang="en" sz="21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Gladstone workshop/experience with R </a:t>
            </a:r>
            <a:endParaRPr sz="2100">
              <a:solidFill>
                <a:schemeClr val="accen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have experience in analysing the RNASeq data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experience with RNAseq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2100"/>
              <a:buFont typeface="Helvetica Neue"/>
              <a:buAutoNum type="arabicPeriod"/>
            </a:pPr>
            <a:r>
              <a:rPr lang="en" sz="21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experience with R</a:t>
            </a:r>
            <a:endParaRPr sz="2100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12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Get the DE genes - </a:t>
            </a:r>
            <a:r>
              <a:rPr b="1" i="1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glmQLFTest</a:t>
            </a:r>
            <a:endParaRPr b="0" i="1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8" name="Google Shape;768;p112"/>
          <p:cNvSpPr/>
          <p:nvPr/>
        </p:nvSpPr>
        <p:spPr>
          <a:xfrm>
            <a:off x="821695" y="3248570"/>
            <a:ext cx="8068766" cy="1269578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Complicated contrasts  </a:t>
            </a: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- </a:t>
            </a:r>
            <a:r>
              <a:rPr b="0" i="1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makeContrasts()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	- between lactating and pregnant mice is the same for basal cells 	as it is for luminal cells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002B42"/>
                </a:solidFill>
                <a:latin typeface="Arial"/>
                <a:ea typeface="Arial"/>
                <a:cs typeface="Arial"/>
                <a:sym typeface="Arial"/>
              </a:rPr>
              <a:t> 	- the interaction effect between mouse status and cell type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Table&#10;&#10;Description automatically generated" id="769" name="Google Shape;769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3106" y="833231"/>
            <a:ext cx="7388657" cy="2123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13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 plot: Over and under expressed genes</a:t>
            </a:r>
            <a:endParaRPr b="0" i="0" sz="27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Chart, scatter chart&#10;&#10;Description automatically generated" id="776" name="Google Shape;776;p113"/>
          <p:cNvPicPr preferRelativeResize="0"/>
          <p:nvPr/>
        </p:nvPicPr>
        <p:blipFill rotWithShape="1">
          <a:blip r:embed="rId3">
            <a:alphaModFix/>
          </a:blip>
          <a:srcRect b="2748" l="0" r="0" t="0"/>
          <a:stretch/>
        </p:blipFill>
        <p:spPr>
          <a:xfrm>
            <a:off x="392654" y="838451"/>
            <a:ext cx="4352641" cy="3751985"/>
          </a:xfrm>
          <a:prstGeom prst="rect">
            <a:avLst/>
          </a:prstGeom>
          <a:noFill/>
          <a:ln>
            <a:noFill/>
          </a:ln>
        </p:spPr>
      </p:pic>
      <p:sp>
        <p:nvSpPr>
          <p:cNvPr id="777" name="Google Shape;777;p113"/>
          <p:cNvSpPr txBox="1"/>
          <p:nvPr/>
        </p:nvSpPr>
        <p:spPr>
          <a:xfrm>
            <a:off x="4745294" y="3273050"/>
            <a:ext cx="4398704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111111"/>
                </a:solidFill>
                <a:latin typeface="Roboto"/>
                <a:ea typeface="Roboto"/>
                <a:cs typeface="Roboto"/>
                <a:sym typeface="Roboto"/>
              </a:rPr>
              <a:t>Log-fold change and average abundance of each gene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113"/>
          <p:cNvSpPr txBox="1"/>
          <p:nvPr/>
        </p:nvSpPr>
        <p:spPr>
          <a:xfrm>
            <a:off x="4745294" y="1597733"/>
            <a:ext cx="4398706" cy="97401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Library size-adjusted log-fold change between two libraries (the difference) vs the average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log-expression across those libraries (the mean).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14"/>
          <p:cNvSpPr txBox="1"/>
          <p:nvPr>
            <p:ph type="title"/>
          </p:nvPr>
        </p:nvSpPr>
        <p:spPr>
          <a:xfrm>
            <a:off x="329125" y="4291580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Helvetica Neue"/>
              <a:buNone/>
            </a:pPr>
            <a:r>
              <a:rPr lang="en">
                <a:solidFill>
                  <a:schemeClr val="dk2"/>
                </a:solidFill>
              </a:rPr>
              <a:t>Demo II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115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Hands-on session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1" name="Google Shape;791;p115"/>
          <p:cNvSpPr txBox="1"/>
          <p:nvPr/>
        </p:nvSpPr>
        <p:spPr>
          <a:xfrm>
            <a:off x="181336" y="571167"/>
            <a:ext cx="7886700" cy="33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143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Load and reformat the data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MA plot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Create DGElist object and retrieve gene symbols</a:t>
            </a:r>
            <a:endParaRPr b="0" i="0" sz="11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Filter genes with inadequate information</a:t>
            </a:r>
            <a:endParaRPr b="0" i="0" sz="2100" u="none" cap="none" strike="noStrike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6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Helvetica Neue"/>
              <a:buChar char="o"/>
            </a:pPr>
            <a:r>
              <a:rPr lang="en" sz="2100">
                <a:solidFill>
                  <a:srgbClr val="CCCCC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Normalization</a:t>
            </a:r>
            <a:endParaRPr sz="2100">
              <a:solidFill>
                <a:srgbClr val="CCCCCC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Exploratory visualization : MDS and PCA plots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Define and fit a model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Hypothesis testing (four example hypotheses)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1430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Char char="o"/>
            </a:pPr>
            <a:r>
              <a:rPr b="0" i="0" lang="en" sz="21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Save results as a table and explore in Excel</a:t>
            </a:r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ourier New"/>
              <a:buNone/>
            </a:pPr>
            <a:r>
              <a:t/>
            </a:r>
            <a:endParaRPr b="0" i="0" sz="21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16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summary</a:t>
            </a:r>
            <a:endParaRPr b="0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8" name="Google Shape;798;p116"/>
          <p:cNvSpPr/>
          <p:nvPr/>
        </p:nvSpPr>
        <p:spPr>
          <a:xfrm>
            <a:off x="310450" y="937250"/>
            <a:ext cx="8732100" cy="3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Raw counts are not comparable across samples/genes within a sample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Several normalization methods: some more suitable for DEG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Estimate the dispersion, visualize the technical variability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Fit the model:  counts variance exceeding the mean </a:t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Make all the comparisons that you wish using complex contrast</a:t>
            </a:r>
            <a:endParaRPr b="0" i="0" sz="21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3335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100"/>
              <a:buFont typeface="Courier New"/>
              <a:buChar char="o"/>
            </a:pPr>
            <a:r>
              <a:rPr b="0" i="0" lang="en" sz="21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Visualize the DEG and get a list for pathway analysis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17"/>
          <p:cNvSpPr txBox="1"/>
          <p:nvPr/>
        </p:nvSpPr>
        <p:spPr>
          <a:xfrm>
            <a:off x="181336" y="137151"/>
            <a:ext cx="8962663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</a:pPr>
            <a:r>
              <a:rPr b="1" i="0" lang="en" sz="2700" u="none" cap="none" strike="noStrike">
                <a:solidFill>
                  <a:srgbClr val="CD28A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feedback is important to us!</a:t>
            </a:r>
            <a:endParaRPr b="0" i="0" sz="2700" u="none" cap="none" strike="noStrike">
              <a:solidFill>
                <a:srgbClr val="CD28A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5" name="Google Shape;805;p117"/>
          <p:cNvSpPr txBox="1"/>
          <p:nvPr/>
        </p:nvSpPr>
        <p:spPr>
          <a:xfrm>
            <a:off x="181336" y="688378"/>
            <a:ext cx="7886700" cy="1121845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 the end of the hands-on session: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Helvetica Neue"/>
              <a:buNone/>
            </a:pPr>
            <a:r>
              <a:t/>
            </a:r>
            <a:endParaRPr b="1" i="0" sz="2100" u="none" cap="none" strike="noStrike">
              <a:solidFill>
                <a:srgbClr val="FFC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1800"/>
              <a:buFont typeface="Helvetica Neue"/>
              <a:buNone/>
            </a:pPr>
            <a:r>
              <a:rPr b="0" i="0" lang="en" sz="1800" u="none" cap="none" strike="noStrike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take the survey ~3 min: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</a:pPr>
            <a:r>
              <a:rPr b="1" i="0" lang="en" sz="2100" u="none" cap="none" strike="noStrik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" sz="2100" u="sng" cap="none" strike="noStrike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https://www.surveymonkey.com/r/F75J6VZ</a:t>
            </a:r>
            <a:endParaRPr b="0" i="0" sz="21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6" name="Google Shape;806;p117"/>
          <p:cNvSpPr/>
          <p:nvPr/>
        </p:nvSpPr>
        <p:spPr>
          <a:xfrm>
            <a:off x="95608" y="2740531"/>
            <a:ext cx="8225400" cy="7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Real data might need additional analyses choices that need experience.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0160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Consult with the </a:t>
            </a:r>
            <a:r>
              <a:rPr b="0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Gladstone Bioinformatics core</a:t>
            </a:r>
            <a:r>
              <a:rPr b="0" i="0" lang="en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for such scenarios and data.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117"/>
          <p:cNvSpPr txBox="1"/>
          <p:nvPr>
            <p:ph idx="4294967295" type="body"/>
          </p:nvPr>
        </p:nvSpPr>
        <p:spPr>
          <a:xfrm>
            <a:off x="228963" y="3883425"/>
            <a:ext cx="88674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5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</a:pPr>
            <a:r>
              <a:rPr lang="en" sz="1900">
                <a:solidFill>
                  <a:srgbClr val="F76912"/>
                </a:solidFill>
              </a:rPr>
              <a:t>Winter </a:t>
            </a:r>
            <a:r>
              <a:rPr lang="en" sz="1900">
                <a:solidFill>
                  <a:srgbClr val="F76912"/>
                </a:solidFill>
              </a:rPr>
              <a:t>workshops schedule</a:t>
            </a:r>
            <a:r>
              <a:rPr lang="en" sz="1900">
                <a:solidFill>
                  <a:srgbClr val="222222"/>
                </a:solidFill>
              </a:rPr>
              <a:t> - </a:t>
            </a:r>
            <a:r>
              <a:rPr lang="en" sz="1900" u="sng">
                <a:solidFill>
                  <a:schemeClr val="hlink"/>
                </a:solidFill>
                <a:hlinkClick r:id="rId5"/>
              </a:rPr>
              <a:t>Data Science Training Program</a:t>
            </a:r>
            <a:endParaRPr sz="19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118"/>
          <p:cNvSpPr txBox="1"/>
          <p:nvPr/>
        </p:nvSpPr>
        <p:spPr>
          <a:xfrm>
            <a:off x="492919" y="1933746"/>
            <a:ext cx="8283178" cy="705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Helvetica Neue"/>
              <a:buNone/>
            </a:pPr>
            <a:r>
              <a:rPr b="1" i="0" lang="en" sz="45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Google Shape;818;p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/>
          <p:nvPr>
            <p:ph type="title"/>
          </p:nvPr>
        </p:nvSpPr>
        <p:spPr>
          <a:xfrm>
            <a:off x="246500" y="263555"/>
            <a:ext cx="78867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lang="en"/>
              <a:t>Materials for this workshop</a:t>
            </a:r>
            <a:endParaRPr/>
          </a:p>
        </p:txBody>
      </p:sp>
      <p:sp>
        <p:nvSpPr>
          <p:cNvPr id="209" name="Google Shape;209;p50"/>
          <p:cNvSpPr txBox="1"/>
          <p:nvPr/>
        </p:nvSpPr>
        <p:spPr>
          <a:xfrm>
            <a:off x="246497" y="1030454"/>
            <a:ext cx="7886700" cy="3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Please download the compressed file 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202</a:t>
            </a:r>
            <a:r>
              <a:rPr b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</a:t>
            </a:r>
            <a:r>
              <a:rPr b="1" lang="en" sz="1800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Feb</a:t>
            </a:r>
            <a:r>
              <a:rPr b="1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_intermediatRNAseq.zip</a:t>
            </a:r>
            <a:endParaRPr b="1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Double click on the file, the unzipped folder includes:</a:t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A40"/>
              </a:buClr>
              <a:buSzPts val="1800"/>
              <a:buFont typeface="Courier New"/>
              <a:buChar char="o"/>
            </a:pPr>
            <a:r>
              <a:rPr b="0" i="0" lang="en" sz="18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Hands-on session files: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handson.R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targets.txt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DE_resutls.txt</a:t>
            </a:r>
            <a:endParaRPr b="0" i="0" sz="17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700"/>
              <a:buFont typeface="Helvetica Neue"/>
              <a:buNone/>
            </a:pPr>
            <a:r>
              <a:rPr b="0" i="0" lang="en" sz="1700" u="none" cap="none" strike="noStrike">
                <a:solidFill>
                  <a:srgbClr val="002A4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	- GSE60450_Lactation-GenewiseCounts.txt.gz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None/>
            </a:pPr>
            <a:r>
              <a:t/>
            </a:r>
            <a:endParaRPr b="0" i="0" sz="800" u="none" cap="none" strike="noStrike">
              <a:solidFill>
                <a:srgbClr val="002A4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presentation with concepts</a:t>
            </a:r>
            <a:endParaRPr sz="1100">
              <a:solidFill>
                <a:schemeClr val="dk1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2A40"/>
              </a:buClr>
              <a:buSzPts val="1200"/>
              <a:buFont typeface="Helvetica Neue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1"/>
          <p:cNvSpPr txBox="1"/>
          <p:nvPr/>
        </p:nvSpPr>
        <p:spPr>
          <a:xfrm>
            <a:off x="109449" y="200456"/>
            <a:ext cx="8732096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rPr b="1" i="0" lang="en" sz="33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Workshop outline</a:t>
            </a:r>
            <a:endParaRPr b="0" i="0" sz="33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</a:pPr>
            <a:r>
              <a:t/>
            </a:r>
            <a:endParaRPr b="1" i="0" sz="3300" u="none" cap="none" strike="noStrike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51"/>
          <p:cNvSpPr/>
          <p:nvPr/>
        </p:nvSpPr>
        <p:spPr>
          <a:xfrm>
            <a:off x="109450" y="726250"/>
            <a:ext cx="9186000" cy="38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Intro to a real experiment  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Approach for Differentially Expressed Gene analysis: edgeR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Filtering genes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Normalization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○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Exploratory visualization: MDS – PCA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Fit the model for DEG 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466C"/>
              </a:buClr>
              <a:buSzPts val="2000"/>
              <a:buFont typeface="Courier New"/>
              <a:buChar char="●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Compare groups and visualize the DEG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71AF"/>
              </a:buClr>
              <a:buSzPts val="2000"/>
              <a:buFont typeface="Helvetica Neue Light"/>
              <a:buChar char="○"/>
            </a:pPr>
            <a:r>
              <a:rPr b="0" i="0" lang="en" sz="2000" u="none" cap="none" strike="noStrike">
                <a:solidFill>
                  <a:srgbClr val="002B4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Demo II</a:t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002B42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Gladston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A40"/>
      </a:accent1>
      <a:accent2>
        <a:srgbClr val="E5E1D5"/>
      </a:accent2>
      <a:accent3>
        <a:srgbClr val="96938C"/>
      </a:accent3>
      <a:accent4>
        <a:srgbClr val="F76912"/>
      </a:accent4>
      <a:accent5>
        <a:srgbClr val="FAA308"/>
      </a:accent5>
      <a:accent6>
        <a:srgbClr val="00D3E6"/>
      </a:accent6>
      <a:hlink>
        <a:srgbClr val="CC28A3"/>
      </a:hlink>
      <a:folHlink>
        <a:srgbClr val="CC28A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Gladstone Microscopy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