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48"/>
  </p:notesMasterIdLst>
  <p:handoutMasterIdLst>
    <p:handoutMasterId r:id="rId49"/>
  </p:handoutMasterIdLst>
  <p:sldIdLst>
    <p:sldId id="471" r:id="rId2"/>
    <p:sldId id="829" r:id="rId3"/>
    <p:sldId id="660" r:id="rId4"/>
    <p:sldId id="663" r:id="rId5"/>
    <p:sldId id="678" r:id="rId6"/>
    <p:sldId id="677" r:id="rId7"/>
    <p:sldId id="656" r:id="rId8"/>
    <p:sldId id="662" r:id="rId9"/>
    <p:sldId id="664" r:id="rId10"/>
    <p:sldId id="657" r:id="rId11"/>
    <p:sldId id="666" r:id="rId12"/>
    <p:sldId id="661" r:id="rId13"/>
    <p:sldId id="667" r:id="rId14"/>
    <p:sldId id="637" r:id="rId15"/>
    <p:sldId id="640" r:id="rId16"/>
    <p:sldId id="641" r:id="rId17"/>
    <p:sldId id="642" r:id="rId18"/>
    <p:sldId id="643" r:id="rId19"/>
    <p:sldId id="644" r:id="rId20"/>
    <p:sldId id="645" r:id="rId21"/>
    <p:sldId id="646" r:id="rId22"/>
    <p:sldId id="647" r:id="rId23"/>
    <p:sldId id="668" r:id="rId24"/>
    <p:sldId id="648" r:id="rId25"/>
    <p:sldId id="649" r:id="rId26"/>
    <p:sldId id="650" r:id="rId27"/>
    <p:sldId id="651" r:id="rId28"/>
    <p:sldId id="652" r:id="rId29"/>
    <p:sldId id="653" r:id="rId30"/>
    <p:sldId id="654" r:id="rId31"/>
    <p:sldId id="828" r:id="rId32"/>
    <p:sldId id="679" r:id="rId33"/>
    <p:sldId id="655" r:id="rId34"/>
    <p:sldId id="281" r:id="rId35"/>
    <p:sldId id="282" r:id="rId36"/>
    <p:sldId id="671" r:id="rId37"/>
    <p:sldId id="672" r:id="rId38"/>
    <p:sldId id="673" r:id="rId39"/>
    <p:sldId id="674" r:id="rId40"/>
    <p:sldId id="676" r:id="rId41"/>
    <p:sldId id="675" r:id="rId42"/>
    <p:sldId id="658" r:id="rId43"/>
    <p:sldId id="669" r:id="rId44"/>
    <p:sldId id="827" r:id="rId45"/>
    <p:sldId id="665" r:id="rId46"/>
    <p:sldId id="65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E2"/>
    <a:srgbClr val="002A40"/>
    <a:srgbClr val="CD28A3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/>
    <p:restoredTop sz="95429" autoAdjust="0"/>
  </p:normalViewPr>
  <p:slideViewPr>
    <p:cSldViewPr snapToGrid="0" snapToObjects="1">
      <p:cViewPr varScale="1">
        <p:scale>
          <a:sx n="147" d="100"/>
          <a:sy n="147" d="100"/>
        </p:scale>
        <p:origin x="1096" y="184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8/15/22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8/15/22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/wiki/Student%27s_t-distribution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www.real-statistics.com</a:t>
            </a:r>
            <a:r>
              <a:rPr lang="en-US" dirty="0"/>
              <a:t>/statistics-tables/</a:t>
            </a:r>
            <a:r>
              <a:rPr lang="en-US" dirty="0" err="1"/>
              <a:t>mann</a:t>
            </a:r>
            <a:r>
              <a:rPr lang="en-US" dirty="0"/>
              <a:t>-</a:t>
            </a:r>
            <a:r>
              <a:rPr lang="en-US" dirty="0" err="1"/>
              <a:t>whitney</a:t>
            </a:r>
            <a:r>
              <a:rPr lang="en-US" dirty="0"/>
              <a:t>-table/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9034-3E92-EA43-8695-5847E49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662D-5D72-304B-B26F-DA8F1F2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880-11E1-C54E-9CC3-5D3150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84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8/15/22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  <p:sldLayoutId id="2147483781" r:id="rId14"/>
    <p:sldLayoutId id="21474837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F75J6VZ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Reuben Thomas</a:t>
            </a:r>
          </a:p>
          <a:p>
            <a:r>
              <a:rPr lang="en-US" dirty="0"/>
              <a:t>Associate Director/Staff Scientist @ Bioinformatics Core @ GIDB</a:t>
            </a:r>
          </a:p>
          <a:p>
            <a:r>
              <a:rPr lang="en-US" dirty="0"/>
              <a:t>08/12/2022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u="sng" dirty="0"/>
              <a:t>Statistical Hypothesis Testing</a:t>
            </a:r>
            <a:br>
              <a:rPr lang="en-US" sz="4000" u="sng" dirty="0"/>
            </a:br>
            <a:r>
              <a:rPr lang="en-US" sz="4000" u="sng" dirty="0"/>
              <a:t>Basics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50504"/>
          </a:xfrm>
        </p:spPr>
        <p:txBody>
          <a:bodyPr/>
          <a:lstStyle/>
          <a:p>
            <a:r>
              <a:rPr lang="en-US" dirty="0"/>
              <a:t>We would like to make </a:t>
            </a:r>
            <a:r>
              <a:rPr lang="en-US" b="1" dirty="0"/>
              <a:t>generalizable claims about an entire target population </a:t>
            </a:r>
            <a:r>
              <a:rPr lang="en-US" dirty="0"/>
              <a:t>with data </a:t>
            </a:r>
            <a:r>
              <a:rPr lang="en-US" b="1" dirty="0"/>
              <a:t>from only a random subset </a:t>
            </a:r>
            <a:r>
              <a:rPr lang="en-US" dirty="0"/>
              <a:t>of this population.</a:t>
            </a:r>
          </a:p>
          <a:p>
            <a:r>
              <a:rPr lang="en-US" b="1" dirty="0"/>
              <a:t>Random sampling</a:t>
            </a:r>
            <a:r>
              <a:rPr lang="en-US" dirty="0"/>
              <a:t>, </a:t>
            </a:r>
            <a:r>
              <a:rPr lang="en-US" b="1" dirty="0"/>
              <a:t>appropriate experimental design</a:t>
            </a:r>
            <a:r>
              <a:rPr lang="en-US" dirty="0"/>
              <a:t> and </a:t>
            </a:r>
            <a:r>
              <a:rPr lang="en-US" b="1" dirty="0"/>
              <a:t>Central Limit Theorem</a:t>
            </a:r>
            <a:r>
              <a:rPr lang="en-US" dirty="0"/>
              <a:t> allows us to make generalizable claims </a:t>
            </a:r>
          </a:p>
          <a:p>
            <a:r>
              <a:rPr lang="en-US" dirty="0"/>
              <a:t>Hypothesis testing rests on assuming the </a:t>
            </a:r>
            <a:r>
              <a:rPr lang="en-US" b="1" dirty="0"/>
              <a:t>skeptical point of view</a:t>
            </a:r>
            <a:r>
              <a:rPr lang="en-US" dirty="0"/>
              <a:t> and testing for deviations from this assumption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Null</a:t>
            </a:r>
            <a:r>
              <a:rPr lang="en-US" dirty="0"/>
              <a:t> versus </a:t>
            </a:r>
            <a:r>
              <a:rPr lang="en-US" b="1" dirty="0"/>
              <a:t>Alternative Assumption</a:t>
            </a:r>
          </a:p>
          <a:p>
            <a:r>
              <a:rPr lang="en-US" dirty="0"/>
              <a:t>Equally relevant to Hypothesis Testing is the idea of measuring</a:t>
            </a:r>
            <a:r>
              <a:rPr lang="en-US" b="1" dirty="0"/>
              <a:t> the strength of association/effect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8938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b="1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8368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4264C-C95D-5745-A362-45B51A27A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728952"/>
          </a:xfrm>
        </p:spPr>
        <p:txBody>
          <a:bodyPr/>
          <a:lstStyle/>
          <a:p>
            <a:r>
              <a:rPr lang="en-US" u="sng" dirty="0"/>
              <a:t>Response</a:t>
            </a:r>
            <a:r>
              <a:rPr lang="en-US" dirty="0"/>
              <a:t>: Gene expression, Chicken weight</a:t>
            </a:r>
          </a:p>
          <a:p>
            <a:r>
              <a:rPr lang="en-US" u="sng" dirty="0"/>
              <a:t>Predictor</a:t>
            </a:r>
            <a:r>
              <a:rPr lang="en-US" dirty="0"/>
              <a:t>: Genotype, treatment, chicken feed</a:t>
            </a:r>
          </a:p>
          <a:p>
            <a:r>
              <a:rPr lang="en-US" u="sng" dirty="0"/>
              <a:t>Types</a:t>
            </a:r>
            <a:r>
              <a:rPr lang="en-US" dirty="0"/>
              <a:t>: Categorical or Continuous</a:t>
            </a:r>
          </a:p>
          <a:p>
            <a:pPr lvl="1"/>
            <a:r>
              <a:rPr lang="en-US" dirty="0"/>
              <a:t>Categorical – genotype (mutant versus wild-type), disease vs  normal</a:t>
            </a:r>
          </a:p>
          <a:p>
            <a:pPr lvl="1"/>
            <a:r>
              <a:rPr lang="en-US" dirty="0"/>
              <a:t>Continuous – age, dose of drug treatment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96072-3119-7E40-B06E-B1388649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00112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b="1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0133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Categorical/Factor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6973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1494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pic>
        <p:nvPicPr>
          <p:cNvPr id="4" name="Picture 3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3" y="2217244"/>
            <a:ext cx="6298169" cy="464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Linear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slope</a:t>
            </a:r>
          </a:p>
        </p:txBody>
      </p:sp>
    </p:spTree>
    <p:extLst>
      <p:ext uri="{BB962C8B-B14F-4D97-AF65-F5344CB8AC3E}">
        <p14:creationId xmlns:p14="http://schemas.microsoft.com/office/powerpoint/2010/main" val="17925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3782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T-tests, ANOVA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difference of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                                   means</a:t>
            </a:r>
          </a:p>
        </p:txBody>
      </p:sp>
      <p:pic>
        <p:nvPicPr>
          <p:cNvPr id="2" name="Picture 1" descr="BoxPlotChickenFe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9" y="2056153"/>
            <a:ext cx="74803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7158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Fisher’s test, 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Chiq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-square test, 2x2 tables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4" name="Picture 3" descr="TwoByTwo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1" y="1868574"/>
            <a:ext cx="6283899" cy="46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18B6A-D536-F19C-1E4A-15AE80CBA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/>
              <a:t>Reuben Thomas – Associate Core Director</a:t>
            </a:r>
          </a:p>
          <a:p>
            <a:r>
              <a:rPr lang="en-US" dirty="0"/>
              <a:t>Ayushi Agrawal – Bioinformatician II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81DD3-3A74-2CF5-F2BD-3AAAC4A9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the discussion today…</a:t>
            </a:r>
          </a:p>
        </p:txBody>
      </p:sp>
    </p:spTree>
    <p:extLst>
      <p:ext uri="{BB962C8B-B14F-4D97-AF65-F5344CB8AC3E}">
        <p14:creationId xmlns:p14="http://schemas.microsoft.com/office/powerpoint/2010/main" val="389192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583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Logistic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2" name="Picture 1" descr="Exam_pass_logistic_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493"/>
            <a:ext cx="5790588" cy="4196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539" y="650762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https://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upload.wikimedia.org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wikipedia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/commons/6/6d/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Exam_pass_logistic_curve.jpeg</a:t>
            </a:r>
            <a:endParaRPr lang="en-US" sz="1200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pic>
        <p:nvPicPr>
          <p:cNvPr id="21" name="Picture 20" descr="Exam_pass_logistic_cur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78" y="2382910"/>
            <a:ext cx="2009624" cy="14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7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b="1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72501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gene differentially expressed between the two developmental time-points?</a:t>
            </a:r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8387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Convince a skeptic: Repeat this experiment 1000 times </a:t>
            </a:r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5030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limit theorem allows us to estimate the variation of the location of the distribution 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10219"/>
              </p:ext>
            </p:extLst>
          </p:nvPr>
        </p:nvGraphicFramePr>
        <p:xfrm>
          <a:off x="2006600" y="2143125"/>
          <a:ext cx="204893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700" imgH="431800" progId="Equation.3">
                  <p:embed/>
                </p:oleObj>
              </mc:Choice>
              <mc:Fallback>
                <p:oleObj name="Equation" r:id="rId3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6600" y="2143125"/>
                        <a:ext cx="204893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328525"/>
              </p:ext>
            </p:extLst>
          </p:nvPr>
        </p:nvGraphicFramePr>
        <p:xfrm>
          <a:off x="7736417" y="2143125"/>
          <a:ext cx="309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4100" imgH="431800" progId="Equation.3">
                  <p:embed/>
                </p:oleObj>
              </mc:Choice>
              <mc:Fallback>
                <p:oleObj name="Equation" r:id="rId5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36417" y="2143125"/>
                        <a:ext cx="3098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42985"/>
              </p:ext>
            </p:extLst>
          </p:nvPr>
        </p:nvGraphicFramePr>
        <p:xfrm>
          <a:off x="5238751" y="2143125"/>
          <a:ext cx="196426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200" imgH="431800" progId="Equation.3">
                  <p:embed/>
                </p:oleObj>
              </mc:Choice>
              <mc:Fallback>
                <p:oleObj name="Equation" r:id="rId7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8751" y="2143125"/>
                        <a:ext cx="196426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381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Theoretical distribution of difference in means under Null Hypothesis</a:t>
            </a:r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82952" y="1910704"/>
            <a:ext cx="10515600" cy="4351338"/>
          </a:xfrm>
        </p:spPr>
      </p:pic>
      <p:sp>
        <p:nvSpPr>
          <p:cNvPr id="9" name="TextBox 8"/>
          <p:cNvSpPr txBox="1"/>
          <p:nvPr/>
        </p:nvSpPr>
        <p:spPr>
          <a:xfrm>
            <a:off x="4555802" y="6281780"/>
            <a:ext cx="30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Type I error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sz="2400" b="1" u="sng" dirty="0"/>
              <a:t>p-value</a:t>
            </a:r>
          </a:p>
        </p:txBody>
      </p:sp>
      <p:pic>
        <p:nvPicPr>
          <p:cNvPr id="5" name="Content Placeholder 7" descr="Null_Z_Distribution_sd_14_n_4.pdf">
            <a:extLst>
              <a:ext uri="{FF2B5EF4-FFF2-40B4-BE49-F238E27FC236}">
                <a16:creationId xmlns:a16="http://schemas.microsoft.com/office/drawing/2014/main" id="{8D50BAA4-89CC-EB40-BC32-985569E3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3831336" y="1910704"/>
            <a:ext cx="10515600" cy="43513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0A0B25-BEF6-C54E-9C2B-71C3A3B4EEE2}"/>
              </a:ext>
            </a:extLst>
          </p:cNvPr>
          <p:cNvCxnSpPr/>
          <p:nvPr/>
        </p:nvCxnSpPr>
        <p:spPr>
          <a:xfrm>
            <a:off x="7997952" y="5035296"/>
            <a:ext cx="0" cy="719328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D3EFC-8D78-ED4B-B49F-3C6AEDE989DB}"/>
              </a:ext>
            </a:extLst>
          </p:cNvPr>
          <p:cNvCxnSpPr>
            <a:cxnSpLocks/>
          </p:cNvCxnSpPr>
          <p:nvPr/>
        </p:nvCxnSpPr>
        <p:spPr>
          <a:xfrm>
            <a:off x="7851648" y="5535168"/>
            <a:ext cx="8585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B73448-12C7-A446-BC99-D2027FE9A80A}"/>
              </a:ext>
            </a:extLst>
          </p:cNvPr>
          <p:cNvCxnSpPr/>
          <p:nvPr/>
        </p:nvCxnSpPr>
        <p:spPr>
          <a:xfrm>
            <a:off x="7894574" y="5473700"/>
            <a:ext cx="103378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4AAC68-B3A3-6645-89BC-8D5DD4288692}"/>
              </a:ext>
            </a:extLst>
          </p:cNvPr>
          <p:cNvCxnSpPr>
            <a:cxnSpLocks/>
          </p:cNvCxnSpPr>
          <p:nvPr/>
        </p:nvCxnSpPr>
        <p:spPr>
          <a:xfrm>
            <a:off x="7791196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2C3363-3DA4-5C46-A753-EA47E5A2DBD7}"/>
              </a:ext>
            </a:extLst>
          </p:cNvPr>
          <p:cNvCxnSpPr/>
          <p:nvPr/>
        </p:nvCxnSpPr>
        <p:spPr>
          <a:xfrm>
            <a:off x="7693025" y="5607621"/>
            <a:ext cx="57150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FFEF7F-9142-614F-BDAB-31DEBF62AFF5}"/>
              </a:ext>
            </a:extLst>
          </p:cNvPr>
          <p:cNvCxnSpPr/>
          <p:nvPr/>
        </p:nvCxnSpPr>
        <p:spPr>
          <a:xfrm>
            <a:off x="7741158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CBA9F1-71BD-3347-B956-92E5A08A5417}"/>
              </a:ext>
            </a:extLst>
          </p:cNvPr>
          <p:cNvCxnSpPr/>
          <p:nvPr/>
        </p:nvCxnSpPr>
        <p:spPr>
          <a:xfrm>
            <a:off x="7589647" y="5621337"/>
            <a:ext cx="60452" cy="5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72996F-F35E-4E45-97C9-977C3387D34D}"/>
              </a:ext>
            </a:extLst>
          </p:cNvPr>
          <p:cNvCxnSpPr/>
          <p:nvPr/>
        </p:nvCxnSpPr>
        <p:spPr>
          <a:xfrm>
            <a:off x="7650099" y="5607621"/>
            <a:ext cx="55245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987700-C112-B843-A44E-AF61043FA063}"/>
              </a:ext>
            </a:extLst>
          </p:cNvPr>
          <p:cNvCxnSpPr/>
          <p:nvPr/>
        </p:nvCxnSpPr>
        <p:spPr>
          <a:xfrm>
            <a:off x="7503795" y="5643848"/>
            <a:ext cx="52706" cy="36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AFBEF4-7787-774B-A4A0-B8376DBDACFA}"/>
              </a:ext>
            </a:extLst>
          </p:cNvPr>
          <p:cNvCxnSpPr/>
          <p:nvPr/>
        </p:nvCxnSpPr>
        <p:spPr>
          <a:xfrm>
            <a:off x="7808722" y="5535168"/>
            <a:ext cx="8388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F4D71A-1083-984C-8491-7100665E7AFF}"/>
              </a:ext>
            </a:extLst>
          </p:cNvPr>
          <p:cNvCxnSpPr>
            <a:cxnSpLocks/>
          </p:cNvCxnSpPr>
          <p:nvPr/>
        </p:nvCxnSpPr>
        <p:spPr>
          <a:xfrm>
            <a:off x="7867585" y="5505767"/>
            <a:ext cx="130367" cy="16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5FEA8B-364F-0E44-8B68-15D47704BAD9}"/>
              </a:ext>
            </a:extLst>
          </p:cNvPr>
          <p:cNvCxnSpPr/>
          <p:nvPr/>
        </p:nvCxnSpPr>
        <p:spPr>
          <a:xfrm>
            <a:off x="7935530" y="5453962"/>
            <a:ext cx="62422" cy="81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E73088-7FBF-C349-8BB6-18689ED4529C}"/>
              </a:ext>
            </a:extLst>
          </p:cNvPr>
          <p:cNvCxnSpPr/>
          <p:nvPr/>
        </p:nvCxnSpPr>
        <p:spPr>
          <a:xfrm flipH="1">
            <a:off x="7835389" y="5463440"/>
            <a:ext cx="145037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914AA2-6E8D-7145-8B6F-CCF7F19A1F19}"/>
              </a:ext>
            </a:extLst>
          </p:cNvPr>
          <p:cNvCxnSpPr/>
          <p:nvPr/>
        </p:nvCxnSpPr>
        <p:spPr>
          <a:xfrm flipH="1">
            <a:off x="7906958" y="5562600"/>
            <a:ext cx="90993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822A9A-3137-6646-999A-F4E1E15422FA}"/>
              </a:ext>
            </a:extLst>
          </p:cNvPr>
          <p:cNvCxnSpPr/>
          <p:nvPr/>
        </p:nvCxnSpPr>
        <p:spPr>
          <a:xfrm flipH="1">
            <a:off x="7702774" y="5535168"/>
            <a:ext cx="107853" cy="154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85C497-CC03-6347-83D3-DE0D29FF0CFF}"/>
              </a:ext>
            </a:extLst>
          </p:cNvPr>
          <p:cNvCxnSpPr/>
          <p:nvPr/>
        </p:nvCxnSpPr>
        <p:spPr>
          <a:xfrm flipH="1">
            <a:off x="7801610" y="5494565"/>
            <a:ext cx="89141" cy="18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936186-BC42-634B-8435-F971CD10D9C9}"/>
              </a:ext>
            </a:extLst>
          </p:cNvPr>
          <p:cNvCxnSpPr/>
          <p:nvPr/>
        </p:nvCxnSpPr>
        <p:spPr>
          <a:xfrm flipH="1">
            <a:off x="7593148" y="5606667"/>
            <a:ext cx="99876" cy="7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3ADE15-9F84-FE4C-9732-4C4AD8631B49}"/>
              </a:ext>
            </a:extLst>
          </p:cNvPr>
          <p:cNvCxnSpPr/>
          <p:nvPr/>
        </p:nvCxnSpPr>
        <p:spPr>
          <a:xfrm flipH="1">
            <a:off x="7506463" y="5635625"/>
            <a:ext cx="74506" cy="5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25D717-1C75-0C4F-A474-37AEC348769A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002420" y="5689553"/>
            <a:ext cx="2553382" cy="82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A4BEA81-BD5F-234D-BCAA-622AAE4F04F6}"/>
              </a:ext>
            </a:extLst>
          </p:cNvPr>
          <p:cNvSpPr txBox="1"/>
          <p:nvPr/>
        </p:nvSpPr>
        <p:spPr>
          <a:xfrm>
            <a:off x="7396223" y="440995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Observed difference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809EC33-036B-9E45-A0A3-C282F47772BB}"/>
              </a:ext>
            </a:extLst>
          </p:cNvPr>
          <p:cNvCxnSpPr>
            <a:stCxn id="9" idx="3"/>
          </p:cNvCxnSpPr>
          <p:nvPr/>
        </p:nvCxnSpPr>
        <p:spPr>
          <a:xfrm flipV="1">
            <a:off x="7636197" y="5679293"/>
            <a:ext cx="215451" cy="83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underlying variation</a:t>
            </a:r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3034748" y="2473158"/>
            <a:ext cx="6073603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6835206" y="2473159"/>
            <a:ext cx="6016289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481248" y="2267170"/>
            <a:ext cx="3254765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925025" y="205375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9180" y="21041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6022" y="2103826"/>
            <a:ext cx="6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3232353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the number of replicates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" y="2025985"/>
            <a:ext cx="3965073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61" y="2013285"/>
            <a:ext cx="3982007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39" y="2013285"/>
            <a:ext cx="3928532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5026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3103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85111" y="1679077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</p:spTree>
    <p:extLst>
      <p:ext uri="{BB962C8B-B14F-4D97-AF65-F5344CB8AC3E}">
        <p14:creationId xmlns:p14="http://schemas.microsoft.com/office/powerpoint/2010/main" val="365265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8BC77D-A745-1C43-9431-F2D93E0FD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099310"/>
          </a:xfrm>
        </p:spPr>
        <p:txBody>
          <a:bodyPr/>
          <a:lstStyle/>
          <a:p>
            <a:r>
              <a:rPr lang="en-US" dirty="0"/>
              <a:t>Have been at Gladstone for over 8 years</a:t>
            </a:r>
          </a:p>
          <a:p>
            <a:r>
              <a:rPr lang="en-US" dirty="0"/>
              <a:t>Led statistical analysis covering a wide range of models on various data sets</a:t>
            </a:r>
          </a:p>
          <a:p>
            <a:r>
              <a:rPr lang="en-US" dirty="0"/>
              <a:t>Have a engineering and computational/statistical background via IIT Bombay, Northwestern University, NIH and Cal, Berkeley.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1AB50C-C8D7-C040-92E7-CFC238BF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3152107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a difference of means of -15</a:t>
            </a:r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53342" y="1825625"/>
            <a:ext cx="10515600" cy="4351338"/>
          </a:xfrm>
        </p:spPr>
      </p:pic>
      <p:sp>
        <p:nvSpPr>
          <p:cNvPr id="7" name="TextBox 6"/>
          <p:cNvSpPr txBox="1"/>
          <p:nvPr/>
        </p:nvSpPr>
        <p:spPr>
          <a:xfrm>
            <a:off x="1073410" y="6314486"/>
            <a:ext cx="285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Type I  </a:t>
            </a:r>
            <a:r>
              <a:rPr lang="en-US" dirty="0"/>
              <a:t>and </a:t>
            </a:r>
            <a:r>
              <a:rPr lang="en-US" sz="2400" b="1" dirty="0">
                <a:solidFill>
                  <a:srgbClr val="0000FF"/>
                </a:solidFill>
              </a:rPr>
              <a:t>Type II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error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31632-FE51-F40E-BB73-185739F620AD}"/>
              </a:ext>
            </a:extLst>
          </p:cNvPr>
          <p:cNvSpPr/>
          <p:nvPr/>
        </p:nvSpPr>
        <p:spPr>
          <a:xfrm>
            <a:off x="6559755" y="17555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 willing to be mistaken that there is a true difference </a:t>
            </a:r>
            <a:r>
              <a:rPr lang="en-US" b="1" dirty="0">
                <a:solidFill>
                  <a:srgbClr val="FF0000"/>
                </a:solidFill>
              </a:rPr>
              <a:t>Type I error </a:t>
            </a:r>
            <a:r>
              <a:rPr lang="en-US" dirty="0">
                <a:solidFill>
                  <a:srgbClr val="FF0000"/>
                </a:solidFill>
              </a:rPr>
              <a:t>fraction of time you repeat this experiment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D1D2B-4411-B566-7F6D-6BC25A221D62}"/>
              </a:ext>
            </a:extLst>
          </p:cNvPr>
          <p:cNvSpPr/>
          <p:nvPr/>
        </p:nvSpPr>
        <p:spPr>
          <a:xfrm>
            <a:off x="6559755" y="32558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You are mistaken that there is no difference </a:t>
            </a:r>
            <a:r>
              <a:rPr lang="en-US" b="1" dirty="0">
                <a:solidFill>
                  <a:srgbClr val="00B0F0"/>
                </a:solidFill>
              </a:rPr>
              <a:t>Type II error </a:t>
            </a:r>
            <a:r>
              <a:rPr lang="en-US" dirty="0">
                <a:solidFill>
                  <a:srgbClr val="00B0F0"/>
                </a:solidFill>
              </a:rPr>
              <a:t>fraction of time you repeat this experiment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8F006-F18F-AF9A-7407-09D073A0B24D}"/>
              </a:ext>
            </a:extLst>
          </p:cNvPr>
          <p:cNvSpPr txBox="1"/>
          <p:nvPr/>
        </p:nvSpPr>
        <p:spPr>
          <a:xfrm>
            <a:off x="6559755" y="4756074"/>
            <a:ext cx="25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Power</a:t>
            </a:r>
            <a:r>
              <a:rPr lang="en-US" dirty="0">
                <a:solidFill>
                  <a:srgbClr val="7030A0"/>
                </a:solidFill>
              </a:rPr>
              <a:t> = 1 – </a:t>
            </a:r>
            <a:r>
              <a:rPr lang="en-US" b="1" dirty="0">
                <a:solidFill>
                  <a:srgbClr val="7030A0"/>
                </a:solidFill>
              </a:rPr>
              <a:t>Type II error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DE1D4-1ECB-25E0-ED00-077BDA7ECB5B}"/>
              </a:ext>
            </a:extLst>
          </p:cNvPr>
          <p:cNvSpPr/>
          <p:nvPr/>
        </p:nvSpPr>
        <p:spPr>
          <a:xfrm>
            <a:off x="6559755" y="53791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You correctly say that there is a difference </a:t>
            </a:r>
            <a:r>
              <a:rPr lang="en-US" b="1" dirty="0">
                <a:solidFill>
                  <a:srgbClr val="7030A0"/>
                </a:solidFill>
              </a:rPr>
              <a:t>Power </a:t>
            </a:r>
            <a:r>
              <a:rPr lang="en-US" dirty="0">
                <a:solidFill>
                  <a:srgbClr val="7030A0"/>
                </a:solidFill>
              </a:rPr>
              <a:t>fraction of time you repeat this experiment</a:t>
            </a:r>
          </a:p>
        </p:txBody>
      </p:sp>
    </p:spTree>
    <p:extLst>
      <p:ext uri="{BB962C8B-B14F-4D97-AF65-F5344CB8AC3E}">
        <p14:creationId xmlns:p14="http://schemas.microsoft.com/office/powerpoint/2010/main" val="36936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2756-558A-D960-9659-B8A71F74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Poll:</a:t>
            </a:r>
            <a:r>
              <a:rPr lang="en-US" sz="2800" dirty="0"/>
              <a:t> What are the factors that affect Power or the fraction of time you claim that there is a real difference when there is actually a difference?</a:t>
            </a:r>
          </a:p>
        </p:txBody>
      </p:sp>
    </p:spTree>
    <p:extLst>
      <p:ext uri="{BB962C8B-B14F-4D97-AF65-F5344CB8AC3E}">
        <p14:creationId xmlns:p14="http://schemas.microsoft.com/office/powerpoint/2010/main" val="2074399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531E-C399-2845-A0C8-FDBD5FCD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If Type II error for a given hypothesis test is zero then what is its statistical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7B52-05BF-234C-A8DA-A6723BAE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47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varying levels of difference in mean differences</a:t>
            </a:r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790"/>
            <a:ext cx="4063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3" y="1951791"/>
            <a:ext cx="4063997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3" y="1951790"/>
            <a:ext cx="4063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176" y="1617584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780" y="1582458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1551" y="1617584"/>
            <a:ext cx="14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9A7E3-F498-5266-D4B5-3C0D43F7EF54}"/>
              </a:ext>
            </a:extLst>
          </p:cNvPr>
          <p:cNvSpPr txBox="1"/>
          <p:nvPr/>
        </p:nvSpPr>
        <p:spPr>
          <a:xfrm>
            <a:off x="728084" y="5921220"/>
            <a:ext cx="659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effect sizes are easier to estimate compared to smaller effect sizes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D4682-C2FA-5C14-FC0C-019A7AE4B4EB}"/>
              </a:ext>
            </a:extLst>
          </p:cNvPr>
          <p:cNvSpPr txBox="1"/>
          <p:nvPr/>
        </p:nvSpPr>
        <p:spPr>
          <a:xfrm>
            <a:off x="703871" y="5551888"/>
            <a:ext cx="398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II error smaller for larger effect sizes</a:t>
            </a:r>
          </a:p>
        </p:txBody>
      </p:sp>
    </p:spTree>
    <p:extLst>
      <p:ext uri="{BB962C8B-B14F-4D97-AF65-F5344CB8AC3E}">
        <p14:creationId xmlns:p14="http://schemas.microsoft.com/office/powerpoint/2010/main" val="18710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Z/T-statistic (</a:t>
            </a:r>
            <a:r>
              <a:rPr lang="en-US" sz="2800" u="sng" dirty="0"/>
              <a:t>Two-sample t-test)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21343" y="2423361"/>
          <a:ext cx="6830671" cy="23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647700" progId="Equation.3">
                  <p:embed/>
                </p:oleObj>
              </mc:Choice>
              <mc:Fallback>
                <p:oleObj name="Equation" r:id="rId2" imgW="1905000" imgH="647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1343" y="2423361"/>
                        <a:ext cx="6830671" cy="23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583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Sampling distribution of T-statistic under the Null hypothesis</a:t>
            </a:r>
          </a:p>
        </p:txBody>
      </p:sp>
      <p:pic>
        <p:nvPicPr>
          <p:cNvPr id="4" name="Content Placeholder 3" descr="Histogram_of_t-statistic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1434555" y="1454410"/>
            <a:ext cx="9743383" cy="540359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F0660-4E6F-E148-8A96-0D7D9FA8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004" y="2365505"/>
            <a:ext cx="4178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65EC-30BA-0E4A-8CD7-6DA7F96C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(</a:t>
            </a:r>
            <a:r>
              <a:rPr lang="en-US" sz="3600" dirty="0"/>
              <a:t>Mann Whitney test, two sample test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8B4B0-B1C9-B54C-A36A-878FB3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76" y="2167160"/>
            <a:ext cx="4401184" cy="1100296"/>
          </a:xfrm>
        </p:spPr>
      </p:pic>
    </p:spTree>
    <p:extLst>
      <p:ext uri="{BB962C8B-B14F-4D97-AF65-F5344CB8AC3E}">
        <p14:creationId xmlns:p14="http://schemas.microsoft.com/office/powerpoint/2010/main" val="2717688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ECFD-F021-F34D-940A-594D13BD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sampling distribution in terms of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456D8F-B11C-8444-B686-E045E99BC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3332" y="1895073"/>
            <a:ext cx="4597640" cy="4351338"/>
          </a:xfrm>
        </p:spPr>
      </p:pic>
      <p:pic>
        <p:nvPicPr>
          <p:cNvPr id="6" name="Content Placeholder 12" descr="Null_Z_Distribution_sd_14_n_4.pdf">
            <a:extLst>
              <a:ext uri="{FF2B5EF4-FFF2-40B4-BE49-F238E27FC236}">
                <a16:creationId xmlns:a16="http://schemas.microsoft.com/office/drawing/2014/main" id="{2344EB36-2285-8C4E-B93C-5D5B1315F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8618250" y="1537965"/>
            <a:ext cx="3254765" cy="277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4500D-C9DC-2444-83AC-8358A2D9BC89}"/>
              </a:ext>
            </a:extLst>
          </p:cNvPr>
          <p:cNvSpPr txBox="1"/>
          <p:nvPr/>
        </p:nvSpPr>
        <p:spPr>
          <a:xfrm>
            <a:off x="8518967" y="442152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Area of red shaded part=0.001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CCA05F-99D4-5642-B578-C84D1048E8F7}"/>
              </a:ext>
            </a:extLst>
          </p:cNvPr>
          <p:cNvCxnSpPr/>
          <p:nvPr/>
        </p:nvCxnSpPr>
        <p:spPr>
          <a:xfrm flipV="1">
            <a:off x="9378668" y="3819646"/>
            <a:ext cx="251469" cy="85652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0DE3D-C9BC-9247-B058-E77D4D9049BD}"/>
              </a:ext>
            </a:extLst>
          </p:cNvPr>
          <p:cNvCxnSpPr/>
          <p:nvPr/>
        </p:nvCxnSpPr>
        <p:spPr>
          <a:xfrm>
            <a:off x="9848850" y="3165475"/>
            <a:ext cx="0" cy="654171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06E923-21D8-4C43-B46A-EA5D965F8448}"/>
              </a:ext>
            </a:extLst>
          </p:cNvPr>
          <p:cNvSpPr txBox="1"/>
          <p:nvPr/>
        </p:nvSpPr>
        <p:spPr>
          <a:xfrm>
            <a:off x="9182100" y="2628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Critical value of statistic</a:t>
            </a:r>
          </a:p>
        </p:txBody>
      </p:sp>
    </p:spTree>
    <p:extLst>
      <p:ext uri="{BB962C8B-B14F-4D97-AF65-F5344CB8AC3E}">
        <p14:creationId xmlns:p14="http://schemas.microsoft.com/office/powerpoint/2010/main" val="3308334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3A63-F1DC-FA4B-9098-3DD4A580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F-statistic (ANOVA)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2D8F1-8177-DD47-BF71-9C5A23027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185" y="1916244"/>
            <a:ext cx="4141213" cy="792232"/>
          </a:xfrm>
        </p:spPr>
      </p:pic>
      <p:pic>
        <p:nvPicPr>
          <p:cNvPr id="3" name="Picture 2" descr="BoxPlotChickenFeed.pdf">
            <a:extLst>
              <a:ext uri="{FF2B5EF4-FFF2-40B4-BE49-F238E27FC236}">
                <a16:creationId xmlns:a16="http://schemas.microsoft.com/office/drawing/2014/main" id="{17524EB4-22D4-45D7-A672-A9CFFE339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04" y="2793510"/>
            <a:ext cx="6743619" cy="40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16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C43B-34F8-2E47-A486-7EBE67B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of the F-statistic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1F31C-3DE1-EA4D-BFE1-F218C0EC1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2241" y="2202797"/>
            <a:ext cx="4406900" cy="3365500"/>
          </a:xfrm>
        </p:spPr>
      </p:pic>
    </p:spTree>
    <p:extLst>
      <p:ext uri="{BB962C8B-B14F-4D97-AF65-F5344CB8AC3E}">
        <p14:creationId xmlns:p14="http://schemas.microsoft.com/office/powerpoint/2010/main" val="277510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B3E60-0E59-BA4E-AC07-535209F1E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583271"/>
          </a:xfrm>
        </p:spPr>
        <p:txBody>
          <a:bodyPr/>
          <a:lstStyle/>
          <a:p>
            <a:r>
              <a:rPr lang="en-US" dirty="0"/>
              <a:t>Very basic introduction to the concepts and terminology of hypothesis testing</a:t>
            </a:r>
          </a:p>
          <a:p>
            <a:r>
              <a:rPr lang="en-US" dirty="0"/>
              <a:t>Some guidance on choosing tests in relatively simple situations</a:t>
            </a:r>
          </a:p>
          <a:p>
            <a:r>
              <a:rPr lang="en-US" dirty="0"/>
              <a:t>Hands-on training on implementing statistical tests in R, requires some basic familiarity in working with R/</a:t>
            </a:r>
            <a:r>
              <a:rPr lang="en-US" dirty="0" err="1"/>
              <a:t>Rstudio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3FEB00-2902-DC4E-B430-25603455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workshop</a:t>
            </a:r>
          </a:p>
        </p:txBody>
      </p:sp>
    </p:spTree>
    <p:extLst>
      <p:ext uri="{BB962C8B-B14F-4D97-AF65-F5344CB8AC3E}">
        <p14:creationId xmlns:p14="http://schemas.microsoft.com/office/powerpoint/2010/main" val="2317687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8BE5-0EFC-7842-8196-0ADA1756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Are you aware of the difference between the t-test, Welch t-test, Mann-Whitney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93CA-D43D-CF4B-895E-D8840E46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04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11AC0-E9AF-9B4D-AFB0-22DE96B3C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250873"/>
          </a:xfrm>
        </p:spPr>
        <p:txBody>
          <a:bodyPr/>
          <a:lstStyle/>
          <a:p>
            <a:r>
              <a:rPr lang="en-US" dirty="0"/>
              <a:t>Sampling distribution derived via Central Limit Theorem only valid only if certain </a:t>
            </a:r>
            <a:r>
              <a:rPr lang="en-US" sz="3200" b="1" u="sng" dirty="0"/>
              <a:t>assumptions</a:t>
            </a:r>
            <a:r>
              <a:rPr lang="en-US" dirty="0"/>
              <a:t> met with underlying data</a:t>
            </a:r>
          </a:p>
          <a:p>
            <a:r>
              <a:rPr lang="en-US" dirty="0"/>
              <a:t>E.g. of assumptions could be Normality, Equality of variances etc.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79716-23D5-4247-A156-1CD26B59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so many different tests?</a:t>
            </a:r>
          </a:p>
        </p:txBody>
      </p:sp>
    </p:spTree>
    <p:extLst>
      <p:ext uri="{BB962C8B-B14F-4D97-AF65-F5344CB8AC3E}">
        <p14:creationId xmlns:p14="http://schemas.microsoft.com/office/powerpoint/2010/main" val="3800520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r>
              <a:rPr lang="en-US" dirty="0"/>
              <a:t>A Type II error given the effect size of the association you are expect to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703431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b="1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98518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8D603-4D3D-5B41-9E2B-13B876659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https://www.surveymonkey.com/r/F75J6VZ</a:t>
            </a:r>
            <a:r>
              <a:rPr lang="en-US" dirty="0"/>
              <a:t> </a:t>
            </a:r>
          </a:p>
          <a:p>
            <a:r>
              <a:rPr lang="en-US" dirty="0"/>
              <a:t>~ 3min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908DD-534F-374E-B791-4B6D2192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fill-out survey</a:t>
            </a:r>
          </a:p>
        </p:txBody>
      </p:sp>
    </p:spTree>
    <p:extLst>
      <p:ext uri="{BB962C8B-B14F-4D97-AF65-F5344CB8AC3E}">
        <p14:creationId xmlns:p14="http://schemas.microsoft.com/office/powerpoint/2010/main" val="3159047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D9B96-525A-3040-A552-68ECE0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tests</a:t>
            </a:r>
          </a:p>
        </p:txBody>
      </p:sp>
      <p:pic>
        <p:nvPicPr>
          <p:cNvPr id="4" name="Content Placeholder 3" descr="Multiple_tests.pdf">
            <a:extLst>
              <a:ext uri="{FF2B5EF4-FFF2-40B4-BE49-F238E27FC236}">
                <a16:creationId xmlns:a16="http://schemas.microsoft.com/office/drawing/2014/main" id="{68B57145-8AFF-1140-94FD-85AF2F9C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838200" y="1703992"/>
            <a:ext cx="9293352" cy="51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8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workshop</a:t>
            </a:r>
          </a:p>
        </p:txBody>
      </p:sp>
    </p:spTree>
    <p:extLst>
      <p:ext uri="{BB962C8B-B14F-4D97-AF65-F5344CB8AC3E}">
        <p14:creationId xmlns:p14="http://schemas.microsoft.com/office/powerpoint/2010/main" val="389115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98C76-C1D4-6A4A-916C-70BF0082B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291636"/>
          </a:xfrm>
        </p:spPr>
        <p:txBody>
          <a:bodyPr/>
          <a:lstStyle/>
          <a:p>
            <a:r>
              <a:rPr lang="en-US" dirty="0"/>
              <a:t>It allows us to make claims claims that are reproducible and generalizable with limited resources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49606-904F-4747-A82C-0EE4887D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Why do we perform statistical hypothesis testing?</a:t>
            </a:r>
          </a:p>
        </p:txBody>
      </p:sp>
    </p:spTree>
    <p:extLst>
      <p:ext uri="{BB962C8B-B14F-4D97-AF65-F5344CB8AC3E}">
        <p14:creationId xmlns:p14="http://schemas.microsoft.com/office/powerpoint/2010/main" val="11157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BD1DF-1B7D-3944-9F5E-9F48116A2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F53F53-1D69-6E45-8DB2-F383761E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What hypothesis tests have you used?</a:t>
            </a:r>
          </a:p>
        </p:txBody>
      </p:sp>
    </p:spTree>
    <p:extLst>
      <p:ext uri="{BB962C8B-B14F-4D97-AF65-F5344CB8AC3E}">
        <p14:creationId xmlns:p14="http://schemas.microsoft.com/office/powerpoint/2010/main" val="374613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032147"/>
          </a:xfrm>
        </p:spPr>
        <p:txBody>
          <a:bodyPr/>
          <a:lstStyle/>
          <a:p>
            <a:r>
              <a:rPr lang="en-US" dirty="0"/>
              <a:t>Null hypothesis versus Alternative hypothesis</a:t>
            </a:r>
          </a:p>
          <a:p>
            <a:r>
              <a:rPr lang="en-US" dirty="0"/>
              <a:t>P-values</a:t>
            </a:r>
          </a:p>
          <a:p>
            <a:r>
              <a:rPr lang="en-US" dirty="0"/>
              <a:t>Two-sided test </a:t>
            </a:r>
            <a:r>
              <a:rPr lang="en-US" i="1" dirty="0"/>
              <a:t>versus</a:t>
            </a:r>
            <a:r>
              <a:rPr lang="en-US" dirty="0"/>
              <a:t> One-sided test</a:t>
            </a:r>
          </a:p>
          <a:p>
            <a:r>
              <a:rPr lang="en-US" dirty="0"/>
              <a:t>Test statistic</a:t>
            </a:r>
          </a:p>
          <a:p>
            <a:r>
              <a:rPr lang="en-US" dirty="0"/>
              <a:t>Sampling distribution</a:t>
            </a:r>
          </a:p>
          <a:p>
            <a:r>
              <a:rPr lang="en-US" dirty="0"/>
              <a:t>Type I and Type II errors (Power)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Assumptions of different tests</a:t>
            </a:r>
          </a:p>
          <a:p>
            <a:r>
              <a:rPr lang="en-US" dirty="0"/>
              <a:t>Linear models</a:t>
            </a:r>
          </a:p>
          <a:p>
            <a:r>
              <a:rPr lang="en-US" dirty="0"/>
              <a:t>ANOVA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one commonly encounters in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408590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84018-B828-6D4A-AC38-F7C9F2EF66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28227"/>
          </a:xfrm>
        </p:spPr>
        <p:txBody>
          <a:bodyPr/>
          <a:lstStyle/>
          <a:p>
            <a:r>
              <a:rPr lang="en-US" u="sng" dirty="0"/>
              <a:t>Setting</a:t>
            </a:r>
            <a:r>
              <a:rPr lang="en-US" dirty="0"/>
              <a:t>: I have generated data from very cool experiment that I hope would resolve a long standing question</a:t>
            </a:r>
          </a:p>
          <a:p>
            <a:r>
              <a:rPr lang="en-US" u="sng" dirty="0"/>
              <a:t>Problem</a:t>
            </a:r>
            <a:r>
              <a:rPr lang="en-US" dirty="0"/>
              <a:t>: I don’t know how to use my data to conclude in a convincing manner one way or other</a:t>
            </a:r>
          </a:p>
          <a:p>
            <a:r>
              <a:rPr lang="en-US" u="sng" dirty="0"/>
              <a:t>Possible solution</a:t>
            </a:r>
            <a:r>
              <a:rPr lang="en-US" dirty="0"/>
              <a:t>: Pose the problem as a statistical association problem</a:t>
            </a:r>
          </a:p>
          <a:p>
            <a:pPr lvl="1"/>
            <a:r>
              <a:rPr lang="en-US" dirty="0"/>
              <a:t>Changing something has a consequence on something else of biological relevance</a:t>
            </a:r>
          </a:p>
          <a:p>
            <a:pPr lvl="1"/>
            <a:r>
              <a:rPr lang="en-US" dirty="0"/>
              <a:t>E.g.: Change dose of drug treatment and phenotype changes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111BA-F840-8E42-8CE1-95DD97F3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scenario</a:t>
            </a:r>
          </a:p>
        </p:txBody>
      </p:sp>
    </p:spTree>
    <p:extLst>
      <p:ext uri="{BB962C8B-B14F-4D97-AF65-F5344CB8AC3E}">
        <p14:creationId xmlns:p14="http://schemas.microsoft.com/office/powerpoint/2010/main" val="185327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b="1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65647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for_workshops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0861A0-039A-2D44-AB17-004FAF73F726}" vid="{04C3138C-DD1C-EC4B-885C-41923CF60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Template_for_workshops.potx</Template>
  <TotalTime>23009</TotalTime>
  <Words>1171</Words>
  <Application>Microsoft Macintosh PowerPoint</Application>
  <PresentationFormat>Widescreen</PresentationFormat>
  <Paragraphs>195</Paragraphs>
  <Slides>46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Helvetica</vt:lpstr>
      <vt:lpstr>Zapf Dingbats</vt:lpstr>
      <vt:lpstr>Template_for_workshops</vt:lpstr>
      <vt:lpstr>Equation</vt:lpstr>
      <vt:lpstr>Statistical Hypothesis Testing Basics</vt:lpstr>
      <vt:lpstr>Leading the discussion today…</vt:lpstr>
      <vt:lpstr>About me</vt:lpstr>
      <vt:lpstr>This workshop</vt:lpstr>
      <vt:lpstr>Poll: Why do we perform statistical hypothesis testing?</vt:lpstr>
      <vt:lpstr>Poll: What hypothesis tests have you used?</vt:lpstr>
      <vt:lpstr>Terms one commonly encounters in hypothesis testing</vt:lpstr>
      <vt:lpstr>Typical scenario</vt:lpstr>
      <vt:lpstr>Outline</vt:lpstr>
      <vt:lpstr>Introduction to Hypothesis Testing</vt:lpstr>
      <vt:lpstr>Outline</vt:lpstr>
      <vt:lpstr>Variables</vt:lpstr>
      <vt:lpstr>Outline</vt:lpstr>
      <vt:lpstr>How do I choose which statistical test to use?</vt:lpstr>
      <vt:lpstr>Response:Continuous Predictor: Continuous</vt:lpstr>
      <vt:lpstr>How do I choose which statistical test to use?</vt:lpstr>
      <vt:lpstr>Response:Continuous Predictor: Categorical</vt:lpstr>
      <vt:lpstr>How do I choose which statistical test to use?</vt:lpstr>
      <vt:lpstr>Response:Categorical Predictor: Categorical</vt:lpstr>
      <vt:lpstr>How do I choose which statistical test to use?</vt:lpstr>
      <vt:lpstr>Response:Categorical Predictor: Continuous</vt:lpstr>
      <vt:lpstr>How do I choose which statistical test to use?</vt:lpstr>
      <vt:lpstr>Outline</vt:lpstr>
      <vt:lpstr>Is gene differentially expressed between the two developmental time-points?</vt:lpstr>
      <vt:lpstr>Convince a skeptic: Repeat this experiment 1000 times </vt:lpstr>
      <vt:lpstr>Central limit theorem allows us to estimate the variation of the location of the distribution </vt:lpstr>
      <vt:lpstr>Theoretical distribution of difference in means under Null Hypothesis</vt:lpstr>
      <vt:lpstr>Alter underlying variation</vt:lpstr>
      <vt:lpstr>Alter the number of replicates</vt:lpstr>
      <vt:lpstr>Power to detect a difference of means of -15</vt:lpstr>
      <vt:lpstr>Poll: What are the factors that affect Power or the fraction of time you claim that there is a real difference when there is actually a difference?</vt:lpstr>
      <vt:lpstr>Poll: If Type II error for a given hypothesis test is zero then what is its statistical power?</vt:lpstr>
      <vt:lpstr>Power to detect varying levels of difference in mean differences</vt:lpstr>
      <vt:lpstr>Z/T-statistic (Two-sample t-test)</vt:lpstr>
      <vt:lpstr>Sampling distribution of T-statistic under the Null hypothesis</vt:lpstr>
      <vt:lpstr>U-statistic (Mann Whitney test, two sample test)</vt:lpstr>
      <vt:lpstr>U-statistic sampling distribution in terms of tables</vt:lpstr>
      <vt:lpstr>F-statistic (ANOVA)</vt:lpstr>
      <vt:lpstr>Sampling distribution of the F-statistic</vt:lpstr>
      <vt:lpstr>Poll: Are you aware of the difference between the t-test, Welch t-test, Mann-Whitney test?</vt:lpstr>
      <vt:lpstr>Why do we have so many different tests?</vt:lpstr>
      <vt:lpstr>Every hypothesis test requires…</vt:lpstr>
      <vt:lpstr>Outline</vt:lpstr>
      <vt:lpstr>Please fill-out survey</vt:lpstr>
      <vt:lpstr>Multiple tests</vt:lpstr>
      <vt:lpstr>Outline for this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Microsoft Office User</cp:lastModifiedBy>
  <cp:revision>237</cp:revision>
  <cp:lastPrinted>2018-09-20T23:56:57Z</cp:lastPrinted>
  <dcterms:created xsi:type="dcterms:W3CDTF">2019-03-13T22:39:35Z</dcterms:created>
  <dcterms:modified xsi:type="dcterms:W3CDTF">2022-08-15T12:32:12Z</dcterms:modified>
</cp:coreProperties>
</file>