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</p:sldIdLst>
  <p:sldSz cy="6858000" cx="12192000"/>
  <p:notesSz cx="6858000" cy="9144000"/>
  <p:embeddedFontLst>
    <p:embeddedFont>
      <p:font typeface="Helvetica Neue"/>
      <p:regular r:id="rId64"/>
      <p:bold r:id="rId65"/>
      <p:italic r:id="rId66"/>
      <p:boldItalic r:id="rId6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840">
          <p15:clr>
            <a:srgbClr val="A4A3A4"/>
          </p15:clr>
        </p15:guide>
        <p15:guide id="2" pos="3864">
          <p15:clr>
            <a:srgbClr val="A4A3A4"/>
          </p15:clr>
        </p15:guide>
        <p15:guide id="3" pos="7224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68" roundtripDataSignature="AMtx7mjY4VUdA/JcjNVsBqG2RK7JsCBX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40" orient="horz"/>
        <p:guide pos="3864"/>
        <p:guide pos="722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font" Target="fonts/HelveticaNeue-regular.fntdata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font" Target="fonts/HelveticaNeue-italic.fntdata"/><Relationship Id="rId21" Type="http://schemas.openxmlformats.org/officeDocument/2006/relationships/slide" Target="slides/slide16.xml"/><Relationship Id="rId65" Type="http://schemas.openxmlformats.org/officeDocument/2006/relationships/font" Target="fonts/HelveticaNeue-bold.fntdata"/><Relationship Id="rId24" Type="http://schemas.openxmlformats.org/officeDocument/2006/relationships/slide" Target="slides/slide19.xml"/><Relationship Id="rId68" Type="http://customschemas.google.com/relationships/presentationmetadata" Target="metadata"/><Relationship Id="rId23" Type="http://schemas.openxmlformats.org/officeDocument/2006/relationships/slide" Target="slides/slide18.xml"/><Relationship Id="rId67" Type="http://schemas.openxmlformats.org/officeDocument/2006/relationships/font" Target="fonts/HelveticaNeue-boldItalic.fntdata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1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1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1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f315ec95c8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f315ec95c8_0_14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gf315ec95c8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9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0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1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4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5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6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f315ec95c8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f315ec95c8_0_26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f315ec95c8_0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7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8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9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0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1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p34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https://www.interaction-design.org/literature/book/the-encyclopedia-of-human-computer-interaction-2nd-ed/data-visualization-for-human-perception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The quote in Title is by </a:t>
            </a:r>
            <a:r>
              <a:rPr b="0" lang="en-US"/>
              <a:t>Ben Shneiderman</a:t>
            </a:r>
            <a:r>
              <a:rPr b="1" lang="en-US"/>
              <a:t>.</a:t>
            </a:r>
            <a:endParaRPr/>
          </a:p>
        </p:txBody>
      </p:sp>
      <p:sp>
        <p:nvSpPr>
          <p:cNvPr id="385" name="Google Shape;385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5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6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315ec95c8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f315ec95c8_0_8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f315ec95c8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8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9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0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9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1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5" name="Google Shape;445;p44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https://shiny.rstudio.com/gallery/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4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5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9" name="Google Shape;459;p46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https://rstudio-pubs-static.s3.amazonaws.com/13301_6641d73cfac741a59c0a851feb99e98b.html</a:t>
            </a:r>
            <a:endParaRPr/>
          </a:p>
        </p:txBody>
      </p:sp>
      <p:sp>
        <p:nvSpPr>
          <p:cNvPr id="460" name="Google Shape;460;p4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7" name="Google Shape;467;p47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/>
              <a:t>https://cran.r-project.org/web/packages/UpSetR/README.html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/>
              <a:t>Note that the data displayed on this slide is not the same as that on the previous slide.</a:t>
            </a:r>
            <a:endParaRPr/>
          </a:p>
        </p:txBody>
      </p:sp>
      <p:sp>
        <p:nvSpPr>
          <p:cNvPr id="468" name="Google Shape;468;p4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6" name="Google Shape;476;p48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/>
              <a:t>https://earlglynn.github.io/RNotes/package/RColorBrewer/index.html</a:t>
            </a:r>
            <a:endParaRPr b="0"/>
          </a:p>
        </p:txBody>
      </p:sp>
      <p:sp>
        <p:nvSpPr>
          <p:cNvPr id="477" name="Google Shape;477;p4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0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1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5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5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54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4" name="Google Shape;514;p55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5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0" name="Google Shape;520;p56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5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https://rstudio.com/wp-content/uploads/2015/03/ggplot2-cheatsheet.pdf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https://link.springer.com/book/10.1007%2F978-0-387-98141-3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https://link.springer.com/book/10.1007%2F0-387-28695-0</a:t>
            </a:r>
            <a:endParaRPr/>
          </a:p>
        </p:txBody>
      </p:sp>
      <p:sp>
        <p:nvSpPr>
          <p:cNvPr id="128" name="Google Shape;12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solidFill>
          <a:srgbClr val="002A40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323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58"/>
          <p:cNvSpPr txBox="1"/>
          <p:nvPr>
            <p:ph idx="1" type="subTitle"/>
          </p:nvPr>
        </p:nvSpPr>
        <p:spPr>
          <a:xfrm>
            <a:off x="1519616" y="5467527"/>
            <a:ext cx="9144000" cy="12536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58"/>
          <p:cNvSpPr txBox="1"/>
          <p:nvPr>
            <p:ph type="ctrTitle"/>
          </p:nvPr>
        </p:nvSpPr>
        <p:spPr>
          <a:xfrm>
            <a:off x="914400" y="2463065"/>
            <a:ext cx="10363200" cy="16619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8"/>
          <p:cNvSpPr txBox="1"/>
          <p:nvPr>
            <p:ph idx="2" type="body"/>
          </p:nvPr>
        </p:nvSpPr>
        <p:spPr>
          <a:xfrm>
            <a:off x="914400" y="4182634"/>
            <a:ext cx="10363200" cy="4985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D0E2"/>
              </a:buClr>
              <a:buSzPts val="3600"/>
              <a:buFont typeface="Arial"/>
              <a:buNone/>
              <a:defRPr b="0" i="0" sz="3600">
                <a:solidFill>
                  <a:srgbClr val="06D0E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Slide">
  <p:cSld name="5_Title Slide">
    <p:bg>
      <p:bgPr>
        <a:gradFill>
          <a:gsLst>
            <a:gs pos="0">
              <a:srgbClr val="002A40"/>
            </a:gs>
            <a:gs pos="100000">
              <a:srgbClr val="002A40"/>
            </a:gs>
          </a:gsLst>
          <a:lin ang="2700000" scaled="0"/>
        </a:gra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7"/>
          <p:cNvSpPr txBox="1"/>
          <p:nvPr>
            <p:ph type="ctrTitle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A40"/>
          </a:solidFill>
          <a:ln cap="flat" cmpd="sng" w="12700">
            <a:solidFill>
              <a:srgbClr val="001E2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68"/>
          <p:cNvSpPr txBox="1"/>
          <p:nvPr>
            <p:ph type="title"/>
          </p:nvPr>
        </p:nvSpPr>
        <p:spPr>
          <a:xfrm>
            <a:off x="838200" y="723207"/>
            <a:ext cx="10515600" cy="6093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8"/>
          <p:cNvSpPr txBox="1"/>
          <p:nvPr>
            <p:ph idx="1" type="body"/>
          </p:nvPr>
        </p:nvSpPr>
        <p:spPr>
          <a:xfrm>
            <a:off x="838200" y="1695859"/>
            <a:ext cx="10515600" cy="1752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A40"/>
          </a:solidFill>
          <a:ln cap="flat" cmpd="sng" w="12700">
            <a:solidFill>
              <a:srgbClr val="001E2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69"/>
          <p:cNvSpPr txBox="1"/>
          <p:nvPr>
            <p:ph type="title"/>
          </p:nvPr>
        </p:nvSpPr>
        <p:spPr>
          <a:xfrm>
            <a:off x="839788" y="457200"/>
            <a:ext cx="3932237" cy="58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642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None/>
              <a:defRPr sz="5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69"/>
          <p:cNvSpPr txBox="1"/>
          <p:nvPr>
            <p:ph idx="1" type="body"/>
          </p:nvPr>
        </p:nvSpPr>
        <p:spPr>
          <a:xfrm>
            <a:off x="5092700" y="457200"/>
            <a:ext cx="6262688" cy="58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8181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A40"/>
              </a:buClr>
              <a:buSzPts val="2000"/>
              <a:buFont typeface="Helvetica Neue"/>
              <a:buNone/>
              <a:defRPr sz="2000">
                <a:solidFill>
                  <a:srgbClr val="002A4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A40"/>
              </a:buClr>
              <a:buSzPts val="1800"/>
              <a:buFont typeface="Helvetica Neue"/>
              <a:buNone/>
              <a:defRPr sz="1800">
                <a:solidFill>
                  <a:srgbClr val="002A4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gradFill>
            <a:gsLst>
              <a:gs pos="0">
                <a:srgbClr val="002A40"/>
              </a:gs>
              <a:gs pos="100000">
                <a:srgbClr val="002A40"/>
              </a:gs>
            </a:gsLst>
            <a:lin ang="2700000" scaled="0"/>
          </a:gradFill>
          <a:ln>
            <a:noFill/>
          </a:ln>
        </p:spPr>
        <p:txBody>
          <a:bodyPr anchorCtr="0" anchor="b" bIns="45700" lIns="182875" spcFirstLastPara="1" rIns="18287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7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0"/>
          <p:cNvSpPr txBox="1"/>
          <p:nvPr>
            <p:ph idx="1" type="body"/>
          </p:nvPr>
        </p:nvSpPr>
        <p:spPr>
          <a:xfrm>
            <a:off x="839788" y="2233534"/>
            <a:ext cx="3932237" cy="3635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988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●"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elvetica Neue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elvetica Neue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7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7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9"/>
          <p:cNvSpPr txBox="1"/>
          <p:nvPr>
            <p:ph idx="1" type="body"/>
          </p:nvPr>
        </p:nvSpPr>
        <p:spPr>
          <a:xfrm>
            <a:off x="838200" y="1876483"/>
            <a:ext cx="10515600" cy="1752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>
            <a:lvl1pPr indent="-37084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  <a:defRPr b="0" i="0">
                <a:solidFill>
                  <a:srgbClr val="002B4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0519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920"/>
              <a:buFont typeface="Arial"/>
              <a:buChar char="●"/>
              <a:defRPr b="0" i="0">
                <a:solidFill>
                  <a:srgbClr val="002B4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600"/>
              <a:buFont typeface="Arial"/>
              <a:buChar char="●"/>
              <a:defRPr b="0" i="0">
                <a:solidFill>
                  <a:srgbClr val="002B4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0039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440"/>
              <a:buFont typeface="Arial"/>
              <a:buChar char="●"/>
              <a:defRPr b="0" i="0">
                <a:solidFill>
                  <a:srgbClr val="002B4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0039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440"/>
              <a:buFont typeface="Arial"/>
              <a:buChar char="●"/>
              <a:defRPr b="0" i="0">
                <a:solidFill>
                  <a:srgbClr val="002B4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5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0"/>
              </a:buClr>
              <a:buSzPts val="6000"/>
              <a:buFont typeface="Arial"/>
              <a:buNone/>
              <a:defRPr sz="6000">
                <a:solidFill>
                  <a:srgbClr val="002A4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A40"/>
              </a:buClr>
              <a:buSzPts val="2800"/>
              <a:buFont typeface="Arial"/>
              <a:buNone/>
              <a:defRPr b="0" i="0" sz="2800">
                <a:solidFill>
                  <a:srgbClr val="002A4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Helvetica Neue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6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0"/>
              </a:buClr>
              <a:buSzPts val="4400"/>
              <a:buFont typeface="Arial"/>
              <a:buNone/>
              <a:defRPr>
                <a:solidFill>
                  <a:srgbClr val="002A4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6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2"/>
          <p:cNvSpPr txBox="1"/>
          <p:nvPr>
            <p:ph type="title"/>
          </p:nvPr>
        </p:nvSpPr>
        <p:spPr>
          <a:xfrm>
            <a:off x="839788" y="457200"/>
            <a:ext cx="3932237" cy="5880100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0" lIns="182875" spcFirstLastPara="1" rIns="182875" wrap="square" tIns="0">
            <a:noAutofit/>
          </a:bodyPr>
          <a:lstStyle>
            <a:lvl1pPr lvl="0" algn="l">
              <a:lnSpc>
                <a:spcPct val="9642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None/>
              <a:defRPr sz="5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2"/>
          <p:cNvSpPr txBox="1"/>
          <p:nvPr>
            <p:ph idx="1" type="body"/>
          </p:nvPr>
        </p:nvSpPr>
        <p:spPr>
          <a:xfrm>
            <a:off x="5092700" y="457200"/>
            <a:ext cx="6262688" cy="58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0360" lvl="0" marL="457200" algn="l">
              <a:lnSpc>
                <a:spcPct val="118181"/>
              </a:lnSpc>
              <a:spcBef>
                <a:spcPts val="600"/>
              </a:spcBef>
              <a:spcAft>
                <a:spcPts val="0"/>
              </a:spcAft>
              <a:buClr>
                <a:srgbClr val="002A40"/>
              </a:buClr>
              <a:buSzPts val="1760"/>
              <a:buFont typeface="Arial"/>
              <a:buChar char="●"/>
              <a:defRPr b="0" i="0" sz="2200">
                <a:solidFill>
                  <a:srgbClr val="002A4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A40"/>
              </a:buClr>
              <a:buSzPts val="2000"/>
              <a:buFont typeface="Helvetica Neue"/>
              <a:buNone/>
              <a:defRPr sz="2000">
                <a:solidFill>
                  <a:srgbClr val="002A4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A40"/>
              </a:buClr>
              <a:buSzPts val="1800"/>
              <a:buFont typeface="Helvetica Neue"/>
              <a:buNone/>
              <a:defRPr sz="1800">
                <a:solidFill>
                  <a:srgbClr val="002A4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bg>
      <p:bgPr>
        <a:solidFill>
          <a:srgbClr val="002A40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077"/>
            <a:ext cx="12183232" cy="6853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6526" y="2597728"/>
            <a:ext cx="6138949" cy="1662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002A40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323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4"/>
          <p:cNvSpPr txBox="1"/>
          <p:nvPr>
            <p:ph type="ctrTitle"/>
          </p:nvPr>
        </p:nvSpPr>
        <p:spPr>
          <a:xfrm>
            <a:off x="914400" y="2463066"/>
            <a:ext cx="10363200" cy="16619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bg>
      <p:bgPr>
        <a:solidFill>
          <a:srgbClr val="002A40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077"/>
            <a:ext cx="12183232" cy="685384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5"/>
          <p:cNvSpPr txBox="1"/>
          <p:nvPr>
            <p:ph type="ctrTitle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bg>
      <p:bgPr>
        <a:solidFill>
          <a:srgbClr val="002A4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6"/>
          <p:cNvSpPr txBox="1"/>
          <p:nvPr>
            <p:ph type="ctrTitle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5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7.jpg"/><Relationship Id="rId5" Type="http://schemas.openxmlformats.org/officeDocument/2006/relationships/image" Target="../media/image13.png"/><Relationship Id="rId6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11.jpg"/><Relationship Id="rId5" Type="http://schemas.openxmlformats.org/officeDocument/2006/relationships/image" Target="../media/image15.jpg"/><Relationship Id="rId6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stackoverflow.com/" TargetMode="External"/><Relationship Id="rId4" Type="http://schemas.openxmlformats.org/officeDocument/2006/relationships/hyperlink" Target="https://cran.r-project.org/web/packages/egg/vignettes/Ecosystem.html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s://www.surveymonkey.com/r/F75J6VZ" TargetMode="Externa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7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8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0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6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8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"/>
          <p:cNvSpPr txBox="1"/>
          <p:nvPr>
            <p:ph idx="1" type="subTitle"/>
          </p:nvPr>
        </p:nvSpPr>
        <p:spPr>
          <a:xfrm>
            <a:off x="1524000" y="5348288"/>
            <a:ext cx="9144000" cy="1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/>
              <a:t>Leandro Lima, Ayushi Agrawal, Anders Riutta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/>
              <a:t>Bioinformatics Core, GIDB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/>
              <a:t>December, 2021</a:t>
            </a:r>
            <a:endParaRPr/>
          </a:p>
        </p:txBody>
      </p:sp>
      <p:sp>
        <p:nvSpPr>
          <p:cNvPr id="78" name="Google Shape;78;p1"/>
          <p:cNvSpPr txBox="1"/>
          <p:nvPr>
            <p:ph type="ctrTitle"/>
          </p:nvPr>
        </p:nvSpPr>
        <p:spPr>
          <a:xfrm>
            <a:off x="914400" y="2463065"/>
            <a:ext cx="10363200" cy="16619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/>
              <a:t>Data Visualization with R</a:t>
            </a:r>
            <a:endParaRPr/>
          </a:p>
        </p:txBody>
      </p:sp>
      <p:sp>
        <p:nvSpPr>
          <p:cNvPr id="79" name="Google Shape;79;p1"/>
          <p:cNvSpPr txBox="1"/>
          <p:nvPr>
            <p:ph idx="2" type="body"/>
          </p:nvPr>
        </p:nvSpPr>
        <p:spPr>
          <a:xfrm>
            <a:off x="914400" y="4182634"/>
            <a:ext cx="10363200" cy="4985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D0E2"/>
              </a:buClr>
              <a:buSzPts val="3600"/>
              <a:buFont typeface="Arial"/>
              <a:buNone/>
            </a:pPr>
            <a:r>
              <a:rPr lang="en-US"/>
              <a:t>Gladstone Institutes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0"/>
              </a:buClr>
              <a:buSzPts val="6000"/>
              <a:buFont typeface="Arial"/>
              <a:buNone/>
            </a:pPr>
            <a:r>
              <a:rPr lang="en-US"/>
              <a:t>Refresher</a:t>
            </a:r>
            <a:endParaRPr/>
          </a:p>
        </p:txBody>
      </p:sp>
      <p:sp>
        <p:nvSpPr>
          <p:cNvPr id="137" name="Google Shape;137;p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0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 txBox="1"/>
          <p:nvPr>
            <p:ph idx="1" type="body"/>
          </p:nvPr>
        </p:nvSpPr>
        <p:spPr>
          <a:xfrm>
            <a:off x="6159500" y="2228870"/>
            <a:ext cx="5194300" cy="3402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1920"/>
              <a:buChar char="●"/>
            </a:pPr>
            <a:r>
              <a:rPr lang="en-US" sz="2400"/>
              <a:t>R can do all that a calculator can.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600"/>
              <a:buChar char="●"/>
            </a:pPr>
            <a:r>
              <a:rPr lang="en-US" sz="2000"/>
              <a:t>Open R.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600"/>
              <a:buChar char="●"/>
            </a:pPr>
            <a:r>
              <a:rPr lang="en-US" sz="2000"/>
              <a:t>Try 2+3.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600"/>
              <a:buChar char="●"/>
            </a:pPr>
            <a:r>
              <a:rPr lang="en-US" sz="2000"/>
              <a:t>Try 2*3.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600"/>
              <a:buChar char="●"/>
            </a:pPr>
            <a:r>
              <a:rPr lang="en-US" sz="2000"/>
              <a:t>Try (2+3)/5.</a:t>
            </a:r>
            <a:endParaRPr/>
          </a:p>
          <a:p>
            <a:pPr indent="-22098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92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1920"/>
              <a:buChar char="●"/>
            </a:pPr>
            <a:r>
              <a:rPr lang="en-US" sz="2400"/>
              <a:t>Conclusion: Off with the calculators!</a:t>
            </a:r>
            <a:endParaRPr/>
          </a:p>
          <a:p>
            <a:pPr indent="-31496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3" name="Google Shape;143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/>
              <a:t>R:= Calculator with more “buttons” than you'll ever use.</a:t>
            </a:r>
            <a:endParaRPr/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3971" y="2228870"/>
            <a:ext cx="4824413" cy="2978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/>
          <p:nvPr>
            <p:ph idx="1" type="body"/>
          </p:nvPr>
        </p:nvSpPr>
        <p:spPr>
          <a:xfrm>
            <a:off x="838200" y="1876483"/>
            <a:ext cx="10515600" cy="3227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Text only interface. Inputs and outputs can be images.</a:t>
            </a:r>
            <a:endParaRPr/>
          </a:p>
          <a:p>
            <a:pPr indent="-31496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RStudio: Brings more Graphical User Interface (GUI) features to R.</a:t>
            </a:r>
            <a:endParaRPr/>
          </a:p>
          <a:p>
            <a:pPr indent="-31496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RStudio is to R as Microsoft Word is to Notepad in Windows or TextEdit in Mac. (~kinda)</a:t>
            </a:r>
            <a:endParaRPr/>
          </a:p>
        </p:txBody>
      </p:sp>
      <p:sp>
        <p:nvSpPr>
          <p:cNvPr id="150" name="Google Shape;15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R is a console application.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"/>
          <p:cNvSpPr txBox="1"/>
          <p:nvPr>
            <p:ph idx="1" type="body"/>
          </p:nvPr>
        </p:nvSpPr>
        <p:spPr>
          <a:xfrm>
            <a:off x="838200" y="1876483"/>
            <a:ext cx="10515600" cy="37523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Looking at an old script, or someone else’s script can be scary.</a:t>
            </a:r>
            <a:endParaRPr/>
          </a:p>
          <a:p>
            <a:pPr indent="-31496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Speak to machine in code.</a:t>
            </a:r>
            <a:endParaRPr/>
          </a:p>
          <a:p>
            <a:pPr indent="-31496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Leave comments in natural language (e.g., English).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920"/>
              <a:buChar char="●"/>
            </a:pPr>
            <a:r>
              <a:rPr lang="en-US"/>
              <a:t>Anything written after # is interpreted by R as a comment for humans.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None/>
            </a:pPr>
            <a:r>
              <a:t/>
            </a:r>
            <a:endParaRPr/>
          </a:p>
        </p:txBody>
      </p:sp>
      <p:sp>
        <p:nvSpPr>
          <p:cNvPr id="156" name="Google Shape;15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Commenting inside a source script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</a:rPr>
              <a:t>Empty workspace/environment</a:t>
            </a:r>
            <a:endParaRPr/>
          </a:p>
        </p:txBody>
      </p:sp>
      <p:pic>
        <p:nvPicPr>
          <p:cNvPr id="162" name="Google Shape;162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5121" y="2603500"/>
            <a:ext cx="5746070" cy="34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</a:rPr>
              <a:t>Data analysis creates objects that store data. </a:t>
            </a:r>
            <a:br>
              <a:rPr lang="en-US" sz="2400">
                <a:solidFill>
                  <a:schemeClr val="lt1"/>
                </a:solidFill>
              </a:rPr>
            </a:br>
            <a:r>
              <a:rPr lang="en-US" sz="1600">
                <a:solidFill>
                  <a:schemeClr val="lt1"/>
                </a:solidFill>
              </a:rPr>
              <a:t>(top-right pane in RStudio)</a:t>
            </a:r>
            <a:endParaRPr/>
          </a:p>
        </p:txBody>
      </p:sp>
      <p:pic>
        <p:nvPicPr>
          <p:cNvPr id="169" name="Google Shape;16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3500" y="2131070"/>
            <a:ext cx="6985000" cy="4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35593" y="3479464"/>
            <a:ext cx="1736132" cy="967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07051" y="3724341"/>
            <a:ext cx="774915" cy="696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15020" y="3504939"/>
            <a:ext cx="2133858" cy="9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"/>
          <p:cNvSpPr txBox="1"/>
          <p:nvPr>
            <p:ph type="title"/>
          </p:nvPr>
        </p:nvSpPr>
        <p:spPr>
          <a:xfrm>
            <a:off x="810065" y="240494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0"/>
              </a:buClr>
              <a:buSzPts val="4400"/>
              <a:buFont typeface="Arial"/>
              <a:buNone/>
            </a:pPr>
            <a:r>
              <a:rPr lang="en-US"/>
              <a:t>Data structures</a:t>
            </a:r>
            <a:endParaRPr/>
          </a:p>
        </p:txBody>
      </p:sp>
      <p:sp>
        <p:nvSpPr>
          <p:cNvPr id="179" name="Google Shape;17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Arial"/>
              <a:buNone/>
            </a:pPr>
            <a:r>
              <a:rPr lang="en-US" sz="2800">
                <a:solidFill>
                  <a:schemeClr val="lt1"/>
                </a:solidFill>
              </a:rPr>
              <a:t>Data structures are data organization/storage formats.</a:t>
            </a:r>
            <a:endParaRPr i="1" sz="2800">
              <a:solidFill>
                <a:schemeClr val="lt1"/>
              </a:solidFill>
            </a:endParaRPr>
          </a:p>
        </p:txBody>
      </p:sp>
      <p:sp>
        <p:nvSpPr>
          <p:cNvPr id="185" name="Google Shape;185;p14"/>
          <p:cNvSpPr txBox="1"/>
          <p:nvPr>
            <p:ph idx="1" type="body"/>
          </p:nvPr>
        </p:nvSpPr>
        <p:spPr>
          <a:xfrm>
            <a:off x="838200" y="1825625"/>
            <a:ext cx="10515600" cy="362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2000"/>
              <a:t>Storing data physically? Options:</a:t>
            </a:r>
            <a:endParaRPr/>
          </a:p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2000"/>
          </a:p>
        </p:txBody>
      </p:sp>
      <p:pic>
        <p:nvPicPr>
          <p:cNvPr id="186" name="Google Shape;18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7783" y="3127635"/>
            <a:ext cx="1562100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67268" y="2923081"/>
            <a:ext cx="2520430" cy="2301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4"/>
          <p:cNvPicPr preferRelativeResize="0"/>
          <p:nvPr/>
        </p:nvPicPr>
        <p:blipFill rotWithShape="1">
          <a:blip r:embed="rId5">
            <a:alphaModFix/>
          </a:blip>
          <a:srcRect b="10939" l="0" r="0" t="0"/>
          <a:stretch/>
        </p:blipFill>
        <p:spPr>
          <a:xfrm>
            <a:off x="8870326" y="2600792"/>
            <a:ext cx="2755900" cy="2624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72173" y="3127635"/>
            <a:ext cx="2313482" cy="166541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4"/>
          <p:cNvSpPr txBox="1"/>
          <p:nvPr/>
        </p:nvSpPr>
        <p:spPr>
          <a:xfrm>
            <a:off x="997783" y="5741229"/>
            <a:ext cx="1334125" cy="526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Sticky note</a:t>
            </a:r>
            <a:endParaRPr/>
          </a:p>
        </p:txBody>
      </p:sp>
      <p:sp>
        <p:nvSpPr>
          <p:cNvPr id="191" name="Google Shape;191;p14"/>
          <p:cNvSpPr txBox="1"/>
          <p:nvPr/>
        </p:nvSpPr>
        <p:spPr>
          <a:xfrm>
            <a:off x="3620667" y="5741229"/>
            <a:ext cx="1334125" cy="526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Printer paper</a:t>
            </a:r>
            <a:endParaRPr/>
          </a:p>
        </p:txBody>
      </p:sp>
      <p:sp>
        <p:nvSpPr>
          <p:cNvPr id="192" name="Google Shape;192;p14"/>
          <p:cNvSpPr txBox="1"/>
          <p:nvPr/>
        </p:nvSpPr>
        <p:spPr>
          <a:xfrm>
            <a:off x="6724814" y="5741229"/>
            <a:ext cx="1334125" cy="526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Task pad</a:t>
            </a:r>
            <a:endParaRPr/>
          </a:p>
        </p:txBody>
      </p:sp>
      <p:sp>
        <p:nvSpPr>
          <p:cNvPr id="193" name="Google Shape;193;p14"/>
          <p:cNvSpPr txBox="1"/>
          <p:nvPr/>
        </p:nvSpPr>
        <p:spPr>
          <a:xfrm>
            <a:off x="9700625" y="5741229"/>
            <a:ext cx="1334125" cy="526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Long scroll</a:t>
            </a:r>
            <a:endParaRPr/>
          </a:p>
        </p:txBody>
      </p:sp>
      <p:sp>
        <p:nvSpPr>
          <p:cNvPr id="194" name="Google Shape;19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Arial"/>
              <a:buNone/>
            </a:pPr>
            <a:r>
              <a:rPr lang="en-US" sz="2800">
                <a:solidFill>
                  <a:schemeClr val="lt1"/>
                </a:solidFill>
              </a:rPr>
              <a:t>Data structures are data organization/storage formats.</a:t>
            </a:r>
            <a:endParaRPr i="1" sz="2800">
              <a:solidFill>
                <a:schemeClr val="lt1"/>
              </a:solidFill>
            </a:endParaRPr>
          </a:p>
        </p:txBody>
      </p:sp>
      <p:sp>
        <p:nvSpPr>
          <p:cNvPr id="200" name="Google Shape;200;p15"/>
          <p:cNvSpPr txBox="1"/>
          <p:nvPr>
            <p:ph idx="1" type="body"/>
          </p:nvPr>
        </p:nvSpPr>
        <p:spPr>
          <a:xfrm>
            <a:off x="838200" y="1825625"/>
            <a:ext cx="10515600" cy="419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●"/>
            </a:pPr>
            <a:r>
              <a:rPr lang="en-US" sz="2000"/>
              <a:t>Working with data in R? Options: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●"/>
            </a:pPr>
            <a:r>
              <a:rPr lang="en-US" sz="2000"/>
              <a:t>Numeric vector</a:t>
            </a:r>
            <a:endParaRPr/>
          </a:p>
          <a:p>
            <a:pPr indent="-4572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●"/>
            </a:pPr>
            <a:r>
              <a:rPr lang="en-US"/>
              <a:t>c(2, 5, 10, 11)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●"/>
            </a:pPr>
            <a:r>
              <a:rPr lang="en-US" sz="2000"/>
              <a:t>Character vector</a:t>
            </a:r>
            <a:endParaRPr/>
          </a:p>
          <a:p>
            <a:pPr indent="-4572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●"/>
            </a:pPr>
            <a:r>
              <a:rPr lang="en-US"/>
              <a:t>c(“apples”, “oranges”, “butter”, “dry yeast”)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●"/>
            </a:pPr>
            <a:r>
              <a:rPr lang="en-US" sz="2000"/>
              <a:t>Data frames</a:t>
            </a:r>
            <a:endParaRPr/>
          </a:p>
          <a:p>
            <a:pPr indent="-4572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●"/>
            </a:pPr>
            <a:r>
              <a:rPr lang="en-US"/>
              <a:t>dat from Iris example.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●"/>
            </a:pPr>
            <a:r>
              <a:rPr lang="en-US" sz="2000"/>
              <a:t>Matrix</a:t>
            </a:r>
            <a:endParaRPr/>
          </a:p>
          <a:p>
            <a:pPr indent="-4572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●"/>
            </a:pPr>
            <a:r>
              <a:rPr lang="en-US"/>
              <a:t>Example counts for genes in several samples.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●"/>
            </a:pPr>
            <a:r>
              <a:rPr lang="en-US" sz="2000"/>
              <a:t>Lists</a:t>
            </a:r>
            <a:endParaRPr/>
          </a:p>
          <a:p>
            <a:pPr indent="-4572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●"/>
            </a:pPr>
            <a:r>
              <a:rPr lang="en-US"/>
              <a:t>Flexible data structures. </a:t>
            </a:r>
            <a:endParaRPr/>
          </a:p>
          <a:p>
            <a:pPr indent="-4572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●"/>
            </a:pPr>
            <a:r>
              <a:rPr lang="en-US"/>
              <a:t>mylist &lt;- list(a = c(2, 5, 10, 11),</a:t>
            </a:r>
            <a:endParaRPr/>
          </a:p>
          <a:p>
            <a:pPr indent="0" lvl="4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None/>
            </a:pPr>
            <a:r>
              <a:rPr lang="en-US" sz="2000"/>
              <a:t>            b = c(“apples”, “oranges”, “butter”, “dry yeast”)</a:t>
            </a:r>
            <a:endParaRPr/>
          </a:p>
          <a:p>
            <a:pPr indent="0" lvl="4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None/>
            </a:pPr>
            <a:r>
              <a:rPr lang="en-US" sz="2000"/>
              <a:t>)</a:t>
            </a:r>
            <a:endParaRPr/>
          </a:p>
          <a:p>
            <a:pPr indent="-400811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None/>
            </a:pPr>
            <a:r>
              <a:t/>
            </a:r>
            <a:endParaRPr sz="1200"/>
          </a:p>
        </p:txBody>
      </p:sp>
      <p:sp>
        <p:nvSpPr>
          <p:cNvPr id="201" name="Google Shape;201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Error!!!</a:t>
            </a:r>
            <a:endParaRPr/>
          </a:p>
        </p:txBody>
      </p:sp>
      <p:pic>
        <p:nvPicPr>
          <p:cNvPr id="207" name="Google Shape;20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11478" y="2248255"/>
            <a:ext cx="4169043" cy="3750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f315ec95c8_0_1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Introductions</a:t>
            </a:r>
            <a:endParaRPr/>
          </a:p>
        </p:txBody>
      </p:sp>
      <p:sp>
        <p:nvSpPr>
          <p:cNvPr id="86" name="Google Shape;86;gf315ec95c8_0_14"/>
          <p:cNvSpPr txBox="1"/>
          <p:nvPr>
            <p:ph idx="1" type="body"/>
          </p:nvPr>
        </p:nvSpPr>
        <p:spPr>
          <a:xfrm>
            <a:off x="838200" y="2392858"/>
            <a:ext cx="10515600" cy="2452500"/>
          </a:xfrm>
          <a:prstGeom prst="rect">
            <a:avLst/>
          </a:prstGeom>
        </p:spPr>
        <p:txBody>
          <a:bodyPr anchorCtr="0" anchor="t" bIns="0" lIns="182875" spcFirstLastPara="1" rIns="0" wrap="square" tIns="0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Leandro Lima, Bioinformatician II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Ayushi Agrawal, Bioinformatician II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Anders Riutta, Software Engineer III (T.A.)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"/>
          <p:cNvSpPr txBox="1"/>
          <p:nvPr>
            <p:ph type="title"/>
          </p:nvPr>
        </p:nvSpPr>
        <p:spPr>
          <a:xfrm>
            <a:off x="992944" y="247527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0"/>
              </a:buClr>
              <a:buSzPts val="4400"/>
              <a:buFont typeface="Arial"/>
              <a:buNone/>
            </a:pPr>
            <a:r>
              <a:rPr lang="en-US"/>
              <a:t>Functions</a:t>
            </a:r>
            <a:endParaRPr/>
          </a:p>
        </p:txBody>
      </p:sp>
      <p:sp>
        <p:nvSpPr>
          <p:cNvPr id="213" name="Google Shape;21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</a:rPr>
              <a:t>Working with buttons for modern scientific calculations? </a:t>
            </a:r>
            <a:endParaRPr/>
          </a:p>
        </p:txBody>
      </p:sp>
      <p:sp>
        <p:nvSpPr>
          <p:cNvPr id="219" name="Google Shape;219;p18"/>
          <p:cNvSpPr txBox="1"/>
          <p:nvPr>
            <p:ph idx="1" type="body"/>
          </p:nvPr>
        </p:nvSpPr>
        <p:spPr>
          <a:xfrm>
            <a:off x="838200" y="2389239"/>
            <a:ext cx="4235245" cy="3787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182875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2000"/>
              <a:t>The best of calculators =&gt; 10s of buttons for specific tasks.</a:t>
            </a:r>
            <a:endParaRPr/>
          </a:p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20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2000"/>
              <a:t>Modern science needs many times more than 10s.</a:t>
            </a:r>
            <a:endParaRPr/>
          </a:p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2000"/>
          </a:p>
        </p:txBody>
      </p:sp>
      <p:pic>
        <p:nvPicPr>
          <p:cNvPr id="220" name="Google Shape;22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4138" y="2389239"/>
            <a:ext cx="2662051" cy="34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</a:rPr>
              <a:t>Functions are to R what buttons are to calculators. </a:t>
            </a:r>
            <a:endParaRPr/>
          </a:p>
        </p:txBody>
      </p:sp>
      <p:sp>
        <p:nvSpPr>
          <p:cNvPr id="227" name="Google Shape;227;p19"/>
          <p:cNvSpPr txBox="1"/>
          <p:nvPr>
            <p:ph idx="1" type="body"/>
          </p:nvPr>
        </p:nvSpPr>
        <p:spPr>
          <a:xfrm>
            <a:off x="838200" y="2389239"/>
            <a:ext cx="10754032" cy="1946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182875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2000"/>
              <a:t>R can perform 100s of 1000s of tasks.</a:t>
            </a:r>
            <a:endParaRPr/>
          </a:p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20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2000"/>
              <a:t>Tasks are performed by using functions.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2000"/>
              <a:t>Examples: sum(), prod(), mean(), t.test().</a:t>
            </a:r>
            <a:endParaRPr/>
          </a:p>
        </p:txBody>
      </p:sp>
      <p:sp>
        <p:nvSpPr>
          <p:cNvPr id="228" name="Google Shape;228;p19"/>
          <p:cNvSpPr/>
          <p:nvPr/>
        </p:nvSpPr>
        <p:spPr>
          <a:xfrm>
            <a:off x="4339525" y="4417017"/>
            <a:ext cx="3270143" cy="1286359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01E2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function()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9"/>
          <p:cNvSpPr txBox="1"/>
          <p:nvPr/>
        </p:nvSpPr>
        <p:spPr>
          <a:xfrm>
            <a:off x="1999281" y="4200041"/>
            <a:ext cx="15188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DatasetA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9"/>
          <p:cNvSpPr txBox="1"/>
          <p:nvPr/>
        </p:nvSpPr>
        <p:spPr>
          <a:xfrm>
            <a:off x="1835903" y="4707090"/>
            <a:ext cx="15188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DatasetB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9"/>
          <p:cNvSpPr txBox="1"/>
          <p:nvPr/>
        </p:nvSpPr>
        <p:spPr>
          <a:xfrm>
            <a:off x="1726769" y="5238339"/>
            <a:ext cx="15188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DatasetC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2" name="Google Shape;232;p19"/>
          <p:cNvCxnSpPr/>
          <p:nvPr/>
        </p:nvCxnSpPr>
        <p:spPr>
          <a:xfrm>
            <a:off x="3245603" y="4384707"/>
            <a:ext cx="1093922" cy="392327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233" name="Google Shape;233;p19"/>
          <p:cNvCxnSpPr/>
          <p:nvPr/>
        </p:nvCxnSpPr>
        <p:spPr>
          <a:xfrm>
            <a:off x="2851042" y="5007106"/>
            <a:ext cx="1461361" cy="122596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234" name="Google Shape;234;p19"/>
          <p:cNvCxnSpPr/>
          <p:nvPr/>
        </p:nvCxnSpPr>
        <p:spPr>
          <a:xfrm flipH="1" rot="10800000">
            <a:off x="2851042" y="5231651"/>
            <a:ext cx="1488483" cy="218031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235" name="Google Shape;235;p19"/>
          <p:cNvSpPr txBox="1"/>
          <p:nvPr/>
        </p:nvSpPr>
        <p:spPr>
          <a:xfrm>
            <a:off x="9236990" y="4045058"/>
            <a:ext cx="15653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Result1</a:t>
            </a:r>
            <a:endParaRPr/>
          </a:p>
        </p:txBody>
      </p:sp>
      <p:sp>
        <p:nvSpPr>
          <p:cNvPr id="236" name="Google Shape;236;p19"/>
          <p:cNvSpPr txBox="1"/>
          <p:nvPr/>
        </p:nvSpPr>
        <p:spPr>
          <a:xfrm>
            <a:off x="9098151" y="4633227"/>
            <a:ext cx="15653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Result2</a:t>
            </a:r>
            <a:endParaRPr/>
          </a:p>
        </p:txBody>
      </p:sp>
      <p:sp>
        <p:nvSpPr>
          <p:cNvPr id="237" name="Google Shape;237;p19"/>
          <p:cNvSpPr txBox="1"/>
          <p:nvPr/>
        </p:nvSpPr>
        <p:spPr>
          <a:xfrm>
            <a:off x="9098151" y="5265439"/>
            <a:ext cx="15653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Result3</a:t>
            </a:r>
            <a:endParaRPr/>
          </a:p>
        </p:txBody>
      </p:sp>
      <p:cxnSp>
        <p:nvCxnSpPr>
          <p:cNvPr id="238" name="Google Shape;238;p19"/>
          <p:cNvCxnSpPr>
            <a:endCxn id="235" idx="1"/>
          </p:cNvCxnSpPr>
          <p:nvPr/>
        </p:nvCxnSpPr>
        <p:spPr>
          <a:xfrm flipH="1" rot="10800000">
            <a:off x="7636790" y="4229724"/>
            <a:ext cx="1600200" cy="4353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239" name="Google Shape;239;p19"/>
          <p:cNvCxnSpPr>
            <a:endCxn id="236" idx="1"/>
          </p:cNvCxnSpPr>
          <p:nvPr/>
        </p:nvCxnSpPr>
        <p:spPr>
          <a:xfrm flipH="1" rot="10800000">
            <a:off x="7700451" y="4817893"/>
            <a:ext cx="1397700" cy="1233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240" name="Google Shape;240;p19"/>
          <p:cNvCxnSpPr>
            <a:endCxn id="237" idx="1"/>
          </p:cNvCxnSpPr>
          <p:nvPr/>
        </p:nvCxnSpPr>
        <p:spPr>
          <a:xfrm>
            <a:off x="7609551" y="5358305"/>
            <a:ext cx="1488600" cy="918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241" name="Google Shape;241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</a:rPr>
              <a:t>There are functions for all sorts of things.</a:t>
            </a:r>
            <a:endParaRPr/>
          </a:p>
        </p:txBody>
      </p:sp>
      <p:sp>
        <p:nvSpPr>
          <p:cNvPr id="247" name="Google Shape;247;p20"/>
          <p:cNvSpPr txBox="1"/>
          <p:nvPr>
            <p:ph idx="1" type="body"/>
          </p:nvPr>
        </p:nvSpPr>
        <p:spPr>
          <a:xfrm>
            <a:off x="838200" y="2389239"/>
            <a:ext cx="10754032" cy="1946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182875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2000"/>
              <a:t>Example to read a table saved in a file: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2000"/>
              <a:t>read.table()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2000"/>
              <a:t>Usage: read.table(“filename”)</a:t>
            </a:r>
            <a:endParaRPr/>
          </a:p>
        </p:txBody>
      </p:sp>
      <p:sp>
        <p:nvSpPr>
          <p:cNvPr id="248" name="Google Shape;248;p20"/>
          <p:cNvSpPr/>
          <p:nvPr/>
        </p:nvSpPr>
        <p:spPr>
          <a:xfrm>
            <a:off x="4339525" y="4277529"/>
            <a:ext cx="3270143" cy="1286359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01E2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read.table()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0"/>
          <p:cNvSpPr txBox="1"/>
          <p:nvPr/>
        </p:nvSpPr>
        <p:spPr>
          <a:xfrm>
            <a:off x="1665422" y="4632238"/>
            <a:ext cx="15188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name</a:t>
            </a:r>
            <a:endParaRPr/>
          </a:p>
        </p:txBody>
      </p:sp>
      <p:cxnSp>
        <p:nvCxnSpPr>
          <p:cNvPr id="250" name="Google Shape;250;p20"/>
          <p:cNvCxnSpPr/>
          <p:nvPr/>
        </p:nvCxnSpPr>
        <p:spPr>
          <a:xfrm>
            <a:off x="2851042" y="4867618"/>
            <a:ext cx="1461361" cy="122596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251" name="Google Shape;251;p20"/>
          <p:cNvSpPr txBox="1"/>
          <p:nvPr/>
        </p:nvSpPr>
        <p:spPr>
          <a:xfrm>
            <a:off x="9098151" y="4493739"/>
            <a:ext cx="156532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is displayed in R.</a:t>
            </a:r>
            <a:endParaRPr/>
          </a:p>
        </p:txBody>
      </p:sp>
      <p:cxnSp>
        <p:nvCxnSpPr>
          <p:cNvPr id="252" name="Google Shape;252;p20"/>
          <p:cNvCxnSpPr>
            <a:endCxn id="251" idx="1"/>
          </p:cNvCxnSpPr>
          <p:nvPr/>
        </p:nvCxnSpPr>
        <p:spPr>
          <a:xfrm>
            <a:off x="7700451" y="4801905"/>
            <a:ext cx="1397700" cy="150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253" name="Google Shape;2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</a:rPr>
              <a:t>There are functions for all sorts of things.</a:t>
            </a:r>
            <a:endParaRPr/>
          </a:p>
        </p:txBody>
      </p:sp>
      <p:sp>
        <p:nvSpPr>
          <p:cNvPr id="259" name="Google Shape;259;p21"/>
          <p:cNvSpPr txBox="1"/>
          <p:nvPr>
            <p:ph idx="1" type="body"/>
          </p:nvPr>
        </p:nvSpPr>
        <p:spPr>
          <a:xfrm>
            <a:off x="838200" y="2389239"/>
            <a:ext cx="10754032" cy="1946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182875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2000"/>
              <a:t>Example to find complementary DNA sequence.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2000"/>
              <a:t>complement()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2000"/>
              <a:t>Usage: complement(sequence)</a:t>
            </a:r>
            <a:endParaRPr/>
          </a:p>
        </p:txBody>
      </p:sp>
      <p:sp>
        <p:nvSpPr>
          <p:cNvPr id="260" name="Google Shape;260;p21"/>
          <p:cNvSpPr/>
          <p:nvPr/>
        </p:nvSpPr>
        <p:spPr>
          <a:xfrm>
            <a:off x="4339525" y="4313588"/>
            <a:ext cx="3360872" cy="1286359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01E2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complement()</a:t>
            </a:r>
            <a:endParaRPr/>
          </a:p>
        </p:txBody>
      </p:sp>
      <p:sp>
        <p:nvSpPr>
          <p:cNvPr id="261" name="Google Shape;261;p21"/>
          <p:cNvSpPr txBox="1"/>
          <p:nvPr/>
        </p:nvSpPr>
        <p:spPr>
          <a:xfrm>
            <a:off x="1665422" y="4668297"/>
            <a:ext cx="15188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ACGT</a:t>
            </a:r>
            <a:endParaRPr/>
          </a:p>
        </p:txBody>
      </p:sp>
      <p:cxnSp>
        <p:nvCxnSpPr>
          <p:cNvPr id="262" name="Google Shape;262;p21"/>
          <p:cNvCxnSpPr/>
          <p:nvPr/>
        </p:nvCxnSpPr>
        <p:spPr>
          <a:xfrm>
            <a:off x="2851042" y="4903677"/>
            <a:ext cx="1461361" cy="122596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263" name="Google Shape;263;p21"/>
          <p:cNvSpPr txBox="1"/>
          <p:nvPr/>
        </p:nvSpPr>
        <p:spPr>
          <a:xfrm>
            <a:off x="9098151" y="4529798"/>
            <a:ext cx="15653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TGCA</a:t>
            </a:r>
            <a:endParaRPr/>
          </a:p>
        </p:txBody>
      </p:sp>
      <p:cxnSp>
        <p:nvCxnSpPr>
          <p:cNvPr id="264" name="Google Shape;264;p21"/>
          <p:cNvCxnSpPr>
            <a:endCxn id="263" idx="1"/>
          </p:cNvCxnSpPr>
          <p:nvPr/>
        </p:nvCxnSpPr>
        <p:spPr>
          <a:xfrm flipH="1" rot="10800000">
            <a:off x="7700451" y="4714464"/>
            <a:ext cx="1397700" cy="1233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265" name="Google Shape;265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</a:rPr>
              <a:t>There are functions for all sorts of things.</a:t>
            </a:r>
            <a:endParaRPr/>
          </a:p>
        </p:txBody>
      </p:sp>
      <p:sp>
        <p:nvSpPr>
          <p:cNvPr id="271" name="Google Shape;271;p22"/>
          <p:cNvSpPr txBox="1"/>
          <p:nvPr>
            <p:ph idx="1" type="body"/>
          </p:nvPr>
        </p:nvSpPr>
        <p:spPr>
          <a:xfrm>
            <a:off x="838200" y="2389239"/>
            <a:ext cx="10754032" cy="1946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182875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2000"/>
              <a:t>Example to install a package in R.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2000"/>
              <a:t>install.packages()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2000"/>
              <a:t>Usage: install.packages(“ggplot2”)</a:t>
            </a:r>
            <a:endParaRPr/>
          </a:p>
        </p:txBody>
      </p:sp>
      <p:sp>
        <p:nvSpPr>
          <p:cNvPr id="272" name="Google Shape;272;p22"/>
          <p:cNvSpPr/>
          <p:nvPr/>
        </p:nvSpPr>
        <p:spPr>
          <a:xfrm>
            <a:off x="4339525" y="4313588"/>
            <a:ext cx="3360872" cy="1286359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01E2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Install.packages()</a:t>
            </a:r>
            <a:endParaRPr/>
          </a:p>
        </p:txBody>
      </p:sp>
      <p:sp>
        <p:nvSpPr>
          <p:cNvPr id="273" name="Google Shape;273;p22"/>
          <p:cNvSpPr txBox="1"/>
          <p:nvPr/>
        </p:nvSpPr>
        <p:spPr>
          <a:xfrm>
            <a:off x="1362397" y="4656941"/>
            <a:ext cx="15188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Package name</a:t>
            </a:r>
            <a:endParaRPr/>
          </a:p>
        </p:txBody>
      </p:sp>
      <p:cxnSp>
        <p:nvCxnSpPr>
          <p:cNvPr id="274" name="Google Shape;274;p22"/>
          <p:cNvCxnSpPr/>
          <p:nvPr/>
        </p:nvCxnSpPr>
        <p:spPr>
          <a:xfrm>
            <a:off x="2851042" y="4903677"/>
            <a:ext cx="1461361" cy="122596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275" name="Google Shape;275;p22"/>
          <p:cNvSpPr txBox="1"/>
          <p:nvPr/>
        </p:nvSpPr>
        <p:spPr>
          <a:xfrm>
            <a:off x="9098151" y="4529798"/>
            <a:ext cx="156532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Package installed</a:t>
            </a:r>
            <a:endParaRPr/>
          </a:p>
        </p:txBody>
      </p:sp>
      <p:cxnSp>
        <p:nvCxnSpPr>
          <p:cNvPr id="276" name="Google Shape;276;p22"/>
          <p:cNvCxnSpPr>
            <a:endCxn id="275" idx="1"/>
          </p:cNvCxnSpPr>
          <p:nvPr/>
        </p:nvCxnSpPr>
        <p:spPr>
          <a:xfrm>
            <a:off x="7700451" y="4837964"/>
            <a:ext cx="1397700" cy="150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277" name="Google Shape;27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</a:rPr>
              <a:t>Directing output of one function as input to another.</a:t>
            </a:r>
            <a:endParaRPr/>
          </a:p>
        </p:txBody>
      </p:sp>
      <p:sp>
        <p:nvSpPr>
          <p:cNvPr id="283" name="Google Shape;283;p23"/>
          <p:cNvSpPr/>
          <p:nvPr/>
        </p:nvSpPr>
        <p:spPr>
          <a:xfrm>
            <a:off x="2038351" y="3046569"/>
            <a:ext cx="2811973" cy="1286359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01E2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read.table()</a:t>
            </a:r>
            <a:endParaRPr/>
          </a:p>
        </p:txBody>
      </p:sp>
      <p:sp>
        <p:nvSpPr>
          <p:cNvPr id="284" name="Google Shape;284;p23"/>
          <p:cNvSpPr txBox="1"/>
          <p:nvPr/>
        </p:nvSpPr>
        <p:spPr>
          <a:xfrm>
            <a:off x="69097" y="3454369"/>
            <a:ext cx="17137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name</a:t>
            </a:r>
            <a:endParaRPr/>
          </a:p>
        </p:txBody>
      </p:sp>
      <p:cxnSp>
        <p:nvCxnSpPr>
          <p:cNvPr id="285" name="Google Shape;285;p23"/>
          <p:cNvCxnSpPr/>
          <p:nvPr/>
        </p:nvCxnSpPr>
        <p:spPr>
          <a:xfrm>
            <a:off x="1254718" y="3689749"/>
            <a:ext cx="682572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286" name="Google Shape;286;p23"/>
          <p:cNvSpPr txBox="1"/>
          <p:nvPr/>
        </p:nvSpPr>
        <p:spPr>
          <a:xfrm>
            <a:off x="5633957" y="3315869"/>
            <a:ext cx="107680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is displayed in R.</a:t>
            </a:r>
            <a:endParaRPr/>
          </a:p>
        </p:txBody>
      </p:sp>
      <p:cxnSp>
        <p:nvCxnSpPr>
          <p:cNvPr id="287" name="Google Shape;287;p23"/>
          <p:cNvCxnSpPr/>
          <p:nvPr/>
        </p:nvCxnSpPr>
        <p:spPr>
          <a:xfrm>
            <a:off x="4820619" y="3639035"/>
            <a:ext cx="712277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288" name="Google Shape;288;p23"/>
          <p:cNvSpPr/>
          <p:nvPr/>
        </p:nvSpPr>
        <p:spPr>
          <a:xfrm>
            <a:off x="7494399" y="2967324"/>
            <a:ext cx="2145547" cy="1286359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01E2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edgeR()</a:t>
            </a:r>
            <a:endParaRPr/>
          </a:p>
        </p:txBody>
      </p:sp>
      <p:cxnSp>
        <p:nvCxnSpPr>
          <p:cNvPr id="289" name="Google Shape;289;p23"/>
          <p:cNvCxnSpPr/>
          <p:nvPr/>
        </p:nvCxnSpPr>
        <p:spPr>
          <a:xfrm>
            <a:off x="6710766" y="3622936"/>
            <a:ext cx="682572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290" name="Google Shape;290;p23"/>
          <p:cNvSpPr txBox="1"/>
          <p:nvPr/>
        </p:nvSpPr>
        <p:spPr>
          <a:xfrm>
            <a:off x="10470719" y="3177370"/>
            <a:ext cx="158696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 of differentially expressed genes.</a:t>
            </a:r>
            <a:endParaRPr/>
          </a:p>
        </p:txBody>
      </p:sp>
      <p:cxnSp>
        <p:nvCxnSpPr>
          <p:cNvPr id="291" name="Google Shape;291;p23"/>
          <p:cNvCxnSpPr/>
          <p:nvPr/>
        </p:nvCxnSpPr>
        <p:spPr>
          <a:xfrm>
            <a:off x="9812042" y="3587119"/>
            <a:ext cx="712277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292" name="Google Shape;292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Arial"/>
              <a:buNone/>
            </a:pPr>
            <a:r>
              <a:rPr i="1" lang="en-US" sz="2800">
                <a:solidFill>
                  <a:schemeClr val="lt1"/>
                </a:solidFill>
              </a:rPr>
              <a:t>Library</a:t>
            </a:r>
            <a:r>
              <a:rPr lang="en-US" sz="2800">
                <a:solidFill>
                  <a:schemeClr val="lt1"/>
                </a:solidFill>
              </a:rPr>
              <a:t> is a collection of functions.</a:t>
            </a:r>
            <a:endParaRPr/>
          </a:p>
        </p:txBody>
      </p:sp>
      <p:sp>
        <p:nvSpPr>
          <p:cNvPr id="298" name="Google Shape;298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2000"/>
              <a:t>R works with &gt; 100000 functions. </a:t>
            </a:r>
            <a:endParaRPr/>
          </a:p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20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2000"/>
              <a:t>More being added everyday.</a:t>
            </a:r>
            <a:endParaRPr/>
          </a:p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20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2000"/>
              <a:t>If the software were to load (i.e., make available) all of them at startup, it will take a while to launch.</a:t>
            </a:r>
            <a:endParaRPr/>
          </a:p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20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2000"/>
              <a:t>Solution: Bundle related functions together in a </a:t>
            </a:r>
            <a:r>
              <a:rPr i="1" lang="en-US" sz="2000"/>
              <a:t>library. </a:t>
            </a:r>
            <a:endParaRPr/>
          </a:p>
          <a:p>
            <a:pPr indent="-342900" lvl="2" marL="12573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/>
              <a:t>Example: edgeR.</a:t>
            </a:r>
            <a:endParaRPr/>
          </a:p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20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2000"/>
              <a:t>Load functions only when needed. (:= Install apps on smartphone as needed)</a:t>
            </a:r>
            <a:endParaRPr/>
          </a:p>
        </p:txBody>
      </p:sp>
      <p:sp>
        <p:nvSpPr>
          <p:cNvPr id="299" name="Google Shape;29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Arial"/>
              <a:buNone/>
            </a:pPr>
            <a:r>
              <a:rPr lang="en-US" sz="2800">
                <a:solidFill>
                  <a:schemeClr val="lt1"/>
                </a:solidFill>
              </a:rPr>
              <a:t>Functions may need lots of information</a:t>
            </a:r>
            <a:endParaRPr/>
          </a:p>
        </p:txBody>
      </p:sp>
      <p:sp>
        <p:nvSpPr>
          <p:cNvPr id="305" name="Google Shape;305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2000"/>
              <a:t>Calculators may take only numbers.</a:t>
            </a:r>
            <a:endParaRPr/>
          </a:p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20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2000"/>
              <a:t>R functions take variety of things. Numbers, characters, etc.</a:t>
            </a:r>
            <a:endParaRPr/>
          </a:p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20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2000"/>
              <a:t>Example: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2000"/>
              <a:t>Reading a file. Inputs required: File name and address on computer, formatting of file, type of file, etc.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2000"/>
              <a:t>Writing a file. Inputs required: </a:t>
            </a:r>
            <a:endParaRPr/>
          </a:p>
          <a:p>
            <a:pPr indent="-4572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/>
              <a:t>what to write?</a:t>
            </a:r>
            <a:endParaRPr/>
          </a:p>
          <a:p>
            <a:pPr indent="-4572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/>
              <a:t>where to write? </a:t>
            </a:r>
            <a:endParaRPr/>
          </a:p>
          <a:p>
            <a:pPr indent="-4572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/>
              <a:t>how to format the file? </a:t>
            </a:r>
            <a:endParaRPr/>
          </a:p>
          <a:p>
            <a:pPr indent="-4572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/>
              <a:t>Include column names, row names? </a:t>
            </a:r>
            <a:endParaRPr/>
          </a:p>
          <a:p>
            <a:pPr indent="-4572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/>
              <a:t>separate with comma?</a:t>
            </a:r>
            <a:endParaRPr/>
          </a:p>
        </p:txBody>
      </p:sp>
      <p:sp>
        <p:nvSpPr>
          <p:cNvPr id="306" name="Google Shape;306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-US" sz="3800"/>
              <a:t>ggplot2: Package with functions for plotting.</a:t>
            </a:r>
            <a:endParaRPr/>
          </a:p>
        </p:txBody>
      </p:sp>
      <p:sp>
        <p:nvSpPr>
          <p:cNvPr id="312" name="Google Shape;312;p26"/>
          <p:cNvSpPr txBox="1"/>
          <p:nvPr/>
        </p:nvSpPr>
        <p:spPr>
          <a:xfrm>
            <a:off x="838200" y="1863483"/>
            <a:ext cx="10754032" cy="1946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182875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 sz="2800">
                <a:solidFill>
                  <a:srgbClr val="002B42"/>
                </a:solidFill>
                <a:latin typeface="Arial"/>
                <a:ea typeface="Arial"/>
                <a:cs typeface="Arial"/>
                <a:sym typeface="Arial"/>
              </a:rPr>
              <a:t>R can perform 100s of 1000s of tasks.</a:t>
            </a:r>
            <a:endParaRPr/>
          </a:p>
          <a:p>
            <a:pPr indent="-38608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</a:pPr>
            <a:r>
              <a:t/>
            </a:r>
            <a:endParaRPr sz="1400">
              <a:solidFill>
                <a:srgbClr val="002B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 sz="2800">
                <a:solidFill>
                  <a:srgbClr val="002B42"/>
                </a:solidFill>
                <a:latin typeface="Arial"/>
                <a:ea typeface="Arial"/>
                <a:cs typeface="Arial"/>
                <a:sym typeface="Arial"/>
              </a:rPr>
              <a:t>Tasks are performed by using functions.</a:t>
            </a:r>
            <a:endParaRPr/>
          </a:p>
          <a:p>
            <a: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b="0" i="0" lang="en-US" sz="2800" u="none" cap="none" strike="noStrike">
                <a:solidFill>
                  <a:srgbClr val="002B42"/>
                </a:solidFill>
                <a:latin typeface="Arial"/>
                <a:ea typeface="Arial"/>
                <a:cs typeface="Arial"/>
                <a:sym typeface="Arial"/>
              </a:rPr>
              <a:t>Examples: sum(), prod(), mean(), t.test().</a:t>
            </a:r>
            <a:endParaRPr/>
          </a:p>
        </p:txBody>
      </p:sp>
      <p:sp>
        <p:nvSpPr>
          <p:cNvPr id="313" name="Google Shape;313;p26"/>
          <p:cNvSpPr/>
          <p:nvPr/>
        </p:nvSpPr>
        <p:spPr>
          <a:xfrm>
            <a:off x="4339525" y="4592381"/>
            <a:ext cx="3270143" cy="1286359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01E2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function()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6"/>
          <p:cNvSpPr txBox="1"/>
          <p:nvPr/>
        </p:nvSpPr>
        <p:spPr>
          <a:xfrm>
            <a:off x="1999281" y="4375405"/>
            <a:ext cx="15188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DatasetA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6"/>
          <p:cNvSpPr txBox="1"/>
          <p:nvPr/>
        </p:nvSpPr>
        <p:spPr>
          <a:xfrm>
            <a:off x="1835903" y="4882454"/>
            <a:ext cx="15188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DatasetB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6"/>
          <p:cNvSpPr txBox="1"/>
          <p:nvPr/>
        </p:nvSpPr>
        <p:spPr>
          <a:xfrm>
            <a:off x="1726769" y="5413703"/>
            <a:ext cx="15188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DatasetC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7" name="Google Shape;317;p26"/>
          <p:cNvCxnSpPr/>
          <p:nvPr/>
        </p:nvCxnSpPr>
        <p:spPr>
          <a:xfrm>
            <a:off x="3245603" y="4560071"/>
            <a:ext cx="1093922" cy="392327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318" name="Google Shape;318;p26"/>
          <p:cNvCxnSpPr/>
          <p:nvPr/>
        </p:nvCxnSpPr>
        <p:spPr>
          <a:xfrm>
            <a:off x="2851042" y="5182470"/>
            <a:ext cx="1461361" cy="122596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319" name="Google Shape;319;p26"/>
          <p:cNvCxnSpPr/>
          <p:nvPr/>
        </p:nvCxnSpPr>
        <p:spPr>
          <a:xfrm flipH="1" rot="10800000">
            <a:off x="2851042" y="5407015"/>
            <a:ext cx="1488483" cy="218031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320" name="Google Shape;320;p26"/>
          <p:cNvSpPr txBox="1"/>
          <p:nvPr/>
        </p:nvSpPr>
        <p:spPr>
          <a:xfrm>
            <a:off x="9236990" y="4220422"/>
            <a:ext cx="15653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Result1</a:t>
            </a:r>
            <a:endParaRPr/>
          </a:p>
        </p:txBody>
      </p:sp>
      <p:sp>
        <p:nvSpPr>
          <p:cNvPr id="321" name="Google Shape;321;p26"/>
          <p:cNvSpPr txBox="1"/>
          <p:nvPr/>
        </p:nvSpPr>
        <p:spPr>
          <a:xfrm>
            <a:off x="9098151" y="4808591"/>
            <a:ext cx="15653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Result2</a:t>
            </a:r>
            <a:endParaRPr/>
          </a:p>
        </p:txBody>
      </p:sp>
      <p:sp>
        <p:nvSpPr>
          <p:cNvPr id="322" name="Google Shape;322;p26"/>
          <p:cNvSpPr txBox="1"/>
          <p:nvPr/>
        </p:nvSpPr>
        <p:spPr>
          <a:xfrm>
            <a:off x="9098151" y="5440803"/>
            <a:ext cx="15653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Result3</a:t>
            </a:r>
            <a:endParaRPr/>
          </a:p>
        </p:txBody>
      </p:sp>
      <p:cxnSp>
        <p:nvCxnSpPr>
          <p:cNvPr id="323" name="Google Shape;323;p26"/>
          <p:cNvCxnSpPr>
            <a:endCxn id="320" idx="1"/>
          </p:cNvCxnSpPr>
          <p:nvPr/>
        </p:nvCxnSpPr>
        <p:spPr>
          <a:xfrm flipH="1" rot="10800000">
            <a:off x="7636790" y="4405088"/>
            <a:ext cx="1600200" cy="4353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324" name="Google Shape;324;p26"/>
          <p:cNvCxnSpPr>
            <a:endCxn id="321" idx="1"/>
          </p:cNvCxnSpPr>
          <p:nvPr/>
        </p:nvCxnSpPr>
        <p:spPr>
          <a:xfrm flipH="1" rot="10800000">
            <a:off x="7700451" y="4993257"/>
            <a:ext cx="1397700" cy="1233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325" name="Google Shape;325;p26"/>
          <p:cNvCxnSpPr>
            <a:endCxn id="322" idx="1"/>
          </p:cNvCxnSpPr>
          <p:nvPr/>
        </p:nvCxnSpPr>
        <p:spPr>
          <a:xfrm>
            <a:off x="7609551" y="5533669"/>
            <a:ext cx="1488600" cy="918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326" name="Google Shape;326;p26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f315ec95c8_0_26"/>
          <p:cNvSpPr txBox="1"/>
          <p:nvPr>
            <p:ph idx="1" type="body"/>
          </p:nvPr>
        </p:nvSpPr>
        <p:spPr>
          <a:xfrm>
            <a:off x="838200" y="1876483"/>
            <a:ext cx="10515600" cy="2591100"/>
          </a:xfrm>
          <a:prstGeom prst="rect">
            <a:avLst/>
          </a:prstGeom>
        </p:spPr>
        <p:txBody>
          <a:bodyPr anchorCtr="0" anchor="t" bIns="0" lIns="182875" spcFirstLastPara="1" rIns="0" wrap="square" tIns="0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/>
              <a:t>Prior </a:t>
            </a:r>
            <a:r>
              <a:rPr lang="en-US" sz="2500"/>
              <a:t>experience</a:t>
            </a:r>
            <a:r>
              <a:rPr lang="en-US" sz="2500"/>
              <a:t> with</a:t>
            </a:r>
            <a:r>
              <a:rPr lang="en-US" sz="2500"/>
              <a:t> </a:t>
            </a:r>
            <a:r>
              <a:rPr lang="en-US" sz="2500"/>
              <a:t>R</a:t>
            </a:r>
            <a:r>
              <a:rPr lang="en-US" sz="2500"/>
              <a:t>? Choose all that apply.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-351789" lvl="0" marL="1371600" rtl="0" algn="l">
              <a:spcBef>
                <a:spcPts val="1000"/>
              </a:spcBef>
              <a:spcAft>
                <a:spcPts val="0"/>
              </a:spcAft>
              <a:buSzPts val="1940"/>
              <a:buAutoNum type="arabicPeriod"/>
            </a:pPr>
            <a:r>
              <a:rPr lang="en-US" sz="2500"/>
              <a:t>None - </a:t>
            </a:r>
            <a:r>
              <a:rPr lang="en-US" sz="2500"/>
              <a:t>I do not know what R is</a:t>
            </a:r>
            <a:endParaRPr sz="2500"/>
          </a:p>
          <a:p>
            <a:pPr indent="-351789" lvl="0" marL="1371600" rtl="0" algn="l">
              <a:spcBef>
                <a:spcPts val="1000"/>
              </a:spcBef>
              <a:spcAft>
                <a:spcPts val="0"/>
              </a:spcAft>
              <a:buSzPts val="1940"/>
              <a:buAutoNum type="arabicPeriod"/>
            </a:pPr>
            <a:r>
              <a:rPr lang="en-US" sz="2500"/>
              <a:t>Beginner - I can perform basic operations in R</a:t>
            </a:r>
            <a:r>
              <a:rPr lang="en-US" sz="2500"/>
              <a:t> </a:t>
            </a:r>
            <a:endParaRPr sz="2500"/>
          </a:p>
          <a:p>
            <a:pPr indent="-351789" lvl="0" marL="1371600" rtl="0" algn="l">
              <a:spcBef>
                <a:spcPts val="1000"/>
              </a:spcBef>
              <a:spcAft>
                <a:spcPts val="0"/>
              </a:spcAft>
              <a:buSzPts val="1940"/>
              <a:buAutoNum type="arabicPeriod"/>
            </a:pPr>
            <a:r>
              <a:rPr lang="en-US" sz="2500"/>
              <a:t>Intermediate - I have used R before for some analyses </a:t>
            </a:r>
            <a:endParaRPr sz="2500"/>
          </a:p>
          <a:p>
            <a:pPr indent="-351789" lvl="0" marL="1371600" rtl="0" algn="l">
              <a:spcBef>
                <a:spcPts val="1000"/>
              </a:spcBef>
              <a:spcAft>
                <a:spcPts val="0"/>
              </a:spcAft>
              <a:buSzPts val="1940"/>
              <a:buAutoNum type="arabicPeriod"/>
            </a:pPr>
            <a:r>
              <a:rPr lang="en-US" sz="2500"/>
              <a:t>Expert - I use R all the time</a:t>
            </a:r>
            <a:endParaRPr sz="2500"/>
          </a:p>
        </p:txBody>
      </p:sp>
      <p:sp>
        <p:nvSpPr>
          <p:cNvPr id="93" name="Google Shape;93;gf315ec95c8_0_2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Poll question (before going over outline of the workshop)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-US" sz="3800"/>
              <a:t>ggplot2: Package with functions for plotting.</a:t>
            </a:r>
            <a:endParaRPr/>
          </a:p>
        </p:txBody>
      </p:sp>
      <p:sp>
        <p:nvSpPr>
          <p:cNvPr id="332" name="Google Shape;332;p27"/>
          <p:cNvSpPr txBox="1"/>
          <p:nvPr/>
        </p:nvSpPr>
        <p:spPr>
          <a:xfrm>
            <a:off x="838200" y="1863483"/>
            <a:ext cx="10754032" cy="1946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182875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 sz="2800">
                <a:solidFill>
                  <a:srgbClr val="002B42"/>
                </a:solidFill>
                <a:latin typeface="Arial"/>
                <a:ea typeface="Arial"/>
                <a:cs typeface="Arial"/>
                <a:sym typeface="Arial"/>
              </a:rPr>
              <a:t>Plotting layer-by-layer.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 sz="2800">
                <a:solidFill>
                  <a:srgbClr val="002B42"/>
                </a:solidFill>
                <a:latin typeface="Arial"/>
                <a:ea typeface="Arial"/>
                <a:cs typeface="Arial"/>
                <a:sym typeface="Arial"/>
              </a:rPr>
              <a:t>Function names:</a:t>
            </a:r>
            <a:endParaRPr/>
          </a:p>
          <a:p>
            <a: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b="0" i="0" lang="en-US" sz="2800" u="none" cap="none" strike="noStrike">
                <a:solidFill>
                  <a:srgbClr val="002B42"/>
                </a:solidFill>
                <a:latin typeface="Arial"/>
                <a:ea typeface="Arial"/>
                <a:cs typeface="Arial"/>
                <a:sym typeface="Arial"/>
              </a:rPr>
              <a:t>qplot</a:t>
            </a:r>
            <a:endParaRPr b="0" i="0" sz="2800" u="none" cap="none" strike="noStrike">
              <a:solidFill>
                <a:srgbClr val="002B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b="0" i="0" lang="en-US" sz="2800" u="none" cap="none" strike="noStrike">
                <a:solidFill>
                  <a:srgbClr val="002B42"/>
                </a:solidFill>
                <a:latin typeface="Arial"/>
                <a:ea typeface="Arial"/>
                <a:cs typeface="Arial"/>
                <a:sym typeface="Arial"/>
              </a:rPr>
              <a:t>ggplot</a:t>
            </a:r>
            <a:endParaRPr b="0" i="0" sz="2800" u="none" cap="none" strike="noStrike">
              <a:solidFill>
                <a:srgbClr val="002B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27"/>
          <p:cNvSpPr/>
          <p:nvPr/>
        </p:nvSpPr>
        <p:spPr>
          <a:xfrm>
            <a:off x="4903195" y="4417017"/>
            <a:ext cx="3270143" cy="1286359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01E2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ggplot()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27"/>
          <p:cNvSpPr txBox="1"/>
          <p:nvPr/>
        </p:nvSpPr>
        <p:spPr>
          <a:xfrm>
            <a:off x="3158990" y="4110450"/>
            <a:ext cx="15188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/>
          </a:p>
        </p:txBody>
      </p:sp>
      <p:sp>
        <p:nvSpPr>
          <p:cNvPr id="335" name="Google Shape;335;p27"/>
          <p:cNvSpPr txBox="1"/>
          <p:nvPr/>
        </p:nvSpPr>
        <p:spPr>
          <a:xfrm>
            <a:off x="2242851" y="5205270"/>
            <a:ext cx="151883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Details on how to plot</a:t>
            </a:r>
            <a:endParaRPr/>
          </a:p>
        </p:txBody>
      </p:sp>
      <p:cxnSp>
        <p:nvCxnSpPr>
          <p:cNvPr id="336" name="Google Shape;336;p27"/>
          <p:cNvCxnSpPr/>
          <p:nvPr/>
        </p:nvCxnSpPr>
        <p:spPr>
          <a:xfrm>
            <a:off x="3809273" y="4384707"/>
            <a:ext cx="1093922" cy="392327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cxnSp>
        <p:nvCxnSpPr>
          <p:cNvPr id="337" name="Google Shape;337;p27"/>
          <p:cNvCxnSpPr/>
          <p:nvPr/>
        </p:nvCxnSpPr>
        <p:spPr>
          <a:xfrm flipH="1" rot="10800000">
            <a:off x="3414712" y="5144608"/>
            <a:ext cx="1397754" cy="305497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338" name="Google Shape;338;p27"/>
          <p:cNvSpPr txBox="1"/>
          <p:nvPr/>
        </p:nvSpPr>
        <p:spPr>
          <a:xfrm>
            <a:off x="9661821" y="4633227"/>
            <a:ext cx="15653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Plot</a:t>
            </a:r>
            <a:endParaRPr/>
          </a:p>
        </p:txBody>
      </p:sp>
      <p:cxnSp>
        <p:nvCxnSpPr>
          <p:cNvPr id="339" name="Google Shape;339;p27"/>
          <p:cNvCxnSpPr>
            <a:endCxn id="338" idx="1"/>
          </p:cNvCxnSpPr>
          <p:nvPr/>
        </p:nvCxnSpPr>
        <p:spPr>
          <a:xfrm flipH="1" rot="10800000">
            <a:off x="8264121" y="4817893"/>
            <a:ext cx="1397700" cy="1233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340" name="Google Shape;340;p27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1" name="Google Shape;341;p27"/>
          <p:cNvCxnSpPr/>
          <p:nvPr/>
        </p:nvCxnSpPr>
        <p:spPr>
          <a:xfrm>
            <a:off x="3057665" y="4941261"/>
            <a:ext cx="1721483" cy="17119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lg" w="lg" type="stealth"/>
          </a:ln>
        </p:spPr>
      </p:cxnSp>
      <p:sp>
        <p:nvSpPr>
          <p:cNvPr id="342" name="Google Shape;342;p27"/>
          <p:cNvSpPr txBox="1"/>
          <p:nvPr/>
        </p:nvSpPr>
        <p:spPr>
          <a:xfrm>
            <a:off x="1463893" y="4743112"/>
            <a:ext cx="19508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to plot?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0"/>
              </a:buClr>
              <a:buSzPts val="6000"/>
              <a:buFont typeface="Arial"/>
              <a:buNone/>
            </a:pPr>
            <a:r>
              <a:rPr lang="en-US"/>
              <a:t>Hands-on: Part 1</a:t>
            </a:r>
            <a:endParaRPr/>
          </a:p>
        </p:txBody>
      </p:sp>
      <p:sp>
        <p:nvSpPr>
          <p:cNvPr id="348" name="Google Shape;348;p2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0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9"/>
          <p:cNvSpPr txBox="1"/>
          <p:nvPr>
            <p:ph idx="1" type="body"/>
          </p:nvPr>
        </p:nvSpPr>
        <p:spPr>
          <a:xfrm>
            <a:off x="838200" y="1876483"/>
            <a:ext cx="10515600" cy="38718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2080"/>
              <a:buFont typeface="Arial"/>
              <a:buChar char="●"/>
            </a:pPr>
            <a:r>
              <a:rPr lang="en-US" sz="2600"/>
              <a:t>Data: “iris.csv”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760"/>
              <a:buChar char="●"/>
            </a:pPr>
            <a:r>
              <a:rPr lang="en-US" sz="2200"/>
              <a:t>Iris is a plant genus. 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760"/>
              <a:buChar char="●"/>
            </a:pPr>
            <a:r>
              <a:rPr lang="en-US" sz="2200"/>
              <a:t>Species of this genus may be identified based on the dimensions of petals and sepals of its flowers. </a:t>
            </a:r>
            <a:endParaRPr/>
          </a:p>
          <a:p>
            <a:pPr indent="-32512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080"/>
              <a:buFont typeface="Arial"/>
              <a:buNone/>
            </a:pPr>
            <a:r>
              <a:t/>
            </a:r>
            <a:endParaRPr sz="26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080"/>
              <a:buFont typeface="Arial"/>
              <a:buChar char="●"/>
            </a:pPr>
            <a:r>
              <a:rPr lang="en-US" sz="2600"/>
              <a:t>Result: “Iris.pdf”</a:t>
            </a:r>
            <a:endParaRPr/>
          </a:p>
          <a:p>
            <a:pPr indent="-32512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080"/>
              <a:buFont typeface="Arial"/>
              <a:buNone/>
            </a:pPr>
            <a:r>
              <a:t/>
            </a:r>
            <a:endParaRPr sz="26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080"/>
              <a:buFont typeface="Arial"/>
              <a:buChar char="●"/>
            </a:pPr>
            <a:r>
              <a:rPr lang="en-US" sz="2600"/>
              <a:t>Script: “1. iris.R”</a:t>
            </a:r>
            <a:endParaRPr/>
          </a:p>
          <a:p>
            <a:pPr indent="-31496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54" name="Google Shape;354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/>
              <a:t>Explore </a:t>
            </a:r>
            <a:r>
              <a:rPr i="1" lang="en-US" sz="3200"/>
              <a:t>Iris</a:t>
            </a:r>
            <a:r>
              <a:rPr lang="en-US" sz="3200"/>
              <a:t> data and save a publication-ready figure.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0"/>
          <p:cNvSpPr txBox="1"/>
          <p:nvPr>
            <p:ph idx="1" type="body"/>
          </p:nvPr>
        </p:nvSpPr>
        <p:spPr>
          <a:xfrm>
            <a:off x="838200" y="1876483"/>
            <a:ext cx="10515600" cy="22129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Q&amp;A: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https://stackoverflow.com/</a:t>
            </a:r>
            <a:endParaRPr/>
          </a:p>
          <a:p>
            <a:pPr indent="-31496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More on arranging figures for publications.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920"/>
              <a:buChar char="●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https://cran.r-project.org/web/packages/egg/vignettes/Ecosystem.html</a:t>
            </a:r>
            <a:endParaRPr/>
          </a:p>
          <a:p>
            <a:pPr indent="-22098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920"/>
              <a:buNone/>
            </a:pPr>
            <a:r>
              <a:t/>
            </a:r>
            <a:endParaRPr/>
          </a:p>
        </p:txBody>
      </p:sp>
      <p:sp>
        <p:nvSpPr>
          <p:cNvPr id="360" name="Google Shape;360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Additional resources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1"/>
          <p:cNvSpPr/>
          <p:nvPr/>
        </p:nvSpPr>
        <p:spPr>
          <a:xfrm>
            <a:off x="1292772" y="4319757"/>
            <a:ext cx="8229600" cy="713232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001E2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31"/>
          <p:cNvSpPr/>
          <p:nvPr/>
        </p:nvSpPr>
        <p:spPr>
          <a:xfrm>
            <a:off x="1292772" y="5512681"/>
            <a:ext cx="2743200" cy="713232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001E2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31"/>
          <p:cNvSpPr/>
          <p:nvPr/>
        </p:nvSpPr>
        <p:spPr>
          <a:xfrm>
            <a:off x="1292772" y="331077"/>
            <a:ext cx="2743200" cy="27432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01E2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31"/>
          <p:cNvSpPr/>
          <p:nvPr/>
        </p:nvSpPr>
        <p:spPr>
          <a:xfrm>
            <a:off x="4871542" y="911721"/>
            <a:ext cx="1581912" cy="1581912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001E2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31"/>
          <p:cNvSpPr txBox="1"/>
          <p:nvPr/>
        </p:nvSpPr>
        <p:spPr>
          <a:xfrm>
            <a:off x="7993117" y="614855"/>
            <a:ext cx="2774731" cy="1008993"/>
          </a:xfrm>
          <a:prstGeom prst="rect">
            <a:avLst/>
          </a:prstGeom>
          <a:noFill/>
          <a:ln cap="flat" cmpd="sng" w="9525">
            <a:solidFill>
              <a:srgbClr val="001E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Notes on geometrical attributes of data.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/>
              <a:t>Which color occupies third largest area?</a:t>
            </a:r>
            <a:endParaRPr/>
          </a:p>
        </p:txBody>
      </p:sp>
      <p:pic>
        <p:nvPicPr>
          <p:cNvPr id="375" name="Google Shape;37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1585" y="2318188"/>
            <a:ext cx="8935545" cy="3310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/>
              <a:t>We are better at comparing lengths than areas.</a:t>
            </a:r>
            <a:endParaRPr/>
          </a:p>
        </p:txBody>
      </p:sp>
      <p:pic>
        <p:nvPicPr>
          <p:cNvPr id="381" name="Google Shape;38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4662" y="2318188"/>
            <a:ext cx="8765627" cy="3609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4"/>
          <p:cNvSpPr txBox="1"/>
          <p:nvPr>
            <p:ph idx="1" type="body"/>
          </p:nvPr>
        </p:nvSpPr>
        <p:spPr>
          <a:xfrm>
            <a:off x="838200" y="1876483"/>
            <a:ext cx="10515600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See link in description.</a:t>
            </a:r>
            <a:endParaRPr/>
          </a:p>
        </p:txBody>
      </p:sp>
      <p:sp>
        <p:nvSpPr>
          <p:cNvPr id="388" name="Google Shape;388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/>
              <a:t>“The purpose of data visualization is insight, not pictures.”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0"/>
              </a:buClr>
              <a:buSzPts val="6000"/>
              <a:buFont typeface="Arial"/>
              <a:buNone/>
            </a:pPr>
            <a:r>
              <a:rPr lang="en-US"/>
              <a:t>Brief digression to heatmaps</a:t>
            </a:r>
            <a:endParaRPr/>
          </a:p>
        </p:txBody>
      </p:sp>
      <p:sp>
        <p:nvSpPr>
          <p:cNvPr id="394" name="Google Shape;394;p3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0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6"/>
          <p:cNvSpPr txBox="1"/>
          <p:nvPr>
            <p:ph idx="1" type="body"/>
          </p:nvPr>
        </p:nvSpPr>
        <p:spPr>
          <a:xfrm>
            <a:off x="838200" y="1876483"/>
            <a:ext cx="10515600" cy="3806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2080"/>
              <a:buFont typeface="Arial"/>
              <a:buChar char="●"/>
            </a:pPr>
            <a:r>
              <a:rPr lang="en-US" sz="2600"/>
              <a:t>Data: “norm_counts.txt”</a:t>
            </a:r>
            <a:endParaRPr/>
          </a:p>
          <a:p>
            <a:pPr indent="-32512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080"/>
              <a:buFont typeface="Arial"/>
              <a:buNone/>
            </a:pPr>
            <a:r>
              <a:t/>
            </a:r>
            <a:endParaRPr sz="2600"/>
          </a:p>
          <a:p>
            <a:pPr indent="-32512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080"/>
              <a:buFont typeface="Arial"/>
              <a:buNone/>
            </a:pPr>
            <a:r>
              <a:t/>
            </a:r>
            <a:endParaRPr sz="26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080"/>
              <a:buFont typeface="Arial"/>
              <a:buChar char="●"/>
            </a:pPr>
            <a:r>
              <a:rPr lang="en-US" sz="2600"/>
              <a:t>Results: “Heatmap.pdf” and “Heatmap.tiff”</a:t>
            </a:r>
            <a:endParaRPr/>
          </a:p>
          <a:p>
            <a:pPr indent="-32512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080"/>
              <a:buFont typeface="Arial"/>
              <a:buNone/>
            </a:pPr>
            <a:r>
              <a:t/>
            </a:r>
            <a:endParaRPr sz="2600"/>
          </a:p>
          <a:p>
            <a:pPr indent="-32512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080"/>
              <a:buFont typeface="Arial"/>
              <a:buNone/>
            </a:pPr>
            <a:r>
              <a:t/>
            </a:r>
            <a:endParaRPr sz="26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080"/>
              <a:buFont typeface="Arial"/>
              <a:buChar char="●"/>
            </a:pPr>
            <a:r>
              <a:rPr lang="en-US" sz="2600"/>
              <a:t>Script: “5_Heatmap.R”</a:t>
            </a:r>
            <a:endParaRPr/>
          </a:p>
          <a:p>
            <a:pPr indent="-31496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00" name="Google Shape;400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/>
              <a:t>Save a heatmap for </a:t>
            </a:r>
            <a:r>
              <a:rPr i="1" lang="en-US" sz="3600"/>
              <a:t>counts</a:t>
            </a:r>
            <a:r>
              <a:rPr lang="en-US" sz="3600"/>
              <a:t> of genes.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f315ec95c8_0_8"/>
          <p:cNvSpPr txBox="1"/>
          <p:nvPr>
            <p:ph idx="1" type="body"/>
          </p:nvPr>
        </p:nvSpPr>
        <p:spPr>
          <a:xfrm>
            <a:off x="838200" y="1876483"/>
            <a:ext cx="10515600" cy="3900300"/>
          </a:xfrm>
          <a:prstGeom prst="rect">
            <a:avLst/>
          </a:prstGeom>
        </p:spPr>
        <p:txBody>
          <a:bodyPr anchorCtr="0" anchor="t" bIns="0" lIns="182875" spcFirstLastPara="1" rIns="0" wrap="square" tIns="0">
            <a:spAutoFit/>
          </a:bodyPr>
          <a:lstStyle/>
          <a:p>
            <a:pPr indent="-37084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40"/>
              <a:buChar char="●"/>
            </a:pPr>
            <a:r>
              <a:rPr lang="en-US"/>
              <a:t>R refresher</a:t>
            </a:r>
            <a:endParaRPr/>
          </a:p>
          <a:p>
            <a:pPr indent="-37084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40"/>
              <a:buChar char="●"/>
            </a:pPr>
            <a:r>
              <a:rPr lang="en-US"/>
              <a:t>Introduction to ggplot2</a:t>
            </a:r>
            <a:endParaRPr i="1">
              <a:solidFill>
                <a:srgbClr val="FF0000"/>
              </a:solidFill>
            </a:endParaRPr>
          </a:p>
          <a:p>
            <a:pPr indent="-37084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40"/>
              <a:buChar char="●"/>
            </a:pPr>
            <a:r>
              <a:rPr i="1" lang="en-US">
                <a:solidFill>
                  <a:srgbClr val="FF0000"/>
                </a:solidFill>
              </a:rPr>
              <a:t>Break (</a:t>
            </a:r>
            <a:r>
              <a:rPr i="1" lang="en-US">
                <a:solidFill>
                  <a:srgbClr val="FF0000"/>
                </a:solidFill>
              </a:rPr>
              <a:t>10</a:t>
            </a:r>
            <a:r>
              <a:rPr i="1" lang="en-US">
                <a:solidFill>
                  <a:srgbClr val="FF0000"/>
                </a:solidFill>
              </a:rPr>
              <a:t> min)</a:t>
            </a:r>
            <a:endParaRPr/>
          </a:p>
          <a:p>
            <a:pPr indent="-37084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40"/>
              <a:buChar char="●"/>
            </a:pPr>
            <a:r>
              <a:rPr lang="en-US"/>
              <a:t>Hands-on Part 1</a:t>
            </a:r>
            <a:endParaRPr i="1">
              <a:solidFill>
                <a:srgbClr val="FF0000"/>
              </a:solidFill>
            </a:endParaRPr>
          </a:p>
          <a:p>
            <a:pPr indent="-37084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40"/>
              <a:buChar char="●"/>
            </a:pPr>
            <a:r>
              <a:rPr i="1" lang="en-US">
                <a:solidFill>
                  <a:srgbClr val="FF0000"/>
                </a:solidFill>
              </a:rPr>
              <a:t>Break (10 min)</a:t>
            </a:r>
            <a:endParaRPr i="1">
              <a:solidFill>
                <a:srgbClr val="FF0000"/>
              </a:solidFill>
            </a:endParaRPr>
          </a:p>
          <a:p>
            <a:pPr indent="-37084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40"/>
              <a:buChar char="●"/>
            </a:pPr>
            <a:r>
              <a:rPr lang="en-US"/>
              <a:t>Hands-on Part 2</a:t>
            </a:r>
            <a:endParaRPr i="1">
              <a:solidFill>
                <a:srgbClr val="FF0000"/>
              </a:solidFill>
            </a:endParaRPr>
          </a:p>
          <a:p>
            <a:pPr indent="-37084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40"/>
              <a:buChar char="●"/>
            </a:pPr>
            <a:r>
              <a:rPr lang="en-US"/>
              <a:t>Recommendations for making figures (10 simple rules)</a:t>
            </a:r>
            <a:endParaRPr/>
          </a:p>
          <a:p>
            <a:pPr indent="-37084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40"/>
              <a:buChar char="●"/>
            </a:pPr>
            <a:r>
              <a:rPr lang="en-US"/>
              <a:t>Conclusion</a:t>
            </a:r>
            <a:endParaRPr/>
          </a:p>
        </p:txBody>
      </p:sp>
      <p:sp>
        <p:nvSpPr>
          <p:cNvPr id="100" name="Google Shape;100;gf315ec95c8_0_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Outline/Agenda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8"/>
          <p:cNvSpPr txBox="1"/>
          <p:nvPr>
            <p:ph idx="1" type="body"/>
          </p:nvPr>
        </p:nvSpPr>
        <p:spPr>
          <a:xfrm>
            <a:off x="838200" y="1760572"/>
            <a:ext cx="10515600" cy="52952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Need good grammar for effective communication.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920"/>
              <a:buChar char="●"/>
            </a:pPr>
            <a:r>
              <a:rPr lang="en-US"/>
              <a:t>Grammar of Graphics for plotting data.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1440"/>
              <a:buNone/>
            </a:pPr>
            <a:r>
              <a:t/>
            </a:r>
            <a:endParaRPr sz="18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Scripts for high-resolution graphics.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920"/>
              <a:buChar char="●"/>
            </a:pPr>
            <a:r>
              <a:rPr lang="en-US"/>
              <a:t>Reproducible research.</a:t>
            </a:r>
            <a:endParaRPr/>
          </a:p>
          <a:p>
            <a:pPr indent="-251459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440"/>
              <a:buNone/>
            </a:pPr>
            <a:r>
              <a:t/>
            </a:r>
            <a:endParaRPr sz="18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Fine control over all of plotting area.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920"/>
              <a:buChar char="●"/>
            </a:pPr>
            <a:r>
              <a:rPr lang="en-US"/>
              <a:t>Easily change/reproduce figures with alternate themes/annotations.</a:t>
            </a:r>
            <a:endParaRPr/>
          </a:p>
          <a:p>
            <a:pPr indent="-44196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40"/>
              <a:buFont typeface="Arial"/>
              <a:buNone/>
            </a:pPr>
            <a:r>
              <a:t/>
            </a:r>
            <a:endParaRPr sz="3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None/>
            </a:pPr>
            <a:r>
              <a:rPr lang="en-US"/>
              <a:t>Part 2: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Exploring large-scale data enabled by automated plotting.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920"/>
              <a:buChar char="●"/>
            </a:pPr>
            <a:r>
              <a:rPr lang="en-US"/>
              <a:t>Integrate information from multiple sources on same plot.</a:t>
            </a:r>
            <a:endParaRPr/>
          </a:p>
          <a:p>
            <a:pPr indent="-22098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920"/>
              <a:buNone/>
            </a:pPr>
            <a:r>
              <a:t/>
            </a:r>
            <a:endParaRPr/>
          </a:p>
        </p:txBody>
      </p:sp>
      <p:sp>
        <p:nvSpPr>
          <p:cNvPr id="406" name="Google Shape;406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Conclusion (Part 1)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0"/>
              </a:buClr>
              <a:buSzPts val="6000"/>
              <a:buFont typeface="Arial"/>
              <a:buNone/>
            </a:pPr>
            <a:r>
              <a:rPr lang="en-US"/>
              <a:t>Hands-on: Part 2</a:t>
            </a:r>
            <a:endParaRPr/>
          </a:p>
        </p:txBody>
      </p:sp>
      <p:sp>
        <p:nvSpPr>
          <p:cNvPr id="412" name="Google Shape;412;p3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0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/>
          <p:nvPr>
            <p:ph idx="1" type="body"/>
          </p:nvPr>
        </p:nvSpPr>
        <p:spPr>
          <a:xfrm>
            <a:off x="838200" y="1876483"/>
            <a:ext cx="10515600" cy="33003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2080"/>
              <a:buFont typeface="Arial"/>
              <a:buChar char="●"/>
            </a:pPr>
            <a:r>
              <a:rPr lang="en-US" sz="2600"/>
              <a:t>Data: “nucleotide_resolution.RData”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760"/>
              <a:buChar char="●"/>
            </a:pPr>
            <a:r>
              <a:rPr lang="en-US" sz="2200"/>
              <a:t>One value for six replicates of each nucleotide of &gt; 10000 genes.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760"/>
              <a:buChar char="●"/>
            </a:pPr>
            <a:r>
              <a:rPr lang="en-US" sz="2200"/>
              <a:t>Need to plot specific regions of 10 genes and annotate motifs.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760"/>
              <a:buChar char="●"/>
            </a:pPr>
            <a:r>
              <a:rPr lang="en-US" sz="2200"/>
              <a:t>…</a:t>
            </a:r>
            <a:endParaRPr/>
          </a:p>
          <a:p>
            <a:pPr indent="-23114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760"/>
              <a:buNone/>
            </a:pPr>
            <a:r>
              <a:t/>
            </a:r>
            <a:endParaRPr sz="22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080"/>
              <a:buFont typeface="Arial"/>
              <a:buChar char="●"/>
            </a:pPr>
            <a:r>
              <a:rPr lang="en-US" sz="2600"/>
              <a:t>Result: “Nucleotide_resolution.pdf”</a:t>
            </a:r>
            <a:endParaRPr/>
          </a:p>
          <a:p>
            <a:pPr indent="-32512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080"/>
              <a:buFont typeface="Arial"/>
              <a:buNone/>
            </a:pPr>
            <a:r>
              <a:t/>
            </a:r>
            <a:endParaRPr sz="26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080"/>
              <a:buFont typeface="Arial"/>
              <a:buChar char="●"/>
            </a:pPr>
            <a:r>
              <a:rPr lang="en-US" sz="2600"/>
              <a:t>Script: “2. nucleotide_resolution.R”</a:t>
            </a:r>
            <a:endParaRPr/>
          </a:p>
        </p:txBody>
      </p:sp>
      <p:sp>
        <p:nvSpPr>
          <p:cNvPr id="418" name="Google Shape;418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/>
              <a:t>Plot and annotate nucleotide-resolution data.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9"/>
          <p:cNvSpPr txBox="1"/>
          <p:nvPr>
            <p:ph idx="1" type="body"/>
          </p:nvPr>
        </p:nvSpPr>
        <p:spPr>
          <a:xfrm>
            <a:off x="838200" y="1876483"/>
            <a:ext cx="10515600" cy="12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/>
          <a:p>
            <a:pPr indent="-49276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2800"/>
              <a:buFont typeface="Arial"/>
              <a:buChar char="●"/>
            </a:pPr>
            <a:r>
              <a:rPr lang="en-US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https://www.surveymonkey.com/r/F75J6VZ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9276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800"/>
              <a:buFont typeface="Arial"/>
              <a:buChar char="●"/>
            </a:pPr>
            <a:r>
              <a:rPr lang="en-US"/>
              <a:t>~3 min.</a:t>
            </a:r>
            <a:endParaRPr/>
          </a:p>
        </p:txBody>
      </p:sp>
      <p:sp>
        <p:nvSpPr>
          <p:cNvPr id="424" name="Google Shape;424;p4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Your feedback is important to us!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0"/>
              </a:buClr>
              <a:buSzPts val="6000"/>
              <a:buFont typeface="Arial"/>
              <a:buNone/>
            </a:pPr>
            <a:r>
              <a:rPr lang="en-US"/>
              <a:t>Hands-on: Additional</a:t>
            </a:r>
            <a:endParaRPr/>
          </a:p>
        </p:txBody>
      </p:sp>
      <p:sp>
        <p:nvSpPr>
          <p:cNvPr id="430" name="Google Shape;430;p4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0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2"/>
          <p:cNvSpPr txBox="1"/>
          <p:nvPr>
            <p:ph idx="1" type="body"/>
          </p:nvPr>
        </p:nvSpPr>
        <p:spPr>
          <a:xfrm>
            <a:off x="838200" y="1876483"/>
            <a:ext cx="10515600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2080"/>
              <a:buFont typeface="Arial"/>
              <a:buChar char="●"/>
            </a:pPr>
            <a:r>
              <a:rPr lang="en-US" sz="2600"/>
              <a:t>Data: To generate using Hill equation.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760"/>
              <a:buChar char="●"/>
            </a:pPr>
            <a:r>
              <a:rPr lang="en-US" sz="2200"/>
              <a:t>Hill equation gives reaction velocity in terms of substrate concentration.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760"/>
              <a:buChar char="●"/>
            </a:pPr>
            <a:r>
              <a:rPr lang="en-US" sz="2200"/>
              <a:t>https://en.wikipedia.org/wiki/Hill_equation_(biochemistry)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080"/>
              <a:buNone/>
            </a:pPr>
            <a:r>
              <a:t/>
            </a:r>
            <a:endParaRPr sz="26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080"/>
              <a:buFont typeface="Arial"/>
              <a:buChar char="●"/>
            </a:pPr>
            <a:r>
              <a:rPr lang="en-US" sz="2600"/>
              <a:t>Result: “Hill_equation.pdf”</a:t>
            </a:r>
            <a:endParaRPr/>
          </a:p>
          <a:p>
            <a:pPr indent="-32512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080"/>
              <a:buFont typeface="Arial"/>
              <a:buNone/>
            </a:pPr>
            <a:r>
              <a:t/>
            </a:r>
            <a:endParaRPr sz="2600"/>
          </a:p>
          <a:p>
            <a:pPr indent="-32512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080"/>
              <a:buFont typeface="Arial"/>
              <a:buNone/>
            </a:pPr>
            <a:r>
              <a:t/>
            </a:r>
            <a:endParaRPr sz="26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080"/>
              <a:buFont typeface="Arial"/>
              <a:buChar char="●"/>
            </a:pPr>
            <a:r>
              <a:rPr lang="en-US" sz="2600"/>
              <a:t>Script: “3. Hill_equation_static.R”</a:t>
            </a:r>
            <a:endParaRPr/>
          </a:p>
        </p:txBody>
      </p:sp>
      <p:sp>
        <p:nvSpPr>
          <p:cNvPr id="436" name="Google Shape;436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/>
              <a:t>Flip book type animation for characteristics of Hill equation.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3"/>
          <p:cNvSpPr txBox="1"/>
          <p:nvPr>
            <p:ph idx="1" type="body"/>
          </p:nvPr>
        </p:nvSpPr>
        <p:spPr>
          <a:xfrm>
            <a:off x="838200" y="1876483"/>
            <a:ext cx="10515600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2080"/>
              <a:buFont typeface="Arial"/>
              <a:buChar char="●"/>
            </a:pPr>
            <a:r>
              <a:rPr lang="en-US" sz="2600"/>
              <a:t>Data: To generate using Hill equation.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760"/>
              <a:buChar char="●"/>
            </a:pPr>
            <a:r>
              <a:rPr lang="en-US" sz="2200"/>
              <a:t>Hill equation gives reaction velocity in terms of substrate concentration.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760"/>
              <a:buChar char="●"/>
            </a:pPr>
            <a:r>
              <a:rPr lang="en-US" sz="2200"/>
              <a:t>https://en.wikipedia.org/wiki/Hill_equation_(biochemistry)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080"/>
              <a:buNone/>
            </a:pPr>
            <a:r>
              <a:t/>
            </a:r>
            <a:endParaRPr sz="26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080"/>
              <a:buFont typeface="Arial"/>
              <a:buChar char="●"/>
            </a:pPr>
            <a:r>
              <a:rPr lang="en-US" sz="2600"/>
              <a:t>Result: Interactive application is launched.</a:t>
            </a:r>
            <a:endParaRPr/>
          </a:p>
          <a:p>
            <a:pPr indent="-32512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080"/>
              <a:buFont typeface="Arial"/>
              <a:buNone/>
            </a:pPr>
            <a:r>
              <a:t/>
            </a:r>
            <a:endParaRPr sz="2600"/>
          </a:p>
          <a:p>
            <a:pPr indent="-32512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080"/>
              <a:buFont typeface="Arial"/>
              <a:buNone/>
            </a:pPr>
            <a:r>
              <a:t/>
            </a:r>
            <a:endParaRPr sz="26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080"/>
              <a:buFont typeface="Arial"/>
              <a:buChar char="●"/>
            </a:pPr>
            <a:r>
              <a:rPr lang="en-US" sz="2600"/>
              <a:t>Script: “4. Hill_equation_interactive.R”</a:t>
            </a:r>
            <a:endParaRPr/>
          </a:p>
        </p:txBody>
      </p:sp>
      <p:sp>
        <p:nvSpPr>
          <p:cNvPr id="442" name="Google Shape;442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/>
              <a:t>Interactive visualization for characteristics of Hill equation using Shiny.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4"/>
          <p:cNvSpPr txBox="1"/>
          <p:nvPr>
            <p:ph idx="1" type="body"/>
          </p:nvPr>
        </p:nvSpPr>
        <p:spPr>
          <a:xfrm>
            <a:off x="838200" y="1876483"/>
            <a:ext cx="10515600" cy="18076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Need to define user interface (UI).</a:t>
            </a:r>
            <a:endParaRPr/>
          </a:p>
          <a:p>
            <a:pPr indent="-31496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Need to serve data/figures to UI and communicate input values. </a:t>
            </a:r>
            <a:endParaRPr/>
          </a:p>
        </p:txBody>
      </p:sp>
      <p:sp>
        <p:nvSpPr>
          <p:cNvPr id="449" name="Google Shape;449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Interactive visualization with Shiny.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5"/>
          <p:cNvSpPr txBox="1"/>
          <p:nvPr>
            <p:ph idx="1" type="body"/>
          </p:nvPr>
        </p:nvSpPr>
        <p:spPr>
          <a:xfrm>
            <a:off x="838200" y="1876483"/>
            <a:ext cx="3682285" cy="1163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Check out a package called ComplexHeatmap.</a:t>
            </a:r>
            <a:endParaRPr/>
          </a:p>
        </p:txBody>
      </p:sp>
      <p:sp>
        <p:nvSpPr>
          <p:cNvPr id="455" name="Google Shape;455;p45"/>
          <p:cNvSpPr txBox="1"/>
          <p:nvPr>
            <p:ph type="title"/>
          </p:nvPr>
        </p:nvSpPr>
        <p:spPr>
          <a:xfrm>
            <a:off x="838200" y="365125"/>
            <a:ext cx="4480775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Beyond ggplot2: </a:t>
            </a:r>
            <a:br>
              <a:rPr lang="en-US"/>
            </a:br>
            <a:r>
              <a:rPr lang="en-US" sz="3600"/>
              <a:t>1. Heatmap.</a:t>
            </a:r>
            <a:endParaRPr/>
          </a:p>
        </p:txBody>
      </p:sp>
      <p:pic>
        <p:nvPicPr>
          <p:cNvPr id="456" name="Google Shape;45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9330" y="0"/>
            <a:ext cx="673691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6"/>
          <p:cNvSpPr txBox="1"/>
          <p:nvPr>
            <p:ph idx="1" type="body"/>
          </p:nvPr>
        </p:nvSpPr>
        <p:spPr>
          <a:xfrm>
            <a:off x="838200" y="1876484"/>
            <a:ext cx="10515600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See link in description.</a:t>
            </a:r>
            <a:endParaRPr/>
          </a:p>
        </p:txBody>
      </p:sp>
      <p:sp>
        <p:nvSpPr>
          <p:cNvPr id="463" name="Google Shape;463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Beyond ggplot2: </a:t>
            </a:r>
            <a:br>
              <a:rPr lang="en-US"/>
            </a:br>
            <a:r>
              <a:rPr lang="en-US" sz="3600"/>
              <a:t>2. Venn diagram with multiple sets.</a:t>
            </a:r>
            <a:endParaRPr/>
          </a:p>
        </p:txBody>
      </p:sp>
      <p:pic>
        <p:nvPicPr>
          <p:cNvPr id="464" name="Google Shape;464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3458" y="2264282"/>
            <a:ext cx="5189774" cy="447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>
            <p:ph idx="1" type="body"/>
          </p:nvPr>
        </p:nvSpPr>
        <p:spPr>
          <a:xfrm>
            <a:off x="838200" y="1876483"/>
            <a:ext cx="10515600" cy="3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1440"/>
              <a:buFont typeface="Arial"/>
              <a:buChar char="●"/>
            </a:pPr>
            <a:r>
              <a:rPr lang="en-US" sz="1800"/>
              <a:t>Introduction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1440"/>
              <a:buFont typeface="Arial"/>
              <a:buChar char="●"/>
            </a:pPr>
            <a:r>
              <a:rPr lang="en-US" sz="1800"/>
              <a:t>Hands-on analysis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440"/>
              <a:buFont typeface="Calibri"/>
              <a:buAutoNum type="arabicPeriod"/>
            </a:pPr>
            <a:r>
              <a:rPr lang="en-US" sz="1800"/>
              <a:t>Explore </a:t>
            </a:r>
            <a:r>
              <a:rPr i="1" lang="en-US" sz="1800"/>
              <a:t>Iris</a:t>
            </a:r>
            <a:r>
              <a:rPr lang="en-US" sz="1800"/>
              <a:t> data and save a publication-ready figure.</a:t>
            </a:r>
            <a:endParaRPr/>
          </a:p>
          <a:p>
            <a:pPr indent="-342900" lvl="2" marL="12573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440"/>
              <a:buChar char="●"/>
            </a:pPr>
            <a:r>
              <a:rPr lang="en-US" sz="1800"/>
              <a:t>Data: “iris.csv” </a:t>
            </a:r>
            <a:endParaRPr/>
          </a:p>
          <a:p>
            <a:pPr indent="-342900" lvl="2" marL="12573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440"/>
              <a:buChar char="●"/>
            </a:pPr>
            <a:r>
              <a:rPr lang="en-US" sz="1800"/>
              <a:t>Result: “Iris.pdf”</a:t>
            </a:r>
            <a:endParaRPr/>
          </a:p>
          <a:p>
            <a:pPr indent="-342900" lvl="2" marL="12573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440"/>
              <a:buChar char="●"/>
            </a:pPr>
            <a:r>
              <a:rPr lang="en-US" sz="1800"/>
              <a:t>Script: “1. iris.R”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440"/>
              <a:buFont typeface="Calibri"/>
              <a:buAutoNum type="arabicPeriod"/>
            </a:pPr>
            <a:r>
              <a:rPr lang="en-US" sz="1800"/>
              <a:t>Brief digression to save a heatmap.</a:t>
            </a:r>
            <a:endParaRPr/>
          </a:p>
          <a:p>
            <a:pPr indent="-342900" lvl="2" marL="12573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440"/>
              <a:buChar char="●"/>
            </a:pPr>
            <a:r>
              <a:rPr lang="en-US" sz="1800"/>
              <a:t>Data: “norm_counts.txt”</a:t>
            </a:r>
            <a:endParaRPr/>
          </a:p>
          <a:p>
            <a:pPr indent="-342900" lvl="2" marL="12573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440"/>
              <a:buChar char="●"/>
            </a:pPr>
            <a:r>
              <a:rPr lang="en-US" sz="1800"/>
              <a:t>Results: “Heatmap.pdf” and “Heatmap.tiff”</a:t>
            </a:r>
            <a:endParaRPr/>
          </a:p>
          <a:p>
            <a:pPr indent="-342900" lvl="2" marL="12573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440"/>
              <a:buChar char="●"/>
            </a:pPr>
            <a:r>
              <a:rPr lang="en-US" sz="1800"/>
              <a:t>Script: “5. Heatmap.R”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1440"/>
              <a:buFont typeface="Arial"/>
              <a:buChar char="●"/>
            </a:pPr>
            <a:r>
              <a:rPr lang="en-US" sz="1800"/>
              <a:t>Conclusion</a:t>
            </a:r>
            <a:endParaRPr/>
          </a:p>
          <a:p>
            <a:pPr indent="-312419" lvl="2" marL="12573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480"/>
              <a:buNone/>
            </a:pPr>
            <a:r>
              <a:t/>
            </a:r>
            <a:endParaRPr sz="600"/>
          </a:p>
        </p:txBody>
      </p:sp>
      <p:sp>
        <p:nvSpPr>
          <p:cNvPr id="106" name="Google Shape;10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Part 1 Outline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7"/>
          <p:cNvSpPr txBox="1"/>
          <p:nvPr>
            <p:ph idx="1" type="body"/>
          </p:nvPr>
        </p:nvSpPr>
        <p:spPr>
          <a:xfrm>
            <a:off x="838200" y="1876484"/>
            <a:ext cx="10515600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See link in description.</a:t>
            </a:r>
            <a:endParaRPr/>
          </a:p>
        </p:txBody>
      </p:sp>
      <p:sp>
        <p:nvSpPr>
          <p:cNvPr id="471" name="Google Shape;471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Beyond ggplot2: </a:t>
            </a:r>
            <a:br>
              <a:rPr lang="en-US"/>
            </a:br>
            <a:r>
              <a:rPr lang="en-US" sz="3600"/>
              <a:t>2. Venn diagrams with multiple sets (alternative).</a:t>
            </a:r>
            <a:endParaRPr/>
          </a:p>
        </p:txBody>
      </p:sp>
      <p:pic>
        <p:nvPicPr>
          <p:cNvPr id="472" name="Google Shape;472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4395" y="2264282"/>
            <a:ext cx="7327900" cy="447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47"/>
          <p:cNvSpPr txBox="1"/>
          <p:nvPr/>
        </p:nvSpPr>
        <p:spPr>
          <a:xfrm>
            <a:off x="3894082" y="5407572"/>
            <a:ext cx="630621" cy="9616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Lizard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Snake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Cow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8"/>
          <p:cNvSpPr txBox="1"/>
          <p:nvPr>
            <p:ph idx="1" type="body"/>
          </p:nvPr>
        </p:nvSpPr>
        <p:spPr>
          <a:xfrm>
            <a:off x="838200" y="1876484"/>
            <a:ext cx="10515600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See link in description.</a:t>
            </a:r>
            <a:endParaRPr/>
          </a:p>
        </p:txBody>
      </p:sp>
      <p:sp>
        <p:nvSpPr>
          <p:cNvPr id="480" name="Google Shape;480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Beyond ggplot2: </a:t>
            </a:r>
            <a:br>
              <a:rPr lang="en-US"/>
            </a:br>
            <a:r>
              <a:rPr lang="en-US" sz="3600"/>
              <a:t>3. Select color palettes using RColorBrewer.</a:t>
            </a:r>
            <a:endParaRPr/>
          </a:p>
        </p:txBody>
      </p:sp>
      <p:pic>
        <p:nvPicPr>
          <p:cNvPr id="481" name="Google Shape;481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1573" y="2264282"/>
            <a:ext cx="6589986" cy="4581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0"/>
              </a:buClr>
              <a:buSzPts val="6000"/>
              <a:buFont typeface="Arial"/>
              <a:buNone/>
            </a:pPr>
            <a:r>
              <a:rPr lang="en-US"/>
              <a:t>Additional resources</a:t>
            </a:r>
            <a:endParaRPr/>
          </a:p>
        </p:txBody>
      </p:sp>
      <p:sp>
        <p:nvSpPr>
          <p:cNvPr id="487" name="Google Shape;487;p5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0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1"/>
          <p:cNvSpPr txBox="1"/>
          <p:nvPr>
            <p:ph idx="1" type="body"/>
          </p:nvPr>
        </p:nvSpPr>
        <p:spPr>
          <a:xfrm>
            <a:off x="838200" y="1876483"/>
            <a:ext cx="10515600" cy="37989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Hands on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920"/>
              <a:buChar char="●"/>
            </a:pPr>
            <a:r>
              <a:rPr lang="en-US"/>
              <a:t>Plotting with ggplot2.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920"/>
              <a:buChar char="●"/>
            </a:pPr>
            <a:r>
              <a:rPr lang="en-US"/>
              <a:t>Writing loops.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920"/>
              <a:buChar char="●"/>
            </a:pPr>
            <a:r>
              <a:rPr lang="en-US"/>
              <a:t>Saving figures in high resolution.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920"/>
              <a:buChar char="●"/>
            </a:pPr>
            <a:r>
              <a:rPr lang="en-US"/>
              <a:t>Plotting heatmaps.</a:t>
            </a:r>
            <a:endParaRPr/>
          </a:p>
          <a:p>
            <a:pPr indent="-22098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920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Time-permitting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920"/>
              <a:buChar char="●"/>
            </a:pPr>
            <a:r>
              <a:rPr lang="en-US"/>
              <a:t>Interactive data visualization with Shiny.</a:t>
            </a:r>
            <a:endParaRPr/>
          </a:p>
          <a:p>
            <a:pPr indent="-31496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93" name="Google Shape;493;p5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R topics covered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2"/>
          <p:cNvSpPr txBox="1"/>
          <p:nvPr>
            <p:ph idx="1" type="body"/>
          </p:nvPr>
        </p:nvSpPr>
        <p:spPr>
          <a:xfrm>
            <a:off x="838200" y="1876483"/>
            <a:ext cx="10515600" cy="903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https://www.r-graph-gallery.com/</a:t>
            </a:r>
            <a:endParaRPr/>
          </a:p>
          <a:p>
            <a:pPr indent="-31496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99" name="Google Shape;499;p5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Examples of high-resolution graphics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3"/>
          <p:cNvSpPr txBox="1"/>
          <p:nvPr>
            <p:ph idx="1" type="body"/>
          </p:nvPr>
        </p:nvSpPr>
        <p:spPr>
          <a:xfrm>
            <a:off x="838200" y="1876483"/>
            <a:ext cx="10515600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https://shiny.rstudio.com/gallery/</a:t>
            </a:r>
            <a:endParaRPr/>
          </a:p>
        </p:txBody>
      </p:sp>
      <p:sp>
        <p:nvSpPr>
          <p:cNvPr id="505" name="Google Shape;505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Interactive visualization with Shiny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4"/>
          <p:cNvSpPr txBox="1"/>
          <p:nvPr>
            <p:ph idx="1" type="body"/>
          </p:nvPr>
        </p:nvSpPr>
        <p:spPr>
          <a:xfrm>
            <a:off x="838200" y="1876483"/>
            <a:ext cx="10515600" cy="45263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Need good grammar for effective communication.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920"/>
              <a:buChar char="●"/>
            </a:pPr>
            <a:r>
              <a:rPr lang="en-US"/>
              <a:t>Grammar of Graphics for plotting data.</a:t>
            </a:r>
            <a:endParaRPr/>
          </a:p>
          <a:p>
            <a:pPr indent="-251459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440"/>
              <a:buNone/>
            </a:pPr>
            <a:r>
              <a:t/>
            </a:r>
            <a:endParaRPr sz="18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Exploring large-scale data enabled by automated plotting.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920"/>
              <a:buChar char="●"/>
            </a:pPr>
            <a:r>
              <a:rPr lang="en-US"/>
              <a:t>Integrate information from multiple sources on same plot.</a:t>
            </a:r>
            <a:endParaRPr/>
          </a:p>
          <a:p>
            <a:pPr indent="-36576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1440"/>
              <a:buFont typeface="Arial"/>
              <a:buNone/>
            </a:pPr>
            <a:r>
              <a:t/>
            </a:r>
            <a:endParaRPr sz="18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Scripts for high-resolution graphics.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920"/>
              <a:buChar char="●"/>
            </a:pPr>
            <a:r>
              <a:rPr lang="en-US"/>
              <a:t>Reproducible research.</a:t>
            </a:r>
            <a:endParaRPr/>
          </a:p>
          <a:p>
            <a:pPr indent="-251459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440"/>
              <a:buNone/>
            </a:pPr>
            <a:r>
              <a:t/>
            </a:r>
            <a:endParaRPr sz="18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Fine control over all of plotting area.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920"/>
              <a:buChar char="●"/>
            </a:pPr>
            <a:r>
              <a:rPr lang="en-US"/>
              <a:t>Easily change/reproduce figures with alternate themes/annotations.</a:t>
            </a:r>
            <a:endParaRPr/>
          </a:p>
        </p:txBody>
      </p:sp>
      <p:sp>
        <p:nvSpPr>
          <p:cNvPr id="511" name="Google Shape;511;p5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Conclusion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>
            <p:ph idx="1" type="body"/>
          </p:nvPr>
        </p:nvSpPr>
        <p:spPr>
          <a:xfrm>
            <a:off x="838200" y="1876483"/>
            <a:ext cx="10515600" cy="31983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1440"/>
              <a:buFont typeface="Arial"/>
              <a:buChar char="●"/>
            </a:pPr>
            <a:r>
              <a:rPr lang="en-US" sz="1800"/>
              <a:t>Introduction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1440"/>
              <a:buFont typeface="Arial"/>
              <a:buChar char="●"/>
            </a:pPr>
            <a:r>
              <a:rPr lang="en-US" sz="1800"/>
              <a:t>Hands-on analysis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440"/>
              <a:buFont typeface="Calibri"/>
              <a:buAutoNum type="arabicPeriod" startAt="3"/>
            </a:pPr>
            <a:r>
              <a:rPr lang="en-US" sz="1800"/>
              <a:t>Plot and annotate nucleotide-resolution data.</a:t>
            </a:r>
            <a:endParaRPr/>
          </a:p>
          <a:p>
            <a:pPr indent="-342900" lvl="2" marL="12573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440"/>
              <a:buChar char="●"/>
            </a:pPr>
            <a:r>
              <a:rPr lang="en-US" sz="1800"/>
              <a:t>Data: “nucleotide_resolution.RData”</a:t>
            </a:r>
            <a:endParaRPr/>
          </a:p>
          <a:p>
            <a:pPr indent="-342900" lvl="2" marL="12573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440"/>
              <a:buChar char="●"/>
            </a:pPr>
            <a:r>
              <a:rPr lang="en-US" sz="1800"/>
              <a:t>Result: “Nucleotide_resolution.pdf”</a:t>
            </a:r>
            <a:endParaRPr/>
          </a:p>
          <a:p>
            <a:pPr indent="-342900" lvl="2" marL="12573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440"/>
              <a:buChar char="●"/>
            </a:pPr>
            <a:r>
              <a:rPr lang="en-US" sz="1800"/>
              <a:t>Script: “2. nucleotide_resolution.R”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440"/>
              <a:buFont typeface="Calibri"/>
              <a:buAutoNum type="arabicPeriod" startAt="3"/>
            </a:pPr>
            <a:r>
              <a:rPr lang="en-US" sz="1800"/>
              <a:t>Miscellaneous</a:t>
            </a:r>
            <a:endParaRPr/>
          </a:p>
          <a:p>
            <a:pPr indent="-342900" lvl="2" marL="12573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440"/>
              <a:buChar char="●"/>
            </a:pPr>
            <a:r>
              <a:rPr lang="en-US" sz="1800"/>
              <a:t>Interactive data visualization</a:t>
            </a:r>
            <a:endParaRPr/>
          </a:p>
          <a:p>
            <a:pPr indent="-342900" lvl="2" marL="12573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440"/>
              <a:buChar char="●"/>
            </a:pPr>
            <a:r>
              <a:rPr lang="en-US" sz="1800"/>
              <a:t>Visualization options beyond ggplot2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1440"/>
              <a:buFont typeface="Arial"/>
              <a:buChar char="●"/>
            </a:pPr>
            <a:r>
              <a:rPr lang="en-US" sz="1800"/>
              <a:t>Conclusion</a:t>
            </a:r>
            <a:endParaRPr/>
          </a:p>
        </p:txBody>
      </p:sp>
      <p:sp>
        <p:nvSpPr>
          <p:cNvPr id="112" name="Google Shape;11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Part 2 Outline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>
            <p:ph idx="1" type="body"/>
          </p:nvPr>
        </p:nvSpPr>
        <p:spPr>
          <a:xfrm>
            <a:off x="838200" y="1876483"/>
            <a:ext cx="10515600" cy="37989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Hands on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920"/>
              <a:buChar char="●"/>
            </a:pPr>
            <a:r>
              <a:rPr lang="en-US"/>
              <a:t>Plotting with ggplot2.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920"/>
              <a:buChar char="●"/>
            </a:pPr>
            <a:r>
              <a:rPr lang="en-US"/>
              <a:t>Writing loops.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920"/>
              <a:buChar char="●"/>
            </a:pPr>
            <a:r>
              <a:rPr lang="en-US"/>
              <a:t>Saving figures in high resolution.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920"/>
              <a:buChar char="●"/>
            </a:pPr>
            <a:r>
              <a:rPr lang="en-US"/>
              <a:t>Plotting heatmaps.</a:t>
            </a:r>
            <a:endParaRPr/>
          </a:p>
          <a:p>
            <a:pPr indent="-22098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920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Time-permitting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B42"/>
              </a:buClr>
              <a:buSzPts val="1920"/>
              <a:buChar char="●"/>
            </a:pPr>
            <a:r>
              <a:rPr lang="en-US"/>
              <a:t>Interactive data visualization with Shiny.</a:t>
            </a:r>
            <a:endParaRPr/>
          </a:p>
          <a:p>
            <a:pPr indent="-31496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8" name="Google Shape;118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R topics covered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/>
          <p:nvPr>
            <p:ph idx="1" type="body"/>
          </p:nvPr>
        </p:nvSpPr>
        <p:spPr>
          <a:xfrm>
            <a:off x="838200" y="1876484"/>
            <a:ext cx="10515600" cy="46372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Familiarity with R and RStudio.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Basic arithmetic operations in R.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Variables and assignments.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Commenting in scripts.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Functions and libraries.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Read, subset and explore data.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Basic plotting of data.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Data structures available in R.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Troubleshooting.</a:t>
            </a:r>
            <a:endParaRPr/>
          </a:p>
          <a:p>
            <a:pPr indent="-31496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4" name="Google Shape;12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Assumed background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/>
          <p:nvPr>
            <p:ph idx="1" type="body"/>
          </p:nvPr>
        </p:nvSpPr>
        <p:spPr>
          <a:xfrm>
            <a:off x="838200" y="1876483"/>
            <a:ext cx="10515600" cy="4775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2875" spcFirstLastPara="1" rIns="0" wrap="square" tIns="0">
            <a:sp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ggplot2 cheatsheet. (download link in description)</a:t>
            </a:r>
            <a:endParaRPr/>
          </a:p>
          <a:p>
            <a:pPr indent="-31496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i="1" lang="en-US"/>
              <a:t>ggplot2: Elegant Graphics for Data Analysis </a:t>
            </a:r>
            <a:r>
              <a:rPr lang="en-US"/>
              <a:t>by Hadley Wickham. (download link in description)</a:t>
            </a:r>
            <a:endParaRPr i="1"/>
          </a:p>
          <a:p>
            <a:pPr indent="-31496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i="1" lang="en-US"/>
              <a:t>The Grammar of Graphics </a:t>
            </a:r>
            <a:r>
              <a:rPr lang="en-US"/>
              <a:t>by Leland Wilkinson. (download link in description)</a:t>
            </a:r>
            <a:endParaRPr/>
          </a:p>
          <a:p>
            <a:pPr indent="-31496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None/>
            </a:pPr>
            <a:r>
              <a:t/>
            </a:r>
            <a:endParaRPr i="1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Char char="●"/>
            </a:pPr>
            <a:r>
              <a:rPr lang="en-US"/>
              <a:t>Material from </a:t>
            </a:r>
            <a:r>
              <a:rPr i="1" lang="en-US"/>
              <a:t>Introduction to R </a:t>
            </a:r>
            <a:r>
              <a:rPr lang="en-US"/>
              <a:t>workshop on GitHub.</a:t>
            </a:r>
            <a:endParaRPr/>
          </a:p>
          <a:p>
            <a:pPr indent="-31496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B42"/>
              </a:buClr>
              <a:buSzPts val="2240"/>
              <a:buFont typeface="Arial"/>
              <a:buNone/>
            </a:pPr>
            <a:r>
              <a:t/>
            </a:r>
            <a:endParaRPr i="1"/>
          </a:p>
        </p:txBody>
      </p:sp>
      <p:sp>
        <p:nvSpPr>
          <p:cNvPr id="131" name="Google Shape;131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6271"/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182875" spcFirstLastPara="1" rIns="91425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Reading resources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Gladston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A40"/>
      </a:accent1>
      <a:accent2>
        <a:srgbClr val="E5E1D5"/>
      </a:accent2>
      <a:accent3>
        <a:srgbClr val="96938C"/>
      </a:accent3>
      <a:accent4>
        <a:srgbClr val="F76912"/>
      </a:accent4>
      <a:accent5>
        <a:srgbClr val="FAA308"/>
      </a:accent5>
      <a:accent6>
        <a:srgbClr val="00D3E6"/>
      </a:accent6>
      <a:hlink>
        <a:srgbClr val="CC28A3"/>
      </a:hlink>
      <a:folHlink>
        <a:srgbClr val="CC28A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2019-04-03T23:32:34Z</dcterms:created>
  <dc:creator>Microsoft Office User</dc:creator>
</cp:coreProperties>
</file>