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3"/>
  </p:notesMasterIdLst>
  <p:handoutMasterIdLst>
    <p:handoutMasterId r:id="rId64"/>
  </p:handoutMasterIdLst>
  <p:sldIdLst>
    <p:sldId id="471" r:id="rId2"/>
    <p:sldId id="829" r:id="rId3"/>
    <p:sldId id="660" r:id="rId4"/>
    <p:sldId id="663" r:id="rId5"/>
    <p:sldId id="678" r:id="rId6"/>
    <p:sldId id="677" r:id="rId7"/>
    <p:sldId id="656" r:id="rId8"/>
    <p:sldId id="662" r:id="rId9"/>
    <p:sldId id="664" r:id="rId10"/>
    <p:sldId id="657" r:id="rId11"/>
    <p:sldId id="666" r:id="rId12"/>
    <p:sldId id="661" r:id="rId13"/>
    <p:sldId id="667" r:id="rId14"/>
    <p:sldId id="637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68" r:id="rId24"/>
    <p:sldId id="648" r:id="rId25"/>
    <p:sldId id="649" r:id="rId26"/>
    <p:sldId id="650" r:id="rId27"/>
    <p:sldId id="651" r:id="rId28"/>
    <p:sldId id="652" r:id="rId29"/>
    <p:sldId id="653" r:id="rId30"/>
    <p:sldId id="654" r:id="rId31"/>
    <p:sldId id="828" r:id="rId32"/>
    <p:sldId id="655" r:id="rId33"/>
    <p:sldId id="679" r:id="rId34"/>
    <p:sldId id="281" r:id="rId35"/>
    <p:sldId id="282" r:id="rId36"/>
    <p:sldId id="831" r:id="rId37"/>
    <p:sldId id="832" r:id="rId38"/>
    <p:sldId id="671" r:id="rId39"/>
    <p:sldId id="672" r:id="rId40"/>
    <p:sldId id="830" r:id="rId41"/>
    <p:sldId id="673" r:id="rId42"/>
    <p:sldId id="674" r:id="rId43"/>
    <p:sldId id="834" r:id="rId44"/>
    <p:sldId id="676" r:id="rId45"/>
    <p:sldId id="675" r:id="rId46"/>
    <p:sldId id="658" r:id="rId47"/>
    <p:sldId id="669" r:id="rId48"/>
    <p:sldId id="739" r:id="rId49"/>
    <p:sldId id="740" r:id="rId50"/>
    <p:sldId id="843" r:id="rId51"/>
    <p:sldId id="842" r:id="rId52"/>
    <p:sldId id="836" r:id="rId53"/>
    <p:sldId id="837" r:id="rId54"/>
    <p:sldId id="838" r:id="rId55"/>
    <p:sldId id="839" r:id="rId56"/>
    <p:sldId id="841" r:id="rId57"/>
    <p:sldId id="840" r:id="rId58"/>
    <p:sldId id="835" r:id="rId59"/>
    <p:sldId id="827" r:id="rId60"/>
    <p:sldId id="665" r:id="rId61"/>
    <p:sldId id="65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04"/>
    <p:restoredTop sz="95394" autoAdjust="0"/>
  </p:normalViewPr>
  <p:slideViewPr>
    <p:cSldViewPr snapToGrid="0" snapToObjects="1">
      <p:cViewPr varScale="1">
        <p:scale>
          <a:sx n="203" d="100"/>
          <a:sy n="203" d="100"/>
        </p:scale>
        <p:origin x="736" y="176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8/15/22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8/15/22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3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/wiki/Student%27s_t-distribution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6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www.real-statistics.com</a:t>
            </a:r>
            <a:r>
              <a:rPr lang="en-US" dirty="0"/>
              <a:t>/statistics-tables/</a:t>
            </a:r>
            <a:r>
              <a:rPr lang="en-US" dirty="0" err="1"/>
              <a:t>mann</a:t>
            </a:r>
            <a:r>
              <a:rPr lang="en-US" dirty="0"/>
              <a:t>-</a:t>
            </a:r>
            <a:r>
              <a:rPr lang="en-US" dirty="0" err="1"/>
              <a:t>whitney</a:t>
            </a:r>
            <a:r>
              <a:rPr lang="en-US" dirty="0"/>
              <a:t>-table/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www.tandfonline.com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/pdf/10.1080/00031305.2017.1305291?needAccess=true</a:t>
            </a:r>
          </a:p>
          <a:p>
            <a:r>
              <a:rPr lang="en-US" dirty="0"/>
              <a:t>https://</a:t>
            </a:r>
            <a:r>
              <a:rPr lang="en-US" dirty="0" err="1"/>
              <a:t>www.graphpad.com</a:t>
            </a:r>
            <a:r>
              <a:rPr lang="en-US" dirty="0"/>
              <a:t>/guides/prism/5/user-guide/prism5help.html?stat_nonparametric_tests_dont_compa.htm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7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/wiki/F-distribution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F75J6VZ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Core Director @ Bioinformatics Core @ GIDB</a:t>
            </a:r>
          </a:p>
          <a:p>
            <a:r>
              <a:rPr lang="en-US" dirty="0"/>
              <a:t>08/12/2022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50504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  <a:p>
            <a:r>
              <a:rPr lang="en-US" dirty="0"/>
              <a:t>Equally relevant to Hypothesis Testing is the idea of measuring</a:t>
            </a:r>
            <a:r>
              <a:rPr lang="en-US" b="1" dirty="0"/>
              <a:t> the strength of association/effect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b="1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368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4264C-C95D-5745-A362-45B51A27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28952"/>
          </a:xfrm>
        </p:spPr>
        <p:txBody>
          <a:bodyPr/>
          <a:lstStyle/>
          <a:p>
            <a:r>
              <a:rPr lang="en-US" u="sng" dirty="0"/>
              <a:t>Response</a:t>
            </a:r>
            <a:r>
              <a:rPr lang="en-US" dirty="0"/>
              <a:t>: Gene expression, Chicken weight</a:t>
            </a:r>
          </a:p>
          <a:p>
            <a:r>
              <a:rPr lang="en-US" u="sng" dirty="0"/>
              <a:t>Predictor</a:t>
            </a:r>
            <a:r>
              <a:rPr lang="en-US" dirty="0"/>
              <a:t>: Genotype, treatment, chicken feed</a:t>
            </a:r>
          </a:p>
          <a:p>
            <a:r>
              <a:rPr lang="en-US" u="sng" dirty="0"/>
              <a:t>Types</a:t>
            </a:r>
            <a:r>
              <a:rPr lang="en-US" dirty="0"/>
              <a:t>: Categorical or Continuous</a:t>
            </a:r>
          </a:p>
          <a:p>
            <a:pPr lvl="1"/>
            <a:r>
              <a:rPr lang="en-US" dirty="0"/>
              <a:t>Categorical – genotype (mutant versus wild-type), disease vs  normal</a:t>
            </a:r>
          </a:p>
          <a:p>
            <a:pPr lvl="1"/>
            <a:r>
              <a:rPr lang="en-US" dirty="0"/>
              <a:t>Continuous – age, dose of drug treatment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96072-3119-7E40-B06E-B138864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0011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b="1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718B6A-D536-F19C-1E4A-15AE80CBA7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/>
              <a:t>Reuben Thomas – Associate Core Director</a:t>
            </a:r>
          </a:p>
          <a:p>
            <a:r>
              <a:rPr lang="en-US" dirty="0"/>
              <a:t>Ayushi Agrawal – Bioinformatician II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81DD3-3A74-2CF5-F2BD-3AAAC4A9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the discussion today…</a:t>
            </a:r>
          </a:p>
        </p:txBody>
      </p:sp>
    </p:spTree>
    <p:extLst>
      <p:ext uri="{BB962C8B-B14F-4D97-AF65-F5344CB8AC3E}">
        <p14:creationId xmlns:p14="http://schemas.microsoft.com/office/powerpoint/2010/main" val="389192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b="1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2501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700" imgH="431800" progId="Equation.3">
                  <p:embed/>
                </p:oleObj>
              </mc:Choice>
              <mc:Fallback>
                <p:oleObj name="Equation" r:id="rId3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73200" imgH="431800" progId="Equation.3">
                  <p:embed/>
                </p:oleObj>
              </mc:Choice>
              <mc:Fallback>
                <p:oleObj name="Equation" r:id="rId7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 under Null Hypothesis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82952" y="1910704"/>
            <a:ext cx="10515600" cy="4351338"/>
          </a:xfrm>
        </p:spPr>
      </p:pic>
      <p:sp>
        <p:nvSpPr>
          <p:cNvPr id="9" name="TextBox 8"/>
          <p:cNvSpPr txBox="1"/>
          <p:nvPr/>
        </p:nvSpPr>
        <p:spPr>
          <a:xfrm>
            <a:off x="4555802" y="6281780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Type I error</a:t>
            </a:r>
            <a:r>
              <a:rPr lang="en-US" sz="2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sz="2400" b="1" u="sng" dirty="0"/>
              <a:t>p-value</a:t>
            </a:r>
          </a:p>
        </p:txBody>
      </p:sp>
      <p:pic>
        <p:nvPicPr>
          <p:cNvPr id="5" name="Content Placeholder 7" descr="Null_Z_Distribution_sd_14_n_4.pdf">
            <a:extLst>
              <a:ext uri="{FF2B5EF4-FFF2-40B4-BE49-F238E27FC236}">
                <a16:creationId xmlns:a16="http://schemas.microsoft.com/office/drawing/2014/main" id="{8D50BAA4-89CC-EB40-BC32-985569E3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3831336" y="1910704"/>
            <a:ext cx="10515600" cy="43513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90A0B25-BEF6-C54E-9C2B-71C3A3B4EEE2}"/>
              </a:ext>
            </a:extLst>
          </p:cNvPr>
          <p:cNvCxnSpPr/>
          <p:nvPr/>
        </p:nvCxnSpPr>
        <p:spPr>
          <a:xfrm>
            <a:off x="7997952" y="5035296"/>
            <a:ext cx="0" cy="719328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D3EFC-8D78-ED4B-B49F-3C6AEDE989DB}"/>
              </a:ext>
            </a:extLst>
          </p:cNvPr>
          <p:cNvCxnSpPr>
            <a:cxnSpLocks/>
          </p:cNvCxnSpPr>
          <p:nvPr/>
        </p:nvCxnSpPr>
        <p:spPr>
          <a:xfrm>
            <a:off x="7851648" y="5535168"/>
            <a:ext cx="8585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B73448-12C7-A446-BC99-D2027FE9A80A}"/>
              </a:ext>
            </a:extLst>
          </p:cNvPr>
          <p:cNvCxnSpPr/>
          <p:nvPr/>
        </p:nvCxnSpPr>
        <p:spPr>
          <a:xfrm>
            <a:off x="7894574" y="5473700"/>
            <a:ext cx="103378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4AAC68-B3A3-6645-89BC-8D5DD4288692}"/>
              </a:ext>
            </a:extLst>
          </p:cNvPr>
          <p:cNvCxnSpPr>
            <a:cxnSpLocks/>
          </p:cNvCxnSpPr>
          <p:nvPr/>
        </p:nvCxnSpPr>
        <p:spPr>
          <a:xfrm>
            <a:off x="7791196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2C3363-3DA4-5C46-A753-EA47E5A2DBD7}"/>
              </a:ext>
            </a:extLst>
          </p:cNvPr>
          <p:cNvCxnSpPr/>
          <p:nvPr/>
        </p:nvCxnSpPr>
        <p:spPr>
          <a:xfrm>
            <a:off x="7693025" y="5607621"/>
            <a:ext cx="57150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FFEF7F-9142-614F-BDAB-31DEBF62AFF5}"/>
              </a:ext>
            </a:extLst>
          </p:cNvPr>
          <p:cNvCxnSpPr/>
          <p:nvPr/>
        </p:nvCxnSpPr>
        <p:spPr>
          <a:xfrm>
            <a:off x="7741158" y="5562600"/>
            <a:ext cx="60452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BA9F1-71BD-3347-B956-92E5A08A5417}"/>
              </a:ext>
            </a:extLst>
          </p:cNvPr>
          <p:cNvCxnSpPr/>
          <p:nvPr/>
        </p:nvCxnSpPr>
        <p:spPr>
          <a:xfrm>
            <a:off x="7589647" y="5621337"/>
            <a:ext cx="60452" cy="5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72996F-F35E-4E45-97C9-977C3387D34D}"/>
              </a:ext>
            </a:extLst>
          </p:cNvPr>
          <p:cNvCxnSpPr/>
          <p:nvPr/>
        </p:nvCxnSpPr>
        <p:spPr>
          <a:xfrm>
            <a:off x="7650099" y="5607621"/>
            <a:ext cx="55245" cy="7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987700-C112-B843-A44E-AF61043FA063}"/>
              </a:ext>
            </a:extLst>
          </p:cNvPr>
          <p:cNvCxnSpPr/>
          <p:nvPr/>
        </p:nvCxnSpPr>
        <p:spPr>
          <a:xfrm>
            <a:off x="7503795" y="5643848"/>
            <a:ext cx="52706" cy="36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1AFBEF4-7787-774B-A4A0-B8376DBDACFA}"/>
              </a:ext>
            </a:extLst>
          </p:cNvPr>
          <p:cNvCxnSpPr/>
          <p:nvPr/>
        </p:nvCxnSpPr>
        <p:spPr>
          <a:xfrm>
            <a:off x="7808722" y="5535168"/>
            <a:ext cx="83882" cy="144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F4D71A-1083-984C-8491-7100665E7AFF}"/>
              </a:ext>
            </a:extLst>
          </p:cNvPr>
          <p:cNvCxnSpPr>
            <a:cxnSpLocks/>
          </p:cNvCxnSpPr>
          <p:nvPr/>
        </p:nvCxnSpPr>
        <p:spPr>
          <a:xfrm>
            <a:off x="7867585" y="5505767"/>
            <a:ext cx="130367" cy="16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5FEA8B-364F-0E44-8B68-15D47704BAD9}"/>
              </a:ext>
            </a:extLst>
          </p:cNvPr>
          <p:cNvCxnSpPr/>
          <p:nvPr/>
        </p:nvCxnSpPr>
        <p:spPr>
          <a:xfrm>
            <a:off x="7935530" y="5453962"/>
            <a:ext cx="62422" cy="81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E73088-7FBF-C349-8BB6-18689ED4529C}"/>
              </a:ext>
            </a:extLst>
          </p:cNvPr>
          <p:cNvCxnSpPr/>
          <p:nvPr/>
        </p:nvCxnSpPr>
        <p:spPr>
          <a:xfrm flipH="1">
            <a:off x="7835389" y="5463440"/>
            <a:ext cx="145037" cy="2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914AA2-6E8D-7145-8B6F-CCF7F19A1F19}"/>
              </a:ext>
            </a:extLst>
          </p:cNvPr>
          <p:cNvCxnSpPr/>
          <p:nvPr/>
        </p:nvCxnSpPr>
        <p:spPr>
          <a:xfrm flipH="1">
            <a:off x="7906958" y="5562600"/>
            <a:ext cx="90993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4822A9A-3137-6646-999A-F4E1E15422FA}"/>
              </a:ext>
            </a:extLst>
          </p:cNvPr>
          <p:cNvCxnSpPr/>
          <p:nvPr/>
        </p:nvCxnSpPr>
        <p:spPr>
          <a:xfrm flipH="1">
            <a:off x="7702774" y="5535168"/>
            <a:ext cx="107853" cy="154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85C497-CC03-6347-83D3-DE0D29FF0CFF}"/>
              </a:ext>
            </a:extLst>
          </p:cNvPr>
          <p:cNvCxnSpPr/>
          <p:nvPr/>
        </p:nvCxnSpPr>
        <p:spPr>
          <a:xfrm flipH="1">
            <a:off x="7801610" y="5494565"/>
            <a:ext cx="89141" cy="18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7936186-BC42-634B-8435-F971CD10D9C9}"/>
              </a:ext>
            </a:extLst>
          </p:cNvPr>
          <p:cNvCxnSpPr/>
          <p:nvPr/>
        </p:nvCxnSpPr>
        <p:spPr>
          <a:xfrm flipH="1">
            <a:off x="7593148" y="5606667"/>
            <a:ext cx="99876" cy="7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3ADE15-9F84-FE4C-9732-4C4AD8631B49}"/>
              </a:ext>
            </a:extLst>
          </p:cNvPr>
          <p:cNvCxnSpPr/>
          <p:nvPr/>
        </p:nvCxnSpPr>
        <p:spPr>
          <a:xfrm flipH="1">
            <a:off x="7506463" y="5635625"/>
            <a:ext cx="74506" cy="53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125D717-1C75-0C4F-A474-37AEC348769A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002420" y="5689553"/>
            <a:ext cx="2553382" cy="82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4BEA81-BD5F-234D-BCAA-622AAE4F04F6}"/>
              </a:ext>
            </a:extLst>
          </p:cNvPr>
          <p:cNvSpPr txBox="1"/>
          <p:nvPr/>
        </p:nvSpPr>
        <p:spPr>
          <a:xfrm>
            <a:off x="7396223" y="440995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Observed difference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809EC33-036B-9E45-A0A3-C282F47772BB}"/>
              </a:ext>
            </a:extLst>
          </p:cNvPr>
          <p:cNvCxnSpPr>
            <a:stCxn id="9" idx="3"/>
          </p:cNvCxnSpPr>
          <p:nvPr/>
        </p:nvCxnSpPr>
        <p:spPr>
          <a:xfrm flipV="1">
            <a:off x="7636197" y="5679293"/>
            <a:ext cx="215451" cy="833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099310"/>
          </a:xfrm>
        </p:spPr>
        <p:txBody>
          <a:bodyPr/>
          <a:lstStyle/>
          <a:p>
            <a:r>
              <a:rPr lang="en-US" dirty="0"/>
              <a:t>Have been at Gladstone for over 8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IIT Bombay,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152107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2253342" y="1825625"/>
            <a:ext cx="10515600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73410" y="6314486"/>
            <a:ext cx="28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Type I  </a:t>
            </a:r>
            <a:r>
              <a:rPr lang="en-US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Type II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error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31632-FE51-F40E-BB73-185739F620AD}"/>
              </a:ext>
            </a:extLst>
          </p:cNvPr>
          <p:cNvSpPr/>
          <p:nvPr/>
        </p:nvSpPr>
        <p:spPr>
          <a:xfrm>
            <a:off x="6559755" y="17555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are willing to be mistaken that there is a true difference </a:t>
            </a:r>
            <a:r>
              <a:rPr lang="en-US" b="1" dirty="0">
                <a:solidFill>
                  <a:srgbClr val="FF0000"/>
                </a:solidFill>
              </a:rPr>
              <a:t>Type I error </a:t>
            </a:r>
            <a:r>
              <a:rPr lang="en-US" dirty="0">
                <a:solidFill>
                  <a:srgbClr val="FF0000"/>
                </a:solidFill>
              </a:rPr>
              <a:t>fraction of time you repeat this experiment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D1D2B-4411-B566-7F6D-6BC25A221D62}"/>
              </a:ext>
            </a:extLst>
          </p:cNvPr>
          <p:cNvSpPr/>
          <p:nvPr/>
        </p:nvSpPr>
        <p:spPr>
          <a:xfrm>
            <a:off x="6559755" y="3255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You are mistaken that there is no difference </a:t>
            </a:r>
            <a:r>
              <a:rPr lang="en-US" b="1" dirty="0">
                <a:solidFill>
                  <a:srgbClr val="00B0F0"/>
                </a:solidFill>
              </a:rPr>
              <a:t>Type II error </a:t>
            </a:r>
            <a:r>
              <a:rPr lang="en-US" dirty="0">
                <a:solidFill>
                  <a:srgbClr val="00B0F0"/>
                </a:solidFill>
              </a:rPr>
              <a:t>fraction of time you repeat this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8F006-F18F-AF9A-7407-09D073A0B24D}"/>
              </a:ext>
            </a:extLst>
          </p:cNvPr>
          <p:cNvSpPr txBox="1"/>
          <p:nvPr/>
        </p:nvSpPr>
        <p:spPr>
          <a:xfrm>
            <a:off x="6559755" y="4756074"/>
            <a:ext cx="255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Power</a:t>
            </a:r>
            <a:r>
              <a:rPr lang="en-US" dirty="0">
                <a:solidFill>
                  <a:srgbClr val="7030A0"/>
                </a:solidFill>
              </a:rPr>
              <a:t> = 1 – </a:t>
            </a:r>
            <a:r>
              <a:rPr lang="en-US" b="1" dirty="0">
                <a:solidFill>
                  <a:srgbClr val="7030A0"/>
                </a:solidFill>
              </a:rPr>
              <a:t>Type II error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DE1D4-1ECB-25E0-ED00-077BDA7ECB5B}"/>
              </a:ext>
            </a:extLst>
          </p:cNvPr>
          <p:cNvSpPr/>
          <p:nvPr/>
        </p:nvSpPr>
        <p:spPr>
          <a:xfrm>
            <a:off x="6559755" y="53791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You correctly say that there is a difference </a:t>
            </a:r>
            <a:r>
              <a:rPr lang="en-US" b="1" dirty="0">
                <a:solidFill>
                  <a:srgbClr val="7030A0"/>
                </a:solidFill>
              </a:rPr>
              <a:t>Power </a:t>
            </a:r>
            <a:r>
              <a:rPr lang="en-US" dirty="0">
                <a:solidFill>
                  <a:srgbClr val="7030A0"/>
                </a:solidFill>
              </a:rPr>
              <a:t>fraction of time you repeat this experiment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756-558A-D960-9659-B8A71F74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Poll:</a:t>
            </a:r>
            <a:r>
              <a:rPr lang="en-US" sz="2800" dirty="0"/>
              <a:t> What are the factors that affect Power or the fraction of time you claim that there is a real difference when there is actually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07439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9A7E3-F498-5266-D4B5-3C0D43F7EF54}"/>
              </a:ext>
            </a:extLst>
          </p:cNvPr>
          <p:cNvSpPr txBox="1"/>
          <p:nvPr/>
        </p:nvSpPr>
        <p:spPr>
          <a:xfrm>
            <a:off x="728084" y="5921220"/>
            <a:ext cx="659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 effect sizes are easier to estimate compared to smaller effect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D4682-C2FA-5C14-FC0C-019A7AE4B4EB}"/>
              </a:ext>
            </a:extLst>
          </p:cNvPr>
          <p:cNvSpPr txBox="1"/>
          <p:nvPr/>
        </p:nvSpPr>
        <p:spPr>
          <a:xfrm>
            <a:off x="703871" y="5551888"/>
            <a:ext cx="398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II error smaller for larger effect sizes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531E-C399-2845-A0C8-FDBD5FCD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If Type II error for a given hypothesis test is zero then what is its statistical power?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7B52-05BF-234C-A8DA-A6723BAE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5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Z/T-statistic (</a:t>
            </a:r>
            <a:r>
              <a:rPr lang="en-US" sz="2800" u="sng" dirty="0"/>
              <a:t>Two-sample t-test)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21343" y="2423361"/>
          <a:ext cx="6830671" cy="23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647700" progId="Equation.3">
                  <p:embed/>
                </p:oleObj>
              </mc:Choice>
              <mc:Fallback>
                <p:oleObj name="Equation" r:id="rId2" imgW="1905000" imgH="6477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1343" y="2423361"/>
                        <a:ext cx="6830671" cy="23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58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Sampling distribution of T-statistic under the Null hypothesis</a:t>
            </a:r>
          </a:p>
        </p:txBody>
      </p:sp>
      <p:pic>
        <p:nvPicPr>
          <p:cNvPr id="4" name="Content Placeholder 3" descr="Histogram_of_t-statistic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-1434555" y="1454410"/>
            <a:ext cx="9743383" cy="540359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F0660-4E6F-E148-8A96-0D7D9FA8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2365505"/>
            <a:ext cx="4178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7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T-tests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two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33554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786F-574E-EC2E-7CEC-6FDB8137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versus non-parametric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C7A33-98D9-7E8F-B26D-A3A33A8BB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Parametric tests make distributional assumptions about the response variables (Example: Normal probability distribution for the t-test)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Non-parametric tests do not make such assumptions (Example: Mann-Whitney test (next))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96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65EC-30BA-0E4A-8CD7-6DA7F96C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(</a:t>
            </a:r>
            <a:r>
              <a:rPr lang="en-US" sz="3600" dirty="0"/>
              <a:t>Mann Whitney test, two sample test</a:t>
            </a:r>
            <a:r>
              <a:rPr lang="en-US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8B4B0-B1C9-B54C-A36A-878FB3EB7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976" y="2167160"/>
            <a:ext cx="4401184" cy="110029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36FDDC-9452-8AEE-E763-1A8546CFD801}"/>
              </a:ext>
            </a:extLst>
          </p:cNvPr>
          <p:cNvSpPr txBox="1"/>
          <p:nvPr/>
        </p:nvSpPr>
        <p:spPr>
          <a:xfrm>
            <a:off x="1331976" y="405819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Two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Rank all observations across both groups, smallest observation given rank 1.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 sum of ranks of observations within group 1 with n1 observations is R1</a:t>
            </a:r>
          </a:p>
        </p:txBody>
      </p:sp>
    </p:spTree>
    <p:extLst>
      <p:ext uri="{BB962C8B-B14F-4D97-AF65-F5344CB8AC3E}">
        <p14:creationId xmlns:p14="http://schemas.microsoft.com/office/powerpoint/2010/main" val="2717688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ECFD-F021-F34D-940A-594D13BD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U-statistic sampling distribution in terms of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56D8F-B11C-8444-B686-E045E99BC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3332" y="1895073"/>
            <a:ext cx="4597640" cy="4351338"/>
          </a:xfrm>
        </p:spPr>
      </p:pic>
      <p:pic>
        <p:nvPicPr>
          <p:cNvPr id="6" name="Content Placeholder 12" descr="Null_Z_Distribution_sd_14_n_4.pdf">
            <a:extLst>
              <a:ext uri="{FF2B5EF4-FFF2-40B4-BE49-F238E27FC236}">
                <a16:creationId xmlns:a16="http://schemas.microsoft.com/office/drawing/2014/main" id="{2344EB36-2285-8C4E-B93C-5D5B1315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8618250" y="1537965"/>
            <a:ext cx="3254765" cy="277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94500D-C9DC-2444-83AC-8358A2D9BC89}"/>
              </a:ext>
            </a:extLst>
          </p:cNvPr>
          <p:cNvSpPr txBox="1"/>
          <p:nvPr/>
        </p:nvSpPr>
        <p:spPr>
          <a:xfrm>
            <a:off x="8518967" y="442152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Area of red shaded part=0.001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CA05F-99D4-5642-B578-C84D1048E8F7}"/>
              </a:ext>
            </a:extLst>
          </p:cNvPr>
          <p:cNvCxnSpPr/>
          <p:nvPr/>
        </p:nvCxnSpPr>
        <p:spPr>
          <a:xfrm flipV="1">
            <a:off x="9378668" y="3819646"/>
            <a:ext cx="251469" cy="856526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70DE3D-C9BC-9247-B058-E77D4D9049BD}"/>
              </a:ext>
            </a:extLst>
          </p:cNvPr>
          <p:cNvCxnSpPr/>
          <p:nvPr/>
        </p:nvCxnSpPr>
        <p:spPr>
          <a:xfrm>
            <a:off x="9848850" y="3165475"/>
            <a:ext cx="0" cy="654171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06E923-21D8-4C43-B46A-EA5D965F8448}"/>
              </a:ext>
            </a:extLst>
          </p:cNvPr>
          <p:cNvSpPr txBox="1"/>
          <p:nvPr/>
        </p:nvSpPr>
        <p:spPr>
          <a:xfrm>
            <a:off x="9182100" y="26289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Critical value of statistic</a:t>
            </a:r>
          </a:p>
        </p:txBody>
      </p:sp>
    </p:spTree>
    <p:extLst>
      <p:ext uri="{BB962C8B-B14F-4D97-AF65-F5344CB8AC3E}">
        <p14:creationId xmlns:p14="http://schemas.microsoft.com/office/powerpoint/2010/main" val="330833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B3E60-0E59-BA4E-AC07-535209F1E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Very basic introduction to the concepts and terminology of hypothesis testing</a:t>
            </a:r>
          </a:p>
          <a:p>
            <a:r>
              <a:rPr lang="en-US" dirty="0"/>
              <a:t>Some guidance on choosing tests in relatively simple situations</a:t>
            </a:r>
          </a:p>
          <a:p>
            <a:r>
              <a:rPr lang="en-US" dirty="0"/>
              <a:t>Hands-on training on implementing statistical tests in R, requires some basic familiarity in working with R/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u="sng" dirty="0"/>
              <a:t>Two days</a:t>
            </a:r>
            <a:r>
              <a:rPr lang="en-US" dirty="0"/>
              <a:t>: 8/15-8/16 @1PM for 2 hours</a:t>
            </a:r>
          </a:p>
          <a:p>
            <a:r>
              <a:rPr lang="en-US" u="sng" dirty="0"/>
              <a:t>Today:</a:t>
            </a:r>
            <a:r>
              <a:rPr lang="en-US" dirty="0"/>
              <a:t> Mostly concepts and some practical implementation</a:t>
            </a:r>
          </a:p>
          <a:p>
            <a:r>
              <a:rPr lang="en-US" u="sng" dirty="0"/>
              <a:t>Tomorrow</a:t>
            </a:r>
            <a:r>
              <a:rPr lang="en-US" dirty="0"/>
              <a:t>: Mostly hands-on plus some concepts</a:t>
            </a:r>
          </a:p>
          <a:p>
            <a:r>
              <a:rPr lang="en-US" u="sng" dirty="0"/>
              <a:t>Both days: </a:t>
            </a:r>
            <a:r>
              <a:rPr lang="en-US" dirty="0"/>
              <a:t>Your specific problems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3FEB00-2902-DC4E-B430-25603455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workshop</a:t>
            </a:r>
          </a:p>
        </p:txBody>
      </p:sp>
    </p:spTree>
    <p:extLst>
      <p:ext uri="{BB962C8B-B14F-4D97-AF65-F5344CB8AC3E}">
        <p14:creationId xmlns:p14="http://schemas.microsoft.com/office/powerpoint/2010/main" val="231768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8331D-949C-4123-8C19-272BE521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Mann-Whitney test valid as a comparison of location only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7174-AB68-7399-2E21-AAE45AEDB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two distributions have the same underlying shape, variance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2388-D58E-3206-7C3E-147D1AA7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" y="2743200"/>
            <a:ext cx="4470400" cy="356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BC32F-5DBA-D047-0557-D3B8C150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3840480" cy="3483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4E3D2-9E0D-5440-902C-5B2E381D8065}"/>
              </a:ext>
            </a:extLst>
          </p:cNvPr>
          <p:cNvSpPr txBox="1"/>
          <p:nvPr/>
        </p:nvSpPr>
        <p:spPr>
          <a:xfrm>
            <a:off x="775063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significant p-value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5DDE4-0210-2EFB-81DD-D8022990E5DA}"/>
              </a:ext>
            </a:extLst>
          </p:cNvPr>
          <p:cNvSpPr txBox="1"/>
          <p:nvPr/>
        </p:nvSpPr>
        <p:spPr>
          <a:xfrm>
            <a:off x="6122126" y="58547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Same location, non-significant p-value</a:t>
            </a:r>
          </a:p>
        </p:txBody>
      </p:sp>
    </p:spTree>
    <p:extLst>
      <p:ext uri="{BB962C8B-B14F-4D97-AF65-F5344CB8AC3E}">
        <p14:creationId xmlns:p14="http://schemas.microsoft.com/office/powerpoint/2010/main" val="4141094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3A63-F1DC-FA4B-9098-3DD4A580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F-statistic (ANOVA)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2D8F1-8177-DD47-BF71-9C5A23027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185" y="1916244"/>
            <a:ext cx="4141213" cy="792232"/>
          </a:xfrm>
        </p:spPr>
      </p:pic>
      <p:pic>
        <p:nvPicPr>
          <p:cNvPr id="3" name="Picture 2" descr="BoxPlotChickenFeed.pdf">
            <a:extLst>
              <a:ext uri="{FF2B5EF4-FFF2-40B4-BE49-F238E27FC236}">
                <a16:creationId xmlns:a16="http://schemas.microsoft.com/office/drawing/2014/main" id="{17524EB4-22D4-45D7-A672-A9CFFE339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04" y="2793510"/>
            <a:ext cx="6743619" cy="40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1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43B-34F8-2E47-A486-7EBE67B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F-statistic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81F31C-3DE1-EA4D-BFE1-F218C0EC1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2241" y="2202797"/>
            <a:ext cx="4406900" cy="3365500"/>
          </a:xfrm>
        </p:spPr>
      </p:pic>
    </p:spTree>
    <p:extLst>
      <p:ext uri="{BB962C8B-B14F-4D97-AF65-F5344CB8AC3E}">
        <p14:creationId xmlns:p14="http://schemas.microsoft.com/office/powerpoint/2010/main" val="277510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022D-63A3-DBCD-4B84-E932AE4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1-way ANOVA requires assumptions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67F99-5817-9BE6-22A0-DA41993A4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Normality of the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 variance of the responses with each of the groups being compared</a:t>
            </a:r>
          </a:p>
        </p:txBody>
      </p:sp>
    </p:spTree>
    <p:extLst>
      <p:ext uri="{BB962C8B-B14F-4D97-AF65-F5344CB8AC3E}">
        <p14:creationId xmlns:p14="http://schemas.microsoft.com/office/powerpoint/2010/main" val="2610731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BE5-0EFC-7842-8196-0ADA1756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Poll: Are you aware of the difference between the t-test, Welch t-test, Mann-Whitney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893CA-D43D-CF4B-895E-D8840E46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4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11AC0-E9AF-9B4D-AFB0-22DE96B3C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250873"/>
          </a:xfrm>
        </p:spPr>
        <p:txBody>
          <a:bodyPr/>
          <a:lstStyle/>
          <a:p>
            <a:r>
              <a:rPr lang="en-US" dirty="0"/>
              <a:t>Sampling distribution derived via Central Limit Theorem only valid only if certain </a:t>
            </a:r>
            <a:r>
              <a:rPr lang="en-US" sz="3200" b="1" u="sng" dirty="0"/>
              <a:t>assumptions</a:t>
            </a:r>
            <a:r>
              <a:rPr lang="en-US" dirty="0"/>
              <a:t> met with underlying data</a:t>
            </a:r>
          </a:p>
          <a:p>
            <a:r>
              <a:rPr lang="en-US" dirty="0"/>
              <a:t>E.g. of assumptions could be Normality, Equality of variances etc.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9716-23D5-4247-A156-1CD26B59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so many different tests?</a:t>
            </a:r>
          </a:p>
        </p:txBody>
      </p:sp>
    </p:spTree>
    <p:extLst>
      <p:ext uri="{BB962C8B-B14F-4D97-AF65-F5344CB8AC3E}">
        <p14:creationId xmlns:p14="http://schemas.microsoft.com/office/powerpoint/2010/main" val="3800520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647426"/>
          </a:xfrm>
        </p:spPr>
        <p:txBody>
          <a:bodyPr/>
          <a:lstStyle/>
          <a:p>
            <a:r>
              <a:rPr lang="en-US" dirty="0"/>
              <a:t>Test statistic</a:t>
            </a:r>
          </a:p>
          <a:p>
            <a:r>
              <a:rPr lang="en-US" dirty="0"/>
              <a:t>Sampling distribution of test statistic under the null hypothesis</a:t>
            </a:r>
          </a:p>
          <a:p>
            <a:r>
              <a:rPr lang="en-US" dirty="0"/>
              <a:t>A Type I error that will be allowable – fraction of times you are willing to accept a false-positive as a real result</a:t>
            </a:r>
          </a:p>
          <a:p>
            <a:r>
              <a:rPr lang="en-US" u="sng" dirty="0"/>
              <a:t>Note:</a:t>
            </a:r>
            <a:r>
              <a:rPr lang="en-US" dirty="0"/>
              <a:t> Use of test statistic and associated sampling distribution depends on your data meeting certain assumptions</a:t>
            </a:r>
          </a:p>
          <a:p>
            <a:r>
              <a:rPr lang="en-US" dirty="0"/>
              <a:t>A Type II error given the effect size of the association you are expect to estimate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hypothesis test requires…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b="1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98518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4332FD-35EB-834E-9D61-E863640DA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504514"/>
          </a:xfrm>
        </p:spPr>
        <p:txBody>
          <a:bodyPr/>
          <a:lstStyle/>
          <a:p>
            <a:r>
              <a:rPr lang="en-US" dirty="0"/>
              <a:t>Designs where multiple responses from the same biological unit are assessed</a:t>
            </a:r>
          </a:p>
          <a:p>
            <a:pPr lvl="1"/>
            <a:r>
              <a:rPr lang="en-US" dirty="0"/>
              <a:t>Examples include measuring changes in biomarker levels (e.g. CD4 counts) in subjects over time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388D23-DBB5-1044-95BA-A32BC85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measures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09405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1C79F-0F45-BA46-B38F-A9ABFDC4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Learning in Alzheimer’s Disease mice assayed in the Morris-Water Maze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C59F3-230C-D545-BE90-D8B2401E0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464"/>
            <a:ext cx="12192000" cy="387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757B6-ACA1-4C4B-B6E5-961C9551F372}"/>
              </a:ext>
            </a:extLst>
          </p:cNvPr>
          <p:cNvSpPr txBox="1"/>
          <p:nvPr/>
        </p:nvSpPr>
        <p:spPr>
          <a:xfrm>
            <a:off x="10020300" y="62674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Jones et al. 2019</a:t>
            </a:r>
          </a:p>
        </p:txBody>
      </p:sp>
    </p:spTree>
    <p:extLst>
      <p:ext uri="{BB962C8B-B14F-4D97-AF65-F5344CB8AC3E}">
        <p14:creationId xmlns:p14="http://schemas.microsoft.com/office/powerpoint/2010/main" val="26428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798C76-C1D4-6A4A-916C-70BF0082B4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291636"/>
          </a:xfrm>
        </p:spPr>
        <p:txBody>
          <a:bodyPr/>
          <a:lstStyle/>
          <a:p>
            <a:r>
              <a:rPr lang="en-US" dirty="0"/>
              <a:t>It allows us to make claims claims that are reproducible and generalizable with limited resources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49606-904F-4747-A82C-0EE4887D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Why do we perform statistical hypothesis testing?</a:t>
            </a:r>
          </a:p>
        </p:txBody>
      </p:sp>
    </p:spTree>
    <p:extLst>
      <p:ext uri="{BB962C8B-B14F-4D97-AF65-F5344CB8AC3E}">
        <p14:creationId xmlns:p14="http://schemas.microsoft.com/office/powerpoint/2010/main" val="11157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6EEF8-C2BB-50F8-A6BC-832562EA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every feed to </a:t>
            </a:r>
            <a:r>
              <a:rPr lang="en-US" dirty="0" err="1"/>
              <a:t>everyother</a:t>
            </a:r>
            <a:r>
              <a:rPr lang="en-US" dirty="0"/>
              <a:t> one</a:t>
            </a:r>
          </a:p>
        </p:txBody>
      </p:sp>
      <p:pic>
        <p:nvPicPr>
          <p:cNvPr id="4" name="Picture 3" descr="BoxPlotChickenFeed.pdf">
            <a:extLst>
              <a:ext uri="{FF2B5EF4-FFF2-40B4-BE49-F238E27FC236}">
                <a16:creationId xmlns:a16="http://schemas.microsoft.com/office/drawing/2014/main" id="{3DA99397-4589-789D-35A2-195AC914D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52" y="2428385"/>
            <a:ext cx="6743619" cy="40644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9F34-F55C-464C-C5F9-897D9F32E55A}"/>
              </a:ext>
            </a:extLst>
          </p:cNvPr>
          <p:cNvSpPr txBox="1"/>
          <p:nvPr/>
        </p:nvSpPr>
        <p:spPr>
          <a:xfrm>
            <a:off x="1409178" y="179122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There are 15 possible comparisons</a:t>
            </a:r>
          </a:p>
        </p:txBody>
      </p:sp>
    </p:spTree>
    <p:extLst>
      <p:ext uri="{BB962C8B-B14F-4D97-AF65-F5344CB8AC3E}">
        <p14:creationId xmlns:p14="http://schemas.microsoft.com/office/powerpoint/2010/main" val="535919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5778A-1E53-A397-27AA-1C7C2DCEC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We have 15 possible comparisons between feeds</a:t>
            </a:r>
          </a:p>
          <a:p>
            <a:r>
              <a:rPr lang="en-US" dirty="0"/>
              <a:t>Assume no. of true associations = 8</a:t>
            </a:r>
          </a:p>
          <a:p>
            <a:r>
              <a:rPr lang="en-US" dirty="0"/>
              <a:t>We set Type I error = 0.05</a:t>
            </a:r>
          </a:p>
          <a:p>
            <a:r>
              <a:rPr lang="en-US" dirty="0"/>
              <a:t>Assume statistical power to detect differences = 0.8</a:t>
            </a:r>
          </a:p>
          <a:p>
            <a:r>
              <a:rPr lang="en-US" dirty="0"/>
              <a:t>We will detect 8x0.8 ~ 6 true differences</a:t>
            </a:r>
          </a:p>
          <a:p>
            <a:r>
              <a:rPr lang="en-US" dirty="0"/>
              <a:t>#false positives = 15x0.05~1</a:t>
            </a:r>
          </a:p>
          <a:p>
            <a:r>
              <a:rPr lang="en-US" dirty="0"/>
              <a:t>False Discovery Rate =  #false positives/(# false positives + #true positives) = 1/(1+6) ~ 14% - pretty high!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8707C-6A9A-F2F9-C9AD-10CDC41A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3838618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20B8C1-95C0-5C6E-A9B8-1FDFC1C59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to estimate slope</a:t>
            </a:r>
          </a:p>
        </p:txBody>
      </p:sp>
      <p:pic>
        <p:nvPicPr>
          <p:cNvPr id="4" name="Picture 3" descr="LinearRegression.pdf">
            <a:extLst>
              <a:ext uri="{FF2B5EF4-FFF2-40B4-BE49-F238E27FC236}">
                <a16:creationId xmlns:a16="http://schemas.microsoft.com/office/drawing/2014/main" id="{45F31873-0769-1604-016D-9150342B3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7" y="2110773"/>
            <a:ext cx="6298169" cy="46407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00373-9345-4B16-4345-2BFBCBB816E2}"/>
              </a:ext>
            </a:extLst>
          </p:cNvPr>
          <p:cNvGrpSpPr/>
          <p:nvPr/>
        </p:nvGrpSpPr>
        <p:grpSpPr>
          <a:xfrm>
            <a:off x="6933156" y="4092879"/>
            <a:ext cx="964504" cy="914400"/>
            <a:chOff x="6933156" y="4092879"/>
            <a:chExt cx="964504" cy="9144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7C07714-0A53-A874-C5E3-92AFC73405B2}"/>
                </a:ext>
              </a:extLst>
            </p:cNvPr>
            <p:cNvCxnSpPr/>
            <p:nvPr/>
          </p:nvCxnSpPr>
          <p:spPr>
            <a:xfrm>
              <a:off x="6933156" y="4215008"/>
              <a:ext cx="0" cy="67014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51DAC9-C3AC-8C9A-63D5-0799793C9FA7}"/>
                </a:ext>
              </a:extLst>
            </p:cNvPr>
            <p:cNvSpPr txBox="1"/>
            <p:nvPr/>
          </p:nvSpPr>
          <p:spPr>
            <a:xfrm>
              <a:off x="6983260" y="409287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20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7B07E-821C-0D27-F5A4-B3BFBA598A8A}"/>
              </a:ext>
            </a:extLst>
          </p:cNvPr>
          <p:cNvGrpSpPr/>
          <p:nvPr/>
        </p:nvGrpSpPr>
        <p:grpSpPr>
          <a:xfrm>
            <a:off x="5599134" y="4639849"/>
            <a:ext cx="1402914" cy="914400"/>
            <a:chOff x="5599134" y="4639849"/>
            <a:chExt cx="1402914" cy="9144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5C7DCB-B7D3-2B2F-CCBF-E177343770F3}"/>
                </a:ext>
              </a:extLst>
            </p:cNvPr>
            <p:cNvCxnSpPr/>
            <p:nvPr/>
          </p:nvCxnSpPr>
          <p:spPr>
            <a:xfrm>
              <a:off x="5599134" y="4885151"/>
              <a:ext cx="1334022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FCB431-1996-95A1-1DEE-896F69BED70B}"/>
                </a:ext>
              </a:extLst>
            </p:cNvPr>
            <p:cNvSpPr txBox="1"/>
            <p:nvPr/>
          </p:nvSpPr>
          <p:spPr>
            <a:xfrm>
              <a:off x="6087648" y="4639849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7781D-8AB4-3B50-BABF-EA20EBAA5FEA}"/>
              </a:ext>
            </a:extLst>
          </p:cNvPr>
          <p:cNvSpPr txBox="1"/>
          <p:nvPr/>
        </p:nvSpPr>
        <p:spPr>
          <a:xfrm>
            <a:off x="9250471" y="357618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Slope ~ 20/5 = 4</a:t>
            </a:r>
          </a:p>
        </p:txBody>
      </p:sp>
    </p:spTree>
    <p:extLst>
      <p:ext uri="{BB962C8B-B14F-4D97-AF65-F5344CB8AC3E}">
        <p14:creationId xmlns:p14="http://schemas.microsoft.com/office/powerpoint/2010/main" val="1756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67CE7-EA89-035A-7B1D-C51B373E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one-way ANOVA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834751-CF7D-7809-F26F-1CC77BD4B557}"/>
              </a:ext>
            </a:extLst>
          </p:cNvPr>
          <p:cNvGrpSpPr/>
          <p:nvPr/>
        </p:nvGrpSpPr>
        <p:grpSpPr>
          <a:xfrm>
            <a:off x="411808" y="2428385"/>
            <a:ext cx="8874065" cy="4064490"/>
            <a:chOff x="411808" y="2428385"/>
            <a:chExt cx="8874065" cy="4064490"/>
          </a:xfrm>
        </p:grpSpPr>
        <p:pic>
          <p:nvPicPr>
            <p:cNvPr id="4" name="Picture 3" descr="BoxPlotChickenFeed.pdf">
              <a:extLst>
                <a:ext uri="{FF2B5EF4-FFF2-40B4-BE49-F238E27FC236}">
                  <a16:creationId xmlns:a16="http://schemas.microsoft.com/office/drawing/2014/main" id="{22622207-825E-6058-9715-46832A59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254" y="2428385"/>
              <a:ext cx="6743619" cy="406449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9026CE-FD1E-A18F-DABD-B88CCCBF8801}"/>
                </a:ext>
              </a:extLst>
            </p:cNvPr>
            <p:cNvCxnSpPr/>
            <p:nvPr/>
          </p:nvCxnSpPr>
          <p:spPr>
            <a:xfrm>
              <a:off x="3983277" y="3507288"/>
              <a:ext cx="24425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BAC18A-5055-B51D-2E40-D61D5686BA16}"/>
                </a:ext>
              </a:extLst>
            </p:cNvPr>
            <p:cNvCxnSpPr/>
            <p:nvPr/>
          </p:nvCxnSpPr>
          <p:spPr>
            <a:xfrm>
              <a:off x="4105405" y="5486400"/>
              <a:ext cx="12212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F6FA9D-17C6-9120-1961-3A23925CDA40}"/>
                </a:ext>
              </a:extLst>
            </p:cNvPr>
            <p:cNvCxnSpPr/>
            <p:nvPr/>
          </p:nvCxnSpPr>
          <p:spPr>
            <a:xfrm>
              <a:off x="4105405" y="3507288"/>
              <a:ext cx="0" cy="1979112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42C455-D975-592F-C05F-6199E86E39DF}"/>
                </a:ext>
              </a:extLst>
            </p:cNvPr>
            <p:cNvCxnSpPr/>
            <p:nvPr/>
          </p:nvCxnSpPr>
          <p:spPr>
            <a:xfrm>
              <a:off x="2987458" y="3569918"/>
              <a:ext cx="219205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C83764-605A-335B-4F8D-9021AF58D8E8}"/>
                </a:ext>
              </a:extLst>
            </p:cNvPr>
            <p:cNvCxnSpPr/>
            <p:nvPr/>
          </p:nvCxnSpPr>
          <p:spPr>
            <a:xfrm>
              <a:off x="4227534" y="3507288"/>
              <a:ext cx="287472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748E68-5967-E1AD-794B-F49638F93464}"/>
                </a:ext>
              </a:extLst>
            </p:cNvPr>
            <p:cNvCxnSpPr/>
            <p:nvPr/>
          </p:nvCxnSpPr>
          <p:spPr>
            <a:xfrm>
              <a:off x="4941518" y="4766153"/>
              <a:ext cx="25678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BB944F6-BA9C-7E8A-DD7C-F48BA8C37776}"/>
                </a:ext>
              </a:extLst>
            </p:cNvPr>
            <p:cNvCxnSpPr/>
            <p:nvPr/>
          </p:nvCxnSpPr>
          <p:spPr>
            <a:xfrm>
              <a:off x="4997885" y="3507288"/>
              <a:ext cx="0" cy="12588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B19C34-B2E2-7709-F256-17FE8809EADF}"/>
                </a:ext>
              </a:extLst>
            </p:cNvPr>
            <p:cNvCxnSpPr/>
            <p:nvPr/>
          </p:nvCxnSpPr>
          <p:spPr>
            <a:xfrm>
              <a:off x="5993704" y="4171167"/>
              <a:ext cx="25678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ACFE19-37A3-8335-F2CD-01DB5CE2083F}"/>
                </a:ext>
              </a:extLst>
            </p:cNvPr>
            <p:cNvCxnSpPr/>
            <p:nvPr/>
          </p:nvCxnSpPr>
          <p:spPr>
            <a:xfrm>
              <a:off x="6096000" y="3507288"/>
              <a:ext cx="0" cy="68266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05E509-4C8F-E5A1-D7AA-B8176BF84DD9}"/>
                </a:ext>
              </a:extLst>
            </p:cNvPr>
            <p:cNvSpPr txBox="1"/>
            <p:nvPr/>
          </p:nvSpPr>
          <p:spPr>
            <a:xfrm>
              <a:off x="2427963" y="3112718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330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47544-4369-3E60-3841-31FAD4B28555}"/>
                </a:ext>
              </a:extLst>
            </p:cNvPr>
            <p:cNvSpPr txBox="1"/>
            <p:nvPr/>
          </p:nvSpPr>
          <p:spPr>
            <a:xfrm>
              <a:off x="4041732" y="400343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160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42AAD-9E4E-6837-8715-EA9380B97A06}"/>
                </a:ext>
              </a:extLst>
            </p:cNvPr>
            <p:cNvSpPr txBox="1"/>
            <p:nvPr/>
          </p:nvSpPr>
          <p:spPr>
            <a:xfrm>
              <a:off x="4951957" y="3671792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100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886D9D-6DDC-8AFA-65A5-A3EE969B59E8}"/>
                </a:ext>
              </a:extLst>
            </p:cNvPr>
            <p:cNvSpPr txBox="1"/>
            <p:nvPr/>
          </p:nvSpPr>
          <p:spPr>
            <a:xfrm>
              <a:off x="6012449" y="3429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dirty="0">
                  <a:latin typeface="Helvetica" charset="0"/>
                  <a:ea typeface="Times New Roman" charset="0"/>
                  <a:cs typeface="Arial" charset="0"/>
                </a:rPr>
                <a:t>50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C804F59-38AD-8DC7-E636-0A5E755AB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808" y="3425050"/>
              <a:ext cx="2057400" cy="2413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92DEF4-FD36-B1F2-D997-78DA485AE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8957" y="4404047"/>
              <a:ext cx="2044700" cy="1905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31E03FE-2B03-EB47-6150-972DA7B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528" y="3672832"/>
              <a:ext cx="2070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67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BF13D-1292-4307-34A7-A89123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parameters from linear model implementation of two-way ANOVA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E460-2978-3CC4-E5F0-8ABA15217993}"/>
              </a:ext>
            </a:extLst>
          </p:cNvPr>
          <p:cNvSpPr txBox="1"/>
          <p:nvPr/>
        </p:nvSpPr>
        <p:spPr>
          <a:xfrm>
            <a:off x="4709786" y="-388307"/>
            <a:ext cx="0" cy="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B3E20-09F8-D332-F3EB-57B35442B2EE}"/>
              </a:ext>
            </a:extLst>
          </p:cNvPr>
          <p:cNvGrpSpPr/>
          <p:nvPr/>
        </p:nvGrpSpPr>
        <p:grpSpPr>
          <a:xfrm>
            <a:off x="1132389" y="2054477"/>
            <a:ext cx="8844592" cy="4803523"/>
            <a:chOff x="1132389" y="2054477"/>
            <a:chExt cx="8844592" cy="48035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355AFB-50FB-DF4C-3256-2C35BF682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806" y="2054477"/>
              <a:ext cx="6862175" cy="480352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1F54CA-4316-6893-0B21-172E11945C96}"/>
                </a:ext>
              </a:extLst>
            </p:cNvPr>
            <p:cNvCxnSpPr/>
            <p:nvPr/>
          </p:nvCxnSpPr>
          <p:spPr>
            <a:xfrm>
              <a:off x="3569918" y="5129408"/>
              <a:ext cx="444674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F2E8BF-8B2F-8752-31FC-B0B0070B949D}"/>
                </a:ext>
              </a:extLst>
            </p:cNvPr>
            <p:cNvCxnSpPr/>
            <p:nvPr/>
          </p:nvCxnSpPr>
          <p:spPr>
            <a:xfrm>
              <a:off x="4628367" y="5098093"/>
              <a:ext cx="3576181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58CE1-B31C-8BA5-304A-33C5486E8024}"/>
                </a:ext>
              </a:extLst>
            </p:cNvPr>
            <p:cNvCxnSpPr/>
            <p:nvPr/>
          </p:nvCxnSpPr>
          <p:spPr>
            <a:xfrm>
              <a:off x="5285984" y="3688915"/>
              <a:ext cx="482252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55409-8F00-5D60-8205-2EBC1949FC47}"/>
                </a:ext>
              </a:extLst>
            </p:cNvPr>
            <p:cNvCxnSpPr/>
            <p:nvPr/>
          </p:nvCxnSpPr>
          <p:spPr>
            <a:xfrm>
              <a:off x="7139836" y="3344449"/>
              <a:ext cx="388306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A0D237-875B-AF68-DC7D-CF341F1702BC}"/>
                </a:ext>
              </a:extLst>
            </p:cNvPr>
            <p:cNvCxnSpPr/>
            <p:nvPr/>
          </p:nvCxnSpPr>
          <p:spPr>
            <a:xfrm>
              <a:off x="5555293" y="3688915"/>
              <a:ext cx="0" cy="140917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E907F5-5DAD-E04C-D513-AD2D1A8434B2}"/>
                </a:ext>
              </a:extLst>
            </p:cNvPr>
            <p:cNvCxnSpPr/>
            <p:nvPr/>
          </p:nvCxnSpPr>
          <p:spPr>
            <a:xfrm>
              <a:off x="7346515" y="3344449"/>
              <a:ext cx="0" cy="1753644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D571A4-94E0-D276-3BC8-24C5C5BB66FB}"/>
                </a:ext>
              </a:extLst>
            </p:cNvPr>
            <p:cNvCxnSpPr/>
            <p:nvPr/>
          </p:nvCxnSpPr>
          <p:spPr>
            <a:xfrm>
              <a:off x="3031299" y="5129408"/>
              <a:ext cx="538619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39CE1A3-0674-38D5-5F68-74DEAA61F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389" y="5002408"/>
              <a:ext cx="2006600" cy="254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D593F8-753D-FFF1-20B1-902C896F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293" y="3765724"/>
              <a:ext cx="2032000" cy="215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E09B4A-286B-0F2B-7C4C-FBCD3ECE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6515" y="4106971"/>
              <a:ext cx="20574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5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E3C624-6564-3AF3-426B-E3BBEBC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main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506F6-A6A6-065D-DE5A-1C30091E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A95121-0D87-3E75-08FA-69BB1D3550AE}"/>
              </a:ext>
            </a:extLst>
          </p:cNvPr>
          <p:cNvCxnSpPr/>
          <p:nvPr/>
        </p:nvCxnSpPr>
        <p:spPr>
          <a:xfrm>
            <a:off x="4653419" y="5148197"/>
            <a:ext cx="11210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7B3849-9C74-ABFD-6FE4-39D621010B4E}"/>
              </a:ext>
            </a:extLst>
          </p:cNvPr>
          <p:cNvCxnSpPr/>
          <p:nvPr/>
        </p:nvCxnSpPr>
        <p:spPr>
          <a:xfrm>
            <a:off x="5304773" y="5805814"/>
            <a:ext cx="53235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1E09DA-DD94-D031-E8A4-7BB82F17408C}"/>
              </a:ext>
            </a:extLst>
          </p:cNvPr>
          <p:cNvCxnSpPr/>
          <p:nvPr/>
        </p:nvCxnSpPr>
        <p:spPr>
          <a:xfrm>
            <a:off x="5555293" y="5148197"/>
            <a:ext cx="0" cy="66388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DD23A-78DE-8819-7999-DD65EC3F1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958" y="5442025"/>
            <a:ext cx="20955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9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407754-89D2-D694-3E0D-50BE72E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 the interaction term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F900B12-B609-EAFB-C8F8-6589542A4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9B14DD-18BD-C7EE-8875-124988073184}"/>
              </a:ext>
            </a:extLst>
          </p:cNvPr>
          <p:cNvCxnSpPr/>
          <p:nvPr/>
        </p:nvCxnSpPr>
        <p:spPr>
          <a:xfrm>
            <a:off x="3569918" y="5129408"/>
            <a:ext cx="444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041F2B-B53D-4BDD-EF37-1968E063B532}"/>
              </a:ext>
            </a:extLst>
          </p:cNvPr>
          <p:cNvCxnSpPr/>
          <p:nvPr/>
        </p:nvCxnSpPr>
        <p:spPr>
          <a:xfrm>
            <a:off x="4628367" y="5098093"/>
            <a:ext cx="35761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8D4E5F-2FB1-7349-DF58-787E3B765AF9}"/>
              </a:ext>
            </a:extLst>
          </p:cNvPr>
          <p:cNvCxnSpPr/>
          <p:nvPr/>
        </p:nvCxnSpPr>
        <p:spPr>
          <a:xfrm>
            <a:off x="5285984" y="3688915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6AD43A4-D92E-B176-0CAC-6C89780F3BD5}"/>
              </a:ext>
            </a:extLst>
          </p:cNvPr>
          <p:cNvCxnSpPr/>
          <p:nvPr/>
        </p:nvCxnSpPr>
        <p:spPr>
          <a:xfrm>
            <a:off x="7139836" y="3344449"/>
            <a:ext cx="38830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0E923-F2B2-14BE-F04A-C956A4E3C75F}"/>
              </a:ext>
            </a:extLst>
          </p:cNvPr>
          <p:cNvCxnSpPr/>
          <p:nvPr/>
        </p:nvCxnSpPr>
        <p:spPr>
          <a:xfrm>
            <a:off x="5555293" y="3688915"/>
            <a:ext cx="0" cy="140917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E3E7DB-3B69-822B-234D-7944790D3F9C}"/>
              </a:ext>
            </a:extLst>
          </p:cNvPr>
          <p:cNvCxnSpPr/>
          <p:nvPr/>
        </p:nvCxnSpPr>
        <p:spPr>
          <a:xfrm>
            <a:off x="7346515" y="3344449"/>
            <a:ext cx="0" cy="175364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67FD918-1C7E-6532-CDF9-D95091B39A97}"/>
              </a:ext>
            </a:extLst>
          </p:cNvPr>
          <p:cNvCxnSpPr/>
          <p:nvPr/>
        </p:nvCxnSpPr>
        <p:spPr>
          <a:xfrm>
            <a:off x="3031299" y="5129408"/>
            <a:ext cx="53861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BFF8774-3EE5-6245-5443-3878BDBD88F6}"/>
              </a:ext>
            </a:extLst>
          </p:cNvPr>
          <p:cNvCxnSpPr/>
          <p:nvPr/>
        </p:nvCxnSpPr>
        <p:spPr>
          <a:xfrm>
            <a:off x="5285984" y="5824603"/>
            <a:ext cx="48225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71F401-C0E7-BF22-DC26-FAEF72EB5385}"/>
              </a:ext>
            </a:extLst>
          </p:cNvPr>
          <p:cNvCxnSpPr/>
          <p:nvPr/>
        </p:nvCxnSpPr>
        <p:spPr>
          <a:xfrm>
            <a:off x="5555293" y="5098093"/>
            <a:ext cx="0" cy="73903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8F4A8D-05C5-69F8-BD33-DE646DA1FF1F}"/>
              </a:ext>
            </a:extLst>
          </p:cNvPr>
          <p:cNvCxnSpPr/>
          <p:nvPr/>
        </p:nvCxnSpPr>
        <p:spPr>
          <a:xfrm flipV="1">
            <a:off x="4296427" y="3344449"/>
            <a:ext cx="3544866" cy="178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E128BCA-7D3C-BC9C-D042-B95F4CD34FC5}"/>
              </a:ext>
            </a:extLst>
          </p:cNvPr>
          <p:cNvCxnSpPr/>
          <p:nvPr/>
        </p:nvCxnSpPr>
        <p:spPr>
          <a:xfrm flipV="1">
            <a:off x="4966570" y="4083485"/>
            <a:ext cx="3538603" cy="1753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A8F272-08BA-D4CA-0388-51E00F93A924}"/>
              </a:ext>
            </a:extLst>
          </p:cNvPr>
          <p:cNvGrpSpPr/>
          <p:nvPr/>
        </p:nvGrpSpPr>
        <p:grpSpPr>
          <a:xfrm>
            <a:off x="8611644" y="3344449"/>
            <a:ext cx="2538088" cy="739036"/>
            <a:chOff x="8611644" y="3344449"/>
            <a:chExt cx="2538088" cy="73903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685B799-BF2A-E2CE-7406-B8DE91B00911}"/>
                </a:ext>
              </a:extLst>
            </p:cNvPr>
            <p:cNvCxnSpPr/>
            <p:nvPr/>
          </p:nvCxnSpPr>
          <p:spPr>
            <a:xfrm>
              <a:off x="8855901" y="3344449"/>
              <a:ext cx="244258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60C3572-6C65-6994-F123-4B526950FA94}"/>
                </a:ext>
              </a:extLst>
            </p:cNvPr>
            <p:cNvCxnSpPr/>
            <p:nvPr/>
          </p:nvCxnSpPr>
          <p:spPr>
            <a:xfrm>
              <a:off x="8611644" y="4083485"/>
              <a:ext cx="538619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D42BDAF-0E51-9C17-FED0-3C59F19E8512}"/>
                </a:ext>
              </a:extLst>
            </p:cNvPr>
            <p:cNvCxnSpPr/>
            <p:nvPr/>
          </p:nvCxnSpPr>
          <p:spPr>
            <a:xfrm>
              <a:off x="8981162" y="3344449"/>
              <a:ext cx="0" cy="739036"/>
            </a:xfrm>
            <a:prstGeom prst="line">
              <a:avLst/>
            </a:prstGeom>
            <a:ln>
              <a:headEnd type="triangl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E16784-6999-8175-C8F9-DCDA4D7FD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2332" y="3558169"/>
              <a:ext cx="20574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6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9CEA2-8033-28D1-2064-4925CF9A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5EBA3-0C88-9D93-C49E-21FC6E38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06" y="2054477"/>
            <a:ext cx="6862175" cy="48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56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80B48-15C8-8BEE-4BD9-364F476B8C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3DB7B-C0F4-46A4-642E-D193EA5B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8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8D603-4D3D-5B41-9E2B-13B87665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9038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https://www.surveymonkey.com/r/F75J6VZ</a:t>
            </a:r>
            <a:r>
              <a:rPr lang="en-US" dirty="0"/>
              <a:t> </a:t>
            </a:r>
          </a:p>
          <a:p>
            <a:r>
              <a:rPr lang="en-US" dirty="0"/>
              <a:t>~ 3min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908DD-534F-374E-B791-4B6D2192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fill-out survey</a:t>
            </a:r>
          </a:p>
        </p:txBody>
      </p:sp>
    </p:spTree>
    <p:extLst>
      <p:ext uri="{BB962C8B-B14F-4D97-AF65-F5344CB8AC3E}">
        <p14:creationId xmlns:p14="http://schemas.microsoft.com/office/powerpoint/2010/main" val="315904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BD1DF-1B7D-3944-9F5E-9F48116A21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F53F53-1D69-6E45-8DB2-F383761E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What hypothesis tests have you used?</a:t>
            </a:r>
          </a:p>
        </p:txBody>
      </p:sp>
    </p:spTree>
    <p:extLst>
      <p:ext uri="{BB962C8B-B14F-4D97-AF65-F5344CB8AC3E}">
        <p14:creationId xmlns:p14="http://schemas.microsoft.com/office/powerpoint/2010/main" val="3746135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BD9B96-525A-3040-A552-68ECE07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tests</a:t>
            </a:r>
          </a:p>
        </p:txBody>
      </p:sp>
      <p:pic>
        <p:nvPicPr>
          <p:cNvPr id="4" name="Content Placeholder 3" descr="Multiple_tests.pdf">
            <a:extLst>
              <a:ext uri="{FF2B5EF4-FFF2-40B4-BE49-F238E27FC236}">
                <a16:creationId xmlns:a16="http://schemas.microsoft.com/office/drawing/2014/main" id="{68B57145-8AFF-1140-94FD-85AF2F9C4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9" r="-36309"/>
          <a:stretch>
            <a:fillRect/>
          </a:stretch>
        </p:blipFill>
        <p:spPr>
          <a:xfrm>
            <a:off x="838200" y="1703992"/>
            <a:ext cx="9293352" cy="515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2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  <a:p>
            <a:r>
              <a:rPr lang="en-US" dirty="0"/>
              <a:t>Linear models</a:t>
            </a:r>
          </a:p>
          <a:p>
            <a:r>
              <a:rPr lang="en-US" dirty="0"/>
              <a:t>ANOVA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84018-B828-6D4A-AC38-F7C9F2EF6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28227"/>
          </a:xfrm>
        </p:spPr>
        <p:txBody>
          <a:bodyPr/>
          <a:lstStyle/>
          <a:p>
            <a:r>
              <a:rPr lang="en-US" u="sng" dirty="0"/>
              <a:t>Setting</a:t>
            </a:r>
            <a:r>
              <a:rPr lang="en-US" dirty="0"/>
              <a:t>: I have generated data from very cool experiment that I hope would resolve a long standing question</a:t>
            </a:r>
          </a:p>
          <a:p>
            <a:r>
              <a:rPr lang="en-US" u="sng" dirty="0"/>
              <a:t>Problem</a:t>
            </a:r>
            <a:r>
              <a:rPr lang="en-US" dirty="0"/>
              <a:t>: I don’t know how to use my data to conclude in a convincing manner one way or other</a:t>
            </a:r>
          </a:p>
          <a:p>
            <a:r>
              <a:rPr lang="en-US" u="sng" dirty="0"/>
              <a:t>Possible solution</a:t>
            </a:r>
            <a:r>
              <a:rPr lang="en-US" dirty="0"/>
              <a:t>: Pose the problem as a statistical association problem</a:t>
            </a:r>
          </a:p>
          <a:p>
            <a:pPr lvl="1"/>
            <a:r>
              <a:rPr lang="en-US" dirty="0"/>
              <a:t>Changing something has a consequence on something else of biological relevance</a:t>
            </a:r>
          </a:p>
          <a:p>
            <a:pPr lvl="1"/>
            <a:r>
              <a:rPr lang="en-US" dirty="0"/>
              <a:t>E.g.: Change dose of drug treatment and phenotype changes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111BA-F840-8E42-8CE1-95DD97F3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</p:spTree>
    <p:extLst>
      <p:ext uri="{BB962C8B-B14F-4D97-AF65-F5344CB8AC3E}">
        <p14:creationId xmlns:p14="http://schemas.microsoft.com/office/powerpoint/2010/main" val="18532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EA15B-B3DC-994C-99E3-5270E77815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b="1" dirty="0"/>
              <a:t>Introduction to hypothesis testing</a:t>
            </a:r>
          </a:p>
          <a:p>
            <a:r>
              <a:rPr lang="en-US" dirty="0"/>
              <a:t>Define variables</a:t>
            </a:r>
          </a:p>
          <a:p>
            <a:r>
              <a:rPr lang="en-US" dirty="0"/>
              <a:t>Choosing the right test</a:t>
            </a:r>
          </a:p>
          <a:p>
            <a:r>
              <a:rPr lang="en-US" dirty="0"/>
              <a:t>Basic concepts in hypothesis testing</a:t>
            </a:r>
          </a:p>
          <a:p>
            <a:r>
              <a:rPr lang="en-US" dirty="0"/>
              <a:t>Hands-on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700280-AF15-F343-9638-52E16E9A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6564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24898</TotalTime>
  <Words>1567</Words>
  <Application>Microsoft Macintosh PowerPoint</Application>
  <PresentationFormat>Widescreen</PresentationFormat>
  <Paragraphs>245</Paragraphs>
  <Slides>61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Leading the discussion today…</vt:lpstr>
      <vt:lpstr>About me</vt:lpstr>
      <vt:lpstr>This workshop</vt:lpstr>
      <vt:lpstr>Poll: Why do we perform statistical hypothesis testing?</vt:lpstr>
      <vt:lpstr>Poll: What hypothesis tests have you used?</vt:lpstr>
      <vt:lpstr>Terms one commonly encounters in hypothesis testing</vt:lpstr>
      <vt:lpstr>Typical scenario</vt:lpstr>
      <vt:lpstr>Outline</vt:lpstr>
      <vt:lpstr>Introduction to Hypothesis Testing</vt:lpstr>
      <vt:lpstr>Outline</vt:lpstr>
      <vt:lpstr>Variables</vt:lpstr>
      <vt:lpstr>Outline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Outline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 under Null Hypothesis</vt:lpstr>
      <vt:lpstr>Alter underlying variation</vt:lpstr>
      <vt:lpstr>Alter the number of replicates</vt:lpstr>
      <vt:lpstr>Power to detect a difference of means of -15</vt:lpstr>
      <vt:lpstr>Poll: What are the factors that affect Power or the fraction of time you claim that there is a real difference when there is actually a difference?</vt:lpstr>
      <vt:lpstr>Power to detect varying levels of difference in mean differences</vt:lpstr>
      <vt:lpstr>Poll: If Type II error for a given hypothesis test is zero then what is its statistical power?</vt:lpstr>
      <vt:lpstr>Z/T-statistic (Two-sample t-test)</vt:lpstr>
      <vt:lpstr>Sampling distribution of T-statistic under the Null hypothesis</vt:lpstr>
      <vt:lpstr>T-tests requires assumptions of…</vt:lpstr>
      <vt:lpstr>Parametric versus non-parametric tests</vt:lpstr>
      <vt:lpstr>U-statistic (Mann Whitney test, two sample test)</vt:lpstr>
      <vt:lpstr>U-statistic sampling distribution in terms of tables</vt:lpstr>
      <vt:lpstr>Mann-Whitney test valid as a comparison of location only if…</vt:lpstr>
      <vt:lpstr>F-statistic (ANOVA)</vt:lpstr>
      <vt:lpstr>Sampling distribution of the F-statistic</vt:lpstr>
      <vt:lpstr>1-way ANOVA requires assumptions of…</vt:lpstr>
      <vt:lpstr>Poll: Are you aware of the difference between the t-test, Welch t-test, Mann-Whitney test?</vt:lpstr>
      <vt:lpstr>Why do we have so many different tests?</vt:lpstr>
      <vt:lpstr>Every hypothesis test requires…</vt:lpstr>
      <vt:lpstr>Outline</vt:lpstr>
      <vt:lpstr>Repeated measures experimental design</vt:lpstr>
      <vt:lpstr>Learning in Alzheimer’s Disease mice assayed in the Morris-Water Maze</vt:lpstr>
      <vt:lpstr>Comparing every feed to everyother one</vt:lpstr>
      <vt:lpstr>Why do we need multiple testing?</vt:lpstr>
      <vt:lpstr>Interpret parameters from linear model to estimate slope</vt:lpstr>
      <vt:lpstr>Interpret parameters from linear model implementation of one-way ANOVA</vt:lpstr>
      <vt:lpstr>Interpret parameters from linear model implementation of two-way ANOVA</vt:lpstr>
      <vt:lpstr>Interpret the main effect</vt:lpstr>
      <vt:lpstr>Interpret the interaction term</vt:lpstr>
      <vt:lpstr>PowerPoint Presentation</vt:lpstr>
      <vt:lpstr>PowerPoint Presentation</vt:lpstr>
      <vt:lpstr>Please fill-out survey</vt:lpstr>
      <vt:lpstr>Multiple tests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246</cp:revision>
  <cp:lastPrinted>2018-09-20T23:56:57Z</cp:lastPrinted>
  <dcterms:created xsi:type="dcterms:W3CDTF">2019-03-13T22:39:35Z</dcterms:created>
  <dcterms:modified xsi:type="dcterms:W3CDTF">2022-08-16T20:00:52Z</dcterms:modified>
</cp:coreProperties>
</file>