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ti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9" r:id="rId1"/>
  </p:sldMasterIdLst>
  <p:notesMasterIdLst>
    <p:notesMasterId r:id="rId86"/>
  </p:notesMasterIdLst>
  <p:handoutMasterIdLst>
    <p:handoutMasterId r:id="rId87"/>
  </p:handoutMasterIdLst>
  <p:sldIdLst>
    <p:sldId id="538" r:id="rId2"/>
    <p:sldId id="539" r:id="rId3"/>
    <p:sldId id="552" r:id="rId4"/>
    <p:sldId id="540" r:id="rId5"/>
    <p:sldId id="542" r:id="rId6"/>
    <p:sldId id="541" r:id="rId7"/>
    <p:sldId id="543" r:id="rId8"/>
    <p:sldId id="544" r:id="rId9"/>
    <p:sldId id="546" r:id="rId10"/>
    <p:sldId id="550" r:id="rId11"/>
    <p:sldId id="549" r:id="rId12"/>
    <p:sldId id="545" r:id="rId13"/>
    <p:sldId id="547" r:id="rId14"/>
    <p:sldId id="548" r:id="rId15"/>
    <p:sldId id="551" r:id="rId16"/>
    <p:sldId id="553" r:id="rId17"/>
    <p:sldId id="554" r:id="rId18"/>
    <p:sldId id="555" r:id="rId19"/>
    <p:sldId id="556" r:id="rId20"/>
    <p:sldId id="557" r:id="rId21"/>
    <p:sldId id="558" r:id="rId22"/>
    <p:sldId id="566" r:id="rId23"/>
    <p:sldId id="559" r:id="rId24"/>
    <p:sldId id="560" r:id="rId25"/>
    <p:sldId id="561" r:id="rId26"/>
    <p:sldId id="567" r:id="rId27"/>
    <p:sldId id="562" r:id="rId28"/>
    <p:sldId id="568" r:id="rId29"/>
    <p:sldId id="563" r:id="rId30"/>
    <p:sldId id="564" r:id="rId31"/>
    <p:sldId id="570" r:id="rId32"/>
    <p:sldId id="565" r:id="rId33"/>
    <p:sldId id="569" r:id="rId34"/>
    <p:sldId id="534" r:id="rId35"/>
    <p:sldId id="532" r:id="rId36"/>
    <p:sldId id="533" r:id="rId37"/>
    <p:sldId id="490" r:id="rId38"/>
    <p:sldId id="436" r:id="rId39"/>
    <p:sldId id="526" r:id="rId40"/>
    <p:sldId id="437" r:id="rId41"/>
    <p:sldId id="535" r:id="rId42"/>
    <p:sldId id="521" r:id="rId43"/>
    <p:sldId id="536" r:id="rId44"/>
    <p:sldId id="433" r:id="rId45"/>
    <p:sldId id="434" r:id="rId46"/>
    <p:sldId id="507" r:id="rId47"/>
    <p:sldId id="435" r:id="rId48"/>
    <p:sldId id="523" r:id="rId49"/>
    <p:sldId id="438" r:id="rId50"/>
    <p:sldId id="508" r:id="rId51"/>
    <p:sldId id="467" r:id="rId52"/>
    <p:sldId id="509" r:id="rId53"/>
    <p:sldId id="527" r:id="rId54"/>
    <p:sldId id="466" r:id="rId55"/>
    <p:sldId id="469" r:id="rId56"/>
    <p:sldId id="470" r:id="rId57"/>
    <p:sldId id="471" r:id="rId58"/>
    <p:sldId id="472" r:id="rId59"/>
    <p:sldId id="525" r:id="rId60"/>
    <p:sldId id="440" r:id="rId61"/>
    <p:sldId id="441" r:id="rId62"/>
    <p:sldId id="439" r:id="rId63"/>
    <p:sldId id="537" r:id="rId64"/>
    <p:sldId id="445" r:id="rId65"/>
    <p:sldId id="524" r:id="rId66"/>
    <p:sldId id="399" r:id="rId67"/>
    <p:sldId id="417" r:id="rId68"/>
    <p:sldId id="495" r:id="rId69"/>
    <p:sldId id="400" r:id="rId70"/>
    <p:sldId id="418" r:id="rId71"/>
    <p:sldId id="403" r:id="rId72"/>
    <p:sldId id="419" r:id="rId73"/>
    <p:sldId id="510" r:id="rId74"/>
    <p:sldId id="511" r:id="rId75"/>
    <p:sldId id="513" r:id="rId76"/>
    <p:sldId id="514" r:id="rId77"/>
    <p:sldId id="528" r:id="rId78"/>
    <p:sldId id="529" r:id="rId79"/>
    <p:sldId id="530" r:id="rId80"/>
    <p:sldId id="515" r:id="rId81"/>
    <p:sldId id="516" r:id="rId82"/>
    <p:sldId id="517" r:id="rId83"/>
    <p:sldId id="518" r:id="rId84"/>
    <p:sldId id="519" r:id="rId8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5" d="100"/>
          <a:sy n="85" d="100"/>
        </p:scale>
        <p:origin x="-92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1866"/>
    </p:cViewPr>
  </p:sorterViewPr>
  <p:notesViewPr>
    <p:cSldViewPr>
      <p:cViewPr varScale="1">
        <p:scale>
          <a:sx n="58" d="100"/>
          <a:sy n="58" d="100"/>
        </p:scale>
        <p:origin x="-1770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image" Target="../media/image4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57.emf"/><Relationship Id="rId1" Type="http://schemas.openxmlformats.org/officeDocument/2006/relationships/image" Target="../media/image56.emf"/><Relationship Id="rId6" Type="http://schemas.openxmlformats.org/officeDocument/2006/relationships/image" Target="../media/image61.emf"/><Relationship Id="rId5" Type="http://schemas.openxmlformats.org/officeDocument/2006/relationships/image" Target="../media/image60.emf"/><Relationship Id="rId4" Type="http://schemas.openxmlformats.org/officeDocument/2006/relationships/image" Target="../media/image59.e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image" Target="../media/image63.emf"/><Relationship Id="rId1" Type="http://schemas.openxmlformats.org/officeDocument/2006/relationships/image" Target="../media/image62.emf"/><Relationship Id="rId4" Type="http://schemas.openxmlformats.org/officeDocument/2006/relationships/image" Target="../media/image65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image" Target="../media/image47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3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image" Target="../media/image47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3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image" Target="../media/image47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36.vml.rels><?xml version="1.0" encoding="UTF-8" standalone="yes"?>
<Relationships xmlns="http://schemas.openxmlformats.org/package/2006/relationships"><Relationship Id="rId2" Type="http://schemas.openxmlformats.org/officeDocument/2006/relationships/image" Target="../media/image70.emf"/><Relationship Id="rId1" Type="http://schemas.openxmlformats.org/officeDocument/2006/relationships/image" Target="../media/image47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image" Target="../media/image47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image" Target="../media/image4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image" Target="../media/image4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-11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-11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-11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C9D0AB7-DBEE-4B3B-8B46-C7BF20591BA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0299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-11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-11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-11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4899D2E-79C5-4DE1-8F61-E0B4A7A8839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7225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-111" charset="0"/>
        <a:ea typeface="ＭＳ Ｐゴシック" pitchFamily="-110" charset="-128"/>
        <a:cs typeface="ＭＳ Ｐゴシック" pitchFamily="-110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-111" charset="0"/>
        <a:ea typeface="ＭＳ Ｐゴシック" pitchFamily="-11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-111" charset="0"/>
        <a:ea typeface="ＭＳ Ｐゴシック" pitchFamily="-11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-111" charset="0"/>
        <a:ea typeface="ＭＳ Ｐゴシック" pitchFamily="-11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-111" charset="0"/>
        <a:ea typeface="ＭＳ Ｐゴシック" pitchFamily="-11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1070415E-6D4B-4F19-AC7A-6518701D94AE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8434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5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5B24A16F-96E5-4F5E-81E5-BE9AB95A4B83}" type="slidenum">
              <a:rPr lang="en-US" sz="1200"/>
              <a:pPr/>
              <a:t>42</a:t>
            </a:fld>
            <a:endParaRPr lang="en-US" sz="1200"/>
          </a:p>
        </p:txBody>
      </p:sp>
      <p:sp>
        <p:nvSpPr>
          <p:cNvPr id="36866" name="Rectangle 1026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7" name="Rectangle 1027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073164ED-D74D-42C1-83AC-7E6F2A23CE0C}" type="slidenum">
              <a:rPr lang="en-US" sz="1200"/>
              <a:pPr/>
              <a:t>43</a:t>
            </a:fld>
            <a:endParaRPr lang="en-US" sz="1200"/>
          </a:p>
        </p:txBody>
      </p:sp>
      <p:sp>
        <p:nvSpPr>
          <p:cNvPr id="38914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8915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E7B56671-4FFB-4CEC-AE08-00E66CAF2508}" type="slidenum">
              <a:rPr lang="en-US" sz="1200"/>
              <a:pPr/>
              <a:t>44</a:t>
            </a:fld>
            <a:endParaRPr lang="en-US" sz="1200"/>
          </a:p>
        </p:txBody>
      </p:sp>
      <p:sp>
        <p:nvSpPr>
          <p:cNvPr id="40962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0963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6561EE36-0FC4-45FE-AE00-92168A8E0B15}" type="slidenum">
              <a:rPr lang="en-US" sz="1200"/>
              <a:pPr/>
              <a:t>45</a:t>
            </a:fld>
            <a:endParaRPr lang="en-US" sz="1200"/>
          </a:p>
        </p:txBody>
      </p:sp>
      <p:sp>
        <p:nvSpPr>
          <p:cNvPr id="43010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3011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8AE96E3E-DE07-4035-A3B5-D9C4BB370C06}" type="slidenum">
              <a:rPr lang="en-US" sz="1200"/>
              <a:pPr/>
              <a:t>46</a:t>
            </a:fld>
            <a:endParaRPr lang="en-US" sz="1200"/>
          </a:p>
        </p:txBody>
      </p:sp>
      <p:sp>
        <p:nvSpPr>
          <p:cNvPr id="45058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5059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99307DD9-7F27-4151-9123-84B55B6AE4DF}" type="slidenum">
              <a:rPr lang="en-US" sz="1200"/>
              <a:pPr/>
              <a:t>47</a:t>
            </a:fld>
            <a:endParaRPr lang="en-US" sz="1200"/>
          </a:p>
        </p:txBody>
      </p:sp>
      <p:sp>
        <p:nvSpPr>
          <p:cNvPr id="47106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107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A4417726-A9A6-47BC-8F3F-35D6B5E34B29}" type="slidenum">
              <a:rPr lang="en-US" sz="1200"/>
              <a:pPr/>
              <a:t>48</a:t>
            </a:fld>
            <a:endParaRPr lang="en-US" sz="1200"/>
          </a:p>
        </p:txBody>
      </p:sp>
      <p:sp>
        <p:nvSpPr>
          <p:cNvPr id="49154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9155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68C3C8C2-55E6-4E16-A5D4-F4BDAD26F340}" type="slidenum">
              <a:rPr lang="en-US" sz="1200"/>
              <a:pPr/>
              <a:t>49</a:t>
            </a:fld>
            <a:endParaRPr lang="en-US" sz="1200"/>
          </a:p>
        </p:txBody>
      </p:sp>
      <p:sp>
        <p:nvSpPr>
          <p:cNvPr id="51202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3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3CA4AF89-3ADA-4F39-8839-AE58828D6E46}" type="slidenum">
              <a:rPr lang="en-US" sz="1200"/>
              <a:pPr/>
              <a:t>50</a:t>
            </a:fld>
            <a:endParaRPr lang="en-US" sz="1200"/>
          </a:p>
        </p:txBody>
      </p:sp>
      <p:sp>
        <p:nvSpPr>
          <p:cNvPr id="53250" name="Rectangle 1026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1" name="Rectangle 1027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3F695BBB-B8A9-464F-8C79-8F3DE7BB17FD}" type="slidenum">
              <a:rPr lang="en-US" sz="1200"/>
              <a:pPr/>
              <a:t>51</a:t>
            </a:fld>
            <a:endParaRPr lang="en-US" sz="1200"/>
          </a:p>
        </p:txBody>
      </p:sp>
      <p:sp>
        <p:nvSpPr>
          <p:cNvPr id="55298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299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43251DD0-5E5B-41FA-A745-63AA728072F6}" type="slidenum">
              <a:rPr lang="en-US" sz="1200"/>
              <a:pPr/>
              <a:t>34</a:t>
            </a:fld>
            <a:endParaRPr lang="en-US" sz="1200"/>
          </a:p>
        </p:txBody>
      </p:sp>
      <p:sp>
        <p:nvSpPr>
          <p:cNvPr id="20482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3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AD7E5FC6-B5C8-42B2-90C5-33103B563752}" type="slidenum">
              <a:rPr lang="en-US" sz="1200"/>
              <a:pPr/>
              <a:t>52</a:t>
            </a:fld>
            <a:endParaRPr lang="en-US" sz="1200"/>
          </a:p>
        </p:txBody>
      </p:sp>
      <p:sp>
        <p:nvSpPr>
          <p:cNvPr id="57346" name="Rectangle 1026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47" name="Rectangle 1027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/>
            <a:fld id="{CDD09E52-20E4-40D6-B42A-D7F1AECED63C}" type="slidenum">
              <a:rPr lang="en-US" sz="1200"/>
              <a:pPr algn="r"/>
              <a:t>53</a:t>
            </a:fld>
            <a:endParaRPr lang="en-US" sz="1200"/>
          </a:p>
        </p:txBody>
      </p:sp>
      <p:sp>
        <p:nvSpPr>
          <p:cNvPr id="59394" name="Rectangle 1026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9395" name="Rectangle 1027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E73B7EC3-D969-40B4-8AA9-0CB900110E1D}" type="slidenum">
              <a:rPr lang="en-US" sz="1200"/>
              <a:pPr/>
              <a:t>54</a:t>
            </a:fld>
            <a:endParaRPr lang="en-US" sz="1200"/>
          </a:p>
        </p:txBody>
      </p:sp>
      <p:sp>
        <p:nvSpPr>
          <p:cNvPr id="61442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43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84B4B961-ADBE-47D9-A432-7A1D63EA9D35}" type="slidenum">
              <a:rPr lang="en-US" sz="1200"/>
              <a:pPr/>
              <a:t>55</a:t>
            </a:fld>
            <a:endParaRPr lang="en-US" sz="1200"/>
          </a:p>
        </p:txBody>
      </p:sp>
      <p:sp>
        <p:nvSpPr>
          <p:cNvPr id="634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C0A6F752-B082-4907-9C7D-DA7DAB6CC5AB}" type="slidenum">
              <a:rPr lang="en-US" sz="1200"/>
              <a:pPr/>
              <a:t>56</a:t>
            </a:fld>
            <a:endParaRPr lang="en-US" sz="1200"/>
          </a:p>
        </p:txBody>
      </p:sp>
      <p:sp>
        <p:nvSpPr>
          <p:cNvPr id="655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6989513A-CA40-42A2-AD94-DA3638E9EE95}" type="slidenum">
              <a:rPr lang="en-US" sz="1200"/>
              <a:pPr/>
              <a:t>57</a:t>
            </a:fld>
            <a:endParaRPr lang="en-US" sz="1200"/>
          </a:p>
        </p:txBody>
      </p:sp>
      <p:sp>
        <p:nvSpPr>
          <p:cNvPr id="675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850D5F50-AB84-4B29-B72E-54D26DC357EC}" type="slidenum">
              <a:rPr lang="en-US" sz="1200"/>
              <a:pPr/>
              <a:t>58</a:t>
            </a:fld>
            <a:endParaRPr lang="en-US" sz="1200"/>
          </a:p>
        </p:txBody>
      </p:sp>
      <p:sp>
        <p:nvSpPr>
          <p:cNvPr id="696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DEDDB7A0-68CF-42BF-9722-ECCA3D6CC1E9}" type="slidenum">
              <a:rPr lang="en-US" sz="1200"/>
              <a:pPr/>
              <a:t>59</a:t>
            </a:fld>
            <a:endParaRPr lang="en-US" sz="1200"/>
          </a:p>
        </p:txBody>
      </p:sp>
      <p:sp>
        <p:nvSpPr>
          <p:cNvPr id="71682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3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8A56C3EF-3A7E-45CA-9A6F-91097E19A84E}" type="slidenum">
              <a:rPr lang="en-US" sz="1200"/>
              <a:pPr/>
              <a:t>60</a:t>
            </a:fld>
            <a:endParaRPr lang="en-US" sz="1200"/>
          </a:p>
        </p:txBody>
      </p:sp>
      <p:sp>
        <p:nvSpPr>
          <p:cNvPr id="73730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3731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1D2F5595-1231-4680-A04D-291C1830DC37}" type="slidenum">
              <a:rPr lang="en-US" sz="1200"/>
              <a:pPr/>
              <a:t>61</a:t>
            </a:fld>
            <a:endParaRPr lang="en-US" sz="1200"/>
          </a:p>
        </p:txBody>
      </p:sp>
      <p:sp>
        <p:nvSpPr>
          <p:cNvPr id="75778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5779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17EE5DDB-E462-4045-83F5-B6880B593400}" type="slidenum">
              <a:rPr lang="en-US" sz="1200"/>
              <a:pPr/>
              <a:t>35</a:t>
            </a:fld>
            <a:endParaRPr lang="en-US" sz="1200"/>
          </a:p>
        </p:txBody>
      </p:sp>
      <p:sp>
        <p:nvSpPr>
          <p:cNvPr id="225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Sources of variation include 1) baseline CD4 count, 2) viral load, 3) relationship of viral load to CD4 count, 4) measurement error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51DD117D-F78C-46CA-AE22-09D611A7E5A0}" type="slidenum">
              <a:rPr lang="en-US" sz="1200"/>
              <a:pPr/>
              <a:t>62</a:t>
            </a:fld>
            <a:endParaRPr lang="en-US" sz="1200"/>
          </a:p>
        </p:txBody>
      </p:sp>
      <p:sp>
        <p:nvSpPr>
          <p:cNvPr id="77826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7827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4DD82E88-D42D-4210-A5AC-41D5F01D48C6}" type="slidenum">
              <a:rPr lang="en-US" sz="1200"/>
              <a:pPr/>
              <a:t>63</a:t>
            </a:fld>
            <a:endParaRPr lang="en-US" sz="1200"/>
          </a:p>
        </p:txBody>
      </p:sp>
      <p:sp>
        <p:nvSpPr>
          <p:cNvPr id="79874" name="Rectangle 1026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9875" name="Rectangle 1027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34863F3E-2E8F-4606-A325-C45CED6C3BFF}" type="slidenum">
              <a:rPr lang="en-US" sz="1200"/>
              <a:pPr/>
              <a:t>64</a:t>
            </a:fld>
            <a:endParaRPr lang="en-US" sz="1200"/>
          </a:p>
        </p:txBody>
      </p:sp>
      <p:sp>
        <p:nvSpPr>
          <p:cNvPr id="81922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23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D40C7B6A-CA1E-4BB4-ADFD-DEBEA06F0075}" type="slidenum">
              <a:rPr lang="en-US" sz="1200"/>
              <a:pPr/>
              <a:t>65</a:t>
            </a:fld>
            <a:endParaRPr lang="en-US" sz="1200"/>
          </a:p>
        </p:txBody>
      </p:sp>
      <p:sp>
        <p:nvSpPr>
          <p:cNvPr id="83970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3971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BFAA4B19-9799-4B63-8E91-063E881FF386}" type="slidenum">
              <a:rPr lang="en-US" sz="1200"/>
              <a:pPr/>
              <a:t>66</a:t>
            </a:fld>
            <a:endParaRPr lang="en-US" sz="1200"/>
          </a:p>
        </p:txBody>
      </p:sp>
      <p:sp>
        <p:nvSpPr>
          <p:cNvPr id="860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BE4131B8-CCF5-4B08-904A-ADC2794C8E35}" type="slidenum">
              <a:rPr lang="en-US" sz="1200"/>
              <a:pPr/>
              <a:t>67</a:t>
            </a:fld>
            <a:endParaRPr lang="en-US" sz="1200"/>
          </a:p>
        </p:txBody>
      </p:sp>
      <p:sp>
        <p:nvSpPr>
          <p:cNvPr id="8806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ADBF7A3E-3DC0-4335-BB22-69D76102814C}" type="slidenum">
              <a:rPr lang="en-US" sz="1200"/>
              <a:pPr/>
              <a:t>68</a:t>
            </a:fld>
            <a:endParaRPr lang="en-US" sz="1200"/>
          </a:p>
        </p:txBody>
      </p:sp>
      <p:sp>
        <p:nvSpPr>
          <p:cNvPr id="901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7EF35F28-90DA-43E7-8DC4-C54E58D0E77C}" type="slidenum">
              <a:rPr lang="en-US" sz="1200"/>
              <a:pPr/>
              <a:t>69</a:t>
            </a:fld>
            <a:endParaRPr lang="en-US" sz="1200"/>
          </a:p>
        </p:txBody>
      </p:sp>
      <p:sp>
        <p:nvSpPr>
          <p:cNvPr id="921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27C2A097-1962-42CD-A9A1-CDC0AFC24EA4}" type="slidenum">
              <a:rPr lang="en-US" sz="1200"/>
              <a:pPr/>
              <a:t>70</a:t>
            </a:fld>
            <a:endParaRPr lang="en-US" sz="1200"/>
          </a:p>
        </p:txBody>
      </p:sp>
      <p:sp>
        <p:nvSpPr>
          <p:cNvPr id="942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82843875-53D0-4B20-990F-FC2688DCB695}" type="slidenum">
              <a:rPr lang="en-US" sz="1200"/>
              <a:pPr/>
              <a:t>71</a:t>
            </a:fld>
            <a:endParaRPr lang="en-US" sz="1200"/>
          </a:p>
        </p:txBody>
      </p:sp>
      <p:sp>
        <p:nvSpPr>
          <p:cNvPr id="962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4E9401B3-3F28-4115-8CC8-89A465B84672}" type="slidenum">
              <a:rPr lang="en-US" sz="1200"/>
              <a:pPr/>
              <a:t>36</a:t>
            </a:fld>
            <a:endParaRPr lang="en-US" sz="1200"/>
          </a:p>
        </p:txBody>
      </p:sp>
      <p:sp>
        <p:nvSpPr>
          <p:cNvPr id="24578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79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7607872D-31F4-4543-87E8-C7E64FD3CCD5}" type="slidenum">
              <a:rPr lang="en-US" sz="1200"/>
              <a:pPr/>
              <a:t>72</a:t>
            </a:fld>
            <a:endParaRPr lang="en-US" sz="1200"/>
          </a:p>
        </p:txBody>
      </p:sp>
      <p:sp>
        <p:nvSpPr>
          <p:cNvPr id="983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40B3FD83-6D28-4347-B0CA-A8CA140C1F94}" type="slidenum">
              <a:rPr lang="en-US" sz="1200"/>
              <a:pPr/>
              <a:t>73</a:t>
            </a:fld>
            <a:endParaRPr lang="en-US" sz="1200"/>
          </a:p>
        </p:txBody>
      </p:sp>
      <p:sp>
        <p:nvSpPr>
          <p:cNvPr id="100354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7ACE1998-6650-4D6D-BEE0-99551C755289}" type="slidenum">
              <a:rPr lang="en-US" sz="1200"/>
              <a:pPr/>
              <a:t>74</a:t>
            </a:fld>
            <a:endParaRPr lang="en-US" sz="1200"/>
          </a:p>
        </p:txBody>
      </p:sp>
      <p:sp>
        <p:nvSpPr>
          <p:cNvPr id="102402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2403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661337CE-11A9-497C-AE0F-BCB01CF30476}" type="slidenum">
              <a:rPr lang="en-US" sz="1200"/>
              <a:pPr/>
              <a:t>75</a:t>
            </a:fld>
            <a:endParaRPr lang="en-US" sz="1200"/>
          </a:p>
        </p:txBody>
      </p:sp>
      <p:sp>
        <p:nvSpPr>
          <p:cNvPr id="104450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4451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D672207A-6C6A-463F-8B61-00A9B25D398C}" type="slidenum">
              <a:rPr lang="en-US" sz="1200"/>
              <a:pPr/>
              <a:t>76</a:t>
            </a:fld>
            <a:endParaRPr lang="en-US" sz="1200"/>
          </a:p>
        </p:txBody>
      </p:sp>
      <p:sp>
        <p:nvSpPr>
          <p:cNvPr id="106498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6499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7EF05A97-5EC5-4558-8C9C-A5B134660C65}" type="slidenum">
              <a:rPr lang="en-US" sz="1200"/>
              <a:pPr/>
              <a:t>77</a:t>
            </a:fld>
            <a:endParaRPr lang="en-US" sz="1200"/>
          </a:p>
        </p:txBody>
      </p:sp>
      <p:sp>
        <p:nvSpPr>
          <p:cNvPr id="108546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8547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B44D5D54-821A-4F19-9167-72D4CCE214C4}" type="slidenum">
              <a:rPr lang="en-US" sz="1200"/>
              <a:pPr/>
              <a:t>78</a:t>
            </a:fld>
            <a:endParaRPr lang="en-US" sz="1200"/>
          </a:p>
        </p:txBody>
      </p:sp>
      <p:sp>
        <p:nvSpPr>
          <p:cNvPr id="110594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0595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9AE0DB00-89BF-48A3-B18E-93AFC9C08897}" type="slidenum">
              <a:rPr lang="en-US" sz="1200"/>
              <a:pPr/>
              <a:t>79</a:t>
            </a:fld>
            <a:endParaRPr lang="en-US" sz="1200"/>
          </a:p>
        </p:txBody>
      </p:sp>
      <p:sp>
        <p:nvSpPr>
          <p:cNvPr id="112642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43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A5F07AD6-E2D1-4DCA-AB34-69EE516D0F0C}" type="slidenum">
              <a:rPr lang="en-US" sz="1200"/>
              <a:pPr/>
              <a:t>80</a:t>
            </a:fld>
            <a:endParaRPr lang="en-US" sz="1200"/>
          </a:p>
        </p:txBody>
      </p:sp>
      <p:sp>
        <p:nvSpPr>
          <p:cNvPr id="114690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4691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1CF1D675-2F87-41A5-B679-CDFC7F1DEB86}" type="slidenum">
              <a:rPr lang="en-US" sz="1200"/>
              <a:pPr/>
              <a:t>81</a:t>
            </a:fld>
            <a:endParaRPr lang="en-US" sz="1200"/>
          </a:p>
        </p:txBody>
      </p:sp>
      <p:sp>
        <p:nvSpPr>
          <p:cNvPr id="116738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6739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98F18A89-FB32-41B5-B699-99F20AB72041}" type="slidenum">
              <a:rPr lang="en-US" sz="1200"/>
              <a:pPr/>
              <a:t>37</a:t>
            </a:fld>
            <a:endParaRPr lang="en-US" sz="1200"/>
          </a:p>
        </p:txBody>
      </p:sp>
      <p:sp>
        <p:nvSpPr>
          <p:cNvPr id="26626" name="Rectangle 1026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7" name="Rectangle 1027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11B1EA79-411F-4236-86A1-D2030AD30733}" type="slidenum">
              <a:rPr lang="en-US" sz="1200"/>
              <a:pPr/>
              <a:t>82</a:t>
            </a:fld>
            <a:endParaRPr lang="en-US" sz="1200"/>
          </a:p>
        </p:txBody>
      </p:sp>
      <p:sp>
        <p:nvSpPr>
          <p:cNvPr id="118786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8787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CDF9F07C-EB14-4B15-AC42-DF6EDE68E600}" type="slidenum">
              <a:rPr lang="en-US" sz="1200"/>
              <a:pPr/>
              <a:t>83</a:t>
            </a:fld>
            <a:endParaRPr lang="en-US" sz="1200"/>
          </a:p>
        </p:txBody>
      </p:sp>
      <p:sp>
        <p:nvSpPr>
          <p:cNvPr id="120834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0835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E95261E8-5186-4D10-B5FE-366B68EAC572}" type="slidenum">
              <a:rPr lang="en-US" sz="1200"/>
              <a:pPr/>
              <a:t>84</a:t>
            </a:fld>
            <a:endParaRPr lang="en-US" sz="1200"/>
          </a:p>
        </p:txBody>
      </p:sp>
      <p:sp>
        <p:nvSpPr>
          <p:cNvPr id="122882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2883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3A086B26-6C3C-4404-A820-1ECE8BA13E52}" type="slidenum">
              <a:rPr lang="en-US" sz="1200"/>
              <a:pPr/>
              <a:t>38</a:t>
            </a:fld>
            <a:endParaRPr lang="en-US" sz="1200"/>
          </a:p>
        </p:txBody>
      </p:sp>
      <p:sp>
        <p:nvSpPr>
          <p:cNvPr id="28674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5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B931E26C-62E5-461D-B727-5DE32521D9FF}" type="slidenum">
              <a:rPr lang="en-US" sz="1200"/>
              <a:pPr/>
              <a:t>39</a:t>
            </a:fld>
            <a:endParaRPr lang="en-US" sz="1200"/>
          </a:p>
        </p:txBody>
      </p:sp>
      <p:sp>
        <p:nvSpPr>
          <p:cNvPr id="30722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3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5E306FE1-B6AD-4D11-9143-4681B86F6405}" type="slidenum">
              <a:rPr lang="en-US" sz="1200"/>
              <a:pPr/>
              <a:t>40</a:t>
            </a:fld>
            <a:endParaRPr lang="en-US" sz="1200"/>
          </a:p>
        </p:txBody>
      </p:sp>
      <p:sp>
        <p:nvSpPr>
          <p:cNvPr id="32770" name="Rectangle 1026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71" name="Rectangle 1027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1FF14DEC-7EA9-4DEC-B088-7C071F140CD5}" type="slidenum">
              <a:rPr lang="en-US" sz="1200"/>
              <a:pPr/>
              <a:t>41</a:t>
            </a:fld>
            <a:endParaRPr lang="en-US" sz="1200"/>
          </a:p>
        </p:txBody>
      </p:sp>
      <p:sp>
        <p:nvSpPr>
          <p:cNvPr id="34818" name="Rectangle 1026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19" name="Rectangle 1027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5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341438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66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Monotype Sorts" pitchFamily="-111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2036669-B6A2-4F88-9E96-0647B02164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917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DF89BB-B01C-481B-8A88-250B27D4B7D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207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B7C3FF-B707-4507-A65E-A5F0DE50CB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458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699C13-48DF-4DF7-8295-10A2FEC5138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895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F54CE3-1CCC-4194-ACF4-ABFA3901DA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153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41CCB1-B3FA-447C-BC1A-6B78D21198A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653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0B0C4B-2BA4-4440-8F45-05EB6B0815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92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CAF69E-B711-4A65-8312-281500823C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896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68A83C-E1FC-4B62-B2B2-DE45A55CDC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314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09D02A-1490-4B6D-843E-EADC07200B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937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1FDFA8-872D-4214-8E92-A0F00C42337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338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blurRad="63500" dist="107763" dir="2700000" algn="ctr" rotWithShape="0">
            <a:srgbClr val="000000">
              <a:alpha val="74998"/>
            </a:srgbClr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43" name="Rectangle 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latin typeface="Arial" pitchFamily="-10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44" name="Rectangle 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latin typeface="Arial" pitchFamily="-10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45" name="Rectangle 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latin typeface="Arial" pitchFamily="34" charset="0"/>
              </a:defRPr>
            </a:lvl1pPr>
          </a:lstStyle>
          <a:p>
            <a:fld id="{B5BB44A6-6563-43F8-A59E-4ED94235FA6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Times New Roman" pitchFamily="-111" charset="0"/>
          <a:ea typeface="ＭＳ Ｐゴシック" pitchFamily="-106" charset="-128"/>
          <a:cs typeface="ＭＳ Ｐゴシック" pitchFamily="-10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Times New Roman" pitchFamily="-111" charset="0"/>
          <a:ea typeface="ＭＳ Ｐゴシック" pitchFamily="-106" charset="-128"/>
          <a:cs typeface="ＭＳ Ｐゴシック" pitchFamily="-10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Times New Roman" pitchFamily="-111" charset="0"/>
          <a:ea typeface="ＭＳ Ｐゴシック" pitchFamily="-106" charset="-128"/>
          <a:cs typeface="ＭＳ Ｐゴシック" pitchFamily="-10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Times New Roman" pitchFamily="-111" charset="0"/>
          <a:ea typeface="ＭＳ Ｐゴシック" pitchFamily="-106" charset="-128"/>
          <a:cs typeface="ＭＳ Ｐゴシック" pitchFamily="-106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-111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-111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-111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Monotype Sorts" pitchFamily="-84" charset="2"/>
        <a:buChar char="n"/>
        <a:defRPr kumimoji="1" sz="28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400">
          <a:solidFill>
            <a:schemeClr val="tx1"/>
          </a:solidFill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ＭＳ Ｐゴシック" pitchFamily="-11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>
          <a:solidFill>
            <a:schemeClr val="tx1"/>
          </a:solidFill>
          <a:latin typeface="+mn-lt"/>
          <a:ea typeface="ＭＳ Ｐゴシック" pitchFamily="-11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ＭＳ Ｐゴシック" pitchFamily="-111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iff"/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if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t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7.emf"/><Relationship Id="rId4" Type="http://schemas.openxmlformats.org/officeDocument/2006/relationships/oleObject" Target="../embeddings/oleObject1.bin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47.emf"/><Relationship Id="rId4" Type="http://schemas.openxmlformats.org/officeDocument/2006/relationships/oleObject" Target="../embeddings/oleObject3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47.emf"/><Relationship Id="rId4" Type="http://schemas.openxmlformats.org/officeDocument/2006/relationships/oleObject" Target="../embeddings/oleObject5.bin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emf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47.emf"/><Relationship Id="rId4" Type="http://schemas.openxmlformats.org/officeDocument/2006/relationships/oleObject" Target="../embeddings/oleObject7.bin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emf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47.emf"/><Relationship Id="rId10" Type="http://schemas.openxmlformats.org/officeDocument/2006/relationships/image" Target="../media/image50.emf"/><Relationship Id="rId4" Type="http://schemas.openxmlformats.org/officeDocument/2006/relationships/oleObject" Target="../embeddings/oleObject10.bin"/><Relationship Id="rId9" Type="http://schemas.openxmlformats.org/officeDocument/2006/relationships/oleObject" Target="../embeddings/oleObject13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47.emf"/><Relationship Id="rId4" Type="http://schemas.openxmlformats.org/officeDocument/2006/relationships/oleObject" Target="../embeddings/oleObject14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47.emf"/><Relationship Id="rId4" Type="http://schemas.openxmlformats.org/officeDocument/2006/relationships/oleObject" Target="../embeddings/oleObject16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47.emf"/><Relationship Id="rId4" Type="http://schemas.openxmlformats.org/officeDocument/2006/relationships/oleObject" Target="../embeddings/oleObject18.bin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emf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47.emf"/><Relationship Id="rId4" Type="http://schemas.openxmlformats.org/officeDocument/2006/relationships/oleObject" Target="../embeddings/oleObject20.bin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emf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47.emf"/><Relationship Id="rId4" Type="http://schemas.openxmlformats.org/officeDocument/2006/relationships/oleObject" Target="../embeddings/oleObject23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7.bin"/><Relationship Id="rId5" Type="http://schemas.openxmlformats.org/officeDocument/2006/relationships/image" Target="../media/image47.emf"/><Relationship Id="rId4" Type="http://schemas.openxmlformats.org/officeDocument/2006/relationships/oleObject" Target="../embeddings/oleObject26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9.bin"/><Relationship Id="rId5" Type="http://schemas.openxmlformats.org/officeDocument/2006/relationships/image" Target="../media/image47.emf"/><Relationship Id="rId4" Type="http://schemas.openxmlformats.org/officeDocument/2006/relationships/oleObject" Target="../embeddings/oleObject28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31.bin"/><Relationship Id="rId5" Type="http://schemas.openxmlformats.org/officeDocument/2006/relationships/image" Target="../media/image47.emf"/><Relationship Id="rId4" Type="http://schemas.openxmlformats.org/officeDocument/2006/relationships/oleObject" Target="../embeddings/oleObject30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33.bin"/><Relationship Id="rId5" Type="http://schemas.openxmlformats.org/officeDocument/2006/relationships/image" Target="../media/image47.emf"/><Relationship Id="rId4" Type="http://schemas.openxmlformats.org/officeDocument/2006/relationships/oleObject" Target="../embeddings/oleObject32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35.bin"/><Relationship Id="rId5" Type="http://schemas.openxmlformats.org/officeDocument/2006/relationships/image" Target="../media/image47.emf"/><Relationship Id="rId4" Type="http://schemas.openxmlformats.org/officeDocument/2006/relationships/oleObject" Target="../embeddings/oleObject34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37.bin"/><Relationship Id="rId5" Type="http://schemas.openxmlformats.org/officeDocument/2006/relationships/image" Target="../media/image47.emf"/><Relationship Id="rId4" Type="http://schemas.openxmlformats.org/officeDocument/2006/relationships/oleObject" Target="../embeddings/oleObject36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39.bin"/><Relationship Id="rId5" Type="http://schemas.openxmlformats.org/officeDocument/2006/relationships/image" Target="../media/image47.emf"/><Relationship Id="rId4" Type="http://schemas.openxmlformats.org/officeDocument/2006/relationships/oleObject" Target="../embeddings/oleObject38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41.bin"/><Relationship Id="rId5" Type="http://schemas.openxmlformats.org/officeDocument/2006/relationships/image" Target="../media/image47.emf"/><Relationship Id="rId4" Type="http://schemas.openxmlformats.org/officeDocument/2006/relationships/oleObject" Target="../embeddings/oleObject40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5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43.bin"/><Relationship Id="rId5" Type="http://schemas.openxmlformats.org/officeDocument/2006/relationships/image" Target="../media/image47.emf"/><Relationship Id="rId4" Type="http://schemas.openxmlformats.org/officeDocument/2006/relationships/oleObject" Target="../embeddings/oleObject42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45.bin"/><Relationship Id="rId5" Type="http://schemas.openxmlformats.org/officeDocument/2006/relationships/image" Target="../media/image47.emf"/><Relationship Id="rId4" Type="http://schemas.openxmlformats.org/officeDocument/2006/relationships/oleObject" Target="../embeddings/oleObject44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54.emf"/><Relationship Id="rId4" Type="http://schemas.openxmlformats.org/officeDocument/2006/relationships/oleObject" Target="../embeddings/oleObject46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55.emf"/><Relationship Id="rId4" Type="http://schemas.openxmlformats.org/officeDocument/2006/relationships/oleObject" Target="../embeddings/oleObject47.bin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0.bin"/><Relationship Id="rId13" Type="http://schemas.openxmlformats.org/officeDocument/2006/relationships/image" Target="../media/image60.emf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57.emf"/><Relationship Id="rId12" Type="http://schemas.openxmlformats.org/officeDocument/2006/relationships/oleObject" Target="../embeddings/oleObject5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49.bin"/><Relationship Id="rId11" Type="http://schemas.openxmlformats.org/officeDocument/2006/relationships/image" Target="../media/image59.emf"/><Relationship Id="rId5" Type="http://schemas.openxmlformats.org/officeDocument/2006/relationships/image" Target="../media/image56.emf"/><Relationship Id="rId15" Type="http://schemas.openxmlformats.org/officeDocument/2006/relationships/image" Target="../media/image61.emf"/><Relationship Id="rId10" Type="http://schemas.openxmlformats.org/officeDocument/2006/relationships/oleObject" Target="../embeddings/oleObject51.bin"/><Relationship Id="rId4" Type="http://schemas.openxmlformats.org/officeDocument/2006/relationships/oleObject" Target="../embeddings/oleObject48.bin"/><Relationship Id="rId9" Type="http://schemas.openxmlformats.org/officeDocument/2006/relationships/image" Target="../media/image58.emf"/><Relationship Id="rId14" Type="http://schemas.openxmlformats.org/officeDocument/2006/relationships/oleObject" Target="../embeddings/oleObject53.bin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6.bin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6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55.bin"/><Relationship Id="rId11" Type="http://schemas.openxmlformats.org/officeDocument/2006/relationships/image" Target="../media/image65.emf"/><Relationship Id="rId5" Type="http://schemas.openxmlformats.org/officeDocument/2006/relationships/image" Target="../media/image62.emf"/><Relationship Id="rId10" Type="http://schemas.openxmlformats.org/officeDocument/2006/relationships/oleObject" Target="../embeddings/oleObject57.bin"/><Relationship Id="rId4" Type="http://schemas.openxmlformats.org/officeDocument/2006/relationships/oleObject" Target="../embeddings/oleObject54.bin"/><Relationship Id="rId9" Type="http://schemas.openxmlformats.org/officeDocument/2006/relationships/image" Target="../media/image64.e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66.emf"/><Relationship Id="rId4" Type="http://schemas.openxmlformats.org/officeDocument/2006/relationships/oleObject" Target="../embeddings/oleObject58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60.bin"/><Relationship Id="rId5" Type="http://schemas.openxmlformats.org/officeDocument/2006/relationships/image" Target="../media/image47.emf"/><Relationship Id="rId4" Type="http://schemas.openxmlformats.org/officeDocument/2006/relationships/oleObject" Target="../embeddings/oleObject59.bin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62.bin"/><Relationship Id="rId5" Type="http://schemas.openxmlformats.org/officeDocument/2006/relationships/image" Target="../media/image47.emf"/><Relationship Id="rId4" Type="http://schemas.openxmlformats.org/officeDocument/2006/relationships/oleObject" Target="../embeddings/oleObject61.bin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emf"/><Relationship Id="rId3" Type="http://schemas.openxmlformats.org/officeDocument/2006/relationships/notesSlide" Target="../notesSlides/notesSlide30.xml"/><Relationship Id="rId7" Type="http://schemas.openxmlformats.org/officeDocument/2006/relationships/oleObject" Target="../embeddings/oleObject6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64.bin"/><Relationship Id="rId5" Type="http://schemas.openxmlformats.org/officeDocument/2006/relationships/image" Target="../media/image47.emf"/><Relationship Id="rId4" Type="http://schemas.openxmlformats.org/officeDocument/2006/relationships/oleObject" Target="../embeddings/oleObject63.bin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67.bin"/><Relationship Id="rId5" Type="http://schemas.openxmlformats.org/officeDocument/2006/relationships/image" Target="../media/image47.emf"/><Relationship Id="rId4" Type="http://schemas.openxmlformats.org/officeDocument/2006/relationships/oleObject" Target="../embeddings/oleObject66.bin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69.bin"/><Relationship Id="rId5" Type="http://schemas.openxmlformats.org/officeDocument/2006/relationships/image" Target="../media/image47.emf"/><Relationship Id="rId4" Type="http://schemas.openxmlformats.org/officeDocument/2006/relationships/oleObject" Target="../embeddings/oleObject68.bin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emf"/><Relationship Id="rId3" Type="http://schemas.openxmlformats.org/officeDocument/2006/relationships/notesSlide" Target="../notesSlides/notesSlide34.xml"/><Relationship Id="rId7" Type="http://schemas.openxmlformats.org/officeDocument/2006/relationships/oleObject" Target="../embeddings/oleObject7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71.bin"/><Relationship Id="rId5" Type="http://schemas.openxmlformats.org/officeDocument/2006/relationships/image" Target="../media/image47.emf"/><Relationship Id="rId4" Type="http://schemas.openxmlformats.org/officeDocument/2006/relationships/oleObject" Target="../embeddings/oleObject70.bin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74.bin"/><Relationship Id="rId5" Type="http://schemas.openxmlformats.org/officeDocument/2006/relationships/image" Target="../media/image47.emf"/><Relationship Id="rId4" Type="http://schemas.openxmlformats.org/officeDocument/2006/relationships/oleObject" Target="../embeddings/oleObject73.bin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76.bin"/><Relationship Id="rId5" Type="http://schemas.openxmlformats.org/officeDocument/2006/relationships/image" Target="../media/image47.emf"/><Relationship Id="rId4" Type="http://schemas.openxmlformats.org/officeDocument/2006/relationships/oleObject" Target="../embeddings/oleObject75.bin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emf"/><Relationship Id="rId3" Type="http://schemas.openxmlformats.org/officeDocument/2006/relationships/notesSlide" Target="../notesSlides/notesSlide37.xml"/><Relationship Id="rId7" Type="http://schemas.openxmlformats.org/officeDocument/2006/relationships/oleObject" Target="../embeddings/oleObject7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6" Type="http://schemas.openxmlformats.org/officeDocument/2006/relationships/oleObject" Target="../embeddings/oleObject78.bin"/><Relationship Id="rId5" Type="http://schemas.openxmlformats.org/officeDocument/2006/relationships/image" Target="../media/image47.emf"/><Relationship Id="rId4" Type="http://schemas.openxmlformats.org/officeDocument/2006/relationships/oleObject" Target="../embeddings/oleObject77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6" Type="http://schemas.openxmlformats.org/officeDocument/2006/relationships/oleObject" Target="../embeddings/oleObject81.bin"/><Relationship Id="rId5" Type="http://schemas.openxmlformats.org/officeDocument/2006/relationships/image" Target="../media/image47.emf"/><Relationship Id="rId4" Type="http://schemas.openxmlformats.org/officeDocument/2006/relationships/oleObject" Target="../embeddings/oleObject80.bin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emf"/><Relationship Id="rId3" Type="http://schemas.openxmlformats.org/officeDocument/2006/relationships/notesSlide" Target="../notesSlides/notesSlide39.xml"/><Relationship Id="rId7" Type="http://schemas.openxmlformats.org/officeDocument/2006/relationships/oleObject" Target="../embeddings/oleObject8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6" Type="http://schemas.openxmlformats.org/officeDocument/2006/relationships/oleObject" Target="../embeddings/oleObject83.bin"/><Relationship Id="rId5" Type="http://schemas.openxmlformats.org/officeDocument/2006/relationships/image" Target="../media/image47.emf"/><Relationship Id="rId4" Type="http://schemas.openxmlformats.org/officeDocument/2006/relationships/oleObject" Target="../embeddings/oleObject82.bin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Relationship Id="rId6" Type="http://schemas.openxmlformats.org/officeDocument/2006/relationships/oleObject" Target="../embeddings/oleObject86.bin"/><Relationship Id="rId5" Type="http://schemas.openxmlformats.org/officeDocument/2006/relationships/image" Target="../media/image47.emf"/><Relationship Id="rId4" Type="http://schemas.openxmlformats.org/officeDocument/2006/relationships/oleObject" Target="../embeddings/oleObject85.bin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Relationship Id="rId5" Type="http://schemas.openxmlformats.org/officeDocument/2006/relationships/image" Target="../media/image71.emf"/><Relationship Id="rId4" Type="http://schemas.openxmlformats.org/officeDocument/2006/relationships/oleObject" Target="../embeddings/oleObject87.bin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Relationship Id="rId5" Type="http://schemas.openxmlformats.org/officeDocument/2006/relationships/image" Target="../media/image72.emf"/><Relationship Id="rId4" Type="http://schemas.openxmlformats.org/officeDocument/2006/relationships/oleObject" Target="../embeddings/oleObject88.bin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Relationship Id="rId5" Type="http://schemas.openxmlformats.org/officeDocument/2006/relationships/image" Target="../media/image73.emf"/><Relationship Id="rId4" Type="http://schemas.openxmlformats.org/officeDocument/2006/relationships/oleObject" Target="../embeddings/oleObject89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5" descr="seallc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7244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24384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990600" y="609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Longitudinal Data</a:t>
            </a:r>
            <a:br>
              <a:rPr lang="en-US" smtClean="0">
                <a:ea typeface="ＭＳ Ｐゴシック" pitchFamily="34" charset="-128"/>
              </a:rPr>
            </a:br>
            <a:r>
              <a:rPr lang="en-US" smtClean="0">
                <a:ea typeface="ＭＳ Ｐゴシック" pitchFamily="34" charset="-128"/>
              </a:rPr>
              <a:t>Spring 2013</a:t>
            </a:r>
            <a:br>
              <a:rPr lang="en-US" smtClean="0">
                <a:ea typeface="ＭＳ Ｐゴシック" pitchFamily="34" charset="-128"/>
              </a:rPr>
            </a:br>
            <a:r>
              <a:rPr lang="en-US" smtClean="0">
                <a:ea typeface="ＭＳ Ｐゴシック" pitchFamily="34" charset="-128"/>
              </a:rPr>
              <a:t>March 6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3124200" y="4800600"/>
            <a:ext cx="36576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-84" charset="2"/>
              <a:buNone/>
            </a:pPr>
            <a:r>
              <a:rPr kumimoji="1" lang="en-US" sz="2000" u="sng"/>
              <a:t>Instructors</a:t>
            </a:r>
            <a:endParaRPr kumimoji="1" lang="en-US" sz="2000"/>
          </a:p>
          <a:p>
            <a:pPr algn="ctr"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-84" charset="2"/>
              <a:buNone/>
            </a:pPr>
            <a:r>
              <a:rPr kumimoji="1" lang="en-US" sz="2000"/>
              <a:t>Alan Hubbard, Reuben Thomas</a:t>
            </a:r>
          </a:p>
          <a:p>
            <a:pPr algn="ctr"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-84" charset="2"/>
              <a:buNone/>
            </a:pPr>
            <a:endParaRPr kumimoji="1" lang="en-US" sz="2000"/>
          </a:p>
          <a:p>
            <a:pPr algn="ctr"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-84" charset="2"/>
              <a:buNone/>
            </a:pPr>
            <a:r>
              <a:rPr kumimoji="1" lang="en-US" sz="2000" u="sng"/>
              <a:t>GSI</a:t>
            </a:r>
          </a:p>
          <a:p>
            <a:pPr algn="ctr"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-84" charset="2"/>
              <a:buNone/>
            </a:pPr>
            <a:r>
              <a:rPr kumimoji="1" lang="en-US" sz="2000"/>
              <a:t>Katia Eliseeva</a:t>
            </a:r>
          </a:p>
        </p:txBody>
      </p:sp>
      <p:sp>
        <p:nvSpPr>
          <p:cNvPr id="1741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600200" y="2209800"/>
            <a:ext cx="6858000" cy="2057400"/>
          </a:xfrm>
        </p:spPr>
        <p:txBody>
          <a:bodyPr/>
          <a:lstStyle/>
          <a:p>
            <a:pPr algn="ctr" eaLnBrk="1" hangingPunct="1">
              <a:buFont typeface="Monotype Sorts" pitchFamily="-84" charset="2"/>
              <a:buNone/>
            </a:pPr>
            <a:r>
              <a:rPr lang="en-US" u="sng" smtClean="0">
                <a:ea typeface="ＭＳ Ｐゴシック" pitchFamily="34" charset="-128"/>
              </a:rPr>
              <a:t>Chapter 5</a:t>
            </a:r>
          </a:p>
          <a:p>
            <a:pPr algn="ctr" eaLnBrk="1" hangingPunct="1">
              <a:buFont typeface="Monotype Sorts" pitchFamily="-84" charset="2"/>
              <a:buNone/>
            </a:pPr>
            <a:r>
              <a:rPr lang="en-US" smtClean="0">
                <a:ea typeface="ＭＳ Ｐゴシック" pitchFamily="34" charset="-128"/>
              </a:rPr>
              <a:t>Introduction to Approaches to Repeated Measures</a:t>
            </a:r>
          </a:p>
          <a:p>
            <a:pPr algn="ctr" eaLnBrk="1" hangingPunct="1">
              <a:buFont typeface="Monotype Sorts" pitchFamily="-84" charset="2"/>
              <a:buNone/>
            </a:pPr>
            <a:r>
              <a:rPr lang="en-US" u="sng" smtClean="0">
                <a:ea typeface="ＭＳ Ｐゴシック" pitchFamily="34" charset="-128"/>
              </a:rPr>
              <a:t>Chapter 6</a:t>
            </a:r>
          </a:p>
          <a:p>
            <a:pPr algn="ctr" eaLnBrk="1" hangingPunct="1">
              <a:buFont typeface="Monotype Sorts" pitchFamily="-84" charset="2"/>
              <a:buNone/>
            </a:pPr>
            <a:r>
              <a:rPr lang="en-US" smtClean="0">
                <a:ea typeface="ＭＳ Ｐゴシック" pitchFamily="34" charset="-128"/>
              </a:rPr>
              <a:t>Estimation of Marginal (GEE) Models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00100"/>
            <a:ext cx="7785202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" y="2971800"/>
            <a:ext cx="5700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How would a picture of the model look like?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4187283" y="880183"/>
                <a:ext cx="1974323" cy="4914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𝐸𝑟𝑟𝑜𝑟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𝑖𝑗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7283" y="880183"/>
                <a:ext cx="1974323" cy="491417"/>
              </a:xfrm>
              <a:prstGeom prst="rect">
                <a:avLst/>
              </a:prstGeom>
              <a:blipFill rotWithShape="1">
                <a:blip r:embed="rId3"/>
                <a:stretch>
                  <a:fillRect b="-9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4191000" y="346783"/>
                <a:ext cx="2632195" cy="4914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𝑖𝑗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𝐸𝑟𝑟𝑜𝑟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346783"/>
                <a:ext cx="2632195" cy="491417"/>
              </a:xfrm>
              <a:prstGeom prst="rect">
                <a:avLst/>
              </a:prstGeom>
              <a:blipFill rotWithShape="1">
                <a:blip r:embed="rId4"/>
                <a:stretch>
                  <a:fillRect b="-9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263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6635922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4800" y="2971800"/>
            <a:ext cx="5700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How would a picture of the model look like?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4298288" y="762000"/>
                <a:ext cx="2726644" cy="4914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𝐸𝑟𝑟𝑜𝑟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𝑖𝑗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0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8288" y="762000"/>
                <a:ext cx="2726644" cy="491417"/>
              </a:xfrm>
              <a:prstGeom prst="rect">
                <a:avLst/>
              </a:prstGeom>
              <a:blipFill rotWithShape="1">
                <a:blip r:embed="rId3"/>
                <a:stretch>
                  <a:fillRect b="-9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4302005" y="228600"/>
                <a:ext cx="2632195" cy="4914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𝑖𝑗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𝐸𝑟𝑟𝑜𝑟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2005" y="228600"/>
                <a:ext cx="2632195" cy="491417"/>
              </a:xfrm>
              <a:prstGeom prst="rect">
                <a:avLst/>
              </a:prstGeom>
              <a:blipFill rotWithShape="1">
                <a:blip r:embed="rId4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413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Useful formulae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Given two random variables </a:t>
                </a:r>
                <a:r>
                  <a:rPr lang="en-US" i="1" dirty="0" smtClean="0"/>
                  <a:t>A</a:t>
                </a:r>
                <a:r>
                  <a:rPr lang="en-US" dirty="0" smtClean="0"/>
                  <a:t>, </a:t>
                </a:r>
                <a:r>
                  <a:rPr lang="en-US" i="1" dirty="0" smtClean="0"/>
                  <a:t>B</a:t>
                </a:r>
                <a:r>
                  <a:rPr lang="en-US" dirty="0" smtClean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e>
                    </m:d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𝑉𝑎𝑟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𝑉𝑎𝑟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𝑉𝑎𝑟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+2</m:t>
                    </m:r>
                    <m:r>
                      <a:rPr lang="en-US" b="0" i="1" smtClean="0">
                        <a:latin typeface="Cambria Math"/>
                      </a:rPr>
                      <m:t>𝑐𝑜𝑣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e>
                    </m:d>
                  </m:oMath>
                </a14:m>
                <a:endParaRPr lang="en-US" b="0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𝑐𝑜𝑣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𝐴𝐵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𝐸</m:t>
                    </m:r>
                    <m:r>
                      <a:rPr lang="en-US" b="0" i="1" smtClean="0">
                        <a:latin typeface="Cambria Math"/>
                      </a:rPr>
                      <m:t>[</m:t>
                    </m:r>
                    <m:r>
                      <a:rPr lang="en-US" b="0" i="1" smtClean="0">
                        <a:latin typeface="Cambria Math"/>
                      </a:rPr>
                      <m:t>𝐵</m:t>
                    </m:r>
                    <m:r>
                      <a:rPr lang="en-US" b="0" i="1" smtClean="0">
                        <a:latin typeface="Cambria Math"/>
                      </a:rPr>
                      <m:t>]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If </a:t>
                </a:r>
                <a:r>
                  <a:rPr lang="en-US" i="1" dirty="0" smtClean="0"/>
                  <a:t>c</a:t>
                </a:r>
                <a:r>
                  <a:rPr lang="en-US" dirty="0" smtClean="0"/>
                  <a:t> is a constant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𝑐𝐴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𝑐𝐸</m:t>
                    </m:r>
                    <m:r>
                      <a:rPr lang="en-US" b="0" i="1" smtClean="0">
                        <a:latin typeface="Cambria Math"/>
                      </a:rPr>
                      <m:t>[</m:t>
                    </m:r>
                    <m:r>
                      <a:rPr lang="en-US" b="0" i="1" smtClean="0">
                        <a:latin typeface="Cambria Math"/>
                      </a:rPr>
                      <m:t>𝐴</m:t>
                    </m:r>
                    <m:r>
                      <a:rPr lang="en-US" b="0" i="1" smtClean="0">
                        <a:latin typeface="Cambria Math"/>
                      </a:rPr>
                      <m:t>]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If </a:t>
                </a:r>
                <a:r>
                  <a:rPr lang="en-US" i="1" dirty="0" smtClean="0"/>
                  <a:t>A</a:t>
                </a:r>
                <a:r>
                  <a:rPr lang="en-US" dirty="0" smtClean="0"/>
                  <a:t> and </a:t>
                </a:r>
                <a:r>
                  <a:rPr lang="en-US" i="1" dirty="0" smtClean="0"/>
                  <a:t>B</a:t>
                </a:r>
                <a:r>
                  <a:rPr lang="en-US" dirty="0" smtClean="0"/>
                  <a:t> are independent then </a:t>
                </a:r>
                <a:endParaRPr lang="en-US" b="0" i="1" dirty="0" smtClean="0"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𝐴𝐵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𝐸</m:t>
                    </m:r>
                    <m:r>
                      <a:rPr lang="en-US" b="0" i="1" smtClean="0">
                        <a:latin typeface="Cambria Math"/>
                      </a:rPr>
                      <m:t>[</m:t>
                    </m:r>
                    <m:r>
                      <a:rPr lang="en-US" b="0" i="1" smtClean="0">
                        <a:latin typeface="Cambria Math"/>
                      </a:rPr>
                      <m:t>𝐵</m:t>
                    </m:r>
                    <m:r>
                      <a:rPr lang="en-US" b="0" i="1" smtClean="0">
                        <a:latin typeface="Cambria Math"/>
                      </a:rPr>
                      <m:t>]</m:t>
                    </m:r>
                  </m:oMath>
                </a14:m>
                <a:endParaRPr lang="en-US" dirty="0" smtClean="0"/>
              </a:p>
              <a:p>
                <a:pPr marL="457200" lvl="1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627" t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461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Under Model II,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𝑣𝑎𝑟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𝑌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31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𝑣𝑎𝑟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𝑌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𝑣𝑎𝑟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=…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𝑣𝑎𝑟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𝑣𝑎𝑟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𝑣𝑎𝑟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+2</m:t>
                    </m:r>
                    <m:r>
                      <a:rPr lang="en-US" b="0" i="1" smtClean="0">
                        <a:latin typeface="Cambria Math"/>
                      </a:rPr>
                      <m:t>𝑐𝑜𝑣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+2</m:t>
                    </m:r>
                    <m:r>
                      <a:rPr lang="en-US" b="0" i="1" smtClean="0">
                        <a:latin typeface="Cambria Math"/>
                      </a:rPr>
                      <m:t>𝑐𝑜𝑣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+2</m:t>
                    </m:r>
                    <m:r>
                      <a:rPr lang="en-US" b="0" i="1" smtClean="0">
                        <a:latin typeface="Cambria Math"/>
                      </a:rPr>
                      <m:t>𝑐𝑜𝑣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=…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440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Under Model II, </a:t>
                </a:r>
                <a:r>
                  <a:rPr lang="en-US" i="1" dirty="0" err="1" smtClean="0"/>
                  <a:t>cov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𝑌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𝑌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31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𝑐𝑜𝑣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𝑌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𝑌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𝑌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𝑌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𝑌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𝐸</m:t>
                    </m:r>
                    <m:r>
                      <a:rPr lang="en-US" b="0" i="1" smtClean="0">
                        <a:latin typeface="Cambria Math"/>
                      </a:rPr>
                      <m:t>[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]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𝑌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0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dirty="0" smtClean="0"/>
                  <a:t>…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𝑌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𝑌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0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sSubSup>
                              <m:sSub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sub>
                              <m:sup/>
                            </m:sSubSup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+2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sSubSup>
                              <m:sSub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  <m:sup/>
                            </m:sSubSup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6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780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Two </a:t>
            </a:r>
            <a:r>
              <a:rPr lang="en-US" sz="3600" i="1" dirty="0" smtClean="0"/>
              <a:t>V</a:t>
            </a:r>
            <a:r>
              <a:rPr lang="en-US" sz="3600" dirty="0" smtClean="0"/>
              <a:t> matrices under the two models would give standard error estimates</a:t>
            </a:r>
            <a:endParaRPr lang="en-US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𝑉𝑎𝑟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</m:oMath>
                </a14:m>
                <a:endParaRPr lang="en-US" dirty="0" smtClean="0"/>
              </a:p>
              <a:p>
                <a:r>
                  <a:rPr lang="en-US" b="0" dirty="0" smtClean="0"/>
                  <a:t>Model I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𝑒</m:t>
                                </m:r>
                              </m:sub>
                            </m:sSub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den>
                    </m:f>
                  </m:oMath>
                </a14:m>
                <a:r>
                  <a:rPr lang="en-US" dirty="0" smtClean="0"/>
                  <a:t>   </a:t>
                </a:r>
              </a:p>
              <a:p>
                <a:r>
                  <a:rPr lang="en-US" b="0" dirty="0" smtClean="0"/>
                  <a:t>Model II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𝑒</m:t>
                                </m:r>
                              </m:sub>
                            </m:sSub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𝑏</m:t>
                                </m:r>
                              </m:sub>
                            </m:sSub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den>
                    </m:f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6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0" y="2057400"/>
            <a:ext cx="2838450" cy="452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67200" y="2743200"/>
            <a:ext cx="41520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Estimated from sample variance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419600" y="4034135"/>
            <a:ext cx="45448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Estimated from sample co-variance</a:t>
            </a:r>
            <a:endParaRPr lang="en-US" dirty="0"/>
          </a:p>
        </p:txBody>
      </p:sp>
      <p:cxnSp>
        <p:nvCxnSpPr>
          <p:cNvPr id="8" name="Straight Arrow Connector 7"/>
          <p:cNvCxnSpPr>
            <a:endCxn id="5" idx="1"/>
          </p:cNvCxnSpPr>
          <p:nvPr/>
        </p:nvCxnSpPr>
        <p:spPr bwMode="auto">
          <a:xfrm>
            <a:off x="3657600" y="2974032"/>
            <a:ext cx="609600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>
            <a:off x="4191000" y="3733800"/>
            <a:ext cx="304800" cy="53116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20131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of estimates of </a:t>
            </a:r>
            <a:r>
              <a:rPr lang="en-US" i="1" dirty="0" smtClean="0"/>
              <a:t>b</a:t>
            </a:r>
            <a:r>
              <a:rPr lang="en-US" i="1" baseline="-25000" dirty="0" smtClean="0"/>
              <a:t>0</a:t>
            </a:r>
            <a:endParaRPr lang="en-US" i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163" y="2137045"/>
            <a:ext cx="3810000" cy="3803110"/>
          </a:xfr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/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 smtClean="0"/>
                  <a:t>=300.7</a:t>
                </a:r>
              </a:p>
              <a:p>
                <a:r>
                  <a:rPr lang="en-US" dirty="0" smtClean="0"/>
                  <a:t>SE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</m:acc>
                      </m:e>
                    </m:d>
                  </m:oMath>
                </a14:m>
                <a:endParaRPr lang="en-US" dirty="0" smtClean="0"/>
              </a:p>
              <a:p>
                <a:pPr marL="457200" lvl="1" indent="0">
                  <a:buNone/>
                </a:pPr>
                <a:r>
                  <a:rPr lang="en-US" dirty="0" smtClean="0"/>
                  <a:t>=15.7 Model I</a:t>
                </a:r>
              </a:p>
              <a:p>
                <a:pPr marL="457200" lvl="1" indent="0">
                  <a:buNone/>
                </a:pPr>
                <a:r>
                  <a:rPr lang="en-US" dirty="0" smtClean="0"/>
                  <a:t>= 20.2 Model II</a:t>
                </a:r>
              </a:p>
              <a:p>
                <a:r>
                  <a:rPr lang="en-US" dirty="0" smtClean="0"/>
                  <a:t>Confidence intervals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   = 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= 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endParaRPr lang="en-US" dirty="0"/>
              </a:p>
            </p:txBody>
          </p:sp>
        </mc:Choice>
        <mc:Fallback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1">
                <a:blip r:embed="rId3"/>
                <a:stretch>
                  <a:fillRect l="-1280" t="-1037" r="-14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1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495800"/>
            <a:ext cx="1552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275" y="5029200"/>
            <a:ext cx="15335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/>
          <p:nvPr/>
        </p:nvCxnSpPr>
        <p:spPr bwMode="auto">
          <a:xfrm>
            <a:off x="2667000" y="4419600"/>
            <a:ext cx="0" cy="78105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60661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better model of the data?</a:t>
            </a:r>
            <a:endParaRPr lang="en-US" dirty="0"/>
          </a:p>
        </p:txBody>
      </p:sp>
      <p:pic>
        <p:nvPicPr>
          <p:cNvPr id="132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1676400"/>
            <a:ext cx="6307931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277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far, to compute confidence interval of statistic (</a:t>
            </a:r>
            <a:r>
              <a:rPr lang="en-US" dirty="0" err="1" smtClean="0"/>
              <a:t>eg.mean</a:t>
            </a:r>
            <a:r>
              <a:rPr lang="en-US" dirty="0" smtClean="0"/>
              <a:t>)…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have assumed a model that allowed us to estimate the variance-covariance matrix</a:t>
            </a:r>
          </a:p>
          <a:p>
            <a:r>
              <a:rPr lang="en-US" dirty="0" smtClean="0"/>
              <a:t>We have good reasons to assume a probability distribution (Central Limit Theorem)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5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if?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Cannot get a good estimate the variance-covariance matrix</a:t>
            </a:r>
          </a:p>
          <a:p>
            <a:pPr lvl="1"/>
            <a:r>
              <a:rPr lang="en-US" dirty="0" smtClean="0"/>
              <a:t>Not possible</a:t>
            </a:r>
          </a:p>
          <a:p>
            <a:pPr lvl="1"/>
            <a:r>
              <a:rPr lang="en-US" dirty="0" smtClean="0"/>
              <a:t>You are lazy to go through the algebra</a:t>
            </a:r>
          </a:p>
          <a:p>
            <a:r>
              <a:rPr lang="en-US" dirty="0" smtClean="0"/>
              <a:t>Don’t have sufficient reason to assume a probability distribution of the statistic of interest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16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 of last class’s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Get a first hand feel of defining and estimating variance-covariance matrices of a given data set</a:t>
            </a:r>
          </a:p>
          <a:p>
            <a:r>
              <a:rPr lang="en-US" dirty="0" smtClean="0"/>
              <a:t>Estimate the variance-covariance matrix under two </a:t>
            </a:r>
            <a:r>
              <a:rPr lang="en-US" i="1" dirty="0" smtClean="0"/>
              <a:t>given</a:t>
            </a:r>
            <a:r>
              <a:rPr lang="en-US" dirty="0" smtClean="0"/>
              <a:t> models of the data generating distribution</a:t>
            </a:r>
          </a:p>
          <a:p>
            <a:r>
              <a:rPr lang="en-US" dirty="0" smtClean="0"/>
              <a:t>Estimate the confidence intervals under each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82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Estimate the 10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 err="1" smtClean="0"/>
              <a:t>quantile</a:t>
            </a:r>
            <a:r>
              <a:rPr lang="en-US" dirty="0" smtClean="0"/>
              <a:t> of CD4 at low viral load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236" y="1981200"/>
            <a:ext cx="4122254" cy="4114800"/>
          </a:xfr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6705600" y="2590800"/>
                <a:ext cx="1936107" cy="8529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10</m:t>
                              </m:r>
                            </m:sub>
                          </m:sSub>
                        </m:e>
                      </m:acc>
                      <m:r>
                        <a:rPr lang="en-US" b="0" i="1" smtClean="0">
                          <a:latin typeface="Cambria Math"/>
                        </a:rPr>
                        <m:t>=118</m:t>
                      </m:r>
                    </m:oMath>
                  </m:oMathPara>
                </a14:m>
                <a:endParaRPr lang="en-US" b="0" dirty="0" smtClean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𝑆𝐸</m:t>
                      </m:r>
                      <m:acc>
                        <m:accPr>
                          <m:chr m:val="̂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e>
                      </m:acc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??</m:t>
                      </m:r>
                    </m:oMath>
                  </m:oMathPara>
                </a14:m>
                <a:endParaRPr lang="en-US" b="0" dirty="0" smtClean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2590800"/>
                <a:ext cx="1936107" cy="852926"/>
              </a:xfrm>
              <a:prstGeom prst="rect">
                <a:avLst/>
              </a:prstGeom>
              <a:blipFill rotWithShape="1">
                <a:blip r:embed="rId3"/>
                <a:stretch>
                  <a:fillRect t="-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 bwMode="auto">
          <a:xfrm>
            <a:off x="4038600" y="4648200"/>
            <a:ext cx="0" cy="6096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41197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the standard error of a statistic supposed to represent?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standard deviation of the estimates of this statistic in repeating experiments of the same kind</a:t>
            </a:r>
          </a:p>
          <a:p>
            <a:r>
              <a:rPr lang="en-US" dirty="0" smtClean="0"/>
              <a:t>The 10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 err="1" smtClean="0"/>
              <a:t>quantile</a:t>
            </a:r>
            <a:r>
              <a:rPr lang="en-US" dirty="0" smtClean="0"/>
              <a:t> was easy enough to compute for the data from our experiments</a:t>
            </a:r>
          </a:p>
          <a:p>
            <a:r>
              <a:rPr lang="en-US" dirty="0" smtClean="0"/>
              <a:t>What if we could repeat the experiments?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69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Approximations to the data generating distribution,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𝑌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𝜃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t="-18085" b="-281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Estimate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𝜃</m:t>
                    </m:r>
                  </m:oMath>
                </a14:m>
                <a:r>
                  <a:rPr lang="en-US" dirty="0" smtClean="0"/>
                  <a:t> by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</m:acc>
                  </m:oMath>
                </a14:m>
                <a:r>
                  <a:rPr lang="en-US" dirty="0" smtClean="0"/>
                  <a:t> using the data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𝑌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𝜃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dirty="0" smtClean="0"/>
                  <a:t> approximates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𝑌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𝜃</m:t>
                        </m:r>
                      </m:sub>
                    </m:sSub>
                  </m:oMath>
                </a14:m>
                <a:r>
                  <a:rPr lang="en-US" dirty="0" smtClean="0"/>
                  <a:t> (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Parametric</a:t>
                </a:r>
                <a:r>
                  <a:rPr lang="en-US" dirty="0" smtClean="0"/>
                  <a:t>)</a:t>
                </a:r>
              </a:p>
              <a:p>
                <a:r>
                  <a:rPr lang="en-US" dirty="0" smtClean="0"/>
                  <a:t>The empirical distribution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𝑃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𝑚</m:t>
                            </m:r>
                          </m:sup>
                        </m:sSup>
                      </m:e>
                    </m:acc>
                  </m:oMath>
                </a14:m>
                <a:r>
                  <a:rPr lang="en-US" dirty="0" smtClean="0"/>
                  <a:t> of the data approximates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𝑌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𝜃</m:t>
                        </m:r>
                      </m:sub>
                    </m:sSub>
                  </m:oMath>
                </a14:m>
                <a:r>
                  <a:rPr lang="en-US" dirty="0" smtClean="0"/>
                  <a:t> (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Non-parametric</a:t>
                </a:r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627" t="-1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452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from repeated experiments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Original experiment data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71" y="2174875"/>
            <a:ext cx="3958446" cy="3951288"/>
          </a:xfrm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Repeated experiment data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689" y="2174875"/>
            <a:ext cx="3958446" cy="3951288"/>
          </a:xfrm>
        </p:spPr>
      </p:pic>
    </p:spTree>
    <p:extLst>
      <p:ext uri="{BB962C8B-B14F-4D97-AF65-F5344CB8AC3E}">
        <p14:creationId xmlns:p14="http://schemas.microsoft.com/office/powerpoint/2010/main" val="13138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Non-parametric bootstrap procedure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7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Given data, </a:t>
                </a:r>
                <a:r>
                  <a:rPr lang="en-US" i="1" dirty="0" smtClean="0"/>
                  <a:t>Y</a:t>
                </a:r>
                <a:r>
                  <a:rPr lang="en-US" dirty="0" smtClean="0"/>
                  <a:t> from m subjects and statistic </a:t>
                </a:r>
                <a:r>
                  <a:rPr lang="en-US" i="1" dirty="0" smtClean="0"/>
                  <a:t>T</a:t>
                </a:r>
                <a:r>
                  <a:rPr lang="en-US" dirty="0" smtClean="0"/>
                  <a:t> (</a:t>
                </a:r>
                <a:r>
                  <a:rPr lang="en-US" dirty="0" err="1" smtClean="0"/>
                  <a:t>eg</a:t>
                </a:r>
                <a:r>
                  <a:rPr lang="en-US" dirty="0" smtClean="0"/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10</m:t>
                        </m:r>
                      </m:sub>
                    </m:sSub>
                  </m:oMath>
                </a14:m>
                <a:r>
                  <a:rPr lang="en-US" dirty="0" smtClean="0"/>
                  <a:t>) of interest</a:t>
                </a:r>
              </a:p>
              <a:p>
                <a:r>
                  <a:rPr lang="en-US" dirty="0" smtClean="0"/>
                  <a:t>Repeat B times</a:t>
                </a:r>
              </a:p>
              <a:p>
                <a:pPr lvl="1"/>
                <a:r>
                  <a:rPr lang="en-US" dirty="0" smtClean="0"/>
                  <a:t>Generate a new data set,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𝑌</m:t>
                        </m:r>
                      </m:e>
                    </m:acc>
                  </m:oMath>
                </a14:m>
                <a:r>
                  <a:rPr lang="en-US" dirty="0" smtClean="0"/>
                  <a:t> by drawing m subjects </a:t>
                </a:r>
                <a:r>
                  <a:rPr lang="en-US" b="1" dirty="0" smtClean="0"/>
                  <a:t>with replacement</a:t>
                </a:r>
              </a:p>
              <a:p>
                <a:pPr lvl="1"/>
                <a:r>
                  <a:rPr lang="en-US" dirty="0" smtClean="0"/>
                  <a:t>Compute the statistic of interest,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e>
                    </m:acc>
                  </m:oMath>
                </a14:m>
                <a:endParaRPr lang="en-US" dirty="0" smtClean="0"/>
              </a:p>
              <a:p>
                <a:r>
                  <a:rPr lang="en-US" dirty="0" smtClean="0"/>
                  <a:t>Estimate the sampling distribution of </a:t>
                </a:r>
                <a:r>
                  <a:rPr lang="en-US" i="1" dirty="0" smtClean="0"/>
                  <a:t>T</a:t>
                </a:r>
                <a:r>
                  <a:rPr lang="en-US" dirty="0" smtClean="0"/>
                  <a:t> from the empirical distribution of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627" t="-1481" r="-1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527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Empirical distribution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10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 smtClean="0"/>
                  <a:t> based on 1000 bootstrap experiments </a:t>
                </a:r>
                <a:endParaRPr lang="en-US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t="-17021" r="-1569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236" y="1752600"/>
            <a:ext cx="4122254" cy="4114800"/>
          </a:xfrm>
        </p:spPr>
      </p:pic>
      <p:sp>
        <p:nvSpPr>
          <p:cNvPr id="5" name="TextBox 4"/>
          <p:cNvSpPr txBox="1"/>
          <p:nvPr/>
        </p:nvSpPr>
        <p:spPr>
          <a:xfrm>
            <a:off x="1692633" y="5867400"/>
            <a:ext cx="60035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95% CI based on 2.5% and 97.5% </a:t>
            </a:r>
            <a:r>
              <a:rPr lang="en-US" dirty="0" err="1" smtClean="0"/>
              <a:t>quantiles</a:t>
            </a:r>
            <a:r>
              <a:rPr lang="en-US" dirty="0" smtClean="0"/>
              <a:t> of </a:t>
            </a:r>
          </a:p>
          <a:p>
            <a:r>
              <a:rPr lang="en-US" dirty="0" smtClean="0"/>
              <a:t>sampling distribution: (81-136)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5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consideration for longitudinal data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Bootstrap procedure must respect the dependence relationships between observations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Clustering Bootstrap procedure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05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effect of viral load on CD4 count?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236" y="1981200"/>
            <a:ext cx="4122254" cy="4114800"/>
          </a:xfrm>
        </p:spPr>
      </p:pic>
      <p:sp>
        <p:nvSpPr>
          <p:cNvPr id="7" name="TextBox 6"/>
          <p:cNvSpPr txBox="1"/>
          <p:nvPr/>
        </p:nvSpPr>
        <p:spPr>
          <a:xfrm>
            <a:off x="1447800" y="236220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990600" y="1600200"/>
                <a:ext cx="7239000" cy="4914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/>
                  <a:t>Simple  linear model: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𝑉𝐿</m:t>
                        </m:r>
                        <m:r>
                          <a:rPr lang="en-US" b="0" i="1" smtClean="0">
                            <a:latin typeface="Cambria Math"/>
                          </a:rPr>
                          <m:t>&gt;2000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1600200"/>
                <a:ext cx="7239000" cy="491417"/>
              </a:xfrm>
              <a:prstGeom prst="rect">
                <a:avLst/>
              </a:prstGeom>
              <a:blipFill rotWithShape="1">
                <a:blip r:embed="rId3"/>
                <a:stretch>
                  <a:fillRect l="-1348" t="-10000" b="-2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40516" y="5862935"/>
                <a:ext cx="43790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We would like to estimate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𝑆𝐸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16" y="5862935"/>
                <a:ext cx="4379084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2228" t="-10526" r="-279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32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Options to estimate a confidence interval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𝑆𝐸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t="-17021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Assume a model like Model II of our in-class problem</a:t>
                </a:r>
              </a:p>
              <a:p>
                <a:pPr lvl="1"/>
                <a:r>
                  <a:rPr lang="en-US" dirty="0" smtClean="0"/>
                  <a:t>Estimate V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𝑉𝑎𝑟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Reduce model assumptions by not explicitly modeling the variance and covariance by a </a:t>
                </a:r>
                <a:r>
                  <a:rPr lang="en-US" dirty="0" err="1" smtClean="0"/>
                  <a:t>boostrapping</a:t>
                </a:r>
                <a:r>
                  <a:rPr lang="en-US" dirty="0" smtClean="0"/>
                  <a:t> procedure</a:t>
                </a:r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627" t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0" y="3509893"/>
            <a:ext cx="2838450" cy="452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68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Would you bootstrap observations?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676400"/>
            <a:ext cx="4122254" cy="4114800"/>
          </a:xfrm>
        </p:spPr>
      </p:pic>
    </p:spTree>
    <p:extLst>
      <p:ext uri="{BB962C8B-B14F-4D97-AF65-F5344CB8AC3E}">
        <p14:creationId xmlns:p14="http://schemas.microsoft.com/office/powerpoint/2010/main" val="352674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for our last in-class problem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236" y="1981200"/>
            <a:ext cx="4122254" cy="4114800"/>
          </a:xfrm>
        </p:spPr>
      </p:pic>
    </p:spTree>
    <p:extLst>
      <p:ext uri="{BB962C8B-B14F-4D97-AF65-F5344CB8AC3E}">
        <p14:creationId xmlns:p14="http://schemas.microsoft.com/office/powerpoint/2010/main" val="167367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linear regression</a:t>
            </a:r>
            <a:endParaRPr lang="en-US" dirty="0"/>
          </a:p>
        </p:txBody>
      </p:sp>
      <p:pic>
        <p:nvPicPr>
          <p:cNvPr id="133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2008188"/>
            <a:ext cx="10540116" cy="256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613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Mixed Effects Regression</a:t>
            </a:r>
            <a:endParaRPr lang="en-US" dirty="0"/>
          </a:p>
        </p:txBody>
      </p:sp>
      <p:pic>
        <p:nvPicPr>
          <p:cNvPr id="147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18551245" cy="60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74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52600"/>
            <a:ext cx="11222599" cy="4729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254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Clustered Bootstrap of standard linear regressions</a:t>
            </a:r>
            <a:endParaRPr lang="en-US" dirty="0"/>
          </a:p>
        </p:txBody>
      </p:sp>
      <p:pic>
        <p:nvPicPr>
          <p:cNvPr id="134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81200"/>
            <a:ext cx="1057275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4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581400"/>
            <a:ext cx="1010285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847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Sampling distribution of b</a:t>
            </a:r>
            <a:r>
              <a:rPr lang="en-US" baseline="-25000" dirty="0" smtClean="0"/>
              <a:t>1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854" y="1981200"/>
            <a:ext cx="5655018" cy="4114800"/>
          </a:xfrm>
        </p:spPr>
      </p:pic>
    </p:spTree>
    <p:extLst>
      <p:ext uri="{BB962C8B-B14F-4D97-AF65-F5344CB8AC3E}">
        <p14:creationId xmlns:p14="http://schemas.microsoft.com/office/powerpoint/2010/main" val="338122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6324600" cy="6858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Quick Summary of Repeated Measures Strategies</a:t>
            </a:r>
          </a:p>
        </p:txBody>
      </p:sp>
      <p:sp>
        <p:nvSpPr>
          <p:cNvPr id="19458" name="Rectangle 3"/>
          <p:cNvSpPr>
            <a:spLocks noChangeArrowheads="1"/>
          </p:cNvSpPr>
          <p:nvPr>
            <p:ph type="body" idx="1"/>
          </p:nvPr>
        </p:nvSpPr>
        <p:spPr>
          <a:xfrm>
            <a:off x="914400" y="1371600"/>
            <a:ext cx="7696200" cy="4876800"/>
          </a:xfrm>
        </p:spPr>
        <p:txBody>
          <a:bodyPr/>
          <a:lstStyle/>
          <a:p>
            <a:pPr eaLnBrk="1" hangingPunct="1"/>
            <a:r>
              <a:rPr lang="en-US" sz="2400" u="sng" smtClean="0">
                <a:ea typeface="ＭＳ Ｐゴシック" pitchFamily="34" charset="-128"/>
              </a:rPr>
              <a:t>Transition Models</a:t>
            </a:r>
            <a:r>
              <a:rPr lang="en-US" sz="2400" smtClean="0">
                <a:ea typeface="ＭＳ Ｐゴシック" pitchFamily="34" charset="-128"/>
              </a:rPr>
              <a:t> Relies on some assumption of conditional independence of repeated outcomes, by adjusting for previous outcome value: </a:t>
            </a:r>
            <a:r>
              <a:rPr lang="en-US" sz="2400" i="1" smtClean="0">
                <a:ea typeface="ＭＳ Ｐゴシック" pitchFamily="34" charset="-128"/>
              </a:rPr>
              <a:t>E(Y</a:t>
            </a:r>
            <a:r>
              <a:rPr lang="en-US" sz="2400" i="1" baseline="-25000" smtClean="0">
                <a:ea typeface="ＭＳ Ｐゴシック" pitchFamily="34" charset="-128"/>
              </a:rPr>
              <a:t>ij</a:t>
            </a:r>
            <a:r>
              <a:rPr lang="en-US" sz="2400" i="1" smtClean="0">
                <a:ea typeface="ＭＳ Ｐゴシック" pitchFamily="34" charset="-128"/>
              </a:rPr>
              <a:t>|X</a:t>
            </a:r>
            <a:r>
              <a:rPr lang="en-US" sz="2400" i="1" baseline="-25000" smtClean="0">
                <a:ea typeface="ＭＳ Ｐゴシック" pitchFamily="34" charset="-128"/>
              </a:rPr>
              <a:t>ij</a:t>
            </a:r>
            <a:r>
              <a:rPr lang="en-US" sz="2400" i="1" smtClean="0">
                <a:ea typeface="ＭＳ Ｐゴシック" pitchFamily="34" charset="-128"/>
              </a:rPr>
              <a:t>,Y</a:t>
            </a:r>
            <a:r>
              <a:rPr lang="en-US" sz="2400" i="1" baseline="-25000" smtClean="0">
                <a:ea typeface="ＭＳ Ｐゴシック" pitchFamily="34" charset="-128"/>
              </a:rPr>
              <a:t>i(j-1)</a:t>
            </a:r>
            <a:r>
              <a:rPr lang="en-US" sz="2400" i="1" smtClean="0">
                <a:ea typeface="ＭＳ Ｐゴシック" pitchFamily="34" charset="-128"/>
              </a:rPr>
              <a:t>)</a:t>
            </a:r>
            <a:r>
              <a:rPr lang="en-US" sz="2400" smtClean="0">
                <a:ea typeface="ＭＳ Ｐゴシック" pitchFamily="34" charset="-128"/>
              </a:rPr>
              <a:t>.</a:t>
            </a:r>
          </a:p>
          <a:p>
            <a:pPr lvl="2" eaLnBrk="1" hangingPunct="1"/>
            <a:endParaRPr lang="en-US" sz="2400" smtClean="0">
              <a:ea typeface="ＭＳ Ｐゴシック" pitchFamily="34" charset="-128"/>
            </a:endParaRPr>
          </a:p>
          <a:p>
            <a:pPr lvl="2" eaLnBrk="1" hangingPunct="1"/>
            <a:endParaRPr lang="en-US" sz="2400" smtClean="0">
              <a:ea typeface="ＭＳ Ｐゴシック" pitchFamily="34" charset="-128"/>
            </a:endParaRPr>
          </a:p>
          <a:p>
            <a:pPr eaLnBrk="1" hangingPunct="1"/>
            <a:r>
              <a:rPr lang="en-US" sz="2400" u="sng" smtClean="0">
                <a:ea typeface="ＭＳ Ｐゴシック" pitchFamily="34" charset="-128"/>
              </a:rPr>
              <a:t>Mixed Effects Models </a:t>
            </a:r>
            <a:r>
              <a:rPr lang="en-US" sz="2400" smtClean="0">
                <a:ea typeface="ＭＳ Ｐゴシック" pitchFamily="34" charset="-128"/>
              </a:rPr>
              <a:t>– explicit model of sources of random variability at cluster level, </a:t>
            </a:r>
            <a:r>
              <a:rPr lang="en-US" sz="2400" i="1" smtClean="0">
                <a:ea typeface="ＭＳ Ｐゴシック" pitchFamily="34" charset="-128"/>
              </a:rPr>
              <a:t>E(Y</a:t>
            </a:r>
            <a:r>
              <a:rPr lang="en-US" sz="2400" i="1" baseline="-25000" smtClean="0">
                <a:ea typeface="ＭＳ Ｐゴシック" pitchFamily="34" charset="-128"/>
              </a:rPr>
              <a:t>ij</a:t>
            </a:r>
            <a:r>
              <a:rPr lang="en-US" sz="2400" i="1" smtClean="0">
                <a:ea typeface="ＭＳ Ｐゴシック" pitchFamily="34" charset="-128"/>
              </a:rPr>
              <a:t>|X</a:t>
            </a:r>
            <a:r>
              <a:rPr lang="en-US" sz="2400" i="1" baseline="-25000" smtClean="0">
                <a:ea typeface="ＭＳ Ｐゴシック" pitchFamily="34" charset="-128"/>
              </a:rPr>
              <a:t>ij</a:t>
            </a:r>
            <a:r>
              <a:rPr lang="en-US" sz="2400" i="1" smtClean="0">
                <a:ea typeface="ＭＳ Ｐゴシック" pitchFamily="34" charset="-128"/>
              </a:rPr>
              <a:t>,α</a:t>
            </a:r>
            <a:r>
              <a:rPr lang="en-US" sz="2400" i="1" baseline="-25000" smtClean="0">
                <a:ea typeface="ＭＳ Ｐゴシック" pitchFamily="34" charset="-128"/>
              </a:rPr>
              <a:t>i</a:t>
            </a:r>
            <a:r>
              <a:rPr lang="en-US" sz="2400" i="1" smtClean="0">
                <a:ea typeface="ＭＳ Ｐゴシック" pitchFamily="34" charset="-128"/>
              </a:rPr>
              <a:t>), α</a:t>
            </a:r>
            <a:r>
              <a:rPr lang="en-US" sz="2400" i="1" baseline="-25000" smtClean="0">
                <a:ea typeface="ＭＳ Ｐゴシック" pitchFamily="34" charset="-128"/>
              </a:rPr>
              <a:t>i</a:t>
            </a:r>
            <a:r>
              <a:rPr lang="en-US" sz="2400" i="1" smtClean="0">
                <a:ea typeface="ＭＳ Ｐゴシック" pitchFamily="34" charset="-128"/>
              </a:rPr>
              <a:t>~N(0,σ</a:t>
            </a:r>
            <a:r>
              <a:rPr lang="en-US" sz="2400" i="1" baseline="30000" smtClean="0">
                <a:ea typeface="ＭＳ Ｐゴシック" pitchFamily="34" charset="-128"/>
              </a:rPr>
              <a:t>2</a:t>
            </a:r>
            <a:r>
              <a:rPr lang="en-US" sz="2400" i="1" baseline="-25000" smtClean="0">
                <a:ea typeface="ＭＳ Ｐゴシック" pitchFamily="34" charset="-128"/>
              </a:rPr>
              <a:t>α</a:t>
            </a:r>
            <a:r>
              <a:rPr lang="en-US" sz="2400" i="1" smtClean="0">
                <a:ea typeface="ＭＳ Ｐゴシック" pitchFamily="34" charset="-128"/>
              </a:rPr>
              <a:t>),….</a:t>
            </a:r>
            <a:endParaRPr lang="en-US" sz="2400" i="1" baseline="-25000" smtClean="0">
              <a:ea typeface="ＭＳ Ｐゴシック" pitchFamily="34" charset="-128"/>
            </a:endParaRPr>
          </a:p>
          <a:p>
            <a:pPr lvl="2" eaLnBrk="1" hangingPunct="1">
              <a:buFontTx/>
              <a:buNone/>
            </a:pPr>
            <a:endParaRPr lang="en-US" sz="2400" smtClean="0">
              <a:ea typeface="ＭＳ Ｐゴシック" pitchFamily="34" charset="-128"/>
            </a:endParaRPr>
          </a:p>
          <a:p>
            <a:pPr eaLnBrk="1" hangingPunct="1"/>
            <a:r>
              <a:rPr lang="en-US" sz="2400" u="sng" smtClean="0">
                <a:ea typeface="ＭＳ Ｐゴシック" pitchFamily="34" charset="-128"/>
              </a:rPr>
              <a:t>Generalized Estimating Equation (GEE) </a:t>
            </a:r>
            <a:r>
              <a:rPr lang="en-US" sz="2400" smtClean="0">
                <a:ea typeface="ＭＳ Ｐゴシック" pitchFamily="34" charset="-128"/>
              </a:rPr>
              <a:t>approach – only specify relative simple parameters (e.g., </a:t>
            </a:r>
            <a:r>
              <a:rPr lang="en-US" sz="2400" i="1" smtClean="0">
                <a:ea typeface="ＭＳ Ｐゴシック" pitchFamily="34" charset="-128"/>
              </a:rPr>
              <a:t>E(Y</a:t>
            </a:r>
            <a:r>
              <a:rPr lang="en-US" sz="2400" i="1" baseline="-25000" smtClean="0">
                <a:ea typeface="ＭＳ Ｐゴシック" pitchFamily="34" charset="-128"/>
              </a:rPr>
              <a:t>ij</a:t>
            </a:r>
            <a:r>
              <a:rPr lang="en-US" sz="2400" i="1" smtClean="0">
                <a:ea typeface="ＭＳ Ｐゴシック" pitchFamily="34" charset="-128"/>
              </a:rPr>
              <a:t>|X</a:t>
            </a:r>
            <a:r>
              <a:rPr lang="en-US" sz="2400" i="1" baseline="-25000" smtClean="0">
                <a:ea typeface="ＭＳ Ｐゴシック" pitchFamily="34" charset="-128"/>
              </a:rPr>
              <a:t>ij</a:t>
            </a:r>
            <a:r>
              <a:rPr lang="en-US" sz="2400" i="1" smtClean="0">
                <a:ea typeface="ＭＳ Ｐゴシック" pitchFamily="34" charset="-128"/>
              </a:rPr>
              <a:t>)</a:t>
            </a:r>
            <a:r>
              <a:rPr lang="en-US" sz="2400" smtClean="0">
                <a:ea typeface="ＭＳ Ｐゴシック" pitchFamily="34" charset="-128"/>
              </a:rPr>
              <a:t>).</a:t>
            </a:r>
          </a:p>
        </p:txBody>
      </p:sp>
      <p:graphicFrame>
        <p:nvGraphicFramePr>
          <p:cNvPr id="19459" name="Object 2"/>
          <p:cNvGraphicFramePr>
            <a:graphicFrameLocks noChangeAspect="1"/>
          </p:cNvGraphicFramePr>
          <p:nvPr/>
        </p:nvGraphicFramePr>
        <p:xfrm>
          <a:off x="5029200" y="358140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3" name="Equation" r:id="rId4" imgW="114300" imgH="215900" progId="Equation.3">
                  <p:embed/>
                </p:oleObj>
              </mc:Choice>
              <mc:Fallback>
                <p:oleObj name="Equation" r:id="rId4" imgW="114300" imgH="2159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358140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0" name="Object 3"/>
          <p:cNvGraphicFramePr>
            <a:graphicFrameLocks noChangeAspect="1"/>
          </p:cNvGraphicFramePr>
          <p:nvPr/>
        </p:nvGraphicFramePr>
        <p:xfrm>
          <a:off x="4514850" y="33210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4" name="Equation" r:id="rId6" imgW="114300" imgH="215900" progId="Equation.3">
                  <p:embed/>
                </p:oleObj>
              </mc:Choice>
              <mc:Fallback>
                <p:oleObj name="Equation" r:id="rId6" imgW="114300" imgH="2159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smtClean="0">
                <a:ea typeface="ＭＳ Ｐゴシック" pitchFamily="34" charset="-128"/>
              </a:rPr>
              <a:t>Example: observations within subjects: The Effect of Drug and Alcohol Use on Teenage Sexual Activity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2286000"/>
            <a:ext cx="8610600" cy="41148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Minnis &amp; Padian (2001) conducted a longitudinal study of teenagers in San Rafael, California to investigate the association between drug and alcohol use and sexual activity on the same day. </a:t>
            </a: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Participants were asked to keep track of their activities over approximately one month and binary indicator variables were created to show whether drug/alcohol use and/or sexual activity were reported for each 24 hour period. </a:t>
            </a:r>
          </a:p>
        </p:txBody>
      </p:sp>
      <p:sp>
        <p:nvSpPr>
          <p:cNvPr id="2150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D2DE9BCB-EB58-46E5-8E56-F43A095BCFD9}" type="slidenum">
              <a:rPr lang="en-US" sz="1400">
                <a:latin typeface="Arial" pitchFamily="34" charset="0"/>
              </a:rPr>
              <a:pPr/>
              <a:t>35</a:t>
            </a:fld>
            <a:endParaRPr lang="en-US" sz="140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/>
            </a:r>
            <a:br>
              <a:rPr lang="en-US" smtClean="0">
                <a:ea typeface="ＭＳ Ｐゴシック" pitchFamily="34" charset="-128"/>
              </a:rPr>
            </a:br>
            <a:r>
              <a:rPr lang="en-US" smtClean="0">
                <a:ea typeface="ＭＳ Ｐゴシック" pitchFamily="34" charset="-128"/>
              </a:rPr>
              <a:t/>
            </a:r>
            <a:br>
              <a:rPr lang="en-US" smtClean="0">
                <a:ea typeface="ＭＳ Ｐゴシック" pitchFamily="34" charset="-128"/>
              </a:rPr>
            </a:br>
            <a:r>
              <a:rPr lang="en-US" smtClean="0">
                <a:ea typeface="ＭＳ Ｐゴシック" pitchFamily="34" charset="-128"/>
              </a:rPr>
              <a:t>Example of Binary Outcome: Sex, Drugs and Teenagers</a:t>
            </a:r>
            <a:br>
              <a:rPr lang="en-US" smtClean="0">
                <a:ea typeface="ＭＳ Ｐゴシック" pitchFamily="34" charset="-128"/>
              </a:rPr>
            </a:br>
            <a:endParaRPr lang="en-US" smtClean="0">
              <a:ea typeface="ＭＳ Ｐゴシック" pitchFamily="34" charset="-128"/>
            </a:endParaRPr>
          </a:p>
        </p:txBody>
      </p:sp>
      <p:sp>
        <p:nvSpPr>
          <p:cNvPr id="23554" name="Rectangle 3"/>
          <p:cNvSpPr>
            <a:spLocks noChangeArrowheads="1"/>
          </p:cNvSpPr>
          <p:nvPr>
            <p:ph type="body" idx="1"/>
          </p:nvPr>
        </p:nvSpPr>
        <p:spPr>
          <a:xfrm>
            <a:off x="304800" y="1981200"/>
            <a:ext cx="8640763" cy="41148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A longitudinal study of the effects of drug-use on sexual activity.</a:t>
            </a:r>
          </a:p>
          <a:p>
            <a:pPr lvl="2"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Let </a:t>
            </a:r>
            <a:r>
              <a:rPr lang="en-US" i="1" smtClean="0">
                <a:ea typeface="ＭＳ Ｐゴシック" pitchFamily="34" charset="-128"/>
              </a:rPr>
              <a:t>X</a:t>
            </a:r>
            <a:r>
              <a:rPr lang="en-US" i="1" baseline="-25000" smtClean="0">
                <a:ea typeface="ＭＳ Ｐゴシック" pitchFamily="34" charset="-128"/>
              </a:rPr>
              <a:t>ij</a:t>
            </a:r>
            <a:r>
              <a:rPr lang="en-US" smtClean="0">
                <a:ea typeface="ＭＳ Ｐゴシック" pitchFamily="34" charset="-128"/>
              </a:rPr>
              <a:t>, the only explanatory variable of interest for now, indicate whether or not subject i reported drug-use (1=yes, 0=no) on day j.</a:t>
            </a: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Let </a:t>
            </a:r>
            <a:r>
              <a:rPr lang="en-US" i="1" smtClean="0">
                <a:ea typeface="ＭＳ Ｐゴシック" pitchFamily="34" charset="-128"/>
              </a:rPr>
              <a:t>Y</a:t>
            </a:r>
            <a:r>
              <a:rPr lang="en-US" i="1" baseline="-25000" smtClean="0">
                <a:ea typeface="ＭＳ Ｐゴシック" pitchFamily="34" charset="-128"/>
              </a:rPr>
              <a:t>ij</a:t>
            </a:r>
            <a:r>
              <a:rPr lang="en-US" smtClean="0">
                <a:ea typeface="ＭＳ Ｐゴシック" pitchFamily="34" charset="-128"/>
              </a:rPr>
              <a:t> denote whether subject had sex (1=yes, 0=no), i.e., </a:t>
            </a:r>
            <a:r>
              <a:rPr lang="en-US" i="1" smtClean="0">
                <a:ea typeface="ＭＳ Ｐゴシック" pitchFamily="34" charset="-128"/>
              </a:rPr>
              <a:t>Y</a:t>
            </a:r>
            <a:r>
              <a:rPr lang="en-US" i="1" baseline="-25000" smtClean="0">
                <a:ea typeface="ＭＳ Ｐゴシック" pitchFamily="34" charset="-128"/>
              </a:rPr>
              <a:t>ij</a:t>
            </a:r>
            <a:r>
              <a:rPr lang="en-US" smtClean="0">
                <a:ea typeface="ＭＳ Ｐゴシック" pitchFamily="34" charset="-128"/>
              </a:rPr>
              <a:t> is a binary outcome and thus its expectation can be modeled via the logit transform.</a:t>
            </a: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graphicFrame>
        <p:nvGraphicFramePr>
          <p:cNvPr id="23555" name="Object 2"/>
          <p:cNvGraphicFramePr>
            <a:graphicFrameLocks noChangeAspect="1"/>
          </p:cNvGraphicFramePr>
          <p:nvPr/>
        </p:nvGraphicFramePr>
        <p:xfrm>
          <a:off x="5029200" y="358140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9" name="Equation" r:id="rId4" imgW="114300" imgH="215900" progId="Equation.3">
                  <p:embed/>
                </p:oleObj>
              </mc:Choice>
              <mc:Fallback>
                <p:oleObj name="Equation" r:id="rId4" imgW="114300" imgH="2159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358140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6" name="Object 3"/>
          <p:cNvGraphicFramePr>
            <a:graphicFrameLocks noChangeAspect="1"/>
          </p:cNvGraphicFramePr>
          <p:nvPr/>
        </p:nvGraphicFramePr>
        <p:xfrm>
          <a:off x="4514850" y="33210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0" name="Equation" r:id="rId6" imgW="114300" imgH="215900" progId="Equation.3">
                  <p:embed/>
                </p:oleObj>
              </mc:Choice>
              <mc:Fallback>
                <p:oleObj name="Equation" r:id="rId6" imgW="114300" imgH="2159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6477000" cy="533400"/>
          </a:xfrm>
        </p:spPr>
        <p:txBody>
          <a:bodyPr/>
          <a:lstStyle/>
          <a:p>
            <a:pPr eaLnBrk="1" hangingPunct="1"/>
            <a:r>
              <a:rPr lang="en-US" sz="3200" smtClean="0">
                <a:solidFill>
                  <a:schemeClr val="tx1"/>
                </a:solidFill>
                <a:ea typeface="ＭＳ Ｐゴシック" pitchFamily="34" charset="-128"/>
              </a:rPr>
              <a:t>Data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990600"/>
            <a:ext cx="8001000" cy="5638800"/>
          </a:xfrm>
        </p:spPr>
        <p:txBody>
          <a:bodyPr/>
          <a:lstStyle/>
          <a:p>
            <a:pPr marL="1368425" lvl="2" indent="-446088" eaLnBrk="1" hangingPunct="1">
              <a:lnSpc>
                <a:spcPct val="90000"/>
              </a:lnSpc>
              <a:buFontTx/>
              <a:buNone/>
            </a:pPr>
            <a:r>
              <a:rPr lang="en-US" sz="1200" smtClean="0">
                <a:latin typeface="Courier New" pitchFamily="49" charset="0"/>
                <a:ea typeface="ＭＳ Ｐゴシック" pitchFamily="34" charset="-128"/>
              </a:rPr>
              <a:t>           eid      today   drgalcoh    sx24hrs</a:t>
            </a:r>
          </a:p>
          <a:p>
            <a:pPr marL="1368425" lvl="2" indent="-446088" eaLnBrk="1" hangingPunct="1">
              <a:lnSpc>
                <a:spcPct val="90000"/>
              </a:lnSpc>
              <a:buFontTx/>
              <a:buNone/>
            </a:pPr>
            <a:r>
              <a:rPr lang="en-US" sz="1200" smtClean="0">
                <a:latin typeface="Courier New" pitchFamily="49" charset="0"/>
                <a:ea typeface="ＭＳ Ｐゴシック" pitchFamily="34" charset="-128"/>
              </a:rPr>
              <a:t>   1.    10122  03 Jun 98        yes         no</a:t>
            </a:r>
          </a:p>
          <a:p>
            <a:pPr marL="1368425" lvl="2" indent="-446088" eaLnBrk="1" hangingPunct="1">
              <a:lnSpc>
                <a:spcPct val="90000"/>
              </a:lnSpc>
              <a:buFontTx/>
              <a:buNone/>
            </a:pPr>
            <a:r>
              <a:rPr lang="en-US" sz="1200" smtClean="0">
                <a:latin typeface="Courier New" pitchFamily="49" charset="0"/>
                <a:ea typeface="ＭＳ Ｐゴシック" pitchFamily="34" charset="-128"/>
              </a:rPr>
              <a:t>   2.    10123  04 Jun 98         no         no</a:t>
            </a:r>
          </a:p>
          <a:p>
            <a:pPr marL="1368425" lvl="2" indent="-446088" eaLnBrk="1" hangingPunct="1">
              <a:lnSpc>
                <a:spcPct val="90000"/>
              </a:lnSpc>
              <a:buFontTx/>
              <a:buNone/>
            </a:pPr>
            <a:r>
              <a:rPr lang="en-US" sz="1200" smtClean="0">
                <a:latin typeface="Courier New" pitchFamily="49" charset="0"/>
                <a:ea typeface="ＭＳ Ｐゴシック" pitchFamily="34" charset="-128"/>
              </a:rPr>
              <a:t>   3.    10123  05 Jun 98         no         no</a:t>
            </a:r>
          </a:p>
          <a:p>
            <a:pPr marL="1368425" lvl="2" indent="-446088" eaLnBrk="1" hangingPunct="1">
              <a:lnSpc>
                <a:spcPct val="90000"/>
              </a:lnSpc>
              <a:buFontTx/>
              <a:buNone/>
            </a:pPr>
            <a:r>
              <a:rPr lang="en-US" sz="1200" smtClean="0">
                <a:latin typeface="Courier New" pitchFamily="49" charset="0"/>
                <a:ea typeface="ＭＳ Ｐゴシック" pitchFamily="34" charset="-128"/>
              </a:rPr>
              <a:t>   4.    10123  06 Jun 98        yes         no</a:t>
            </a:r>
          </a:p>
          <a:p>
            <a:pPr marL="1368425" lvl="2" indent="-446088" eaLnBrk="1" hangingPunct="1">
              <a:lnSpc>
                <a:spcPct val="90000"/>
              </a:lnSpc>
              <a:buFontTx/>
              <a:buNone/>
            </a:pPr>
            <a:r>
              <a:rPr lang="en-US" sz="1200" smtClean="0">
                <a:latin typeface="Courier New" pitchFamily="49" charset="0"/>
                <a:ea typeface="ＭＳ Ｐゴシック" pitchFamily="34" charset="-128"/>
              </a:rPr>
              <a:t>   5.    10123  07 Jun 98         no         no</a:t>
            </a:r>
          </a:p>
          <a:p>
            <a:pPr marL="1368425" lvl="2" indent="-446088" eaLnBrk="1" hangingPunct="1">
              <a:lnSpc>
                <a:spcPct val="90000"/>
              </a:lnSpc>
              <a:buFontTx/>
              <a:buNone/>
            </a:pPr>
            <a:r>
              <a:rPr lang="en-US" sz="1200" smtClean="0">
                <a:latin typeface="Courier New" pitchFamily="49" charset="0"/>
                <a:ea typeface="ＭＳ Ｐゴシック" pitchFamily="34" charset="-128"/>
              </a:rPr>
              <a:t>   6.    10123  08 Jun 98         no         no</a:t>
            </a:r>
          </a:p>
          <a:p>
            <a:pPr marL="1368425" lvl="2" indent="-446088" eaLnBrk="1" hangingPunct="1">
              <a:lnSpc>
                <a:spcPct val="90000"/>
              </a:lnSpc>
              <a:buFontTx/>
              <a:buNone/>
            </a:pPr>
            <a:r>
              <a:rPr lang="en-US" sz="1200" smtClean="0">
                <a:latin typeface="Courier New" pitchFamily="49" charset="0"/>
                <a:ea typeface="ＭＳ Ｐゴシック" pitchFamily="34" charset="-128"/>
              </a:rPr>
              <a:t>   7.    10123  09 Jun 98         no         no</a:t>
            </a:r>
          </a:p>
          <a:p>
            <a:pPr marL="1368425" lvl="2" indent="-446088" eaLnBrk="1" hangingPunct="1">
              <a:lnSpc>
                <a:spcPct val="90000"/>
              </a:lnSpc>
              <a:buFontTx/>
              <a:buNone/>
            </a:pPr>
            <a:r>
              <a:rPr lang="en-US" sz="1200" smtClean="0">
                <a:latin typeface="Courier New" pitchFamily="49" charset="0"/>
                <a:ea typeface="ＭＳ Ｐゴシック" pitchFamily="34" charset="-128"/>
              </a:rPr>
              <a:t>   8.    10123  12 Jun 98         no         no</a:t>
            </a:r>
          </a:p>
          <a:p>
            <a:pPr marL="1368425" lvl="2" indent="-446088" eaLnBrk="1" hangingPunct="1">
              <a:lnSpc>
                <a:spcPct val="90000"/>
              </a:lnSpc>
              <a:buFontTx/>
              <a:buNone/>
            </a:pPr>
            <a:r>
              <a:rPr lang="en-US" sz="1200" smtClean="0">
                <a:latin typeface="Courier New" pitchFamily="49" charset="0"/>
                <a:ea typeface="ＭＳ Ｐゴシック" pitchFamily="34" charset="-128"/>
              </a:rPr>
              <a:t>   9.    10123  14 Jun 98        yes         no</a:t>
            </a:r>
          </a:p>
          <a:p>
            <a:pPr marL="1368425" lvl="2" indent="-446088" eaLnBrk="1" hangingPunct="1">
              <a:lnSpc>
                <a:spcPct val="90000"/>
              </a:lnSpc>
              <a:buFontTx/>
              <a:buNone/>
            </a:pPr>
            <a:r>
              <a:rPr lang="en-US" sz="1200" smtClean="0">
                <a:latin typeface="Courier New" pitchFamily="49" charset="0"/>
                <a:ea typeface="ＭＳ Ｐゴシック" pitchFamily="34" charset="-128"/>
              </a:rPr>
              <a:t>  10.    10123  16 Jun 98         no         no</a:t>
            </a:r>
          </a:p>
          <a:p>
            <a:pPr marL="1368425" lvl="2" indent="-446088" eaLnBrk="1" hangingPunct="1">
              <a:lnSpc>
                <a:spcPct val="90000"/>
              </a:lnSpc>
              <a:buFontTx/>
              <a:buNone/>
            </a:pPr>
            <a:r>
              <a:rPr lang="en-US" sz="1200" smtClean="0">
                <a:latin typeface="Courier New" pitchFamily="49" charset="0"/>
                <a:ea typeface="ＭＳ Ｐゴシック" pitchFamily="34" charset="-128"/>
              </a:rPr>
              <a:t>  11.    10123  17 Jun 98         no         no</a:t>
            </a:r>
          </a:p>
          <a:p>
            <a:pPr marL="1368425" lvl="2" indent="-446088" eaLnBrk="1" hangingPunct="1">
              <a:lnSpc>
                <a:spcPct val="90000"/>
              </a:lnSpc>
              <a:buFontTx/>
              <a:buNone/>
            </a:pPr>
            <a:r>
              <a:rPr lang="en-US" sz="1200" smtClean="0">
                <a:latin typeface="Courier New" pitchFamily="49" charset="0"/>
                <a:ea typeface="ＭＳ Ｐゴシック" pitchFamily="34" charset="-128"/>
              </a:rPr>
              <a:t>  12.    10123  18 Jun 98         no        yes</a:t>
            </a:r>
          </a:p>
          <a:p>
            <a:pPr marL="1368425" lvl="2" indent="-446088" eaLnBrk="1" hangingPunct="1">
              <a:lnSpc>
                <a:spcPct val="90000"/>
              </a:lnSpc>
              <a:buFontTx/>
              <a:buNone/>
            </a:pPr>
            <a:r>
              <a:rPr lang="en-US" sz="1200" smtClean="0">
                <a:latin typeface="Courier New" pitchFamily="49" charset="0"/>
                <a:ea typeface="ＭＳ Ｐゴシック" pitchFamily="34" charset="-128"/>
              </a:rPr>
              <a:t>  13.    10123  19 Jun 98         no         no</a:t>
            </a:r>
          </a:p>
          <a:p>
            <a:pPr marL="1368425" lvl="2" indent="-446088" eaLnBrk="1" hangingPunct="1">
              <a:lnSpc>
                <a:spcPct val="90000"/>
              </a:lnSpc>
              <a:buFontTx/>
              <a:buNone/>
            </a:pPr>
            <a:r>
              <a:rPr lang="en-US" sz="1200" smtClean="0">
                <a:latin typeface="Courier New" pitchFamily="49" charset="0"/>
                <a:ea typeface="ＭＳ Ｐゴシック" pitchFamily="34" charset="-128"/>
              </a:rPr>
              <a:t>  14.    10123  20 Jun 98         no         no</a:t>
            </a:r>
          </a:p>
          <a:p>
            <a:pPr marL="1368425" lvl="2" indent="-446088" eaLnBrk="1" hangingPunct="1">
              <a:lnSpc>
                <a:spcPct val="90000"/>
              </a:lnSpc>
              <a:buFontTx/>
              <a:buNone/>
            </a:pPr>
            <a:r>
              <a:rPr lang="en-US" sz="1200" smtClean="0">
                <a:latin typeface="Courier New" pitchFamily="49" charset="0"/>
                <a:ea typeface="ＭＳ Ｐゴシック" pitchFamily="34" charset="-128"/>
              </a:rPr>
              <a:t>  15.    10123  21 Jun 98         no         no</a:t>
            </a:r>
          </a:p>
          <a:p>
            <a:pPr marL="1368425" lvl="2" indent="-446088" eaLnBrk="1" hangingPunct="1">
              <a:lnSpc>
                <a:spcPct val="90000"/>
              </a:lnSpc>
              <a:buFontTx/>
              <a:buNone/>
            </a:pPr>
            <a:r>
              <a:rPr lang="en-US" sz="1200" smtClean="0">
                <a:latin typeface="Courier New" pitchFamily="49" charset="0"/>
                <a:ea typeface="ＭＳ Ｐゴシック" pitchFamily="34" charset="-128"/>
              </a:rPr>
              <a:t>  16.    10123  23 Jun 98         no         no</a:t>
            </a:r>
          </a:p>
          <a:p>
            <a:pPr marL="1368425" lvl="2" indent="-446088" eaLnBrk="1" hangingPunct="1">
              <a:lnSpc>
                <a:spcPct val="90000"/>
              </a:lnSpc>
              <a:buFontTx/>
              <a:buNone/>
            </a:pPr>
            <a:r>
              <a:rPr lang="en-US" sz="1200" smtClean="0">
                <a:latin typeface="Courier New" pitchFamily="49" charset="0"/>
                <a:ea typeface="ＭＳ Ｐゴシック" pitchFamily="34" charset="-128"/>
              </a:rPr>
              <a:t>  17.    10123  25 Jun 98         no        yes</a:t>
            </a:r>
          </a:p>
          <a:p>
            <a:pPr marL="1368425" lvl="2" indent="-446088" eaLnBrk="1" hangingPunct="1">
              <a:lnSpc>
                <a:spcPct val="90000"/>
              </a:lnSpc>
              <a:buFontTx/>
              <a:buNone/>
            </a:pPr>
            <a:r>
              <a:rPr lang="en-US" sz="1200" smtClean="0">
                <a:latin typeface="Courier New" pitchFamily="49" charset="0"/>
                <a:ea typeface="ＭＳ Ｐゴシック" pitchFamily="34" charset="-128"/>
              </a:rPr>
              <a:t>  18.    10123  28 Jun 98         no         no</a:t>
            </a:r>
          </a:p>
          <a:p>
            <a:pPr marL="1368425" lvl="2" indent="-446088" eaLnBrk="1" hangingPunct="1">
              <a:lnSpc>
                <a:spcPct val="90000"/>
              </a:lnSpc>
              <a:buFontTx/>
              <a:buNone/>
            </a:pPr>
            <a:r>
              <a:rPr lang="en-US" sz="1200" smtClean="0">
                <a:latin typeface="Courier New" pitchFamily="49" charset="0"/>
                <a:ea typeface="ＭＳ Ｐゴシック" pitchFamily="34" charset="-128"/>
              </a:rPr>
              <a:t>  19.    10123  29 Jun 98         no        yes</a:t>
            </a:r>
          </a:p>
          <a:p>
            <a:pPr marL="1368425" lvl="2" indent="-446088" eaLnBrk="1" hangingPunct="1">
              <a:lnSpc>
                <a:spcPct val="90000"/>
              </a:lnSpc>
              <a:buFontTx/>
              <a:buNone/>
            </a:pPr>
            <a:r>
              <a:rPr lang="en-US" sz="1200" smtClean="0">
                <a:latin typeface="Courier New" pitchFamily="49" charset="0"/>
                <a:ea typeface="ＭＳ Ｐゴシック" pitchFamily="34" charset="-128"/>
              </a:rPr>
              <a:t>  20.    10123  01 Jul 98         no        yes</a:t>
            </a:r>
          </a:p>
          <a:p>
            <a:pPr marL="1368425" lvl="2" indent="-446088" eaLnBrk="1" hangingPunct="1">
              <a:lnSpc>
                <a:spcPct val="90000"/>
              </a:lnSpc>
              <a:buFontTx/>
              <a:buNone/>
            </a:pPr>
            <a:r>
              <a:rPr lang="en-US" sz="1200" smtClean="0">
                <a:latin typeface="Courier New" pitchFamily="49" charset="0"/>
                <a:ea typeface="ＭＳ Ｐゴシック" pitchFamily="34" charset="-128"/>
              </a:rPr>
              <a:t>  21.    10123  02 Jul 98         no         no</a:t>
            </a:r>
          </a:p>
          <a:p>
            <a:pPr marL="1368425" lvl="2" indent="-446088" eaLnBrk="1" hangingPunct="1">
              <a:lnSpc>
                <a:spcPct val="90000"/>
              </a:lnSpc>
              <a:buFontTx/>
              <a:buNone/>
            </a:pPr>
            <a:r>
              <a:rPr lang="en-US" sz="1200" smtClean="0">
                <a:latin typeface="Courier New" pitchFamily="49" charset="0"/>
                <a:ea typeface="ＭＳ Ｐゴシック" pitchFamily="34" charset="-128"/>
              </a:rPr>
              <a:t>  22.    10123  03 Jul 98         no         no</a:t>
            </a:r>
          </a:p>
          <a:p>
            <a:pPr marL="1368425" lvl="2" indent="-446088" eaLnBrk="1" hangingPunct="1">
              <a:lnSpc>
                <a:spcPct val="90000"/>
              </a:lnSpc>
              <a:buFontTx/>
              <a:buNone/>
            </a:pPr>
            <a:r>
              <a:rPr lang="en-US" sz="1200" smtClean="0">
                <a:latin typeface="Courier New" pitchFamily="49" charset="0"/>
                <a:ea typeface="ＭＳ Ｐゴシック" pitchFamily="34" charset="-128"/>
              </a:rPr>
              <a:t>  23.    10123  04 Jul 98         no         no</a:t>
            </a:r>
          </a:p>
          <a:p>
            <a:pPr marL="1368425" lvl="2" indent="-446088" eaLnBrk="1" hangingPunct="1">
              <a:lnSpc>
                <a:spcPct val="90000"/>
              </a:lnSpc>
              <a:buFontTx/>
              <a:buNone/>
            </a:pPr>
            <a:r>
              <a:rPr lang="en-US" sz="1200" smtClean="0">
                <a:latin typeface="Courier New" pitchFamily="49" charset="0"/>
                <a:ea typeface="ＭＳ Ｐゴシック" pitchFamily="34" charset="-128"/>
              </a:rPr>
              <a:t>  24.    10123  05 Jul 98         no         no</a:t>
            </a:r>
          </a:p>
          <a:p>
            <a:pPr marL="1368425" lvl="2" indent="-446088" eaLnBrk="1" hangingPunct="1">
              <a:lnSpc>
                <a:spcPct val="90000"/>
              </a:lnSpc>
              <a:buFontTx/>
              <a:buNone/>
            </a:pPr>
            <a:r>
              <a:rPr lang="en-US" sz="1200" smtClean="0">
                <a:latin typeface="Courier New" pitchFamily="49" charset="0"/>
                <a:ea typeface="ＭＳ Ｐゴシック" pitchFamily="34" charset="-128"/>
              </a:rPr>
              <a:t>  25.    10124  04 Jun 98         no         no</a:t>
            </a:r>
          </a:p>
          <a:p>
            <a:pPr marL="1368425" lvl="2" indent="-446088" eaLnBrk="1" hangingPunct="1">
              <a:lnSpc>
                <a:spcPct val="90000"/>
              </a:lnSpc>
              <a:buFontTx/>
              <a:buNone/>
            </a:pPr>
            <a:r>
              <a:rPr lang="en-US" sz="1200" smtClean="0">
                <a:latin typeface="Courier New" pitchFamily="49" charset="0"/>
                <a:ea typeface="ＭＳ Ｐゴシック" pitchFamily="34" charset="-128"/>
              </a:rPr>
              <a:t>  26.    10124  07 Jun 98         no         no</a:t>
            </a:r>
          </a:p>
          <a:p>
            <a:pPr marL="1368425" lvl="2" indent="-446088" eaLnBrk="1" hangingPunct="1">
              <a:lnSpc>
                <a:spcPct val="90000"/>
              </a:lnSpc>
              <a:buFontTx/>
              <a:buNone/>
            </a:pPr>
            <a:r>
              <a:rPr lang="en-US" sz="1200" smtClean="0">
                <a:latin typeface="Courier New" pitchFamily="49" charset="0"/>
                <a:ea typeface="ＭＳ Ｐゴシック" pitchFamily="34" charset="-128"/>
              </a:rPr>
              <a:t>  27.    10124  08 Jun 98         no         no</a:t>
            </a:r>
          </a:p>
          <a:p>
            <a:pPr marL="1368425" lvl="2" indent="-446088" eaLnBrk="1" hangingPunct="1">
              <a:lnSpc>
                <a:spcPct val="90000"/>
              </a:lnSpc>
              <a:buFontTx/>
              <a:buNone/>
            </a:pPr>
            <a:endParaRPr lang="en-US" sz="1200" smtClean="0">
              <a:latin typeface="Courier New" pitchFamily="49" charset="0"/>
              <a:ea typeface="ＭＳ Ｐゴシック" pitchFamily="34" charset="-128"/>
            </a:endParaRPr>
          </a:p>
        </p:txBody>
      </p:sp>
      <p:graphicFrame>
        <p:nvGraphicFramePr>
          <p:cNvPr id="25603" name="Object 2"/>
          <p:cNvGraphicFramePr>
            <a:graphicFrameLocks noChangeAspect="1"/>
          </p:cNvGraphicFramePr>
          <p:nvPr/>
        </p:nvGraphicFramePr>
        <p:xfrm>
          <a:off x="5029200" y="358140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7" name="Equation" r:id="rId4" imgW="114300" imgH="215900" progId="Equation.3">
                  <p:embed/>
                </p:oleObj>
              </mc:Choice>
              <mc:Fallback>
                <p:oleObj name="Equation" r:id="rId4" imgW="114300" imgH="2159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358140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4" name="Object 3"/>
          <p:cNvGraphicFramePr>
            <a:graphicFrameLocks noChangeAspect="1"/>
          </p:cNvGraphicFramePr>
          <p:nvPr/>
        </p:nvGraphicFramePr>
        <p:xfrm>
          <a:off x="4514850" y="33210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8" name="Equation" r:id="rId6" imgW="114300" imgH="215900" progId="Equation.3">
                  <p:embed/>
                </p:oleObj>
              </mc:Choice>
              <mc:Fallback>
                <p:oleObj name="Equation" r:id="rId6" imgW="114300" imgH="2159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/>
            </a:r>
            <a:br>
              <a:rPr lang="en-US" smtClean="0">
                <a:ea typeface="ＭＳ Ｐゴシック" pitchFamily="34" charset="-128"/>
              </a:rPr>
            </a:br>
            <a:r>
              <a:rPr lang="en-US" smtClean="0">
                <a:ea typeface="ＭＳ Ｐゴシック" pitchFamily="34" charset="-128"/>
              </a:rPr>
              <a:t> Transition Model for </a:t>
            </a:r>
            <a:br>
              <a:rPr lang="en-US" smtClean="0">
                <a:ea typeface="ＭＳ Ｐゴシック" pitchFamily="34" charset="-128"/>
              </a:rPr>
            </a:br>
            <a:r>
              <a:rPr lang="en-US" smtClean="0">
                <a:ea typeface="ＭＳ Ｐゴシック" pitchFamily="34" charset="-128"/>
              </a:rPr>
              <a:t>Teenage Sex and Drug-Use </a:t>
            </a:r>
            <a:br>
              <a:rPr lang="en-US" smtClean="0">
                <a:ea typeface="ＭＳ Ｐゴシック" pitchFamily="34" charset="-128"/>
              </a:rPr>
            </a:br>
            <a:r>
              <a:rPr lang="en-US" smtClean="0">
                <a:ea typeface="ＭＳ Ｐゴシック" pitchFamily="34" charset="-128"/>
              </a:rPr>
              <a:t/>
            </a:r>
            <a:br>
              <a:rPr lang="en-US" smtClean="0">
                <a:ea typeface="ＭＳ Ｐゴシック" pitchFamily="34" charset="-128"/>
              </a:rPr>
            </a:br>
            <a:endParaRPr lang="en-US" smtClean="0">
              <a:ea typeface="ＭＳ Ｐゴシック" pitchFamily="34" charset="-128"/>
            </a:endParaRPr>
          </a:p>
        </p:txBody>
      </p:sp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For time-sequenced repeated measures, build the joint distribution by specifying a sequence of distributions that are conditioned on previous measurements on the individual.  These are called transition (Markov) models.</a:t>
            </a:r>
          </a:p>
          <a:p>
            <a:pPr lvl="2"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For the study of teenage sex:</a:t>
            </a:r>
            <a:br>
              <a:rPr lang="en-US" smtClean="0">
                <a:ea typeface="ＭＳ Ｐゴシック" pitchFamily="34" charset="-128"/>
              </a:rPr>
            </a:br>
            <a:r>
              <a:rPr lang="en-US" smtClean="0">
                <a:ea typeface="ＭＳ Ｐゴシック" pitchFamily="34" charset="-128"/>
              </a:rPr>
              <a:t> </a:t>
            </a:r>
          </a:p>
          <a:p>
            <a:pPr lvl="2"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    where </a:t>
            </a:r>
            <a:r>
              <a:rPr lang="en-US" i="1" smtClean="0">
                <a:ea typeface="ＭＳ Ｐゴシック" pitchFamily="34" charset="-128"/>
              </a:rPr>
              <a:t>Y</a:t>
            </a:r>
            <a:r>
              <a:rPr lang="en-US" i="1" baseline="-25000" smtClean="0">
                <a:ea typeface="ＭＳ Ｐゴシック" pitchFamily="34" charset="-128"/>
              </a:rPr>
              <a:t>i1</a:t>
            </a:r>
            <a:r>
              <a:rPr lang="en-US" smtClean="0">
                <a:ea typeface="ＭＳ Ｐゴシック" pitchFamily="34" charset="-128"/>
              </a:rPr>
              <a:t> is outcome at time t</a:t>
            </a:r>
            <a:r>
              <a:rPr lang="en-US" baseline="-25000" smtClean="0">
                <a:ea typeface="ＭＳ Ｐゴシック" pitchFamily="34" charset="-128"/>
              </a:rPr>
              <a:t>i1</a:t>
            </a:r>
            <a:r>
              <a:rPr lang="en-US" smtClean="0">
                <a:ea typeface="ＭＳ Ｐゴシック" pitchFamily="34" charset="-128"/>
              </a:rPr>
              <a:t>,Y</a:t>
            </a:r>
            <a:r>
              <a:rPr lang="en-US" baseline="-25000" smtClean="0">
                <a:ea typeface="ＭＳ Ｐゴシック" pitchFamily="34" charset="-128"/>
              </a:rPr>
              <a:t>i2</a:t>
            </a:r>
            <a:r>
              <a:rPr lang="en-US" smtClean="0">
                <a:ea typeface="ＭＳ Ｐゴシック" pitchFamily="34" charset="-128"/>
              </a:rPr>
              <a:t> at t</a:t>
            </a:r>
            <a:r>
              <a:rPr lang="en-US" baseline="-25000" smtClean="0">
                <a:ea typeface="ＭＳ Ｐゴシック" pitchFamily="34" charset="-128"/>
              </a:rPr>
              <a:t>i2</a:t>
            </a:r>
            <a:r>
              <a:rPr lang="en-US" smtClean="0">
                <a:ea typeface="ＭＳ Ｐゴシック" pitchFamily="34" charset="-128"/>
              </a:rPr>
              <a:t>, ..., and t</a:t>
            </a:r>
            <a:r>
              <a:rPr lang="en-US" baseline="-25000" smtClean="0">
                <a:ea typeface="ＭＳ Ｐゴシック" pitchFamily="34" charset="-128"/>
              </a:rPr>
              <a:t>i1</a:t>
            </a:r>
            <a:r>
              <a:rPr lang="en-US" smtClean="0">
                <a:ea typeface="ＭＳ Ｐゴシック" pitchFamily="34" charset="-128"/>
              </a:rPr>
              <a:t> &lt; t</a:t>
            </a:r>
            <a:r>
              <a:rPr lang="en-US" baseline="-25000" smtClean="0">
                <a:ea typeface="ＭＳ Ｐゴシック" pitchFamily="34" charset="-128"/>
              </a:rPr>
              <a:t>i2</a:t>
            </a:r>
            <a:r>
              <a:rPr lang="en-US" smtClean="0">
                <a:ea typeface="ＭＳ Ｐゴシック" pitchFamily="34" charset="-128"/>
              </a:rPr>
              <a:t> &lt;... &lt; t</a:t>
            </a:r>
            <a:r>
              <a:rPr lang="en-US" baseline="-25000" smtClean="0">
                <a:ea typeface="ＭＳ Ｐゴシック" pitchFamily="34" charset="-128"/>
              </a:rPr>
              <a:t>in</a:t>
            </a:r>
            <a:r>
              <a:rPr lang="en-US" baseline="-35000" smtClean="0">
                <a:ea typeface="ＭＳ Ｐゴシック" pitchFamily="34" charset="-128"/>
              </a:rPr>
              <a:t>i</a:t>
            </a:r>
            <a:r>
              <a:rPr lang="en-US" smtClean="0">
                <a:ea typeface="ＭＳ Ｐゴシック" pitchFamily="34" charset="-128"/>
              </a:rPr>
              <a:t> .</a:t>
            </a: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graphicFrame>
        <p:nvGraphicFramePr>
          <p:cNvPr id="27651" name="Object 2"/>
          <p:cNvGraphicFramePr>
            <a:graphicFrameLocks noChangeAspect="1"/>
          </p:cNvGraphicFramePr>
          <p:nvPr/>
        </p:nvGraphicFramePr>
        <p:xfrm>
          <a:off x="5029200" y="358140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02" name="Equation" r:id="rId4" imgW="114300" imgH="215900" progId="Equation.3">
                  <p:embed/>
                </p:oleObj>
              </mc:Choice>
              <mc:Fallback>
                <p:oleObj name="Equation" r:id="rId4" imgW="114300" imgH="2159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358140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2" name="Object 3"/>
          <p:cNvGraphicFramePr>
            <a:graphicFrameLocks noChangeAspect="1"/>
          </p:cNvGraphicFramePr>
          <p:nvPr/>
        </p:nvGraphicFramePr>
        <p:xfrm>
          <a:off x="4514850" y="33210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03" name="Equation" r:id="rId6" imgW="114300" imgH="215900" progId="Equation.3">
                  <p:embed/>
                </p:oleObj>
              </mc:Choice>
              <mc:Fallback>
                <p:oleObj name="Equation" r:id="rId6" imgW="114300" imgH="2159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3" name="Object 4"/>
          <p:cNvGraphicFramePr>
            <a:graphicFrameLocks noChangeAspect="1"/>
          </p:cNvGraphicFramePr>
          <p:nvPr/>
        </p:nvGraphicFramePr>
        <p:xfrm>
          <a:off x="1143000" y="4800600"/>
          <a:ext cx="7210425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04" name="Equation" r:id="rId7" imgW="3721100" imgH="228600" progId="Equation.3">
                  <p:embed/>
                </p:oleObj>
              </mc:Choice>
              <mc:Fallback>
                <p:oleObj name="Equation" r:id="rId7" imgW="372110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800600"/>
                        <a:ext cx="7210425" cy="446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/>
            </a:r>
            <a:br>
              <a:rPr lang="en-US" smtClean="0">
                <a:ea typeface="ＭＳ Ｐゴシック" pitchFamily="34" charset="-128"/>
              </a:rPr>
            </a:br>
            <a:r>
              <a:rPr lang="en-US" smtClean="0">
                <a:ea typeface="ＭＳ Ｐゴシック" pitchFamily="34" charset="-128"/>
              </a:rPr>
              <a:t> Transition Model for </a:t>
            </a:r>
            <a:br>
              <a:rPr lang="en-US" smtClean="0">
                <a:ea typeface="ＭＳ Ｐゴシック" pitchFamily="34" charset="-128"/>
              </a:rPr>
            </a:br>
            <a:r>
              <a:rPr lang="en-US" smtClean="0">
                <a:ea typeface="ＭＳ Ｐゴシック" pitchFamily="34" charset="-128"/>
              </a:rPr>
              <a:t>Teenage Sex and Drug-Use </a:t>
            </a:r>
            <a:br>
              <a:rPr lang="en-US" smtClean="0">
                <a:ea typeface="ＭＳ Ｐゴシック" pitchFamily="34" charset="-128"/>
              </a:rPr>
            </a:br>
            <a:r>
              <a:rPr lang="en-US" smtClean="0">
                <a:ea typeface="ＭＳ Ｐゴシック" pitchFamily="34" charset="-128"/>
              </a:rPr>
              <a:t/>
            </a:r>
            <a:br>
              <a:rPr lang="en-US" smtClean="0">
                <a:ea typeface="ＭＳ Ｐゴシック" pitchFamily="34" charset="-128"/>
              </a:rPr>
            </a:br>
            <a:endParaRPr lang="en-US" smtClean="0">
              <a:ea typeface="ＭＳ Ｐゴシック" pitchFamily="34" charset="-128"/>
            </a:endParaRPr>
          </a:p>
        </p:txBody>
      </p:sp>
      <p:sp>
        <p:nvSpPr>
          <p:cNvPr id="2969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This approach constructs the likelihood, for the case of this model</a:t>
            </a: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lvl="2" eaLnBrk="1" hangingPunct="1"/>
            <a:endParaRPr lang="en-US" smtClean="0">
              <a:ea typeface="ＭＳ Ｐゴシック" pitchFamily="34" charset="-128"/>
            </a:endParaRPr>
          </a:p>
          <a:p>
            <a:pPr lvl="2"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    under the assumption that:</a:t>
            </a:r>
          </a:p>
        </p:txBody>
      </p:sp>
      <p:graphicFrame>
        <p:nvGraphicFramePr>
          <p:cNvPr id="29699" name="Object 2"/>
          <p:cNvGraphicFramePr>
            <a:graphicFrameLocks noChangeAspect="1"/>
          </p:cNvGraphicFramePr>
          <p:nvPr/>
        </p:nvGraphicFramePr>
        <p:xfrm>
          <a:off x="5029200" y="358140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67" name="Equation" r:id="rId4" imgW="114300" imgH="215900" progId="Equation.3">
                  <p:embed/>
                </p:oleObj>
              </mc:Choice>
              <mc:Fallback>
                <p:oleObj name="Equation" r:id="rId4" imgW="114300" imgH="2159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358140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0" name="Object 3"/>
          <p:cNvGraphicFramePr>
            <a:graphicFrameLocks noChangeAspect="1"/>
          </p:cNvGraphicFramePr>
          <p:nvPr/>
        </p:nvGraphicFramePr>
        <p:xfrm>
          <a:off x="4514850" y="33210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68" name="Equation" r:id="rId6" imgW="114300" imgH="215900" progId="Equation.3">
                  <p:embed/>
                </p:oleObj>
              </mc:Choice>
              <mc:Fallback>
                <p:oleObj name="Equation" r:id="rId6" imgW="114300" imgH="2159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1" name="Object 5"/>
          <p:cNvGraphicFramePr>
            <a:graphicFrameLocks noChangeAspect="1"/>
          </p:cNvGraphicFramePr>
          <p:nvPr/>
        </p:nvGraphicFramePr>
        <p:xfrm>
          <a:off x="914400" y="5334000"/>
          <a:ext cx="60833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69" name="Equation" r:id="rId7" imgW="1816100" imgH="203200" progId="Equation.3">
                  <p:embed/>
                </p:oleObj>
              </mc:Choice>
              <mc:Fallback>
                <p:oleObj name="Equation" r:id="rId7" imgW="1816100" imgH="203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5334000"/>
                        <a:ext cx="60833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2" name="Object 6"/>
          <p:cNvGraphicFramePr>
            <a:graphicFrameLocks noChangeAspect="1"/>
          </p:cNvGraphicFramePr>
          <p:nvPr/>
        </p:nvGraphicFramePr>
        <p:xfrm>
          <a:off x="609600" y="3276600"/>
          <a:ext cx="7542213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70" name="Equation" r:id="rId9" imgW="3721100" imgH="228600" progId="Equation.3">
                  <p:embed/>
                </p:oleObj>
              </mc:Choice>
              <mc:Fallback>
                <p:oleObj name="Equation" r:id="rId9" imgW="3721100" imgH="228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276600"/>
                        <a:ext cx="7542213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and model of the data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 smtClean="0"/>
                  <a:t>Objective</a:t>
                </a:r>
                <a:r>
                  <a:rPr lang="en-US" dirty="0" smtClean="0"/>
                  <a:t>: Estimate the mean of the average CD4 count at the two time points of the </a:t>
                </a:r>
                <a:r>
                  <a:rPr lang="en-US" i="1" dirty="0" smtClean="0"/>
                  <a:t>m</a:t>
                </a:r>
                <a:r>
                  <a:rPr lang="en-US" dirty="0" smtClean="0"/>
                  <a:t> subjects in the study</a:t>
                </a:r>
              </a:p>
              <a:p>
                <a:r>
                  <a:rPr lang="en-US" dirty="0" smtClean="0"/>
                  <a:t>Simple  linear model: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𝐸𝑟𝑟𝑜𝑟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endParaRPr lang="en-US" b="0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𝑚𝑒𝑎𝑛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𝐸𝑟𝑟𝑜𝑟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𝑖𝑗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=0</m:t>
                    </m:r>
                  </m:oMath>
                </a14:m>
                <a:endParaRPr lang="en-US" b="0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𝑌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𝑋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𝐸𝑟𝑟𝑜𝑟</m:t>
                    </m:r>
                  </m:oMath>
                </a14:m>
                <a:r>
                  <a:rPr lang="en-US" dirty="0" smtClean="0"/>
                  <a:t> – in matrix notation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627" t="-1481" r="-15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95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620000" cy="6096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/>
            </a:r>
            <a:br>
              <a:rPr lang="en-US" smtClean="0">
                <a:ea typeface="ＭＳ Ｐゴシック" pitchFamily="34" charset="-128"/>
              </a:rPr>
            </a:br>
            <a:r>
              <a:rPr lang="en-US" smtClean="0">
                <a:ea typeface="ＭＳ Ｐゴシック" pitchFamily="34" charset="-128"/>
              </a:rPr>
              <a:t>Transition Models</a:t>
            </a:r>
            <a:br>
              <a:rPr lang="en-US" smtClean="0">
                <a:ea typeface="ＭＳ Ｐゴシック" pitchFamily="34" charset="-128"/>
              </a:rPr>
            </a:br>
            <a:endParaRPr lang="en-US" smtClean="0">
              <a:ea typeface="ＭＳ Ｐゴシック" pitchFamily="34" charset="-128"/>
            </a:endParaRPr>
          </a:p>
        </p:txBody>
      </p:sp>
      <p:sp>
        <p:nvSpPr>
          <p:cNvPr id="31746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066800"/>
            <a:ext cx="7772400" cy="4114800"/>
          </a:xfrm>
        </p:spPr>
        <p:txBody>
          <a:bodyPr/>
          <a:lstStyle/>
          <a:p>
            <a:pPr eaLnBrk="1" hangingPunct="1"/>
            <a:r>
              <a:rPr lang="en-US" i="1" smtClean="0">
                <a:ea typeface="ＭＳ Ｐゴシック" pitchFamily="34" charset="-128"/>
              </a:rPr>
              <a:t>exp(δ)</a:t>
            </a:r>
            <a:r>
              <a:rPr lang="en-US" smtClean="0">
                <a:ea typeface="ＭＳ Ｐゴシック" pitchFamily="34" charset="-128"/>
              </a:rPr>
              <a:t> = odds ratio (OR) of among subjects who did versus did not have sex during the prior day, keeping drug status fixed. </a:t>
            </a:r>
          </a:p>
          <a:p>
            <a:pPr lvl="2"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exp(</a:t>
            </a:r>
            <a:r>
              <a:rPr lang="en-US" i="1" smtClean="0">
                <a:ea typeface="ＭＳ Ｐゴシック" pitchFamily="34" charset="-128"/>
                <a:sym typeface="Symbol" pitchFamily="18" charset="2"/>
              </a:rPr>
              <a:t></a:t>
            </a:r>
            <a:r>
              <a:rPr lang="en-US" i="1" baseline="-25000" smtClean="0">
                <a:ea typeface="ＭＳ Ｐゴシック" pitchFamily="34" charset="-128"/>
              </a:rPr>
              <a:t>1</a:t>
            </a:r>
            <a:r>
              <a:rPr lang="en-US" i="1" baseline="30000" smtClean="0">
                <a:ea typeface="ＭＳ Ｐゴシック" pitchFamily="34" charset="-128"/>
              </a:rPr>
              <a:t>TM</a:t>
            </a:r>
            <a:r>
              <a:rPr lang="en-US" smtClean="0">
                <a:ea typeface="ＭＳ Ｐゴシック" pitchFamily="34" charset="-128"/>
              </a:rPr>
              <a:t>) = OR of drug use vs. not for either subjects who reported having sex or did not have sex  the previous day.</a:t>
            </a:r>
          </a:p>
          <a:p>
            <a:pPr lvl="2"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use generalized linear models (glm) software (e.g., linear, logistic, poisson regression).</a:t>
            </a:r>
          </a:p>
          <a:p>
            <a:pPr lvl="2"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Most commonly used for nice, time-structured data.</a:t>
            </a:r>
          </a:p>
        </p:txBody>
      </p:sp>
      <p:graphicFrame>
        <p:nvGraphicFramePr>
          <p:cNvPr id="31747" name="Object 2"/>
          <p:cNvGraphicFramePr>
            <a:graphicFrameLocks noChangeAspect="1"/>
          </p:cNvGraphicFramePr>
          <p:nvPr/>
        </p:nvGraphicFramePr>
        <p:xfrm>
          <a:off x="5029200" y="358140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1" name="Equation" r:id="rId4" imgW="114300" imgH="215900" progId="Equation.3">
                  <p:embed/>
                </p:oleObj>
              </mc:Choice>
              <mc:Fallback>
                <p:oleObj name="Equation" r:id="rId4" imgW="114300" imgH="2159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358140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8" name="Object 3"/>
          <p:cNvGraphicFramePr>
            <a:graphicFrameLocks noChangeAspect="1"/>
          </p:cNvGraphicFramePr>
          <p:nvPr/>
        </p:nvGraphicFramePr>
        <p:xfrm>
          <a:off x="4514850" y="33210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2" name="Equation" r:id="rId6" imgW="114300" imgH="215900" progId="Equation.3">
                  <p:embed/>
                </p:oleObj>
              </mc:Choice>
              <mc:Fallback>
                <p:oleObj name="Equation" r:id="rId6" imgW="114300" imgH="2159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7696200" cy="1295400"/>
          </a:xfrm>
        </p:spPr>
        <p:txBody>
          <a:bodyPr/>
          <a:lstStyle/>
          <a:p>
            <a:pPr eaLnBrk="1" hangingPunct="1"/>
            <a:r>
              <a:rPr lang="en-US" sz="3200" smtClean="0">
                <a:ea typeface="ＭＳ Ｐゴシック" pitchFamily="34" charset="-128"/>
              </a:rPr>
              <a:t>Sexual Activity and drug/alcohol use among teenagers revisted</a:t>
            </a:r>
          </a:p>
        </p:txBody>
      </p:sp>
      <p:sp>
        <p:nvSpPr>
          <p:cNvPr id="33794" name="Rectangle 3"/>
          <p:cNvSpPr>
            <a:spLocks noChangeArrowheads="1"/>
          </p:cNvSpPr>
          <p:nvPr>
            <p:ph type="body" idx="1"/>
          </p:nvPr>
        </p:nvSpPr>
        <p:spPr>
          <a:xfrm>
            <a:off x="647700" y="1905000"/>
            <a:ext cx="7848600" cy="4267200"/>
          </a:xfrm>
        </p:spPr>
        <p:txBody>
          <a:bodyPr/>
          <a:lstStyle/>
          <a:p>
            <a:pPr marL="1368425" lvl="2" indent="-446088" eaLnBrk="1" hangingPunct="1">
              <a:lnSpc>
                <a:spcPct val="90000"/>
              </a:lnSpc>
              <a:buFontTx/>
              <a:buNone/>
            </a:pPr>
            <a:r>
              <a:rPr lang="en-US" u="sng" smtClean="0">
                <a:ea typeface="ＭＳ Ｐゴシック" pitchFamily="34" charset="-128"/>
              </a:rPr>
              <a:t>Main Variables</a:t>
            </a:r>
          </a:p>
          <a:p>
            <a:pPr marL="1368425" lvl="2" indent="-446088"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ea typeface="ＭＳ Ｐゴシック" pitchFamily="34" charset="-128"/>
              </a:rPr>
              <a:t>sex24hrs - sex in last 24 hrs. (0=no, 1=yes) </a:t>
            </a:r>
          </a:p>
          <a:p>
            <a:pPr marL="1368425" lvl="2" indent="-446088" eaLnBrk="1" hangingPunct="1">
              <a:lnSpc>
                <a:spcPct val="90000"/>
              </a:lnSpc>
              <a:buFontTx/>
              <a:buNone/>
            </a:pPr>
            <a:endParaRPr lang="en-US" smtClean="0">
              <a:ea typeface="ＭＳ Ｐゴシック" pitchFamily="34" charset="-128"/>
            </a:endParaRPr>
          </a:p>
          <a:p>
            <a:pPr marL="1368425" lvl="2" indent="-446088"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ea typeface="ＭＳ Ｐゴシック" pitchFamily="34" charset="-128"/>
              </a:rPr>
              <a:t>drgalcoh - drug or alcohol use in last 24 hrs.</a:t>
            </a:r>
          </a:p>
          <a:p>
            <a:pPr marL="1368425" lvl="2" indent="-446088" eaLnBrk="1" hangingPunct="1">
              <a:lnSpc>
                <a:spcPct val="90000"/>
              </a:lnSpc>
              <a:buFontTx/>
              <a:buNone/>
            </a:pPr>
            <a:endParaRPr lang="en-US" smtClean="0">
              <a:ea typeface="ＭＳ Ｐゴシック" pitchFamily="34" charset="-128"/>
            </a:endParaRPr>
          </a:p>
          <a:p>
            <a:pPr marL="1368425" lvl="2" indent="-446088"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ea typeface="ＭＳ Ｐゴシック" pitchFamily="34" charset="-128"/>
              </a:rPr>
              <a:t>tues-sun - dummy variables designating day of </a:t>
            </a:r>
          </a:p>
          <a:p>
            <a:pPr marL="1368425" lvl="2" indent="-446088"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ea typeface="ＭＳ Ｐゴシック" pitchFamily="34" charset="-128"/>
              </a:rPr>
              <a:t>	            week</a:t>
            </a:r>
          </a:p>
          <a:p>
            <a:pPr marL="1368425" lvl="2" indent="-446088" eaLnBrk="1" hangingPunct="1">
              <a:lnSpc>
                <a:spcPct val="90000"/>
              </a:lnSpc>
              <a:buFontTx/>
              <a:buNone/>
            </a:pPr>
            <a:endParaRPr lang="en-US" smtClean="0">
              <a:ea typeface="ＭＳ Ｐゴシック" pitchFamily="34" charset="-128"/>
            </a:endParaRPr>
          </a:p>
          <a:p>
            <a:pPr marL="1368425" lvl="2" indent="-446088" eaLnBrk="1" hangingPunct="1">
              <a:lnSpc>
                <a:spcPct val="90000"/>
              </a:lnSpc>
              <a:buFontTx/>
              <a:buNone/>
            </a:pPr>
            <a:endParaRPr lang="en-US" u="sng" smtClean="0">
              <a:ea typeface="ＭＳ Ｐゴシック" pitchFamily="34" charset="-128"/>
            </a:endParaRPr>
          </a:p>
          <a:p>
            <a:pPr marL="1368425" lvl="2" indent="-446088" eaLnBrk="1" hangingPunct="1">
              <a:lnSpc>
                <a:spcPct val="90000"/>
              </a:lnSpc>
              <a:buFontTx/>
              <a:buNone/>
            </a:pPr>
            <a:endParaRPr lang="en-US" smtClean="0">
              <a:ea typeface="ＭＳ Ｐゴシック" pitchFamily="34" charset="-128"/>
            </a:endParaRPr>
          </a:p>
        </p:txBody>
      </p:sp>
      <p:graphicFrame>
        <p:nvGraphicFramePr>
          <p:cNvPr id="33795" name="Object 2"/>
          <p:cNvGraphicFramePr>
            <a:graphicFrameLocks noChangeAspect="1"/>
          </p:cNvGraphicFramePr>
          <p:nvPr/>
        </p:nvGraphicFramePr>
        <p:xfrm>
          <a:off x="5029200" y="358140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9" name="Equation" r:id="rId4" imgW="114300" imgH="215900" progId="Equation.3">
                  <p:embed/>
                </p:oleObj>
              </mc:Choice>
              <mc:Fallback>
                <p:oleObj name="Equation" r:id="rId4" imgW="114300" imgH="2159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358140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6" name="Object 3"/>
          <p:cNvGraphicFramePr>
            <a:graphicFrameLocks noChangeAspect="1"/>
          </p:cNvGraphicFramePr>
          <p:nvPr/>
        </p:nvGraphicFramePr>
        <p:xfrm>
          <a:off x="4514850" y="33210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30" name="Equation" r:id="rId6" imgW="114300" imgH="215900" progId="Equation.3">
                  <p:embed/>
                </p:oleObj>
              </mc:Choice>
              <mc:Fallback>
                <p:oleObj name="Equation" r:id="rId6" imgW="114300" imgH="2159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7086600" cy="914400"/>
          </a:xfrm>
        </p:spPr>
        <p:txBody>
          <a:bodyPr/>
          <a:lstStyle/>
          <a:p>
            <a:pPr eaLnBrk="1" hangingPunct="1"/>
            <a:r>
              <a:rPr lang="en-US" sz="3200" smtClean="0">
                <a:ea typeface="ＭＳ Ｐゴシック" pitchFamily="34" charset="-128"/>
              </a:rPr>
              <a:t>Results using xtgee in STATA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600200"/>
            <a:ext cx="7696200" cy="5105400"/>
          </a:xfrm>
        </p:spPr>
        <p:txBody>
          <a:bodyPr/>
          <a:lstStyle/>
          <a:p>
            <a:pPr marL="0" indent="0" eaLnBrk="1" hangingPunct="1">
              <a:buFont typeface="Monotype Sorts" pitchFamily="-84" charset="2"/>
              <a:buNone/>
            </a:pPr>
            <a:endParaRPr lang="en-US" sz="1200" smtClean="0">
              <a:latin typeface="Courier New" pitchFamily="49" charset="0"/>
              <a:ea typeface="ＭＳ Ｐゴシック" pitchFamily="34" charset="-128"/>
            </a:endParaRPr>
          </a:p>
          <a:p>
            <a:pPr marL="0" indent="0" eaLnBrk="1" hangingPunct="1">
              <a:buFont typeface="Monotype Sorts" pitchFamily="-84" charset="2"/>
              <a:buNone/>
            </a:pPr>
            <a:endParaRPr lang="en-US" sz="1200" smtClean="0">
              <a:latin typeface="Courier New" pitchFamily="49" charset="0"/>
              <a:ea typeface="ＭＳ Ｐゴシック" pitchFamily="34" charset="-128"/>
            </a:endParaRPr>
          </a:p>
        </p:txBody>
      </p:sp>
      <p:graphicFrame>
        <p:nvGraphicFramePr>
          <p:cNvPr id="35843" name="Object 2"/>
          <p:cNvGraphicFramePr>
            <a:graphicFrameLocks noChangeAspect="1"/>
          </p:cNvGraphicFramePr>
          <p:nvPr/>
        </p:nvGraphicFramePr>
        <p:xfrm>
          <a:off x="5029200" y="358140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8" name="Equation" r:id="rId4" imgW="114300" imgH="215900" progId="Equation.3">
                  <p:embed/>
                </p:oleObj>
              </mc:Choice>
              <mc:Fallback>
                <p:oleObj name="Equation" r:id="rId4" imgW="114300" imgH="2159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358140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4" name="Object 3"/>
          <p:cNvGraphicFramePr>
            <a:graphicFrameLocks noChangeAspect="1"/>
          </p:cNvGraphicFramePr>
          <p:nvPr/>
        </p:nvGraphicFramePr>
        <p:xfrm>
          <a:off x="4514850" y="33210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9" name="Equation" r:id="rId6" imgW="114300" imgH="215900" progId="Equation.3">
                  <p:embed/>
                </p:oleObj>
              </mc:Choice>
              <mc:Fallback>
                <p:oleObj name="Equation" r:id="rId6" imgW="114300" imgH="2159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5" name="Text Box 6"/>
          <p:cNvSpPr txBox="1">
            <a:spLocks noChangeArrowheads="1"/>
          </p:cNvSpPr>
          <p:nvPr/>
        </p:nvSpPr>
        <p:spPr bwMode="auto">
          <a:xfrm>
            <a:off x="457200" y="1162050"/>
            <a:ext cx="84582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200" b="1">
                <a:solidFill>
                  <a:srgbClr val="FFFF00"/>
                </a:solidFill>
                <a:latin typeface="Courier New" pitchFamily="49" charset="0"/>
              </a:rPr>
              <a:t>.</a:t>
            </a:r>
            <a:r>
              <a:rPr lang="en-US" sz="1200" b="1">
                <a:latin typeface="Courier New" pitchFamily="49" charset="0"/>
              </a:rPr>
              <a:t>sort eid today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200" b="1">
                <a:latin typeface="Courier New" pitchFamily="49" charset="0"/>
              </a:rPr>
              <a:t>* This is how one puts Y</a:t>
            </a:r>
            <a:r>
              <a:rPr lang="en-US" sz="1200" b="1" baseline="-25000">
                <a:latin typeface="Courier New" pitchFamily="49" charset="0"/>
              </a:rPr>
              <a:t>ij-1</a:t>
            </a:r>
            <a:r>
              <a:rPr lang="en-US" sz="1200" b="1">
                <a:latin typeface="Courier New" pitchFamily="49" charset="0"/>
              </a:rPr>
              <a:t> onto same line as Y</a:t>
            </a:r>
            <a:r>
              <a:rPr lang="en-US" sz="1200" b="1" baseline="-25000">
                <a:latin typeface="Courier New" pitchFamily="49" charset="0"/>
              </a:rPr>
              <a:t>ij</a:t>
            </a:r>
            <a:r>
              <a:rPr lang="en-US" sz="1200" b="1">
                <a:latin typeface="Courier New" pitchFamily="49" charset="0"/>
              </a:rPr>
              <a:t> to be used as covariate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200" b="1">
                <a:latin typeface="Courier New" pitchFamily="49" charset="0"/>
              </a:rPr>
              <a:t>.by eid: gen sxyest = sx24hrs[_n-1]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200" b="1">
                <a:latin typeface="Courier New" pitchFamily="49" charset="0"/>
              </a:rPr>
              <a:t>.by eid: replace sxyest = . if _n==1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endParaRPr lang="en-US" sz="1200" b="1">
              <a:latin typeface="Courier New" pitchFamily="49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.logistic sx24hrs drgalcoh sxyest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endParaRPr lang="en-US" sz="1200">
              <a:latin typeface="Courier New" pitchFamily="49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. Logit estimates                                   Number of obs   =       1607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                                                  LR chi2(2)      =      55.39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                                                  Prob &gt; chi2     =     0.0000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Log likelihood = -942.60915                       Pseudo R2       =     0.0285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endParaRPr lang="en-US" sz="1200">
              <a:latin typeface="Courier New" pitchFamily="49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------------------------------------------------------------------------------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     sx24hrs | Odds Ratio   Std. Err.      z    P&gt;|z|     [95% Conf. Interval]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-------------+----------------------------------------------------------------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exp(</a:t>
            </a:r>
            <a:r>
              <a:rPr lang="en-US" sz="1200">
                <a:latin typeface="Symbol" pitchFamily="18" charset="2"/>
              </a:rPr>
              <a:t>b</a:t>
            </a:r>
            <a:r>
              <a:rPr lang="en-US" sz="1200" baseline="-25000">
                <a:latin typeface="Courier New" pitchFamily="49" charset="0"/>
              </a:rPr>
              <a:t>1</a:t>
            </a:r>
            <a:r>
              <a:rPr lang="en-US" sz="1200" baseline="30000">
                <a:latin typeface="Courier New" pitchFamily="49" charset="0"/>
              </a:rPr>
              <a:t>TM</a:t>
            </a:r>
            <a:r>
              <a:rPr lang="en-US" sz="1200">
                <a:latin typeface="Courier New" pitchFamily="49" charset="0"/>
              </a:rPr>
              <a:t>)drgalcoh 1.63798   .1986677     4.07   0.000     1.291421     2.07754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exp(</a:t>
            </a:r>
            <a:r>
              <a:rPr lang="en-US" sz="1200">
                <a:latin typeface="Symbol" pitchFamily="18" charset="2"/>
              </a:rPr>
              <a:t></a:t>
            </a:r>
            <a:r>
              <a:rPr lang="en-US" sz="1200">
                <a:latin typeface="Courier New" pitchFamily="49" charset="0"/>
              </a:rPr>
              <a:t>)     sxyes 2.051903  .2478562     5.95   0.000     1.619338     2.600018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------------------------------------------------------------------------------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endParaRPr lang="en-US" sz="1200">
              <a:latin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467600" cy="6858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/>
            </a:r>
            <a:br>
              <a:rPr lang="en-US" smtClean="0">
                <a:ea typeface="ＭＳ Ｐゴシック" pitchFamily="34" charset="-128"/>
              </a:rPr>
            </a:br>
            <a:r>
              <a:rPr lang="en-US" smtClean="0">
                <a:ea typeface="ＭＳ Ｐゴシック" pitchFamily="34" charset="-128"/>
              </a:rPr>
              <a:t>Random Effects Models</a:t>
            </a:r>
            <a:br>
              <a:rPr lang="en-US" smtClean="0">
                <a:ea typeface="ＭＳ Ｐゴシック" pitchFamily="34" charset="-128"/>
              </a:rPr>
            </a:br>
            <a:endParaRPr lang="en-US" smtClean="0">
              <a:ea typeface="ＭＳ Ｐゴシック" pitchFamily="34" charset="-128"/>
            </a:endParaRPr>
          </a:p>
        </p:txBody>
      </p:sp>
      <p:sp>
        <p:nvSpPr>
          <p:cNvPr id="37890" name="Rectangle 3"/>
          <p:cNvSpPr>
            <a:spLocks noChangeArrowheads="1"/>
          </p:cNvSpPr>
          <p:nvPr>
            <p:ph type="body" idx="1"/>
          </p:nvPr>
        </p:nvSpPr>
        <p:spPr>
          <a:xfrm>
            <a:off x="457200" y="1066800"/>
            <a:ext cx="8077200" cy="53340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Uses a random effect to model the relative similarity of observations made on same statistical unit (e.g., person)</a:t>
            </a: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Assumes </a:t>
            </a:r>
            <a:r>
              <a:rPr lang="en-US" i="1" smtClean="0">
                <a:ea typeface="ＭＳ Ｐゴシック" pitchFamily="34" charset="-128"/>
              </a:rPr>
              <a:t>Y</a:t>
            </a:r>
            <a:r>
              <a:rPr lang="en-US" i="1" baseline="-25000" smtClean="0">
                <a:ea typeface="ＭＳ Ｐゴシック" pitchFamily="34" charset="-128"/>
              </a:rPr>
              <a:t>ij</a:t>
            </a:r>
            <a:r>
              <a:rPr lang="en-US" smtClean="0">
                <a:ea typeface="ＭＳ Ｐゴシック" pitchFamily="34" charset="-128"/>
              </a:rPr>
              <a:t> and </a:t>
            </a:r>
            <a:r>
              <a:rPr lang="en-US" i="1" smtClean="0">
                <a:ea typeface="ＭＳ Ｐゴシック" pitchFamily="34" charset="-128"/>
              </a:rPr>
              <a:t>Y</a:t>
            </a:r>
            <a:r>
              <a:rPr lang="en-US" i="1" baseline="-25000" smtClean="0">
                <a:ea typeface="ＭＳ Ｐゴシック" pitchFamily="34" charset="-128"/>
              </a:rPr>
              <a:t>ik</a:t>
            </a:r>
            <a:r>
              <a:rPr lang="en-US" smtClean="0">
                <a:ea typeface="ＭＳ Ｐゴシック" pitchFamily="34" charset="-128"/>
              </a:rPr>
              <a:t>, </a:t>
            </a:r>
            <a:r>
              <a:rPr lang="en-US" i="1" smtClean="0">
                <a:ea typeface="ＭＳ Ｐゴシック" pitchFamily="34" charset="-128"/>
              </a:rPr>
              <a:t>j</a:t>
            </a:r>
            <a:r>
              <a:rPr lang="en-US" i="1" smtClean="0">
                <a:ea typeface="ＭＳ Ｐゴシック" pitchFamily="34" charset="-128"/>
                <a:sym typeface="Symbol" pitchFamily="18" charset="2"/>
              </a:rPr>
              <a:t></a:t>
            </a:r>
            <a:r>
              <a:rPr lang="en-US" i="1" smtClean="0">
                <a:ea typeface="ＭＳ Ｐゴシック" pitchFamily="34" charset="-128"/>
              </a:rPr>
              <a:t>k</a:t>
            </a:r>
            <a:r>
              <a:rPr lang="en-US" smtClean="0">
                <a:ea typeface="ＭＳ Ｐゴシック" pitchFamily="34" charset="-128"/>
              </a:rPr>
              <a:t> are independent given some realized value of a random effect (</a:t>
            </a:r>
            <a:r>
              <a:rPr lang="en-US" i="1" smtClean="0">
                <a:ea typeface="ＭＳ Ｐゴシック" pitchFamily="34" charset="-128"/>
                <a:sym typeface="Symbol" pitchFamily="18" charset="2"/>
              </a:rPr>
              <a:t>β</a:t>
            </a:r>
            <a:r>
              <a:rPr lang="en-US" i="1" baseline="-25000" smtClean="0">
                <a:ea typeface="ＭＳ Ｐゴシック" pitchFamily="34" charset="-128"/>
              </a:rPr>
              <a:t>i0</a:t>
            </a:r>
            <a:r>
              <a:rPr lang="en-US" smtClean="0">
                <a:ea typeface="ＭＳ Ｐゴシック" pitchFamily="34" charset="-128"/>
              </a:rPr>
              <a:t>) and the covariates.</a:t>
            </a:r>
          </a:p>
          <a:p>
            <a:pPr lvl="1"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The model assumes these random effects are randomly drawn from a known distribution.</a:t>
            </a:r>
          </a:p>
        </p:txBody>
      </p:sp>
      <p:graphicFrame>
        <p:nvGraphicFramePr>
          <p:cNvPr id="37891" name="Object 2"/>
          <p:cNvGraphicFramePr>
            <a:graphicFrameLocks noChangeAspect="1"/>
          </p:cNvGraphicFramePr>
          <p:nvPr/>
        </p:nvGraphicFramePr>
        <p:xfrm>
          <a:off x="5029200" y="358140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42" name="Equation" r:id="rId4" imgW="114300" imgH="215900" progId="Equation.3">
                  <p:embed/>
                </p:oleObj>
              </mc:Choice>
              <mc:Fallback>
                <p:oleObj name="Equation" r:id="rId4" imgW="114300" imgH="2159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358140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2" name="Object 3"/>
          <p:cNvGraphicFramePr>
            <a:graphicFrameLocks noChangeAspect="1"/>
          </p:cNvGraphicFramePr>
          <p:nvPr/>
        </p:nvGraphicFramePr>
        <p:xfrm>
          <a:off x="4514850" y="33210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43" name="Equation" r:id="rId6" imgW="114300" imgH="215900" progId="Equation.3">
                  <p:embed/>
                </p:oleObj>
              </mc:Choice>
              <mc:Fallback>
                <p:oleObj name="Equation" r:id="rId6" imgW="114300" imgH="2159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3" name="Object 4"/>
          <p:cNvGraphicFramePr>
            <a:graphicFrameLocks noChangeAspect="1"/>
          </p:cNvGraphicFramePr>
          <p:nvPr/>
        </p:nvGraphicFramePr>
        <p:xfrm>
          <a:off x="3962400" y="4267200"/>
          <a:ext cx="2514600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44" name="Equation" r:id="rId7" imgW="1003300" imgH="203200" progId="Equation.3">
                  <p:embed/>
                </p:oleObj>
              </mc:Choice>
              <mc:Fallback>
                <p:oleObj name="Equation" r:id="rId7" imgW="1003300" imgH="203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4267200"/>
                        <a:ext cx="2514600" cy="51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Random Effects Model for </a:t>
            </a:r>
            <a:br>
              <a:rPr lang="en-US" smtClean="0">
                <a:ea typeface="ＭＳ Ｐゴシック" pitchFamily="34" charset="-128"/>
              </a:rPr>
            </a:br>
            <a:r>
              <a:rPr lang="en-US" smtClean="0">
                <a:ea typeface="ＭＳ Ｐゴシック" pitchFamily="34" charset="-128"/>
              </a:rPr>
              <a:t>Teenage Sex and Drug-Use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2057400"/>
            <a:ext cx="7772400" cy="4114800"/>
          </a:xfrm>
        </p:spPr>
        <p:txBody>
          <a:bodyPr/>
          <a:lstStyle/>
          <a:p>
            <a:pPr lvl="2" eaLnBrk="1" hangingPunct="1">
              <a:buFontTx/>
              <a:buNone/>
            </a:pPr>
            <a:endParaRPr lang="en-US" smtClean="0">
              <a:ea typeface="ＭＳ Ｐゴシック" pitchFamily="34" charset="-128"/>
            </a:endParaRPr>
          </a:p>
          <a:p>
            <a:pPr eaLnBrk="1" hangingPunct="1"/>
            <a:r>
              <a:rPr lang="en-US" sz="2400" smtClean="0">
                <a:ea typeface="ＭＳ Ｐゴシック" pitchFamily="34" charset="-128"/>
              </a:rPr>
              <a:t>Assume that the repeated observations for the ith teenager are independent of one another given </a:t>
            </a:r>
            <a:r>
              <a:rPr lang="en-US" sz="2400" i="1" smtClean="0">
                <a:ea typeface="ＭＳ Ｐゴシック" pitchFamily="34" charset="-128"/>
                <a:sym typeface="Symbol" pitchFamily="18" charset="2"/>
              </a:rPr>
              <a:t></a:t>
            </a:r>
            <a:r>
              <a:rPr lang="en-US" sz="2400" i="1" baseline="-25000" smtClean="0">
                <a:ea typeface="ＭＳ Ｐゴシック" pitchFamily="34" charset="-128"/>
              </a:rPr>
              <a:t>i0</a:t>
            </a:r>
            <a:r>
              <a:rPr lang="en-US" sz="2400" smtClean="0">
                <a:ea typeface="ＭＳ Ｐゴシック" pitchFamily="34" charset="-128"/>
              </a:rPr>
              <a:t> and </a:t>
            </a:r>
            <a:r>
              <a:rPr lang="en-US" sz="2400" i="1" smtClean="0">
                <a:ea typeface="ＭＳ Ｐゴシック" pitchFamily="34" charset="-128"/>
              </a:rPr>
              <a:t>X</a:t>
            </a:r>
            <a:r>
              <a:rPr lang="en-US" sz="2400" i="1" baseline="-25000" smtClean="0">
                <a:ea typeface="ＭＳ Ｐゴシック" pitchFamily="34" charset="-128"/>
              </a:rPr>
              <a:t>ij</a:t>
            </a:r>
            <a:r>
              <a:rPr lang="en-US" sz="2400" smtClean="0">
                <a:ea typeface="ＭＳ Ｐゴシック" pitchFamily="34" charset="-128"/>
              </a:rPr>
              <a:t>.</a:t>
            </a:r>
          </a:p>
          <a:p>
            <a:pPr eaLnBrk="1" hangingPunct="1"/>
            <a:endParaRPr lang="en-US" sz="2400" smtClean="0">
              <a:ea typeface="ＭＳ Ｐゴシック" pitchFamily="34" charset="-128"/>
            </a:endParaRPr>
          </a:p>
          <a:p>
            <a:pPr eaLnBrk="1" hangingPunct="1"/>
            <a:r>
              <a:rPr lang="en-US" sz="2400" smtClean="0">
                <a:ea typeface="ＭＳ Ｐゴシック" pitchFamily="34" charset="-128"/>
              </a:rPr>
              <a:t>Must assume parametric distribution for the </a:t>
            </a:r>
            <a:r>
              <a:rPr lang="en-US" sz="2400" i="1" smtClean="0">
                <a:ea typeface="ＭＳ Ｐゴシック" pitchFamily="34" charset="-128"/>
                <a:sym typeface="Symbol" pitchFamily="18" charset="2"/>
              </a:rPr>
              <a:t></a:t>
            </a:r>
            <a:r>
              <a:rPr lang="en-US" sz="2400" i="1" baseline="-25000" smtClean="0">
                <a:ea typeface="ＭＳ Ｐゴシック" pitchFamily="34" charset="-128"/>
              </a:rPr>
              <a:t>i0</a:t>
            </a:r>
            <a:r>
              <a:rPr lang="en-US" sz="2400" smtClean="0">
                <a:ea typeface="ＭＳ Ｐゴシック" pitchFamily="34" charset="-128"/>
              </a:rPr>
              <a:t> , usually </a:t>
            </a:r>
            <a:r>
              <a:rPr lang="en-US" sz="2400" i="1" smtClean="0">
                <a:ea typeface="ＭＳ Ｐゴシック" pitchFamily="34" charset="-128"/>
                <a:sym typeface="Symbol" pitchFamily="18" charset="2"/>
              </a:rPr>
              <a:t></a:t>
            </a:r>
            <a:r>
              <a:rPr lang="en-US" sz="2400" i="1" baseline="-25000" smtClean="0">
                <a:ea typeface="ＭＳ Ｐゴシック" pitchFamily="34" charset="-128"/>
              </a:rPr>
              <a:t>i0</a:t>
            </a:r>
            <a:r>
              <a:rPr lang="en-US" sz="2400" i="1" smtClean="0">
                <a:ea typeface="ＭＳ Ｐゴシック" pitchFamily="34" charset="-128"/>
              </a:rPr>
              <a:t> ~N(0,</a:t>
            </a:r>
            <a:r>
              <a:rPr lang="en-US" sz="2400" i="1" smtClean="0">
                <a:ea typeface="ＭＳ Ｐゴシック" pitchFamily="34" charset="-128"/>
                <a:sym typeface="Symbol" pitchFamily="18" charset="2"/>
              </a:rPr>
              <a:t></a:t>
            </a:r>
            <a:r>
              <a:rPr lang="en-US" sz="2400" i="1" baseline="30000" smtClean="0">
                <a:ea typeface="ＭＳ Ｐゴシック" pitchFamily="34" charset="-128"/>
              </a:rPr>
              <a:t>2</a:t>
            </a:r>
            <a:r>
              <a:rPr lang="en-US" sz="2400" i="1" smtClean="0">
                <a:ea typeface="ＭＳ Ｐゴシック" pitchFamily="34" charset="-128"/>
              </a:rPr>
              <a:t>)</a:t>
            </a:r>
            <a:r>
              <a:rPr lang="en-US" sz="2400" smtClean="0">
                <a:ea typeface="ＭＳ Ｐゴシック" pitchFamily="34" charset="-128"/>
              </a:rPr>
              <a:t>.</a:t>
            </a:r>
          </a:p>
          <a:p>
            <a:pPr eaLnBrk="1" hangingPunct="1"/>
            <a:endParaRPr lang="en-US" sz="2400" smtClean="0">
              <a:ea typeface="ＭＳ Ｐゴシック" pitchFamily="34" charset="-128"/>
            </a:endParaRPr>
          </a:p>
          <a:p>
            <a:pPr eaLnBrk="1" hangingPunct="1"/>
            <a:r>
              <a:rPr lang="en-US" sz="2400" i="1" smtClean="0">
                <a:ea typeface="ＭＳ Ｐゴシック" pitchFamily="34" charset="-128"/>
              </a:rPr>
              <a:t>exp(</a:t>
            </a:r>
            <a:r>
              <a:rPr lang="en-US" sz="2400" i="1" smtClean="0">
                <a:ea typeface="ＭＳ Ｐゴシック" pitchFamily="34" charset="-128"/>
                <a:sym typeface="Symbol" pitchFamily="18" charset="2"/>
              </a:rPr>
              <a:t></a:t>
            </a:r>
            <a:r>
              <a:rPr lang="en-US" sz="2400" i="1" baseline="-25000" smtClean="0">
                <a:ea typeface="ＭＳ Ｐゴシック" pitchFamily="34" charset="-128"/>
              </a:rPr>
              <a:t>1</a:t>
            </a:r>
            <a:r>
              <a:rPr lang="en-US" sz="2400" i="1" baseline="30000" smtClean="0">
                <a:ea typeface="ＭＳ Ｐゴシック" pitchFamily="34" charset="-128"/>
              </a:rPr>
              <a:t>RE</a:t>
            </a:r>
            <a:r>
              <a:rPr lang="en-US" sz="2400" i="1" smtClean="0">
                <a:ea typeface="ＭＳ Ｐゴシック" pitchFamily="34" charset="-128"/>
              </a:rPr>
              <a:t>)</a:t>
            </a:r>
            <a:r>
              <a:rPr lang="en-US" sz="2400" smtClean="0">
                <a:ea typeface="ＭＳ Ｐゴシック" pitchFamily="34" charset="-128"/>
              </a:rPr>
              <a:t> is odds ratio for having sex infection when subject </a:t>
            </a:r>
            <a:r>
              <a:rPr lang="en-US" sz="2400" i="1" smtClean="0">
                <a:ea typeface="ＭＳ Ｐゴシック" pitchFamily="34" charset="-128"/>
              </a:rPr>
              <a:t>i</a:t>
            </a:r>
            <a:r>
              <a:rPr lang="en-US" sz="2400" smtClean="0">
                <a:ea typeface="ＭＳ Ｐゴシック" pitchFamily="34" charset="-128"/>
              </a:rPr>
              <a:t> reports drug-use relative to when same subject does not report drug-use.</a:t>
            </a:r>
          </a:p>
        </p:txBody>
      </p:sp>
      <p:graphicFrame>
        <p:nvGraphicFramePr>
          <p:cNvPr id="39939" name="Object 2"/>
          <p:cNvGraphicFramePr>
            <a:graphicFrameLocks noChangeAspect="1"/>
          </p:cNvGraphicFramePr>
          <p:nvPr/>
        </p:nvGraphicFramePr>
        <p:xfrm>
          <a:off x="5029200" y="358140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90" name="Equation" r:id="rId4" imgW="114300" imgH="215900" progId="Equation.3">
                  <p:embed/>
                </p:oleObj>
              </mc:Choice>
              <mc:Fallback>
                <p:oleObj name="Equation" r:id="rId4" imgW="114300" imgH="2159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358140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0" name="Object 3"/>
          <p:cNvGraphicFramePr>
            <a:graphicFrameLocks noChangeAspect="1"/>
          </p:cNvGraphicFramePr>
          <p:nvPr/>
        </p:nvGraphicFramePr>
        <p:xfrm>
          <a:off x="4514850" y="33210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91" name="Equation" r:id="rId6" imgW="114300" imgH="215900" progId="Equation.3">
                  <p:embed/>
                </p:oleObj>
              </mc:Choice>
              <mc:Fallback>
                <p:oleObj name="Equation" r:id="rId6" imgW="114300" imgH="2159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1" name="Object 4"/>
          <p:cNvGraphicFramePr>
            <a:graphicFrameLocks noChangeAspect="1"/>
          </p:cNvGraphicFramePr>
          <p:nvPr/>
        </p:nvGraphicFramePr>
        <p:xfrm>
          <a:off x="685800" y="1600200"/>
          <a:ext cx="7683500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92" name="Equation" r:id="rId7" imgW="4584700" imgH="431800" progId="Equation.3">
                  <p:embed/>
                </p:oleObj>
              </mc:Choice>
              <mc:Fallback>
                <p:oleObj name="Equation" r:id="rId7" imgW="4584700" imgH="431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600200"/>
                        <a:ext cx="7683500" cy="722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/>
            </a:r>
            <a:br>
              <a:rPr lang="en-US" smtClean="0">
                <a:ea typeface="ＭＳ Ｐゴシック" pitchFamily="34" charset="-128"/>
              </a:rPr>
            </a:br>
            <a:r>
              <a:rPr lang="en-US" smtClean="0">
                <a:ea typeface="ＭＳ Ｐゴシック" pitchFamily="34" charset="-128"/>
              </a:rPr>
              <a:t/>
            </a:r>
            <a:br>
              <a:rPr lang="en-US" smtClean="0">
                <a:ea typeface="ＭＳ Ｐゴシック" pitchFamily="34" charset="-128"/>
              </a:rPr>
            </a:br>
            <a:r>
              <a:rPr lang="en-US" smtClean="0">
                <a:ea typeface="ＭＳ Ｐゴシック" pitchFamily="34" charset="-128"/>
              </a:rPr>
              <a:t>Motivation for This Approach</a:t>
            </a:r>
            <a:br>
              <a:rPr lang="en-US" smtClean="0">
                <a:ea typeface="ＭＳ Ｐゴシック" pitchFamily="34" charset="-128"/>
              </a:rPr>
            </a:br>
            <a:r>
              <a:rPr lang="en-US" smtClean="0">
                <a:ea typeface="ＭＳ Ｐゴシック" pitchFamily="34" charset="-128"/>
              </a:rPr>
              <a:t/>
            </a:r>
            <a:br>
              <a:rPr lang="en-US" smtClean="0">
                <a:ea typeface="ＭＳ Ｐゴシック" pitchFamily="34" charset="-128"/>
              </a:rPr>
            </a:br>
            <a:endParaRPr lang="en-US" smtClean="0">
              <a:ea typeface="ＭＳ Ｐゴシック" pitchFamily="34" charset="-128"/>
            </a:endParaRPr>
          </a:p>
        </p:txBody>
      </p:sp>
      <p:sp>
        <p:nvSpPr>
          <p:cNvPr id="4198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Natural for modeling heterogeneity across individuals in their regression coefficients.</a:t>
            </a: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This heterogeneity can be represented by a probability distribution</a:t>
            </a: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Most useful when object is to make inferences about individuals rather than population averages.</a:t>
            </a: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graphicFrame>
        <p:nvGraphicFramePr>
          <p:cNvPr id="41987" name="Object 2"/>
          <p:cNvGraphicFramePr>
            <a:graphicFrameLocks noChangeAspect="1"/>
          </p:cNvGraphicFramePr>
          <p:nvPr/>
        </p:nvGraphicFramePr>
        <p:xfrm>
          <a:off x="5029200" y="358140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21" name="Equation" r:id="rId4" imgW="114300" imgH="215900" progId="Equation.3">
                  <p:embed/>
                </p:oleObj>
              </mc:Choice>
              <mc:Fallback>
                <p:oleObj name="Equation" r:id="rId4" imgW="114300" imgH="2159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358140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8" name="Object 3"/>
          <p:cNvGraphicFramePr>
            <a:graphicFrameLocks noChangeAspect="1"/>
          </p:cNvGraphicFramePr>
          <p:nvPr/>
        </p:nvGraphicFramePr>
        <p:xfrm>
          <a:off x="4514850" y="33210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22" name="Equation" r:id="rId6" imgW="114300" imgH="215900" progId="Equation.3">
                  <p:embed/>
                </p:oleObj>
              </mc:Choice>
              <mc:Fallback>
                <p:oleObj name="Equation" r:id="rId6" imgW="114300" imgH="2159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/>
            </a:r>
            <a:br>
              <a:rPr lang="en-US" smtClean="0">
                <a:ea typeface="ＭＳ Ｐゴシック" pitchFamily="34" charset="-128"/>
              </a:rPr>
            </a:br>
            <a:r>
              <a:rPr lang="en-US" smtClean="0">
                <a:ea typeface="ＭＳ Ｐゴシック" pitchFamily="34" charset="-128"/>
              </a:rPr>
              <a:t/>
            </a:r>
            <a:br>
              <a:rPr lang="en-US" smtClean="0">
                <a:ea typeface="ＭＳ Ｐゴシック" pitchFamily="34" charset="-128"/>
              </a:rPr>
            </a:br>
            <a:r>
              <a:rPr lang="en-US" smtClean="0">
                <a:ea typeface="ＭＳ Ｐゴシック" pitchFamily="34" charset="-128"/>
              </a:rPr>
              <a:t>Motivation for This Approach</a:t>
            </a:r>
            <a:br>
              <a:rPr lang="en-US" smtClean="0">
                <a:ea typeface="ＭＳ Ｐゴシック" pitchFamily="34" charset="-128"/>
              </a:rPr>
            </a:br>
            <a:r>
              <a:rPr lang="en-US" smtClean="0">
                <a:ea typeface="ＭＳ Ｐゴシック" pitchFamily="34" charset="-128"/>
              </a:rPr>
              <a:t/>
            </a:r>
            <a:br>
              <a:rPr lang="en-US" smtClean="0">
                <a:ea typeface="ＭＳ Ｐゴシック" pitchFamily="34" charset="-128"/>
              </a:rPr>
            </a:br>
            <a:endParaRPr lang="en-US" smtClean="0">
              <a:ea typeface="ＭＳ Ｐゴシック" pitchFamily="34" charset="-128"/>
            </a:endParaRPr>
          </a:p>
        </p:txBody>
      </p:sp>
      <p:sp>
        <p:nvSpPr>
          <p:cNvPr id="4403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Also useful to estimate the contributions to variability from different sources (e.g., within and among individuals).</a:t>
            </a: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Can be extended to hierarchy of units (multi-level modeling), such as repeated longitudinal measures of a person, within a household, within a community .....</a:t>
            </a:r>
          </a:p>
          <a:p>
            <a:pPr lvl="2" eaLnBrk="1" hangingPunct="1"/>
            <a:endParaRPr lang="en-US" smtClean="0">
              <a:ea typeface="ＭＳ Ｐゴシック" pitchFamily="34" charset="-128"/>
            </a:endParaRPr>
          </a:p>
        </p:txBody>
      </p:sp>
      <p:graphicFrame>
        <p:nvGraphicFramePr>
          <p:cNvPr id="44035" name="Object 2"/>
          <p:cNvGraphicFramePr>
            <a:graphicFrameLocks noChangeAspect="1"/>
          </p:cNvGraphicFramePr>
          <p:nvPr/>
        </p:nvGraphicFramePr>
        <p:xfrm>
          <a:off x="5029200" y="358140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69" name="Equation" r:id="rId4" imgW="114300" imgH="215900" progId="Equation.3">
                  <p:embed/>
                </p:oleObj>
              </mc:Choice>
              <mc:Fallback>
                <p:oleObj name="Equation" r:id="rId4" imgW="114300" imgH="2159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358140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6" name="Object 3"/>
          <p:cNvGraphicFramePr>
            <a:graphicFrameLocks noChangeAspect="1"/>
          </p:cNvGraphicFramePr>
          <p:nvPr/>
        </p:nvGraphicFramePr>
        <p:xfrm>
          <a:off x="4514850" y="33210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70" name="Equation" r:id="rId6" imgW="114300" imgH="215900" progId="Equation.3">
                  <p:embed/>
                </p:oleObj>
              </mc:Choice>
              <mc:Fallback>
                <p:oleObj name="Equation" r:id="rId6" imgW="114300" imgH="2159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/>
            </a:r>
            <a:br>
              <a:rPr lang="en-US" smtClean="0">
                <a:ea typeface="ＭＳ Ｐゴシック" pitchFamily="34" charset="-128"/>
              </a:rPr>
            </a:br>
            <a:r>
              <a:rPr lang="en-US" smtClean="0">
                <a:ea typeface="ＭＳ Ｐゴシック" pitchFamily="34" charset="-128"/>
              </a:rPr>
              <a:t/>
            </a:r>
            <a:br>
              <a:rPr lang="en-US" smtClean="0">
                <a:ea typeface="ＭＳ Ｐゴシック" pitchFamily="34" charset="-128"/>
              </a:rPr>
            </a:br>
            <a:r>
              <a:rPr lang="en-US" smtClean="0">
                <a:ea typeface="ＭＳ Ｐゴシック" pitchFamily="34" charset="-128"/>
              </a:rPr>
              <a:t>Some available software for random effects models</a:t>
            </a:r>
            <a:br>
              <a:rPr lang="en-US" smtClean="0">
                <a:ea typeface="ＭＳ Ｐゴシック" pitchFamily="34" charset="-128"/>
              </a:rPr>
            </a:br>
            <a:r>
              <a:rPr lang="en-US" smtClean="0">
                <a:ea typeface="ＭＳ Ｐゴシック" pitchFamily="34" charset="-128"/>
              </a:rPr>
              <a:t/>
            </a:r>
            <a:br>
              <a:rPr lang="en-US" smtClean="0">
                <a:ea typeface="ＭＳ Ｐゴシック" pitchFamily="34" charset="-128"/>
              </a:rPr>
            </a:br>
            <a:endParaRPr lang="en-US" smtClean="0">
              <a:ea typeface="ＭＳ Ｐゴシック" pitchFamily="34" charset="-128"/>
            </a:endParaRPr>
          </a:p>
        </p:txBody>
      </p:sp>
      <p:sp>
        <p:nvSpPr>
          <p:cNvPr id="4608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Linear Models</a:t>
            </a:r>
          </a:p>
          <a:p>
            <a:pPr lvl="2" eaLnBrk="1" hangingPunct="1"/>
            <a:r>
              <a:rPr lang="en-US" smtClean="0">
                <a:ea typeface="ＭＳ Ｐゴシック" pitchFamily="34" charset="-128"/>
              </a:rPr>
              <a:t>Proc Mixed in SAS</a:t>
            </a:r>
          </a:p>
          <a:p>
            <a:pPr lvl="2" eaLnBrk="1" hangingPunct="1"/>
            <a:r>
              <a:rPr lang="en-US" smtClean="0">
                <a:ea typeface="ＭＳ Ｐゴシック" pitchFamily="34" charset="-128"/>
              </a:rPr>
              <a:t>xtreg in STATA (only simple random effects models)</a:t>
            </a:r>
          </a:p>
          <a:p>
            <a:pPr lvl="2" eaLnBrk="1" hangingPunct="1"/>
            <a:r>
              <a:rPr lang="en-US" smtClean="0">
                <a:ea typeface="ＭＳ Ｐゴシック" pitchFamily="34" charset="-128"/>
              </a:rPr>
              <a:t>xtmixed in STATA 10</a:t>
            </a:r>
          </a:p>
          <a:p>
            <a:pPr lvl="2" eaLnBrk="1" hangingPunct="1"/>
            <a:r>
              <a:rPr lang="en-US" smtClean="0">
                <a:ea typeface="ＭＳ Ｐゴシック" pitchFamily="34" charset="-128"/>
              </a:rPr>
              <a:t>lme in R</a:t>
            </a:r>
          </a:p>
          <a:p>
            <a:pPr lvl="1"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Logistic and Poisson Models</a:t>
            </a:r>
          </a:p>
          <a:p>
            <a:pPr lvl="2" eaLnBrk="1" hangingPunct="1"/>
            <a:r>
              <a:rPr lang="en-US" smtClean="0">
                <a:ea typeface="ＭＳ Ｐゴシック" pitchFamily="34" charset="-128"/>
              </a:rPr>
              <a:t>xtlogit and xtpoisson in STATA for simple random effects,  xtmelogit and xtmepoisson for general mixed models in STATA version 10 </a:t>
            </a:r>
          </a:p>
          <a:p>
            <a:pPr lvl="2" eaLnBrk="1" hangingPunct="1"/>
            <a:r>
              <a:rPr lang="en-US" smtClean="0">
                <a:ea typeface="ＭＳ Ｐゴシック" pitchFamily="34" charset="-128"/>
              </a:rPr>
              <a:t>gllamm – for general mixed models is STATA add-on</a:t>
            </a:r>
          </a:p>
          <a:p>
            <a:pPr lvl="2" eaLnBrk="1" hangingPunct="1"/>
            <a:endParaRPr lang="en-US" smtClean="0">
              <a:ea typeface="ＭＳ Ｐゴシック" pitchFamily="34" charset="-128"/>
            </a:endParaRPr>
          </a:p>
        </p:txBody>
      </p:sp>
      <p:graphicFrame>
        <p:nvGraphicFramePr>
          <p:cNvPr id="46083" name="Object 2"/>
          <p:cNvGraphicFramePr>
            <a:graphicFrameLocks noChangeAspect="1"/>
          </p:cNvGraphicFramePr>
          <p:nvPr/>
        </p:nvGraphicFramePr>
        <p:xfrm>
          <a:off x="5029200" y="358140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17" name="Equation" r:id="rId4" imgW="114300" imgH="215900" progId="Equation.3">
                  <p:embed/>
                </p:oleObj>
              </mc:Choice>
              <mc:Fallback>
                <p:oleObj name="Equation" r:id="rId4" imgW="114300" imgH="2159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358140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4" name="Object 3"/>
          <p:cNvGraphicFramePr>
            <a:graphicFrameLocks noChangeAspect="1"/>
          </p:cNvGraphicFramePr>
          <p:nvPr/>
        </p:nvGraphicFramePr>
        <p:xfrm>
          <a:off x="4514850" y="33210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18" name="Equation" r:id="rId6" imgW="114300" imgH="215900" progId="Equation.3">
                  <p:embed/>
                </p:oleObj>
              </mc:Choice>
              <mc:Fallback>
                <p:oleObj name="Equation" r:id="rId6" imgW="114300" imgH="2159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848600" cy="533400"/>
          </a:xfrm>
        </p:spPr>
        <p:txBody>
          <a:bodyPr/>
          <a:lstStyle/>
          <a:p>
            <a:pPr eaLnBrk="1" hangingPunct="1"/>
            <a:r>
              <a:rPr lang="en-US" sz="3200" smtClean="0">
                <a:solidFill>
                  <a:srgbClr val="003366"/>
                </a:solidFill>
                <a:ea typeface="ＭＳ Ｐゴシック" pitchFamily="34" charset="-128"/>
              </a:rPr>
              <a:t>Random effects using xtlogit in STATA</a:t>
            </a:r>
          </a:p>
        </p:txBody>
      </p:sp>
      <p:sp>
        <p:nvSpPr>
          <p:cNvPr id="48130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524000"/>
            <a:ext cx="7696200" cy="4724400"/>
          </a:xfrm>
        </p:spPr>
        <p:txBody>
          <a:bodyPr/>
          <a:lstStyle/>
          <a:p>
            <a:pPr marL="230188" lvl="2" indent="1588" eaLnBrk="1" hangingPunct="1">
              <a:buFont typeface="Symbol" pitchFamily="18" charset="2"/>
              <a:buNone/>
            </a:pPr>
            <a:endParaRPr lang="en-US" sz="1200" smtClean="0">
              <a:latin typeface="Courier New" pitchFamily="49" charset="0"/>
              <a:ea typeface="ＭＳ Ｐゴシック" pitchFamily="34" charset="-128"/>
            </a:endParaRPr>
          </a:p>
          <a:p>
            <a:pPr marL="230188" lvl="2" indent="1588" eaLnBrk="1" hangingPunct="1">
              <a:buFont typeface="Symbol" pitchFamily="18" charset="2"/>
              <a:buChar char="·"/>
            </a:pPr>
            <a:endParaRPr lang="en-US" smtClean="0">
              <a:ea typeface="ＭＳ Ｐゴシック" pitchFamily="34" charset="-128"/>
            </a:endParaRPr>
          </a:p>
          <a:p>
            <a:pPr marL="230188" lvl="2" indent="1588" eaLnBrk="1" hangingPunct="1">
              <a:buFont typeface="Symbol" pitchFamily="18" charset="2"/>
              <a:buNone/>
            </a:pPr>
            <a:endParaRPr lang="en-US" smtClean="0">
              <a:ea typeface="ＭＳ Ｐゴシック" pitchFamily="34" charset="-128"/>
            </a:endParaRPr>
          </a:p>
        </p:txBody>
      </p:sp>
      <p:graphicFrame>
        <p:nvGraphicFramePr>
          <p:cNvPr id="48131" name="Object 2"/>
          <p:cNvGraphicFramePr>
            <a:graphicFrameLocks noChangeAspect="1"/>
          </p:cNvGraphicFramePr>
          <p:nvPr/>
        </p:nvGraphicFramePr>
        <p:xfrm>
          <a:off x="5029200" y="358140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66" name="Equation" r:id="rId4" imgW="114300" imgH="215900" progId="Equation.3">
                  <p:embed/>
                </p:oleObj>
              </mc:Choice>
              <mc:Fallback>
                <p:oleObj name="Equation" r:id="rId4" imgW="114300" imgH="2159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358140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2" name="Object 3"/>
          <p:cNvGraphicFramePr>
            <a:graphicFrameLocks noChangeAspect="1"/>
          </p:cNvGraphicFramePr>
          <p:nvPr/>
        </p:nvGraphicFramePr>
        <p:xfrm>
          <a:off x="4514850" y="33210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67" name="Equation" r:id="rId6" imgW="114300" imgH="215900" progId="Equation.3">
                  <p:embed/>
                </p:oleObj>
              </mc:Choice>
              <mc:Fallback>
                <p:oleObj name="Equation" r:id="rId6" imgW="114300" imgH="2159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33" name="Rectangle 6"/>
          <p:cNvSpPr>
            <a:spLocks noChangeArrowheads="1"/>
          </p:cNvSpPr>
          <p:nvPr/>
        </p:nvSpPr>
        <p:spPr bwMode="auto">
          <a:xfrm>
            <a:off x="914400" y="762000"/>
            <a:ext cx="8001000" cy="622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>
                <a:latin typeface="Courier New" pitchFamily="49" charset="0"/>
              </a:rPr>
              <a:t> </a:t>
            </a:r>
            <a:r>
              <a:rPr lang="en-US" sz="1200">
                <a:latin typeface="Courier New" pitchFamily="49" charset="0"/>
              </a:rPr>
              <a:t>. xtlogit sx24hrs drgalcoh, or i(eid) re</a:t>
            </a:r>
          </a:p>
          <a:p>
            <a:pPr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Random-effects logit                            Number of obs      =      1708</a:t>
            </a:r>
          </a:p>
          <a:p>
            <a:pPr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Group variable (i) : eid                        Number of groups   =       109</a:t>
            </a:r>
          </a:p>
          <a:p>
            <a:pPr>
              <a:spcBef>
                <a:spcPct val="50000"/>
              </a:spcBef>
            </a:pPr>
            <a:endParaRPr lang="en-US" sz="1200">
              <a:latin typeface="Courier New" pitchFamily="49" charset="0"/>
            </a:endParaRPr>
          </a:p>
          <a:p>
            <a:pPr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Random effects u_i ~ Gaussian                   Obs per group: min =         1</a:t>
            </a:r>
          </a:p>
          <a:p>
            <a:pPr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                                                               avg =      15.7</a:t>
            </a:r>
          </a:p>
          <a:p>
            <a:pPr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                                                               max =        33</a:t>
            </a:r>
          </a:p>
          <a:p>
            <a:pPr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                                                Wald chi2(1)       =      5.48</a:t>
            </a:r>
          </a:p>
          <a:p>
            <a:pPr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Log likelihood  = -921.39213                    Prob &gt; chi2        =    0.0192</a:t>
            </a:r>
          </a:p>
          <a:p>
            <a:pPr>
              <a:spcBef>
                <a:spcPct val="50000"/>
              </a:spcBef>
            </a:pPr>
            <a:endParaRPr lang="en-US" sz="1200">
              <a:latin typeface="Courier New" pitchFamily="49" charset="0"/>
            </a:endParaRPr>
          </a:p>
          <a:p>
            <a:pPr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------------------------------------------------------------------------------</a:t>
            </a:r>
          </a:p>
          <a:p>
            <a:pPr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     sx24hrs |         OR   Std. Err.      z    P&gt;|z|     [95% Conf. Interval]</a:t>
            </a:r>
          </a:p>
          <a:p>
            <a:pPr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-------------+----------------------------------------------------------------</a:t>
            </a:r>
          </a:p>
          <a:p>
            <a:pPr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exp(</a:t>
            </a:r>
            <a:r>
              <a:rPr lang="en-US" sz="1600" b="1">
                <a:latin typeface="Symbol" pitchFamily="18" charset="2"/>
              </a:rPr>
              <a:t>b</a:t>
            </a:r>
            <a:r>
              <a:rPr lang="en-US" sz="1600" b="1" baseline="-25000">
                <a:latin typeface="Symbol" pitchFamily="18" charset="2"/>
              </a:rPr>
              <a:t>1</a:t>
            </a:r>
            <a:r>
              <a:rPr lang="en-US" sz="1600" b="1" baseline="30000">
                <a:latin typeface="Courier New" pitchFamily="49" charset="0"/>
              </a:rPr>
              <a:t>RE</a:t>
            </a:r>
            <a:r>
              <a:rPr lang="en-US" sz="1600" b="1">
                <a:latin typeface="Courier New" pitchFamily="49" charset="0"/>
              </a:rPr>
              <a:t>)</a:t>
            </a:r>
            <a:r>
              <a:rPr lang="en-US" sz="1200">
                <a:latin typeface="Courier New" pitchFamily="49" charset="0"/>
              </a:rPr>
              <a:t>      1.447266   .2284893     2.34   0.019     1.062096    1.972119</a:t>
            </a:r>
          </a:p>
          <a:p>
            <a:pPr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-------------+----------------------------------------------------------------</a:t>
            </a:r>
          </a:p>
          <a:p>
            <a:pPr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    /lnsig2u |   .5483488   .2428238                      .0724228    1.024275</a:t>
            </a:r>
          </a:p>
          <a:p>
            <a:pPr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-------------+----------------------------------------------------------------</a:t>
            </a:r>
          </a:p>
          <a:p>
            <a:pPr>
              <a:spcBef>
                <a:spcPct val="50000"/>
              </a:spcBef>
            </a:pPr>
            <a:r>
              <a:rPr lang="en-US" sz="1200">
                <a:latin typeface="Symbol" pitchFamily="18" charset="2"/>
              </a:rPr>
              <a:t>     </a:t>
            </a:r>
            <a:r>
              <a:rPr lang="en-US" sz="1600" b="1">
                <a:latin typeface="Symbol" pitchFamily="18" charset="2"/>
              </a:rPr>
              <a:t>t</a:t>
            </a:r>
            <a:r>
              <a:rPr lang="en-US" sz="1200">
                <a:latin typeface="Courier New" pitchFamily="49" charset="0"/>
              </a:rPr>
              <a:t>  sigma_u |   1.315444   .1597106                      1.036875    1.668854</a:t>
            </a:r>
          </a:p>
          <a:p>
            <a:pPr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         rho |   .3446819   .0166718                      .2463036    .4584528</a:t>
            </a:r>
          </a:p>
          <a:p>
            <a:pPr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------------------------------------------------------------------------------</a:t>
            </a:r>
          </a:p>
          <a:p>
            <a:pPr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Likelihood ratio test of rho=0: chibar2(01) =   184.17 Prob &gt;= chibar2 = 0.000</a:t>
            </a:r>
          </a:p>
          <a:p>
            <a:pPr>
              <a:spcBef>
                <a:spcPct val="50000"/>
              </a:spcBef>
            </a:pPr>
            <a:endParaRPr lang="en-US" sz="1200">
              <a:latin typeface="Courier New" pitchFamily="49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382000" cy="9144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Estimation of Marginal Models (GEE)</a:t>
            </a:r>
          </a:p>
        </p:txBody>
      </p:sp>
      <p:sp>
        <p:nvSpPr>
          <p:cNvPr id="50178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981200"/>
            <a:ext cx="8153400" cy="41148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Estimate marginal mean model.</a:t>
            </a:r>
          </a:p>
          <a:p>
            <a:pPr lvl="2"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Marginal model is a population, not individual, model.</a:t>
            </a:r>
          </a:p>
          <a:p>
            <a:pPr lvl="2"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The marginal </a:t>
            </a:r>
            <a:r>
              <a:rPr lang="en-US" i="1" smtClean="0">
                <a:ea typeface="ＭＳ Ｐゴシック" pitchFamily="34" charset="-128"/>
              </a:rPr>
              <a:t>E[Y</a:t>
            </a:r>
            <a:r>
              <a:rPr lang="en-US" i="1" baseline="-25000" smtClean="0">
                <a:ea typeface="ＭＳ Ｐゴシック" pitchFamily="34" charset="-128"/>
              </a:rPr>
              <a:t>ij</a:t>
            </a:r>
            <a:r>
              <a:rPr lang="en-US" i="1" smtClean="0">
                <a:ea typeface="ＭＳ Ｐゴシック" pitchFamily="34" charset="-128"/>
              </a:rPr>
              <a:t> | X</a:t>
            </a:r>
            <a:r>
              <a:rPr lang="en-US" i="1" baseline="-25000" smtClean="0">
                <a:ea typeface="ＭＳ Ｐゴシック" pitchFamily="34" charset="-128"/>
              </a:rPr>
              <a:t>ij</a:t>
            </a:r>
            <a:r>
              <a:rPr lang="en-US" i="1" smtClean="0">
                <a:ea typeface="ＭＳ Ｐゴシック" pitchFamily="34" charset="-128"/>
              </a:rPr>
              <a:t>= x</a:t>
            </a:r>
            <a:r>
              <a:rPr lang="en-US" i="1" baseline="-25000" smtClean="0">
                <a:ea typeface="ＭＳ Ｐゴシック" pitchFamily="34" charset="-128"/>
              </a:rPr>
              <a:t>ij</a:t>
            </a:r>
            <a:r>
              <a:rPr lang="en-US" i="1" smtClean="0">
                <a:ea typeface="ＭＳ Ｐゴシック" pitchFamily="34" charset="-128"/>
              </a:rPr>
              <a:t>]</a:t>
            </a:r>
            <a:r>
              <a:rPr lang="en-US" smtClean="0">
                <a:ea typeface="ＭＳ Ｐゴシック" pitchFamily="34" charset="-128"/>
              </a:rPr>
              <a:t> is defined as the mean value of an observation </a:t>
            </a:r>
            <a:r>
              <a:rPr lang="en-US" i="1" smtClean="0">
                <a:ea typeface="ＭＳ Ｐゴシック" pitchFamily="34" charset="-128"/>
              </a:rPr>
              <a:t>Y</a:t>
            </a:r>
            <a:r>
              <a:rPr lang="en-US" i="1" baseline="-25000" smtClean="0">
                <a:ea typeface="ＭＳ Ｐゴシック" pitchFamily="34" charset="-128"/>
              </a:rPr>
              <a:t>ij</a:t>
            </a:r>
            <a:r>
              <a:rPr lang="en-US" smtClean="0">
                <a:ea typeface="ＭＳ Ｐゴシック" pitchFamily="34" charset="-128"/>
              </a:rPr>
              <a:t> in the theoretical experiment where one randomly draws an observation from a population where everyone has  </a:t>
            </a:r>
            <a:r>
              <a:rPr lang="en-US" i="1" smtClean="0">
                <a:ea typeface="ＭＳ Ｐゴシック" pitchFamily="34" charset="-128"/>
              </a:rPr>
              <a:t>X</a:t>
            </a:r>
            <a:r>
              <a:rPr lang="en-US" i="1" baseline="-25000" smtClean="0">
                <a:ea typeface="ＭＳ Ｐゴシック" pitchFamily="34" charset="-128"/>
              </a:rPr>
              <a:t>ij</a:t>
            </a:r>
            <a:r>
              <a:rPr lang="en-US" i="1" smtClean="0">
                <a:ea typeface="ＭＳ Ｐゴシック" pitchFamily="34" charset="-128"/>
              </a:rPr>
              <a:t>= x</a:t>
            </a:r>
            <a:r>
              <a:rPr lang="en-US" i="1" baseline="-25000" smtClean="0">
                <a:ea typeface="ＭＳ Ｐゴシック" pitchFamily="34" charset="-128"/>
              </a:rPr>
              <a:t>ij</a:t>
            </a:r>
            <a:r>
              <a:rPr lang="en-US" smtClean="0">
                <a:ea typeface="ＭＳ Ｐゴシック" pitchFamily="34" charset="-128"/>
              </a:rPr>
              <a:t>.</a:t>
            </a:r>
          </a:p>
        </p:txBody>
      </p:sp>
      <p:graphicFrame>
        <p:nvGraphicFramePr>
          <p:cNvPr id="50179" name="Object 2"/>
          <p:cNvGraphicFramePr>
            <a:graphicFrameLocks noChangeAspect="1"/>
          </p:cNvGraphicFramePr>
          <p:nvPr/>
        </p:nvGraphicFramePr>
        <p:xfrm>
          <a:off x="5029200" y="358140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13" name="Equation" r:id="rId4" imgW="114300" imgH="215900" progId="Equation.3">
                  <p:embed/>
                </p:oleObj>
              </mc:Choice>
              <mc:Fallback>
                <p:oleObj name="Equation" r:id="rId4" imgW="114300" imgH="2159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358140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0" name="Object 3"/>
          <p:cNvGraphicFramePr>
            <a:graphicFrameLocks noChangeAspect="1"/>
          </p:cNvGraphicFramePr>
          <p:nvPr/>
        </p:nvGraphicFramePr>
        <p:xfrm>
          <a:off x="4514850" y="33210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14" name="Equation" r:id="rId6" imgW="114300" imgH="215900" progId="Equation.3">
                  <p:embed/>
                </p:oleObj>
              </mc:Choice>
              <mc:Fallback>
                <p:oleObj name="Equation" r:id="rId6" imgW="114300" imgH="2159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</a:t>
            </a:r>
            <a:r>
              <a:rPr lang="en-US" i="1" dirty="0" smtClean="0"/>
              <a:t>Y, X</a:t>
            </a:r>
            <a:r>
              <a:rPr lang="en-US" dirty="0" smtClean="0"/>
              <a:t> and </a:t>
            </a:r>
            <a:r>
              <a:rPr lang="en-US" i="1" dirty="0" smtClean="0"/>
              <a:t>Error</a:t>
            </a:r>
            <a:r>
              <a:rPr lang="en-US" dirty="0" smtClean="0"/>
              <a:t> look like?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𝑌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𝑌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𝑌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𝑌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22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𝑌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𝑚</m:t>
                                        </m:r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  <m:r>
                      <a:rPr lang="en-US" b="0" i="1" smtClean="0">
                        <a:latin typeface="Cambria Math"/>
                      </a:rPr>
                      <m:t>          </m:t>
                    </m:r>
                    <m:r>
                      <a:rPr lang="en-US" b="0" i="1" smtClean="0">
                        <a:latin typeface="Cambria Math"/>
                      </a:rPr>
                      <m:t>𝑋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  <m:r>
                      <a:rPr lang="en-US" b="0" i="1" smtClean="0">
                        <a:latin typeface="Cambria Math"/>
                      </a:rPr>
                      <m:t>         </m:t>
                    </m:r>
                    <m:r>
                      <a:rPr lang="en-US" b="0" i="1" smtClean="0">
                        <a:latin typeface="Cambria Math"/>
                      </a:rPr>
                      <m:t>𝐸𝑟𝑟𝑜𝑟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𝑒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12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𝑒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21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𝑒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22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𝑒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𝑚</m:t>
                                        </m:r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938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Marginal Models (GEE)</a:t>
            </a:r>
          </a:p>
        </p:txBody>
      </p:sp>
      <p:sp>
        <p:nvSpPr>
          <p:cNvPr id="52226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676400"/>
            <a:ext cx="7772400" cy="41148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For instance, if </a:t>
            </a:r>
            <a:r>
              <a:rPr lang="en-US" i="1" smtClean="0">
                <a:ea typeface="ＭＳ Ｐゴシック" pitchFamily="34" charset="-128"/>
              </a:rPr>
              <a:t>Y</a:t>
            </a:r>
            <a:r>
              <a:rPr lang="en-US" i="1" baseline="-25000" smtClean="0">
                <a:ea typeface="ＭＳ Ｐゴシック" pitchFamily="34" charset="-128"/>
              </a:rPr>
              <a:t>ij</a:t>
            </a:r>
            <a:r>
              <a:rPr lang="en-US" smtClean="0">
                <a:ea typeface="ＭＳ Ｐゴシック" pitchFamily="34" charset="-128"/>
              </a:rPr>
              <a:t> is the cholesterol and</a:t>
            </a:r>
            <a:r>
              <a:rPr lang="en-US" i="1" smtClean="0">
                <a:ea typeface="ＭＳ Ｐゴシック" pitchFamily="34" charset="-128"/>
              </a:rPr>
              <a:t> X</a:t>
            </a:r>
            <a:r>
              <a:rPr lang="en-US" i="1" baseline="-25000" smtClean="0">
                <a:ea typeface="ＭＳ Ｐゴシック" pitchFamily="34" charset="-128"/>
              </a:rPr>
              <a:t>ij</a:t>
            </a:r>
            <a:r>
              <a:rPr lang="en-US" i="1" smtClean="0">
                <a:ea typeface="ＭＳ Ｐゴシック" pitchFamily="34" charset="-128"/>
              </a:rPr>
              <a:t> = yes</a:t>
            </a:r>
            <a:r>
              <a:rPr lang="en-US" smtClean="0">
                <a:ea typeface="ＭＳ Ｐゴシック" pitchFamily="34" charset="-128"/>
              </a:rPr>
              <a:t> if one smokes,  </a:t>
            </a:r>
            <a:r>
              <a:rPr lang="en-US" i="1" smtClean="0">
                <a:ea typeface="ＭＳ Ｐゴシック" pitchFamily="34" charset="-128"/>
              </a:rPr>
              <a:t>no</a:t>
            </a:r>
            <a:r>
              <a:rPr lang="en-US" smtClean="0">
                <a:ea typeface="ＭＳ Ｐゴシック" pitchFamily="34" charset="-128"/>
              </a:rPr>
              <a:t> otherwise.  In a marginal model, </a:t>
            </a:r>
            <a:r>
              <a:rPr lang="en-US" i="1" smtClean="0">
                <a:ea typeface="ＭＳ Ｐゴシック" pitchFamily="34" charset="-128"/>
              </a:rPr>
              <a:t>E[Y</a:t>
            </a:r>
            <a:r>
              <a:rPr lang="en-US" i="1" baseline="-25000" smtClean="0">
                <a:ea typeface="ＭＳ Ｐゴシック" pitchFamily="34" charset="-128"/>
              </a:rPr>
              <a:t>ij</a:t>
            </a:r>
            <a:r>
              <a:rPr lang="en-US" i="1" smtClean="0">
                <a:ea typeface="ＭＳ Ｐゴシック" pitchFamily="34" charset="-128"/>
              </a:rPr>
              <a:t> | X</a:t>
            </a:r>
            <a:r>
              <a:rPr lang="en-US" i="1" baseline="-25000" smtClean="0">
                <a:ea typeface="ＭＳ Ｐゴシック" pitchFamily="34" charset="-128"/>
              </a:rPr>
              <a:t>ij</a:t>
            </a:r>
            <a:r>
              <a:rPr lang="en-US" i="1" smtClean="0">
                <a:ea typeface="ＭＳ Ｐゴシック" pitchFamily="34" charset="-128"/>
              </a:rPr>
              <a:t> = yes]</a:t>
            </a:r>
            <a:r>
              <a:rPr lang="en-US" smtClean="0">
                <a:ea typeface="ＭＳ Ｐゴシック" pitchFamily="34" charset="-128"/>
              </a:rPr>
              <a:t>  will be the mean of a randomly drawn </a:t>
            </a:r>
            <a:r>
              <a:rPr lang="en-US" i="1" smtClean="0">
                <a:ea typeface="ＭＳ Ｐゴシック" pitchFamily="34" charset="-128"/>
              </a:rPr>
              <a:t>Y</a:t>
            </a:r>
            <a:r>
              <a:rPr lang="en-US" i="1" baseline="-25000" smtClean="0">
                <a:ea typeface="ＭＳ Ｐゴシック" pitchFamily="34" charset="-128"/>
              </a:rPr>
              <a:t>ij</a:t>
            </a:r>
            <a:r>
              <a:rPr lang="en-US" smtClean="0">
                <a:ea typeface="ＭＳ Ｐゴシック" pitchFamily="34" charset="-128"/>
              </a:rPr>
              <a:t> from the sub-population where everyone smokes.</a:t>
            </a:r>
          </a:p>
          <a:p>
            <a:pPr lvl="2" eaLnBrk="1" hangingPunct="1"/>
            <a:endParaRPr lang="en-US" smtClean="0">
              <a:ea typeface="ＭＳ Ｐゴシック" pitchFamily="34" charset="-128"/>
            </a:endParaRPr>
          </a:p>
        </p:txBody>
      </p:sp>
      <p:graphicFrame>
        <p:nvGraphicFramePr>
          <p:cNvPr id="52227" name="Object 2"/>
          <p:cNvGraphicFramePr>
            <a:graphicFrameLocks noChangeAspect="1"/>
          </p:cNvGraphicFramePr>
          <p:nvPr/>
        </p:nvGraphicFramePr>
        <p:xfrm>
          <a:off x="5029200" y="358140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61" name="Equation" r:id="rId4" imgW="114300" imgH="215900" progId="Equation.3">
                  <p:embed/>
                </p:oleObj>
              </mc:Choice>
              <mc:Fallback>
                <p:oleObj name="Equation" r:id="rId4" imgW="114300" imgH="2159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358140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28" name="Object 3"/>
          <p:cNvGraphicFramePr>
            <a:graphicFrameLocks noChangeAspect="1"/>
          </p:cNvGraphicFramePr>
          <p:nvPr/>
        </p:nvGraphicFramePr>
        <p:xfrm>
          <a:off x="4514850" y="33210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62" name="Equation" r:id="rId6" imgW="114300" imgH="215900" progId="Equation.3">
                  <p:embed/>
                </p:oleObj>
              </mc:Choice>
              <mc:Fallback>
                <p:oleObj name="Equation" r:id="rId6" imgW="114300" imgH="2159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610600" cy="1143000"/>
          </a:xfrm>
        </p:spPr>
        <p:txBody>
          <a:bodyPr/>
          <a:lstStyle/>
          <a:p>
            <a:pPr eaLnBrk="1" hangingPunct="1"/>
            <a:r>
              <a:rPr lang="en-US" sz="3600" smtClean="0">
                <a:ea typeface="ＭＳ Ｐゴシック" pitchFamily="34" charset="-128"/>
              </a:rPr>
              <a:t>Parameter Interpretation in a marginal model</a:t>
            </a:r>
          </a:p>
        </p:txBody>
      </p:sp>
      <p:sp>
        <p:nvSpPr>
          <p:cNvPr id="54274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219200"/>
            <a:ext cx="8305800" cy="50292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Parameters in an equivalent random effects and GEE model have subtly different interpretations.</a:t>
            </a:r>
          </a:p>
          <a:p>
            <a:pPr lvl="2"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Coefficients in a random effects model represent expected differences (odds ratios, relative risks, etc) within an individual, given a change in their </a:t>
            </a:r>
            <a:r>
              <a:rPr lang="en-US" i="1" smtClean="0">
                <a:ea typeface="ＭＳ Ｐゴシック" pitchFamily="34" charset="-128"/>
              </a:rPr>
              <a:t>X</a:t>
            </a:r>
            <a:r>
              <a:rPr lang="en-US" smtClean="0">
                <a:ea typeface="ＭＳ Ｐゴシック" pitchFamily="34" charset="-128"/>
              </a:rPr>
              <a:t> from one value to another</a:t>
            </a:r>
          </a:p>
          <a:p>
            <a:pPr lvl="2"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Coefficients in a marginal model represent expected differences (odds ratios, relative risks, etc) within an population, given a change in everyone</a:t>
            </a:r>
            <a:r>
              <a:rPr lang="ja-JP" altLang="en-US" smtClean="0">
                <a:ea typeface="ＭＳ Ｐゴシック" pitchFamily="34" charset="-128"/>
              </a:rPr>
              <a:t>’</a:t>
            </a:r>
            <a:r>
              <a:rPr lang="en-US" altLang="ja-JP" smtClean="0">
                <a:ea typeface="ＭＳ Ｐゴシック" pitchFamily="34" charset="-128"/>
              </a:rPr>
              <a:t>s </a:t>
            </a:r>
            <a:r>
              <a:rPr lang="en-US" altLang="ja-JP" i="1" smtClean="0">
                <a:ea typeface="ＭＳ Ｐゴシック" pitchFamily="34" charset="-128"/>
              </a:rPr>
              <a:t>X</a:t>
            </a:r>
            <a:r>
              <a:rPr lang="en-US" altLang="ja-JP" smtClean="0">
                <a:ea typeface="ＭＳ Ｐゴシック" pitchFamily="34" charset="-128"/>
              </a:rPr>
              <a:t> from one value to another.</a:t>
            </a:r>
            <a:endParaRPr lang="en-US" smtClean="0">
              <a:ea typeface="ＭＳ Ｐゴシック" pitchFamily="34" charset="-128"/>
            </a:endParaRPr>
          </a:p>
        </p:txBody>
      </p:sp>
      <p:graphicFrame>
        <p:nvGraphicFramePr>
          <p:cNvPr id="54275" name="Object 2"/>
          <p:cNvGraphicFramePr>
            <a:graphicFrameLocks noChangeAspect="1"/>
          </p:cNvGraphicFramePr>
          <p:nvPr/>
        </p:nvGraphicFramePr>
        <p:xfrm>
          <a:off x="5029200" y="358140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09" name="Equation" r:id="rId4" imgW="114300" imgH="215900" progId="Equation.3">
                  <p:embed/>
                </p:oleObj>
              </mc:Choice>
              <mc:Fallback>
                <p:oleObj name="Equation" r:id="rId4" imgW="114300" imgH="2159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358140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6" name="Object 3"/>
          <p:cNvGraphicFramePr>
            <a:graphicFrameLocks noChangeAspect="1"/>
          </p:cNvGraphicFramePr>
          <p:nvPr/>
        </p:nvGraphicFramePr>
        <p:xfrm>
          <a:off x="4514850" y="33210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10" name="Equation" r:id="rId6" imgW="114300" imgH="215900" progId="Equation.3">
                  <p:embed/>
                </p:oleObj>
              </mc:Choice>
              <mc:Fallback>
                <p:oleObj name="Equation" r:id="rId6" imgW="114300" imgH="2159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Parameter Interpretation in a GEE model, cont.</a:t>
            </a:r>
          </a:p>
        </p:txBody>
      </p:sp>
      <p:sp>
        <p:nvSpPr>
          <p:cNvPr id="5632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In linear, log-linear models, the random effects and marginal regression parameters are the same.</a:t>
            </a: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In Logistic regression, they are different – more later.</a:t>
            </a:r>
          </a:p>
        </p:txBody>
      </p:sp>
      <p:graphicFrame>
        <p:nvGraphicFramePr>
          <p:cNvPr id="56323" name="Object 2"/>
          <p:cNvGraphicFramePr>
            <a:graphicFrameLocks noChangeAspect="1"/>
          </p:cNvGraphicFramePr>
          <p:nvPr/>
        </p:nvGraphicFramePr>
        <p:xfrm>
          <a:off x="5029200" y="358140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57" name="Equation" r:id="rId4" imgW="114300" imgH="215900" progId="Equation.3">
                  <p:embed/>
                </p:oleObj>
              </mc:Choice>
              <mc:Fallback>
                <p:oleObj name="Equation" r:id="rId4" imgW="114300" imgH="2159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358140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4" name="Object 3"/>
          <p:cNvGraphicFramePr>
            <a:graphicFrameLocks noChangeAspect="1"/>
          </p:cNvGraphicFramePr>
          <p:nvPr/>
        </p:nvGraphicFramePr>
        <p:xfrm>
          <a:off x="4514850" y="33210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58" name="Equation" r:id="rId6" imgW="114300" imgH="215900" progId="Equation.3">
                  <p:embed/>
                </p:oleObj>
              </mc:Choice>
              <mc:Fallback>
                <p:oleObj name="Equation" r:id="rId6" imgW="114300" imgH="2159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369" name="Object 2"/>
          <p:cNvGraphicFramePr>
            <a:graphicFrameLocks noChangeAspect="1"/>
          </p:cNvGraphicFramePr>
          <p:nvPr/>
        </p:nvGraphicFramePr>
        <p:xfrm>
          <a:off x="5029200" y="358140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04" name="Equation" r:id="rId4" imgW="114300" imgH="215900" progId="Equation.3">
                  <p:embed/>
                </p:oleObj>
              </mc:Choice>
              <mc:Fallback>
                <p:oleObj name="Equation" r:id="rId4" imgW="114300" imgH="2159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358140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0" name="Object 3"/>
          <p:cNvGraphicFramePr>
            <a:graphicFrameLocks noChangeAspect="1"/>
          </p:cNvGraphicFramePr>
          <p:nvPr/>
        </p:nvGraphicFramePr>
        <p:xfrm>
          <a:off x="4514850" y="33210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05" name="Equation" r:id="rId6" imgW="114300" imgH="215900" progId="Equation.3">
                  <p:embed/>
                </p:oleObj>
              </mc:Choice>
              <mc:Fallback>
                <p:oleObj name="Equation" r:id="rId6" imgW="114300" imgH="2159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8371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0"/>
            <a:ext cx="9118600" cy="774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Marginal Models (GEE)</a:t>
            </a:r>
          </a:p>
        </p:txBody>
      </p:sp>
      <p:sp>
        <p:nvSpPr>
          <p:cNvPr id="60418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295400"/>
            <a:ext cx="8305800" cy="49530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GEE software typically allows several different </a:t>
            </a:r>
            <a:r>
              <a:rPr lang="ja-JP" altLang="en-US" smtClean="0">
                <a:ea typeface="ＭＳ Ｐゴシック" pitchFamily="34" charset="-128"/>
              </a:rPr>
              <a:t>“</a:t>
            </a:r>
            <a:r>
              <a:rPr lang="en-US" altLang="ja-JP" smtClean="0">
                <a:ea typeface="ＭＳ Ｐゴシック" pitchFamily="34" charset="-128"/>
              </a:rPr>
              <a:t>working</a:t>
            </a:r>
            <a:r>
              <a:rPr lang="ja-JP" altLang="en-US" smtClean="0">
                <a:ea typeface="ＭＳ Ｐゴシック" pitchFamily="34" charset="-128"/>
              </a:rPr>
              <a:t>”</a:t>
            </a:r>
            <a:r>
              <a:rPr lang="en-US" altLang="ja-JP" smtClean="0">
                <a:ea typeface="ＭＳ Ｐゴシック" pitchFamily="34" charset="-128"/>
              </a:rPr>
              <a:t> correlation models (e.g., exchangeable, auto-regressive, unstructured, etc.).</a:t>
            </a:r>
          </a:p>
          <a:p>
            <a:pPr lvl="2"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These correlation models are used to build weight matrices, which are used in a weighted regression.</a:t>
            </a:r>
          </a:p>
          <a:p>
            <a:pPr lvl="2"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When deriving inferences for the coefficients, though, it calculates </a:t>
            </a:r>
            <a:r>
              <a:rPr lang="ja-JP" altLang="en-US" smtClean="0">
                <a:ea typeface="ＭＳ Ｐゴシック" pitchFamily="34" charset="-128"/>
              </a:rPr>
              <a:t>“</a:t>
            </a:r>
            <a:r>
              <a:rPr lang="en-US" altLang="ja-JP" smtClean="0">
                <a:ea typeface="ＭＳ Ｐゴシック" pitchFamily="34" charset="-128"/>
              </a:rPr>
              <a:t>robust</a:t>
            </a:r>
            <a:r>
              <a:rPr lang="ja-JP" altLang="en-US" smtClean="0">
                <a:ea typeface="ＭＳ Ｐゴシック" pitchFamily="34" charset="-128"/>
              </a:rPr>
              <a:t>”</a:t>
            </a:r>
            <a:r>
              <a:rPr lang="en-US" altLang="ja-JP" smtClean="0">
                <a:ea typeface="ＭＳ Ｐゴシック" pitchFamily="34" charset="-128"/>
              </a:rPr>
              <a:t> standard errors.</a:t>
            </a:r>
          </a:p>
          <a:p>
            <a:pPr lvl="2" eaLnBrk="1" hangingPunct="1"/>
            <a:endParaRPr lang="en-US" smtClean="0">
              <a:ea typeface="ＭＳ Ｐゴシック" pitchFamily="34" charset="-128"/>
            </a:endParaRPr>
          </a:p>
          <a:p>
            <a:pPr lvl="2" eaLnBrk="1" hangingPunct="1"/>
            <a:endParaRPr lang="en-US" smtClean="0">
              <a:ea typeface="ＭＳ Ｐゴシック" pitchFamily="34" charset="-128"/>
            </a:endParaRPr>
          </a:p>
        </p:txBody>
      </p:sp>
      <p:graphicFrame>
        <p:nvGraphicFramePr>
          <p:cNvPr id="60419" name="Object 2"/>
          <p:cNvGraphicFramePr>
            <a:graphicFrameLocks noChangeAspect="1"/>
          </p:cNvGraphicFramePr>
          <p:nvPr/>
        </p:nvGraphicFramePr>
        <p:xfrm>
          <a:off x="5029200" y="358140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53" name="Equation" r:id="rId4" imgW="114300" imgH="215900" progId="Equation.3">
                  <p:embed/>
                </p:oleObj>
              </mc:Choice>
              <mc:Fallback>
                <p:oleObj name="Equation" r:id="rId4" imgW="114300" imgH="2159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358140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0" name="Object 3"/>
          <p:cNvGraphicFramePr>
            <a:graphicFrameLocks noChangeAspect="1"/>
          </p:cNvGraphicFramePr>
          <p:nvPr/>
        </p:nvGraphicFramePr>
        <p:xfrm>
          <a:off x="4514850" y="33210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54" name="Equation" r:id="rId6" imgW="114300" imgH="215900" progId="Equation.3">
                  <p:embed/>
                </p:oleObj>
              </mc:Choice>
              <mc:Fallback>
                <p:oleObj name="Equation" r:id="rId6" imgW="114300" imgH="2159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003366"/>
                </a:solidFill>
                <a:ea typeface="ＭＳ Ｐゴシック" pitchFamily="34" charset="-128"/>
              </a:rPr>
              <a:t>Examples of Correlation Models</a:t>
            </a:r>
          </a:p>
        </p:txBody>
      </p:sp>
      <p:sp>
        <p:nvSpPr>
          <p:cNvPr id="6246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Monotype Sorts" pitchFamily="-84" charset="2"/>
              <a:buNone/>
            </a:pPr>
            <a:endParaRPr lang="en-US" smtClean="0">
              <a:latin typeface="Comic Sans MS" pitchFamily="66" charset="0"/>
              <a:ea typeface="ＭＳ Ｐゴシック" pitchFamily="34" charset="-128"/>
            </a:endParaRPr>
          </a:p>
          <a:p>
            <a:pPr eaLnBrk="1" hangingPunct="1">
              <a:buFont typeface="Monotype Sorts" pitchFamily="-84" charset="2"/>
              <a:buNone/>
            </a:pPr>
            <a:endParaRPr lang="en-US" smtClean="0">
              <a:ea typeface="ＭＳ Ｐゴシック" pitchFamily="34" charset="-128"/>
            </a:endParaRPr>
          </a:p>
          <a:p>
            <a:pPr eaLnBrk="1" hangingPunct="1">
              <a:buFont typeface="Monotype Sorts" pitchFamily="-84" charset="2"/>
              <a:buNone/>
            </a:pPr>
            <a:endParaRPr lang="en-US" smtClean="0">
              <a:ea typeface="ＭＳ Ｐゴシック" pitchFamily="34" charset="-128"/>
            </a:endParaRPr>
          </a:p>
          <a:p>
            <a:pPr eaLnBrk="1" hangingPunct="1">
              <a:buFont typeface="Monotype Sorts" pitchFamily="-84" charset="2"/>
              <a:buNone/>
            </a:pPr>
            <a:endParaRPr lang="en-US" smtClean="0">
              <a:ea typeface="ＭＳ Ｐゴシック" pitchFamily="34" charset="-128"/>
            </a:endParaRPr>
          </a:p>
        </p:txBody>
      </p:sp>
      <p:graphicFrame>
        <p:nvGraphicFramePr>
          <p:cNvPr id="62467" name="Object 2"/>
          <p:cNvGraphicFramePr>
            <a:graphicFrameLocks noChangeAspect="1"/>
          </p:cNvGraphicFramePr>
          <p:nvPr/>
        </p:nvGraphicFramePr>
        <p:xfrm>
          <a:off x="2868613" y="1800225"/>
          <a:ext cx="3884612" cy="213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85" name="Equation" r:id="rId4" imgW="2032000" imgH="1117600" progId="Equation.3">
                  <p:embed/>
                </p:oleObj>
              </mc:Choice>
              <mc:Fallback>
                <p:oleObj name="Equation" r:id="rId4" imgW="2032000" imgH="1117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8613" y="1800225"/>
                        <a:ext cx="3884612" cy="2138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68" name="Text Box 5"/>
          <p:cNvSpPr txBox="1">
            <a:spLocks noChangeArrowheads="1"/>
          </p:cNvSpPr>
          <p:nvPr/>
        </p:nvSpPr>
        <p:spPr bwMode="auto">
          <a:xfrm>
            <a:off x="1219200" y="4392613"/>
            <a:ext cx="76200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1775" indent="-231775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en-US">
                <a:latin typeface="Comic Sans MS" pitchFamily="66" charset="0"/>
              </a:rPr>
              <a:t>Each individual is independent of all others</a:t>
            </a:r>
          </a:p>
          <a:p>
            <a:pPr eaLnBrk="1" hangingPunct="1">
              <a:buClr>
                <a:schemeClr val="tx1"/>
              </a:buClr>
            </a:pPr>
            <a:endParaRPr lang="en-US">
              <a:latin typeface="Comic Sans MS" pitchFamily="66" charset="0"/>
            </a:endParaRPr>
          </a:p>
          <a:p>
            <a:pPr eaLnBrk="1" hangingPunct="1">
              <a:buClr>
                <a:schemeClr val="tx1"/>
              </a:buClr>
              <a:buFont typeface="Arial" pitchFamily="34" charset="0"/>
              <a:buChar char="•"/>
            </a:pPr>
            <a:r>
              <a:rPr lang="en-US">
                <a:latin typeface="Comic Sans MS" pitchFamily="66" charset="0"/>
              </a:rPr>
              <a:t>Correlation within individuals across longitudinal  observations has the same structure</a:t>
            </a:r>
            <a:r>
              <a:rPr lang="en-US" sz="2800">
                <a:latin typeface="Comic Sans MS" pitchFamily="66" charset="0"/>
              </a:rPr>
              <a:t> </a:t>
            </a:r>
          </a:p>
          <a:p>
            <a:pPr eaLnBrk="1" hangingPunct="1"/>
            <a:endParaRPr lang="en-US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>
                <a:solidFill>
                  <a:srgbClr val="003366"/>
                </a:solidFill>
                <a:ea typeface="ＭＳ Ｐゴシック" pitchFamily="34" charset="-128"/>
              </a:rPr>
              <a:t>Structure for R</a:t>
            </a:r>
            <a:r>
              <a:rPr lang="en-US" sz="3200" baseline="-25000" smtClean="0">
                <a:solidFill>
                  <a:srgbClr val="003366"/>
                </a:solidFill>
                <a:ea typeface="ＭＳ Ｐゴシック" pitchFamily="34" charset="-128"/>
              </a:rPr>
              <a:t>0</a:t>
            </a:r>
            <a:endParaRPr lang="en-US" smtClean="0">
              <a:solidFill>
                <a:srgbClr val="003366"/>
              </a:solidFill>
              <a:ea typeface="ＭＳ Ｐゴシック" pitchFamily="34" charset="-128"/>
            </a:endParaRPr>
          </a:p>
        </p:txBody>
      </p:sp>
      <p:sp>
        <p:nvSpPr>
          <p:cNvPr id="6451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chemeClr val="accent2"/>
              </a:buClr>
            </a:pPr>
            <a:r>
              <a:rPr lang="en-US" smtClean="0">
                <a:ea typeface="ＭＳ Ｐゴシック" pitchFamily="34" charset="-128"/>
              </a:rPr>
              <a:t>General structure:</a:t>
            </a:r>
          </a:p>
          <a:p>
            <a:pPr eaLnBrk="1" hangingPunct="1">
              <a:buClr>
                <a:srgbClr val="FFFF00"/>
              </a:buClr>
              <a:buFont typeface="Monotype Sorts" pitchFamily="-84" charset="2"/>
              <a:buNone/>
            </a:pPr>
            <a:endParaRPr lang="en-US" smtClean="0">
              <a:latin typeface="Comic Sans MS" pitchFamily="66" charset="0"/>
              <a:ea typeface="ＭＳ Ｐゴシック" pitchFamily="34" charset="-128"/>
            </a:endParaRPr>
          </a:p>
          <a:p>
            <a:pPr eaLnBrk="1" hangingPunct="1">
              <a:buClr>
                <a:srgbClr val="FFFF00"/>
              </a:buClr>
              <a:buFont typeface="Monotype Sorts" pitchFamily="-84" charset="2"/>
              <a:buNone/>
            </a:pPr>
            <a:endParaRPr lang="en-US" smtClean="0">
              <a:latin typeface="Comic Sans MS" pitchFamily="66" charset="0"/>
              <a:ea typeface="ＭＳ Ｐゴシック" pitchFamily="34" charset="-128"/>
            </a:endParaRPr>
          </a:p>
          <a:p>
            <a:pPr eaLnBrk="1" hangingPunct="1">
              <a:buClr>
                <a:srgbClr val="FFFF00"/>
              </a:buClr>
              <a:buFont typeface="Monotype Sorts" pitchFamily="-84" charset="2"/>
              <a:buNone/>
            </a:pPr>
            <a:endParaRPr lang="en-US" smtClean="0">
              <a:latin typeface="Comic Sans MS" pitchFamily="66" charset="0"/>
              <a:ea typeface="ＭＳ Ｐゴシック" pitchFamily="34" charset="-128"/>
            </a:endParaRPr>
          </a:p>
          <a:p>
            <a:pPr eaLnBrk="1" hangingPunct="1">
              <a:buClr>
                <a:srgbClr val="FFFF00"/>
              </a:buClr>
            </a:pPr>
            <a:endParaRPr lang="en-US" smtClean="0">
              <a:latin typeface="Comic Sans MS" pitchFamily="66" charset="0"/>
              <a:ea typeface="ＭＳ Ｐゴシック" pitchFamily="34" charset="-128"/>
            </a:endParaRPr>
          </a:p>
          <a:p>
            <a:pPr eaLnBrk="1" hangingPunct="1">
              <a:buClr>
                <a:schemeClr val="tx1"/>
              </a:buClr>
            </a:pPr>
            <a:endParaRPr lang="en-US" smtClean="0">
              <a:latin typeface="Comic Sans MS" pitchFamily="66" charset="0"/>
              <a:ea typeface="ＭＳ Ｐゴシック" pitchFamily="34" charset="-128"/>
            </a:endParaRPr>
          </a:p>
          <a:p>
            <a:pPr eaLnBrk="1" hangingPunct="1">
              <a:buClr>
                <a:srgbClr val="2D5CB9"/>
              </a:buClr>
            </a:pPr>
            <a:r>
              <a:rPr lang="en-US" smtClean="0">
                <a:ea typeface="ＭＳ Ｐゴシック" pitchFamily="34" charset="-128"/>
              </a:rPr>
              <a:t>A lot of unknown parameters</a:t>
            </a:r>
          </a:p>
          <a:p>
            <a:pPr eaLnBrk="1" hangingPunct="1">
              <a:buClr>
                <a:srgbClr val="FFFF00"/>
              </a:buClr>
              <a:buFont typeface="Monotype Sorts" pitchFamily="-84" charset="2"/>
              <a:buNone/>
            </a:pPr>
            <a:endParaRPr lang="en-US" smtClean="0">
              <a:ea typeface="ＭＳ Ｐゴシック" pitchFamily="34" charset="-128"/>
            </a:endParaRPr>
          </a:p>
        </p:txBody>
      </p:sp>
      <p:graphicFrame>
        <p:nvGraphicFramePr>
          <p:cNvPr id="64515" name="Object 2"/>
          <p:cNvGraphicFramePr>
            <a:graphicFrameLocks noChangeAspect="1"/>
          </p:cNvGraphicFramePr>
          <p:nvPr/>
        </p:nvGraphicFramePr>
        <p:xfrm>
          <a:off x="1652588" y="2633663"/>
          <a:ext cx="3252787" cy="188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32" name="Equation" r:id="rId4" imgW="1930400" imgH="1117600" progId="Equation.3">
                  <p:embed/>
                </p:oleObj>
              </mc:Choice>
              <mc:Fallback>
                <p:oleObj name="Equation" r:id="rId4" imgW="1930400" imgH="1117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2588" y="2633663"/>
                        <a:ext cx="3252787" cy="188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rgbClr val="003366"/>
                </a:solidFill>
                <a:ea typeface="ＭＳ Ｐゴシック" pitchFamily="34" charset="-128"/>
              </a:rPr>
              <a:t>Correlation Models (contd): </a:t>
            </a:r>
            <a:br>
              <a:rPr lang="en-US" sz="2800" smtClean="0">
                <a:solidFill>
                  <a:srgbClr val="003366"/>
                </a:solidFill>
                <a:ea typeface="ＭＳ Ｐゴシック" pitchFamily="34" charset="-128"/>
              </a:rPr>
            </a:br>
            <a:r>
              <a:rPr lang="en-US" sz="2800" smtClean="0">
                <a:solidFill>
                  <a:srgbClr val="003366"/>
                </a:solidFill>
                <a:ea typeface="ＭＳ Ｐゴシック" pitchFamily="34" charset="-128"/>
              </a:rPr>
              <a:t>Uniform correlation (compound symmetry or exchangeable)</a:t>
            </a:r>
            <a:endParaRPr lang="en-US" sz="3600" smtClean="0">
              <a:solidFill>
                <a:srgbClr val="003366"/>
              </a:solidFill>
              <a:ea typeface="ＭＳ Ｐゴシック" pitchFamily="34" charset="-128"/>
            </a:endParaRPr>
          </a:p>
        </p:txBody>
      </p:sp>
      <p:sp>
        <p:nvSpPr>
          <p:cNvPr id="6656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Monotype Sorts" pitchFamily="-84" charset="2"/>
              <a:buNone/>
            </a:pPr>
            <a:endParaRPr lang="en-US" smtClean="0">
              <a:ea typeface="ＭＳ Ｐゴシック" pitchFamily="34" charset="-128"/>
            </a:endParaRPr>
          </a:p>
          <a:p>
            <a:pPr eaLnBrk="1" hangingPunct="1">
              <a:buFont typeface="Monotype Sorts" pitchFamily="-84" charset="2"/>
              <a:buNone/>
            </a:pPr>
            <a:endParaRPr lang="en-US" smtClean="0">
              <a:ea typeface="ＭＳ Ｐゴシック" pitchFamily="34" charset="-128"/>
            </a:endParaRPr>
          </a:p>
          <a:p>
            <a:pPr eaLnBrk="1" hangingPunct="1">
              <a:buFont typeface="Monotype Sorts" pitchFamily="-84" charset="2"/>
              <a:buNone/>
            </a:pPr>
            <a:endParaRPr lang="en-US" smtClean="0">
              <a:ea typeface="ＭＳ Ｐゴシック" pitchFamily="34" charset="-128"/>
            </a:endParaRPr>
          </a:p>
          <a:p>
            <a:pPr eaLnBrk="1" hangingPunct="1">
              <a:buFont typeface="Monotype Sorts" pitchFamily="-84" charset="2"/>
              <a:buNone/>
            </a:pPr>
            <a:endParaRPr lang="en-US" smtClean="0">
              <a:ea typeface="ＭＳ Ｐゴシック" pitchFamily="34" charset="-128"/>
            </a:endParaRPr>
          </a:p>
          <a:p>
            <a:pPr eaLnBrk="1" hangingPunct="1">
              <a:buClr>
                <a:srgbClr val="2D5CB9"/>
              </a:buClr>
            </a:pPr>
            <a:r>
              <a:rPr lang="en-US" sz="2400" smtClean="0">
                <a:ea typeface="ＭＳ Ｐゴシック" pitchFamily="34" charset="-128"/>
              </a:rPr>
              <a:t>Arises from random effects model</a:t>
            </a:r>
            <a:endParaRPr lang="en-US" smtClean="0">
              <a:ea typeface="ＭＳ Ｐゴシック" pitchFamily="34" charset="-128"/>
            </a:endParaRPr>
          </a:p>
        </p:txBody>
      </p:sp>
      <p:graphicFrame>
        <p:nvGraphicFramePr>
          <p:cNvPr id="66563" name="Object 2"/>
          <p:cNvGraphicFramePr>
            <a:graphicFrameLocks noChangeAspect="1"/>
          </p:cNvGraphicFramePr>
          <p:nvPr/>
        </p:nvGraphicFramePr>
        <p:xfrm>
          <a:off x="1825625" y="2001838"/>
          <a:ext cx="2870200" cy="192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66" name="Equation" r:id="rId4" imgW="1701800" imgH="1143000" progId="Equation.3">
                  <p:embed/>
                </p:oleObj>
              </mc:Choice>
              <mc:Fallback>
                <p:oleObj name="Equation" r:id="rId4" imgW="1701800" imgH="11430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5625" y="2001838"/>
                        <a:ext cx="2870200" cy="1925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64" name="Object 3"/>
          <p:cNvGraphicFramePr>
            <a:graphicFrameLocks noChangeAspect="1"/>
          </p:cNvGraphicFramePr>
          <p:nvPr/>
        </p:nvGraphicFramePr>
        <p:xfrm>
          <a:off x="2560638" y="4767263"/>
          <a:ext cx="3182937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67" name="Equation" r:id="rId6" imgW="1358900" imgH="203200" progId="Equation.3">
                  <p:embed/>
                </p:oleObj>
              </mc:Choice>
              <mc:Fallback>
                <p:oleObj name="Equation" r:id="rId6" imgW="1358900" imgH="203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0638" y="4767263"/>
                        <a:ext cx="3182937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65" name="Text Box 6"/>
          <p:cNvSpPr txBox="1">
            <a:spLocks noChangeArrowheads="1"/>
          </p:cNvSpPr>
          <p:nvPr/>
        </p:nvSpPr>
        <p:spPr bwMode="auto">
          <a:xfrm>
            <a:off x="1066800" y="5257800"/>
            <a:ext cx="6994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>
                <a:latin typeface="Arial" pitchFamily="34" charset="0"/>
              </a:rPr>
              <a:t>Errors     uncorrelated, and independent of      and</a:t>
            </a:r>
            <a:endParaRPr lang="en-US" sz="2800">
              <a:latin typeface="Arial" pitchFamily="34" charset="0"/>
            </a:endParaRPr>
          </a:p>
        </p:txBody>
      </p:sp>
      <p:graphicFrame>
        <p:nvGraphicFramePr>
          <p:cNvPr id="66566" name="Object 4"/>
          <p:cNvGraphicFramePr>
            <a:graphicFrameLocks noChangeAspect="1"/>
          </p:cNvGraphicFramePr>
          <p:nvPr/>
        </p:nvGraphicFramePr>
        <p:xfrm>
          <a:off x="2024063" y="5292725"/>
          <a:ext cx="338137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68" name="Equation" r:id="rId8" imgW="152400" imgH="203200" progId="Equation.3">
                  <p:embed/>
                </p:oleObj>
              </mc:Choice>
              <mc:Fallback>
                <p:oleObj name="Equation" r:id="rId8" imgW="152400" imgH="203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4063" y="5292725"/>
                        <a:ext cx="338137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67" name="Object 5"/>
          <p:cNvGraphicFramePr>
            <a:graphicFrameLocks noChangeAspect="1"/>
          </p:cNvGraphicFramePr>
          <p:nvPr/>
        </p:nvGraphicFramePr>
        <p:xfrm>
          <a:off x="6934200" y="5327650"/>
          <a:ext cx="395288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69" name="Equation" r:id="rId10" imgW="177800" imgH="203200" progId="Equation.3">
                  <p:embed/>
                </p:oleObj>
              </mc:Choice>
              <mc:Fallback>
                <p:oleObj name="Equation" r:id="rId10" imgW="177800" imgH="203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5327650"/>
                        <a:ext cx="395288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68" name="Object 6"/>
          <p:cNvGraphicFramePr>
            <a:graphicFrameLocks noChangeAspect="1"/>
          </p:cNvGraphicFramePr>
          <p:nvPr/>
        </p:nvGraphicFramePr>
        <p:xfrm>
          <a:off x="8045450" y="5308600"/>
          <a:ext cx="26035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70" name="Equation" r:id="rId12" imgW="152400" imgH="177800" progId="Equation.3">
                  <p:embed/>
                </p:oleObj>
              </mc:Choice>
              <mc:Fallback>
                <p:oleObj name="Equation" r:id="rId12" imgW="152400" imgH="1778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45450" y="5308600"/>
                        <a:ext cx="26035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69" name="Object 7"/>
          <p:cNvGraphicFramePr>
            <a:graphicFrameLocks noChangeAspect="1"/>
          </p:cNvGraphicFramePr>
          <p:nvPr/>
        </p:nvGraphicFramePr>
        <p:xfrm>
          <a:off x="2819400" y="5867400"/>
          <a:ext cx="2224088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71" name="Equation" r:id="rId14" imgW="1371600" imgH="419100" progId="Equation.3">
                  <p:embed/>
                </p:oleObj>
              </mc:Choice>
              <mc:Fallback>
                <p:oleObj name="Equation" r:id="rId14" imgW="1371600" imgH="4191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5867400"/>
                        <a:ext cx="2224088" cy="67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>
                <a:solidFill>
                  <a:srgbClr val="003366"/>
                </a:solidFill>
                <a:latin typeface="Arial" pitchFamily="34" charset="0"/>
                <a:ea typeface="ＭＳ Ｐゴシック" pitchFamily="34" charset="-128"/>
              </a:rPr>
              <a:t>Correlation Models (contd):Time-Decaying Correlations (Auto-regressive)</a:t>
            </a:r>
            <a:endParaRPr lang="en-US" smtClean="0">
              <a:solidFill>
                <a:srgbClr val="003366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6861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Monotype Sorts" pitchFamily="-84" charset="2"/>
              <a:buNone/>
            </a:pPr>
            <a:r>
              <a:rPr lang="en-US" smtClean="0">
                <a:latin typeface="Comic Sans MS" pitchFamily="66" charset="0"/>
                <a:ea typeface="ＭＳ Ｐゴシック" pitchFamily="34" charset="-128"/>
              </a:rPr>
              <a:t> </a:t>
            </a:r>
          </a:p>
          <a:p>
            <a:pPr eaLnBrk="1" hangingPunct="1">
              <a:buFont typeface="Monotype Sorts" pitchFamily="-84" charset="2"/>
              <a:buNone/>
            </a:pPr>
            <a:endParaRPr lang="en-US" smtClean="0">
              <a:ea typeface="ＭＳ Ｐゴシック" pitchFamily="34" charset="-128"/>
            </a:endParaRPr>
          </a:p>
          <a:p>
            <a:pPr eaLnBrk="1" hangingPunct="1">
              <a:buFont typeface="Monotype Sorts" pitchFamily="-84" charset="2"/>
              <a:buNone/>
            </a:pPr>
            <a:endParaRPr lang="en-US" smtClean="0">
              <a:ea typeface="ＭＳ Ｐゴシック" pitchFamily="34" charset="-128"/>
            </a:endParaRPr>
          </a:p>
          <a:p>
            <a:pPr eaLnBrk="1" hangingPunct="1">
              <a:buFont typeface="Monotype Sorts" pitchFamily="-84" charset="2"/>
              <a:buNone/>
            </a:pPr>
            <a:endParaRPr lang="en-US" smtClean="0">
              <a:ea typeface="ＭＳ Ｐゴシック" pitchFamily="34" charset="-128"/>
            </a:endParaRPr>
          </a:p>
        </p:txBody>
      </p:sp>
      <p:graphicFrame>
        <p:nvGraphicFramePr>
          <p:cNvPr id="68611" name="Object 2"/>
          <p:cNvGraphicFramePr>
            <a:graphicFrameLocks noChangeAspect="1"/>
          </p:cNvGraphicFramePr>
          <p:nvPr/>
        </p:nvGraphicFramePr>
        <p:xfrm>
          <a:off x="1443038" y="2001838"/>
          <a:ext cx="3638550" cy="192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82" name="Equation" r:id="rId4" imgW="2159000" imgH="1143000" progId="Equation.3">
                  <p:embed/>
                </p:oleObj>
              </mc:Choice>
              <mc:Fallback>
                <p:oleObj name="Equation" r:id="rId4" imgW="2159000" imgH="11430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3038" y="2001838"/>
                        <a:ext cx="3638550" cy="1925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12" name="Object 3"/>
          <p:cNvGraphicFramePr>
            <a:graphicFrameLocks noChangeAspect="1"/>
          </p:cNvGraphicFramePr>
          <p:nvPr/>
        </p:nvGraphicFramePr>
        <p:xfrm>
          <a:off x="4267200" y="4162425"/>
          <a:ext cx="2446338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83" name="Equation" r:id="rId6" imgW="914400" imgH="203200" progId="Equation.3">
                  <p:embed/>
                </p:oleObj>
              </mc:Choice>
              <mc:Fallback>
                <p:oleObj name="Equation" r:id="rId6" imgW="914400" imgH="203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4162425"/>
                        <a:ext cx="2446338" cy="544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13" name="Text Box 6"/>
          <p:cNvSpPr txBox="1">
            <a:spLocks noChangeArrowheads="1"/>
          </p:cNvSpPr>
          <p:nvPr/>
        </p:nvSpPr>
        <p:spPr bwMode="auto">
          <a:xfrm>
            <a:off x="1219200" y="4191000"/>
            <a:ext cx="2971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800">
                <a:latin typeface="Comic Sans MS" pitchFamily="66" charset="0"/>
              </a:rPr>
              <a:t>Auto-regressive:</a:t>
            </a:r>
          </a:p>
        </p:txBody>
      </p:sp>
      <p:sp>
        <p:nvSpPr>
          <p:cNvPr id="68614" name="Text Box 7"/>
          <p:cNvSpPr txBox="1">
            <a:spLocks noChangeArrowheads="1"/>
          </p:cNvSpPr>
          <p:nvPr/>
        </p:nvSpPr>
        <p:spPr bwMode="auto">
          <a:xfrm>
            <a:off x="2438400" y="4724400"/>
            <a:ext cx="5105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Not great for unequally spaced</a:t>
            </a:r>
          </a:p>
          <a:p>
            <a:pPr eaLnBrk="1" hangingPunct="1"/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longitudinal data</a:t>
            </a:r>
            <a:endParaRPr lang="en-US" sz="2800">
              <a:latin typeface="Comic Sans MS" pitchFamily="66" charset="0"/>
            </a:endParaRPr>
          </a:p>
        </p:txBody>
      </p:sp>
      <p:sp>
        <p:nvSpPr>
          <p:cNvPr id="68615" name="Text Box 8"/>
          <p:cNvSpPr txBox="1">
            <a:spLocks noChangeArrowheads="1"/>
          </p:cNvSpPr>
          <p:nvPr/>
        </p:nvSpPr>
        <p:spPr bwMode="auto">
          <a:xfrm>
            <a:off x="1355725" y="5483225"/>
            <a:ext cx="84359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800">
                <a:latin typeface="Comic Sans MS" pitchFamily="66" charset="0"/>
              </a:rPr>
              <a:t>Exponential correlation model generalizes </a:t>
            </a:r>
          </a:p>
          <a:p>
            <a:pPr eaLnBrk="1" hangingPunct="1"/>
            <a:r>
              <a:rPr lang="en-US" sz="2800">
                <a:latin typeface="Comic Sans MS" pitchFamily="66" charset="0"/>
              </a:rPr>
              <a:t>this to                         rather than                        </a:t>
            </a:r>
          </a:p>
        </p:txBody>
      </p:sp>
      <p:graphicFrame>
        <p:nvGraphicFramePr>
          <p:cNvPr id="68616" name="Object 4"/>
          <p:cNvGraphicFramePr>
            <a:graphicFrameLocks noChangeAspect="1"/>
          </p:cNvGraphicFramePr>
          <p:nvPr/>
        </p:nvGraphicFramePr>
        <p:xfrm>
          <a:off x="2701925" y="5948363"/>
          <a:ext cx="229235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84" name="Equation" r:id="rId8" imgW="1244600" imgH="266700" progId="Equation.3">
                  <p:embed/>
                </p:oleObj>
              </mc:Choice>
              <mc:Fallback>
                <p:oleObj name="Equation" r:id="rId8" imgW="1244600" imgH="2667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1925" y="5948363"/>
                        <a:ext cx="229235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17" name="Object 5"/>
          <p:cNvGraphicFramePr>
            <a:graphicFrameLocks noChangeAspect="1"/>
          </p:cNvGraphicFramePr>
          <p:nvPr/>
        </p:nvGraphicFramePr>
        <p:xfrm>
          <a:off x="7261225" y="5900738"/>
          <a:ext cx="585788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85" name="Equation" r:id="rId10" imgW="317500" imgH="215900" progId="Equation.3">
                  <p:embed/>
                </p:oleObj>
              </mc:Choice>
              <mc:Fallback>
                <p:oleObj name="Equation" r:id="rId10" imgW="317500" imgH="2159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1225" y="5900738"/>
                        <a:ext cx="585788" cy="401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ChangeArrowheads="1"/>
          </p:cNvSpPr>
          <p:nvPr>
            <p:ph type="title"/>
          </p:nvPr>
        </p:nvSpPr>
        <p:spPr>
          <a:xfrm>
            <a:off x="1173163" y="152400"/>
            <a:ext cx="7513637" cy="304800"/>
          </a:xfrm>
        </p:spPr>
        <p:txBody>
          <a:bodyPr/>
          <a:lstStyle/>
          <a:p>
            <a:pPr eaLnBrk="1" hangingPunct="1"/>
            <a:r>
              <a:rPr lang="en-US" sz="3200" smtClean="0">
                <a:solidFill>
                  <a:srgbClr val="003366"/>
                </a:solidFill>
                <a:ea typeface="ＭＳ Ｐゴシック" pitchFamily="34" charset="-128"/>
              </a:rPr>
              <a:t>Examples of var-cov. models</a:t>
            </a:r>
          </a:p>
        </p:txBody>
      </p:sp>
      <p:sp>
        <p:nvSpPr>
          <p:cNvPr id="70658" name="Rectangle 3"/>
          <p:cNvSpPr>
            <a:spLocks noChangeArrowheads="1"/>
          </p:cNvSpPr>
          <p:nvPr/>
        </p:nvSpPr>
        <p:spPr bwMode="auto">
          <a:xfrm>
            <a:off x="6078538" y="627063"/>
            <a:ext cx="5238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endParaRPr lang="en-US"/>
          </a:p>
        </p:txBody>
      </p:sp>
      <p:sp>
        <p:nvSpPr>
          <p:cNvPr id="70659" name="Rectangle 4"/>
          <p:cNvSpPr>
            <a:spLocks noChangeArrowheads="1"/>
          </p:cNvSpPr>
          <p:nvPr/>
        </p:nvSpPr>
        <p:spPr bwMode="auto">
          <a:xfrm>
            <a:off x="3098800" y="881063"/>
            <a:ext cx="3175" cy="11112"/>
          </a:xfrm>
          <a:prstGeom prst="rect">
            <a:avLst/>
          </a:prstGeom>
          <a:solidFill>
            <a:srgbClr val="F0F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60" name="Rectangle 5"/>
          <p:cNvSpPr>
            <a:spLocks noChangeArrowheads="1"/>
          </p:cNvSpPr>
          <p:nvPr/>
        </p:nvSpPr>
        <p:spPr bwMode="auto">
          <a:xfrm>
            <a:off x="3098800" y="1211263"/>
            <a:ext cx="3175" cy="11112"/>
          </a:xfrm>
          <a:prstGeom prst="rect">
            <a:avLst/>
          </a:prstGeom>
          <a:solidFill>
            <a:srgbClr val="F0F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61" name="Rectangle 6"/>
          <p:cNvSpPr>
            <a:spLocks noChangeArrowheads="1"/>
          </p:cNvSpPr>
          <p:nvPr/>
        </p:nvSpPr>
        <p:spPr bwMode="auto">
          <a:xfrm>
            <a:off x="3098800" y="892175"/>
            <a:ext cx="3175" cy="319088"/>
          </a:xfrm>
          <a:prstGeom prst="rect">
            <a:avLst/>
          </a:prstGeom>
          <a:solidFill>
            <a:srgbClr val="F0F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62" name="Rectangle 7"/>
          <p:cNvSpPr>
            <a:spLocks noChangeArrowheads="1"/>
          </p:cNvSpPr>
          <p:nvPr/>
        </p:nvSpPr>
        <p:spPr bwMode="auto">
          <a:xfrm>
            <a:off x="3098800" y="1222375"/>
            <a:ext cx="3175" cy="11113"/>
          </a:xfrm>
          <a:prstGeom prst="rect">
            <a:avLst/>
          </a:prstGeom>
          <a:solidFill>
            <a:srgbClr val="F0F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63" name="Rectangle 8"/>
          <p:cNvSpPr>
            <a:spLocks noChangeArrowheads="1"/>
          </p:cNvSpPr>
          <p:nvPr/>
        </p:nvSpPr>
        <p:spPr bwMode="auto">
          <a:xfrm>
            <a:off x="3098800" y="2555875"/>
            <a:ext cx="3175" cy="11113"/>
          </a:xfrm>
          <a:prstGeom prst="rect">
            <a:avLst/>
          </a:prstGeom>
          <a:solidFill>
            <a:srgbClr val="F0F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64" name="Rectangle 9"/>
          <p:cNvSpPr>
            <a:spLocks noChangeArrowheads="1"/>
          </p:cNvSpPr>
          <p:nvPr/>
        </p:nvSpPr>
        <p:spPr bwMode="auto">
          <a:xfrm>
            <a:off x="3098800" y="1233488"/>
            <a:ext cx="3175" cy="1322387"/>
          </a:xfrm>
          <a:prstGeom prst="rect">
            <a:avLst/>
          </a:prstGeom>
          <a:solidFill>
            <a:srgbClr val="F0F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65" name="Rectangle 10"/>
          <p:cNvSpPr>
            <a:spLocks noChangeArrowheads="1"/>
          </p:cNvSpPr>
          <p:nvPr/>
        </p:nvSpPr>
        <p:spPr bwMode="auto">
          <a:xfrm>
            <a:off x="3098800" y="2566988"/>
            <a:ext cx="3175" cy="11112"/>
          </a:xfrm>
          <a:prstGeom prst="rect">
            <a:avLst/>
          </a:prstGeom>
          <a:solidFill>
            <a:srgbClr val="F0F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66" name="Rectangle 11"/>
          <p:cNvSpPr>
            <a:spLocks noChangeArrowheads="1"/>
          </p:cNvSpPr>
          <p:nvPr/>
        </p:nvSpPr>
        <p:spPr bwMode="auto">
          <a:xfrm>
            <a:off x="3098800" y="3897313"/>
            <a:ext cx="3175" cy="11112"/>
          </a:xfrm>
          <a:prstGeom prst="rect">
            <a:avLst/>
          </a:prstGeom>
          <a:solidFill>
            <a:srgbClr val="F0F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67" name="Rectangle 12"/>
          <p:cNvSpPr>
            <a:spLocks noChangeArrowheads="1"/>
          </p:cNvSpPr>
          <p:nvPr/>
        </p:nvSpPr>
        <p:spPr bwMode="auto">
          <a:xfrm>
            <a:off x="3098800" y="2578100"/>
            <a:ext cx="3175" cy="1319213"/>
          </a:xfrm>
          <a:prstGeom prst="rect">
            <a:avLst/>
          </a:prstGeom>
          <a:solidFill>
            <a:srgbClr val="F0F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68" name="Rectangle 13"/>
          <p:cNvSpPr>
            <a:spLocks noChangeArrowheads="1"/>
          </p:cNvSpPr>
          <p:nvPr/>
        </p:nvSpPr>
        <p:spPr bwMode="auto">
          <a:xfrm>
            <a:off x="3098800" y="3908425"/>
            <a:ext cx="3175" cy="11113"/>
          </a:xfrm>
          <a:prstGeom prst="rect">
            <a:avLst/>
          </a:prstGeom>
          <a:solidFill>
            <a:srgbClr val="F0F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69" name="Rectangle 14"/>
          <p:cNvSpPr>
            <a:spLocks noChangeArrowheads="1"/>
          </p:cNvSpPr>
          <p:nvPr/>
        </p:nvSpPr>
        <p:spPr bwMode="auto">
          <a:xfrm>
            <a:off x="3098800" y="5241925"/>
            <a:ext cx="3175" cy="11113"/>
          </a:xfrm>
          <a:prstGeom prst="rect">
            <a:avLst/>
          </a:prstGeom>
          <a:solidFill>
            <a:srgbClr val="F0F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70" name="Rectangle 15"/>
          <p:cNvSpPr>
            <a:spLocks noChangeArrowheads="1"/>
          </p:cNvSpPr>
          <p:nvPr/>
        </p:nvSpPr>
        <p:spPr bwMode="auto">
          <a:xfrm>
            <a:off x="3098800" y="3919538"/>
            <a:ext cx="3175" cy="1322387"/>
          </a:xfrm>
          <a:prstGeom prst="rect">
            <a:avLst/>
          </a:prstGeom>
          <a:solidFill>
            <a:srgbClr val="F0F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71" name="Rectangle 16"/>
          <p:cNvSpPr>
            <a:spLocks noChangeArrowheads="1"/>
          </p:cNvSpPr>
          <p:nvPr/>
        </p:nvSpPr>
        <p:spPr bwMode="auto">
          <a:xfrm>
            <a:off x="3098800" y="5253038"/>
            <a:ext cx="3175" cy="11112"/>
          </a:xfrm>
          <a:prstGeom prst="rect">
            <a:avLst/>
          </a:prstGeom>
          <a:solidFill>
            <a:srgbClr val="F0F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72" name="Rectangle 17"/>
          <p:cNvSpPr>
            <a:spLocks noChangeArrowheads="1"/>
          </p:cNvSpPr>
          <p:nvPr/>
        </p:nvSpPr>
        <p:spPr bwMode="auto">
          <a:xfrm>
            <a:off x="3098800" y="6583363"/>
            <a:ext cx="3175" cy="11112"/>
          </a:xfrm>
          <a:prstGeom prst="rect">
            <a:avLst/>
          </a:prstGeom>
          <a:solidFill>
            <a:srgbClr val="F0F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73" name="Rectangle 18"/>
          <p:cNvSpPr>
            <a:spLocks noChangeArrowheads="1"/>
          </p:cNvSpPr>
          <p:nvPr/>
        </p:nvSpPr>
        <p:spPr bwMode="auto">
          <a:xfrm>
            <a:off x="1785938" y="6594475"/>
            <a:ext cx="1316037" cy="3175"/>
          </a:xfrm>
          <a:prstGeom prst="rect">
            <a:avLst/>
          </a:prstGeom>
          <a:solidFill>
            <a:srgbClr val="F0F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74" name="Rectangle 19"/>
          <p:cNvSpPr>
            <a:spLocks noChangeArrowheads="1"/>
          </p:cNvSpPr>
          <p:nvPr/>
        </p:nvSpPr>
        <p:spPr bwMode="auto">
          <a:xfrm>
            <a:off x="3098800" y="5264150"/>
            <a:ext cx="3175" cy="1319213"/>
          </a:xfrm>
          <a:prstGeom prst="rect">
            <a:avLst/>
          </a:prstGeom>
          <a:solidFill>
            <a:srgbClr val="F0F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75" name="Rectangle 20"/>
          <p:cNvSpPr>
            <a:spLocks noChangeArrowheads="1"/>
          </p:cNvSpPr>
          <p:nvPr/>
        </p:nvSpPr>
        <p:spPr bwMode="auto">
          <a:xfrm>
            <a:off x="3101975" y="6594475"/>
            <a:ext cx="1106488" cy="3175"/>
          </a:xfrm>
          <a:prstGeom prst="rect">
            <a:avLst/>
          </a:prstGeom>
          <a:solidFill>
            <a:srgbClr val="F0F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76" name="Rectangle 21"/>
          <p:cNvSpPr>
            <a:spLocks noChangeArrowheads="1"/>
          </p:cNvSpPr>
          <p:nvPr/>
        </p:nvSpPr>
        <p:spPr bwMode="auto">
          <a:xfrm>
            <a:off x="4208463" y="6594475"/>
            <a:ext cx="3994150" cy="3175"/>
          </a:xfrm>
          <a:prstGeom prst="rect">
            <a:avLst/>
          </a:prstGeom>
          <a:solidFill>
            <a:srgbClr val="F0F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77" name="Rectangle 22"/>
          <p:cNvSpPr>
            <a:spLocks noChangeArrowheads="1"/>
          </p:cNvSpPr>
          <p:nvPr/>
        </p:nvSpPr>
        <p:spPr bwMode="auto">
          <a:xfrm>
            <a:off x="1282700" y="6608763"/>
            <a:ext cx="476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10000"/>
                </a:solidFill>
              </a:rPr>
              <a:t> </a:t>
            </a:r>
            <a:endParaRPr lang="en-US"/>
          </a:p>
        </p:txBody>
      </p:sp>
      <p:graphicFrame>
        <p:nvGraphicFramePr>
          <p:cNvPr id="70678" name="Object 2"/>
          <p:cNvGraphicFramePr>
            <a:graphicFrameLocks noChangeAspect="1"/>
          </p:cNvGraphicFramePr>
          <p:nvPr/>
        </p:nvGraphicFramePr>
        <p:xfrm>
          <a:off x="1425575" y="1176338"/>
          <a:ext cx="6675438" cy="493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95" name="Worksheet" r:id="rId4" imgW="4737100" imgH="3505200" progId="Excel.Sheet.8">
                  <p:embed/>
                </p:oleObj>
              </mc:Choice>
              <mc:Fallback>
                <p:oleObj name="Worksheet" r:id="rId4" imgW="4737100" imgH="3505200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5575" y="1176338"/>
                        <a:ext cx="6675438" cy="4937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estimates of b</a:t>
            </a:r>
            <a:r>
              <a:rPr lang="en-US" baseline="-25000" dirty="0" smtClean="0"/>
              <a:t>0</a:t>
            </a:r>
            <a:r>
              <a:rPr lang="en-US" dirty="0" smtClean="0"/>
              <a:t> ?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acc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𝑚</m:t>
                            </m:r>
                          </m:sup>
                          <m:e>
                            <m:f>
                              <m:fPr>
                                <m:type m:val="skw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𝑌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𝑖</m:t>
                                        </m:r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𝑌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𝑖</m:t>
                                        </m:r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nary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𝑚</m:t>
                            </m:r>
                          </m:sup>
                          <m:e>
                            <m:nary>
                              <m:naryPr>
                                <m:chr m:val="∑"/>
                                <m:limLoc m:val="subSup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5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𝑗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𝑖𝑗</m:t>
                                    </m:r>
                                  </m:sub>
                                </m:sSub>
                              </m:e>
                            </m:nary>
                          </m:e>
                        </m:nary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den>
                    </m:f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𝑉𝑎𝑟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𝑇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=2</m:t>
                    </m:r>
                    <m:r>
                      <a:rPr lang="en-US" b="0" i="1" smtClean="0">
                        <a:latin typeface="Cambria Math"/>
                      </a:rPr>
                      <m:t>𝑚</m:t>
                    </m:r>
                  </m:oMath>
                </a14:m>
                <a:endParaRPr lang="en-US" dirty="0" smtClean="0"/>
              </a:p>
              <a:p>
                <a:r>
                  <a:rPr lang="en-US" i="1" dirty="0" smtClean="0"/>
                  <a:t>V</a:t>
                </a:r>
                <a:r>
                  <a:rPr lang="en-US" dirty="0" smtClean="0"/>
                  <a:t> is the variance co-variance matrix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6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59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550" y="2971799"/>
            <a:ext cx="2838450" cy="452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255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76200"/>
            <a:ext cx="7239000" cy="9144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The GEE Algorithm</a:t>
            </a:r>
          </a:p>
        </p:txBody>
      </p:sp>
      <p:sp>
        <p:nvSpPr>
          <p:cNvPr id="72706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143000"/>
            <a:ext cx="7772400" cy="41148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Algorithm is similar to the one used for the non-repeated measures problems (e.g., OLS for continuous data, logistic regression for binary and Poisson regression for counts).</a:t>
            </a:r>
          </a:p>
          <a:p>
            <a:pPr lvl="2"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Let </a:t>
            </a:r>
            <a:r>
              <a:rPr lang="en-US" i="1" smtClean="0">
                <a:ea typeface="ＭＳ Ｐゴシック" pitchFamily="34" charset="-128"/>
              </a:rPr>
              <a:t>R(</a:t>
            </a:r>
            <a:r>
              <a:rPr lang="en-US" i="1" smtClean="0">
                <a:ea typeface="ＭＳ Ｐゴシック" pitchFamily="34" charset="-128"/>
                <a:sym typeface="Symbol" pitchFamily="18" charset="2"/>
              </a:rPr>
              <a:t></a:t>
            </a:r>
            <a:r>
              <a:rPr lang="en-US" i="1" smtClean="0">
                <a:ea typeface="ＭＳ Ｐゴシック" pitchFamily="34" charset="-128"/>
              </a:rPr>
              <a:t>)</a:t>
            </a:r>
            <a:r>
              <a:rPr lang="en-US" smtClean="0">
                <a:ea typeface="ＭＳ Ｐゴシック" pitchFamily="34" charset="-128"/>
              </a:rPr>
              <a:t> be a </a:t>
            </a:r>
            <a:r>
              <a:rPr lang="en-US" i="1" smtClean="0">
                <a:ea typeface="ＭＳ Ｐゴシック" pitchFamily="34" charset="-128"/>
              </a:rPr>
              <a:t>n</a:t>
            </a:r>
            <a:r>
              <a:rPr lang="en-US" i="1" baseline="-25000" smtClean="0">
                <a:ea typeface="ＭＳ Ｐゴシック" pitchFamily="34" charset="-128"/>
              </a:rPr>
              <a:t>i</a:t>
            </a:r>
            <a:r>
              <a:rPr lang="en-US" i="1" smtClean="0">
                <a:ea typeface="ＭＳ Ｐゴシック" pitchFamily="34" charset="-128"/>
              </a:rPr>
              <a:t> x n</a:t>
            </a:r>
            <a:r>
              <a:rPr lang="en-US" i="1" baseline="-25000" smtClean="0">
                <a:ea typeface="ＭＳ Ｐゴシック" pitchFamily="34" charset="-128"/>
              </a:rPr>
              <a:t>i</a:t>
            </a:r>
            <a:r>
              <a:rPr lang="en-US" smtClean="0">
                <a:ea typeface="ＭＳ Ｐゴシック" pitchFamily="34" charset="-128"/>
              </a:rPr>
              <a:t> "working" correlation matrix that is fully characterized by a vector of parameters, </a:t>
            </a:r>
            <a:r>
              <a:rPr lang="en-US" i="1" smtClean="0">
                <a:ea typeface="ＭＳ Ｐゴシック" pitchFamily="34" charset="-128"/>
                <a:sym typeface="Symbol" pitchFamily="18" charset="2"/>
              </a:rPr>
              <a:t></a:t>
            </a:r>
            <a:r>
              <a:rPr lang="en-US" smtClean="0">
                <a:ea typeface="ＭＳ Ｐゴシック" pitchFamily="34" charset="-128"/>
              </a:rPr>
              <a:t>.  </a:t>
            </a:r>
          </a:p>
          <a:p>
            <a:pPr lvl="2"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r>
              <a:rPr lang="en-US" i="1" smtClean="0">
                <a:ea typeface="ＭＳ Ｐゴシック" pitchFamily="34" charset="-128"/>
              </a:rPr>
              <a:t>V</a:t>
            </a:r>
            <a:r>
              <a:rPr lang="en-US" i="1" baseline="-25000" smtClean="0">
                <a:ea typeface="ＭＳ Ｐゴシック" pitchFamily="34" charset="-128"/>
              </a:rPr>
              <a:t>i</a:t>
            </a:r>
            <a:r>
              <a:rPr lang="en-US" smtClean="0">
                <a:ea typeface="ＭＳ Ｐゴシック" pitchFamily="34" charset="-128"/>
              </a:rPr>
              <a:t>  is again the variance-covariance of the observations which will be a function of the mean (</a:t>
            </a:r>
            <a:r>
              <a:rPr lang="en-US" i="1" smtClean="0">
                <a:ea typeface="ＭＳ Ｐゴシック" pitchFamily="34" charset="-128"/>
              </a:rPr>
              <a:t>E(Y</a:t>
            </a:r>
            <a:r>
              <a:rPr lang="en-US" i="1" baseline="-25000" smtClean="0">
                <a:ea typeface="ＭＳ Ｐゴシック" pitchFamily="34" charset="-128"/>
              </a:rPr>
              <a:t>i</a:t>
            </a:r>
            <a:r>
              <a:rPr lang="en-US" i="1" smtClean="0">
                <a:ea typeface="ＭＳ Ｐゴシック" pitchFamily="34" charset="-128"/>
              </a:rPr>
              <a:t>|X</a:t>
            </a:r>
            <a:r>
              <a:rPr lang="en-US" i="1" baseline="-25000" smtClean="0">
                <a:ea typeface="ＭＳ Ｐゴシック" pitchFamily="34" charset="-128"/>
              </a:rPr>
              <a:t>i</a:t>
            </a:r>
            <a:r>
              <a:rPr lang="en-US" i="1" smtClean="0">
                <a:ea typeface="ＭＳ Ｐゴシック" pitchFamily="34" charset="-128"/>
              </a:rPr>
              <a:t>)</a:t>
            </a:r>
            <a:r>
              <a:rPr lang="en-US" smtClean="0">
                <a:ea typeface="ＭＳ Ｐゴシック" pitchFamily="34" charset="-128"/>
              </a:rPr>
              <a:t>), a scale parameter, </a:t>
            </a:r>
            <a:r>
              <a:rPr lang="en-US" i="1" smtClean="0">
                <a:ea typeface="ＭＳ Ｐゴシック" pitchFamily="34" charset="-128"/>
                <a:sym typeface="Symbol" pitchFamily="18" charset="2"/>
              </a:rPr>
              <a:t></a:t>
            </a:r>
            <a:r>
              <a:rPr lang="en-US" smtClean="0">
                <a:ea typeface="ＭＳ Ｐゴシック" pitchFamily="34" charset="-128"/>
              </a:rPr>
              <a:t> and      </a:t>
            </a:r>
            <a:r>
              <a:rPr lang="en-US" i="1" smtClean="0">
                <a:ea typeface="ＭＳ Ｐゴシック" pitchFamily="34" charset="-128"/>
              </a:rPr>
              <a:t>R(</a:t>
            </a:r>
            <a:r>
              <a:rPr lang="en-US" i="1" smtClean="0">
                <a:ea typeface="ＭＳ Ｐゴシック" pitchFamily="34" charset="-128"/>
                <a:sym typeface="Symbol" pitchFamily="18" charset="2"/>
              </a:rPr>
              <a:t></a:t>
            </a:r>
            <a:r>
              <a:rPr lang="en-US" i="1" smtClean="0">
                <a:ea typeface="ＭＳ Ｐゴシック" pitchFamily="34" charset="-128"/>
              </a:rPr>
              <a:t>)</a:t>
            </a:r>
            <a:r>
              <a:rPr lang="en-US" smtClean="0">
                <a:ea typeface="ＭＳ Ｐゴシック" pitchFamily="34" charset="-128"/>
              </a:rPr>
              <a:t>.</a:t>
            </a:r>
          </a:p>
        </p:txBody>
      </p:sp>
      <p:graphicFrame>
        <p:nvGraphicFramePr>
          <p:cNvPr id="72707" name="Object 2"/>
          <p:cNvGraphicFramePr>
            <a:graphicFrameLocks noChangeAspect="1"/>
          </p:cNvGraphicFramePr>
          <p:nvPr/>
        </p:nvGraphicFramePr>
        <p:xfrm>
          <a:off x="5029200" y="358140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41" name="Equation" r:id="rId4" imgW="114300" imgH="215900" progId="Equation.3">
                  <p:embed/>
                </p:oleObj>
              </mc:Choice>
              <mc:Fallback>
                <p:oleObj name="Equation" r:id="rId4" imgW="114300" imgH="2159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358140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08" name="Object 3"/>
          <p:cNvGraphicFramePr>
            <a:graphicFrameLocks noChangeAspect="1"/>
          </p:cNvGraphicFramePr>
          <p:nvPr/>
        </p:nvGraphicFramePr>
        <p:xfrm>
          <a:off x="4514850" y="33210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42" name="Equation" r:id="rId6" imgW="114300" imgH="215900" progId="Equation.3">
                  <p:embed/>
                </p:oleObj>
              </mc:Choice>
              <mc:Fallback>
                <p:oleObj name="Equation" r:id="rId6" imgW="114300" imgH="2159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Standard Errors of Coefficients</a:t>
            </a:r>
          </a:p>
        </p:txBody>
      </p:sp>
      <p:sp>
        <p:nvSpPr>
          <p:cNvPr id="74754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00200"/>
            <a:ext cx="8077200" cy="45720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GEE will normally return two estimates of the variance of the coefficient estimates, 1) naive and 2) robust.</a:t>
            </a:r>
          </a:p>
          <a:p>
            <a:pPr lvl="2"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Naive assumes that the chosen model for R(</a:t>
            </a:r>
            <a:r>
              <a:rPr lang="en-US" smtClean="0">
                <a:ea typeface="ＭＳ Ｐゴシック" pitchFamily="34" charset="-128"/>
                <a:sym typeface="Symbol" pitchFamily="18" charset="2"/>
              </a:rPr>
              <a:t></a:t>
            </a:r>
            <a:r>
              <a:rPr lang="en-US" smtClean="0">
                <a:ea typeface="ＭＳ Ｐゴシック" pitchFamily="34" charset="-128"/>
              </a:rPr>
              <a:t>), such as compound symmetry, is correct.</a:t>
            </a:r>
          </a:p>
          <a:p>
            <a:pPr lvl="2"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Robust is a more nonparametric estimate that does not assume your guess for </a:t>
            </a:r>
            <a:r>
              <a:rPr lang="en-US" i="1" smtClean="0">
                <a:ea typeface="ＭＳ Ｐゴシック" pitchFamily="34" charset="-128"/>
              </a:rPr>
              <a:t>R(</a:t>
            </a:r>
            <a:r>
              <a:rPr lang="en-US" i="1" smtClean="0">
                <a:ea typeface="ＭＳ Ｐゴシック" pitchFamily="34" charset="-128"/>
                <a:sym typeface="Symbol" pitchFamily="18" charset="2"/>
              </a:rPr>
              <a:t></a:t>
            </a:r>
            <a:r>
              <a:rPr lang="en-US" i="1" smtClean="0">
                <a:ea typeface="ＭＳ Ｐゴシック" pitchFamily="34" charset="-128"/>
              </a:rPr>
              <a:t>)</a:t>
            </a:r>
            <a:r>
              <a:rPr lang="en-US" smtClean="0">
                <a:ea typeface="ＭＳ Ｐゴシック" pitchFamily="34" charset="-128"/>
              </a:rPr>
              <a:t> is correct.  However, its variance estimates can be more variable.</a:t>
            </a:r>
          </a:p>
          <a:p>
            <a:pPr lvl="2" eaLnBrk="1" hangingPunct="1"/>
            <a:endParaRPr lang="en-US" smtClean="0">
              <a:ea typeface="ＭＳ Ｐゴシック" pitchFamily="34" charset="-128"/>
            </a:endParaRPr>
          </a:p>
          <a:p>
            <a:pPr lvl="2" eaLnBrk="1" hangingPunct="1"/>
            <a:endParaRPr lang="en-US" smtClean="0">
              <a:ea typeface="ＭＳ Ｐゴシック" pitchFamily="34" charset="-128"/>
            </a:endParaRPr>
          </a:p>
        </p:txBody>
      </p:sp>
      <p:graphicFrame>
        <p:nvGraphicFramePr>
          <p:cNvPr id="74755" name="Object 2"/>
          <p:cNvGraphicFramePr>
            <a:graphicFrameLocks noChangeAspect="1"/>
          </p:cNvGraphicFramePr>
          <p:nvPr/>
        </p:nvGraphicFramePr>
        <p:xfrm>
          <a:off x="5029200" y="358140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89" name="Equation" r:id="rId4" imgW="114300" imgH="215900" progId="Equation.3">
                  <p:embed/>
                </p:oleObj>
              </mc:Choice>
              <mc:Fallback>
                <p:oleObj name="Equation" r:id="rId4" imgW="114300" imgH="2159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358140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56" name="Object 3"/>
          <p:cNvGraphicFramePr>
            <a:graphicFrameLocks noChangeAspect="1"/>
          </p:cNvGraphicFramePr>
          <p:nvPr/>
        </p:nvGraphicFramePr>
        <p:xfrm>
          <a:off x="4514850" y="33210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90" name="Equation" r:id="rId6" imgW="114300" imgH="215900" progId="Equation.3">
                  <p:embed/>
                </p:oleObj>
              </mc:Choice>
              <mc:Fallback>
                <p:oleObj name="Equation" r:id="rId6" imgW="114300" imgH="2159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GEE Marginal Model for Teenage Sex and Drug-Use</a:t>
            </a:r>
          </a:p>
        </p:txBody>
      </p:sp>
      <p:sp>
        <p:nvSpPr>
          <p:cNvPr id="76802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2209800"/>
            <a:ext cx="8229600" cy="4267200"/>
          </a:xfrm>
        </p:spPr>
        <p:txBody>
          <a:bodyPr/>
          <a:lstStyle/>
          <a:p>
            <a:pPr eaLnBrk="1" hangingPunct="1"/>
            <a:r>
              <a:rPr lang="en-US" i="1" smtClean="0">
                <a:ea typeface="ＭＳ Ｐゴシック" pitchFamily="34" charset="-128"/>
              </a:rPr>
              <a:t>var(Y</a:t>
            </a:r>
            <a:r>
              <a:rPr lang="en-US" i="1" baseline="-25000" smtClean="0">
                <a:ea typeface="ＭＳ Ｐゴシック" pitchFamily="34" charset="-128"/>
              </a:rPr>
              <a:t>ij</a:t>
            </a:r>
            <a:r>
              <a:rPr lang="en-US" i="1" smtClean="0">
                <a:ea typeface="ＭＳ Ｐゴシック" pitchFamily="34" charset="-128"/>
              </a:rPr>
              <a:t>)= </a:t>
            </a:r>
            <a:r>
              <a:rPr lang="en-US" i="1" smtClean="0">
                <a:ea typeface="ＭＳ Ｐゴシック" pitchFamily="34" charset="-128"/>
                <a:sym typeface="Symbol" pitchFamily="18" charset="2"/>
              </a:rPr>
              <a:t></a:t>
            </a:r>
            <a:r>
              <a:rPr lang="en-US" i="1" baseline="-25000" smtClean="0">
                <a:ea typeface="ＭＳ Ｐゴシック" pitchFamily="34" charset="-128"/>
              </a:rPr>
              <a:t>ij</a:t>
            </a:r>
            <a:r>
              <a:rPr lang="en-US" i="1" smtClean="0">
                <a:ea typeface="ＭＳ Ｐゴシック" pitchFamily="34" charset="-128"/>
              </a:rPr>
              <a:t> (1-</a:t>
            </a:r>
            <a:r>
              <a:rPr lang="en-US" i="1" smtClean="0">
                <a:ea typeface="ＭＳ Ｐゴシック" pitchFamily="34" charset="-128"/>
                <a:sym typeface="Symbol" pitchFamily="18" charset="2"/>
              </a:rPr>
              <a:t></a:t>
            </a:r>
            <a:r>
              <a:rPr lang="en-US" i="1" baseline="-25000" smtClean="0">
                <a:ea typeface="ＭＳ Ｐゴシック" pitchFamily="34" charset="-128"/>
              </a:rPr>
              <a:t>ij</a:t>
            </a:r>
            <a:r>
              <a:rPr lang="en-US" i="1" smtClean="0">
                <a:ea typeface="ＭＳ Ｐゴシック" pitchFamily="34" charset="-128"/>
              </a:rPr>
              <a:t>)*,  corr(Y</a:t>
            </a:r>
            <a:r>
              <a:rPr lang="en-US" i="1" baseline="-25000" smtClean="0">
                <a:ea typeface="ＭＳ Ｐゴシック" pitchFamily="34" charset="-128"/>
              </a:rPr>
              <a:t>ij</a:t>
            </a:r>
            <a:r>
              <a:rPr lang="en-US" i="1" smtClean="0">
                <a:ea typeface="ＭＳ Ｐゴシック" pitchFamily="34" charset="-128"/>
              </a:rPr>
              <a:t>, Y</a:t>
            </a:r>
            <a:r>
              <a:rPr lang="en-US" i="1" baseline="-25000" smtClean="0">
                <a:ea typeface="ＭＳ Ｐゴシック" pitchFamily="34" charset="-128"/>
              </a:rPr>
              <a:t>ik</a:t>
            </a:r>
            <a:r>
              <a:rPr lang="en-US" i="1" smtClean="0">
                <a:ea typeface="ＭＳ Ｐゴシック" pitchFamily="34" charset="-128"/>
              </a:rPr>
              <a:t>) = </a:t>
            </a:r>
            <a:r>
              <a:rPr lang="en-US" i="1" smtClean="0">
                <a:ea typeface="ＭＳ Ｐゴシック" pitchFamily="34" charset="-128"/>
                <a:sym typeface="Symbol" pitchFamily="18" charset="2"/>
              </a:rPr>
              <a:t></a:t>
            </a:r>
            <a:r>
              <a:rPr lang="en-US" smtClean="0">
                <a:ea typeface="ＭＳ Ｐゴシック" pitchFamily="34" charset="-128"/>
              </a:rPr>
              <a:t> (i.e., assume compound symmetry).</a:t>
            </a:r>
          </a:p>
          <a:p>
            <a:pPr eaLnBrk="1" hangingPunct="1"/>
            <a:endParaRPr lang="en-US" sz="1400" smtClean="0">
              <a:ea typeface="ＭＳ Ｐゴシック" pitchFamily="34" charset="-128"/>
            </a:endParaRPr>
          </a:p>
          <a:p>
            <a:pPr eaLnBrk="1" hangingPunct="1"/>
            <a:r>
              <a:rPr lang="en-US" i="1" smtClean="0">
                <a:ea typeface="ＭＳ Ｐゴシック" pitchFamily="34" charset="-128"/>
              </a:rPr>
              <a:t>exp(</a:t>
            </a:r>
            <a:r>
              <a:rPr lang="en-US" i="1" smtClean="0">
                <a:ea typeface="ＭＳ Ｐゴシック" pitchFamily="34" charset="-128"/>
                <a:sym typeface="Symbol" pitchFamily="18" charset="2"/>
              </a:rPr>
              <a:t></a:t>
            </a:r>
            <a:r>
              <a:rPr lang="en-US" i="1" baseline="-25000" smtClean="0">
                <a:ea typeface="ＭＳ Ｐゴシック" pitchFamily="34" charset="-128"/>
              </a:rPr>
              <a:t>1</a:t>
            </a:r>
            <a:r>
              <a:rPr lang="en-US" i="1" baseline="30000" smtClean="0">
                <a:ea typeface="ＭＳ Ｐゴシック" pitchFamily="34" charset="-128"/>
              </a:rPr>
              <a:t>M</a:t>
            </a:r>
            <a:r>
              <a:rPr lang="en-US" i="1" smtClean="0">
                <a:ea typeface="ＭＳ Ｐゴシック" pitchFamily="34" charset="-128"/>
              </a:rPr>
              <a:t>)</a:t>
            </a:r>
            <a:r>
              <a:rPr lang="en-US" smtClean="0">
                <a:ea typeface="ＭＳ Ｐゴシック" pitchFamily="34" charset="-128"/>
              </a:rPr>
              <a:t> is a ratio of population frequencies, i.e., it is a population averaged parameter.  It is the odds ratio of the probabilities (proportions) of teenagers who would engage in sexual activity in populations reporting drug use vs. populations not reporting drug-use.</a:t>
            </a:r>
          </a:p>
          <a:p>
            <a:pPr eaLnBrk="1" hangingPunct="1"/>
            <a:endParaRPr lang="en-US" sz="1400" smtClean="0">
              <a:ea typeface="ＭＳ Ｐゴシック" pitchFamily="34" charset="-128"/>
            </a:endParaRP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* Semi-robust inference – can you tell why?</a:t>
            </a: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graphicFrame>
        <p:nvGraphicFramePr>
          <p:cNvPr id="76803" name="Object 2"/>
          <p:cNvGraphicFramePr>
            <a:graphicFrameLocks noChangeAspect="1"/>
          </p:cNvGraphicFramePr>
          <p:nvPr/>
        </p:nvGraphicFramePr>
        <p:xfrm>
          <a:off x="5029200" y="358140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54" name="Equation" r:id="rId4" imgW="114300" imgH="215900" progId="Equation.3">
                  <p:embed/>
                </p:oleObj>
              </mc:Choice>
              <mc:Fallback>
                <p:oleObj name="Equation" r:id="rId4" imgW="114300" imgH="2159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358140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04" name="Object 3"/>
          <p:cNvGraphicFramePr>
            <a:graphicFrameLocks noChangeAspect="1"/>
          </p:cNvGraphicFramePr>
          <p:nvPr/>
        </p:nvGraphicFramePr>
        <p:xfrm>
          <a:off x="4514850" y="33210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55" name="Equation" r:id="rId6" imgW="114300" imgH="215900" progId="Equation.3">
                  <p:embed/>
                </p:oleObj>
              </mc:Choice>
              <mc:Fallback>
                <p:oleObj name="Equation" r:id="rId6" imgW="114300" imgH="2159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05" name="Object 4"/>
          <p:cNvGraphicFramePr>
            <a:graphicFrameLocks noChangeAspect="1"/>
          </p:cNvGraphicFramePr>
          <p:nvPr/>
        </p:nvGraphicFramePr>
        <p:xfrm>
          <a:off x="838200" y="1295400"/>
          <a:ext cx="8102600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56" name="Equation" r:id="rId7" imgW="4775200" imgH="457200" progId="Equation.3">
                  <p:embed/>
                </p:oleObj>
              </mc:Choice>
              <mc:Fallback>
                <p:oleObj name="Equation" r:id="rId7" imgW="4775200" imgH="457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295400"/>
                        <a:ext cx="8102600" cy="776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7696200" cy="1295400"/>
          </a:xfrm>
        </p:spPr>
        <p:txBody>
          <a:bodyPr/>
          <a:lstStyle/>
          <a:p>
            <a:pPr eaLnBrk="1" hangingPunct="1"/>
            <a:r>
              <a:rPr lang="en-US" sz="3200" smtClean="0">
                <a:ea typeface="ＭＳ Ｐゴシック" pitchFamily="34" charset="-128"/>
              </a:rPr>
              <a:t>Sexual Activity and drug/alcohol use among teenagers revisted</a:t>
            </a:r>
          </a:p>
        </p:txBody>
      </p:sp>
      <p:sp>
        <p:nvSpPr>
          <p:cNvPr id="78850" name="Rectangle 3"/>
          <p:cNvSpPr>
            <a:spLocks noChangeArrowheads="1"/>
          </p:cNvSpPr>
          <p:nvPr>
            <p:ph type="body" idx="1"/>
          </p:nvPr>
        </p:nvSpPr>
        <p:spPr>
          <a:xfrm>
            <a:off x="647700" y="1905000"/>
            <a:ext cx="7848600" cy="4267200"/>
          </a:xfrm>
        </p:spPr>
        <p:txBody>
          <a:bodyPr/>
          <a:lstStyle/>
          <a:p>
            <a:pPr marL="1368425" lvl="2" indent="-446088" eaLnBrk="1" hangingPunct="1">
              <a:lnSpc>
                <a:spcPct val="90000"/>
              </a:lnSpc>
              <a:buFontTx/>
              <a:buNone/>
            </a:pPr>
            <a:r>
              <a:rPr lang="en-US" u="sng" smtClean="0">
                <a:ea typeface="ＭＳ Ｐゴシック" pitchFamily="34" charset="-128"/>
              </a:rPr>
              <a:t>Main Variables</a:t>
            </a:r>
          </a:p>
          <a:p>
            <a:pPr marL="1368425" lvl="2" indent="-446088"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ea typeface="ＭＳ Ｐゴシック" pitchFamily="34" charset="-128"/>
              </a:rPr>
              <a:t>sex24hrs - sex in last 24 hrs. (0=no, 1=yes) </a:t>
            </a:r>
          </a:p>
          <a:p>
            <a:pPr marL="1368425" lvl="2" indent="-446088" eaLnBrk="1" hangingPunct="1">
              <a:lnSpc>
                <a:spcPct val="90000"/>
              </a:lnSpc>
              <a:buFontTx/>
              <a:buNone/>
            </a:pPr>
            <a:endParaRPr lang="en-US" smtClean="0">
              <a:ea typeface="ＭＳ Ｐゴシック" pitchFamily="34" charset="-128"/>
            </a:endParaRPr>
          </a:p>
          <a:p>
            <a:pPr marL="1368425" lvl="2" indent="-446088"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ea typeface="ＭＳ Ｐゴシック" pitchFamily="34" charset="-128"/>
              </a:rPr>
              <a:t>drgalcoh - drug or alcohol use in last 24 hrs.</a:t>
            </a:r>
          </a:p>
          <a:p>
            <a:pPr marL="1368425" lvl="2" indent="-446088" eaLnBrk="1" hangingPunct="1">
              <a:lnSpc>
                <a:spcPct val="90000"/>
              </a:lnSpc>
              <a:buFontTx/>
              <a:buNone/>
            </a:pPr>
            <a:endParaRPr lang="en-US" smtClean="0">
              <a:ea typeface="ＭＳ Ｐゴシック" pitchFamily="34" charset="-128"/>
            </a:endParaRPr>
          </a:p>
          <a:p>
            <a:pPr marL="1368425" lvl="2" indent="-446088"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ea typeface="ＭＳ Ｐゴシック" pitchFamily="34" charset="-128"/>
              </a:rPr>
              <a:t>tues-sun - dummy variables designating day of </a:t>
            </a:r>
          </a:p>
          <a:p>
            <a:pPr marL="1368425" lvl="2" indent="-446088"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ea typeface="ＭＳ Ｐゴシック" pitchFamily="34" charset="-128"/>
              </a:rPr>
              <a:t>	            week</a:t>
            </a:r>
          </a:p>
          <a:p>
            <a:pPr marL="1368425" lvl="2" indent="-446088" eaLnBrk="1" hangingPunct="1">
              <a:lnSpc>
                <a:spcPct val="90000"/>
              </a:lnSpc>
              <a:buFontTx/>
              <a:buNone/>
            </a:pPr>
            <a:endParaRPr lang="en-US" smtClean="0">
              <a:ea typeface="ＭＳ Ｐゴシック" pitchFamily="34" charset="-128"/>
            </a:endParaRPr>
          </a:p>
          <a:p>
            <a:pPr marL="1368425" lvl="2" indent="-446088" eaLnBrk="1" hangingPunct="1">
              <a:lnSpc>
                <a:spcPct val="90000"/>
              </a:lnSpc>
              <a:buFontTx/>
              <a:buNone/>
            </a:pPr>
            <a:endParaRPr lang="en-US" u="sng" smtClean="0">
              <a:ea typeface="ＭＳ Ｐゴシック" pitchFamily="34" charset="-128"/>
            </a:endParaRPr>
          </a:p>
          <a:p>
            <a:pPr marL="1368425" lvl="2" indent="-446088" eaLnBrk="1" hangingPunct="1">
              <a:lnSpc>
                <a:spcPct val="90000"/>
              </a:lnSpc>
              <a:buFontTx/>
              <a:buNone/>
            </a:pPr>
            <a:endParaRPr lang="en-US" smtClean="0">
              <a:ea typeface="ＭＳ Ｐゴシック" pitchFamily="34" charset="-128"/>
            </a:endParaRPr>
          </a:p>
        </p:txBody>
      </p:sp>
      <p:graphicFrame>
        <p:nvGraphicFramePr>
          <p:cNvPr id="78851" name="Object 2"/>
          <p:cNvGraphicFramePr>
            <a:graphicFrameLocks noChangeAspect="1"/>
          </p:cNvGraphicFramePr>
          <p:nvPr/>
        </p:nvGraphicFramePr>
        <p:xfrm>
          <a:off x="5029200" y="358140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85" name="Equation" r:id="rId4" imgW="114300" imgH="215900" progId="Equation.3">
                  <p:embed/>
                </p:oleObj>
              </mc:Choice>
              <mc:Fallback>
                <p:oleObj name="Equation" r:id="rId4" imgW="114300" imgH="2159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358140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52" name="Object 3"/>
          <p:cNvGraphicFramePr>
            <a:graphicFrameLocks noChangeAspect="1"/>
          </p:cNvGraphicFramePr>
          <p:nvPr/>
        </p:nvGraphicFramePr>
        <p:xfrm>
          <a:off x="4514850" y="33210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86" name="Equation" r:id="rId6" imgW="114300" imgH="215900" progId="Equation.3">
                  <p:embed/>
                </p:oleObj>
              </mc:Choice>
              <mc:Fallback>
                <p:oleObj name="Equation" r:id="rId6" imgW="114300" imgH="2159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7315200" cy="457200"/>
          </a:xfrm>
        </p:spPr>
        <p:txBody>
          <a:bodyPr/>
          <a:lstStyle/>
          <a:p>
            <a:pPr eaLnBrk="1" hangingPunct="1"/>
            <a:r>
              <a:rPr lang="en-US" sz="3200" smtClean="0">
                <a:solidFill>
                  <a:srgbClr val="003366"/>
                </a:solidFill>
                <a:ea typeface="ＭＳ Ｐゴシック" pitchFamily="34" charset="-128"/>
              </a:rPr>
              <a:t>Results using xtgee in STATA</a:t>
            </a:r>
          </a:p>
        </p:txBody>
      </p:sp>
      <p:sp>
        <p:nvSpPr>
          <p:cNvPr id="80898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600200"/>
            <a:ext cx="7696200" cy="5105400"/>
          </a:xfrm>
        </p:spPr>
        <p:txBody>
          <a:bodyPr/>
          <a:lstStyle/>
          <a:p>
            <a:pPr marL="0" indent="0" eaLnBrk="1" hangingPunct="1">
              <a:buFont typeface="Monotype Sorts" pitchFamily="-84" charset="2"/>
              <a:buNone/>
            </a:pPr>
            <a:endParaRPr lang="en-US" sz="1200" smtClean="0">
              <a:latin typeface="Courier New" pitchFamily="49" charset="0"/>
              <a:ea typeface="ＭＳ Ｐゴシック" pitchFamily="34" charset="-128"/>
            </a:endParaRPr>
          </a:p>
          <a:p>
            <a:pPr marL="0" indent="0" eaLnBrk="1" hangingPunct="1">
              <a:buFont typeface="Monotype Sorts" pitchFamily="-84" charset="2"/>
              <a:buNone/>
            </a:pPr>
            <a:endParaRPr lang="en-US" sz="1200" smtClean="0">
              <a:latin typeface="Courier New" pitchFamily="49" charset="0"/>
              <a:ea typeface="ＭＳ Ｐゴシック" pitchFamily="34" charset="-128"/>
            </a:endParaRPr>
          </a:p>
        </p:txBody>
      </p:sp>
      <p:graphicFrame>
        <p:nvGraphicFramePr>
          <p:cNvPr id="80899" name="Object 2"/>
          <p:cNvGraphicFramePr>
            <a:graphicFrameLocks noChangeAspect="1"/>
          </p:cNvGraphicFramePr>
          <p:nvPr/>
        </p:nvGraphicFramePr>
        <p:xfrm>
          <a:off x="5029200" y="358140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34" name="Equation" r:id="rId4" imgW="114300" imgH="215900" progId="Equation.3">
                  <p:embed/>
                </p:oleObj>
              </mc:Choice>
              <mc:Fallback>
                <p:oleObj name="Equation" r:id="rId4" imgW="114300" imgH="2159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358140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00" name="Object 3"/>
          <p:cNvGraphicFramePr>
            <a:graphicFrameLocks noChangeAspect="1"/>
          </p:cNvGraphicFramePr>
          <p:nvPr/>
        </p:nvGraphicFramePr>
        <p:xfrm>
          <a:off x="4514850" y="33210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35" name="Equation" r:id="rId6" imgW="114300" imgH="215900" progId="Equation.3">
                  <p:embed/>
                </p:oleObj>
              </mc:Choice>
              <mc:Fallback>
                <p:oleObj name="Equation" r:id="rId6" imgW="114300" imgH="2159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901" name="Text Box 6"/>
          <p:cNvSpPr txBox="1">
            <a:spLocks noChangeArrowheads="1"/>
          </p:cNvSpPr>
          <p:nvPr/>
        </p:nvSpPr>
        <p:spPr bwMode="auto">
          <a:xfrm>
            <a:off x="228600" y="762000"/>
            <a:ext cx="8382000" cy="637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kumimoji="1" lang="en-US"/>
              <a:t>robust SE</a:t>
            </a:r>
            <a:endParaRPr lang="en-US">
              <a:latin typeface="Courier New" pitchFamily="49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. xtgee sx24hrs drgalcoh, eform i(id) family(binomial) cor(ind) robust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endParaRPr lang="en-US" sz="1200">
              <a:latin typeface="Courier New" pitchFamily="49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GEE population-averaged model                   Number of obs      =      1708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Group variable:                         id      Number of groups   =       109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Link:                                logit      Obs per group: min =         1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Family:                           binomial                     avg =      15.7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Correlation:                   independent                     max =        33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endParaRPr lang="en-US" sz="1200">
              <a:latin typeface="Courier New" pitchFamily="49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                               (standard errors adjusted for clustering on id)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------------------------------------------------------------------------------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             |             Semi-robust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     sx24hrs | Odds Ratio   Std. Err.      z    P&gt;|z|     [95% Conf. Interval]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-------------+----------------------------------------------------------------</a:t>
            </a:r>
          </a:p>
          <a:p>
            <a:pPr>
              <a:spcBef>
                <a:spcPct val="50000"/>
              </a:spcBef>
            </a:pPr>
            <a:r>
              <a:rPr lang="en-US" sz="1200" b="1">
                <a:latin typeface="Courier New" pitchFamily="49" charset="0"/>
              </a:rPr>
              <a:t>exp(</a:t>
            </a:r>
            <a:r>
              <a:rPr lang="en-US" sz="1200" b="1">
                <a:latin typeface="Symbol" pitchFamily="18" charset="2"/>
              </a:rPr>
              <a:t>b</a:t>
            </a:r>
            <a:r>
              <a:rPr lang="en-US" sz="1200" b="1" baseline="-25000">
                <a:latin typeface="Symbol" pitchFamily="18" charset="2"/>
              </a:rPr>
              <a:t>1</a:t>
            </a:r>
            <a:r>
              <a:rPr lang="en-US" sz="1200" b="1" baseline="30000">
                <a:latin typeface="Courier New" pitchFamily="49" charset="0"/>
              </a:rPr>
              <a:t>M</a:t>
            </a:r>
            <a:r>
              <a:rPr lang="en-US" sz="1200" b="1">
                <a:latin typeface="Courier New" pitchFamily="49" charset="0"/>
              </a:rPr>
              <a:t>)</a:t>
            </a:r>
            <a:r>
              <a:rPr lang="en-US" sz="1200">
                <a:latin typeface="Courier New" pitchFamily="49" charset="0"/>
              </a:rPr>
              <a:t>drgalcoh 1.739521   .3149874     3.06   0.002     1.219823    2.480635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------------------------------------------------------------------------------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kumimoji="1" lang="en-US"/>
              <a:t>non-robust (naive) SE</a:t>
            </a:r>
            <a:endParaRPr lang="en-US">
              <a:latin typeface="Courier New" pitchFamily="49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. xtgee sx24hrs drgalcoh, eform i(eid) family(binomial) cor(ind) 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endParaRPr lang="en-US" sz="1200">
              <a:latin typeface="Courier New" pitchFamily="49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------------------------------------------------------------------------------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     sx24hrs | Odds Ratio   Std. Err.      z    P&gt;|z|     [95% Conf. Interval]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-------------+----------------------------------------------------------------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    drgalcoh |   1.739521     .20244     4.76   0.000     1.384744    2.185194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------------------------------------------------------------------------------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endParaRPr lang="en-US" sz="1200">
              <a:latin typeface="Courier New" pitchFamily="49" charset="0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          xtgee Options</a:t>
            </a:r>
          </a:p>
        </p:txBody>
      </p:sp>
      <p:sp>
        <p:nvSpPr>
          <p:cNvPr id="82946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524000"/>
            <a:ext cx="8458200" cy="44196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family(?), link(?) -- identify that we wish linear regression with continuous outcome (as compared to, say,  binary outcomes – more later)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corr(ind) -- identify that we will assume independence for our correlation structure (some other possibilities include exchangeability and autoregressive structures) 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i(?)--identify which variable indentifies the individual (or cluster)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ro -- identifies that we wish robust estimates of variability</a:t>
            </a: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7696200" cy="1295400"/>
          </a:xfrm>
        </p:spPr>
        <p:txBody>
          <a:bodyPr/>
          <a:lstStyle/>
          <a:p>
            <a:pPr eaLnBrk="1" hangingPunct="1"/>
            <a:r>
              <a:rPr lang="en-US" sz="3200" smtClean="0">
                <a:solidFill>
                  <a:srgbClr val="003366"/>
                </a:solidFill>
                <a:ea typeface="ＭＳ Ｐゴシック" pitchFamily="34" charset="-128"/>
              </a:rPr>
              <a:t>Model 2 – same marginal model, different working correlation.</a:t>
            </a:r>
          </a:p>
        </p:txBody>
      </p:sp>
      <p:sp>
        <p:nvSpPr>
          <p:cNvPr id="84994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600200"/>
            <a:ext cx="7696200" cy="5105400"/>
          </a:xfrm>
        </p:spPr>
        <p:txBody>
          <a:bodyPr/>
          <a:lstStyle/>
          <a:p>
            <a:pPr marL="1368425" lvl="2" indent="-446088" eaLnBrk="1" hangingPunct="1">
              <a:buFontTx/>
              <a:buNone/>
            </a:pPr>
            <a:endParaRPr lang="en-US" smtClean="0">
              <a:ea typeface="ＭＳ Ｐゴシック" pitchFamily="34" charset="-128"/>
            </a:endParaRPr>
          </a:p>
          <a:p>
            <a:pPr marL="1368425" lvl="2" indent="-446088" eaLnBrk="1" hangingPunct="1">
              <a:buFontTx/>
              <a:buNone/>
            </a:pPr>
            <a:endParaRPr lang="en-US" smtClean="0">
              <a:ea typeface="ＭＳ Ｐゴシック" pitchFamily="34" charset="-128"/>
            </a:endParaRPr>
          </a:p>
          <a:p>
            <a:pPr marL="1368425" lvl="2" indent="-446088" eaLnBrk="1" hangingPunct="1">
              <a:buFontTx/>
              <a:buNone/>
            </a:pPr>
            <a:endParaRPr lang="en-US" smtClean="0">
              <a:ea typeface="ＭＳ Ｐゴシック" pitchFamily="34" charset="-128"/>
            </a:endParaRPr>
          </a:p>
          <a:p>
            <a:pPr marL="1368425" lvl="2" indent="-446088" eaLnBrk="1" hangingPunct="1">
              <a:buFontTx/>
              <a:buNone/>
            </a:pPr>
            <a:endParaRPr lang="en-US" smtClean="0">
              <a:ea typeface="ＭＳ Ｐゴシック" pitchFamily="34" charset="-128"/>
            </a:endParaRPr>
          </a:p>
          <a:p>
            <a:pPr marL="1368425" lvl="2" indent="-446088" eaLnBrk="1" hangingPunct="1">
              <a:buFontTx/>
              <a:buNone/>
            </a:pPr>
            <a:endParaRPr lang="en-US" smtClean="0">
              <a:ea typeface="ＭＳ Ｐゴシック" pitchFamily="34" charset="-128"/>
            </a:endParaRPr>
          </a:p>
          <a:p>
            <a:pPr marL="1368425" lvl="2" indent="-446088" eaLnBrk="1" hangingPunct="1">
              <a:buFontTx/>
              <a:buNone/>
            </a:pPr>
            <a:endParaRPr lang="en-US" smtClean="0">
              <a:ea typeface="ＭＳ Ｐゴシック" pitchFamily="34" charset="-128"/>
            </a:endParaRPr>
          </a:p>
          <a:p>
            <a:pPr marL="1368425" lvl="2" indent="-446088" eaLnBrk="1" hangingPunct="1">
              <a:buFontTx/>
              <a:buNone/>
            </a:pPr>
            <a:r>
              <a:rPr lang="en-US" i="1" smtClean="0">
                <a:ea typeface="ＭＳ Ｐゴシック" pitchFamily="34" charset="-128"/>
              </a:rPr>
              <a:t>x</a:t>
            </a:r>
            <a:r>
              <a:rPr lang="en-US" i="1" baseline="-12000" smtClean="0">
                <a:ea typeface="ＭＳ Ｐゴシック" pitchFamily="34" charset="-128"/>
              </a:rPr>
              <a:t>ij</a:t>
            </a:r>
            <a:r>
              <a:rPr lang="en-US" smtClean="0">
                <a:ea typeface="ＭＳ Ｐゴシック" pitchFamily="34" charset="-128"/>
              </a:rPr>
              <a:t> = 0 if drug/alcohol use is no, 1 if yes</a:t>
            </a:r>
          </a:p>
          <a:p>
            <a:pPr marL="1368425" lvl="2" indent="-446088" eaLnBrk="1" hangingPunct="1">
              <a:buFontTx/>
              <a:buNone/>
            </a:pPr>
            <a:r>
              <a:rPr lang="en-US" i="1" smtClean="0">
                <a:ea typeface="ＭＳ Ｐゴシック" pitchFamily="34" charset="-128"/>
              </a:rPr>
              <a:t>y</a:t>
            </a:r>
            <a:r>
              <a:rPr lang="en-US" i="1" baseline="-12000" smtClean="0">
                <a:ea typeface="ＭＳ Ｐゴシック" pitchFamily="34" charset="-128"/>
              </a:rPr>
              <a:t>ij</a:t>
            </a:r>
            <a:r>
              <a:rPr lang="en-US" smtClean="0">
                <a:ea typeface="ＭＳ Ｐゴシック" pitchFamily="34" charset="-128"/>
              </a:rPr>
              <a:t> = 0 if no sex in last 24 hours, 1 if yes</a:t>
            </a:r>
          </a:p>
          <a:p>
            <a:pPr marL="1368425" lvl="2" indent="-446088" eaLnBrk="1" hangingPunct="1">
              <a:buFontTx/>
              <a:buNone/>
            </a:pPr>
            <a:endParaRPr lang="en-US" smtClean="0">
              <a:ea typeface="ＭＳ Ｐゴシック" pitchFamily="34" charset="-128"/>
            </a:endParaRPr>
          </a:p>
          <a:p>
            <a:pPr marL="1368425" lvl="2" indent="-446088" eaLnBrk="1" hangingPunct="1">
              <a:buFontTx/>
              <a:buNone/>
            </a:pPr>
            <a:r>
              <a:rPr lang="en-US" i="1" smtClean="0">
                <a:ea typeface="ＭＳ Ｐゴシック" pitchFamily="34" charset="-128"/>
              </a:rPr>
              <a:t>cor(Y</a:t>
            </a:r>
            <a:r>
              <a:rPr lang="en-US" i="1" baseline="-8000" smtClean="0">
                <a:ea typeface="ＭＳ Ｐゴシック" pitchFamily="34" charset="-128"/>
              </a:rPr>
              <a:t>ij</a:t>
            </a:r>
            <a:r>
              <a:rPr lang="en-US" i="1" smtClean="0">
                <a:ea typeface="ＭＳ Ｐゴシック" pitchFamily="34" charset="-128"/>
              </a:rPr>
              <a:t>,Y</a:t>
            </a:r>
            <a:r>
              <a:rPr lang="en-US" i="1" baseline="-8000" smtClean="0">
                <a:ea typeface="ＭＳ Ｐゴシック" pitchFamily="34" charset="-128"/>
              </a:rPr>
              <a:t>ij</a:t>
            </a:r>
            <a:r>
              <a:rPr lang="ja-JP" altLang="en-US" i="1" baseline="-25000" smtClean="0">
                <a:ea typeface="ＭＳ Ｐゴシック" pitchFamily="34" charset="-128"/>
              </a:rPr>
              <a:t>’</a:t>
            </a:r>
            <a:r>
              <a:rPr lang="en-US" altLang="ja-JP" i="1" smtClean="0">
                <a:ea typeface="ＭＳ Ｐゴシック" pitchFamily="34" charset="-128"/>
              </a:rPr>
              <a:t>)=</a:t>
            </a:r>
            <a:r>
              <a:rPr lang="en-US" altLang="ja-JP" i="1" smtClean="0">
                <a:ea typeface="ＭＳ Ｐゴシック" pitchFamily="34" charset="-128"/>
                <a:sym typeface="Symbol" pitchFamily="18" charset="2"/>
              </a:rPr>
              <a:t> </a:t>
            </a:r>
            <a:r>
              <a:rPr lang="en-US" altLang="ja-JP" smtClean="0">
                <a:ea typeface="ＭＳ Ｐゴシック" pitchFamily="34" charset="-128"/>
                <a:sym typeface="Symbol" pitchFamily="18" charset="2"/>
              </a:rPr>
              <a:t>(</a:t>
            </a:r>
            <a:r>
              <a:rPr lang="en-US" altLang="ja-JP" u="sng" smtClean="0">
                <a:ea typeface="ＭＳ Ｐゴシック" pitchFamily="34" charset="-128"/>
                <a:sym typeface="Symbol" pitchFamily="18" charset="2"/>
              </a:rPr>
              <a:t>compound symmetry</a:t>
            </a:r>
            <a:r>
              <a:rPr lang="en-US" altLang="ja-JP" smtClean="0">
                <a:ea typeface="ＭＳ Ｐゴシック" pitchFamily="34" charset="-128"/>
                <a:sym typeface="Symbol" pitchFamily="18" charset="2"/>
              </a:rPr>
              <a:t> or </a:t>
            </a:r>
            <a:r>
              <a:rPr lang="en-US" altLang="ja-JP" u="sng" smtClean="0">
                <a:ea typeface="ＭＳ Ｐゴシック" pitchFamily="34" charset="-128"/>
                <a:sym typeface="Symbol" pitchFamily="18" charset="2"/>
              </a:rPr>
              <a:t>exchangeable</a:t>
            </a:r>
            <a:r>
              <a:rPr lang="en-US" altLang="ja-JP" smtClean="0">
                <a:ea typeface="ＭＳ Ｐゴシック" pitchFamily="34" charset="-128"/>
                <a:sym typeface="Symbol" pitchFamily="18" charset="2"/>
              </a:rPr>
              <a:t> correlation structure)</a:t>
            </a:r>
            <a:endParaRPr lang="en-US" i="1" smtClean="0">
              <a:ea typeface="ＭＳ Ｐゴシック" pitchFamily="34" charset="-128"/>
              <a:sym typeface="Symbol" pitchFamily="18" charset="2"/>
            </a:endParaRPr>
          </a:p>
        </p:txBody>
      </p:sp>
      <p:graphicFrame>
        <p:nvGraphicFramePr>
          <p:cNvPr id="84995" name="Object 2"/>
          <p:cNvGraphicFramePr>
            <a:graphicFrameLocks noChangeAspect="1"/>
          </p:cNvGraphicFramePr>
          <p:nvPr/>
        </p:nvGraphicFramePr>
        <p:xfrm>
          <a:off x="5029200" y="358140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46" name="Equation" r:id="rId4" imgW="114300" imgH="215900" progId="Equation.3">
                  <p:embed/>
                </p:oleObj>
              </mc:Choice>
              <mc:Fallback>
                <p:oleObj name="Equation" r:id="rId4" imgW="114300" imgH="2159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358140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996" name="Object 3"/>
          <p:cNvGraphicFramePr>
            <a:graphicFrameLocks noChangeAspect="1"/>
          </p:cNvGraphicFramePr>
          <p:nvPr/>
        </p:nvGraphicFramePr>
        <p:xfrm>
          <a:off x="4514850" y="33210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47" name="Equation" r:id="rId6" imgW="114300" imgH="215900" progId="Equation.3">
                  <p:embed/>
                </p:oleObj>
              </mc:Choice>
              <mc:Fallback>
                <p:oleObj name="Equation" r:id="rId6" imgW="114300" imgH="2159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997" name="Object 4"/>
          <p:cNvGraphicFramePr>
            <a:graphicFrameLocks noChangeAspect="1"/>
          </p:cNvGraphicFramePr>
          <p:nvPr/>
        </p:nvGraphicFramePr>
        <p:xfrm>
          <a:off x="520700" y="2652713"/>
          <a:ext cx="8102600" cy="776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48" name="Equation" r:id="rId7" imgW="4775200" imgH="457200" progId="Equation.3">
                  <p:embed/>
                </p:oleObj>
              </mc:Choice>
              <mc:Fallback>
                <p:oleObj name="Equation" r:id="rId7" imgW="4775200" imgH="457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700" y="2652713"/>
                        <a:ext cx="8102600" cy="776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7086600" cy="914400"/>
          </a:xfrm>
        </p:spPr>
        <p:txBody>
          <a:bodyPr/>
          <a:lstStyle/>
          <a:p>
            <a:pPr eaLnBrk="1" hangingPunct="1"/>
            <a:r>
              <a:rPr lang="en-US" sz="3200" smtClean="0">
                <a:solidFill>
                  <a:srgbClr val="003366"/>
                </a:solidFill>
                <a:ea typeface="ＭＳ Ｐゴシック" pitchFamily="34" charset="-128"/>
              </a:rPr>
              <a:t>Results of Model 2 using STATA</a:t>
            </a:r>
          </a:p>
        </p:txBody>
      </p:sp>
      <p:sp>
        <p:nvSpPr>
          <p:cNvPr id="87042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600200"/>
            <a:ext cx="7696200" cy="5105400"/>
          </a:xfrm>
        </p:spPr>
        <p:txBody>
          <a:bodyPr/>
          <a:lstStyle/>
          <a:p>
            <a:pPr marL="0" indent="0" eaLnBrk="1" hangingPunct="1">
              <a:buFont typeface="Monotype Sorts" pitchFamily="-84" charset="2"/>
              <a:buNone/>
            </a:pPr>
            <a:endParaRPr lang="en-US" sz="1200" smtClean="0">
              <a:latin typeface="Courier New" pitchFamily="49" charset="0"/>
              <a:ea typeface="ＭＳ Ｐゴシック" pitchFamily="34" charset="-128"/>
            </a:endParaRPr>
          </a:p>
          <a:p>
            <a:pPr marL="0" indent="0" eaLnBrk="1" hangingPunct="1">
              <a:buFont typeface="Monotype Sorts" pitchFamily="-84" charset="2"/>
              <a:buNone/>
            </a:pPr>
            <a:endParaRPr lang="en-US" sz="1200" smtClean="0">
              <a:latin typeface="Courier New" pitchFamily="49" charset="0"/>
              <a:ea typeface="ＭＳ Ｐゴシック" pitchFamily="34" charset="-128"/>
            </a:endParaRPr>
          </a:p>
        </p:txBody>
      </p:sp>
      <p:graphicFrame>
        <p:nvGraphicFramePr>
          <p:cNvPr id="87043" name="Object 2"/>
          <p:cNvGraphicFramePr>
            <a:graphicFrameLocks noChangeAspect="1"/>
          </p:cNvGraphicFramePr>
          <p:nvPr/>
        </p:nvGraphicFramePr>
        <p:xfrm>
          <a:off x="5029200" y="358140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78" name="Equation" r:id="rId4" imgW="114300" imgH="215900" progId="Equation.3">
                  <p:embed/>
                </p:oleObj>
              </mc:Choice>
              <mc:Fallback>
                <p:oleObj name="Equation" r:id="rId4" imgW="114300" imgH="2159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358140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44" name="Object 3"/>
          <p:cNvGraphicFramePr>
            <a:graphicFrameLocks noChangeAspect="1"/>
          </p:cNvGraphicFramePr>
          <p:nvPr/>
        </p:nvGraphicFramePr>
        <p:xfrm>
          <a:off x="4514850" y="33210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79" name="Equation" r:id="rId6" imgW="114300" imgH="215900" progId="Equation.3">
                  <p:embed/>
                </p:oleObj>
              </mc:Choice>
              <mc:Fallback>
                <p:oleObj name="Equation" r:id="rId6" imgW="114300" imgH="2159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045" name="Text Box 6"/>
          <p:cNvSpPr txBox="1">
            <a:spLocks noChangeArrowheads="1"/>
          </p:cNvSpPr>
          <p:nvPr/>
        </p:nvSpPr>
        <p:spPr bwMode="auto">
          <a:xfrm>
            <a:off x="1066800" y="1162050"/>
            <a:ext cx="7848600" cy="609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kumimoji="1" lang="en-US"/>
              <a:t>robust SE</a:t>
            </a:r>
            <a:endParaRPr lang="en-US">
              <a:latin typeface="Courier New" pitchFamily="49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. xtgee sx24hrs drgalcoh, eform i(id) family(binomial) cor(exc) robust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endParaRPr lang="en-US" sz="1200">
              <a:latin typeface="Courier New" pitchFamily="49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GEE population-averaged model                   Number of obs      =      1708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Group variable:                         id      Number of groups   =       109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Link:                                logit      Obs per group: min =         1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Family:                           binomial                     avg =      15.7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Correlation:                  exchangeable                     max =        33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                               (standard errors adjusted for clustering on id)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------------------------------------------------------------------------------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             |             Semi-robust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     sx24hrs | Odds Ratio   Std. Err.      z    P&gt;|z|     [95% Conf. Interval]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-------------+----------------------------------------------------------------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    drgalcoh |   1.393705   .1919735     2.41   0.016     1.063956    1.825653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------------------------------------------------------------------------------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kumimoji="1" lang="en-US"/>
              <a:t>non-robust (naive) SE</a:t>
            </a:r>
            <a:endParaRPr lang="en-US">
              <a:latin typeface="Courier New" pitchFamily="49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. xtgee sx24hrs drgalcoh, eform i(eid) family(binomial) cor(exc) 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------------------------------------------------------------------------------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     sx24hrs | Odds Ratio   Std. Err.      z    P&gt;|z|     [95% Conf. Interval]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-------------+----------------------------------------------------------------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    drgalcoh |   1.393705   .1701631     2.72   0.007     1.097095    1.770507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------------------------------------------------------------------------------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endParaRPr lang="en-US" sz="1200">
              <a:latin typeface="Courier New" pitchFamily="49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</a:pPr>
            <a:endParaRPr lang="en-US" sz="1200">
              <a:latin typeface="Courier New" pitchFamily="49" charset="0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7086600" cy="914400"/>
          </a:xfrm>
        </p:spPr>
        <p:txBody>
          <a:bodyPr/>
          <a:lstStyle/>
          <a:p>
            <a:pPr eaLnBrk="1" hangingPunct="1"/>
            <a:r>
              <a:rPr lang="en-US" sz="3200" smtClean="0">
                <a:solidFill>
                  <a:srgbClr val="003366"/>
                </a:solidFill>
                <a:ea typeface="ＭＳ Ｐゴシック" pitchFamily="34" charset="-128"/>
              </a:rPr>
              <a:t>Estimated Working Correlation</a:t>
            </a:r>
          </a:p>
        </p:txBody>
      </p:sp>
      <p:sp>
        <p:nvSpPr>
          <p:cNvPr id="89090" name="Rectangle 3"/>
          <p:cNvSpPr>
            <a:spLocks noGrp="1" noChangeArrowheads="1"/>
          </p:cNvSpPr>
          <p:nvPr>
            <p:ph idx="1"/>
          </p:nvPr>
        </p:nvSpPr>
        <p:spPr>
          <a:xfrm>
            <a:off x="1447800" y="1371600"/>
            <a:ext cx="7696200" cy="5105400"/>
          </a:xfrm>
        </p:spPr>
        <p:txBody>
          <a:bodyPr/>
          <a:lstStyle/>
          <a:p>
            <a:pPr marL="0" indent="0" eaLnBrk="1" hangingPunct="1">
              <a:buFont typeface="Monotype Sorts" pitchFamily="-84" charset="2"/>
              <a:buNone/>
            </a:pPr>
            <a:endParaRPr lang="en-US" sz="1200" smtClean="0">
              <a:latin typeface="Courier New" pitchFamily="49" charset="0"/>
              <a:ea typeface="ＭＳ Ｐゴシック" pitchFamily="34" charset="-128"/>
            </a:endParaRPr>
          </a:p>
          <a:p>
            <a:pPr marL="0" indent="0" eaLnBrk="1" hangingPunct="1">
              <a:buFont typeface="Monotype Sorts" pitchFamily="-84" charset="2"/>
              <a:buNone/>
            </a:pPr>
            <a:endParaRPr lang="en-US" sz="1200" smtClean="0">
              <a:latin typeface="Courier New" pitchFamily="49" charset="0"/>
              <a:ea typeface="ＭＳ Ｐゴシック" pitchFamily="34" charset="-128"/>
            </a:endParaRPr>
          </a:p>
        </p:txBody>
      </p:sp>
      <p:graphicFrame>
        <p:nvGraphicFramePr>
          <p:cNvPr id="89091" name="Object 2"/>
          <p:cNvGraphicFramePr>
            <a:graphicFrameLocks noChangeAspect="1"/>
          </p:cNvGraphicFramePr>
          <p:nvPr/>
        </p:nvGraphicFramePr>
        <p:xfrm>
          <a:off x="5029200" y="358140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26" name="Equation" r:id="rId4" imgW="114300" imgH="215900" progId="Equation.3">
                  <p:embed/>
                </p:oleObj>
              </mc:Choice>
              <mc:Fallback>
                <p:oleObj name="Equation" r:id="rId4" imgW="114300" imgH="2159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358140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092" name="Object 3"/>
          <p:cNvGraphicFramePr>
            <a:graphicFrameLocks noChangeAspect="1"/>
          </p:cNvGraphicFramePr>
          <p:nvPr/>
        </p:nvGraphicFramePr>
        <p:xfrm>
          <a:off x="4514850" y="33210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27" name="Equation" r:id="rId6" imgW="114300" imgH="215900" progId="Equation.3">
                  <p:embed/>
                </p:oleObj>
              </mc:Choice>
              <mc:Fallback>
                <p:oleObj name="Equation" r:id="rId6" imgW="114300" imgH="2159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093" name="Text Box 6"/>
          <p:cNvSpPr txBox="1">
            <a:spLocks noChangeArrowheads="1"/>
          </p:cNvSpPr>
          <p:nvPr/>
        </p:nvSpPr>
        <p:spPr bwMode="auto">
          <a:xfrm>
            <a:off x="1066800" y="1162050"/>
            <a:ext cx="78486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. xtcorr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       c1      c2      c3      c4      c5      c6      c7      c8      c9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 r1  1.0000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 r2  0.1614  1.0000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 r3  0.1614  0.1614  1.0000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 r4  0.1614  0.1614  0.1614  1.0000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 r5  0.1614  0.1614  0.1614  0.1614  1.0000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 r6  0.1614  0.1614  0.1614  0.1614  0.1614  1.0000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 r7  0.1614  0.1614  0.1614  0.1614  0.1614  0.1614  1.0000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 r8  0.1614  0.1614  0.1614  0.1614  0.1614  0.1614  0.1614  1.0000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 r9  0.1614  0.1614  0.1614  0.1614  0.1614  0.1614  0.1614  0.1614  1.0000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r10  0.1614  0.1614  0.1614  0.1614  0.1614  0.1614  0.1614  0.1614  0.1614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r11  0.1614  0.1614  0.1614  0.1614  0.1614  0.1614  0.1614  0.1614  0.1614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r12  0.1614  0.1614  0.1614  0.1614  0.1614  0.1614  0.1614  0.1614  0.1614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r13  0.1614  0.1614  0.1614  0.1614  0.1614  0.1614  0.1614  0.1614  0.1614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r14  0.1614  0.1614  0.1614  0.1614  0.1614  0.1614  0.1614  0.1614  0.1614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r15  0.1614  0.1614  0.1614  0.1614  0.1614  0.1614  0.1614  0.1614  0.1614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r16  0.1614  0.1614  0.1614  0.1614  0.1614  0.1614  0.1614  0.1614  0.1614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r17  0.1614  0.1614  0.1614  0.1614  0.1614  0.1614  0.1614  0.1614  0.1614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r18  0.1614  0.1614  0.1614  0.1614  0.1614  0.1614  0.1614  0.1614  0.1614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r19  0.1614  0.1614  0.1614  0.1614  0.1614  0.1614  0.1614  0.1614  0.1614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endParaRPr lang="en-US" sz="1200">
              <a:latin typeface="Courier New" pitchFamily="49" charset="0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7696200" cy="1295400"/>
          </a:xfrm>
        </p:spPr>
        <p:txBody>
          <a:bodyPr/>
          <a:lstStyle/>
          <a:p>
            <a:pPr eaLnBrk="1" hangingPunct="1"/>
            <a:r>
              <a:rPr lang="en-US" sz="3200" smtClean="0">
                <a:solidFill>
                  <a:srgbClr val="003366"/>
                </a:solidFill>
                <a:ea typeface="ＭＳ Ｐゴシック" pitchFamily="34" charset="-128"/>
              </a:rPr>
              <a:t>Model 3 – adjusting for day of week</a:t>
            </a:r>
          </a:p>
        </p:txBody>
      </p:sp>
      <p:sp>
        <p:nvSpPr>
          <p:cNvPr id="91138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600200"/>
            <a:ext cx="7696200" cy="5105400"/>
          </a:xfrm>
        </p:spPr>
        <p:txBody>
          <a:bodyPr/>
          <a:lstStyle/>
          <a:p>
            <a:pPr marL="1368425" lvl="2" indent="-446088" eaLnBrk="1" hangingPunct="1">
              <a:lnSpc>
                <a:spcPct val="90000"/>
              </a:lnSpc>
              <a:buFontTx/>
              <a:buNone/>
            </a:pPr>
            <a:endParaRPr lang="en-US" smtClean="0">
              <a:ea typeface="ＭＳ Ｐゴシック" pitchFamily="34" charset="-128"/>
            </a:endParaRPr>
          </a:p>
          <a:p>
            <a:pPr marL="1368425" lvl="2" indent="-446088" eaLnBrk="1" hangingPunct="1">
              <a:lnSpc>
                <a:spcPct val="90000"/>
              </a:lnSpc>
              <a:buFontTx/>
              <a:buNone/>
            </a:pPr>
            <a:endParaRPr lang="en-US" smtClean="0">
              <a:ea typeface="ＭＳ Ｐゴシック" pitchFamily="34" charset="-128"/>
            </a:endParaRPr>
          </a:p>
          <a:p>
            <a:pPr marL="1368425" lvl="2" indent="-446088" eaLnBrk="1" hangingPunct="1">
              <a:lnSpc>
                <a:spcPct val="90000"/>
              </a:lnSpc>
              <a:buFontTx/>
              <a:buNone/>
            </a:pPr>
            <a:endParaRPr lang="en-US" smtClean="0">
              <a:ea typeface="ＭＳ Ｐゴシック" pitchFamily="34" charset="-128"/>
            </a:endParaRPr>
          </a:p>
          <a:p>
            <a:pPr marL="1368425" lvl="2" indent="-446088" eaLnBrk="1" hangingPunct="1">
              <a:lnSpc>
                <a:spcPct val="90000"/>
              </a:lnSpc>
              <a:buFontTx/>
              <a:buNone/>
            </a:pPr>
            <a:endParaRPr lang="en-US" smtClean="0">
              <a:ea typeface="ＭＳ Ｐゴシック" pitchFamily="34" charset="-128"/>
            </a:endParaRPr>
          </a:p>
          <a:p>
            <a:pPr marL="1368425" lvl="2" indent="-446088" eaLnBrk="1" hangingPunct="1">
              <a:lnSpc>
                <a:spcPct val="90000"/>
              </a:lnSpc>
              <a:buFontTx/>
              <a:buNone/>
            </a:pPr>
            <a:r>
              <a:rPr lang="en-US" i="1" smtClean="0">
                <a:ea typeface="ＭＳ Ｐゴシック" pitchFamily="34" charset="-128"/>
              </a:rPr>
              <a:t>x</a:t>
            </a:r>
            <a:r>
              <a:rPr lang="en-US" i="1" baseline="-12000" smtClean="0">
                <a:ea typeface="ＭＳ Ｐゴシック" pitchFamily="34" charset="-128"/>
              </a:rPr>
              <a:t>ij</a:t>
            </a:r>
            <a:r>
              <a:rPr lang="en-US" smtClean="0">
                <a:ea typeface="ＭＳ Ｐゴシック" pitchFamily="34" charset="-128"/>
              </a:rPr>
              <a:t> = 1 if drug/alcohol use is yes, 0 if no</a:t>
            </a:r>
          </a:p>
          <a:p>
            <a:pPr marL="1368425" lvl="2" indent="-446088" eaLnBrk="1" hangingPunct="1">
              <a:lnSpc>
                <a:spcPct val="90000"/>
              </a:lnSpc>
              <a:buFontTx/>
              <a:buNone/>
            </a:pPr>
            <a:r>
              <a:rPr lang="en-US" i="1" smtClean="0">
                <a:ea typeface="ＭＳ Ｐゴシック" pitchFamily="34" charset="-128"/>
              </a:rPr>
              <a:t>z</a:t>
            </a:r>
            <a:r>
              <a:rPr lang="en-US" i="1" baseline="-12000" smtClean="0">
                <a:ea typeface="ＭＳ Ｐゴシック" pitchFamily="34" charset="-128"/>
              </a:rPr>
              <a:t>1ij </a:t>
            </a:r>
            <a:r>
              <a:rPr lang="en-US" i="1" smtClean="0">
                <a:ea typeface="ＭＳ Ｐゴシック" pitchFamily="34" charset="-128"/>
              </a:rPr>
              <a:t>= </a:t>
            </a:r>
            <a:r>
              <a:rPr lang="en-US" smtClean="0">
                <a:ea typeface="ＭＳ Ｐゴシック" pitchFamily="34" charset="-128"/>
              </a:rPr>
              <a:t>1 if interview day is Tuesday, 0 if not</a:t>
            </a:r>
            <a:endParaRPr lang="en-US" i="1" smtClean="0">
              <a:ea typeface="ＭＳ Ｐゴシック" pitchFamily="34" charset="-128"/>
            </a:endParaRPr>
          </a:p>
          <a:p>
            <a:pPr marL="1368425" lvl="2" indent="-446088" eaLnBrk="1" hangingPunct="1">
              <a:lnSpc>
                <a:spcPct val="90000"/>
              </a:lnSpc>
              <a:buFontTx/>
              <a:buNone/>
            </a:pPr>
            <a:r>
              <a:rPr lang="en-US" i="1" smtClean="0">
                <a:ea typeface="ＭＳ Ｐゴシック" pitchFamily="34" charset="-128"/>
              </a:rPr>
              <a:t>z</a:t>
            </a:r>
            <a:r>
              <a:rPr lang="en-US" i="1" baseline="-12000" smtClean="0">
                <a:ea typeface="ＭＳ Ｐゴシック" pitchFamily="34" charset="-128"/>
              </a:rPr>
              <a:t>2ij </a:t>
            </a:r>
            <a:r>
              <a:rPr lang="en-US" i="1" smtClean="0">
                <a:ea typeface="ＭＳ Ｐゴシック" pitchFamily="34" charset="-128"/>
              </a:rPr>
              <a:t>= </a:t>
            </a:r>
            <a:r>
              <a:rPr lang="en-US" smtClean="0">
                <a:ea typeface="ＭＳ Ｐゴシック" pitchFamily="34" charset="-128"/>
              </a:rPr>
              <a:t>1 if interview day is Wed., 0 if not.....</a:t>
            </a:r>
          </a:p>
          <a:p>
            <a:pPr marL="1368425" lvl="2" indent="-446088" eaLnBrk="1" hangingPunct="1">
              <a:lnSpc>
                <a:spcPct val="90000"/>
              </a:lnSpc>
              <a:buFontTx/>
              <a:buNone/>
            </a:pPr>
            <a:r>
              <a:rPr lang="en-US" i="1" smtClean="0">
                <a:ea typeface="ＭＳ Ｐゴシック" pitchFamily="34" charset="-128"/>
              </a:rPr>
              <a:t>z</a:t>
            </a:r>
            <a:r>
              <a:rPr lang="en-US" i="1" baseline="-12000" smtClean="0">
                <a:ea typeface="ＭＳ Ｐゴシック" pitchFamily="34" charset="-128"/>
              </a:rPr>
              <a:t>6ij </a:t>
            </a:r>
            <a:r>
              <a:rPr lang="en-US" i="1" smtClean="0">
                <a:ea typeface="ＭＳ Ｐゴシック" pitchFamily="34" charset="-128"/>
              </a:rPr>
              <a:t>= </a:t>
            </a:r>
            <a:r>
              <a:rPr lang="en-US" smtClean="0">
                <a:ea typeface="ＭＳ Ｐゴシック" pitchFamily="34" charset="-128"/>
              </a:rPr>
              <a:t>1 if interview day is Sunday, 0 if not</a:t>
            </a:r>
            <a:endParaRPr lang="en-US" i="1" smtClean="0">
              <a:ea typeface="ＭＳ Ｐゴシック" pitchFamily="34" charset="-128"/>
            </a:endParaRPr>
          </a:p>
          <a:p>
            <a:pPr marL="1368425" lvl="2" indent="-446088" eaLnBrk="1" hangingPunct="1">
              <a:lnSpc>
                <a:spcPct val="90000"/>
              </a:lnSpc>
              <a:buFontTx/>
              <a:buNone/>
            </a:pPr>
            <a:r>
              <a:rPr lang="en-US" i="1" smtClean="0">
                <a:ea typeface="ＭＳ Ｐゴシック" pitchFamily="34" charset="-128"/>
              </a:rPr>
              <a:t>y</a:t>
            </a:r>
            <a:r>
              <a:rPr lang="en-US" i="1" baseline="-12000" smtClean="0">
                <a:ea typeface="ＭＳ Ｐゴシック" pitchFamily="34" charset="-128"/>
              </a:rPr>
              <a:t>ij</a:t>
            </a:r>
            <a:r>
              <a:rPr lang="en-US" smtClean="0">
                <a:ea typeface="ＭＳ Ｐゴシック" pitchFamily="34" charset="-128"/>
              </a:rPr>
              <a:t> = 1 if sex in last 24 hours, 0 if no</a:t>
            </a:r>
          </a:p>
          <a:p>
            <a:pPr marL="1368425" lvl="2" indent="-446088" eaLnBrk="1" hangingPunct="1">
              <a:lnSpc>
                <a:spcPct val="90000"/>
              </a:lnSpc>
              <a:buFontTx/>
              <a:buNone/>
            </a:pPr>
            <a:endParaRPr lang="en-US" smtClean="0">
              <a:ea typeface="ＭＳ Ｐゴシック" pitchFamily="34" charset="-128"/>
            </a:endParaRPr>
          </a:p>
          <a:p>
            <a:pPr marL="1368425" lvl="2" indent="-446088" eaLnBrk="1" hangingPunct="1">
              <a:lnSpc>
                <a:spcPct val="90000"/>
              </a:lnSpc>
              <a:buFontTx/>
              <a:buNone/>
            </a:pPr>
            <a:r>
              <a:rPr lang="en-US" i="1" smtClean="0">
                <a:ea typeface="ＭＳ Ｐゴシック" pitchFamily="34" charset="-128"/>
              </a:rPr>
              <a:t>cor(Y</a:t>
            </a:r>
            <a:r>
              <a:rPr lang="en-US" i="1" baseline="-8000" smtClean="0">
                <a:ea typeface="ＭＳ Ｐゴシック" pitchFamily="34" charset="-128"/>
              </a:rPr>
              <a:t>ij</a:t>
            </a:r>
            <a:r>
              <a:rPr lang="en-US" i="1" smtClean="0">
                <a:ea typeface="ＭＳ Ｐゴシック" pitchFamily="34" charset="-128"/>
              </a:rPr>
              <a:t>,Y</a:t>
            </a:r>
            <a:r>
              <a:rPr lang="en-US" i="1" baseline="-8000" smtClean="0">
                <a:ea typeface="ＭＳ Ｐゴシック" pitchFamily="34" charset="-128"/>
              </a:rPr>
              <a:t>ij</a:t>
            </a:r>
            <a:r>
              <a:rPr lang="ja-JP" altLang="en-US" i="1" baseline="-25000" smtClean="0">
                <a:ea typeface="ＭＳ Ｐゴシック" pitchFamily="34" charset="-128"/>
              </a:rPr>
              <a:t>’</a:t>
            </a:r>
            <a:r>
              <a:rPr lang="en-US" altLang="ja-JP" i="1" smtClean="0">
                <a:ea typeface="ＭＳ Ｐゴシック" pitchFamily="34" charset="-128"/>
              </a:rPr>
              <a:t>)=</a:t>
            </a:r>
            <a:r>
              <a:rPr lang="en-US" altLang="ja-JP" i="1" smtClean="0">
                <a:ea typeface="ＭＳ Ｐゴシック" pitchFamily="34" charset="-128"/>
                <a:sym typeface="Symbol" pitchFamily="18" charset="2"/>
              </a:rPr>
              <a:t> </a:t>
            </a:r>
            <a:r>
              <a:rPr lang="en-US" altLang="ja-JP" smtClean="0">
                <a:ea typeface="ＭＳ Ｐゴシック" pitchFamily="34" charset="-128"/>
                <a:sym typeface="Symbol" pitchFamily="18" charset="2"/>
              </a:rPr>
              <a:t>(compound symmetry or exchangeable correlation structure)</a:t>
            </a:r>
            <a:endParaRPr lang="en-US" smtClean="0">
              <a:ea typeface="ＭＳ Ｐゴシック" pitchFamily="34" charset="-128"/>
              <a:sym typeface="Symbol" pitchFamily="18" charset="2"/>
            </a:endParaRPr>
          </a:p>
        </p:txBody>
      </p:sp>
      <p:graphicFrame>
        <p:nvGraphicFramePr>
          <p:cNvPr id="91139" name="Object 2"/>
          <p:cNvGraphicFramePr>
            <a:graphicFrameLocks noChangeAspect="1"/>
          </p:cNvGraphicFramePr>
          <p:nvPr/>
        </p:nvGraphicFramePr>
        <p:xfrm>
          <a:off x="5029200" y="358140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90" name="Equation" r:id="rId4" imgW="114300" imgH="215900" progId="Equation.3">
                  <p:embed/>
                </p:oleObj>
              </mc:Choice>
              <mc:Fallback>
                <p:oleObj name="Equation" r:id="rId4" imgW="114300" imgH="2159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358140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40" name="Object 3"/>
          <p:cNvGraphicFramePr>
            <a:graphicFrameLocks noChangeAspect="1"/>
          </p:cNvGraphicFramePr>
          <p:nvPr/>
        </p:nvGraphicFramePr>
        <p:xfrm>
          <a:off x="4514850" y="33210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91" name="Equation" r:id="rId6" imgW="114300" imgH="215900" progId="Equation.3">
                  <p:embed/>
                </p:oleObj>
              </mc:Choice>
              <mc:Fallback>
                <p:oleObj name="Equation" r:id="rId6" imgW="114300" imgH="2159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41" name="Object 4"/>
          <p:cNvGraphicFramePr>
            <a:graphicFrameLocks noChangeAspect="1"/>
          </p:cNvGraphicFramePr>
          <p:nvPr/>
        </p:nvGraphicFramePr>
        <p:xfrm>
          <a:off x="533400" y="1981200"/>
          <a:ext cx="807720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92" name="Equation" r:id="rId7" imgW="3797300" imgH="228600" progId="Equation.3">
                  <p:embed/>
                </p:oleObj>
              </mc:Choice>
              <mc:Fallback>
                <p:oleObj name="Equation" r:id="rId7" imgW="379730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981200"/>
                        <a:ext cx="8077200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685800"/>
            <a:ext cx="5181600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001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7086600" cy="914400"/>
          </a:xfrm>
        </p:spPr>
        <p:txBody>
          <a:bodyPr/>
          <a:lstStyle/>
          <a:p>
            <a:pPr eaLnBrk="1" hangingPunct="1"/>
            <a:r>
              <a:rPr lang="en-US" sz="3200" smtClean="0">
                <a:solidFill>
                  <a:srgbClr val="003366"/>
                </a:solidFill>
                <a:ea typeface="ＭＳ Ｐゴシック" pitchFamily="34" charset="-128"/>
              </a:rPr>
              <a:t>Results of Model 3 using STATA</a:t>
            </a:r>
          </a:p>
        </p:txBody>
      </p:sp>
      <p:sp>
        <p:nvSpPr>
          <p:cNvPr id="93186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600200"/>
            <a:ext cx="7696200" cy="5105400"/>
          </a:xfrm>
        </p:spPr>
        <p:txBody>
          <a:bodyPr/>
          <a:lstStyle/>
          <a:p>
            <a:pPr marL="0" indent="0" eaLnBrk="1" hangingPunct="1">
              <a:buFont typeface="Monotype Sorts" pitchFamily="-84" charset="2"/>
              <a:buNone/>
            </a:pPr>
            <a:endParaRPr lang="en-US" sz="1200" smtClean="0">
              <a:latin typeface="Courier New" pitchFamily="49" charset="0"/>
              <a:ea typeface="ＭＳ Ｐゴシック" pitchFamily="34" charset="-128"/>
            </a:endParaRPr>
          </a:p>
          <a:p>
            <a:pPr marL="0" indent="0" eaLnBrk="1" hangingPunct="1">
              <a:buFont typeface="Monotype Sorts" pitchFamily="-84" charset="2"/>
              <a:buNone/>
            </a:pPr>
            <a:endParaRPr lang="en-US" sz="1200" smtClean="0">
              <a:latin typeface="Courier New" pitchFamily="49" charset="0"/>
              <a:ea typeface="ＭＳ Ｐゴシック" pitchFamily="34" charset="-128"/>
            </a:endParaRPr>
          </a:p>
        </p:txBody>
      </p:sp>
      <p:graphicFrame>
        <p:nvGraphicFramePr>
          <p:cNvPr id="93187" name="Object 2"/>
          <p:cNvGraphicFramePr>
            <a:graphicFrameLocks noChangeAspect="1"/>
          </p:cNvGraphicFramePr>
          <p:nvPr/>
        </p:nvGraphicFramePr>
        <p:xfrm>
          <a:off x="5029200" y="358140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22" name="Equation" r:id="rId4" imgW="114300" imgH="215900" progId="Equation.3">
                  <p:embed/>
                </p:oleObj>
              </mc:Choice>
              <mc:Fallback>
                <p:oleObj name="Equation" r:id="rId4" imgW="114300" imgH="2159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358140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188" name="Object 3"/>
          <p:cNvGraphicFramePr>
            <a:graphicFrameLocks noChangeAspect="1"/>
          </p:cNvGraphicFramePr>
          <p:nvPr/>
        </p:nvGraphicFramePr>
        <p:xfrm>
          <a:off x="4514850" y="33210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23" name="Equation" r:id="rId6" imgW="114300" imgH="215900" progId="Equation.3">
                  <p:embed/>
                </p:oleObj>
              </mc:Choice>
              <mc:Fallback>
                <p:oleObj name="Equation" r:id="rId6" imgW="114300" imgH="2159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189" name="Text Box 6"/>
          <p:cNvSpPr txBox="1">
            <a:spLocks noChangeArrowheads="1"/>
          </p:cNvSpPr>
          <p:nvPr/>
        </p:nvSpPr>
        <p:spPr bwMode="auto">
          <a:xfrm>
            <a:off x="1066800" y="990600"/>
            <a:ext cx="7696200" cy="601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. xtgee sx24hrs drgalcoh tues wed thur fri sat sun, eform i(id) family(binomial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&gt; ) cor(exc) robust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endParaRPr lang="en-US" sz="1200">
              <a:latin typeface="Courier New" pitchFamily="49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endParaRPr lang="en-US" sz="1200">
              <a:latin typeface="Courier New" pitchFamily="49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GEE population-averaged model                   Number of obs      =      1708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Group variable:                         id      Number of groups   =       109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Link:                                logit      Obs per group: min =         1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Family:                           binomial                     avg =      15.7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Correlation:                  exchangeable                     max =        33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                                                Wald chi2(7)       =     11.40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Scale parameter:                         1      Prob &gt; chi2        =    0.1220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endParaRPr lang="en-US" sz="1200">
              <a:latin typeface="Courier New" pitchFamily="49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                               (standard errors adjusted for clustering on id)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------------------------------------------------------------------------------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             |             Semi-robust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     sx24hrs | Odds Ratio   Std. Err.      z    P&gt;|z|     [95% Conf. Interval]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-------------+----------------------------------------------------------------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    drgalcoh |   1.373029   .1845197     2.36   0.018     1.055086    1.786782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        tues |   1.239246   .2320747     1.15   0.252     .8585234    1.788804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         wed |   1.234437   .2523307     1.03   0.303      .826942    1.842734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        thur |   1.099757    .233122     0.45   0.654     .7258761    1.666215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         fri |   .9833647   .1933837    -0.09   0.932     .6688388    1.445799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         sat |   1.277403   .2490991     1.26   0.209     .8716457    1.872043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         sun |   1.577958    .306514     2.35   0.019     1.078331     2.30908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------------------------------------------------------------------------------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endParaRPr lang="en-US" sz="1200">
              <a:latin typeface="Courier New" pitchFamily="49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</a:pPr>
            <a:endParaRPr lang="en-US" sz="1200">
              <a:latin typeface="Courier New" pitchFamily="49" charset="0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7696200" cy="1295400"/>
          </a:xfrm>
        </p:spPr>
        <p:txBody>
          <a:bodyPr/>
          <a:lstStyle/>
          <a:p>
            <a:pPr eaLnBrk="1" hangingPunct="1"/>
            <a:r>
              <a:rPr lang="en-US" sz="3200" smtClean="0">
                <a:solidFill>
                  <a:srgbClr val="003366"/>
                </a:solidFill>
                <a:ea typeface="ＭＳ Ｐゴシック" pitchFamily="34" charset="-128"/>
              </a:rPr>
              <a:t>Model for drug/alcohol use vs. day of week</a:t>
            </a:r>
          </a:p>
        </p:txBody>
      </p:sp>
      <p:sp>
        <p:nvSpPr>
          <p:cNvPr id="95234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600200"/>
            <a:ext cx="7696200" cy="5105400"/>
          </a:xfrm>
        </p:spPr>
        <p:txBody>
          <a:bodyPr/>
          <a:lstStyle/>
          <a:p>
            <a:pPr marL="1368425" lvl="2" indent="-446088" eaLnBrk="1" hangingPunct="1">
              <a:buFontTx/>
              <a:buNone/>
            </a:pPr>
            <a:endParaRPr lang="en-US" smtClean="0">
              <a:ea typeface="ＭＳ Ｐゴシック" pitchFamily="34" charset="-128"/>
            </a:endParaRPr>
          </a:p>
          <a:p>
            <a:pPr marL="1368425" lvl="2" indent="-446088" eaLnBrk="1" hangingPunct="1">
              <a:buFontTx/>
              <a:buNone/>
            </a:pPr>
            <a:endParaRPr lang="en-US" smtClean="0">
              <a:ea typeface="ＭＳ Ｐゴシック" pitchFamily="34" charset="-128"/>
            </a:endParaRPr>
          </a:p>
          <a:p>
            <a:pPr marL="1368425" lvl="2" indent="-446088" eaLnBrk="1" hangingPunct="1">
              <a:buFontTx/>
              <a:buNone/>
            </a:pPr>
            <a:endParaRPr lang="en-US" smtClean="0">
              <a:ea typeface="ＭＳ Ｐゴシック" pitchFamily="34" charset="-128"/>
            </a:endParaRPr>
          </a:p>
          <a:p>
            <a:pPr marL="1368425" lvl="2" indent="-446088" eaLnBrk="1" hangingPunct="1">
              <a:buFontTx/>
              <a:buNone/>
            </a:pPr>
            <a:endParaRPr lang="en-US" smtClean="0">
              <a:ea typeface="ＭＳ Ｐゴシック" pitchFamily="34" charset="-128"/>
            </a:endParaRPr>
          </a:p>
          <a:p>
            <a:pPr marL="1368425" lvl="2" indent="-446088" eaLnBrk="1" hangingPunct="1">
              <a:buFontTx/>
              <a:buNone/>
            </a:pPr>
            <a:r>
              <a:rPr lang="en-US" i="1" smtClean="0">
                <a:ea typeface="ＭＳ Ｐゴシック" pitchFamily="34" charset="-128"/>
              </a:rPr>
              <a:t>X</a:t>
            </a:r>
            <a:r>
              <a:rPr lang="en-US" i="1" baseline="-12000" smtClean="0">
                <a:ea typeface="ＭＳ Ｐゴシック" pitchFamily="34" charset="-128"/>
              </a:rPr>
              <a:t>ij</a:t>
            </a:r>
            <a:r>
              <a:rPr lang="en-US" smtClean="0">
                <a:ea typeface="ＭＳ Ｐゴシック" pitchFamily="34" charset="-128"/>
              </a:rPr>
              <a:t> = 1 if drug/alcohol use is yes, 0 if no</a:t>
            </a:r>
          </a:p>
          <a:p>
            <a:pPr marL="1368425" lvl="2" indent="-446088" eaLnBrk="1" hangingPunct="1">
              <a:buFontTx/>
              <a:buNone/>
            </a:pPr>
            <a:r>
              <a:rPr lang="en-US" i="1" smtClean="0">
                <a:ea typeface="ＭＳ Ｐゴシック" pitchFamily="34" charset="-128"/>
              </a:rPr>
              <a:t>z</a:t>
            </a:r>
            <a:r>
              <a:rPr lang="en-US" i="1" baseline="-12000" smtClean="0">
                <a:ea typeface="ＭＳ Ｐゴシック" pitchFamily="34" charset="-128"/>
              </a:rPr>
              <a:t>1ij </a:t>
            </a:r>
            <a:r>
              <a:rPr lang="en-US" i="1" smtClean="0">
                <a:ea typeface="ＭＳ Ｐゴシック" pitchFamily="34" charset="-128"/>
              </a:rPr>
              <a:t>= </a:t>
            </a:r>
            <a:r>
              <a:rPr lang="en-US" smtClean="0">
                <a:ea typeface="ＭＳ Ｐゴシック" pitchFamily="34" charset="-128"/>
              </a:rPr>
              <a:t>1 if interview day is Tuesday, 0 if not</a:t>
            </a:r>
            <a:endParaRPr lang="en-US" i="1" smtClean="0">
              <a:ea typeface="ＭＳ Ｐゴシック" pitchFamily="34" charset="-128"/>
            </a:endParaRPr>
          </a:p>
          <a:p>
            <a:pPr marL="1368425" lvl="2" indent="-446088" eaLnBrk="1" hangingPunct="1">
              <a:buFontTx/>
              <a:buNone/>
            </a:pPr>
            <a:r>
              <a:rPr lang="en-US" i="1" smtClean="0">
                <a:ea typeface="ＭＳ Ｐゴシック" pitchFamily="34" charset="-128"/>
              </a:rPr>
              <a:t>z</a:t>
            </a:r>
            <a:r>
              <a:rPr lang="en-US" i="1" baseline="-12000" smtClean="0">
                <a:ea typeface="ＭＳ Ｐゴシック" pitchFamily="34" charset="-128"/>
              </a:rPr>
              <a:t>2ij </a:t>
            </a:r>
            <a:r>
              <a:rPr lang="en-US" i="1" smtClean="0">
                <a:ea typeface="ＭＳ Ｐゴシック" pitchFamily="34" charset="-128"/>
              </a:rPr>
              <a:t>= </a:t>
            </a:r>
            <a:r>
              <a:rPr lang="en-US" smtClean="0">
                <a:ea typeface="ＭＳ Ｐゴシック" pitchFamily="34" charset="-128"/>
              </a:rPr>
              <a:t>1 if interview day is Wed., 0 if not.....</a:t>
            </a:r>
          </a:p>
          <a:p>
            <a:pPr marL="1368425" lvl="2" indent="-446088" eaLnBrk="1" hangingPunct="1">
              <a:buFontTx/>
              <a:buNone/>
            </a:pPr>
            <a:r>
              <a:rPr lang="en-US" i="1" smtClean="0">
                <a:ea typeface="ＭＳ Ｐゴシック" pitchFamily="34" charset="-128"/>
              </a:rPr>
              <a:t>z</a:t>
            </a:r>
            <a:r>
              <a:rPr lang="en-US" i="1" baseline="-12000" smtClean="0">
                <a:ea typeface="ＭＳ Ｐゴシック" pitchFamily="34" charset="-128"/>
              </a:rPr>
              <a:t>6ij </a:t>
            </a:r>
            <a:r>
              <a:rPr lang="en-US" i="1" smtClean="0">
                <a:ea typeface="ＭＳ Ｐゴシック" pitchFamily="34" charset="-128"/>
              </a:rPr>
              <a:t>= </a:t>
            </a:r>
            <a:r>
              <a:rPr lang="en-US" smtClean="0">
                <a:ea typeface="ＭＳ Ｐゴシック" pitchFamily="34" charset="-128"/>
              </a:rPr>
              <a:t>1 if interview day is Sunday, 0 if not</a:t>
            </a:r>
            <a:endParaRPr lang="en-US" i="1" smtClean="0">
              <a:ea typeface="ＭＳ Ｐゴシック" pitchFamily="34" charset="-128"/>
            </a:endParaRPr>
          </a:p>
          <a:p>
            <a:pPr marL="1368425" lvl="2" indent="-446088" eaLnBrk="1" hangingPunct="1">
              <a:buFontTx/>
              <a:buNone/>
            </a:pPr>
            <a:endParaRPr lang="en-US" smtClean="0">
              <a:ea typeface="ＭＳ Ｐゴシック" pitchFamily="34" charset="-128"/>
            </a:endParaRPr>
          </a:p>
          <a:p>
            <a:pPr marL="1368425" lvl="2" indent="-446088" eaLnBrk="1" hangingPunct="1">
              <a:buFontTx/>
              <a:buNone/>
            </a:pPr>
            <a:r>
              <a:rPr lang="en-US" i="1" smtClean="0">
                <a:ea typeface="ＭＳ Ｐゴシック" pitchFamily="34" charset="-128"/>
              </a:rPr>
              <a:t>cor(Y</a:t>
            </a:r>
            <a:r>
              <a:rPr lang="en-US" i="1" baseline="-8000" smtClean="0">
                <a:ea typeface="ＭＳ Ｐゴシック" pitchFamily="34" charset="-128"/>
              </a:rPr>
              <a:t>ij</a:t>
            </a:r>
            <a:r>
              <a:rPr lang="en-US" i="1" smtClean="0">
                <a:ea typeface="ＭＳ Ｐゴシック" pitchFamily="34" charset="-128"/>
              </a:rPr>
              <a:t>,Y</a:t>
            </a:r>
            <a:r>
              <a:rPr lang="en-US" i="1" baseline="-8000" smtClean="0">
                <a:ea typeface="ＭＳ Ｐゴシック" pitchFamily="34" charset="-128"/>
              </a:rPr>
              <a:t>ij</a:t>
            </a:r>
            <a:r>
              <a:rPr lang="ja-JP" altLang="en-US" i="1" baseline="-25000" smtClean="0">
                <a:ea typeface="ＭＳ Ｐゴシック" pitchFamily="34" charset="-128"/>
              </a:rPr>
              <a:t>’</a:t>
            </a:r>
            <a:r>
              <a:rPr lang="en-US" altLang="ja-JP" i="1" smtClean="0">
                <a:ea typeface="ＭＳ Ｐゴシック" pitchFamily="34" charset="-128"/>
              </a:rPr>
              <a:t>)=</a:t>
            </a:r>
            <a:r>
              <a:rPr lang="en-US" altLang="ja-JP" i="1" smtClean="0">
                <a:ea typeface="ＭＳ Ｐゴシック" pitchFamily="34" charset="-128"/>
                <a:sym typeface="Symbol" pitchFamily="18" charset="2"/>
              </a:rPr>
              <a:t> </a:t>
            </a:r>
            <a:r>
              <a:rPr lang="en-US" altLang="ja-JP" smtClean="0">
                <a:ea typeface="ＭＳ Ｐゴシック" pitchFamily="34" charset="-128"/>
                <a:sym typeface="Symbol" pitchFamily="18" charset="2"/>
              </a:rPr>
              <a:t>(compound symmetry or exchangeable correlation structure)</a:t>
            </a:r>
            <a:endParaRPr lang="en-US" smtClean="0">
              <a:ea typeface="ＭＳ Ｐゴシック" pitchFamily="34" charset="-128"/>
              <a:sym typeface="Symbol" pitchFamily="18" charset="2"/>
            </a:endParaRPr>
          </a:p>
        </p:txBody>
      </p:sp>
      <p:graphicFrame>
        <p:nvGraphicFramePr>
          <p:cNvPr id="95235" name="Object 2"/>
          <p:cNvGraphicFramePr>
            <a:graphicFrameLocks noChangeAspect="1"/>
          </p:cNvGraphicFramePr>
          <p:nvPr/>
        </p:nvGraphicFramePr>
        <p:xfrm>
          <a:off x="5029200" y="358140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86" name="Equation" r:id="rId4" imgW="114300" imgH="215900" progId="Equation.3">
                  <p:embed/>
                </p:oleObj>
              </mc:Choice>
              <mc:Fallback>
                <p:oleObj name="Equation" r:id="rId4" imgW="114300" imgH="2159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358140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236" name="Object 3"/>
          <p:cNvGraphicFramePr>
            <a:graphicFrameLocks noChangeAspect="1"/>
          </p:cNvGraphicFramePr>
          <p:nvPr/>
        </p:nvGraphicFramePr>
        <p:xfrm>
          <a:off x="4514850" y="33210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87" name="Equation" r:id="rId6" imgW="114300" imgH="215900" progId="Equation.3">
                  <p:embed/>
                </p:oleObj>
              </mc:Choice>
              <mc:Fallback>
                <p:oleObj name="Equation" r:id="rId6" imgW="114300" imgH="2159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237" name="Object 4"/>
          <p:cNvGraphicFramePr>
            <a:graphicFrameLocks noChangeAspect="1"/>
          </p:cNvGraphicFramePr>
          <p:nvPr/>
        </p:nvGraphicFramePr>
        <p:xfrm>
          <a:off x="649288" y="2257425"/>
          <a:ext cx="7427912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88" name="Equation" r:id="rId7" imgW="3492500" imgH="228600" progId="Equation.3">
                  <p:embed/>
                </p:oleObj>
              </mc:Choice>
              <mc:Fallback>
                <p:oleObj name="Equation" r:id="rId7" imgW="349250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288" y="2257425"/>
                        <a:ext cx="7427912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620000" cy="685800"/>
          </a:xfrm>
        </p:spPr>
        <p:txBody>
          <a:bodyPr/>
          <a:lstStyle/>
          <a:p>
            <a:pPr eaLnBrk="1" hangingPunct="1"/>
            <a:r>
              <a:rPr lang="en-US" sz="3200" smtClean="0">
                <a:solidFill>
                  <a:srgbClr val="003366"/>
                </a:solidFill>
                <a:ea typeface="ＭＳ Ｐゴシック" pitchFamily="34" charset="-128"/>
              </a:rPr>
              <a:t>Results of drug/alcohol use  Model  using STATA</a:t>
            </a:r>
          </a:p>
        </p:txBody>
      </p:sp>
      <p:sp>
        <p:nvSpPr>
          <p:cNvPr id="97282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600200"/>
            <a:ext cx="7696200" cy="5105400"/>
          </a:xfrm>
        </p:spPr>
        <p:txBody>
          <a:bodyPr/>
          <a:lstStyle/>
          <a:p>
            <a:pPr marL="0" indent="0" eaLnBrk="1" hangingPunct="1">
              <a:buFont typeface="Monotype Sorts" pitchFamily="-84" charset="2"/>
              <a:buNone/>
            </a:pPr>
            <a:endParaRPr lang="en-US" sz="1200" smtClean="0">
              <a:latin typeface="Courier New" pitchFamily="49" charset="0"/>
              <a:ea typeface="ＭＳ Ｐゴシック" pitchFamily="34" charset="-128"/>
            </a:endParaRPr>
          </a:p>
          <a:p>
            <a:pPr marL="0" indent="0" eaLnBrk="1" hangingPunct="1">
              <a:buFont typeface="Monotype Sorts" pitchFamily="-84" charset="2"/>
              <a:buNone/>
            </a:pPr>
            <a:endParaRPr lang="en-US" sz="1200" smtClean="0">
              <a:latin typeface="Courier New" pitchFamily="49" charset="0"/>
              <a:ea typeface="ＭＳ Ｐゴシック" pitchFamily="34" charset="-128"/>
            </a:endParaRPr>
          </a:p>
        </p:txBody>
      </p:sp>
      <p:graphicFrame>
        <p:nvGraphicFramePr>
          <p:cNvPr id="97283" name="Object 2"/>
          <p:cNvGraphicFramePr>
            <a:graphicFrameLocks noChangeAspect="1"/>
          </p:cNvGraphicFramePr>
          <p:nvPr/>
        </p:nvGraphicFramePr>
        <p:xfrm>
          <a:off x="5029200" y="358140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18" name="Equation" r:id="rId4" imgW="114300" imgH="215900" progId="Equation.3">
                  <p:embed/>
                </p:oleObj>
              </mc:Choice>
              <mc:Fallback>
                <p:oleObj name="Equation" r:id="rId4" imgW="114300" imgH="2159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358140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284" name="Object 3"/>
          <p:cNvGraphicFramePr>
            <a:graphicFrameLocks noChangeAspect="1"/>
          </p:cNvGraphicFramePr>
          <p:nvPr/>
        </p:nvGraphicFramePr>
        <p:xfrm>
          <a:off x="4514850" y="33210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19" name="Equation" r:id="rId6" imgW="114300" imgH="215900" progId="Equation.3">
                  <p:embed/>
                </p:oleObj>
              </mc:Choice>
              <mc:Fallback>
                <p:oleObj name="Equation" r:id="rId6" imgW="114300" imgH="2159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285" name="Text Box 6"/>
          <p:cNvSpPr txBox="1">
            <a:spLocks noChangeArrowheads="1"/>
          </p:cNvSpPr>
          <p:nvPr/>
        </p:nvSpPr>
        <p:spPr bwMode="auto">
          <a:xfrm>
            <a:off x="1066800" y="1143000"/>
            <a:ext cx="75438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. xtgee drgalcoh tues wed thur fri sat sun, eform i(id) family(binomial) cor(ex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&gt; c) robust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endParaRPr lang="en-US" sz="1200">
              <a:latin typeface="Courier New" pitchFamily="49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GEE population-averaged model                   Number of obs      =      1708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Group variable:                         id      Number of groups   =       109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Link:                                logit      Obs per group: min =         1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Family:                           binomial                     avg =      15.7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Correlation:                  exchangeable                     max =        33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                                                Wald chi2(6)       =     28.91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Scale parameter:                         1      Prob &gt; chi2        =    0.0001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endParaRPr lang="en-US" sz="1200">
              <a:latin typeface="Courier New" pitchFamily="49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                               (standard errors adjusted for clustering on id)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------------------------------------------------------------------------------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             |             Semi-robust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    drgalcoh | Odds Ratio   Std. Err.      z    P&gt;|z|     [95% Conf. Interval]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-------------+----------------------------------------------------------------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        tues |   .7484218   .1301296    -1.67   0.096     .5322875    1.052317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         wed |   .7043399   .1440654    -1.71   0.087     .4717131    1.051687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        thur |   .9226514    .171617    -0.43   0.665     .6407825    1.328509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         fri |   1.197263   .2206008     0.98   0.329      .834357    1.718015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         sat |   1.666645   .3147173     2.71   0.007     1.151088    2.413115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         sun |   1.371219    .205994     2.10   0.036     1.021488    1.840688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------------------------------------------------------------------------------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endParaRPr lang="en-US" sz="1200">
              <a:latin typeface="Courier New" pitchFamily="49" charset="0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Continuous Outcome Example (Linear Model): Respiratory Function</a:t>
            </a:r>
          </a:p>
        </p:txBody>
      </p:sp>
      <p:sp>
        <p:nvSpPr>
          <p:cNvPr id="99330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2286000"/>
            <a:ext cx="7772400" cy="41148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Random sample of 300 girls from Topeka</a:t>
            </a: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Measurements of fev</a:t>
            </a:r>
            <a:r>
              <a:rPr lang="en-US" baseline="-25000" smtClean="0">
                <a:ea typeface="ＭＳ Ｐゴシック" pitchFamily="34" charset="-128"/>
              </a:rPr>
              <a:t>1</a:t>
            </a:r>
            <a:r>
              <a:rPr lang="en-US" smtClean="0">
                <a:ea typeface="ＭＳ Ｐゴシック" pitchFamily="34" charset="-128"/>
              </a:rPr>
              <a:t>, height, age (fev</a:t>
            </a:r>
            <a:r>
              <a:rPr lang="en-US" baseline="-25000" smtClean="0">
                <a:ea typeface="ＭＳ Ｐゴシック" pitchFamily="34" charset="-128"/>
              </a:rPr>
              <a:t>1</a:t>
            </a:r>
            <a:r>
              <a:rPr lang="en-US" smtClean="0">
                <a:ea typeface="ＭＳ Ｐゴシック" pitchFamily="34" charset="-128"/>
              </a:rPr>
              <a:t> is forced expired volume in first second after spirometry in ml)</a:t>
            </a:r>
          </a:p>
          <a:p>
            <a:pPr eaLnBrk="1" hangingPunct="1">
              <a:buFont typeface="Monotype Sorts" pitchFamily="-84" charset="2"/>
              <a:buNone/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99331" name="Text Box 4"/>
          <p:cNvSpPr txBox="1">
            <a:spLocks noChangeArrowheads="1"/>
          </p:cNvSpPr>
          <p:nvPr/>
        </p:nvSpPr>
        <p:spPr bwMode="auto">
          <a:xfrm>
            <a:off x="1905000" y="1447800"/>
            <a:ext cx="78486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0" indent="-517525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buSzPct val="115000"/>
              <a:buFont typeface="Wingdings" pitchFamily="2" charset="2"/>
              <a:buChar char="§"/>
            </a:pPr>
            <a:endParaRPr lang="en-US" sz="3200">
              <a:latin typeface="Comic Sans MS" pitchFamily="66" charset="0"/>
            </a:endParaRPr>
          </a:p>
          <a:p>
            <a:pPr eaLnBrk="1" hangingPunct="1">
              <a:buSzPct val="115000"/>
              <a:buFont typeface="Wingdings" pitchFamily="2" charset="2"/>
              <a:buChar char="§"/>
            </a:pPr>
            <a:endParaRPr lang="en-US" sz="320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/>
          <p:cNvSpPr>
            <a:spLocks noChangeArrowheads="1"/>
          </p:cNvSpPr>
          <p:nvPr/>
        </p:nvSpPr>
        <p:spPr bwMode="auto">
          <a:xfrm>
            <a:off x="990600" y="974725"/>
            <a:ext cx="7670800" cy="588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/>
              <a:t>. xtgee  lnfev age, family(gaussian) link(id) corr(ind) i( childid)</a:t>
            </a:r>
          </a:p>
          <a:p>
            <a:pPr eaLnBrk="1" hangingPunct="1"/>
            <a:r>
              <a:rPr lang="en-US" sz="2000"/>
              <a:t>GEE population-averaged model                   Number of obs      =      1994</a:t>
            </a:r>
          </a:p>
          <a:p>
            <a:pPr eaLnBrk="1" hangingPunct="1"/>
            <a:r>
              <a:rPr lang="en-US" sz="2000"/>
              <a:t>Group variable:                    childid      Number of groups   =       300</a:t>
            </a:r>
          </a:p>
          <a:p>
            <a:pPr eaLnBrk="1" hangingPunct="1"/>
            <a:r>
              <a:rPr lang="en-US" sz="2000"/>
              <a:t>Link:                             identity      Obs per group: min =         1</a:t>
            </a:r>
          </a:p>
          <a:p>
            <a:pPr eaLnBrk="1" hangingPunct="1"/>
            <a:r>
              <a:rPr lang="en-US" sz="2000"/>
              <a:t>Family:                           Gaussian                     avg =       6.6</a:t>
            </a:r>
          </a:p>
          <a:p>
            <a:pPr eaLnBrk="1" hangingPunct="1"/>
            <a:r>
              <a:rPr lang="en-US" sz="2000"/>
              <a:t>Correlation:                   independent                     max =        12</a:t>
            </a:r>
          </a:p>
          <a:p>
            <a:pPr eaLnBrk="1" hangingPunct="1"/>
            <a:r>
              <a:rPr lang="en-US" sz="2000"/>
              <a:t>                                                Wald chi2(1)       =   6299.69</a:t>
            </a:r>
          </a:p>
          <a:p>
            <a:pPr eaLnBrk="1" hangingPunct="1"/>
            <a:r>
              <a:rPr lang="en-US" sz="2000"/>
              <a:t>Scale parameter:                  .0262556      Prob &gt; chi2        =    0.0000</a:t>
            </a:r>
          </a:p>
          <a:p>
            <a:pPr eaLnBrk="1" hangingPunct="1"/>
            <a:endParaRPr lang="en-US" sz="2000"/>
          </a:p>
          <a:p>
            <a:pPr eaLnBrk="1" hangingPunct="1"/>
            <a:r>
              <a:rPr lang="en-US" sz="2000"/>
              <a:t>Pearson chi2(1994):                  52.35      Deviance           =     52.35</a:t>
            </a:r>
          </a:p>
          <a:p>
            <a:pPr eaLnBrk="1" hangingPunct="1"/>
            <a:r>
              <a:rPr lang="en-US" sz="2000"/>
              <a:t>Dispersion (Pearson):             .0262556      Dispersion         =  .0262556</a:t>
            </a:r>
          </a:p>
          <a:p>
            <a:pPr eaLnBrk="1" hangingPunct="1"/>
            <a:endParaRPr lang="en-US" sz="2000"/>
          </a:p>
          <a:p>
            <a:pPr eaLnBrk="1" hangingPunct="1"/>
            <a:r>
              <a:rPr lang="en-US" sz="2000"/>
              <a:t>     ------------------------------------------------------------------------------</a:t>
            </a:r>
          </a:p>
          <a:p>
            <a:pPr eaLnBrk="1" hangingPunct="1"/>
            <a:r>
              <a:rPr lang="en-US" sz="2000"/>
              <a:t>   lnfev |      Coef.       Std. Err.      z         P&gt;|z|      [95% Conf. Interval]</a:t>
            </a:r>
          </a:p>
          <a:p>
            <a:pPr eaLnBrk="1" hangingPunct="1"/>
            <a:r>
              <a:rPr lang="en-US" sz="2000"/>
              <a:t>     ------------------------------------------------------------------------------</a:t>
            </a:r>
          </a:p>
          <a:p>
            <a:pPr eaLnBrk="1" hangingPunct="1"/>
            <a:r>
              <a:rPr lang="en-US" sz="2000"/>
              <a:t>     age |   .0866927   .0010923    79.37   0.000      .084552     .0888335</a:t>
            </a:r>
          </a:p>
          <a:p>
            <a:pPr eaLnBrk="1" hangingPunct="1"/>
            <a:r>
              <a:rPr lang="en-US" sz="2000"/>
              <a:t> _cons |  -.2741518   .014197     -19.31   0.000    -.3019775   -.2463261</a:t>
            </a:r>
          </a:p>
          <a:p>
            <a:pPr eaLnBrk="1" hangingPunct="1"/>
            <a:r>
              <a:rPr lang="en-US" sz="2000"/>
              <a:t>     ------------------------------------------------------------------------------</a:t>
            </a:r>
          </a:p>
          <a:p>
            <a:pPr eaLnBrk="1" hangingPunct="1"/>
            <a:endParaRPr lang="en-US" sz="2000"/>
          </a:p>
        </p:txBody>
      </p:sp>
      <p:sp>
        <p:nvSpPr>
          <p:cNvPr id="97283" name="Text Box 3"/>
          <p:cNvSpPr txBox="1">
            <a:spLocks noChangeArrowheads="1"/>
          </p:cNvSpPr>
          <p:nvPr/>
        </p:nvSpPr>
        <p:spPr bwMode="auto">
          <a:xfrm>
            <a:off x="288925" y="228600"/>
            <a:ext cx="85502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800" dirty="0">
                <a:solidFill>
                  <a:srgbClr val="003366"/>
                </a:solidFill>
                <a:latin typeface="+mj-lt"/>
                <a:ea typeface="+mn-ea"/>
              </a:rPr>
              <a:t>OLS -- ignores correlation (no robust </a:t>
            </a:r>
            <a:r>
              <a:rPr lang="en-US" sz="2800" dirty="0" err="1">
                <a:solidFill>
                  <a:srgbClr val="003366"/>
                </a:solidFill>
                <a:latin typeface="+mj-lt"/>
                <a:ea typeface="+mn-ea"/>
              </a:rPr>
              <a:t>variabilty</a:t>
            </a:r>
            <a:r>
              <a:rPr lang="en-US" sz="2800" dirty="0">
                <a:solidFill>
                  <a:srgbClr val="003366"/>
                </a:solidFill>
                <a:latin typeface="+mj-lt"/>
                <a:ea typeface="+mn-ea"/>
              </a:rPr>
              <a:t> estimates)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/>
          <p:cNvSpPr>
            <a:spLocks noChangeArrowheads="1"/>
          </p:cNvSpPr>
          <p:nvPr/>
        </p:nvSpPr>
        <p:spPr bwMode="auto">
          <a:xfrm>
            <a:off x="1066800" y="2286000"/>
            <a:ext cx="764222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/>
              <a:t>. </a:t>
            </a:r>
            <a:r>
              <a:rPr lang="en-US" sz="2000"/>
              <a:t>regress  lnfev age</a:t>
            </a:r>
          </a:p>
          <a:p>
            <a:pPr eaLnBrk="1" hangingPunct="1"/>
            <a:endParaRPr lang="en-US" sz="2000"/>
          </a:p>
          <a:p>
            <a:pPr eaLnBrk="1" hangingPunct="1"/>
            <a:r>
              <a:rPr lang="en-US" sz="2000"/>
              <a:t>          ------------------------------------------------------------------------------</a:t>
            </a:r>
          </a:p>
          <a:p>
            <a:pPr eaLnBrk="1" hangingPunct="1"/>
            <a:r>
              <a:rPr lang="en-US" sz="2000"/>
              <a:t>       lnfev |      Coef.       Std. Err.        t        P&gt;|t|       [95% Conf. Interval]</a:t>
            </a:r>
          </a:p>
          <a:p>
            <a:pPr eaLnBrk="1" hangingPunct="1"/>
            <a:r>
              <a:rPr lang="en-US" sz="2000"/>
              <a:t>          ------------------------------------------------------------------------------</a:t>
            </a:r>
          </a:p>
          <a:p>
            <a:pPr eaLnBrk="1" hangingPunct="1"/>
            <a:r>
              <a:rPr lang="en-US" sz="2000"/>
              <a:t>         age |   .0866927   .0010928    79.33   0.000     .0845496    .0888359</a:t>
            </a:r>
          </a:p>
          <a:p>
            <a:pPr eaLnBrk="1" hangingPunct="1"/>
            <a:r>
              <a:rPr lang="en-US" sz="2000"/>
              <a:t>     _cons |  -.2741518   .0142042   -19.30   0.000    -.3020084   -.2462953</a:t>
            </a:r>
          </a:p>
          <a:p>
            <a:pPr eaLnBrk="1" hangingPunct="1"/>
            <a:r>
              <a:rPr lang="en-US" sz="2000"/>
              <a:t>         ------------------------------------------------------------------------------</a:t>
            </a:r>
          </a:p>
        </p:txBody>
      </p:sp>
      <p:sp>
        <p:nvSpPr>
          <p:cNvPr id="99331" name="Text Box 3"/>
          <p:cNvSpPr txBox="1">
            <a:spLocks noChangeArrowheads="1"/>
          </p:cNvSpPr>
          <p:nvPr/>
        </p:nvSpPr>
        <p:spPr bwMode="auto">
          <a:xfrm>
            <a:off x="1524000" y="838200"/>
            <a:ext cx="55864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3200" dirty="0">
                <a:solidFill>
                  <a:srgbClr val="003366"/>
                </a:solidFill>
                <a:latin typeface="+mj-lt"/>
                <a:ea typeface="+mn-ea"/>
              </a:rPr>
              <a:t>(Same as OLS on entire data set)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2"/>
          <p:cNvSpPr>
            <a:spLocks noChangeArrowheads="1"/>
          </p:cNvSpPr>
          <p:nvPr/>
        </p:nvSpPr>
        <p:spPr bwMode="auto">
          <a:xfrm>
            <a:off x="838200" y="990600"/>
            <a:ext cx="7670800" cy="527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/>
              <a:t>. xtgee  lnfev age, family(gaussian) link(id) corr(ind) i( childid) ro</a:t>
            </a:r>
          </a:p>
          <a:p>
            <a:pPr eaLnBrk="1" hangingPunct="1"/>
            <a:endParaRPr lang="en-US" sz="2000"/>
          </a:p>
          <a:p>
            <a:pPr eaLnBrk="1" hangingPunct="1"/>
            <a:r>
              <a:rPr lang="en-US" sz="2000"/>
              <a:t>GEE population-averaged model                   Number of obs      =      1994</a:t>
            </a:r>
          </a:p>
          <a:p>
            <a:pPr eaLnBrk="1" hangingPunct="1"/>
            <a:r>
              <a:rPr lang="en-US" sz="2000"/>
              <a:t>Group variable:                    childid      Number of groups   =       300</a:t>
            </a:r>
          </a:p>
          <a:p>
            <a:pPr eaLnBrk="1" hangingPunct="1"/>
            <a:r>
              <a:rPr lang="en-US" sz="2000"/>
              <a:t>Link:                             identity      Obs per group: min =         1</a:t>
            </a:r>
          </a:p>
          <a:p>
            <a:pPr eaLnBrk="1" hangingPunct="1"/>
            <a:r>
              <a:rPr lang="en-US" sz="2000"/>
              <a:t>Family:                           Gaussian                     avg =       6.6</a:t>
            </a:r>
          </a:p>
          <a:p>
            <a:pPr eaLnBrk="1" hangingPunct="1"/>
            <a:r>
              <a:rPr lang="en-US" sz="2000"/>
              <a:t>Correlation:                   independent                     max =        12</a:t>
            </a:r>
          </a:p>
          <a:p>
            <a:pPr eaLnBrk="1" hangingPunct="1"/>
            <a:r>
              <a:rPr lang="en-US" sz="2000"/>
              <a:t>                                                </a:t>
            </a:r>
          </a:p>
          <a:p>
            <a:pPr eaLnBrk="1" hangingPunct="1"/>
            <a:endParaRPr lang="en-US" sz="2000"/>
          </a:p>
          <a:p>
            <a:pPr eaLnBrk="1" hangingPunct="1"/>
            <a:r>
              <a:rPr lang="en-US" sz="2000"/>
              <a:t>                          (standard errors adjusted for clustering on childid)</a:t>
            </a:r>
          </a:p>
          <a:p>
            <a:pPr eaLnBrk="1" hangingPunct="1"/>
            <a:r>
              <a:rPr lang="en-US" sz="2000"/>
              <a:t>       ------------------------------------------------------------------------------</a:t>
            </a:r>
          </a:p>
          <a:p>
            <a:pPr eaLnBrk="1" hangingPunct="1"/>
            <a:r>
              <a:rPr lang="en-US" sz="2000"/>
              <a:t>                |                   Semi-robust</a:t>
            </a:r>
          </a:p>
          <a:p>
            <a:pPr eaLnBrk="1" hangingPunct="1"/>
            <a:r>
              <a:rPr lang="en-US" sz="2000"/>
              <a:t>       lnfev |      Coef.       Std. Err.        z       P&gt;|z|      [95% Conf. Interval]</a:t>
            </a:r>
          </a:p>
          <a:p>
            <a:pPr eaLnBrk="1" hangingPunct="1"/>
            <a:r>
              <a:rPr lang="en-US" sz="2000"/>
              <a:t>      ------------------------------------------------------------------------------</a:t>
            </a:r>
          </a:p>
          <a:p>
            <a:pPr eaLnBrk="1" hangingPunct="1"/>
            <a:r>
              <a:rPr lang="en-US" sz="2000"/>
              <a:t>         age |   .0866927   .0011288    76.80   0.000     .0844804    .0889051</a:t>
            </a:r>
          </a:p>
          <a:p>
            <a:pPr eaLnBrk="1" hangingPunct="1"/>
            <a:r>
              <a:rPr lang="en-US" sz="2000"/>
              <a:t>     _cons |  -.2741518   .0158196   -17.33   0.000    -.3051577   -.2431459</a:t>
            </a:r>
          </a:p>
          <a:p>
            <a:pPr eaLnBrk="1" hangingPunct="1"/>
            <a:r>
              <a:rPr lang="en-US" sz="2000"/>
              <a:t>       ------------------------------------------------------------------------------</a:t>
            </a:r>
          </a:p>
        </p:txBody>
      </p:sp>
      <p:sp>
        <p:nvSpPr>
          <p:cNvPr id="101379" name="Text Box 3"/>
          <p:cNvSpPr txBox="1">
            <a:spLocks noChangeArrowheads="1"/>
          </p:cNvSpPr>
          <p:nvPr/>
        </p:nvSpPr>
        <p:spPr bwMode="auto">
          <a:xfrm>
            <a:off x="1265238" y="228600"/>
            <a:ext cx="65833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3200" dirty="0">
                <a:solidFill>
                  <a:srgbClr val="003366"/>
                </a:solidFill>
                <a:latin typeface="+mj-lt"/>
                <a:ea typeface="+mn-ea"/>
              </a:rPr>
              <a:t>OLS with Robust Variability Estimates</a:t>
            </a:r>
          </a:p>
        </p:txBody>
      </p:sp>
      <p:sp>
        <p:nvSpPr>
          <p:cNvPr id="105475" name="Text Box 4"/>
          <p:cNvSpPr txBox="1">
            <a:spLocks noChangeArrowheads="1"/>
          </p:cNvSpPr>
          <p:nvPr/>
        </p:nvSpPr>
        <p:spPr bwMode="auto">
          <a:xfrm>
            <a:off x="914400" y="6148388"/>
            <a:ext cx="7369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>
                <a:solidFill>
                  <a:srgbClr val="EF0F34"/>
                </a:solidFill>
                <a:latin typeface="Comic Sans MS" pitchFamily="66" charset="0"/>
              </a:rPr>
              <a:t>.0011288 as compared to non-robust .0010923 (and .0158 vs </a:t>
            </a:r>
            <a:r>
              <a:rPr lang="en-US" sz="2000">
                <a:solidFill>
                  <a:srgbClr val="EF0F34"/>
                </a:solidFill>
              </a:rPr>
              <a:t>.0142)</a:t>
            </a:r>
            <a:r>
              <a:rPr lang="en-US" sz="2000"/>
              <a:t> 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7391400" cy="1143000"/>
          </a:xfrm>
        </p:spPr>
        <p:txBody>
          <a:bodyPr/>
          <a:lstStyle/>
          <a:p>
            <a:pPr eaLnBrk="1" hangingPunct="1">
              <a:buClr>
                <a:schemeClr val="accent1"/>
              </a:buClr>
              <a:buSzPct val="150000"/>
              <a:buFont typeface="Wingdings" pitchFamily="2" charset="2"/>
              <a:buNone/>
            </a:pPr>
            <a:r>
              <a:rPr lang="en-US" sz="3200" smtClean="0">
                <a:solidFill>
                  <a:srgbClr val="003366"/>
                </a:solidFill>
                <a:ea typeface="ＭＳ Ｐゴシック" pitchFamily="34" charset="-128"/>
              </a:rPr>
              <a:t>Review of Modeling Longitudinal vs. X-sectional Associations</a:t>
            </a:r>
          </a:p>
        </p:txBody>
      </p:sp>
      <p:sp>
        <p:nvSpPr>
          <p:cNvPr id="107522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447800"/>
            <a:ext cx="78486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SzPct val="150000"/>
              <a:buFont typeface="Wingdings" pitchFamily="2" charset="2"/>
              <a:buChar char="§"/>
            </a:pPr>
            <a:r>
              <a:rPr kumimoji="0" lang="en-US" smtClean="0">
                <a:ea typeface="ＭＳ Ｐゴシック" pitchFamily="34" charset="-128"/>
              </a:rPr>
              <a:t>Consider the model:</a:t>
            </a:r>
          </a:p>
          <a:p>
            <a:pPr lvl="2" eaLnBrk="1" hangingPunct="1">
              <a:lnSpc>
                <a:spcPct val="90000"/>
              </a:lnSpc>
              <a:buClr>
                <a:schemeClr val="accent1"/>
              </a:buClr>
              <a:buSzPct val="150000"/>
              <a:buFont typeface="Wingdings" pitchFamily="2" charset="2"/>
              <a:buChar char="§"/>
            </a:pPr>
            <a:endParaRPr kumimoji="0" lang="en-US" smtClean="0">
              <a:ea typeface="ＭＳ Ｐゴシック" pitchFamily="34" charset="-128"/>
            </a:endParaRPr>
          </a:p>
          <a:p>
            <a:pPr lvl="2" eaLnBrk="1" hangingPunct="1">
              <a:lnSpc>
                <a:spcPct val="90000"/>
              </a:lnSpc>
              <a:buClr>
                <a:schemeClr val="accent1"/>
              </a:buClr>
              <a:buSzPct val="150000"/>
              <a:buFont typeface="Wingdings" pitchFamily="2" charset="2"/>
              <a:buChar char="§"/>
            </a:pPr>
            <a:endParaRPr kumimoji="0" lang="en-US" i="1" smtClean="0">
              <a:ea typeface="ＭＳ Ｐゴシック" pitchFamily="34" charset="-128"/>
            </a:endParaRPr>
          </a:p>
          <a:p>
            <a:pPr lvl="2" eaLnBrk="1" hangingPunct="1">
              <a:lnSpc>
                <a:spcPct val="90000"/>
              </a:lnSpc>
              <a:buClr>
                <a:schemeClr val="accent1"/>
              </a:buClr>
              <a:buSzPct val="150000"/>
              <a:buFont typeface="Wingdings" pitchFamily="2" charset="2"/>
              <a:buChar char="§"/>
            </a:pPr>
            <a:endParaRPr kumimoji="0" lang="en-US" smtClean="0">
              <a:ea typeface="ＭＳ Ｐゴシック" pitchFamily="34" charset="-128"/>
              <a:sym typeface="Symbol" pitchFamily="18" charset="2"/>
            </a:endParaRPr>
          </a:p>
          <a:p>
            <a:pPr lvl="2" eaLnBrk="1" hangingPunct="1">
              <a:lnSpc>
                <a:spcPct val="90000"/>
              </a:lnSpc>
              <a:buClr>
                <a:schemeClr val="accent1"/>
              </a:buClr>
              <a:buSzPct val="150000"/>
              <a:buFont typeface="Wingdings" pitchFamily="2" charset="2"/>
              <a:buChar char="§"/>
            </a:pPr>
            <a:endParaRPr kumimoji="0" lang="en-US" smtClean="0">
              <a:ea typeface="ＭＳ Ｐゴシック" pitchFamily="34" charset="-128"/>
              <a:sym typeface="Symbol" pitchFamily="18" charset="2"/>
            </a:endParaRPr>
          </a:p>
          <a:p>
            <a:pPr eaLnBrk="1" hangingPunct="1">
              <a:lnSpc>
                <a:spcPct val="90000"/>
              </a:lnSpc>
              <a:buSzPct val="150000"/>
              <a:buFont typeface="Wingdings" pitchFamily="2" charset="2"/>
              <a:buChar char="§"/>
            </a:pPr>
            <a:r>
              <a:rPr kumimoji="0" lang="en-US" smtClean="0">
                <a:ea typeface="ＭＳ Ｐゴシック" pitchFamily="34" charset="-128"/>
                <a:sym typeface="Symbol" pitchFamily="18" charset="2"/>
              </a:rPr>
              <a:t></a:t>
            </a:r>
            <a:r>
              <a:rPr kumimoji="0" lang="en-US" baseline="-14000" smtClean="0">
                <a:ea typeface="ＭＳ Ｐゴシック" pitchFamily="34" charset="-128"/>
              </a:rPr>
              <a:t>L </a:t>
            </a:r>
            <a:r>
              <a:rPr kumimoji="0" lang="en-US" smtClean="0">
                <a:ea typeface="ＭＳ Ｐゴシック" pitchFamily="34" charset="-128"/>
              </a:rPr>
              <a:t>represents the expected change in Y given a change in X</a:t>
            </a:r>
            <a:r>
              <a:rPr kumimoji="0" lang="en-US" i="1" baseline="-12000" smtClean="0">
                <a:ea typeface="ＭＳ Ｐゴシック" pitchFamily="34" charset="-128"/>
              </a:rPr>
              <a:t>ij</a:t>
            </a:r>
            <a:r>
              <a:rPr kumimoji="0" lang="en-US" smtClean="0">
                <a:ea typeface="ＭＳ Ｐゴシック" pitchFamily="34" charset="-128"/>
              </a:rPr>
              <a:t> relative to the baseline value (</a:t>
            </a:r>
            <a:r>
              <a:rPr kumimoji="0" lang="en-US" i="1" smtClean="0">
                <a:ea typeface="ＭＳ Ｐゴシック" pitchFamily="34" charset="-128"/>
              </a:rPr>
              <a:t>X</a:t>
            </a:r>
            <a:r>
              <a:rPr kumimoji="0" lang="en-US" i="1" baseline="-12000" smtClean="0">
                <a:ea typeface="ＭＳ Ｐゴシック" pitchFamily="34" charset="-128"/>
              </a:rPr>
              <a:t>i1</a:t>
            </a:r>
            <a:r>
              <a:rPr kumimoji="0" lang="en-US" smtClean="0">
                <a:ea typeface="ＭＳ Ｐゴシック" pitchFamily="34" charset="-128"/>
              </a:rPr>
              <a:t>) - </a:t>
            </a:r>
            <a:r>
              <a:rPr kumimoji="0" lang="en-US" u="sng" smtClean="0">
                <a:ea typeface="ＭＳ Ｐゴシック" pitchFamily="34" charset="-128"/>
              </a:rPr>
              <a:t>longitudinal effect</a:t>
            </a:r>
            <a:r>
              <a:rPr kumimoji="0" lang="en-US" smtClean="0">
                <a:ea typeface="ＭＳ Ｐゴシック" pitchFamily="34" charset="-128"/>
              </a:rPr>
              <a:t>.</a:t>
            </a:r>
          </a:p>
          <a:p>
            <a:pPr lvl="2" eaLnBrk="1" hangingPunct="1">
              <a:lnSpc>
                <a:spcPct val="90000"/>
              </a:lnSpc>
              <a:buClr>
                <a:schemeClr val="accent1"/>
              </a:buClr>
              <a:buSzPct val="150000"/>
              <a:buFont typeface="Wingdings" pitchFamily="2" charset="2"/>
              <a:buChar char="§"/>
            </a:pPr>
            <a:endParaRPr kumimoji="0" lang="en-US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buSzPct val="150000"/>
              <a:buFont typeface="Wingdings" pitchFamily="2" charset="2"/>
              <a:buChar char="§"/>
            </a:pPr>
            <a:r>
              <a:rPr kumimoji="0" lang="en-US" smtClean="0">
                <a:ea typeface="ＭＳ Ｐゴシック" pitchFamily="34" charset="-128"/>
                <a:sym typeface="Symbol" pitchFamily="18" charset="2"/>
              </a:rPr>
              <a:t></a:t>
            </a:r>
            <a:r>
              <a:rPr kumimoji="0" lang="en-US" baseline="-14000" smtClean="0">
                <a:ea typeface="ＭＳ Ｐゴシック" pitchFamily="34" charset="-128"/>
              </a:rPr>
              <a:t>C</a:t>
            </a:r>
            <a:r>
              <a:rPr kumimoji="0" lang="en-US" smtClean="0">
                <a:ea typeface="ＭＳ Ｐゴシック" pitchFamily="34" charset="-128"/>
              </a:rPr>
              <a:t> represents the expected difference in average Y across two sub-populations that differ by their baseline values, X</a:t>
            </a:r>
            <a:r>
              <a:rPr kumimoji="0" lang="en-US" i="1" baseline="-12000" smtClean="0">
                <a:ea typeface="ＭＳ Ｐゴシック" pitchFamily="34" charset="-128"/>
              </a:rPr>
              <a:t>i1</a:t>
            </a:r>
            <a:r>
              <a:rPr kumimoji="0" lang="en-US" smtClean="0">
                <a:ea typeface="ＭＳ Ｐゴシック" pitchFamily="34" charset="-128"/>
              </a:rPr>
              <a:t> - </a:t>
            </a:r>
            <a:r>
              <a:rPr kumimoji="0" lang="en-US" u="sng" smtClean="0">
                <a:ea typeface="ＭＳ Ｐゴシック" pitchFamily="34" charset="-128"/>
              </a:rPr>
              <a:t>cross-sectional effect.</a:t>
            </a:r>
            <a:endParaRPr kumimoji="0" lang="en-US" smtClean="0">
              <a:ea typeface="ＭＳ Ｐゴシック" pitchFamily="34" charset="-128"/>
            </a:endParaRPr>
          </a:p>
          <a:p>
            <a:pPr lvl="2" eaLnBrk="1" hangingPunct="1">
              <a:lnSpc>
                <a:spcPct val="90000"/>
              </a:lnSpc>
              <a:buClr>
                <a:schemeClr val="accent1"/>
              </a:buClr>
              <a:buSzPct val="150000"/>
              <a:buFont typeface="Wingdings" pitchFamily="2" charset="2"/>
              <a:buChar char="§"/>
            </a:pPr>
            <a:endParaRPr kumimoji="0" lang="en-US" smtClean="0">
              <a:ea typeface="ＭＳ Ｐゴシック" pitchFamily="34" charset="-128"/>
            </a:endParaRPr>
          </a:p>
        </p:txBody>
      </p:sp>
      <p:graphicFrame>
        <p:nvGraphicFramePr>
          <p:cNvPr id="107523" name="Object 2"/>
          <p:cNvGraphicFramePr>
            <a:graphicFrameLocks noChangeAspect="1"/>
          </p:cNvGraphicFramePr>
          <p:nvPr/>
        </p:nvGraphicFramePr>
        <p:xfrm>
          <a:off x="2590800" y="1828800"/>
          <a:ext cx="5029200" cy="149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40" name="Equation" r:id="rId4" imgW="1536700" imgH="457200" progId="Equation.3">
                  <p:embed/>
                </p:oleObj>
              </mc:Choice>
              <mc:Fallback>
                <p:oleObj name="Equation" r:id="rId4" imgW="1536700" imgH="4572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1828800"/>
                        <a:ext cx="5029200" cy="1492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7391400" cy="1143000"/>
          </a:xfrm>
        </p:spPr>
        <p:txBody>
          <a:bodyPr/>
          <a:lstStyle/>
          <a:p>
            <a:pPr eaLnBrk="1" hangingPunct="1">
              <a:buClr>
                <a:schemeClr val="accent1"/>
              </a:buClr>
              <a:buSzPct val="150000"/>
              <a:buFont typeface="Wingdings" pitchFamily="2" charset="2"/>
              <a:buNone/>
            </a:pPr>
            <a:r>
              <a:rPr lang="en-US" sz="3600" smtClean="0">
                <a:solidFill>
                  <a:srgbClr val="003366"/>
                </a:solidFill>
                <a:ea typeface="ＭＳ Ｐゴシック" pitchFamily="34" charset="-128"/>
              </a:rPr>
              <a:t>Alternative Parameterization</a:t>
            </a:r>
          </a:p>
        </p:txBody>
      </p:sp>
      <p:sp>
        <p:nvSpPr>
          <p:cNvPr id="109570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447800"/>
            <a:ext cx="78486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SzPct val="150000"/>
              <a:buFont typeface="Wingdings" pitchFamily="2" charset="2"/>
              <a:buChar char="§"/>
            </a:pPr>
            <a:r>
              <a:rPr kumimoji="0" lang="en-US" smtClean="0">
                <a:ea typeface="ＭＳ Ｐゴシック" pitchFamily="34" charset="-128"/>
              </a:rPr>
              <a:t>An identical fit to the data would be:</a:t>
            </a:r>
          </a:p>
          <a:p>
            <a:pPr lvl="2" eaLnBrk="1" hangingPunct="1">
              <a:lnSpc>
                <a:spcPct val="90000"/>
              </a:lnSpc>
              <a:buClr>
                <a:schemeClr val="accent1"/>
              </a:buClr>
              <a:buSzPct val="150000"/>
              <a:buFont typeface="Wingdings" pitchFamily="2" charset="2"/>
              <a:buChar char="§"/>
            </a:pPr>
            <a:endParaRPr kumimoji="0" lang="en-US" smtClean="0">
              <a:ea typeface="ＭＳ Ｐゴシック" pitchFamily="34" charset="-128"/>
            </a:endParaRPr>
          </a:p>
          <a:p>
            <a:pPr lvl="2" eaLnBrk="1" hangingPunct="1">
              <a:lnSpc>
                <a:spcPct val="90000"/>
              </a:lnSpc>
              <a:buClr>
                <a:schemeClr val="accent1"/>
              </a:buClr>
              <a:buSzPct val="150000"/>
              <a:buFont typeface="Wingdings" pitchFamily="2" charset="2"/>
              <a:buChar char="§"/>
            </a:pPr>
            <a:endParaRPr kumimoji="0" lang="en-US" i="1" smtClean="0">
              <a:ea typeface="ＭＳ Ｐゴシック" pitchFamily="34" charset="-128"/>
            </a:endParaRPr>
          </a:p>
          <a:p>
            <a:pPr lvl="2" eaLnBrk="1" hangingPunct="1">
              <a:lnSpc>
                <a:spcPct val="90000"/>
              </a:lnSpc>
              <a:buClr>
                <a:schemeClr val="accent1"/>
              </a:buClr>
              <a:buSzPct val="150000"/>
              <a:buFont typeface="Wingdings" pitchFamily="2" charset="2"/>
              <a:buChar char="§"/>
            </a:pPr>
            <a:endParaRPr kumimoji="0" lang="en-US" smtClean="0">
              <a:ea typeface="ＭＳ Ｐゴシック" pitchFamily="34" charset="-128"/>
              <a:sym typeface="Symbol" pitchFamily="18" charset="2"/>
            </a:endParaRPr>
          </a:p>
          <a:p>
            <a:pPr lvl="2" eaLnBrk="1" hangingPunct="1">
              <a:lnSpc>
                <a:spcPct val="90000"/>
              </a:lnSpc>
              <a:buClr>
                <a:schemeClr val="accent1"/>
              </a:buClr>
              <a:buSzPct val="150000"/>
              <a:buFont typeface="Wingdings" pitchFamily="2" charset="2"/>
              <a:buChar char="§"/>
            </a:pPr>
            <a:endParaRPr kumimoji="0" lang="en-US" smtClean="0">
              <a:ea typeface="ＭＳ Ｐゴシック" pitchFamily="34" charset="-128"/>
              <a:sym typeface="Symbol" pitchFamily="18" charset="2"/>
            </a:endParaRPr>
          </a:p>
          <a:p>
            <a:pPr eaLnBrk="1" hangingPunct="1">
              <a:lnSpc>
                <a:spcPct val="90000"/>
              </a:lnSpc>
              <a:buSzPct val="150000"/>
              <a:buFont typeface="Wingdings" pitchFamily="2" charset="2"/>
              <a:buChar char="§"/>
            </a:pPr>
            <a:r>
              <a:rPr kumimoji="0" lang="en-US" i="1" smtClean="0">
                <a:ea typeface="ＭＳ Ｐゴシック" pitchFamily="34" charset="-128"/>
                <a:sym typeface="Symbol" pitchFamily="18" charset="2"/>
              </a:rPr>
              <a:t></a:t>
            </a:r>
            <a:r>
              <a:rPr kumimoji="0" lang="en-US" i="1" baseline="-14000" smtClean="0">
                <a:ea typeface="ＭＳ Ｐゴシック" pitchFamily="34" charset="-128"/>
              </a:rPr>
              <a:t>L </a:t>
            </a:r>
            <a:r>
              <a:rPr kumimoji="0" lang="en-US" smtClean="0">
                <a:ea typeface="ＭＳ Ｐゴシック" pitchFamily="34" charset="-128"/>
              </a:rPr>
              <a:t>still represents the expected change in Y given a change in X</a:t>
            </a:r>
            <a:r>
              <a:rPr kumimoji="0" lang="en-US" i="1" baseline="-12000" smtClean="0">
                <a:ea typeface="ＭＳ Ｐゴシック" pitchFamily="34" charset="-128"/>
              </a:rPr>
              <a:t>ij</a:t>
            </a:r>
            <a:r>
              <a:rPr kumimoji="0" lang="en-US" smtClean="0">
                <a:ea typeface="ＭＳ Ｐゴシック" pitchFamily="34" charset="-128"/>
              </a:rPr>
              <a:t> relative to the baseline value (</a:t>
            </a:r>
            <a:r>
              <a:rPr kumimoji="0" lang="en-US" i="1" smtClean="0">
                <a:ea typeface="ＭＳ Ｐゴシック" pitchFamily="34" charset="-128"/>
              </a:rPr>
              <a:t>X</a:t>
            </a:r>
            <a:r>
              <a:rPr kumimoji="0" lang="en-US" i="1" baseline="-12000" smtClean="0">
                <a:ea typeface="ＭＳ Ｐゴシック" pitchFamily="34" charset="-128"/>
              </a:rPr>
              <a:t>i1</a:t>
            </a:r>
            <a:r>
              <a:rPr kumimoji="0" lang="en-US" smtClean="0">
                <a:ea typeface="ＭＳ Ｐゴシック" pitchFamily="34" charset="-128"/>
              </a:rPr>
              <a:t>) - </a:t>
            </a:r>
            <a:r>
              <a:rPr kumimoji="0" lang="en-US" u="sng" smtClean="0">
                <a:ea typeface="ＭＳ Ｐゴシック" pitchFamily="34" charset="-128"/>
              </a:rPr>
              <a:t>longitudinal effect</a:t>
            </a:r>
            <a:r>
              <a:rPr kumimoji="0" lang="en-US" smtClean="0">
                <a:ea typeface="ＭＳ Ｐゴシック" pitchFamily="34" charset="-128"/>
              </a:rPr>
              <a:t>.</a:t>
            </a:r>
          </a:p>
          <a:p>
            <a:pPr lvl="2" eaLnBrk="1" hangingPunct="1">
              <a:lnSpc>
                <a:spcPct val="90000"/>
              </a:lnSpc>
              <a:buClr>
                <a:schemeClr val="accent1"/>
              </a:buClr>
              <a:buSzPct val="150000"/>
              <a:buFont typeface="Wingdings" pitchFamily="2" charset="2"/>
              <a:buChar char="§"/>
            </a:pPr>
            <a:endParaRPr kumimoji="0" lang="en-US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buSzPct val="150000"/>
              <a:buFont typeface="Wingdings" pitchFamily="2" charset="2"/>
              <a:buChar char="§"/>
            </a:pPr>
            <a:r>
              <a:rPr kumimoji="0" lang="en-US" i="1" smtClean="0">
                <a:ea typeface="ＭＳ Ｐゴシック" pitchFamily="34" charset="-128"/>
                <a:sym typeface="Symbol" pitchFamily="18" charset="2"/>
              </a:rPr>
              <a:t>*</a:t>
            </a:r>
            <a:r>
              <a:rPr kumimoji="0" lang="en-US" i="1" baseline="-14000" smtClean="0">
                <a:ea typeface="ＭＳ Ｐゴシック" pitchFamily="34" charset="-128"/>
              </a:rPr>
              <a:t>C</a:t>
            </a:r>
            <a:r>
              <a:rPr kumimoji="0" lang="en-US" smtClean="0">
                <a:ea typeface="ＭＳ Ｐゴシック" pitchFamily="34" charset="-128"/>
              </a:rPr>
              <a:t> represents the difference in the x-sectional vs. longitudinal (or </a:t>
            </a:r>
            <a:r>
              <a:rPr kumimoji="0" lang="en-US" i="1" smtClean="0">
                <a:ea typeface="ＭＳ Ｐゴシック" pitchFamily="34" charset="-128"/>
                <a:sym typeface="Symbol" pitchFamily="18" charset="2"/>
              </a:rPr>
              <a:t>*</a:t>
            </a:r>
            <a:r>
              <a:rPr kumimoji="0" lang="en-US" i="1" baseline="-14000" smtClean="0">
                <a:ea typeface="ＭＳ Ｐゴシック" pitchFamily="34" charset="-128"/>
              </a:rPr>
              <a:t>C</a:t>
            </a:r>
            <a:r>
              <a:rPr kumimoji="0" lang="en-US" smtClean="0">
                <a:ea typeface="ＭＳ Ｐゴシック" pitchFamily="34" charset="-128"/>
              </a:rPr>
              <a:t> = </a:t>
            </a:r>
            <a:r>
              <a:rPr kumimoji="0" lang="en-US" i="1" smtClean="0">
                <a:ea typeface="ＭＳ Ｐゴシック" pitchFamily="34" charset="-128"/>
                <a:sym typeface="Symbol" pitchFamily="18" charset="2"/>
              </a:rPr>
              <a:t></a:t>
            </a:r>
            <a:r>
              <a:rPr kumimoji="0" lang="en-US" i="1" baseline="-14000" smtClean="0">
                <a:ea typeface="ＭＳ Ｐゴシック" pitchFamily="34" charset="-128"/>
              </a:rPr>
              <a:t>C</a:t>
            </a:r>
            <a:r>
              <a:rPr kumimoji="0" lang="en-US" i="1" smtClean="0">
                <a:ea typeface="ＭＳ Ｐゴシック" pitchFamily="34" charset="-128"/>
              </a:rPr>
              <a:t>-</a:t>
            </a:r>
            <a:r>
              <a:rPr kumimoji="0" lang="en-US" i="1" smtClean="0">
                <a:ea typeface="ＭＳ Ｐゴシック" pitchFamily="34" charset="-128"/>
                <a:sym typeface="Symbol" pitchFamily="18" charset="2"/>
              </a:rPr>
              <a:t></a:t>
            </a:r>
            <a:r>
              <a:rPr kumimoji="0" lang="en-US" i="1" baseline="-14000" smtClean="0">
                <a:ea typeface="ＭＳ Ｐゴシック" pitchFamily="34" charset="-128"/>
              </a:rPr>
              <a:t>L</a:t>
            </a:r>
            <a:r>
              <a:rPr kumimoji="0" lang="en-US" smtClean="0">
                <a:ea typeface="ＭＳ Ｐゴシック" pitchFamily="34" charset="-128"/>
              </a:rPr>
              <a:t>). </a:t>
            </a:r>
          </a:p>
          <a:p>
            <a:pPr lvl="2" eaLnBrk="1" hangingPunct="1">
              <a:lnSpc>
                <a:spcPct val="90000"/>
              </a:lnSpc>
              <a:buClr>
                <a:schemeClr val="accent1"/>
              </a:buClr>
              <a:buSzPct val="150000"/>
              <a:buFont typeface="Wingdings" pitchFamily="2" charset="2"/>
              <a:buChar char="§"/>
            </a:pPr>
            <a:endParaRPr kumimoji="0" lang="en-US" smtClean="0">
              <a:ea typeface="ＭＳ Ｐゴシック" pitchFamily="34" charset="-128"/>
            </a:endParaRPr>
          </a:p>
        </p:txBody>
      </p:sp>
      <p:graphicFrame>
        <p:nvGraphicFramePr>
          <p:cNvPr id="109571" name="Object 2"/>
          <p:cNvGraphicFramePr>
            <a:graphicFrameLocks noChangeAspect="1"/>
          </p:cNvGraphicFramePr>
          <p:nvPr/>
        </p:nvGraphicFramePr>
        <p:xfrm>
          <a:off x="2652713" y="1828800"/>
          <a:ext cx="4903787" cy="1493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88" name="Equation" r:id="rId4" imgW="1498600" imgH="457200" progId="Equation.3">
                  <p:embed/>
                </p:oleObj>
              </mc:Choice>
              <mc:Fallback>
                <p:oleObj name="Equation" r:id="rId4" imgW="1498600" imgH="4572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2713" y="1828800"/>
                        <a:ext cx="4903787" cy="1493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7391400" cy="1143000"/>
          </a:xfrm>
        </p:spPr>
        <p:txBody>
          <a:bodyPr/>
          <a:lstStyle/>
          <a:p>
            <a:pPr eaLnBrk="1" hangingPunct="1">
              <a:buClr>
                <a:schemeClr val="accent1"/>
              </a:buClr>
              <a:buSzPct val="150000"/>
              <a:buFont typeface="Wingdings" pitchFamily="2" charset="2"/>
              <a:buNone/>
            </a:pPr>
            <a:r>
              <a:rPr lang="en-US" sz="3600" smtClean="0">
                <a:solidFill>
                  <a:srgbClr val="003366"/>
                </a:solidFill>
                <a:ea typeface="ＭＳ Ｐゴシック" pitchFamily="34" charset="-128"/>
              </a:rPr>
              <a:t>Model for Lung Function </a:t>
            </a:r>
          </a:p>
        </p:txBody>
      </p:sp>
      <p:sp>
        <p:nvSpPr>
          <p:cNvPr id="111618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447800"/>
            <a:ext cx="78486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SzPct val="100000"/>
            </a:pPr>
            <a:r>
              <a:rPr kumimoji="0" lang="en-US" smtClean="0">
                <a:ea typeface="ＭＳ Ｐゴシック" pitchFamily="34" charset="-128"/>
              </a:rPr>
              <a:t> Consider the model:</a:t>
            </a:r>
          </a:p>
          <a:p>
            <a:pPr eaLnBrk="1" hangingPunct="1">
              <a:lnSpc>
                <a:spcPct val="90000"/>
              </a:lnSpc>
              <a:buSzPct val="150000"/>
              <a:buFont typeface="Wingdings" pitchFamily="2" charset="2"/>
              <a:buChar char="§"/>
            </a:pPr>
            <a:endParaRPr kumimoji="0" lang="en-US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buSzPct val="150000"/>
              <a:buFont typeface="Wingdings" pitchFamily="2" charset="2"/>
              <a:buChar char="§"/>
            </a:pPr>
            <a:endParaRPr kumimoji="0" lang="en-US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buSzPct val="150000"/>
              <a:buFont typeface="Wingdings" pitchFamily="2" charset="2"/>
              <a:buChar char="§"/>
            </a:pPr>
            <a:endParaRPr kumimoji="0" lang="en-US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buSzPct val="150000"/>
              <a:buFont typeface="Wingdings" pitchFamily="2" charset="2"/>
              <a:buChar char="§"/>
            </a:pPr>
            <a:endParaRPr kumimoji="0" lang="en-US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buSzPct val="150000"/>
              <a:buFont typeface="Monotype Sorts" pitchFamily="-84" charset="2"/>
              <a:buNone/>
            </a:pPr>
            <a:r>
              <a:rPr kumimoji="0" lang="en-US" smtClean="0">
                <a:ea typeface="ＭＳ Ｐゴシック" pitchFamily="34" charset="-128"/>
              </a:rPr>
              <a:t>    with </a:t>
            </a:r>
            <a:r>
              <a:rPr kumimoji="0" lang="en-US" i="1" smtClean="0">
                <a:ea typeface="ＭＳ Ｐゴシック" pitchFamily="34" charset="-128"/>
              </a:rPr>
              <a:t>X</a:t>
            </a:r>
            <a:r>
              <a:rPr kumimoji="0" lang="en-US" i="1" baseline="-25000" smtClean="0">
                <a:ea typeface="ＭＳ Ｐゴシック" pitchFamily="34" charset="-128"/>
              </a:rPr>
              <a:t>ij1</a:t>
            </a:r>
            <a:r>
              <a:rPr kumimoji="0" lang="en-US" smtClean="0">
                <a:ea typeface="ＭＳ Ｐゴシック" pitchFamily="34" charset="-128"/>
              </a:rPr>
              <a:t> height for subject i, time j, and </a:t>
            </a:r>
            <a:r>
              <a:rPr kumimoji="0" lang="en-US" i="1" smtClean="0">
                <a:ea typeface="ＭＳ Ｐゴシック" pitchFamily="34" charset="-128"/>
              </a:rPr>
              <a:t>X</a:t>
            </a:r>
            <a:r>
              <a:rPr kumimoji="0" lang="en-US" i="1" baseline="-25000" smtClean="0">
                <a:ea typeface="ＭＳ Ｐゴシック" pitchFamily="34" charset="-128"/>
              </a:rPr>
              <a:t>ij2</a:t>
            </a:r>
            <a:r>
              <a:rPr kumimoji="0" lang="en-US" i="1" smtClean="0">
                <a:ea typeface="ＭＳ Ｐゴシック" pitchFamily="34" charset="-128"/>
              </a:rPr>
              <a:t> </a:t>
            </a:r>
            <a:r>
              <a:rPr kumimoji="0" lang="en-US" smtClean="0">
                <a:ea typeface="ＭＳ Ｐゴシック" pitchFamily="34" charset="-128"/>
              </a:rPr>
              <a:t>is the corresponding age.</a:t>
            </a:r>
          </a:p>
          <a:p>
            <a:pPr eaLnBrk="1" hangingPunct="1">
              <a:lnSpc>
                <a:spcPct val="90000"/>
              </a:lnSpc>
              <a:buSzPct val="150000"/>
            </a:pPr>
            <a:endParaRPr kumimoji="0" lang="en-US" sz="2000" smtClean="0">
              <a:ea typeface="ＭＳ Ｐゴシック" pitchFamily="34" charset="-128"/>
              <a:sym typeface="Symbol" pitchFamily="18" charset="2"/>
            </a:endParaRPr>
          </a:p>
          <a:p>
            <a:pPr lvl="2" eaLnBrk="1" hangingPunct="1">
              <a:lnSpc>
                <a:spcPct val="90000"/>
              </a:lnSpc>
              <a:buClr>
                <a:schemeClr val="accent1"/>
              </a:buClr>
              <a:buSzPct val="150000"/>
              <a:buFont typeface="Wingdings" pitchFamily="2" charset="2"/>
              <a:buChar char="§"/>
            </a:pPr>
            <a:endParaRPr kumimoji="0" lang="en-US" smtClean="0">
              <a:ea typeface="ＭＳ Ｐゴシック" pitchFamily="34" charset="-128"/>
              <a:sym typeface="Symbol" pitchFamily="18" charset="2"/>
            </a:endParaRPr>
          </a:p>
          <a:p>
            <a:pPr eaLnBrk="1" hangingPunct="1">
              <a:lnSpc>
                <a:spcPct val="90000"/>
              </a:lnSpc>
              <a:buSzPct val="150000"/>
              <a:buFont typeface="Monotype Sorts" pitchFamily="-84" charset="2"/>
              <a:buNone/>
            </a:pPr>
            <a:endParaRPr kumimoji="0" lang="en-US" sz="2000" smtClean="0">
              <a:ea typeface="ＭＳ Ｐゴシック" pitchFamily="34" charset="-128"/>
            </a:endParaRPr>
          </a:p>
        </p:txBody>
      </p:sp>
      <p:graphicFrame>
        <p:nvGraphicFramePr>
          <p:cNvPr id="111619" name="Object 2"/>
          <p:cNvGraphicFramePr>
            <a:graphicFrameLocks noChangeAspect="1"/>
          </p:cNvGraphicFramePr>
          <p:nvPr/>
        </p:nvGraphicFramePr>
        <p:xfrm>
          <a:off x="762000" y="2286000"/>
          <a:ext cx="786765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36" name="Equation" r:id="rId4" imgW="2946400" imgH="457200" progId="Equation.3">
                  <p:embed/>
                </p:oleObj>
              </mc:Choice>
              <mc:Fallback>
                <p:oleObj name="Equation" r:id="rId4" imgW="2946400" imgH="4572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286000"/>
                        <a:ext cx="7867650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609600"/>
            <a:ext cx="5562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909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2"/>
          <p:cNvSpPr>
            <a:spLocks noChangeArrowheads="1"/>
          </p:cNvSpPr>
          <p:nvPr/>
        </p:nvSpPr>
        <p:spPr bwMode="auto">
          <a:xfrm>
            <a:off x="914400" y="838200"/>
            <a:ext cx="7848600" cy="634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/>
              <a:t>xtgee  lnfev  lnheight age initlnheight initage, family(gaussian) link(id) corr(ind) i( childid)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/>
              <a:t>GEE population-averaged model                   Number of obs      =      1994</a:t>
            </a:r>
          </a:p>
          <a:p>
            <a:pPr eaLnBrk="1" hangingPunct="1"/>
            <a:r>
              <a:rPr lang="en-US" sz="2000"/>
              <a:t>Group variable:                    childid      Number of groups   =       300</a:t>
            </a:r>
          </a:p>
          <a:p>
            <a:pPr eaLnBrk="1" hangingPunct="1"/>
            <a:r>
              <a:rPr lang="en-US" sz="2000"/>
              <a:t>Link:                             identity      Obs per group: min =         1</a:t>
            </a:r>
          </a:p>
          <a:p>
            <a:pPr eaLnBrk="1" hangingPunct="1"/>
            <a:r>
              <a:rPr lang="en-US" sz="2000"/>
              <a:t>Family:                           Gaussian                     avg =       6.6</a:t>
            </a:r>
          </a:p>
          <a:p>
            <a:pPr eaLnBrk="1" hangingPunct="1"/>
            <a:r>
              <a:rPr lang="en-US" sz="2000"/>
              <a:t>Correlation:                   independent                     max =        12</a:t>
            </a:r>
          </a:p>
          <a:p>
            <a:pPr eaLnBrk="1" hangingPunct="1"/>
            <a:r>
              <a:rPr lang="en-US" sz="2000"/>
              <a:t>                                                Wald chi2(4)       =  14199.25</a:t>
            </a:r>
          </a:p>
          <a:p>
            <a:pPr eaLnBrk="1" hangingPunct="1"/>
            <a:r>
              <a:rPr lang="en-US" sz="2000"/>
              <a:t>Scale parameter:                  .0134473      Prob &gt; chi2        =    0.0000</a:t>
            </a:r>
          </a:p>
          <a:p>
            <a:pPr eaLnBrk="1" hangingPunct="1"/>
            <a:endParaRPr lang="en-US" sz="2000"/>
          </a:p>
          <a:p>
            <a:pPr eaLnBrk="1" hangingPunct="1"/>
            <a:r>
              <a:rPr lang="en-US" sz="2000"/>
              <a:t>        ------------------------------------------------------------------------------  </a:t>
            </a:r>
          </a:p>
          <a:p>
            <a:pPr eaLnBrk="1" hangingPunct="1"/>
            <a:r>
              <a:rPr lang="en-US" sz="2000"/>
              <a:t>          lnfev |      Coef.        Std. Err.       z        P&gt;|z|     [95% Conf. Interval]</a:t>
            </a:r>
          </a:p>
          <a:p>
            <a:pPr eaLnBrk="1" hangingPunct="1"/>
            <a:r>
              <a:rPr lang="en-US" sz="2000"/>
              <a:t>        ------------------------------------------------------------------------------</a:t>
            </a:r>
          </a:p>
          <a:p>
            <a:pPr eaLnBrk="1" hangingPunct="1"/>
            <a:r>
              <a:rPr lang="en-US" sz="2000"/>
              <a:t>     lnheight |   2.056183   .0699129    29.41   0.000     1.919156     2.19321</a:t>
            </a:r>
          </a:p>
          <a:p>
            <a:pPr eaLnBrk="1" hangingPunct="1"/>
            <a:r>
              <a:rPr lang="en-US" sz="2000"/>
              <a:t>            age |   .0284979   .0021109    13.50   0.000     .0243606    .0326352</a:t>
            </a:r>
          </a:p>
          <a:p>
            <a:pPr eaLnBrk="1" hangingPunct="1"/>
            <a:r>
              <a:rPr lang="en-US" sz="2000"/>
              <a:t>initlnheight |   .4074967   .0839699     4.85   0.000     .2429187    .5720746</a:t>
            </a:r>
          </a:p>
          <a:p>
            <a:pPr eaLnBrk="1" hangingPunct="1"/>
            <a:r>
              <a:rPr lang="en-US" sz="2000"/>
              <a:t>       initage |   -.016087   .0040224    -4.00    0.000    -.0239708   -.0082032</a:t>
            </a:r>
          </a:p>
          <a:p>
            <a:pPr eaLnBrk="1" hangingPunct="1"/>
            <a:r>
              <a:rPr lang="en-US" sz="2000"/>
              <a:t>        _cons |  -.3309375     .02105    -15.72    0.000    -.3721947   -.2896803</a:t>
            </a:r>
          </a:p>
          <a:p>
            <a:pPr eaLnBrk="1" hangingPunct="1"/>
            <a:r>
              <a:rPr lang="en-US" sz="2000"/>
              <a:t>       ------------------------------------------------------------------------------</a:t>
            </a:r>
          </a:p>
          <a:p>
            <a:pPr eaLnBrk="1" hangingPunct="1"/>
            <a:endParaRPr lang="en-US" sz="2000"/>
          </a:p>
        </p:txBody>
      </p:sp>
      <p:sp>
        <p:nvSpPr>
          <p:cNvPr id="109571" name="Text Box 3"/>
          <p:cNvSpPr txBox="1">
            <a:spLocks noChangeArrowheads="1"/>
          </p:cNvSpPr>
          <p:nvPr/>
        </p:nvSpPr>
        <p:spPr bwMode="auto">
          <a:xfrm>
            <a:off x="1584325" y="301625"/>
            <a:ext cx="55594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003366"/>
                </a:solidFill>
                <a:latin typeface="+mj-lt"/>
                <a:ea typeface="+mn-ea"/>
              </a:rPr>
              <a:t>More complicated Model -- still OLS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2"/>
          <p:cNvSpPr>
            <a:spLocks noChangeArrowheads="1"/>
          </p:cNvSpPr>
          <p:nvPr/>
        </p:nvSpPr>
        <p:spPr bwMode="auto">
          <a:xfrm>
            <a:off x="685800" y="1812925"/>
            <a:ext cx="7848600" cy="405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1000">
                <a:latin typeface="Courier New" pitchFamily="49" charset="0"/>
              </a:rPr>
              <a:t> xtgee  lnfev  lnheightchange agechange initlnheight initage, family(gaussian) link(id) corr(ind) </a:t>
            </a:r>
          </a:p>
          <a:p>
            <a:pPr eaLnBrk="1" hangingPunct="1"/>
            <a:r>
              <a:rPr lang="en-US" sz="1000">
                <a:latin typeface="Courier New" pitchFamily="49" charset="0"/>
              </a:rPr>
              <a:t>            i(childid)</a:t>
            </a:r>
          </a:p>
          <a:p>
            <a:pPr eaLnBrk="1" hangingPunct="1"/>
            <a:endParaRPr lang="en-US" sz="1000">
              <a:latin typeface="Courier New" pitchFamily="49" charset="0"/>
            </a:endParaRPr>
          </a:p>
          <a:p>
            <a:pPr eaLnBrk="1" hangingPunct="1"/>
            <a:r>
              <a:rPr lang="en-US" sz="1000">
                <a:latin typeface="Courier New" pitchFamily="49" charset="0"/>
              </a:rPr>
              <a:t>Iteration 1: tolerance = 1.427e-13</a:t>
            </a:r>
          </a:p>
          <a:p>
            <a:pPr eaLnBrk="1" hangingPunct="1"/>
            <a:endParaRPr lang="en-US" sz="1000">
              <a:latin typeface="Courier New" pitchFamily="49" charset="0"/>
            </a:endParaRPr>
          </a:p>
          <a:p>
            <a:pPr eaLnBrk="1" hangingPunct="1"/>
            <a:r>
              <a:rPr lang="en-US" sz="1000">
                <a:latin typeface="Courier New" pitchFamily="49" charset="0"/>
              </a:rPr>
              <a:t>GEE population-averaged model                   Number of obs      =      1994</a:t>
            </a:r>
          </a:p>
          <a:p>
            <a:pPr eaLnBrk="1" hangingPunct="1"/>
            <a:r>
              <a:rPr lang="en-US" sz="1000">
                <a:latin typeface="Courier New" pitchFamily="49" charset="0"/>
              </a:rPr>
              <a:t>Group variable:                    childid      Number of groups   =       300</a:t>
            </a:r>
          </a:p>
          <a:p>
            <a:pPr eaLnBrk="1" hangingPunct="1"/>
            <a:r>
              <a:rPr lang="en-US" sz="1000">
                <a:latin typeface="Courier New" pitchFamily="49" charset="0"/>
              </a:rPr>
              <a:t>Link:                             identity      Obs per group: min =         1</a:t>
            </a:r>
          </a:p>
          <a:p>
            <a:pPr eaLnBrk="1" hangingPunct="1"/>
            <a:r>
              <a:rPr lang="en-US" sz="1000">
                <a:latin typeface="Courier New" pitchFamily="49" charset="0"/>
              </a:rPr>
              <a:t>Family:                           Gaussian                     avg =       6.6</a:t>
            </a:r>
          </a:p>
          <a:p>
            <a:pPr eaLnBrk="1" hangingPunct="1"/>
            <a:r>
              <a:rPr lang="en-US" sz="1000">
                <a:latin typeface="Courier New" pitchFamily="49" charset="0"/>
              </a:rPr>
              <a:t>Correlation:                   independent                     max =        12</a:t>
            </a:r>
          </a:p>
          <a:p>
            <a:pPr eaLnBrk="1" hangingPunct="1"/>
            <a:r>
              <a:rPr lang="en-US" sz="1000">
                <a:latin typeface="Courier New" pitchFamily="49" charset="0"/>
              </a:rPr>
              <a:t>                                                Wald chi2(4)       =  14199.25</a:t>
            </a:r>
          </a:p>
          <a:p>
            <a:pPr eaLnBrk="1" hangingPunct="1"/>
            <a:r>
              <a:rPr lang="en-US" sz="1000">
                <a:latin typeface="Courier New" pitchFamily="49" charset="0"/>
              </a:rPr>
              <a:t>Scale parameter:                  .0134473      Prob &gt; chi2        =    0.0000</a:t>
            </a:r>
          </a:p>
          <a:p>
            <a:pPr eaLnBrk="1" hangingPunct="1"/>
            <a:endParaRPr lang="en-US" sz="1000">
              <a:latin typeface="Courier New" pitchFamily="49" charset="0"/>
            </a:endParaRPr>
          </a:p>
          <a:p>
            <a:pPr eaLnBrk="1" hangingPunct="1"/>
            <a:r>
              <a:rPr lang="en-US" sz="1000">
                <a:latin typeface="Courier New" pitchFamily="49" charset="0"/>
              </a:rPr>
              <a:t>Pearson chi2(1994):                  26.81      Deviance           =     26.81</a:t>
            </a:r>
          </a:p>
          <a:p>
            <a:pPr eaLnBrk="1" hangingPunct="1"/>
            <a:r>
              <a:rPr lang="en-US" sz="1000">
                <a:latin typeface="Courier New" pitchFamily="49" charset="0"/>
              </a:rPr>
              <a:t>Dispersion (Pearson):             .0134473      Dispersion         =  .0134473</a:t>
            </a:r>
          </a:p>
          <a:p>
            <a:pPr eaLnBrk="1" hangingPunct="1"/>
            <a:endParaRPr lang="en-US" sz="1000">
              <a:latin typeface="Courier New" pitchFamily="49" charset="0"/>
            </a:endParaRPr>
          </a:p>
          <a:p>
            <a:pPr eaLnBrk="1" hangingPunct="1"/>
            <a:r>
              <a:rPr lang="en-US" sz="1000">
                <a:latin typeface="Courier New" pitchFamily="49" charset="0"/>
              </a:rPr>
              <a:t>------------------------------------------------------------------------------</a:t>
            </a:r>
          </a:p>
          <a:p>
            <a:pPr eaLnBrk="1" hangingPunct="1"/>
            <a:r>
              <a:rPr lang="en-US" sz="1000">
                <a:latin typeface="Courier New" pitchFamily="49" charset="0"/>
              </a:rPr>
              <a:t>       lnfev |      Coef.   Std. Err.      z    P&gt;|z|     [95% Conf. Interval]</a:t>
            </a:r>
          </a:p>
          <a:p>
            <a:pPr eaLnBrk="1" hangingPunct="1"/>
            <a:r>
              <a:rPr lang="en-US" sz="1000">
                <a:latin typeface="Courier New" pitchFamily="49" charset="0"/>
              </a:rPr>
              <a:t>-------------+----------------------------------------------------------------</a:t>
            </a:r>
          </a:p>
          <a:p>
            <a:pPr eaLnBrk="1" hangingPunct="1"/>
            <a:r>
              <a:rPr lang="en-US" sz="1000">
                <a:latin typeface="Courier New" pitchFamily="49" charset="0"/>
              </a:rPr>
              <a:t>lnheightchange   2.056183   .0699129    29.41   0.000     1.919156     2.19321</a:t>
            </a:r>
          </a:p>
          <a:p>
            <a:pPr eaLnBrk="1" hangingPunct="1"/>
            <a:r>
              <a:rPr lang="en-US" sz="1000">
                <a:latin typeface="Courier New" pitchFamily="49" charset="0"/>
              </a:rPr>
              <a:t>   agechange |   .0284979   .0021109    13.50   0.000     .0243606    .0326352</a:t>
            </a:r>
          </a:p>
          <a:p>
            <a:pPr eaLnBrk="1" hangingPunct="1"/>
            <a:r>
              <a:rPr lang="en-US" sz="1000">
                <a:latin typeface="Courier New" pitchFamily="49" charset="0"/>
              </a:rPr>
              <a:t>initlnheight |    2.46368   .0649965    37.90   0.000     2.336289    2.591071</a:t>
            </a:r>
          </a:p>
          <a:p>
            <a:pPr eaLnBrk="1" hangingPunct="1"/>
            <a:r>
              <a:rPr lang="en-US" sz="1000">
                <a:latin typeface="Courier New" pitchFamily="49" charset="0"/>
              </a:rPr>
              <a:t>     initage |   .0124109    .003436     3.61   0.000     .0056765    .0191453</a:t>
            </a:r>
          </a:p>
          <a:p>
            <a:pPr eaLnBrk="1" hangingPunct="1"/>
            <a:r>
              <a:rPr lang="en-US" sz="1000">
                <a:latin typeface="Courier New" pitchFamily="49" charset="0"/>
              </a:rPr>
              <a:t>       _cons |  -.3309375     .02105   -15.72   0.000    -.3721947   -.2896803</a:t>
            </a:r>
          </a:p>
          <a:p>
            <a:pPr eaLnBrk="1" hangingPunct="1"/>
            <a:r>
              <a:rPr lang="en-US" sz="1000">
                <a:latin typeface="Courier New" pitchFamily="49" charset="0"/>
              </a:rPr>
              <a:t>------------------------------------------------------------------------------</a:t>
            </a:r>
          </a:p>
          <a:p>
            <a:pPr eaLnBrk="1" hangingPunct="1"/>
            <a:endParaRPr lang="en-US" sz="1000">
              <a:latin typeface="Courier New" pitchFamily="49" charset="0"/>
            </a:endParaRPr>
          </a:p>
        </p:txBody>
      </p:sp>
      <p:sp>
        <p:nvSpPr>
          <p:cNvPr id="111619" name="Text Box 3"/>
          <p:cNvSpPr txBox="1">
            <a:spLocks noChangeArrowheads="1"/>
          </p:cNvSpPr>
          <p:nvPr/>
        </p:nvSpPr>
        <p:spPr bwMode="auto">
          <a:xfrm>
            <a:off x="1143000" y="228600"/>
            <a:ext cx="6934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rgbClr val="003366"/>
                </a:solidFill>
                <a:latin typeface="+mj-lt"/>
                <a:ea typeface="+mn-ea"/>
              </a:rPr>
              <a:t>More complicated Model, different parameterization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2"/>
          <p:cNvSpPr>
            <a:spLocks noChangeArrowheads="1"/>
          </p:cNvSpPr>
          <p:nvPr/>
        </p:nvSpPr>
        <p:spPr bwMode="auto">
          <a:xfrm>
            <a:off x="914400" y="974725"/>
            <a:ext cx="7904163" cy="585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/>
              <a:t> </a:t>
            </a:r>
            <a:r>
              <a:rPr lang="en-US" sz="1600"/>
              <a:t>xtgee  lnfev  lnheight age initlnheight initage, family(gaussian) link(id) corr(ind) i( childid)</a:t>
            </a:r>
            <a:r>
              <a:rPr lang="en-US" sz="1800"/>
              <a:t> ro</a:t>
            </a:r>
          </a:p>
          <a:p>
            <a:pPr eaLnBrk="1" hangingPunct="1"/>
            <a:endParaRPr lang="en-US" sz="1800"/>
          </a:p>
          <a:p>
            <a:pPr eaLnBrk="1" hangingPunct="1"/>
            <a:r>
              <a:rPr lang="en-US" sz="2000"/>
              <a:t>GEE population-averaged model                   Number of obs      =      1994</a:t>
            </a:r>
          </a:p>
          <a:p>
            <a:pPr eaLnBrk="1" hangingPunct="1"/>
            <a:r>
              <a:rPr lang="en-US" sz="2000"/>
              <a:t>Group variable:                    childid      Number of groups   =       300</a:t>
            </a:r>
          </a:p>
          <a:p>
            <a:pPr eaLnBrk="1" hangingPunct="1"/>
            <a:r>
              <a:rPr lang="en-US" sz="2000"/>
              <a:t>Link:                             identity      Obs per group: min =         1</a:t>
            </a:r>
          </a:p>
          <a:p>
            <a:pPr eaLnBrk="1" hangingPunct="1"/>
            <a:r>
              <a:rPr lang="en-US" sz="2000"/>
              <a:t>Family:                           Gaussian                     avg =       6.6</a:t>
            </a:r>
          </a:p>
          <a:p>
            <a:pPr eaLnBrk="1" hangingPunct="1"/>
            <a:r>
              <a:rPr lang="en-US" sz="2000"/>
              <a:t>Correlation:                   independent                     max =        12</a:t>
            </a:r>
          </a:p>
          <a:p>
            <a:pPr eaLnBrk="1" hangingPunct="1"/>
            <a:endParaRPr lang="en-US" sz="2000"/>
          </a:p>
          <a:p>
            <a:pPr eaLnBrk="1" hangingPunct="1"/>
            <a:r>
              <a:rPr lang="en-US" sz="2000"/>
              <a:t>                          (standard errors adjusted for clustering on childid)</a:t>
            </a:r>
          </a:p>
          <a:p>
            <a:pPr eaLnBrk="1" hangingPunct="1"/>
            <a:r>
              <a:rPr lang="en-US" sz="2000"/>
              <a:t>          ------------------------------------------------------------------------------</a:t>
            </a:r>
          </a:p>
          <a:p>
            <a:pPr eaLnBrk="1" hangingPunct="1"/>
            <a:r>
              <a:rPr lang="en-US" sz="2000"/>
              <a:t>                   |                   Semi-robust</a:t>
            </a:r>
          </a:p>
          <a:p>
            <a:pPr eaLnBrk="1" hangingPunct="1"/>
            <a:r>
              <a:rPr lang="en-US" sz="2000"/>
              <a:t>          lnfev |      Coef.       Std. Err.         z      P&gt;|z|     [95% Conf. Interval]</a:t>
            </a:r>
          </a:p>
          <a:p>
            <a:pPr eaLnBrk="1" hangingPunct="1"/>
            <a:r>
              <a:rPr lang="en-US" sz="2000"/>
              <a:t>          ------------------------------------------------------------------------------</a:t>
            </a:r>
          </a:p>
          <a:p>
            <a:pPr eaLnBrk="1" hangingPunct="1"/>
            <a:r>
              <a:rPr lang="en-US" sz="2000"/>
              <a:t>     lnheight |   2.056183   .0792847    25.93   0.000     1.900788    2.211578</a:t>
            </a:r>
          </a:p>
          <a:p>
            <a:pPr eaLnBrk="1" hangingPunct="1"/>
            <a:r>
              <a:rPr lang="en-US" sz="2000"/>
              <a:t>             age |   .0284979   .0022755    12.52   0.000      .024038    .0329578</a:t>
            </a:r>
          </a:p>
          <a:p>
            <a:pPr eaLnBrk="1" hangingPunct="1"/>
            <a:r>
              <a:rPr lang="en-US" sz="2000"/>
              <a:t>initlnheight |   .4074967   .1828943     2.23    0.026     .0490305    .7659628</a:t>
            </a:r>
          </a:p>
          <a:p>
            <a:pPr eaLnBrk="1" hangingPunct="1"/>
            <a:r>
              <a:rPr lang="en-US" sz="2000"/>
              <a:t>        initage |   -.016087    .008835     -1.82    0.069    -.0334034    .0012293</a:t>
            </a:r>
          </a:p>
          <a:p>
            <a:pPr eaLnBrk="1" hangingPunct="1"/>
            <a:r>
              <a:rPr lang="en-US" sz="2000"/>
              <a:t>         _cons |  -.3309375   .0432665    -7.65    0.000    -.4157383   -.2461367</a:t>
            </a:r>
          </a:p>
          <a:p>
            <a:pPr eaLnBrk="1" hangingPunct="1"/>
            <a:r>
              <a:rPr lang="en-US" sz="2000"/>
              <a:t>          ------------------------------------------------------------------------------</a:t>
            </a:r>
          </a:p>
        </p:txBody>
      </p:sp>
      <p:sp>
        <p:nvSpPr>
          <p:cNvPr id="113667" name="Text Box 3"/>
          <p:cNvSpPr txBox="1">
            <a:spLocks noChangeArrowheads="1"/>
          </p:cNvSpPr>
          <p:nvPr/>
        </p:nvSpPr>
        <p:spPr bwMode="auto">
          <a:xfrm>
            <a:off x="990600" y="381000"/>
            <a:ext cx="79311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3200" dirty="0">
                <a:solidFill>
                  <a:srgbClr val="003366"/>
                </a:solidFill>
                <a:latin typeface="+mj-lt"/>
                <a:ea typeface="+mn-ea"/>
              </a:rPr>
              <a:t>More complicated Model -- still OLS + Robust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2"/>
          <p:cNvSpPr>
            <a:spLocks noChangeArrowheads="1"/>
          </p:cNvSpPr>
          <p:nvPr/>
        </p:nvSpPr>
        <p:spPr bwMode="auto">
          <a:xfrm>
            <a:off x="762000" y="1355725"/>
            <a:ext cx="7793038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/>
              <a:t> </a:t>
            </a:r>
            <a:r>
              <a:rPr lang="en-US" sz="1000">
                <a:latin typeface="Courier New" pitchFamily="49" charset="0"/>
              </a:rPr>
              <a:t>. xtgee  lnfev  lnheightchange agechange initlnheight initage, family(gaussian) link(id) corr(ind) </a:t>
            </a:r>
          </a:p>
          <a:p>
            <a:pPr eaLnBrk="1" hangingPunct="1"/>
            <a:r>
              <a:rPr lang="en-US" sz="1000">
                <a:latin typeface="Courier New" pitchFamily="49" charset="0"/>
              </a:rPr>
              <a:t>i( childid) ro</a:t>
            </a:r>
          </a:p>
          <a:p>
            <a:pPr eaLnBrk="1" hangingPunct="1"/>
            <a:endParaRPr lang="en-US" sz="1000">
              <a:latin typeface="Courier New" pitchFamily="49" charset="0"/>
            </a:endParaRPr>
          </a:p>
          <a:p>
            <a:pPr eaLnBrk="1" hangingPunct="1"/>
            <a:r>
              <a:rPr lang="en-US" sz="1000">
                <a:latin typeface="Courier New" pitchFamily="49" charset="0"/>
              </a:rPr>
              <a:t>Iteration 1: tolerance = 1.427e-13</a:t>
            </a:r>
          </a:p>
          <a:p>
            <a:pPr eaLnBrk="1" hangingPunct="1"/>
            <a:endParaRPr lang="en-US" sz="1000">
              <a:latin typeface="Courier New" pitchFamily="49" charset="0"/>
            </a:endParaRPr>
          </a:p>
          <a:p>
            <a:pPr eaLnBrk="1" hangingPunct="1"/>
            <a:r>
              <a:rPr lang="en-US" sz="1000">
                <a:latin typeface="Courier New" pitchFamily="49" charset="0"/>
              </a:rPr>
              <a:t>GEE population-averaged model                   Number of obs      =      1994</a:t>
            </a:r>
          </a:p>
          <a:p>
            <a:pPr eaLnBrk="1" hangingPunct="1"/>
            <a:r>
              <a:rPr lang="en-US" sz="1000">
                <a:latin typeface="Courier New" pitchFamily="49" charset="0"/>
              </a:rPr>
              <a:t>Group variable:                    childid      Number of groups   =       300</a:t>
            </a:r>
          </a:p>
          <a:p>
            <a:pPr eaLnBrk="1" hangingPunct="1"/>
            <a:r>
              <a:rPr lang="en-US" sz="1000">
                <a:latin typeface="Courier New" pitchFamily="49" charset="0"/>
              </a:rPr>
              <a:t>Link:                             identity      Obs per group: min =         1</a:t>
            </a:r>
          </a:p>
          <a:p>
            <a:pPr eaLnBrk="1" hangingPunct="1"/>
            <a:r>
              <a:rPr lang="en-US" sz="1000">
                <a:latin typeface="Courier New" pitchFamily="49" charset="0"/>
              </a:rPr>
              <a:t>Family:                           Gaussian                     avg =       6.6</a:t>
            </a:r>
          </a:p>
          <a:p>
            <a:pPr eaLnBrk="1" hangingPunct="1"/>
            <a:r>
              <a:rPr lang="en-US" sz="1000">
                <a:latin typeface="Courier New" pitchFamily="49" charset="0"/>
              </a:rPr>
              <a:t>Correlation:                   independent                     max =        12</a:t>
            </a:r>
          </a:p>
          <a:p>
            <a:pPr eaLnBrk="1" hangingPunct="1"/>
            <a:r>
              <a:rPr lang="en-US" sz="1000">
                <a:latin typeface="Courier New" pitchFamily="49" charset="0"/>
              </a:rPr>
              <a:t>                                                Wald chi2(4)       =  11417.58</a:t>
            </a:r>
          </a:p>
          <a:p>
            <a:pPr eaLnBrk="1" hangingPunct="1"/>
            <a:r>
              <a:rPr lang="en-US" sz="1000">
                <a:latin typeface="Courier New" pitchFamily="49" charset="0"/>
              </a:rPr>
              <a:t>Scale parameter:                  .0134473      Prob &gt; chi2        =    0.0000</a:t>
            </a:r>
          </a:p>
          <a:p>
            <a:pPr eaLnBrk="1" hangingPunct="1"/>
            <a:endParaRPr lang="en-US" sz="1000">
              <a:latin typeface="Courier New" pitchFamily="49" charset="0"/>
            </a:endParaRPr>
          </a:p>
          <a:p>
            <a:pPr eaLnBrk="1" hangingPunct="1"/>
            <a:r>
              <a:rPr lang="en-US" sz="1000">
                <a:latin typeface="Courier New" pitchFamily="49" charset="0"/>
              </a:rPr>
              <a:t>Pearson chi2(1994):                  26.81      Deviance           =     26.81</a:t>
            </a:r>
          </a:p>
          <a:p>
            <a:pPr eaLnBrk="1" hangingPunct="1"/>
            <a:r>
              <a:rPr lang="en-US" sz="1000">
                <a:latin typeface="Courier New" pitchFamily="49" charset="0"/>
              </a:rPr>
              <a:t>Dispersion (Pearson):             .0134473      Dispersion         =  .0134473</a:t>
            </a:r>
          </a:p>
          <a:p>
            <a:pPr eaLnBrk="1" hangingPunct="1"/>
            <a:endParaRPr lang="en-US" sz="1000">
              <a:latin typeface="Courier New" pitchFamily="49" charset="0"/>
            </a:endParaRPr>
          </a:p>
          <a:p>
            <a:pPr eaLnBrk="1" hangingPunct="1"/>
            <a:r>
              <a:rPr lang="en-US" sz="1000">
                <a:latin typeface="Courier New" pitchFamily="49" charset="0"/>
              </a:rPr>
              <a:t>                          (standard errors adjusted for clustering on childid)</a:t>
            </a:r>
          </a:p>
          <a:p>
            <a:pPr eaLnBrk="1" hangingPunct="1"/>
            <a:r>
              <a:rPr lang="en-US" sz="1000">
                <a:latin typeface="Courier New" pitchFamily="49" charset="0"/>
              </a:rPr>
              <a:t>------------------------------------------------------------------------------</a:t>
            </a:r>
          </a:p>
          <a:p>
            <a:pPr eaLnBrk="1" hangingPunct="1"/>
            <a:r>
              <a:rPr lang="en-US" sz="1000">
                <a:latin typeface="Courier New" pitchFamily="49" charset="0"/>
              </a:rPr>
              <a:t>             |             Semi-robust</a:t>
            </a:r>
          </a:p>
          <a:p>
            <a:pPr eaLnBrk="1" hangingPunct="1"/>
            <a:r>
              <a:rPr lang="en-US" sz="1000">
                <a:latin typeface="Courier New" pitchFamily="49" charset="0"/>
              </a:rPr>
              <a:t>       lnfev |      Coef.   Std. Err.      z    P&gt;|z|     [95% Conf. Interval]</a:t>
            </a:r>
          </a:p>
          <a:p>
            <a:pPr eaLnBrk="1" hangingPunct="1"/>
            <a:r>
              <a:rPr lang="en-US" sz="1000">
                <a:latin typeface="Courier New" pitchFamily="49" charset="0"/>
              </a:rPr>
              <a:t>-------------+----------------------------------------------------------------</a:t>
            </a:r>
          </a:p>
          <a:p>
            <a:pPr eaLnBrk="1" hangingPunct="1"/>
            <a:r>
              <a:rPr lang="en-US" sz="1000">
                <a:latin typeface="Courier New" pitchFamily="49" charset="0"/>
              </a:rPr>
              <a:t>lnheightch~e |   2.056183   .0792847    25.93   0.000     1.900788    2.211578</a:t>
            </a:r>
          </a:p>
          <a:p>
            <a:pPr eaLnBrk="1" hangingPunct="1"/>
            <a:r>
              <a:rPr lang="en-US" sz="1000">
                <a:latin typeface="Courier New" pitchFamily="49" charset="0"/>
              </a:rPr>
              <a:t>   agechange |   .0284979   .0022755    12.52   0.000      .024038    .0329578</a:t>
            </a:r>
          </a:p>
          <a:p>
            <a:pPr eaLnBrk="1" hangingPunct="1"/>
            <a:r>
              <a:rPr lang="en-US" sz="1000">
                <a:latin typeface="Courier New" pitchFamily="49" charset="0"/>
              </a:rPr>
              <a:t>initlnheight |    2.46368   .1775394    13.88   0.000     2.115709    2.811651</a:t>
            </a:r>
          </a:p>
          <a:p>
            <a:pPr eaLnBrk="1" hangingPunct="1"/>
            <a:r>
              <a:rPr lang="en-US" sz="1000">
                <a:latin typeface="Courier New" pitchFamily="49" charset="0"/>
              </a:rPr>
              <a:t>     initage |   .0124109   .0087532     1.42   0.156    -.0047451    .0295668</a:t>
            </a:r>
          </a:p>
          <a:p>
            <a:pPr eaLnBrk="1" hangingPunct="1"/>
            <a:r>
              <a:rPr lang="en-US" sz="1000">
                <a:latin typeface="Courier New" pitchFamily="49" charset="0"/>
              </a:rPr>
              <a:t>       _cons |  -.3309375   .0432665    -7.65   0.000    -.4157383   -.2461367</a:t>
            </a:r>
          </a:p>
          <a:p>
            <a:pPr eaLnBrk="1" hangingPunct="1"/>
            <a:r>
              <a:rPr lang="en-US" sz="1000">
                <a:latin typeface="Courier New" pitchFamily="49" charset="0"/>
              </a:rPr>
              <a:t>------------------------------------------------------------------------------</a:t>
            </a:r>
          </a:p>
          <a:p>
            <a:pPr eaLnBrk="1" hangingPunct="1"/>
            <a:endParaRPr lang="en-US" sz="1000">
              <a:latin typeface="Courier New" pitchFamily="49" charset="0"/>
            </a:endParaRPr>
          </a:p>
          <a:p>
            <a:pPr eaLnBrk="1" hangingPunct="1"/>
            <a:endParaRPr lang="en-US" sz="1000">
              <a:latin typeface="Courier New" pitchFamily="49" charset="0"/>
            </a:endParaRPr>
          </a:p>
          <a:p>
            <a:pPr eaLnBrk="1" hangingPunct="1"/>
            <a:endParaRPr lang="en-US" sz="2000"/>
          </a:p>
        </p:txBody>
      </p:sp>
      <p:sp>
        <p:nvSpPr>
          <p:cNvPr id="115715" name="Text Box 3"/>
          <p:cNvSpPr txBox="1">
            <a:spLocks noChangeArrowheads="1"/>
          </p:cNvSpPr>
          <p:nvPr/>
        </p:nvSpPr>
        <p:spPr bwMode="auto">
          <a:xfrm>
            <a:off x="1447800" y="120650"/>
            <a:ext cx="69342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dirty="0">
                <a:solidFill>
                  <a:srgbClr val="003366"/>
                </a:solidFill>
                <a:latin typeface="+mj-lt"/>
                <a:ea typeface="+mn-ea"/>
              </a:rPr>
              <a:t>More complicated Model, different parameterization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003366"/>
                </a:solidFill>
                <a:ea typeface="ＭＳ Ｐゴシック" pitchFamily="34" charset="-128"/>
              </a:rPr>
              <a:t>Comparison of Standard Errors</a:t>
            </a:r>
          </a:p>
        </p:txBody>
      </p:sp>
      <p:graphicFrame>
        <p:nvGraphicFramePr>
          <p:cNvPr id="592944" name="Group 48"/>
          <p:cNvGraphicFramePr>
            <a:graphicFrameLocks noGrp="1"/>
          </p:cNvGraphicFramePr>
          <p:nvPr/>
        </p:nvGraphicFramePr>
        <p:xfrm>
          <a:off x="990600" y="2179638"/>
          <a:ext cx="7645400" cy="3108942"/>
        </p:xfrm>
        <a:graphic>
          <a:graphicData uri="http://schemas.openxmlformats.org/drawingml/2006/table">
            <a:tbl>
              <a:tblPr/>
              <a:tblGrid>
                <a:gridCol w="1447800"/>
                <a:gridCol w="1600200"/>
                <a:gridCol w="1752600"/>
                <a:gridCol w="1331913"/>
                <a:gridCol w="1512887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pitchFamily="-84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Variable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pitchFamily="-84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Naïve SE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pitchFamily="-84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Robust SE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pitchFamily="-84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Naïve z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pitchFamily="-84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Robust z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pitchFamily="-84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lnheight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pitchFamily="-84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.0699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pitchFamily="-84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.0793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pitchFamily="-84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29.4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pitchFamily="-84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25.9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pitchFamily="-84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age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pitchFamily="-84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.0021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pitchFamily="-84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.0023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pitchFamily="-84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13.5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pitchFamily="-84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12.5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pitchFamily="-84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initlnheight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pitchFamily="-84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.0840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pitchFamily="-84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.1829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pitchFamily="-84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4.8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pitchFamily="-84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2.2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pitchFamily="-84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initage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pitchFamily="-84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.0040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pitchFamily="-84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.0088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pitchFamily="-84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-4.0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pitchFamily="-84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-1.8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pitchFamily="-84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_cons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pitchFamily="-84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.0211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pitchFamily="-84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.0433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pitchFamily="-84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-15.7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pitchFamily="-84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-7.6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our case, </a:t>
            </a:r>
            <a:r>
              <a:rPr lang="en-US" i="1" dirty="0" smtClean="0"/>
              <a:t>V</a:t>
            </a:r>
            <a:r>
              <a:rPr lang="en-US" i="1" baseline="-25000" dirty="0" smtClean="0"/>
              <a:t>i</a:t>
            </a:r>
            <a:r>
              <a:rPr lang="en-US" i="1" dirty="0" smtClean="0"/>
              <a:t> </a:t>
            </a:r>
            <a:r>
              <a:rPr lang="en-US" dirty="0" smtClean="0"/>
              <a:t>based on two observations per subject</a:t>
            </a:r>
            <a:endParaRPr lang="en-US" i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i="1" dirty="0" smtClean="0">
                  <a:latin typeface="Cambria Math"/>
                </a:endParaRPr>
              </a:p>
              <a:p>
                <a:endParaRPr lang="en-US" i="1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𝑣𝑎𝑟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)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𝑐𝑜𝑣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𝑐𝑜𝑣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/>
                                  </a:rPr>
                                  <m:t>)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𝑣𝑎𝑟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/>
                                  </a:rPr>
                                  <m:t>)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644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ads Tie">
  <a:themeElements>
    <a:clrScheme name="Dad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s Ti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Dad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LongitudinalDataSpring2011.pot</Template>
  <TotalTime>6481</TotalTime>
  <Words>5779</Words>
  <Application>Microsoft Office PowerPoint</Application>
  <PresentationFormat>On-screen Show (4:3)</PresentationFormat>
  <Paragraphs>763</Paragraphs>
  <Slides>84</Slides>
  <Notes>52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84</vt:i4>
      </vt:variant>
    </vt:vector>
  </HeadingPairs>
  <TitlesOfParts>
    <vt:vector size="97" baseType="lpstr">
      <vt:lpstr>Times New Roman</vt:lpstr>
      <vt:lpstr>ＭＳ Ｐゴシック</vt:lpstr>
      <vt:lpstr>Arial</vt:lpstr>
      <vt:lpstr>Monotype Sorts</vt:lpstr>
      <vt:lpstr>Courier New</vt:lpstr>
      <vt:lpstr>Symbol</vt:lpstr>
      <vt:lpstr>Comic Sans MS</vt:lpstr>
      <vt:lpstr>Arial Unicode MS</vt:lpstr>
      <vt:lpstr>Wingdings</vt:lpstr>
      <vt:lpstr>Dads Tie</vt:lpstr>
      <vt:lpstr>Microsoft Equation 3.0</vt:lpstr>
      <vt:lpstr>Microsoft Equation</vt:lpstr>
      <vt:lpstr>Microsoft Excel Worksheet</vt:lpstr>
      <vt:lpstr>Longitudinal Data Spring 2013 March 6</vt:lpstr>
      <vt:lpstr>Purpose of last class’s problem</vt:lpstr>
      <vt:lpstr>Data for our last in-class problem</vt:lpstr>
      <vt:lpstr>Problem and model of the data</vt:lpstr>
      <vt:lpstr>How does Y, X and Error look like?</vt:lpstr>
      <vt:lpstr>What are estimates of b0 ?</vt:lpstr>
      <vt:lpstr>PowerPoint Presentation</vt:lpstr>
      <vt:lpstr>PowerPoint Presentation</vt:lpstr>
      <vt:lpstr>In our case, Vi based on two observations per subject</vt:lpstr>
      <vt:lpstr>PowerPoint Presentation</vt:lpstr>
      <vt:lpstr>PowerPoint Presentation</vt:lpstr>
      <vt:lpstr>Useful formulae</vt:lpstr>
      <vt:lpstr>Under Model II, var(Y_i1 )</vt:lpstr>
      <vt:lpstr>Under Model II, cov(Y_i1, Y_i2 )</vt:lpstr>
      <vt:lpstr>Two V matrices under the two models would give standard error estimates</vt:lpstr>
      <vt:lpstr>Results of estimates of b0</vt:lpstr>
      <vt:lpstr>What is a better model of the data?</vt:lpstr>
      <vt:lpstr>So far, to compute confidence interval of statistic (eg.mean)…</vt:lpstr>
      <vt:lpstr>What if?</vt:lpstr>
      <vt:lpstr>Estimate the 10th quantile of CD4 at low viral load</vt:lpstr>
      <vt:lpstr>What does the standard error of a statistic supposed to represent?</vt:lpstr>
      <vt:lpstr>Approximations to the data generating distribution, P_(Y,θ)</vt:lpstr>
      <vt:lpstr>Data from repeated experiments</vt:lpstr>
      <vt:lpstr>Non-parametric bootstrap procedure</vt:lpstr>
      <vt:lpstr>Empirical distribution of (q_10 ) ̂ based on 1000 bootstrap experiments </vt:lpstr>
      <vt:lpstr>Important consideration for longitudinal data </vt:lpstr>
      <vt:lpstr>What is the effect of viral load on CD4 count?</vt:lpstr>
      <vt:lpstr>Options to estimate a confidence interval SE(b_1)</vt:lpstr>
      <vt:lpstr>Would you bootstrap observations?</vt:lpstr>
      <vt:lpstr>Standard linear regression</vt:lpstr>
      <vt:lpstr>Linear Mixed Effects Regression</vt:lpstr>
      <vt:lpstr>Clustered Bootstrap of standard linear regressions</vt:lpstr>
      <vt:lpstr>Sampling distribution of b1</vt:lpstr>
      <vt:lpstr>Quick Summary of Repeated Measures Strategies</vt:lpstr>
      <vt:lpstr>Example: observations within subjects: The Effect of Drug and Alcohol Use on Teenage Sexual Activity</vt:lpstr>
      <vt:lpstr>  Example of Binary Outcome: Sex, Drugs and Teenagers </vt:lpstr>
      <vt:lpstr>Data</vt:lpstr>
      <vt:lpstr>  Transition Model for  Teenage Sex and Drug-Use   </vt:lpstr>
      <vt:lpstr>  Transition Model for  Teenage Sex and Drug-Use   </vt:lpstr>
      <vt:lpstr> Transition Models </vt:lpstr>
      <vt:lpstr>Sexual Activity and drug/alcohol use among teenagers revisted</vt:lpstr>
      <vt:lpstr>Results using xtgee in STATA</vt:lpstr>
      <vt:lpstr> Random Effects Models </vt:lpstr>
      <vt:lpstr>Random Effects Model for  Teenage Sex and Drug-Use</vt:lpstr>
      <vt:lpstr>  Motivation for This Approach  </vt:lpstr>
      <vt:lpstr>  Motivation for This Approach  </vt:lpstr>
      <vt:lpstr>  Some available software for random effects models  </vt:lpstr>
      <vt:lpstr>Random effects using xtlogit in STATA</vt:lpstr>
      <vt:lpstr>Estimation of Marginal Models (GEE)</vt:lpstr>
      <vt:lpstr>Marginal Models (GEE)</vt:lpstr>
      <vt:lpstr>Parameter Interpretation in a marginal model</vt:lpstr>
      <vt:lpstr>Parameter Interpretation in a GEE model, cont.</vt:lpstr>
      <vt:lpstr>PowerPoint Presentation</vt:lpstr>
      <vt:lpstr>Marginal Models (GEE)</vt:lpstr>
      <vt:lpstr>Examples of Correlation Models</vt:lpstr>
      <vt:lpstr>Structure for R0</vt:lpstr>
      <vt:lpstr>Correlation Models (contd):  Uniform correlation (compound symmetry or exchangeable)</vt:lpstr>
      <vt:lpstr>Correlation Models (contd):Time-Decaying Correlations (Auto-regressive)</vt:lpstr>
      <vt:lpstr>Examples of var-cov. models</vt:lpstr>
      <vt:lpstr>The GEE Algorithm</vt:lpstr>
      <vt:lpstr>Standard Errors of Coefficients</vt:lpstr>
      <vt:lpstr>GEE Marginal Model for Teenage Sex and Drug-Use</vt:lpstr>
      <vt:lpstr>Sexual Activity and drug/alcohol use among teenagers revisted</vt:lpstr>
      <vt:lpstr>Results using xtgee in STATA</vt:lpstr>
      <vt:lpstr>          xtgee Options</vt:lpstr>
      <vt:lpstr>Model 2 – same marginal model, different working correlation.</vt:lpstr>
      <vt:lpstr>Results of Model 2 using STATA</vt:lpstr>
      <vt:lpstr>Estimated Working Correlation</vt:lpstr>
      <vt:lpstr>Model 3 – adjusting for day of week</vt:lpstr>
      <vt:lpstr>Results of Model 3 using STATA</vt:lpstr>
      <vt:lpstr>Model for drug/alcohol use vs. day of week</vt:lpstr>
      <vt:lpstr>Results of drug/alcohol use  Model  using STATA</vt:lpstr>
      <vt:lpstr>Continuous Outcome Example (Linear Model): Respiratory Function</vt:lpstr>
      <vt:lpstr>PowerPoint Presentation</vt:lpstr>
      <vt:lpstr>PowerPoint Presentation</vt:lpstr>
      <vt:lpstr>PowerPoint Presentation</vt:lpstr>
      <vt:lpstr>Review of Modeling Longitudinal vs. X-sectional Associations</vt:lpstr>
      <vt:lpstr>Alternative Parameterization</vt:lpstr>
      <vt:lpstr>Model for Lung Function </vt:lpstr>
      <vt:lpstr>PowerPoint Presentation</vt:lpstr>
      <vt:lpstr>PowerPoint Presentation</vt:lpstr>
      <vt:lpstr>PowerPoint Presentation</vt:lpstr>
      <vt:lpstr>PowerPoint Presentation</vt:lpstr>
      <vt:lpstr>Comparison of Standard Errors</vt:lpstr>
    </vt:vector>
  </TitlesOfParts>
  <Company>ucb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and Overview</dc:title>
  <dc:creator>alan hubbard..</dc:creator>
  <cp:lastModifiedBy>skorah</cp:lastModifiedBy>
  <cp:revision>273</cp:revision>
  <cp:lastPrinted>2009-03-03T17:38:18Z</cp:lastPrinted>
  <dcterms:created xsi:type="dcterms:W3CDTF">2011-03-15T13:12:06Z</dcterms:created>
  <dcterms:modified xsi:type="dcterms:W3CDTF">2013-03-07T17:14:12Z</dcterms:modified>
</cp:coreProperties>
</file>