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66"/>
  </p:notesMasterIdLst>
  <p:handoutMasterIdLst>
    <p:handoutMasterId r:id="rId67"/>
  </p:handoutMasterIdLst>
  <p:sldIdLst>
    <p:sldId id="471" r:id="rId2"/>
    <p:sldId id="593" r:id="rId3"/>
    <p:sldId id="525" r:id="rId4"/>
    <p:sldId id="531" r:id="rId5"/>
    <p:sldId id="617" r:id="rId6"/>
    <p:sldId id="530" r:id="rId7"/>
    <p:sldId id="615" r:id="rId8"/>
    <p:sldId id="539" r:id="rId9"/>
    <p:sldId id="540" r:id="rId10"/>
    <p:sldId id="541" r:id="rId11"/>
    <p:sldId id="542" r:id="rId12"/>
    <p:sldId id="543" r:id="rId13"/>
    <p:sldId id="544" r:id="rId14"/>
    <p:sldId id="590" r:id="rId15"/>
    <p:sldId id="545" r:id="rId16"/>
    <p:sldId id="623" r:id="rId17"/>
    <p:sldId id="546" r:id="rId18"/>
    <p:sldId id="548" r:id="rId19"/>
    <p:sldId id="549" r:id="rId20"/>
    <p:sldId id="589" r:id="rId21"/>
    <p:sldId id="550" r:id="rId22"/>
    <p:sldId id="598" r:id="rId23"/>
    <p:sldId id="551" r:id="rId24"/>
    <p:sldId id="552" r:id="rId25"/>
    <p:sldId id="553" r:id="rId26"/>
    <p:sldId id="554" r:id="rId27"/>
    <p:sldId id="556" r:id="rId28"/>
    <p:sldId id="616" r:id="rId29"/>
    <p:sldId id="618" r:id="rId30"/>
    <p:sldId id="557" r:id="rId31"/>
    <p:sldId id="560" r:id="rId32"/>
    <p:sldId id="596" r:id="rId33"/>
    <p:sldId id="561" r:id="rId34"/>
    <p:sldId id="597" r:id="rId35"/>
    <p:sldId id="619" r:id="rId36"/>
    <p:sldId id="563" r:id="rId37"/>
    <p:sldId id="565" r:id="rId38"/>
    <p:sldId id="600" r:id="rId39"/>
    <p:sldId id="599" r:id="rId40"/>
    <p:sldId id="567" r:id="rId41"/>
    <p:sldId id="606" r:id="rId42"/>
    <p:sldId id="601" r:id="rId43"/>
    <p:sldId id="604" r:id="rId44"/>
    <p:sldId id="568" r:id="rId45"/>
    <p:sldId id="605" r:id="rId46"/>
    <p:sldId id="574" r:id="rId47"/>
    <p:sldId id="620" r:id="rId48"/>
    <p:sldId id="577" r:id="rId49"/>
    <p:sldId id="578" r:id="rId50"/>
    <p:sldId id="621" r:id="rId51"/>
    <p:sldId id="581" r:id="rId52"/>
    <p:sldId id="584" r:id="rId53"/>
    <p:sldId id="585" r:id="rId54"/>
    <p:sldId id="622" r:id="rId55"/>
    <p:sldId id="528" r:id="rId56"/>
    <p:sldId id="588" r:id="rId57"/>
    <p:sldId id="587" r:id="rId58"/>
    <p:sldId id="610" r:id="rId59"/>
    <p:sldId id="614" r:id="rId60"/>
    <p:sldId id="611" r:id="rId61"/>
    <p:sldId id="612" r:id="rId62"/>
    <p:sldId id="518" r:id="rId63"/>
    <p:sldId id="472" r:id="rId64"/>
    <p:sldId id="533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4" pos="72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gan McDevitt" initials="MG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D0E2"/>
    <a:srgbClr val="002A40"/>
    <a:srgbClr val="CD28A3"/>
    <a:srgbClr val="002B42"/>
    <a:srgbClr val="FFA500"/>
    <a:srgbClr val="D5E4E5"/>
    <a:srgbClr val="FF6A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49"/>
    <p:restoredTop sz="89453"/>
  </p:normalViewPr>
  <p:slideViewPr>
    <p:cSldViewPr snapToGrid="0" snapToObjects="1">
      <p:cViewPr varScale="1">
        <p:scale>
          <a:sx n="98" d="100"/>
          <a:sy n="98" d="100"/>
        </p:scale>
        <p:origin x="872" y="192"/>
      </p:cViewPr>
      <p:guideLst>
        <p:guide orient="horz" pos="3840"/>
        <p:guide pos="3864"/>
        <p:guide pos="7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notesViewPr>
    <p:cSldViewPr snapToGrid="0" snapToObjects="1">
      <p:cViewPr varScale="1">
        <p:scale>
          <a:sx n="106" d="100"/>
          <a:sy n="106" d="100"/>
        </p:scale>
        <p:origin x="2088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71A3B-994A-3A49-B57B-E42F4CDF9B6F}" type="datetimeFigureOut">
              <a:rPr lang="en-US" smtClean="0">
                <a:latin typeface="Arial" charset="0"/>
              </a:rPr>
              <a:t>11/11/19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D8BA3-4CB8-0949-BA41-682344F7479D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0767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7F3A0D5-E9AF-4B44-8B89-BAB2B2CD0CCD}" type="datetimeFigureOut">
              <a:rPr lang="en-US" smtClean="0"/>
              <a:pPr/>
              <a:t>11/11/19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39297335-E23B-0545-8DFE-98A3B1147F8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283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8708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kscbioinformatics.wordpress.com</a:t>
            </a:r>
            <a:r>
              <a:rPr lang="en-US" dirty="0"/>
              <a:t>/2017/02/13/</a:t>
            </a:r>
            <a:r>
              <a:rPr lang="en-US" dirty="0" err="1"/>
              <a:t>illumina</a:t>
            </a:r>
            <a:r>
              <a:rPr lang="en-US" dirty="0"/>
              <a:t>-sequencing-for-dummies-samples-are-sequenced/</a:t>
            </a:r>
          </a:p>
          <a:p>
            <a:r>
              <a:rPr lang="en-US" dirty="0"/>
              <a:t>https://</a:t>
            </a:r>
            <a:r>
              <a:rPr lang="en-US" dirty="0" err="1"/>
              <a:t>help.basespace.illumina.com</a:t>
            </a:r>
            <a:r>
              <a:rPr lang="en-US" dirty="0"/>
              <a:t>/articles/descriptive/</a:t>
            </a:r>
            <a:r>
              <a:rPr lang="en-US" dirty="0" err="1"/>
              <a:t>fastq</a:t>
            </a:r>
            <a:r>
              <a:rPr lang="en-US" dirty="0"/>
              <a:t>-files/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777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www.broadinstitute.org</a:t>
            </a:r>
            <a:r>
              <a:rPr lang="en-US" dirty="0"/>
              <a:t>/files/shared/mpg/nextgen2010/</a:t>
            </a:r>
            <a:r>
              <a:rPr lang="en-US" dirty="0" err="1"/>
              <a:t>nextgen_poplin.pdf</a:t>
            </a:r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support.illumina.com</a:t>
            </a:r>
            <a:r>
              <a:rPr lang="en-US" dirty="0"/>
              <a:t>/help/BaseSpace_OLH_009008/Content/Source/Informatics/BS/</a:t>
            </a:r>
            <a:r>
              <a:rPr lang="en-US" dirty="0" err="1"/>
              <a:t>QualityScoreEncoding_swBS.htm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388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that one can read into adapter.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06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support.illumina.com</a:t>
            </a:r>
            <a:r>
              <a:rPr lang="en-US" dirty="0"/>
              <a:t>/content/dam/</a:t>
            </a:r>
            <a:r>
              <a:rPr lang="en-US" dirty="0" err="1"/>
              <a:t>illumina</a:t>
            </a:r>
            <a:r>
              <a:rPr lang="en-US" dirty="0"/>
              <a:t>-support/documents/documentation/</a:t>
            </a:r>
            <a:r>
              <a:rPr lang="en-US" dirty="0" err="1"/>
              <a:t>software_documentation</a:t>
            </a:r>
            <a:r>
              <a:rPr lang="en-US" dirty="0"/>
              <a:t>/bcl2fastq/bcl2fastq_letterbooklet_15038058brpmi.pdf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0847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rtsf.natsci.msu.edu</a:t>
            </a:r>
            <a:r>
              <a:rPr lang="en-US" dirty="0"/>
              <a:t>/genomics/tech-notes/</a:t>
            </a:r>
            <a:r>
              <a:rPr lang="en-US" dirty="0" err="1"/>
              <a:t>fastqc</a:t>
            </a:r>
            <a:r>
              <a:rPr lang="en-US" dirty="0"/>
              <a:t>-tutorial-and-</a:t>
            </a:r>
            <a:r>
              <a:rPr lang="en-US" dirty="0" err="1"/>
              <a:t>faq</a:t>
            </a:r>
            <a:r>
              <a:rPr lang="en-US" dirty="0"/>
              <a:t>/</a:t>
            </a:r>
          </a:p>
          <a:p>
            <a:r>
              <a:rPr lang="en-US" dirty="0"/>
              <a:t>https://</a:t>
            </a:r>
            <a:r>
              <a:rPr lang="en-US" dirty="0" err="1"/>
              <a:t>www.bioinformatics.babraham.ac.uk</a:t>
            </a:r>
            <a:r>
              <a:rPr lang="en-US" dirty="0"/>
              <a:t>/projects/fast</a:t>
            </a:r>
          </a:p>
          <a:p>
            <a:r>
              <a:rPr lang="en-US" dirty="0"/>
              <a:t>https://</a:t>
            </a:r>
            <a:r>
              <a:rPr lang="en-US" dirty="0" err="1"/>
              <a:t>dnacore.missouri.edu</a:t>
            </a:r>
            <a:r>
              <a:rPr lang="en-US" dirty="0"/>
              <a:t>/PDF/</a:t>
            </a:r>
            <a:r>
              <a:rPr lang="en-US" dirty="0" err="1"/>
              <a:t>FastQC_Manual.pdfqc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3365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galaxyproject.github.io</a:t>
            </a:r>
            <a:r>
              <a:rPr lang="en-US" dirty="0"/>
              <a:t>/training-material/topics/introduction/slides/introduction.html#25</a:t>
            </a:r>
          </a:p>
          <a:p>
            <a:r>
              <a:rPr lang="en-US" dirty="0"/>
              <a:t>https://</a:t>
            </a:r>
            <a:r>
              <a:rPr lang="en-US" dirty="0" err="1"/>
              <a:t>galaxyproject.github.io</a:t>
            </a:r>
            <a:r>
              <a:rPr lang="en-US" dirty="0"/>
              <a:t>/training-material/topics/introduction/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5101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QC goal: Getting a feel of the data. What am I dealing with?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323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Cutadapt</a:t>
            </a:r>
            <a:r>
              <a:rPr lang="en-US" dirty="0"/>
              <a:t>: http://</a:t>
            </a:r>
            <a:r>
              <a:rPr lang="en-US" dirty="0" err="1"/>
              <a:t>journal.embnet.org</a:t>
            </a:r>
            <a:r>
              <a:rPr lang="en-US" dirty="0"/>
              <a:t>/</a:t>
            </a:r>
            <a:r>
              <a:rPr lang="en-US" dirty="0" err="1"/>
              <a:t>index.php</a:t>
            </a:r>
            <a:r>
              <a:rPr lang="en-US" dirty="0"/>
              <a:t>/</a:t>
            </a:r>
            <a:r>
              <a:rPr lang="en-US" dirty="0" err="1"/>
              <a:t>embnetjournal</a:t>
            </a:r>
            <a:r>
              <a:rPr lang="en-US" dirty="0"/>
              <a:t>/article/view/200</a:t>
            </a:r>
          </a:p>
          <a:p>
            <a:r>
              <a:rPr lang="en-US" dirty="0" err="1"/>
              <a:t>Trimmomatic</a:t>
            </a:r>
            <a:r>
              <a:rPr lang="en-US" dirty="0"/>
              <a:t>: https://</a:t>
            </a:r>
            <a:r>
              <a:rPr lang="en-US" dirty="0" err="1"/>
              <a:t>academic.oup.com</a:t>
            </a:r>
            <a:r>
              <a:rPr lang="en-US" dirty="0"/>
              <a:t>/bioinformatics/article/30/15/2114/2390096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4630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Trimmomatic</a:t>
            </a:r>
            <a:r>
              <a:rPr lang="en-US" dirty="0"/>
              <a:t>: https://</a:t>
            </a:r>
            <a:r>
              <a:rPr lang="en-US" dirty="0" err="1"/>
              <a:t>academic.oup.com</a:t>
            </a:r>
            <a:r>
              <a:rPr lang="en-US" dirty="0"/>
              <a:t>/bioinformatics/article/30/15/2114/2390096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6019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samtools.github.io</a:t>
            </a:r>
            <a:r>
              <a:rPr lang="en-US" dirty="0"/>
              <a:t>/</a:t>
            </a:r>
            <a:r>
              <a:rPr lang="en-US" dirty="0" err="1"/>
              <a:t>hts</a:t>
            </a:r>
            <a:r>
              <a:rPr lang="en-US" dirty="0"/>
              <a:t>-specs/SAMv1.pdf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659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www.ncbi.nlm.nih.gov</a:t>
            </a:r>
            <a:r>
              <a:rPr lang="en-US" dirty="0"/>
              <a:t>/geo/query/</a:t>
            </a:r>
            <a:r>
              <a:rPr lang="en-US" dirty="0" err="1"/>
              <a:t>acc.cgi?acc</a:t>
            </a:r>
            <a:r>
              <a:rPr lang="en-US" dirty="0"/>
              <a:t>=GSE49712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540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</a:t>
            </a:r>
            <a:r>
              <a:rPr lang="en-US" dirty="0" err="1"/>
              <a:t>samtools.github.io</a:t>
            </a:r>
            <a:r>
              <a:rPr lang="en-US" dirty="0"/>
              <a:t>/</a:t>
            </a:r>
            <a:r>
              <a:rPr lang="en-US" dirty="0" err="1"/>
              <a:t>hts</a:t>
            </a:r>
            <a:r>
              <a:rPr lang="en-US" dirty="0"/>
              <a:t>-specs/SAMv1.pdf</a:t>
            </a:r>
          </a:p>
          <a:p>
            <a:r>
              <a:rPr lang="en-US" dirty="0"/>
              <a:t>https://</a:t>
            </a:r>
            <a:r>
              <a:rPr lang="en-US" dirty="0" err="1"/>
              <a:t>broadinstitute.github.io</a:t>
            </a:r>
            <a:r>
              <a:rPr lang="en-US" dirty="0"/>
              <a:t>/</a:t>
            </a:r>
            <a:r>
              <a:rPr lang="en-US" dirty="0" err="1"/>
              <a:t>picard</a:t>
            </a:r>
            <a:r>
              <a:rPr lang="en-US" dirty="0"/>
              <a:t>/explain-</a:t>
            </a:r>
            <a:r>
              <a:rPr lang="en-US" dirty="0" err="1"/>
              <a:t>flags.html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0124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www.ncbi.nlm.nih.gov</a:t>
            </a:r>
            <a:r>
              <a:rPr lang="en-US" dirty="0"/>
              <a:t>/</a:t>
            </a:r>
            <a:r>
              <a:rPr lang="en-US" dirty="0" err="1"/>
              <a:t>pmc</a:t>
            </a:r>
            <a:r>
              <a:rPr lang="en-US" dirty="0"/>
              <a:t>/articles/PMC3322381/pdf/nihms-366740.pdf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8689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Gladstone</a:t>
            </a:r>
            <a:r>
              <a:rPr lang="en-US" baseline="0" dirty="0"/>
              <a:t> </a:t>
            </a:r>
            <a:r>
              <a:rPr lang="mr-IN" baseline="0" dirty="0"/>
              <a:t>–</a:t>
            </a:r>
            <a:r>
              <a:rPr lang="en-US" baseline="0" dirty="0"/>
              <a:t> We were founded 40 years ago and we are a basic biomedical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2155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22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bitesizebio.com</a:t>
            </a:r>
            <a:r>
              <a:rPr lang="en-US" dirty="0"/>
              <a:t>/13546/sequencing-by-synthesis-explaining-the-illumina-sequencing-technology/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584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www.broadinstitute.org</a:t>
            </a:r>
            <a:r>
              <a:rPr lang="en-US" dirty="0"/>
              <a:t>/files/shared/</a:t>
            </a:r>
            <a:r>
              <a:rPr lang="en-US" dirty="0" err="1"/>
              <a:t>illuminavids</a:t>
            </a:r>
            <a:r>
              <a:rPr lang="en-US" dirty="0"/>
              <a:t>/</a:t>
            </a:r>
            <a:r>
              <a:rPr lang="en-US" dirty="0" err="1"/>
              <a:t>sequencingSlides.pdf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269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kscbioinformatics.wordpress.com</a:t>
            </a:r>
            <a:r>
              <a:rPr lang="en-US" dirty="0"/>
              <a:t>/2017/02/13/</a:t>
            </a:r>
            <a:r>
              <a:rPr lang="en-US" dirty="0" err="1"/>
              <a:t>illumina</a:t>
            </a:r>
            <a:r>
              <a:rPr lang="en-US" dirty="0"/>
              <a:t>-sequencing-for-dummies-samples-are-sequenced/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067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Mention that one can read into adapter.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90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www.broadinstitute.org</a:t>
            </a:r>
            <a:r>
              <a:rPr lang="en-US" dirty="0"/>
              <a:t>/files/shared/</a:t>
            </a:r>
            <a:r>
              <a:rPr lang="en-US" dirty="0" err="1"/>
              <a:t>illuminavids</a:t>
            </a:r>
            <a:r>
              <a:rPr lang="en-US" dirty="0"/>
              <a:t>/</a:t>
            </a:r>
            <a:r>
              <a:rPr lang="en-US" dirty="0" err="1"/>
              <a:t>sequencingSlides.pdf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417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878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www.broadinstitute.org</a:t>
            </a:r>
            <a:r>
              <a:rPr lang="en-US" dirty="0"/>
              <a:t>/files/shared/</a:t>
            </a:r>
            <a:r>
              <a:rPr lang="en-US" dirty="0" err="1"/>
              <a:t>illuminavids</a:t>
            </a:r>
            <a:r>
              <a:rPr lang="en-US" dirty="0"/>
              <a:t>/</a:t>
            </a:r>
            <a:r>
              <a:rPr lang="en-US" dirty="0" err="1"/>
              <a:t>sequencingSlides.pdf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462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232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19616" y="5467527"/>
            <a:ext cx="9144000" cy="12536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Star Presenter Name</a:t>
            </a:r>
          </a:p>
          <a:p>
            <a:r>
              <a:rPr lang="en-US" dirty="0"/>
              <a:t>Staff Scientist @ Bioinformatics Core @ GIDB</a:t>
            </a:r>
          </a:p>
          <a:p>
            <a:r>
              <a:rPr lang="en-US" dirty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463065"/>
            <a:ext cx="10363200" cy="166199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Must Attend Workshop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182634"/>
            <a:ext cx="103632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600" b="0" i="0">
                <a:solidFill>
                  <a:srgbClr val="06D0E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Gladstone Institutes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A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54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92700" y="457200"/>
            <a:ext cx="6262688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defRPr sz="2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rgbClr val="002A40"/>
                </a:solidFill>
              </a:defRPr>
            </a:lvl2pPr>
            <a:lvl3pPr>
              <a:defRPr sz="1800">
                <a:solidFill>
                  <a:srgbClr val="002A40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gradFill>
            <a:gsLst>
              <a:gs pos="0">
                <a:srgbClr val="002A40"/>
              </a:gs>
              <a:gs pos="0">
                <a:srgbClr val="007E92">
                  <a:lumMod val="78000"/>
                </a:srgbClr>
              </a:gs>
              <a:gs pos="100000">
                <a:srgbClr val="002A40"/>
              </a:gs>
              <a:gs pos="100000">
                <a:srgbClr val="002A40"/>
              </a:gs>
            </a:gsLst>
            <a:lin ang="2700000" scaled="1"/>
          </a:gradFill>
          <a:effectLst/>
        </p:spPr>
        <p:txBody>
          <a:bodyPr lIns="182880" rIns="182880"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233534"/>
            <a:ext cx="3932237" cy="3635454"/>
          </a:xfrm>
          <a:prstGeom prst="rect">
            <a:avLst/>
          </a:prstGeom>
        </p:spPr>
        <p:txBody>
          <a:bodyPr/>
          <a:lstStyle>
            <a:lvl1pPr marL="285750" indent="-285750">
              <a:buSzPct val="80000"/>
              <a:buFont typeface="Zapf Dingbats"/>
              <a:buChar char="✦"/>
              <a:defRPr sz="16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A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rgbClr val="002A4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0461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A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23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463066"/>
            <a:ext cx="10363200" cy="1661993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"/>
            <a:ext cx="12183232" cy="6853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gradFill>
          <a:gsLst>
            <a:gs pos="0">
              <a:srgbClr val="002A40"/>
            </a:gs>
            <a:gs pos="0">
              <a:srgbClr val="007E92">
                <a:lumMod val="78000"/>
              </a:srgbClr>
            </a:gs>
            <a:gs pos="100000">
              <a:srgbClr val="002A40"/>
            </a:gs>
            <a:gs pos="100000">
              <a:srgbClr val="002A4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878564"/>
            <a:ext cx="10363200" cy="830997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79604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7"/>
            <a:ext cx="12183232" cy="6853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26" y="2597728"/>
            <a:ext cx="6138949" cy="16625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752275"/>
          </a:xfrm>
          <a:prstGeom prst="rect">
            <a:avLst/>
          </a:prstGeom>
        </p:spPr>
        <p:txBody>
          <a:bodyPr lIns="182880" tIns="0" rIns="0" bIns="0">
            <a:spAutoFit/>
          </a:bodyPr>
          <a:lstStyle>
            <a:lvl1pPr marL="457200" indent="-4572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57350" indent="-28575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4pPr>
            <a:lvl5pPr marL="2114550" indent="-28575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A61093-104A-3F48-A441-57D9D495D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lIns="182880" tIns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3200">
                <a:solidFill>
                  <a:schemeClr val="bg1"/>
                </a:solidFill>
              </a:rPr>
              <a:t>Click to edit Master title style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8BD16-FD3B-A446-AB45-8AC5C1110C7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6D979B-F425-AC4D-A789-DB9A5580207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C5781-DF97-CA4F-B7FE-9A68C7FCF76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A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723207"/>
            <a:ext cx="10515600" cy="6093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695859"/>
            <a:ext cx="10515600" cy="17522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880100"/>
          </a:xfrm>
          <a:prstGeom prst="rect">
            <a:avLst/>
          </a:prstGeom>
          <a:gradFill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</a:gradFill>
          <a:effectLst/>
        </p:spPr>
        <p:txBody>
          <a:bodyPr lIns="182880" tIns="0" rIns="182880" bIns="0" anchor="ctr" anchorCtr="0">
            <a:noAutofit/>
          </a:bodyPr>
          <a:lstStyle>
            <a:lvl1pPr>
              <a:lnSpc>
                <a:spcPts val="54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092700" y="457200"/>
            <a:ext cx="6262688" cy="58801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342900" indent="-342900"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  <a:buSzPct val="80000"/>
              <a:buFont typeface="Zapf Dingbats"/>
              <a:buChar char="✦"/>
              <a:defRPr sz="2200" b="0" i="0">
                <a:solidFill>
                  <a:srgbClr val="002A4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 sz="2000">
                <a:solidFill>
                  <a:srgbClr val="002A40"/>
                </a:solidFill>
              </a:defRPr>
            </a:lvl2pPr>
            <a:lvl3pPr>
              <a:defRPr sz="1800">
                <a:solidFill>
                  <a:srgbClr val="002A40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494CF41-D1E7-414E-83C4-36A3C0B3A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AC52A5-493E-104F-ABCB-2740063AE5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36FD3-174D-8740-A172-B7093C3E1B2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1DEA90-C50E-604B-9B51-257E876CE5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9C321C-247C-6C47-B336-8BB02B2C7C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038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69" r:id="rId2"/>
    <p:sldLayoutId id="2147483774" r:id="rId3"/>
    <p:sldLayoutId id="2147483779" r:id="rId4"/>
    <p:sldLayoutId id="2147483780" r:id="rId5"/>
    <p:sldLayoutId id="2147483773" r:id="rId6"/>
    <p:sldLayoutId id="2147483768" r:id="rId7"/>
    <p:sldLayoutId id="2147483770" r:id="rId8"/>
    <p:sldLayoutId id="2147483764" r:id="rId9"/>
    <p:sldLayoutId id="2147483775" r:id="rId10"/>
    <p:sldLayoutId id="2147483765" r:id="rId11"/>
    <p:sldLayoutId id="2147483776" r:id="rId12"/>
    <p:sldLayoutId id="2147483778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usegalaxy.or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informatics.babraham.ac.uk/projects/fastqc/bad_sequence_fastqc.html" TargetMode="External"/><Relationship Id="rId2" Type="http://schemas.openxmlformats.org/officeDocument/2006/relationships/hyperlink" Target="https://www.bioinformatics.babraham.ac.uk/projects/fastqc/good_sequence_short_fastqc.html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ostars.org/" TargetMode="External"/><Relationship Id="rId2" Type="http://schemas.openxmlformats.org/officeDocument/2006/relationships/hyperlink" Target="http://seqanswers.com/forums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rna-seqblog.com/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bioinformatics-course-feedback.questionpro.com/" TargetMode="Externa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sra" TargetMode="Externa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348288"/>
            <a:ext cx="9144000" cy="125367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Krishna Choudhary</a:t>
            </a:r>
          </a:p>
          <a:p>
            <a:r>
              <a:rPr lang="en-US" dirty="0"/>
              <a:t>Biostatistician @ Bioinformatics Core @ GIDB</a:t>
            </a:r>
          </a:p>
          <a:p>
            <a:r>
              <a:rPr lang="en-US"/>
              <a:t>March 28, </a:t>
            </a:r>
            <a:r>
              <a:rPr lang="en-US" dirty="0"/>
              <a:t>2019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RNA-</a:t>
            </a:r>
            <a:r>
              <a:rPr lang="en-US" dirty="0" err="1"/>
              <a:t>seq</a:t>
            </a:r>
            <a:r>
              <a:rPr lang="en-US" dirty="0"/>
              <a:t> data analysis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Gladstone Institutes</a:t>
            </a:r>
          </a:p>
        </p:txBody>
      </p:sp>
    </p:spTree>
    <p:extLst>
      <p:ext uri="{BB962C8B-B14F-4D97-AF65-F5344CB8AC3E}">
        <p14:creationId xmlns:p14="http://schemas.microsoft.com/office/powerpoint/2010/main" val="251947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97A78DD-B7CE-2549-945C-DC1179F57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Flow cells are organized in lanes, columns and tiles.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B0AC4-C58C-6548-975F-6EE7D2C9F0F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B3562D-2014-A34A-BE2A-F55E2BEC1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5200" y="2139950"/>
            <a:ext cx="7747000" cy="4216400"/>
          </a:xfrm>
          <a:prstGeom prst="rect">
            <a:avLst/>
          </a:prstGeom>
        </p:spPr>
      </p:pic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A43B91-F22B-724E-A0E7-87EB9E3149C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538912"/>
            <a:ext cx="4963160" cy="365125"/>
          </a:xfrm>
        </p:spPr>
        <p:txBody>
          <a:bodyPr/>
          <a:lstStyle/>
          <a:p>
            <a:r>
              <a:rPr lang="en-US"/>
              <a:t>Image borrowed from slides shared by Broad Institute (link in description).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663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2CD26F6-8F99-2345-A355-BCD4A70F4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DNA fragments immobilized on flow cell &amp; amplified into clonal clusters.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94DBE2-F8F6-4F4D-9EBD-325D0B8E7F9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11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396B977-5E52-B04E-9A33-EA7D10DED528}"/>
              </a:ext>
            </a:extLst>
          </p:cNvPr>
          <p:cNvGrpSpPr/>
          <p:nvPr/>
        </p:nvGrpSpPr>
        <p:grpSpPr>
          <a:xfrm>
            <a:off x="680720" y="2989357"/>
            <a:ext cx="10760075" cy="1803400"/>
            <a:chOff x="838200" y="3197860"/>
            <a:chExt cx="12884150" cy="18034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61F94B7-8668-664A-9B34-177CF9866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3197860"/>
              <a:ext cx="5435600" cy="18034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0FCC556-E544-B74D-8379-103E7417C7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42050" y="3197860"/>
              <a:ext cx="7480300" cy="1651000"/>
            </a:xfrm>
            <a:prstGeom prst="rect">
              <a:avLst/>
            </a:prstGeom>
          </p:spPr>
        </p:pic>
      </p:grp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34E7F91-07B0-4C41-AE27-F3FC39C7DFF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414520" cy="365125"/>
          </a:xfrm>
        </p:spPr>
        <p:txBody>
          <a:bodyPr/>
          <a:lstStyle/>
          <a:p>
            <a:r>
              <a:rPr lang="en-US"/>
              <a:t>Image adapted from blog by Lauren Launen (link in description).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89CFD8-B6FE-2843-9A5A-D1BC05E7EEF6}"/>
              </a:ext>
            </a:extLst>
          </p:cNvPr>
          <p:cNvSpPr txBox="1"/>
          <p:nvPr/>
        </p:nvSpPr>
        <p:spPr>
          <a:xfrm>
            <a:off x="838200" y="4998279"/>
            <a:ext cx="1183640" cy="62992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latin typeface="Helvetica" charset="0"/>
                <a:ea typeface="Times New Roman" charset="0"/>
                <a:cs typeface="Arial" charset="0"/>
              </a:rPr>
              <a:t>cDNA fragments stick to complementary sequences on flow cell.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1088DAF-6D57-F042-BE3D-DE99BFA84470}"/>
              </a:ext>
            </a:extLst>
          </p:cNvPr>
          <p:cNvSpPr txBox="1"/>
          <p:nvPr/>
        </p:nvSpPr>
        <p:spPr>
          <a:xfrm>
            <a:off x="2889505" y="4792757"/>
            <a:ext cx="1524000" cy="90114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200" dirty="0">
                <a:latin typeface="Helvetica" charset="0"/>
                <a:ea typeface="Times New Roman" charset="0"/>
                <a:cs typeface="Arial" charset="0"/>
              </a:rPr>
              <a:t>Fragments bend. Adapter on other end pairs with complementary sequence.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09D168-6735-554E-91C0-068A63528AD3}"/>
              </a:ext>
            </a:extLst>
          </p:cNvPr>
          <p:cNvSpPr txBox="1"/>
          <p:nvPr/>
        </p:nvSpPr>
        <p:spPr>
          <a:xfrm>
            <a:off x="687895" y="2334411"/>
            <a:ext cx="1731176" cy="28388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Immobilization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859306-BFEC-C844-888F-F2999063BBF1}"/>
              </a:ext>
            </a:extLst>
          </p:cNvPr>
          <p:cNvSpPr txBox="1"/>
          <p:nvPr/>
        </p:nvSpPr>
        <p:spPr>
          <a:xfrm>
            <a:off x="3143195" y="2346517"/>
            <a:ext cx="1148080" cy="27178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Bridging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92B5E9-6210-D649-8CF3-903D4CE63DCC}"/>
              </a:ext>
            </a:extLst>
          </p:cNvPr>
          <p:cNvSpPr txBox="1"/>
          <p:nvPr/>
        </p:nvSpPr>
        <p:spPr>
          <a:xfrm>
            <a:off x="5246236" y="2160104"/>
            <a:ext cx="2008448" cy="109417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Synthesize complementary strand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B5FAEED-C7FC-CA43-B787-88DDBC15B370}"/>
              </a:ext>
            </a:extLst>
          </p:cNvPr>
          <p:cNvSpPr txBox="1"/>
          <p:nvPr/>
        </p:nvSpPr>
        <p:spPr>
          <a:xfrm>
            <a:off x="7612492" y="2346517"/>
            <a:ext cx="1624275" cy="27178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Linearization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1BEDBD-967D-334F-86B3-762FD66D3B7D}"/>
              </a:ext>
            </a:extLst>
          </p:cNvPr>
          <p:cNvSpPr txBox="1"/>
          <p:nvPr/>
        </p:nvSpPr>
        <p:spPr>
          <a:xfrm>
            <a:off x="9594575" y="2160104"/>
            <a:ext cx="2080590" cy="63766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Repeat steps =&gt; </a:t>
            </a:r>
          </a:p>
          <a:p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Clonal clusters</a:t>
            </a:r>
          </a:p>
        </p:txBody>
      </p:sp>
    </p:spTree>
    <p:extLst>
      <p:ext uri="{BB962C8B-B14F-4D97-AF65-F5344CB8AC3E}">
        <p14:creationId xmlns:p14="http://schemas.microsoft.com/office/powerpoint/2010/main" val="3076862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868605-E473-AC49-8B20-8C7711B905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6812280" cy="3871829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Adapters contain primer binding sites.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Nucleotide with reversible terminator &amp; fluorophore added.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Image nucleotide added.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Remove terminator and fluorophore.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Repeat 2-4.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239E97-353C-E149-BA57-C95EC8302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Sequencing by Synthesis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20AA074-6863-A043-9905-A7AB66E7FBD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Image source: DMLapato [CC BY-SA 4.0 (https://creativecommons.org/licenses/by-sa/4.0)]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AD642-C37B-B74F-B54D-E726F6B5B3F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12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A88748-344E-8244-BA4E-D4DE7ECA3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892" y="1934528"/>
            <a:ext cx="3949148" cy="406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12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4F73AE4-969C-DE46-B30E-58C6520E2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Strong signal from monoclonal clusters.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24B18-20B3-2745-A2AB-D500C2A237C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7FF4B5-0A0F-E645-BFC4-7AC0E62AC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1" y="2038348"/>
            <a:ext cx="4456872" cy="417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794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290D07-58DA-3C40-97F7-508A028B68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484031"/>
          </a:xfrm>
        </p:spPr>
        <p:txBody>
          <a:bodyPr/>
          <a:lstStyle/>
          <a:p>
            <a:r>
              <a:rPr lang="en-US" dirty="0"/>
              <a:t>Read sequence.</a:t>
            </a:r>
          </a:p>
          <a:p>
            <a:endParaRPr lang="en-US" dirty="0"/>
          </a:p>
          <a:p>
            <a:r>
              <a:rPr lang="en-US" dirty="0"/>
              <a:t>Instrument used, flow cell id, lane number, tile number, etc.</a:t>
            </a:r>
          </a:p>
          <a:p>
            <a:endParaRPr lang="en-US" dirty="0"/>
          </a:p>
          <a:p>
            <a:r>
              <a:rPr lang="en-US" dirty="0"/>
              <a:t>Quality of each base call.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3BFF79D-5849-2149-8A68-BD67B5063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FASTQ files contain detailed information about each read.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0E1AF-C0D9-3547-9DDD-F7E698F5104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57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DBF05F-6E91-DD46-A6B5-2A9E6E602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calling may not be accurate.</a:t>
            </a:r>
            <a:br>
              <a:rPr lang="en-US" dirty="0"/>
            </a:br>
            <a:r>
              <a:rPr lang="en-US" sz="2400" dirty="0"/>
              <a:t>Various possible causes: Example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D619B-85DF-5149-8344-4247FFF15C0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D02786-E246-4147-BBFE-9365D9892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078" y="3498573"/>
            <a:ext cx="4536385" cy="199169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E820B8-49BA-0A41-876D-12346C32B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588" y="3273286"/>
            <a:ext cx="4877629" cy="2022165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D68E8A4-D3C3-664C-A87E-773BA58C1270}"/>
              </a:ext>
            </a:extLst>
          </p:cNvPr>
          <p:cNvCxnSpPr>
            <a:cxnSpLocks/>
          </p:cNvCxnSpPr>
          <p:nvPr/>
        </p:nvCxnSpPr>
        <p:spPr>
          <a:xfrm>
            <a:off x="6188765" y="2226365"/>
            <a:ext cx="0" cy="38696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738A56C-1C0C-3246-9A6B-C835FB02B6C5}"/>
              </a:ext>
            </a:extLst>
          </p:cNvPr>
          <p:cNvSpPr txBox="1"/>
          <p:nvPr/>
        </p:nvSpPr>
        <p:spPr>
          <a:xfrm>
            <a:off x="1948069" y="2226365"/>
            <a:ext cx="2517913" cy="9144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Ideal world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C2E028-28D2-2D4A-BDD9-9E8533E21220}"/>
              </a:ext>
            </a:extLst>
          </p:cNvPr>
          <p:cNvSpPr txBox="1"/>
          <p:nvPr/>
        </p:nvSpPr>
        <p:spPr>
          <a:xfrm>
            <a:off x="8010939" y="2226365"/>
            <a:ext cx="2517913" cy="9144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Real world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19FCE14D-CA3D-454B-BA42-9EC3E46D10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599" y="6356350"/>
            <a:ext cx="4760843" cy="365125"/>
          </a:xfrm>
        </p:spPr>
        <p:txBody>
          <a:bodyPr/>
          <a:lstStyle/>
          <a:p>
            <a:r>
              <a:rPr lang="en-US"/>
              <a:t>Image adapted from a Broad Institute presentation (link in description).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928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DBF05F-6E91-DD46-A6B5-2A9E6E602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calling may not be accurate.</a:t>
            </a:r>
            <a:br>
              <a:rPr lang="en-US" dirty="0"/>
            </a:br>
            <a:r>
              <a:rPr lang="en-US" sz="2400" dirty="0"/>
              <a:t>Various possible causes: Example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D619B-85DF-5149-8344-4247FFF15C0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16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19FCE14D-CA3D-454B-BA42-9EC3E46D103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599" y="6356350"/>
            <a:ext cx="4760843" cy="365125"/>
          </a:xfrm>
        </p:spPr>
        <p:txBody>
          <a:bodyPr/>
          <a:lstStyle/>
          <a:p>
            <a:r>
              <a:rPr lang="en-US" dirty="0"/>
              <a:t>Image adapted from Pfeiffer et al., Scientific Reports, (2018) 8:10950.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0BE0E9-039D-124B-97D5-DE569A298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2730" y="2317314"/>
            <a:ext cx="7459157" cy="334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271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9CFF48-C81B-3C40-AB5C-ABB9A7B493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478149"/>
          </a:xfrm>
        </p:spPr>
        <p:txBody>
          <a:bodyPr/>
          <a:lstStyle/>
          <a:p>
            <a:r>
              <a:rPr lang="en-US" sz="2400" dirty="0"/>
              <a:t>Blocking of synthesis after one nucleotide addition may be inefficient.</a:t>
            </a:r>
          </a:p>
          <a:p>
            <a:r>
              <a:rPr lang="en-US" sz="2400" dirty="0"/>
              <a:t>Clusters might not be monoclonal.</a:t>
            </a:r>
          </a:p>
          <a:p>
            <a:r>
              <a:rPr lang="en-US" sz="2400" dirty="0"/>
              <a:t>A tile may be out of focus.</a:t>
            </a:r>
          </a:p>
          <a:p>
            <a:r>
              <a:rPr lang="en-US" sz="2400" dirty="0"/>
              <a:t>Oil, reagent, etc. on flow cell or imaging component, etc.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r>
              <a:rPr lang="en-US" sz="2400" dirty="0"/>
              <a:t>=&gt; Need to record quality of each base call.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DBF05F-6E91-DD46-A6B5-2A9E6E602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calling may not be accurate.</a:t>
            </a:r>
            <a:br>
              <a:rPr lang="en-US" dirty="0"/>
            </a:br>
            <a:r>
              <a:rPr lang="en-US" sz="2400" dirty="0"/>
              <a:t>Possible causes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5D619B-85DF-5149-8344-4247FFF15C0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502844-E661-CB43-AB3F-522DFEDDF1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23170" r="23170"/>
          <a:stretch/>
        </p:blipFill>
        <p:spPr>
          <a:xfrm rot="16200000">
            <a:off x="5186595" y="1791845"/>
            <a:ext cx="2082800" cy="6146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9965A1D-759F-DA42-8A8B-4DF14688DE0E}"/>
              </a:ext>
            </a:extLst>
          </p:cNvPr>
          <p:cNvSpPr txBox="1"/>
          <p:nvPr/>
        </p:nvSpPr>
        <p:spPr>
          <a:xfrm>
            <a:off x="2668249" y="4032354"/>
            <a:ext cx="516325" cy="1409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>
              <a:spcAft>
                <a:spcPts val="600"/>
              </a:spcAft>
            </a:pPr>
            <a:endParaRPr lang="en-US" sz="2000" dirty="0" err="1">
              <a:latin typeface="Helvetica" charset="0"/>
              <a:ea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826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AF6E56-D9D3-9C47-BD5D-C3D1544B50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87798"/>
          </a:xfrm>
        </p:spPr>
        <p:txBody>
          <a:bodyPr/>
          <a:lstStyle/>
          <a:p>
            <a:r>
              <a:rPr lang="en-US" dirty="0"/>
              <a:t>Open </a:t>
            </a:r>
            <a:r>
              <a:rPr lang="en-US" dirty="0" err="1"/>
              <a:t>Single_read.fastq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6A1F85-0120-284C-A854-168FF3C38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FASTQ file with one read only.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265BE-3344-0D42-B3A4-97EC7C637C1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010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5150CFC-FA1A-9C4A-B895-618112395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Four lines per read: </a:t>
            </a:r>
            <a:br>
              <a:rPr lang="en-US" sz="3200" dirty="0"/>
            </a:br>
            <a:r>
              <a:rPr lang="en-US" sz="3200" dirty="0"/>
              <a:t>1. Read ID, 2. Sequence, 3. Space for optional info, 4. Quality.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753B3-2A0F-2248-99FB-9B2532955A6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19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DF47B4-9FC3-A141-8C8F-BE6F5145B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17554"/>
            <a:ext cx="10528300" cy="4338796"/>
          </a:xfrm>
          <a:prstGeom prst="rect">
            <a:avLst/>
          </a:prstGeom>
        </p:spPr>
      </p:pic>
      <p:sp>
        <p:nvSpPr>
          <p:cNvPr id="7" name="Footer Placeholder 12">
            <a:extLst>
              <a:ext uri="{FF2B5EF4-FFF2-40B4-BE49-F238E27FC236}">
                <a16:creationId xmlns:a16="http://schemas.microsoft.com/office/drawing/2014/main" id="{7F628586-4CE0-D049-AF67-7D989A00A91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538912"/>
            <a:ext cx="4414520" cy="365125"/>
          </a:xfrm>
        </p:spPr>
        <p:txBody>
          <a:bodyPr/>
          <a:lstStyle/>
          <a:p>
            <a:r>
              <a:rPr lang="en-US"/>
              <a:t>Image adapted from blog by Lauren Launen (link in description).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074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B9D0D7-8819-A445-9A1A-2612729E46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451953"/>
          </a:xfrm>
        </p:spPr>
        <p:txBody>
          <a:bodyPr/>
          <a:lstStyle/>
          <a:p>
            <a:r>
              <a:rPr lang="en-US" dirty="0"/>
              <a:t>Demystifying RNA-</a:t>
            </a:r>
            <a:r>
              <a:rPr lang="en-US" dirty="0" err="1"/>
              <a:t>Seq</a:t>
            </a:r>
            <a:r>
              <a:rPr lang="en-US" dirty="0"/>
              <a:t> computational analysis.</a:t>
            </a:r>
          </a:p>
          <a:p>
            <a:endParaRPr lang="en-US" dirty="0"/>
          </a:p>
          <a:p>
            <a:r>
              <a:rPr lang="en-US" dirty="0"/>
              <a:t>Enable informed conversations with computational biologists.</a:t>
            </a:r>
          </a:p>
          <a:p>
            <a:endParaRPr lang="en-US" dirty="0"/>
          </a:p>
          <a:p>
            <a:r>
              <a:rPr lang="en-US" dirty="0"/>
              <a:t>Work with Galaxy.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425F3A-360E-E94F-9BED-921981158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goals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DCF95-DB0F-6140-85F9-847BBA2B214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666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481AD6-DD53-5545-95C7-08D259C06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Quality is encoded as symbols.</a:t>
            </a:r>
            <a:br>
              <a:rPr lang="en-US" dirty="0"/>
            </a:br>
            <a:endParaRPr lang="en-US" sz="2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E76F42A-D4D8-F54F-B82C-6CD74590D2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FE4AEC-77C4-0C43-833E-546AC7CD2FF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5936FD3-174D-8740-A172-B7093C3E1B2E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550B9A-8951-8A4E-85A7-0E0B94635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700" y="1102658"/>
            <a:ext cx="6262688" cy="52536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ABD089-EC45-4644-B398-F52DCD162183}"/>
              </a:ext>
            </a:extLst>
          </p:cNvPr>
          <p:cNvSpPr txBox="1"/>
          <p:nvPr/>
        </p:nvSpPr>
        <p:spPr>
          <a:xfrm>
            <a:off x="7686259" y="6858000"/>
            <a:ext cx="4770784" cy="11747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1400" dirty="0"/>
              <a:t>Link for Illumina encoding of scores in description.</a:t>
            </a:r>
            <a:endParaRPr lang="en-US" sz="1400" dirty="0">
              <a:latin typeface="Helvetica" charset="0"/>
              <a:ea typeface="Times New Roman" charset="0"/>
              <a:cs typeface="Arial" charset="0"/>
            </a:endParaRPr>
          </a:p>
          <a:p>
            <a:pPr>
              <a:spcAft>
                <a:spcPts val="600"/>
              </a:spcAft>
            </a:pPr>
            <a:endParaRPr lang="en-US" sz="1400" dirty="0" err="1">
              <a:latin typeface="Helvetica" charset="0"/>
              <a:ea typeface="Times New Roman" charset="0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D4D4D8-AD22-CC44-BE25-841C3FD96A07}"/>
              </a:ext>
            </a:extLst>
          </p:cNvPr>
          <p:cNvSpPr txBox="1"/>
          <p:nvPr/>
        </p:nvSpPr>
        <p:spPr>
          <a:xfrm>
            <a:off x="5419165" y="457200"/>
            <a:ext cx="5593976" cy="363071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Quality measured in terms of </a:t>
            </a:r>
            <a:r>
              <a:rPr lang="en-US" sz="2000" dirty="0" err="1">
                <a:latin typeface="Helvetica" charset="0"/>
                <a:ea typeface="Times New Roman" charset="0"/>
                <a:cs typeface="Arial" charset="0"/>
              </a:rPr>
              <a:t>Phred</a:t>
            </a: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 scores.</a:t>
            </a:r>
          </a:p>
        </p:txBody>
      </p:sp>
    </p:spTree>
    <p:extLst>
      <p:ext uri="{BB962C8B-B14F-4D97-AF65-F5344CB8AC3E}">
        <p14:creationId xmlns:p14="http://schemas.microsoft.com/office/powerpoint/2010/main" val="3114578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BBA961-F7EB-DA4B-A04B-EC8846B7C6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87798"/>
          </a:xfrm>
        </p:spPr>
        <p:txBody>
          <a:bodyPr/>
          <a:lstStyle/>
          <a:p>
            <a:r>
              <a:rPr lang="en-US" dirty="0"/>
              <a:t>Open Bacteria_GATTACA_L001_R1_001.fastq.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8FD168-7E96-2546-932D-03F212BF3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Adapters, primers, contaminants, target sequences, etc. represented in FASTQ files.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C0075E-6592-474C-8FFA-5D26A92286C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323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239E97-353C-E149-BA57-C95EC8302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Length of insert &lt; Length of reads ordered</a:t>
            </a:r>
            <a:br>
              <a:rPr lang="en-US" dirty="0"/>
            </a:br>
            <a:r>
              <a:rPr lang="en-US" dirty="0"/>
              <a:t>=&gt; Adapters included in reads.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20AA074-6863-A043-9905-A7AB66E7FBD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Image source: DMLapato [CC BY-SA 4.0 (https://creativecommons.org/licenses/by-sa/4.0)]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AD642-C37B-B74F-B54D-E726F6B5B3F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22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AA88748-344E-8244-BA4E-D4DE7ECA3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1426" y="1829597"/>
            <a:ext cx="3949148" cy="406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359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16652-E6DF-CA49-B582-33F2EDB178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793506" cy="4498667"/>
          </a:xfrm>
        </p:spPr>
        <p:txBody>
          <a:bodyPr/>
          <a:lstStyle/>
          <a:p>
            <a:r>
              <a:rPr lang="en-US" sz="2000" dirty="0"/>
              <a:t>File names often follow a format.</a:t>
            </a:r>
          </a:p>
          <a:p>
            <a:pPr lvl="1"/>
            <a:r>
              <a:rPr lang="en-US" sz="2000" dirty="0" err="1"/>
              <a:t>SampleName_Barcode_LaneNumber_ReadNumber_SetNumber.fastq</a:t>
            </a:r>
            <a:endParaRPr lang="en-US" sz="2000" dirty="0"/>
          </a:p>
          <a:p>
            <a:pPr lvl="1"/>
            <a:r>
              <a:rPr lang="en-US" sz="2000" dirty="0"/>
              <a:t>Ex – Bacteria_GATTACA_L001_R1_001.fastq</a:t>
            </a:r>
          </a:p>
          <a:p>
            <a:pPr lvl="1"/>
            <a:endParaRPr lang="en-US" sz="2000" dirty="0"/>
          </a:p>
          <a:p>
            <a:r>
              <a:rPr lang="en-US" sz="2000" dirty="0"/>
              <a:t>Paired-end reads named with R1 and R2 in file name.</a:t>
            </a:r>
          </a:p>
          <a:p>
            <a:pPr lvl="1"/>
            <a:r>
              <a:rPr lang="en-US" sz="2000" dirty="0"/>
              <a:t>Ex – Bacteria_GATTACA_L001_R1_001.fastq and Bacteria_GATTACA_L001_R2_001.fastq</a:t>
            </a:r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000" dirty="0"/>
              <a:t>File extensions may be </a:t>
            </a:r>
            <a:r>
              <a:rPr lang="en-US" sz="2000" i="1" dirty="0"/>
              <a:t>.</a:t>
            </a:r>
            <a:r>
              <a:rPr lang="en-US" sz="2000" i="1" dirty="0" err="1"/>
              <a:t>fq</a:t>
            </a:r>
            <a:r>
              <a:rPr lang="en-US" sz="2000" i="1" dirty="0"/>
              <a:t> </a:t>
            </a:r>
            <a:r>
              <a:rPr lang="en-US" sz="2000" dirty="0"/>
              <a:t>or even </a:t>
            </a:r>
            <a:r>
              <a:rPr lang="en-US" sz="2000" i="1" dirty="0"/>
              <a:t>.txt</a:t>
            </a:r>
            <a:r>
              <a:rPr lang="en-US" sz="2000" dirty="0"/>
              <a:t>.</a:t>
            </a:r>
          </a:p>
          <a:p>
            <a:r>
              <a:rPr lang="en-US" sz="2000" dirty="0"/>
              <a:t>Often compressed using </a:t>
            </a:r>
            <a:r>
              <a:rPr lang="en-US" sz="2000" i="1" dirty="0" err="1"/>
              <a:t>gzip</a:t>
            </a:r>
            <a:r>
              <a:rPr lang="en-US" sz="2000" i="1" dirty="0"/>
              <a:t>.</a:t>
            </a:r>
          </a:p>
          <a:p>
            <a:pPr lvl="1"/>
            <a:r>
              <a:rPr lang="en-US" sz="2000" i="1" dirty="0" err="1"/>
              <a:t>gzip</a:t>
            </a:r>
            <a:r>
              <a:rPr lang="en-US" sz="2000" i="1" dirty="0"/>
              <a:t> </a:t>
            </a:r>
            <a:r>
              <a:rPr lang="en-US" sz="2000" dirty="0"/>
              <a:t>is free and open-source</a:t>
            </a:r>
            <a:r>
              <a:rPr lang="en-US" sz="2000" i="1" dirty="0"/>
              <a:t>.</a:t>
            </a:r>
          </a:p>
          <a:p>
            <a:pPr lvl="1"/>
            <a:r>
              <a:rPr lang="en-US" sz="2000" dirty="0"/>
              <a:t>Resulting file names have </a:t>
            </a:r>
            <a:r>
              <a:rPr lang="en-US" sz="2000" i="1" dirty="0"/>
              <a:t>.</a:t>
            </a:r>
            <a:r>
              <a:rPr lang="en-US" sz="2000" i="1" dirty="0" err="1"/>
              <a:t>gz</a:t>
            </a:r>
            <a:r>
              <a:rPr lang="en-US" sz="2000" dirty="0"/>
              <a:t> added. Example – </a:t>
            </a:r>
            <a:r>
              <a:rPr lang="en-US" sz="2000" i="1" dirty="0"/>
              <a:t>.</a:t>
            </a:r>
            <a:r>
              <a:rPr lang="en-US" sz="2000" i="1" dirty="0" err="1"/>
              <a:t>fq.gz</a:t>
            </a:r>
            <a:r>
              <a:rPr lang="en-US" sz="2000" i="1" dirty="0"/>
              <a:t>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A1AF2E-E5C7-0647-96E4-54B3BD406F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Naming conventions for </a:t>
            </a:r>
            <a:r>
              <a:rPr lang="en-US" dirty="0" err="1"/>
              <a:t>fastq</a:t>
            </a:r>
            <a:r>
              <a:rPr lang="en-US" dirty="0"/>
              <a:t> files.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C3E2FE-04D0-FD4B-AE8D-5F1B62B9DB0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41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602F597-0A61-4F43-A183-A29BCD59B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Quality control of sequencing files. (~ 30 mins)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52D0F6-62A9-374E-A248-60C1FC2B63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goal: Running </a:t>
            </a:r>
            <a:r>
              <a:rPr lang="en-US" dirty="0" err="1"/>
              <a:t>FastQC</a:t>
            </a:r>
            <a:r>
              <a:rPr lang="en-US" dirty="0"/>
              <a:t> and interpreting results.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10C1A-74FD-454F-8A75-D78FEACDB12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5936FD3-174D-8740-A172-B7093C3E1B2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337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3D00CE-462A-4142-B7BE-EAE09CE3B9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000069"/>
          </a:xfrm>
        </p:spPr>
        <p:txBody>
          <a:bodyPr/>
          <a:lstStyle/>
          <a:p>
            <a:r>
              <a:rPr lang="en-US" dirty="0"/>
              <a:t>Summarizes quality of base calls.</a:t>
            </a:r>
          </a:p>
          <a:p>
            <a:r>
              <a:rPr lang="en-US" dirty="0"/>
              <a:t>Checks for presence of know adapters.</a:t>
            </a:r>
          </a:p>
          <a:p>
            <a:r>
              <a:rPr lang="en-US" dirty="0"/>
              <a:t>Any sequences more frequently observed than typical?</a:t>
            </a:r>
          </a:p>
          <a:p>
            <a:r>
              <a:rPr lang="en-US" dirty="0"/>
              <a:t>Any sequence biases?</a:t>
            </a:r>
          </a:p>
          <a:p>
            <a:r>
              <a:rPr lang="en-US" dirty="0"/>
              <a:t>Any GC biases?</a:t>
            </a:r>
          </a:p>
          <a:p>
            <a:r>
              <a:rPr lang="en-US" dirty="0"/>
              <a:t>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A94D7A4-FFD9-6749-87D9-C94A628CD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FastQC</a:t>
            </a:r>
            <a:r>
              <a:rPr lang="en-US" sz="3200" dirty="0"/>
              <a:t>: Tool for quality control of sequencing data</a:t>
            </a:r>
          </a:p>
        </p:txBody>
      </p:sp>
    </p:spTree>
    <p:extLst>
      <p:ext uri="{BB962C8B-B14F-4D97-AF65-F5344CB8AC3E}">
        <p14:creationId xmlns:p14="http://schemas.microsoft.com/office/powerpoint/2010/main" val="3354429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FE7563-E5D0-8945-B003-B420D43231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315027"/>
          </a:xfrm>
        </p:spPr>
        <p:txBody>
          <a:bodyPr/>
          <a:lstStyle/>
          <a:p>
            <a:r>
              <a:rPr lang="en-US" dirty="0"/>
              <a:t>Free, public, internet accessible resource.</a:t>
            </a:r>
            <a:endParaRPr lang="en-US" dirty="0">
              <a:hlinkClick r:id="rId3"/>
            </a:endParaRPr>
          </a:p>
          <a:p>
            <a:pPr lvl="1"/>
            <a:r>
              <a:rPr lang="en-US" dirty="0">
                <a:hlinkClick r:id="rId3"/>
              </a:rPr>
              <a:t>https://usegalaxy.org/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Data transfer and data storage are not encrypted.</a:t>
            </a:r>
          </a:p>
          <a:p>
            <a:pPr lvl="1"/>
            <a:r>
              <a:rPr lang="en-US" dirty="0"/>
              <a:t>DO NOT UPLOAD PROTECTED DATA!!!</a:t>
            </a:r>
          </a:p>
          <a:p>
            <a:pPr lvl="1"/>
            <a:endParaRPr lang="en-US" dirty="0"/>
          </a:p>
          <a:p>
            <a:r>
              <a:rPr lang="en-US" dirty="0"/>
              <a:t>For protected or large data:</a:t>
            </a:r>
          </a:p>
          <a:p>
            <a:pPr lvl="1"/>
            <a:r>
              <a:rPr lang="en-US" dirty="0"/>
              <a:t>Setup local galaxy instance.</a:t>
            </a:r>
          </a:p>
          <a:p>
            <a:pPr lvl="1"/>
            <a:r>
              <a:rPr lang="en-US" dirty="0"/>
              <a:t>Run Galaxy on the cloud.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538621-ACCD-6D42-B043-32F5E11AA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Galaxy: Open source, web-based platform that integrates many tools.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96898-FC5C-004B-A712-9D31C8554D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71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E0F5DE-39BE-094D-932F-43627BFDE3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724733"/>
          </a:xfrm>
        </p:spPr>
        <p:txBody>
          <a:bodyPr/>
          <a:lstStyle/>
          <a:p>
            <a:r>
              <a:rPr lang="en-US" sz="1600" dirty="0"/>
              <a:t>Non-normal GC content per read?</a:t>
            </a:r>
          </a:p>
          <a:p>
            <a:pPr lvl="1"/>
            <a:r>
              <a:rPr lang="en-US" sz="1600" dirty="0"/>
              <a:t>Normal expected for whole-genome shotgun sequencing.</a:t>
            </a:r>
          </a:p>
          <a:p>
            <a:pPr lvl="1"/>
            <a:r>
              <a:rPr lang="en-US" sz="1600" dirty="0"/>
              <a:t>RNA-</a:t>
            </a:r>
            <a:r>
              <a:rPr lang="en-US" sz="1600" dirty="0" err="1"/>
              <a:t>seq</a:t>
            </a:r>
            <a:r>
              <a:rPr lang="en-US" sz="1600" dirty="0"/>
              <a:t> might give different distributions.</a:t>
            </a:r>
          </a:p>
          <a:p>
            <a:pPr lvl="1"/>
            <a:endParaRPr lang="en-US" sz="1600" dirty="0"/>
          </a:p>
          <a:p>
            <a:r>
              <a:rPr lang="en-US" sz="1600" dirty="0"/>
              <a:t>Non-uniform sequence content per nucleotide?</a:t>
            </a:r>
          </a:p>
          <a:p>
            <a:pPr lvl="1"/>
            <a:r>
              <a:rPr lang="en-US" sz="1600" dirty="0"/>
              <a:t>First 10-15 </a:t>
            </a:r>
            <a:r>
              <a:rPr lang="en-US" sz="1600" dirty="0" err="1"/>
              <a:t>nt</a:t>
            </a:r>
            <a:r>
              <a:rPr lang="en-US" sz="1600" dirty="0"/>
              <a:t> in RNA-</a:t>
            </a:r>
            <a:r>
              <a:rPr lang="en-US" sz="1600" dirty="0" err="1"/>
              <a:t>seq</a:t>
            </a:r>
            <a:r>
              <a:rPr lang="en-US" sz="1600" dirty="0"/>
              <a:t> often non-uniform.</a:t>
            </a:r>
          </a:p>
          <a:p>
            <a:endParaRPr lang="en-US" sz="1600" dirty="0"/>
          </a:p>
          <a:p>
            <a:r>
              <a:rPr lang="en-US" sz="1600" dirty="0"/>
              <a:t>High duplication levels or over-represented sequences?</a:t>
            </a:r>
          </a:p>
          <a:p>
            <a:pPr lvl="1"/>
            <a:r>
              <a:rPr lang="en-US" sz="1600" dirty="0"/>
              <a:t>Are they contaminants, </a:t>
            </a:r>
            <a:r>
              <a:rPr lang="en-US" sz="1600" dirty="0" err="1"/>
              <a:t>e,g</a:t>
            </a:r>
            <a:r>
              <a:rPr lang="en-US" sz="1600" dirty="0"/>
              <a:t>. </a:t>
            </a:r>
            <a:r>
              <a:rPr lang="en-US" sz="1600" dirty="0" err="1"/>
              <a:t>adapers</a:t>
            </a:r>
            <a:r>
              <a:rPr lang="en-US" sz="1600" dirty="0"/>
              <a:t> or PCR duplicates?</a:t>
            </a:r>
          </a:p>
          <a:p>
            <a:pPr lvl="1"/>
            <a:r>
              <a:rPr lang="en-US" sz="1600" dirty="0"/>
              <a:t>If so, clean up contaminants.</a:t>
            </a:r>
          </a:p>
          <a:p>
            <a:pPr lvl="1"/>
            <a:r>
              <a:rPr lang="en-US" sz="1600" dirty="0"/>
              <a:t>Could be attributed to highly abundant transcripts.</a:t>
            </a:r>
          </a:p>
          <a:p>
            <a:pPr lvl="1"/>
            <a:endParaRPr lang="en-US" sz="1600" dirty="0"/>
          </a:p>
          <a:p>
            <a:r>
              <a:rPr lang="en-US" sz="1600" dirty="0"/>
              <a:t>Are sequence biases expected?</a:t>
            </a:r>
          </a:p>
          <a:p>
            <a:endParaRPr lang="en-US" sz="1600" dirty="0"/>
          </a:p>
          <a:p>
            <a:r>
              <a:rPr lang="en-US" sz="1600" dirty="0"/>
              <a:t>For more: https://</a:t>
            </a:r>
            <a:r>
              <a:rPr lang="en-US" sz="1600" dirty="0" err="1"/>
              <a:t>rtsf.natsci.msu.edu</a:t>
            </a:r>
            <a:r>
              <a:rPr lang="en-US" sz="1600" dirty="0"/>
              <a:t>/genomics/tech-notes/</a:t>
            </a:r>
            <a:r>
              <a:rPr lang="en-US" sz="1600" dirty="0" err="1"/>
              <a:t>fastqc</a:t>
            </a:r>
            <a:r>
              <a:rPr lang="en-US" sz="1600" dirty="0"/>
              <a:t>-tutorial-and-</a:t>
            </a:r>
            <a:r>
              <a:rPr lang="en-US" sz="1600" dirty="0" err="1"/>
              <a:t>faq</a:t>
            </a:r>
            <a:r>
              <a:rPr lang="en-US" sz="1600" dirty="0"/>
              <a:t>/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A9843F-079C-964A-862A-1B3F3C247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What if QC gives warn/fail flag?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CD3C4-4A2E-334A-8888-DDF40BA473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5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E37739-E962-314D-98B3-7DF5B5562A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487108"/>
          </a:xfrm>
        </p:spPr>
        <p:txBody>
          <a:bodyPr/>
          <a:lstStyle/>
          <a:p>
            <a:r>
              <a:rPr lang="en-US" dirty="0"/>
              <a:t>Good Illumina data: </a:t>
            </a:r>
            <a:r>
              <a:rPr lang="en-US" dirty="0">
                <a:hlinkClick r:id="rId2"/>
              </a:rPr>
              <a:t>https://www.bioinformatics.babraham.ac.uk/projects/fastqc/good_sequence_short_fastqc.html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Bad Illumina data: </a:t>
            </a:r>
            <a:r>
              <a:rPr lang="en-US" dirty="0">
                <a:hlinkClick r:id="rId3"/>
              </a:rPr>
              <a:t>https://</a:t>
            </a:r>
            <a:r>
              <a:rPr lang="en-US" dirty="0" err="1">
                <a:hlinkClick r:id="rId3"/>
              </a:rPr>
              <a:t>www.bioinformatics.babraham.ac.uk</a:t>
            </a:r>
            <a:r>
              <a:rPr lang="en-US" dirty="0">
                <a:hlinkClick r:id="rId3"/>
              </a:rPr>
              <a:t>/projects/</a:t>
            </a:r>
            <a:r>
              <a:rPr lang="en-US" dirty="0" err="1">
                <a:hlinkClick r:id="rId3"/>
              </a:rPr>
              <a:t>fastqc</a:t>
            </a:r>
            <a:r>
              <a:rPr lang="en-US" dirty="0">
                <a:hlinkClick r:id="rId3"/>
              </a:rPr>
              <a:t>/</a:t>
            </a:r>
            <a:r>
              <a:rPr lang="en-US">
                <a:hlinkClick r:id="rId3"/>
              </a:rPr>
              <a:t>bad_sequence_fastqc.html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626BD6-0106-DE4F-9DB8-0D5B8D690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</a:t>
            </a:r>
            <a:r>
              <a:rPr lang="en-US" dirty="0" err="1"/>
              <a:t>FastQC</a:t>
            </a:r>
            <a:r>
              <a:rPr lang="en-US" dirty="0"/>
              <a:t> reports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A9806B-50E5-AA42-A9E9-0CF7310E16E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468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A0413-77DE-8C48-80B4-DC2CA260E54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29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43C60F-0B60-2449-B147-3C7543ABAA34}"/>
              </a:ext>
            </a:extLst>
          </p:cNvPr>
          <p:cNvSpPr txBox="1"/>
          <p:nvPr/>
        </p:nvSpPr>
        <p:spPr>
          <a:xfrm>
            <a:off x="4890052" y="397565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FASTQ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F80A0-EF6D-084C-96B3-3C71A9B9D05F}"/>
              </a:ext>
            </a:extLst>
          </p:cNvPr>
          <p:cNvSpPr txBox="1"/>
          <p:nvPr/>
        </p:nvSpPr>
        <p:spPr>
          <a:xfrm>
            <a:off x="4890051" y="162339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Trim adapters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A53C4B-F702-4441-8CE0-134B876A4133}"/>
              </a:ext>
            </a:extLst>
          </p:cNvPr>
          <p:cNvSpPr txBox="1"/>
          <p:nvPr/>
        </p:nvSpPr>
        <p:spPr>
          <a:xfrm>
            <a:off x="4890050" y="295192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Map reads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B41DC4-BE61-B542-8C64-5844436AD609}"/>
              </a:ext>
            </a:extLst>
          </p:cNvPr>
          <p:cNvSpPr txBox="1"/>
          <p:nvPr/>
        </p:nvSpPr>
        <p:spPr>
          <a:xfrm>
            <a:off x="4890049" y="4240695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Tally counts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49BB5D-A9BA-9340-8286-5DC7949B2448}"/>
              </a:ext>
            </a:extLst>
          </p:cNvPr>
          <p:cNvSpPr txBox="1"/>
          <p:nvPr/>
        </p:nvSpPr>
        <p:spPr>
          <a:xfrm>
            <a:off x="4890048" y="560898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DGE analysis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0D6064E-D2B6-0B41-AF2D-1B278C721D8B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6003234" y="1013791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CD3E6C-D793-1341-830A-F52D3A97D341}"/>
              </a:ext>
            </a:extLst>
          </p:cNvPr>
          <p:cNvCxnSpPr/>
          <p:nvPr/>
        </p:nvCxnSpPr>
        <p:spPr>
          <a:xfrm flipH="1">
            <a:off x="6003230" y="2300907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4AF9D7A-8ED1-7D43-BBCD-3CA4AA997CF5}"/>
              </a:ext>
            </a:extLst>
          </p:cNvPr>
          <p:cNvCxnSpPr/>
          <p:nvPr/>
        </p:nvCxnSpPr>
        <p:spPr>
          <a:xfrm flipH="1">
            <a:off x="6003229" y="3573943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BBB80F-E8A8-644A-870C-2B7DB98A8D34}"/>
              </a:ext>
            </a:extLst>
          </p:cNvPr>
          <p:cNvCxnSpPr/>
          <p:nvPr/>
        </p:nvCxnSpPr>
        <p:spPr>
          <a:xfrm flipH="1">
            <a:off x="6003229" y="4935603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E38161F-9977-B742-8429-2FD9C49353F4}"/>
              </a:ext>
            </a:extLst>
          </p:cNvPr>
          <p:cNvSpPr txBox="1"/>
          <p:nvPr/>
        </p:nvSpPr>
        <p:spPr>
          <a:xfrm>
            <a:off x="993913" y="397565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Sequencer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B697DEE-3E52-FF44-A909-F202C6F4397F}"/>
              </a:ext>
            </a:extLst>
          </p:cNvPr>
          <p:cNvCxnSpPr>
            <a:cxnSpLocks/>
          </p:cNvCxnSpPr>
          <p:nvPr/>
        </p:nvCxnSpPr>
        <p:spPr>
          <a:xfrm>
            <a:off x="3220278" y="725556"/>
            <a:ext cx="1669770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896BC82-D63D-D149-ADA4-479E6ACF09CB}"/>
              </a:ext>
            </a:extLst>
          </p:cNvPr>
          <p:cNvCxnSpPr/>
          <p:nvPr/>
        </p:nvCxnSpPr>
        <p:spPr>
          <a:xfrm flipH="1">
            <a:off x="6003229" y="1351722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8035074-6B3E-BC46-94AD-2DD8EAE0B18A}"/>
              </a:ext>
            </a:extLst>
          </p:cNvPr>
          <p:cNvSpPr txBox="1"/>
          <p:nvPr/>
        </p:nvSpPr>
        <p:spPr>
          <a:xfrm>
            <a:off x="8289235" y="101379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A7230D2-50F7-604D-9056-40915BD8C431}"/>
              </a:ext>
            </a:extLst>
          </p:cNvPr>
          <p:cNvCxnSpPr/>
          <p:nvPr/>
        </p:nvCxnSpPr>
        <p:spPr>
          <a:xfrm flipH="1">
            <a:off x="5983351" y="2577548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C435AA4-E8CE-5A48-B8CB-6EF68D080B08}"/>
              </a:ext>
            </a:extLst>
          </p:cNvPr>
          <p:cNvSpPr txBox="1"/>
          <p:nvPr/>
        </p:nvSpPr>
        <p:spPr>
          <a:xfrm>
            <a:off x="8269357" y="2239617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D3870C-6103-BA45-B5A0-2AE9D12B0C6E}"/>
              </a:ext>
            </a:extLst>
          </p:cNvPr>
          <p:cNvCxnSpPr/>
          <p:nvPr/>
        </p:nvCxnSpPr>
        <p:spPr>
          <a:xfrm flipH="1">
            <a:off x="6003229" y="3898620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6C4E27D-DA51-E54D-BAB3-C32122D0DD0A}"/>
              </a:ext>
            </a:extLst>
          </p:cNvPr>
          <p:cNvSpPr txBox="1"/>
          <p:nvPr/>
        </p:nvSpPr>
        <p:spPr>
          <a:xfrm>
            <a:off x="8289235" y="3560689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12A5D86-B2AA-9645-B41A-7DF54BD4EEDD}"/>
              </a:ext>
            </a:extLst>
          </p:cNvPr>
          <p:cNvCxnSpPr/>
          <p:nvPr/>
        </p:nvCxnSpPr>
        <p:spPr>
          <a:xfrm flipH="1">
            <a:off x="6003229" y="5240402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EE8FD63-6CBF-E84D-8A00-0357D4C8AE86}"/>
              </a:ext>
            </a:extLst>
          </p:cNvPr>
          <p:cNvSpPr txBox="1"/>
          <p:nvPr/>
        </p:nvSpPr>
        <p:spPr>
          <a:xfrm>
            <a:off x="8289235" y="490247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1D1E172-C06A-8F48-A22D-A93DE5B9D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1" y="2957715"/>
            <a:ext cx="4047988" cy="164658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ECDED0C-AD82-9647-B52E-3C8873406BBB}"/>
              </a:ext>
            </a:extLst>
          </p:cNvPr>
          <p:cNvSpPr txBox="1"/>
          <p:nvPr/>
        </p:nvSpPr>
        <p:spPr>
          <a:xfrm>
            <a:off x="6659213" y="24558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F8DAB8-C3EC-FB4D-BB9F-6CFB4F1AF90A}"/>
              </a:ext>
            </a:extLst>
          </p:cNvPr>
          <p:cNvSpPr txBox="1"/>
          <p:nvPr/>
        </p:nvSpPr>
        <p:spPr>
          <a:xfrm>
            <a:off x="10137913" y="81984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</p:spTree>
    <p:extLst>
      <p:ext uri="{BB962C8B-B14F-4D97-AF65-F5344CB8AC3E}">
        <p14:creationId xmlns:p14="http://schemas.microsoft.com/office/powerpoint/2010/main" val="1991477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  <p:bldP spid="21" grpId="0" animBg="1"/>
      <p:bldP spid="23" grpId="0" animBg="1"/>
      <p:bldP spid="27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6AFF45-8FBB-CD43-A127-48909BF700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451953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endParaRPr lang="en-US" dirty="0"/>
          </a:p>
          <a:p>
            <a:r>
              <a:rPr lang="en-US" dirty="0"/>
              <a:t>From sequencer output to differential analysis (Hands-on)</a:t>
            </a:r>
          </a:p>
          <a:p>
            <a:endParaRPr lang="en-US" dirty="0"/>
          </a:p>
          <a:p>
            <a:r>
              <a:rPr lang="en-US" dirty="0"/>
              <a:t>Conclusion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5DB94A-D2F7-FB4E-956D-D4B4BE088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EDC73A-F317-7140-8E72-A587373CDAC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63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34E7690-22F6-6D4F-BE3A-719330E96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Cleaning up contaminants (20 mins)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ACE5DFC-72D0-8842-8105-76B9368D5D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goal: Run </a:t>
            </a:r>
            <a:r>
              <a:rPr lang="en-US" dirty="0" err="1"/>
              <a:t>cutadapt</a:t>
            </a:r>
            <a:r>
              <a:rPr lang="en-US" dirty="0"/>
              <a:t> on </a:t>
            </a:r>
            <a:r>
              <a:rPr lang="en-US" dirty="0" err="1"/>
              <a:t>fastq</a:t>
            </a:r>
            <a:r>
              <a:rPr lang="en-US" dirty="0"/>
              <a:t> files to remove adapters.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E16DC0-9021-BB4E-9446-AE4463FEB36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5936FD3-174D-8740-A172-B7093C3E1B2E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53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7B21BB-2F07-D842-998A-0442D4F1BF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451953"/>
          </a:xfrm>
        </p:spPr>
        <p:txBody>
          <a:bodyPr/>
          <a:lstStyle/>
          <a:p>
            <a:r>
              <a:rPr lang="en-US" dirty="0"/>
              <a:t>Search for adapter sequence in read.</a:t>
            </a:r>
          </a:p>
          <a:p>
            <a:endParaRPr lang="en-US" dirty="0"/>
          </a:p>
          <a:p>
            <a:r>
              <a:rPr lang="en-US" dirty="0"/>
              <a:t>Allow for mismatches in sequence.</a:t>
            </a:r>
          </a:p>
          <a:p>
            <a:endParaRPr lang="en-US" dirty="0"/>
          </a:p>
          <a:p>
            <a:r>
              <a:rPr lang="en-US" dirty="0"/>
              <a:t>If significant alignment, cut.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94BDCFE-DB12-CB42-A26A-155EB38D4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cutadapt</a:t>
            </a:r>
            <a:r>
              <a:rPr lang="en-US" dirty="0"/>
              <a:t> removes adapters.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EFEA00-E9CF-3447-946E-D77AA3B1A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056" y="4722630"/>
            <a:ext cx="4724400" cy="1130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6DD11D-3DF3-A247-BB7A-AF63F44B564E}"/>
              </a:ext>
            </a:extLst>
          </p:cNvPr>
          <p:cNvSpPr txBox="1"/>
          <p:nvPr/>
        </p:nvSpPr>
        <p:spPr>
          <a:xfrm>
            <a:off x="2998033" y="4514231"/>
            <a:ext cx="569626" cy="7735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 anchor="ctr" anchorCtr="0">
            <a:noAutofit/>
          </a:bodyPr>
          <a:lstStyle/>
          <a:p>
            <a:pPr>
              <a:spcAft>
                <a:spcPts val="600"/>
              </a:spcAft>
            </a:pPr>
            <a:endParaRPr lang="en-US" sz="2000" dirty="0" err="1">
              <a:latin typeface="Helvetica" charset="0"/>
              <a:ea typeface="Times New Roman" charset="0"/>
              <a:cs typeface="Arial" charset="0"/>
            </a:endParaRP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120D646-783C-234A-B961-185727DB532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3430874" y="6356350"/>
            <a:ext cx="5330252" cy="365125"/>
          </a:xfrm>
        </p:spPr>
        <p:txBody>
          <a:bodyPr/>
          <a:lstStyle/>
          <a:p>
            <a:r>
              <a:rPr lang="en-US" dirty="0"/>
              <a:t>(Image adapted from Bolger et al., 2014, Bioinformatics. Link in description.)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6BEDB9-97E3-1A4D-AAA8-3A8C14CDCA6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639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5E9293D-AEA9-AF4E-98C6-80D4FD6940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696875"/>
          </a:xfrm>
        </p:spPr>
        <p:txBody>
          <a:bodyPr/>
          <a:lstStyle/>
          <a:p>
            <a:r>
              <a:rPr lang="en-US" dirty="0"/>
              <a:t>Say adapter sequence in read is very short.</a:t>
            </a:r>
          </a:p>
          <a:p>
            <a:pPr lvl="1"/>
            <a:r>
              <a:rPr lang="en-US" dirty="0"/>
              <a:t>Can we still identify it?</a:t>
            </a:r>
          </a:p>
          <a:p>
            <a:pPr lvl="1"/>
            <a:endParaRPr lang="en-US" dirty="0"/>
          </a:p>
          <a:p>
            <a:r>
              <a:rPr lang="en-US" dirty="0"/>
              <a:t>Yes for paired-end reads.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4041CC-098F-7142-B612-CC6253D8D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approach: </a:t>
            </a:r>
            <a:r>
              <a:rPr lang="en-US" dirty="0" err="1"/>
              <a:t>Trimmomatic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E0A4F9-5A57-5942-A3FC-2D7E90CAB8E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32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FCB19D-D8AB-A84C-94AA-CF92EAB3D44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23609" y="6491780"/>
            <a:ext cx="5030449" cy="365125"/>
          </a:xfrm>
        </p:spPr>
        <p:txBody>
          <a:bodyPr/>
          <a:lstStyle/>
          <a:p>
            <a:r>
              <a:rPr lang="en-US" dirty="0"/>
              <a:t>(Image adapted from Bolger et al., 2014, Bioinformatics. Link in description.)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0BCA74-EBB3-AA4A-ADD2-2920EBED63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4399704"/>
            <a:ext cx="5943600" cy="11303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1CAC96-D1D9-7145-A281-64D51EDEDA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8490906" y="3595024"/>
            <a:ext cx="3373307" cy="3282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00C0F0E-507C-7C4E-8ACC-ACBD52CAF0F1}"/>
              </a:ext>
            </a:extLst>
          </p:cNvPr>
          <p:cNvSpPr txBox="1"/>
          <p:nvPr/>
        </p:nvSpPr>
        <p:spPr>
          <a:xfrm>
            <a:off x="10251749" y="2653258"/>
            <a:ext cx="1850311" cy="26982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Primer binding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B3AFDF1-CD91-684F-90F7-48A5437BB2E0}"/>
              </a:ext>
            </a:extLst>
          </p:cNvPr>
          <p:cNvCxnSpPr/>
          <p:nvPr/>
        </p:nvCxnSpPr>
        <p:spPr>
          <a:xfrm>
            <a:off x="10341689" y="2923081"/>
            <a:ext cx="0" cy="65027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7F2F9AF-91A9-A444-97B8-5F2307675530}"/>
              </a:ext>
            </a:extLst>
          </p:cNvPr>
          <p:cNvSpPr txBox="1"/>
          <p:nvPr/>
        </p:nvSpPr>
        <p:spPr>
          <a:xfrm>
            <a:off x="10251748" y="5108788"/>
            <a:ext cx="1850311" cy="26982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Adapter</a:t>
            </a:r>
          </a:p>
        </p:txBody>
      </p:sp>
    </p:spTree>
    <p:extLst>
      <p:ext uri="{BB962C8B-B14F-4D97-AF65-F5344CB8AC3E}">
        <p14:creationId xmlns:p14="http://schemas.microsoft.com/office/powerpoint/2010/main" val="38699029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2A37DD-846B-0D4C-A2EF-AE037A37E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967992"/>
          </a:xfrm>
        </p:spPr>
        <p:txBody>
          <a:bodyPr/>
          <a:lstStyle/>
          <a:p>
            <a:r>
              <a:rPr lang="en-US" dirty="0"/>
              <a:t>PCR primers?</a:t>
            </a:r>
          </a:p>
          <a:p>
            <a:endParaRPr lang="en-US" dirty="0"/>
          </a:p>
          <a:p>
            <a:r>
              <a:rPr lang="en-US" dirty="0"/>
              <a:t>Unique molecular identifiers?</a:t>
            </a:r>
          </a:p>
          <a:p>
            <a:endParaRPr lang="en-US" dirty="0"/>
          </a:p>
          <a:p>
            <a:r>
              <a:rPr lang="en-US" dirty="0"/>
              <a:t>Poor quality base calls?</a:t>
            </a:r>
          </a:p>
          <a:p>
            <a:r>
              <a:rPr lang="en-US" dirty="0"/>
              <a:t>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34C562F-F413-924E-8F3E-7760ECC2D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else to clean?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6D97E1-2951-1A45-845F-9AE9D5BD0F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044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5FF048A-A6C2-8146-B204-01B58850D9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419876"/>
          </a:xfrm>
        </p:spPr>
        <p:txBody>
          <a:bodyPr/>
          <a:lstStyle/>
          <a:p>
            <a:r>
              <a:rPr lang="en-US" dirty="0"/>
              <a:t>Run </a:t>
            </a:r>
            <a:r>
              <a:rPr lang="en-US" dirty="0" err="1"/>
              <a:t>FastQC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Are over-represented sequences gone?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535C5E-80C4-2C4F-AFF6-122BD24C4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Redo QC to ensure satisfactory quality.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A0952-B466-3644-B1E5-F368A91E5BE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611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A0413-77DE-8C48-80B4-DC2CA260E54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35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43C60F-0B60-2449-B147-3C7543ABAA34}"/>
              </a:ext>
            </a:extLst>
          </p:cNvPr>
          <p:cNvSpPr txBox="1"/>
          <p:nvPr/>
        </p:nvSpPr>
        <p:spPr>
          <a:xfrm>
            <a:off x="4890052" y="397565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FASTQ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F80A0-EF6D-084C-96B3-3C71A9B9D05F}"/>
              </a:ext>
            </a:extLst>
          </p:cNvPr>
          <p:cNvSpPr txBox="1"/>
          <p:nvPr/>
        </p:nvSpPr>
        <p:spPr>
          <a:xfrm>
            <a:off x="4890051" y="162339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Trim adapters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A53C4B-F702-4441-8CE0-134B876A4133}"/>
              </a:ext>
            </a:extLst>
          </p:cNvPr>
          <p:cNvSpPr txBox="1"/>
          <p:nvPr/>
        </p:nvSpPr>
        <p:spPr>
          <a:xfrm>
            <a:off x="4890050" y="295192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Map reads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B41DC4-BE61-B542-8C64-5844436AD609}"/>
              </a:ext>
            </a:extLst>
          </p:cNvPr>
          <p:cNvSpPr txBox="1"/>
          <p:nvPr/>
        </p:nvSpPr>
        <p:spPr>
          <a:xfrm>
            <a:off x="4890049" y="4240695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Tally counts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49BB5D-A9BA-9340-8286-5DC7949B2448}"/>
              </a:ext>
            </a:extLst>
          </p:cNvPr>
          <p:cNvSpPr txBox="1"/>
          <p:nvPr/>
        </p:nvSpPr>
        <p:spPr>
          <a:xfrm>
            <a:off x="4890048" y="560898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DGE analysis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0D6064E-D2B6-0B41-AF2D-1B278C721D8B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6003234" y="1013791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CD3E6C-D793-1341-830A-F52D3A97D341}"/>
              </a:ext>
            </a:extLst>
          </p:cNvPr>
          <p:cNvCxnSpPr/>
          <p:nvPr/>
        </p:nvCxnSpPr>
        <p:spPr>
          <a:xfrm flipH="1">
            <a:off x="6003230" y="2300907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4AF9D7A-8ED1-7D43-BBCD-3CA4AA997CF5}"/>
              </a:ext>
            </a:extLst>
          </p:cNvPr>
          <p:cNvCxnSpPr/>
          <p:nvPr/>
        </p:nvCxnSpPr>
        <p:spPr>
          <a:xfrm flipH="1">
            <a:off x="6003229" y="3573943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BBB80F-E8A8-644A-870C-2B7DB98A8D34}"/>
              </a:ext>
            </a:extLst>
          </p:cNvPr>
          <p:cNvCxnSpPr/>
          <p:nvPr/>
        </p:nvCxnSpPr>
        <p:spPr>
          <a:xfrm flipH="1">
            <a:off x="6003229" y="4935603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E38161F-9977-B742-8429-2FD9C49353F4}"/>
              </a:ext>
            </a:extLst>
          </p:cNvPr>
          <p:cNvSpPr txBox="1"/>
          <p:nvPr/>
        </p:nvSpPr>
        <p:spPr>
          <a:xfrm>
            <a:off x="993913" y="397565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Sequencer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B697DEE-3E52-FF44-A909-F202C6F4397F}"/>
              </a:ext>
            </a:extLst>
          </p:cNvPr>
          <p:cNvCxnSpPr>
            <a:cxnSpLocks/>
          </p:cNvCxnSpPr>
          <p:nvPr/>
        </p:nvCxnSpPr>
        <p:spPr>
          <a:xfrm>
            <a:off x="3220278" y="725556"/>
            <a:ext cx="1669770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896BC82-D63D-D149-ADA4-479E6ACF09CB}"/>
              </a:ext>
            </a:extLst>
          </p:cNvPr>
          <p:cNvCxnSpPr/>
          <p:nvPr/>
        </p:nvCxnSpPr>
        <p:spPr>
          <a:xfrm flipH="1">
            <a:off x="6003229" y="1351722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8035074-6B3E-BC46-94AD-2DD8EAE0B18A}"/>
              </a:ext>
            </a:extLst>
          </p:cNvPr>
          <p:cNvSpPr txBox="1"/>
          <p:nvPr/>
        </p:nvSpPr>
        <p:spPr>
          <a:xfrm>
            <a:off x="8289235" y="101379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A7230D2-50F7-604D-9056-40915BD8C431}"/>
              </a:ext>
            </a:extLst>
          </p:cNvPr>
          <p:cNvCxnSpPr/>
          <p:nvPr/>
        </p:nvCxnSpPr>
        <p:spPr>
          <a:xfrm flipH="1">
            <a:off x="5983351" y="2577548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C435AA4-E8CE-5A48-B8CB-6EF68D080B08}"/>
              </a:ext>
            </a:extLst>
          </p:cNvPr>
          <p:cNvSpPr txBox="1"/>
          <p:nvPr/>
        </p:nvSpPr>
        <p:spPr>
          <a:xfrm>
            <a:off x="8269357" y="2239617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D3870C-6103-BA45-B5A0-2AE9D12B0C6E}"/>
              </a:ext>
            </a:extLst>
          </p:cNvPr>
          <p:cNvCxnSpPr/>
          <p:nvPr/>
        </p:nvCxnSpPr>
        <p:spPr>
          <a:xfrm flipH="1">
            <a:off x="6003229" y="3898620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6C4E27D-DA51-E54D-BAB3-C32122D0DD0A}"/>
              </a:ext>
            </a:extLst>
          </p:cNvPr>
          <p:cNvSpPr txBox="1"/>
          <p:nvPr/>
        </p:nvSpPr>
        <p:spPr>
          <a:xfrm>
            <a:off x="8289235" y="3560689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12A5D86-B2AA-9645-B41A-7DF54BD4EEDD}"/>
              </a:ext>
            </a:extLst>
          </p:cNvPr>
          <p:cNvCxnSpPr/>
          <p:nvPr/>
        </p:nvCxnSpPr>
        <p:spPr>
          <a:xfrm flipH="1">
            <a:off x="6003229" y="5240402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EE8FD63-6CBF-E84D-8A00-0357D4C8AE86}"/>
              </a:ext>
            </a:extLst>
          </p:cNvPr>
          <p:cNvSpPr txBox="1"/>
          <p:nvPr/>
        </p:nvSpPr>
        <p:spPr>
          <a:xfrm>
            <a:off x="8289235" y="490247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1D1E172-C06A-8F48-A22D-A93DE5B9D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1" y="2957715"/>
            <a:ext cx="4047988" cy="164658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27BC807-E169-214A-A3FC-D91843B0E825}"/>
              </a:ext>
            </a:extLst>
          </p:cNvPr>
          <p:cNvSpPr txBox="1"/>
          <p:nvPr/>
        </p:nvSpPr>
        <p:spPr>
          <a:xfrm>
            <a:off x="6659213" y="24558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11D8A0-EE73-2E44-BCBE-16414551ECDB}"/>
              </a:ext>
            </a:extLst>
          </p:cNvPr>
          <p:cNvSpPr txBox="1"/>
          <p:nvPr/>
        </p:nvSpPr>
        <p:spPr>
          <a:xfrm>
            <a:off x="10137913" y="81984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076EE5-2E44-C544-9F0B-5E9DEB501A2B}"/>
              </a:ext>
            </a:extLst>
          </p:cNvPr>
          <p:cNvSpPr txBox="1"/>
          <p:nvPr/>
        </p:nvSpPr>
        <p:spPr>
          <a:xfrm>
            <a:off x="6768548" y="152924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494832F-B939-6049-9C52-8D39ABFA2A5A}"/>
              </a:ext>
            </a:extLst>
          </p:cNvPr>
          <p:cNvSpPr txBox="1"/>
          <p:nvPr/>
        </p:nvSpPr>
        <p:spPr>
          <a:xfrm>
            <a:off x="10127976" y="209053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749243-A320-EA46-9366-FA2A0FD8358C}"/>
              </a:ext>
            </a:extLst>
          </p:cNvPr>
          <p:cNvSpPr txBox="1"/>
          <p:nvPr/>
        </p:nvSpPr>
        <p:spPr>
          <a:xfrm>
            <a:off x="2742384" y="24558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</p:spTree>
    <p:extLst>
      <p:ext uri="{BB962C8B-B14F-4D97-AF65-F5344CB8AC3E}">
        <p14:creationId xmlns:p14="http://schemas.microsoft.com/office/powerpoint/2010/main" val="398700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  <p:bldP spid="21" grpId="0" animBg="1"/>
      <p:bldP spid="23" grpId="0" animBg="1"/>
      <p:bldP spid="27" grpId="0" animBg="1"/>
      <p:bldP spid="2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3C81BD-F525-5B4E-8026-E359EB995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reads (20 mins)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280A2C-6BF6-6440-80E3-ED594B70B5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Section goal: Understand alignment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1ADCC-BEED-2541-8E77-3A6506B1E87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5936FD3-174D-8740-A172-B7093C3E1B2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3630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424304-8C67-E345-A27E-4E8258B542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315027"/>
          </a:xfrm>
        </p:spPr>
        <p:txBody>
          <a:bodyPr/>
          <a:lstStyle/>
          <a:p>
            <a:r>
              <a:rPr lang="en-US" dirty="0"/>
              <a:t>After cleaning, reads from real sample only. (Assumption)</a:t>
            </a:r>
          </a:p>
          <a:p>
            <a:endParaRPr lang="en-US" dirty="0"/>
          </a:p>
          <a:p>
            <a:r>
              <a:rPr lang="en-US" dirty="0"/>
              <a:t>Mapping := Aligning reads to regions of reference DNA.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 Challenges:</a:t>
            </a:r>
          </a:p>
          <a:p>
            <a:pPr lvl="1"/>
            <a:r>
              <a:rPr lang="en-US" dirty="0"/>
              <a:t>Reference sequences can be very long (~3 billion </a:t>
            </a:r>
            <a:r>
              <a:rPr lang="en-US" dirty="0" err="1"/>
              <a:t>bp</a:t>
            </a:r>
            <a:r>
              <a:rPr lang="en-US" dirty="0"/>
              <a:t> for humans).</a:t>
            </a:r>
          </a:p>
          <a:p>
            <a:pPr lvl="1"/>
            <a:r>
              <a:rPr lang="en-US" dirty="0"/>
              <a:t>Order of 100 million reads to be mapped.</a:t>
            </a:r>
          </a:p>
          <a:p>
            <a:pPr lvl="1"/>
            <a:r>
              <a:rPr lang="en-US" dirty="0"/>
              <a:t>Sometimes, need to account for splicing.</a:t>
            </a:r>
          </a:p>
          <a:p>
            <a:pPr lvl="1"/>
            <a:r>
              <a:rPr lang="en-US" dirty="0"/>
              <a:t>Allow for PCR artifacts/sequencing errors.</a:t>
            </a:r>
          </a:p>
          <a:p>
            <a:pPr lvl="1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74197ED-9E32-5744-AD6E-0C8842469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Mapping := Aligning reads to regions of reference DNA.</a:t>
            </a:r>
          </a:p>
        </p:txBody>
      </p:sp>
    </p:spTree>
    <p:extLst>
      <p:ext uri="{BB962C8B-B14F-4D97-AF65-F5344CB8AC3E}">
        <p14:creationId xmlns:p14="http://schemas.microsoft.com/office/powerpoint/2010/main" val="38448027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DB1122-77D0-054E-8156-484DE2040A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96518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Reads to align.</a:t>
            </a:r>
          </a:p>
          <a:p>
            <a:pPr marL="857250" lvl="1" indent="-514350"/>
            <a:r>
              <a:rPr lang="en-US" dirty="0"/>
              <a:t>FASTQ file after cleaning.</a:t>
            </a:r>
          </a:p>
          <a:p>
            <a:pPr marL="857250" lvl="1" indent="-514350"/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Reference sequence to align to.</a:t>
            </a:r>
          </a:p>
          <a:p>
            <a:pPr marL="857250" lvl="1" indent="-514350"/>
            <a:r>
              <a:rPr lang="en-US" dirty="0"/>
              <a:t>Example – “</a:t>
            </a:r>
            <a:r>
              <a:rPr lang="en-US" dirty="0" err="1"/>
              <a:t>rDNA_sequence.fasta</a:t>
            </a:r>
            <a:r>
              <a:rPr lang="en-US" dirty="0"/>
              <a:t>”</a:t>
            </a:r>
          </a:p>
          <a:p>
            <a:pPr marL="857250" lvl="1" indent="-514350"/>
            <a:r>
              <a:rPr lang="en-US" dirty="0"/>
              <a:t>FASTA format. Two lines per sequence. </a:t>
            </a:r>
          </a:p>
          <a:p>
            <a:pPr marL="1314450" lvl="2" indent="-514350">
              <a:buFont typeface="+mj-lt"/>
              <a:buAutoNum type="romanUcPeriod"/>
            </a:pPr>
            <a:r>
              <a:rPr lang="en-US" dirty="0"/>
              <a:t>Starting with “&gt;”, followed by sequence name/identifier.</a:t>
            </a:r>
          </a:p>
          <a:p>
            <a:pPr marL="1314450" lvl="2" indent="-514350">
              <a:buFont typeface="+mj-lt"/>
              <a:buAutoNum type="romanUcPeriod"/>
            </a:pPr>
            <a:r>
              <a:rPr lang="en-US" dirty="0"/>
              <a:t>Sequence.</a:t>
            </a:r>
          </a:p>
          <a:p>
            <a:pPr marL="857250" lvl="1" indent="-514350"/>
            <a:r>
              <a:rPr lang="en-US" dirty="0"/>
              <a:t>File extensions: .</a:t>
            </a:r>
            <a:r>
              <a:rPr lang="en-US" dirty="0" err="1"/>
              <a:t>fasta</a:t>
            </a:r>
            <a:r>
              <a:rPr lang="en-US" dirty="0"/>
              <a:t>, .fa, .txt. </a:t>
            </a:r>
          </a:p>
          <a:p>
            <a:pPr marL="857250" lvl="1" indent="-514350">
              <a:buFont typeface="+mj-lt"/>
              <a:buAutoNum type="alphaLcParenR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5909F9-4679-7445-95D2-271490542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Inputs needed.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9265CF-7149-534D-8B28-C5563CE26A6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866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5CC8A23-50BC-8E4E-8E57-CC4EE2B658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935915"/>
          </a:xfrm>
        </p:spPr>
        <p:txBody>
          <a:bodyPr/>
          <a:lstStyle/>
          <a:p>
            <a:r>
              <a:rPr lang="en-US" dirty="0"/>
              <a:t>Use bowtie2 to build index.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 cleaned reads and index of reference sequence to map.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836723-D53C-114E-9AC0-A6FB005C6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Indexing reference sequence speeds up mapping.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80B7A5-0923-ED46-A4FA-BAA4A72AB8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76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616E78-46ED-7B41-8A7A-79FBBDE07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Typical protocol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EB60B-2D3C-C94E-ABEA-27D499A446C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9CD0ED-2432-194F-8584-5C53B5CBA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8799"/>
            <a:ext cx="10515600" cy="4560657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783B5B1-0BF2-544F-9FEF-117DAEBCED8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Figure: Berge et al., 2018, PeerJ Preprints.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0619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0B41AA-BD1E-CD4D-B8FC-3BBB794084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886431"/>
          </a:xfrm>
        </p:spPr>
        <p:txBody>
          <a:bodyPr/>
          <a:lstStyle/>
          <a:p>
            <a:r>
              <a:rPr lang="en-US" dirty="0"/>
              <a:t>SAM format:</a:t>
            </a:r>
          </a:p>
          <a:p>
            <a:pPr lvl="1"/>
            <a:r>
              <a:rPr lang="en-US" dirty="0"/>
              <a:t>For each read, mapped where, in what orientation?</a:t>
            </a:r>
          </a:p>
          <a:p>
            <a:pPr lvl="1"/>
            <a:endParaRPr lang="en-US" dirty="0"/>
          </a:p>
          <a:p>
            <a:r>
              <a:rPr lang="en-US" dirty="0"/>
              <a:t>Summary statistics:</a:t>
            </a:r>
          </a:p>
          <a:p>
            <a:pPr lvl="1"/>
            <a:r>
              <a:rPr lang="en-US" dirty="0"/>
              <a:t>How many reads mapped?</a:t>
            </a:r>
          </a:p>
          <a:p>
            <a:pPr lvl="1"/>
            <a:r>
              <a:rPr lang="en-US" dirty="0"/>
              <a:t>How many unmapped?</a:t>
            </a:r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D4F797-95CC-EE41-8866-33079F554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Output =&gt; </a:t>
            </a:r>
            <a:br>
              <a:rPr lang="en-US" dirty="0"/>
            </a:br>
            <a:r>
              <a:rPr lang="en-US" sz="3100" dirty="0"/>
              <a:t>1. Alignments in SAM format, 2. Summary of mapping statistics.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3C206A-4671-FF46-8F46-F006097A9D3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5344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28743A-E8F5-B64B-949F-1D357FB01F4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419876"/>
          </a:xfrm>
        </p:spPr>
        <p:txBody>
          <a:bodyPr/>
          <a:lstStyle/>
          <a:p>
            <a:r>
              <a:rPr lang="en-US" dirty="0"/>
              <a:t>Alignment reports often very large files.</a:t>
            </a:r>
          </a:p>
          <a:p>
            <a:endParaRPr lang="en-US" dirty="0"/>
          </a:p>
          <a:p>
            <a:r>
              <a:rPr lang="en-US" dirty="0"/>
              <a:t>BAM extension used for compressed SAM files.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FD61A4-51C6-4D4E-8884-07B858A1A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Alignment/Map (BAM) format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8D8B3-7A16-9B4D-8217-A47082BD7DC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278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456814-65BA-9E45-9707-8200000D8E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577390"/>
          </a:xfrm>
        </p:spPr>
        <p:txBody>
          <a:bodyPr/>
          <a:lstStyle/>
          <a:p>
            <a:r>
              <a:rPr lang="en-US" dirty="0"/>
              <a:t>Open with Excel.</a:t>
            </a:r>
          </a:p>
          <a:p>
            <a:endParaRPr lang="en-US" dirty="0"/>
          </a:p>
          <a:p>
            <a:r>
              <a:rPr lang="en-US" dirty="0"/>
              <a:t>First few lines contain metadata about alignments.</a:t>
            </a:r>
          </a:p>
          <a:p>
            <a:pPr lvl="1"/>
            <a:r>
              <a:rPr lang="en-US" dirty="0"/>
              <a:t>These lines start with “@”. </a:t>
            </a:r>
          </a:p>
          <a:p>
            <a:pPr lvl="1"/>
            <a:r>
              <a:rPr lang="en-US" dirty="0"/>
              <a:t>Example – version of file format, sorting order of alignments, grouping, etc.</a:t>
            </a:r>
          </a:p>
          <a:p>
            <a:endParaRPr lang="en-US" dirty="0"/>
          </a:p>
          <a:p>
            <a:r>
              <a:rPr lang="en-US" dirty="0"/>
              <a:t>After header, a table of alignments.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153103D-C19B-F143-A6E0-CF29BC9E4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Sequence Alignment/Map (SAM) format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91284E-BE7A-A842-8736-02A1F7367C9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445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434153-FDD0-CF49-95AA-ABD2071DA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11 fields for each alignment (per row).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094E6-3157-AC49-9D19-5F29FAED4C7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43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D47DE1-E9EA-024B-BA94-69C2437A4A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137569"/>
            <a:ext cx="115824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26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18A8A2E-D240-374E-B500-FA11A55BCB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244991"/>
          </a:xfrm>
        </p:spPr>
        <p:txBody>
          <a:bodyPr/>
          <a:lstStyle/>
          <a:p>
            <a:r>
              <a:rPr lang="en-US" dirty="0"/>
              <a:t>Several. Example – bowtie2, BWA, subread, etc.</a:t>
            </a:r>
          </a:p>
          <a:p>
            <a:endParaRPr lang="en-US" dirty="0"/>
          </a:p>
          <a:p>
            <a:r>
              <a:rPr lang="en-US" dirty="0"/>
              <a:t>Differences in speed and memory requirement.</a:t>
            </a:r>
          </a:p>
          <a:p>
            <a:endParaRPr lang="en-US" dirty="0"/>
          </a:p>
          <a:p>
            <a:r>
              <a:rPr lang="en-US" dirty="0"/>
              <a:t>Pros and cons of each:</a:t>
            </a:r>
          </a:p>
          <a:p>
            <a:pPr lvl="1"/>
            <a:r>
              <a:rPr lang="en-US" dirty="0"/>
              <a:t>Example: Some handle spliced alignment, others do not.</a:t>
            </a:r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ABB90F-CDBE-B942-9A8E-F99747D70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E9AC6-B052-B14B-A350-001892B45CA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586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70FBAA-596F-2A48-BE39-2C92FA9A50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484031"/>
          </a:xfrm>
        </p:spPr>
        <p:txBody>
          <a:bodyPr/>
          <a:lstStyle/>
          <a:p>
            <a:r>
              <a:rPr lang="en-US" dirty="0">
                <a:hlinkClick r:id="rId2"/>
              </a:rPr>
              <a:t>http://seqanswers.com/forums/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https://www.biostars.org/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https://www.rna-seqblog.com/</a:t>
            </a:r>
            <a:endParaRPr lang="en-US" dirty="0"/>
          </a:p>
          <a:p>
            <a:endParaRPr lang="en-US" dirty="0"/>
          </a:p>
          <a:p>
            <a:r>
              <a:rPr lang="en-US" dirty="0"/>
              <a:t>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311B8B-AD3B-0842-8C32-CCE64D31F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Online resources for sequencing data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E8D4EF-312E-8948-AAC6-BD8ADB04C84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400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039EB94-EC73-5B41-B058-C5EA85E4F8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315027"/>
          </a:xfrm>
        </p:spPr>
        <p:txBody>
          <a:bodyPr/>
          <a:lstStyle/>
          <a:p>
            <a:r>
              <a:rPr lang="en-US" dirty="0"/>
              <a:t>Need to sort alignment report?</a:t>
            </a:r>
          </a:p>
          <a:p>
            <a:pPr lvl="1"/>
            <a:r>
              <a:rPr lang="en-US" dirty="0" err="1"/>
              <a:t>samtools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Need to convert FASTQ to FASTA?</a:t>
            </a:r>
          </a:p>
          <a:p>
            <a:pPr lvl="1"/>
            <a:r>
              <a:rPr lang="en-US" dirty="0" err="1"/>
              <a:t>fastx</a:t>
            </a:r>
            <a:r>
              <a:rPr lang="en-US" dirty="0"/>
              <a:t>-toolkit</a:t>
            </a:r>
          </a:p>
          <a:p>
            <a:pPr lvl="1"/>
            <a:endParaRPr lang="en-US" dirty="0"/>
          </a:p>
          <a:p>
            <a:r>
              <a:rPr lang="en-US" dirty="0"/>
              <a:t>…</a:t>
            </a:r>
          </a:p>
          <a:p>
            <a:pPr lvl="1"/>
            <a:endParaRPr lang="en-US" dirty="0"/>
          </a:p>
          <a:p>
            <a:r>
              <a:rPr lang="en-US" dirty="0"/>
              <a:t>Google!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A4D57D-E282-3148-B9F9-427AB81E5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to manipulate files are available.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233741-426E-A34C-8EA9-FFD969FBBA2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85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A0413-77DE-8C48-80B4-DC2CA260E54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47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43C60F-0B60-2449-B147-3C7543ABAA34}"/>
              </a:ext>
            </a:extLst>
          </p:cNvPr>
          <p:cNvSpPr txBox="1"/>
          <p:nvPr/>
        </p:nvSpPr>
        <p:spPr>
          <a:xfrm>
            <a:off x="4890052" y="397565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FASTQ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F80A0-EF6D-084C-96B3-3C71A9B9D05F}"/>
              </a:ext>
            </a:extLst>
          </p:cNvPr>
          <p:cNvSpPr txBox="1"/>
          <p:nvPr/>
        </p:nvSpPr>
        <p:spPr>
          <a:xfrm>
            <a:off x="4890051" y="162339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Trim adapters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A53C4B-F702-4441-8CE0-134B876A4133}"/>
              </a:ext>
            </a:extLst>
          </p:cNvPr>
          <p:cNvSpPr txBox="1"/>
          <p:nvPr/>
        </p:nvSpPr>
        <p:spPr>
          <a:xfrm>
            <a:off x="4890050" y="295192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Map reads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B41DC4-BE61-B542-8C64-5844436AD609}"/>
              </a:ext>
            </a:extLst>
          </p:cNvPr>
          <p:cNvSpPr txBox="1"/>
          <p:nvPr/>
        </p:nvSpPr>
        <p:spPr>
          <a:xfrm>
            <a:off x="4890049" y="4240695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Tally counts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49BB5D-A9BA-9340-8286-5DC7949B2448}"/>
              </a:ext>
            </a:extLst>
          </p:cNvPr>
          <p:cNvSpPr txBox="1"/>
          <p:nvPr/>
        </p:nvSpPr>
        <p:spPr>
          <a:xfrm>
            <a:off x="4890048" y="560898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DGE analysis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0D6064E-D2B6-0B41-AF2D-1B278C721D8B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6003234" y="1013791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CD3E6C-D793-1341-830A-F52D3A97D341}"/>
              </a:ext>
            </a:extLst>
          </p:cNvPr>
          <p:cNvCxnSpPr/>
          <p:nvPr/>
        </p:nvCxnSpPr>
        <p:spPr>
          <a:xfrm flipH="1">
            <a:off x="6003230" y="2300907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4AF9D7A-8ED1-7D43-BBCD-3CA4AA997CF5}"/>
              </a:ext>
            </a:extLst>
          </p:cNvPr>
          <p:cNvCxnSpPr/>
          <p:nvPr/>
        </p:nvCxnSpPr>
        <p:spPr>
          <a:xfrm flipH="1">
            <a:off x="6003229" y="3573943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BBB80F-E8A8-644A-870C-2B7DB98A8D34}"/>
              </a:ext>
            </a:extLst>
          </p:cNvPr>
          <p:cNvCxnSpPr/>
          <p:nvPr/>
        </p:nvCxnSpPr>
        <p:spPr>
          <a:xfrm flipH="1">
            <a:off x="6003229" y="4935603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E38161F-9977-B742-8429-2FD9C49353F4}"/>
              </a:ext>
            </a:extLst>
          </p:cNvPr>
          <p:cNvSpPr txBox="1"/>
          <p:nvPr/>
        </p:nvSpPr>
        <p:spPr>
          <a:xfrm>
            <a:off x="993913" y="397565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Sequencer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B697DEE-3E52-FF44-A909-F202C6F4397F}"/>
              </a:ext>
            </a:extLst>
          </p:cNvPr>
          <p:cNvCxnSpPr>
            <a:cxnSpLocks/>
          </p:cNvCxnSpPr>
          <p:nvPr/>
        </p:nvCxnSpPr>
        <p:spPr>
          <a:xfrm>
            <a:off x="3220278" y="725556"/>
            <a:ext cx="1669770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896BC82-D63D-D149-ADA4-479E6ACF09CB}"/>
              </a:ext>
            </a:extLst>
          </p:cNvPr>
          <p:cNvCxnSpPr/>
          <p:nvPr/>
        </p:nvCxnSpPr>
        <p:spPr>
          <a:xfrm flipH="1">
            <a:off x="6003229" y="1351722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8035074-6B3E-BC46-94AD-2DD8EAE0B18A}"/>
              </a:ext>
            </a:extLst>
          </p:cNvPr>
          <p:cNvSpPr txBox="1"/>
          <p:nvPr/>
        </p:nvSpPr>
        <p:spPr>
          <a:xfrm>
            <a:off x="8289235" y="101379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A7230D2-50F7-604D-9056-40915BD8C431}"/>
              </a:ext>
            </a:extLst>
          </p:cNvPr>
          <p:cNvCxnSpPr/>
          <p:nvPr/>
        </p:nvCxnSpPr>
        <p:spPr>
          <a:xfrm flipH="1">
            <a:off x="5983351" y="2577548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C435AA4-E8CE-5A48-B8CB-6EF68D080B08}"/>
              </a:ext>
            </a:extLst>
          </p:cNvPr>
          <p:cNvSpPr txBox="1"/>
          <p:nvPr/>
        </p:nvSpPr>
        <p:spPr>
          <a:xfrm>
            <a:off x="8269357" y="2239617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D3870C-6103-BA45-B5A0-2AE9D12B0C6E}"/>
              </a:ext>
            </a:extLst>
          </p:cNvPr>
          <p:cNvCxnSpPr/>
          <p:nvPr/>
        </p:nvCxnSpPr>
        <p:spPr>
          <a:xfrm flipH="1">
            <a:off x="6003229" y="3898620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6C4E27D-DA51-E54D-BAB3-C32122D0DD0A}"/>
              </a:ext>
            </a:extLst>
          </p:cNvPr>
          <p:cNvSpPr txBox="1"/>
          <p:nvPr/>
        </p:nvSpPr>
        <p:spPr>
          <a:xfrm>
            <a:off x="8289235" y="3560689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12A5D86-B2AA-9645-B41A-7DF54BD4EEDD}"/>
              </a:ext>
            </a:extLst>
          </p:cNvPr>
          <p:cNvCxnSpPr/>
          <p:nvPr/>
        </p:nvCxnSpPr>
        <p:spPr>
          <a:xfrm flipH="1">
            <a:off x="6003229" y="5240402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EE8FD63-6CBF-E84D-8A00-0357D4C8AE86}"/>
              </a:ext>
            </a:extLst>
          </p:cNvPr>
          <p:cNvSpPr txBox="1"/>
          <p:nvPr/>
        </p:nvSpPr>
        <p:spPr>
          <a:xfrm>
            <a:off x="8289235" y="490247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1D1E172-C06A-8F48-A22D-A93DE5B9D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1" y="2957715"/>
            <a:ext cx="4047988" cy="164658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27BC807-E169-214A-A3FC-D91843B0E825}"/>
              </a:ext>
            </a:extLst>
          </p:cNvPr>
          <p:cNvSpPr txBox="1"/>
          <p:nvPr/>
        </p:nvSpPr>
        <p:spPr>
          <a:xfrm>
            <a:off x="6659213" y="24558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11D8A0-EE73-2E44-BCBE-16414551ECDB}"/>
              </a:ext>
            </a:extLst>
          </p:cNvPr>
          <p:cNvSpPr txBox="1"/>
          <p:nvPr/>
        </p:nvSpPr>
        <p:spPr>
          <a:xfrm>
            <a:off x="10137913" y="81984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076EE5-2E44-C544-9F0B-5E9DEB501A2B}"/>
              </a:ext>
            </a:extLst>
          </p:cNvPr>
          <p:cNvSpPr txBox="1"/>
          <p:nvPr/>
        </p:nvSpPr>
        <p:spPr>
          <a:xfrm>
            <a:off x="6768548" y="152924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494832F-B939-6049-9C52-8D39ABFA2A5A}"/>
              </a:ext>
            </a:extLst>
          </p:cNvPr>
          <p:cNvSpPr txBox="1"/>
          <p:nvPr/>
        </p:nvSpPr>
        <p:spPr>
          <a:xfrm>
            <a:off x="10127976" y="209053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749243-A320-EA46-9366-FA2A0FD8358C}"/>
              </a:ext>
            </a:extLst>
          </p:cNvPr>
          <p:cNvSpPr txBox="1"/>
          <p:nvPr/>
        </p:nvSpPr>
        <p:spPr>
          <a:xfrm>
            <a:off x="2742384" y="24558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0080C6-5407-904F-B976-AE5F275FC175}"/>
              </a:ext>
            </a:extLst>
          </p:cNvPr>
          <p:cNvSpPr txBox="1"/>
          <p:nvPr/>
        </p:nvSpPr>
        <p:spPr>
          <a:xfrm>
            <a:off x="6726947" y="280630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33B4A1-9E9B-CC49-BA20-FC5C2425CC47}"/>
              </a:ext>
            </a:extLst>
          </p:cNvPr>
          <p:cNvSpPr txBox="1"/>
          <p:nvPr/>
        </p:nvSpPr>
        <p:spPr>
          <a:xfrm>
            <a:off x="10137913" y="343562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</p:spTree>
    <p:extLst>
      <p:ext uri="{BB962C8B-B14F-4D97-AF65-F5344CB8AC3E}">
        <p14:creationId xmlns:p14="http://schemas.microsoft.com/office/powerpoint/2010/main" val="376718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  <p:bldP spid="21" grpId="0" animBg="1"/>
      <p:bldP spid="23" grpId="0" animBg="1"/>
      <p:bldP spid="27" grpId="0" animBg="1"/>
      <p:bldP spid="2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20BF13E-3C47-4C45-9DDE-33AF5262A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Tally counts (~15 mins)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AA36B08-8D3F-344A-9BC6-9DE4AD131B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89B01A-135A-4048-BC01-FF6C99B8662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5936FD3-174D-8740-A172-B7093C3E1B2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691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808ABE-E67B-D84D-B1B1-A8DC6227128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451953"/>
          </a:xfrm>
        </p:spPr>
        <p:txBody>
          <a:bodyPr/>
          <a:lstStyle/>
          <a:p>
            <a:r>
              <a:rPr lang="en-US" dirty="0"/>
              <a:t>Need annotation information.</a:t>
            </a:r>
          </a:p>
          <a:p>
            <a:endParaRPr lang="en-US" dirty="0"/>
          </a:p>
          <a:p>
            <a:r>
              <a:rPr lang="en-US" dirty="0"/>
              <a:t>Need alignment information.</a:t>
            </a:r>
          </a:p>
          <a:p>
            <a:endParaRPr lang="en-US" dirty="0"/>
          </a:p>
          <a:p>
            <a:r>
              <a:rPr lang="en-US" dirty="0"/>
              <a:t>Use </a:t>
            </a:r>
            <a:r>
              <a:rPr lang="en-US" dirty="0" err="1"/>
              <a:t>featureCounts</a:t>
            </a:r>
            <a:r>
              <a:rPr lang="en-US" dirty="0"/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8B7B031-2267-F84A-B66E-B1556E5E5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many reads overlap annotated regions?</a:t>
            </a:r>
          </a:p>
        </p:txBody>
      </p:sp>
    </p:spTree>
    <p:extLst>
      <p:ext uri="{BB962C8B-B14F-4D97-AF65-F5344CB8AC3E}">
        <p14:creationId xmlns:p14="http://schemas.microsoft.com/office/powerpoint/2010/main" val="2153400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A0413-77DE-8C48-80B4-DC2CA260E54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43C60F-0B60-2449-B147-3C7543ABAA34}"/>
              </a:ext>
            </a:extLst>
          </p:cNvPr>
          <p:cNvSpPr txBox="1"/>
          <p:nvPr/>
        </p:nvSpPr>
        <p:spPr>
          <a:xfrm>
            <a:off x="4890052" y="397565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FASTQ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F80A0-EF6D-084C-96B3-3C71A9B9D05F}"/>
              </a:ext>
            </a:extLst>
          </p:cNvPr>
          <p:cNvSpPr txBox="1"/>
          <p:nvPr/>
        </p:nvSpPr>
        <p:spPr>
          <a:xfrm>
            <a:off x="4890051" y="162339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Trim adapters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A53C4B-F702-4441-8CE0-134B876A4133}"/>
              </a:ext>
            </a:extLst>
          </p:cNvPr>
          <p:cNvSpPr txBox="1"/>
          <p:nvPr/>
        </p:nvSpPr>
        <p:spPr>
          <a:xfrm>
            <a:off x="4890050" y="295192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Map reads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B41DC4-BE61-B542-8C64-5844436AD609}"/>
              </a:ext>
            </a:extLst>
          </p:cNvPr>
          <p:cNvSpPr txBox="1"/>
          <p:nvPr/>
        </p:nvSpPr>
        <p:spPr>
          <a:xfrm>
            <a:off x="4890049" y="4240695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Tally counts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49BB5D-A9BA-9340-8286-5DC7949B2448}"/>
              </a:ext>
            </a:extLst>
          </p:cNvPr>
          <p:cNvSpPr txBox="1"/>
          <p:nvPr/>
        </p:nvSpPr>
        <p:spPr>
          <a:xfrm>
            <a:off x="4890048" y="560898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DGE analysis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0D6064E-D2B6-0B41-AF2D-1B278C721D8B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6003234" y="1013791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CD3E6C-D793-1341-830A-F52D3A97D341}"/>
              </a:ext>
            </a:extLst>
          </p:cNvPr>
          <p:cNvCxnSpPr/>
          <p:nvPr/>
        </p:nvCxnSpPr>
        <p:spPr>
          <a:xfrm flipH="1">
            <a:off x="6003230" y="2300907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4AF9D7A-8ED1-7D43-BBCD-3CA4AA997CF5}"/>
              </a:ext>
            </a:extLst>
          </p:cNvPr>
          <p:cNvCxnSpPr/>
          <p:nvPr/>
        </p:nvCxnSpPr>
        <p:spPr>
          <a:xfrm flipH="1">
            <a:off x="6003229" y="3573943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BBB80F-E8A8-644A-870C-2B7DB98A8D34}"/>
              </a:ext>
            </a:extLst>
          </p:cNvPr>
          <p:cNvCxnSpPr/>
          <p:nvPr/>
        </p:nvCxnSpPr>
        <p:spPr>
          <a:xfrm flipH="1">
            <a:off x="6003229" y="4935603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E38161F-9977-B742-8429-2FD9C49353F4}"/>
              </a:ext>
            </a:extLst>
          </p:cNvPr>
          <p:cNvSpPr txBox="1"/>
          <p:nvPr/>
        </p:nvSpPr>
        <p:spPr>
          <a:xfrm>
            <a:off x="993913" y="397565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Sequencer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B697DEE-3E52-FF44-A909-F202C6F4397F}"/>
              </a:ext>
            </a:extLst>
          </p:cNvPr>
          <p:cNvCxnSpPr>
            <a:cxnSpLocks/>
          </p:cNvCxnSpPr>
          <p:nvPr/>
        </p:nvCxnSpPr>
        <p:spPr>
          <a:xfrm>
            <a:off x="3220278" y="725556"/>
            <a:ext cx="1669770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896BC82-D63D-D149-ADA4-479E6ACF09CB}"/>
              </a:ext>
            </a:extLst>
          </p:cNvPr>
          <p:cNvCxnSpPr/>
          <p:nvPr/>
        </p:nvCxnSpPr>
        <p:spPr>
          <a:xfrm flipH="1">
            <a:off x="6003229" y="1351722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8035074-6B3E-BC46-94AD-2DD8EAE0B18A}"/>
              </a:ext>
            </a:extLst>
          </p:cNvPr>
          <p:cNvSpPr txBox="1"/>
          <p:nvPr/>
        </p:nvSpPr>
        <p:spPr>
          <a:xfrm>
            <a:off x="8289235" y="101379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A7230D2-50F7-604D-9056-40915BD8C431}"/>
              </a:ext>
            </a:extLst>
          </p:cNvPr>
          <p:cNvCxnSpPr/>
          <p:nvPr/>
        </p:nvCxnSpPr>
        <p:spPr>
          <a:xfrm flipH="1">
            <a:off x="5983351" y="2577548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C435AA4-E8CE-5A48-B8CB-6EF68D080B08}"/>
              </a:ext>
            </a:extLst>
          </p:cNvPr>
          <p:cNvSpPr txBox="1"/>
          <p:nvPr/>
        </p:nvSpPr>
        <p:spPr>
          <a:xfrm>
            <a:off x="8269357" y="2239617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D3870C-6103-BA45-B5A0-2AE9D12B0C6E}"/>
              </a:ext>
            </a:extLst>
          </p:cNvPr>
          <p:cNvCxnSpPr/>
          <p:nvPr/>
        </p:nvCxnSpPr>
        <p:spPr>
          <a:xfrm flipH="1">
            <a:off x="6003229" y="3898620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6C4E27D-DA51-E54D-BAB3-C32122D0DD0A}"/>
              </a:ext>
            </a:extLst>
          </p:cNvPr>
          <p:cNvSpPr txBox="1"/>
          <p:nvPr/>
        </p:nvSpPr>
        <p:spPr>
          <a:xfrm>
            <a:off x="8289235" y="3560689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12A5D86-B2AA-9645-B41A-7DF54BD4EEDD}"/>
              </a:ext>
            </a:extLst>
          </p:cNvPr>
          <p:cNvCxnSpPr/>
          <p:nvPr/>
        </p:nvCxnSpPr>
        <p:spPr>
          <a:xfrm flipH="1">
            <a:off x="6003229" y="5240402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EE8FD63-6CBF-E84D-8A00-0357D4C8AE86}"/>
              </a:ext>
            </a:extLst>
          </p:cNvPr>
          <p:cNvSpPr txBox="1"/>
          <p:nvPr/>
        </p:nvSpPr>
        <p:spPr>
          <a:xfrm>
            <a:off x="8289235" y="490247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1D1E172-C06A-8F48-A22D-A93DE5B9D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1" y="3049157"/>
            <a:ext cx="4047988" cy="164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796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  <p:bldP spid="21" grpId="0" animBg="1"/>
      <p:bldP spid="23" grpId="0" animBg="1"/>
      <p:bldP spid="27" grpId="0" animBg="1"/>
      <p:bldP spid="2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A0413-77DE-8C48-80B4-DC2CA260E54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50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43C60F-0B60-2449-B147-3C7543ABAA34}"/>
              </a:ext>
            </a:extLst>
          </p:cNvPr>
          <p:cNvSpPr txBox="1"/>
          <p:nvPr/>
        </p:nvSpPr>
        <p:spPr>
          <a:xfrm>
            <a:off x="4890052" y="397565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FASTQ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F80A0-EF6D-084C-96B3-3C71A9B9D05F}"/>
              </a:ext>
            </a:extLst>
          </p:cNvPr>
          <p:cNvSpPr txBox="1"/>
          <p:nvPr/>
        </p:nvSpPr>
        <p:spPr>
          <a:xfrm>
            <a:off x="4890051" y="162339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Trim adapters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A53C4B-F702-4441-8CE0-134B876A4133}"/>
              </a:ext>
            </a:extLst>
          </p:cNvPr>
          <p:cNvSpPr txBox="1"/>
          <p:nvPr/>
        </p:nvSpPr>
        <p:spPr>
          <a:xfrm>
            <a:off x="4890050" y="295192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Map reads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B41DC4-BE61-B542-8C64-5844436AD609}"/>
              </a:ext>
            </a:extLst>
          </p:cNvPr>
          <p:cNvSpPr txBox="1"/>
          <p:nvPr/>
        </p:nvSpPr>
        <p:spPr>
          <a:xfrm>
            <a:off x="4890049" y="4240695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Tally counts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49BB5D-A9BA-9340-8286-5DC7949B2448}"/>
              </a:ext>
            </a:extLst>
          </p:cNvPr>
          <p:cNvSpPr txBox="1"/>
          <p:nvPr/>
        </p:nvSpPr>
        <p:spPr>
          <a:xfrm>
            <a:off x="4890048" y="560898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DGE analysis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0D6064E-D2B6-0B41-AF2D-1B278C721D8B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6003234" y="1013791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CD3E6C-D793-1341-830A-F52D3A97D341}"/>
              </a:ext>
            </a:extLst>
          </p:cNvPr>
          <p:cNvCxnSpPr/>
          <p:nvPr/>
        </p:nvCxnSpPr>
        <p:spPr>
          <a:xfrm flipH="1">
            <a:off x="6003230" y="2300907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4AF9D7A-8ED1-7D43-BBCD-3CA4AA997CF5}"/>
              </a:ext>
            </a:extLst>
          </p:cNvPr>
          <p:cNvCxnSpPr/>
          <p:nvPr/>
        </p:nvCxnSpPr>
        <p:spPr>
          <a:xfrm flipH="1">
            <a:off x="6003229" y="3573943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BBB80F-E8A8-644A-870C-2B7DB98A8D34}"/>
              </a:ext>
            </a:extLst>
          </p:cNvPr>
          <p:cNvCxnSpPr/>
          <p:nvPr/>
        </p:nvCxnSpPr>
        <p:spPr>
          <a:xfrm flipH="1">
            <a:off x="6003229" y="4935603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E38161F-9977-B742-8429-2FD9C49353F4}"/>
              </a:ext>
            </a:extLst>
          </p:cNvPr>
          <p:cNvSpPr txBox="1"/>
          <p:nvPr/>
        </p:nvSpPr>
        <p:spPr>
          <a:xfrm>
            <a:off x="993913" y="397565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Sequencer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B697DEE-3E52-FF44-A909-F202C6F4397F}"/>
              </a:ext>
            </a:extLst>
          </p:cNvPr>
          <p:cNvCxnSpPr>
            <a:cxnSpLocks/>
          </p:cNvCxnSpPr>
          <p:nvPr/>
        </p:nvCxnSpPr>
        <p:spPr>
          <a:xfrm>
            <a:off x="3220278" y="725556"/>
            <a:ext cx="1669770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896BC82-D63D-D149-ADA4-479E6ACF09CB}"/>
              </a:ext>
            </a:extLst>
          </p:cNvPr>
          <p:cNvCxnSpPr/>
          <p:nvPr/>
        </p:nvCxnSpPr>
        <p:spPr>
          <a:xfrm flipH="1">
            <a:off x="6003229" y="1351722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8035074-6B3E-BC46-94AD-2DD8EAE0B18A}"/>
              </a:ext>
            </a:extLst>
          </p:cNvPr>
          <p:cNvSpPr txBox="1"/>
          <p:nvPr/>
        </p:nvSpPr>
        <p:spPr>
          <a:xfrm>
            <a:off x="8289235" y="101379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A7230D2-50F7-604D-9056-40915BD8C431}"/>
              </a:ext>
            </a:extLst>
          </p:cNvPr>
          <p:cNvCxnSpPr/>
          <p:nvPr/>
        </p:nvCxnSpPr>
        <p:spPr>
          <a:xfrm flipH="1">
            <a:off x="5983351" y="2577548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C435AA4-E8CE-5A48-B8CB-6EF68D080B08}"/>
              </a:ext>
            </a:extLst>
          </p:cNvPr>
          <p:cNvSpPr txBox="1"/>
          <p:nvPr/>
        </p:nvSpPr>
        <p:spPr>
          <a:xfrm>
            <a:off x="8269357" y="2239617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D3870C-6103-BA45-B5A0-2AE9D12B0C6E}"/>
              </a:ext>
            </a:extLst>
          </p:cNvPr>
          <p:cNvCxnSpPr/>
          <p:nvPr/>
        </p:nvCxnSpPr>
        <p:spPr>
          <a:xfrm flipH="1">
            <a:off x="6003229" y="3898620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6C4E27D-DA51-E54D-BAB3-C32122D0DD0A}"/>
              </a:ext>
            </a:extLst>
          </p:cNvPr>
          <p:cNvSpPr txBox="1"/>
          <p:nvPr/>
        </p:nvSpPr>
        <p:spPr>
          <a:xfrm>
            <a:off x="8289235" y="3560689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12A5D86-B2AA-9645-B41A-7DF54BD4EEDD}"/>
              </a:ext>
            </a:extLst>
          </p:cNvPr>
          <p:cNvCxnSpPr/>
          <p:nvPr/>
        </p:nvCxnSpPr>
        <p:spPr>
          <a:xfrm flipH="1">
            <a:off x="6003229" y="5240402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EE8FD63-6CBF-E84D-8A00-0357D4C8AE86}"/>
              </a:ext>
            </a:extLst>
          </p:cNvPr>
          <p:cNvSpPr txBox="1"/>
          <p:nvPr/>
        </p:nvSpPr>
        <p:spPr>
          <a:xfrm>
            <a:off x="8289235" y="490247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1D1E172-C06A-8F48-A22D-A93DE5B9D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1" y="2957715"/>
            <a:ext cx="4047988" cy="164658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27BC807-E169-214A-A3FC-D91843B0E825}"/>
              </a:ext>
            </a:extLst>
          </p:cNvPr>
          <p:cNvSpPr txBox="1"/>
          <p:nvPr/>
        </p:nvSpPr>
        <p:spPr>
          <a:xfrm>
            <a:off x="6659213" y="24558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11D8A0-EE73-2E44-BCBE-16414551ECDB}"/>
              </a:ext>
            </a:extLst>
          </p:cNvPr>
          <p:cNvSpPr txBox="1"/>
          <p:nvPr/>
        </p:nvSpPr>
        <p:spPr>
          <a:xfrm>
            <a:off x="10137913" y="81984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076EE5-2E44-C544-9F0B-5E9DEB501A2B}"/>
              </a:ext>
            </a:extLst>
          </p:cNvPr>
          <p:cNvSpPr txBox="1"/>
          <p:nvPr/>
        </p:nvSpPr>
        <p:spPr>
          <a:xfrm>
            <a:off x="6768548" y="152924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494832F-B939-6049-9C52-8D39ABFA2A5A}"/>
              </a:ext>
            </a:extLst>
          </p:cNvPr>
          <p:cNvSpPr txBox="1"/>
          <p:nvPr/>
        </p:nvSpPr>
        <p:spPr>
          <a:xfrm>
            <a:off x="10127976" y="209053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749243-A320-EA46-9366-FA2A0FD8358C}"/>
              </a:ext>
            </a:extLst>
          </p:cNvPr>
          <p:cNvSpPr txBox="1"/>
          <p:nvPr/>
        </p:nvSpPr>
        <p:spPr>
          <a:xfrm>
            <a:off x="2742384" y="24558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0080C6-5407-904F-B976-AE5F275FC175}"/>
              </a:ext>
            </a:extLst>
          </p:cNvPr>
          <p:cNvSpPr txBox="1"/>
          <p:nvPr/>
        </p:nvSpPr>
        <p:spPr>
          <a:xfrm>
            <a:off x="6726947" y="280630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33B4A1-9E9B-CC49-BA20-FC5C2425CC47}"/>
              </a:ext>
            </a:extLst>
          </p:cNvPr>
          <p:cNvSpPr txBox="1"/>
          <p:nvPr/>
        </p:nvSpPr>
        <p:spPr>
          <a:xfrm>
            <a:off x="10137913" y="343562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753BAF6-00A5-194C-83A6-5D58CD9C5734}"/>
              </a:ext>
            </a:extLst>
          </p:cNvPr>
          <p:cNvSpPr txBox="1"/>
          <p:nvPr/>
        </p:nvSpPr>
        <p:spPr>
          <a:xfrm>
            <a:off x="6726947" y="407653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</p:spTree>
    <p:extLst>
      <p:ext uri="{BB962C8B-B14F-4D97-AF65-F5344CB8AC3E}">
        <p14:creationId xmlns:p14="http://schemas.microsoft.com/office/powerpoint/2010/main" val="148899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  <p:bldP spid="21" grpId="0" animBg="1"/>
      <p:bldP spid="23" grpId="0" animBg="1"/>
      <p:bldP spid="27" grpId="0" animBg="1"/>
      <p:bldP spid="2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FA97965-ACF1-9F4A-B6CF-1D4421403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Downstream analysis (~15 mins)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B71E192-D7FD-3240-A506-08BAA59B5E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No. 1: Differential gene expression analysis.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B59B40-CC4B-E544-BC51-C7CCF919A28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5936FD3-174D-8740-A172-B7093C3E1B2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306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F725F7-F75D-9B49-8270-47BB8F54016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516108"/>
          </a:xfrm>
        </p:spPr>
        <p:txBody>
          <a:bodyPr/>
          <a:lstStyle/>
          <a:p>
            <a:r>
              <a:rPr lang="en-US" dirty="0"/>
              <a:t>Counts can differ because of different library sizes.</a:t>
            </a:r>
          </a:p>
          <a:p>
            <a:endParaRPr lang="en-US" dirty="0"/>
          </a:p>
          <a:p>
            <a:r>
              <a:rPr lang="en-US" dirty="0"/>
              <a:t>Mapping statistics might be different for samples.</a:t>
            </a:r>
          </a:p>
          <a:p>
            <a:endParaRPr lang="en-US" dirty="0"/>
          </a:p>
          <a:p>
            <a:r>
              <a:rPr lang="en-US" dirty="0"/>
              <a:t>Real change in expression level of a gene.</a:t>
            </a:r>
          </a:p>
          <a:p>
            <a:endParaRPr lang="en-US" dirty="0"/>
          </a:p>
          <a:p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Need to factor out differences due to non-biological reasons.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C46BE5-989D-5448-877C-91115984C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Gene-wise counts should be normalized before comparing between samples.</a:t>
            </a:r>
          </a:p>
        </p:txBody>
      </p:sp>
    </p:spTree>
    <p:extLst>
      <p:ext uri="{BB962C8B-B14F-4D97-AF65-F5344CB8AC3E}">
        <p14:creationId xmlns:p14="http://schemas.microsoft.com/office/powerpoint/2010/main" val="38622183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713D6B-C646-984D-8C64-DDDDFADB39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839752"/>
          </a:xfrm>
        </p:spPr>
        <p:txBody>
          <a:bodyPr/>
          <a:lstStyle/>
          <a:p>
            <a:r>
              <a:rPr lang="en-US" dirty="0"/>
              <a:t>Identical individuals may give different counts.</a:t>
            </a:r>
          </a:p>
          <a:p>
            <a:endParaRPr lang="en-US" dirty="0"/>
          </a:p>
          <a:p>
            <a:r>
              <a:rPr lang="en-US" dirty="0"/>
              <a:t>Inherent variation used as benchmark to call out interesting variation.</a:t>
            </a:r>
          </a:p>
          <a:p>
            <a:endParaRPr lang="en-US" dirty="0"/>
          </a:p>
          <a:p>
            <a:r>
              <a:rPr lang="en-US" dirty="0"/>
              <a:t>Need to estimate inherent variation or dispersion.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DAA30B9-BFCF-D342-B6DC-D772C7C6C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Counts may differ due to inherent noisiness of biological systems.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F98CB5-CCF9-9B42-A45D-CAAFFF1C0A6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715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A0413-77DE-8C48-80B4-DC2CA260E54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54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43C60F-0B60-2449-B147-3C7543ABAA34}"/>
              </a:ext>
            </a:extLst>
          </p:cNvPr>
          <p:cNvSpPr txBox="1"/>
          <p:nvPr/>
        </p:nvSpPr>
        <p:spPr>
          <a:xfrm>
            <a:off x="4890052" y="397565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FASTQ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F80A0-EF6D-084C-96B3-3C71A9B9D05F}"/>
              </a:ext>
            </a:extLst>
          </p:cNvPr>
          <p:cNvSpPr txBox="1"/>
          <p:nvPr/>
        </p:nvSpPr>
        <p:spPr>
          <a:xfrm>
            <a:off x="4890051" y="162339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Trim adapters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A53C4B-F702-4441-8CE0-134B876A4133}"/>
              </a:ext>
            </a:extLst>
          </p:cNvPr>
          <p:cNvSpPr txBox="1"/>
          <p:nvPr/>
        </p:nvSpPr>
        <p:spPr>
          <a:xfrm>
            <a:off x="4890050" y="295192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Map reads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B41DC4-BE61-B542-8C64-5844436AD609}"/>
              </a:ext>
            </a:extLst>
          </p:cNvPr>
          <p:cNvSpPr txBox="1"/>
          <p:nvPr/>
        </p:nvSpPr>
        <p:spPr>
          <a:xfrm>
            <a:off x="4890049" y="4240695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Tally counts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49BB5D-A9BA-9340-8286-5DC7949B2448}"/>
              </a:ext>
            </a:extLst>
          </p:cNvPr>
          <p:cNvSpPr txBox="1"/>
          <p:nvPr/>
        </p:nvSpPr>
        <p:spPr>
          <a:xfrm>
            <a:off x="4890048" y="560898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DGE analysis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0D6064E-D2B6-0B41-AF2D-1B278C721D8B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6003234" y="1013791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CD3E6C-D793-1341-830A-F52D3A97D341}"/>
              </a:ext>
            </a:extLst>
          </p:cNvPr>
          <p:cNvCxnSpPr/>
          <p:nvPr/>
        </p:nvCxnSpPr>
        <p:spPr>
          <a:xfrm flipH="1">
            <a:off x="6003230" y="2300907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4AF9D7A-8ED1-7D43-BBCD-3CA4AA997CF5}"/>
              </a:ext>
            </a:extLst>
          </p:cNvPr>
          <p:cNvCxnSpPr/>
          <p:nvPr/>
        </p:nvCxnSpPr>
        <p:spPr>
          <a:xfrm flipH="1">
            <a:off x="6003229" y="3573943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BBB80F-E8A8-644A-870C-2B7DB98A8D34}"/>
              </a:ext>
            </a:extLst>
          </p:cNvPr>
          <p:cNvCxnSpPr/>
          <p:nvPr/>
        </p:nvCxnSpPr>
        <p:spPr>
          <a:xfrm flipH="1">
            <a:off x="6003229" y="4935603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E38161F-9977-B742-8429-2FD9C49353F4}"/>
              </a:ext>
            </a:extLst>
          </p:cNvPr>
          <p:cNvSpPr txBox="1"/>
          <p:nvPr/>
        </p:nvSpPr>
        <p:spPr>
          <a:xfrm>
            <a:off x="993913" y="397565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Sequencer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B697DEE-3E52-FF44-A909-F202C6F4397F}"/>
              </a:ext>
            </a:extLst>
          </p:cNvPr>
          <p:cNvCxnSpPr>
            <a:cxnSpLocks/>
          </p:cNvCxnSpPr>
          <p:nvPr/>
        </p:nvCxnSpPr>
        <p:spPr>
          <a:xfrm>
            <a:off x="3220278" y="725556"/>
            <a:ext cx="1669770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896BC82-D63D-D149-ADA4-479E6ACF09CB}"/>
              </a:ext>
            </a:extLst>
          </p:cNvPr>
          <p:cNvCxnSpPr/>
          <p:nvPr/>
        </p:nvCxnSpPr>
        <p:spPr>
          <a:xfrm flipH="1">
            <a:off x="6003229" y="1351722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8035074-6B3E-BC46-94AD-2DD8EAE0B18A}"/>
              </a:ext>
            </a:extLst>
          </p:cNvPr>
          <p:cNvSpPr txBox="1"/>
          <p:nvPr/>
        </p:nvSpPr>
        <p:spPr>
          <a:xfrm>
            <a:off x="8289235" y="101379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A7230D2-50F7-604D-9056-40915BD8C431}"/>
              </a:ext>
            </a:extLst>
          </p:cNvPr>
          <p:cNvCxnSpPr/>
          <p:nvPr/>
        </p:nvCxnSpPr>
        <p:spPr>
          <a:xfrm flipH="1">
            <a:off x="5983351" y="2577548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C435AA4-E8CE-5A48-B8CB-6EF68D080B08}"/>
              </a:ext>
            </a:extLst>
          </p:cNvPr>
          <p:cNvSpPr txBox="1"/>
          <p:nvPr/>
        </p:nvSpPr>
        <p:spPr>
          <a:xfrm>
            <a:off x="8269357" y="2239617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D3870C-6103-BA45-B5A0-2AE9D12B0C6E}"/>
              </a:ext>
            </a:extLst>
          </p:cNvPr>
          <p:cNvCxnSpPr/>
          <p:nvPr/>
        </p:nvCxnSpPr>
        <p:spPr>
          <a:xfrm flipH="1">
            <a:off x="6003229" y="3898620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6C4E27D-DA51-E54D-BAB3-C32122D0DD0A}"/>
              </a:ext>
            </a:extLst>
          </p:cNvPr>
          <p:cNvSpPr txBox="1"/>
          <p:nvPr/>
        </p:nvSpPr>
        <p:spPr>
          <a:xfrm>
            <a:off x="8289235" y="3560689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12A5D86-B2AA-9645-B41A-7DF54BD4EEDD}"/>
              </a:ext>
            </a:extLst>
          </p:cNvPr>
          <p:cNvCxnSpPr/>
          <p:nvPr/>
        </p:nvCxnSpPr>
        <p:spPr>
          <a:xfrm flipH="1">
            <a:off x="6003229" y="5240402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EE8FD63-6CBF-E84D-8A00-0357D4C8AE86}"/>
              </a:ext>
            </a:extLst>
          </p:cNvPr>
          <p:cNvSpPr txBox="1"/>
          <p:nvPr/>
        </p:nvSpPr>
        <p:spPr>
          <a:xfrm>
            <a:off x="8289235" y="490247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1D1E172-C06A-8F48-A22D-A93DE5B9D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1" y="2957715"/>
            <a:ext cx="4047988" cy="164658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27BC807-E169-214A-A3FC-D91843B0E825}"/>
              </a:ext>
            </a:extLst>
          </p:cNvPr>
          <p:cNvSpPr txBox="1"/>
          <p:nvPr/>
        </p:nvSpPr>
        <p:spPr>
          <a:xfrm>
            <a:off x="6659213" y="24558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311D8A0-EE73-2E44-BCBE-16414551ECDB}"/>
              </a:ext>
            </a:extLst>
          </p:cNvPr>
          <p:cNvSpPr txBox="1"/>
          <p:nvPr/>
        </p:nvSpPr>
        <p:spPr>
          <a:xfrm>
            <a:off x="10137913" y="81984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076EE5-2E44-C544-9F0B-5E9DEB501A2B}"/>
              </a:ext>
            </a:extLst>
          </p:cNvPr>
          <p:cNvSpPr txBox="1"/>
          <p:nvPr/>
        </p:nvSpPr>
        <p:spPr>
          <a:xfrm>
            <a:off x="6768548" y="152924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494832F-B939-6049-9C52-8D39ABFA2A5A}"/>
              </a:ext>
            </a:extLst>
          </p:cNvPr>
          <p:cNvSpPr txBox="1"/>
          <p:nvPr/>
        </p:nvSpPr>
        <p:spPr>
          <a:xfrm>
            <a:off x="10127976" y="2090530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7749243-A320-EA46-9366-FA2A0FD8358C}"/>
              </a:ext>
            </a:extLst>
          </p:cNvPr>
          <p:cNvSpPr txBox="1"/>
          <p:nvPr/>
        </p:nvSpPr>
        <p:spPr>
          <a:xfrm>
            <a:off x="2742384" y="24558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0080C6-5407-904F-B976-AE5F275FC175}"/>
              </a:ext>
            </a:extLst>
          </p:cNvPr>
          <p:cNvSpPr txBox="1"/>
          <p:nvPr/>
        </p:nvSpPr>
        <p:spPr>
          <a:xfrm>
            <a:off x="6726947" y="2806307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C33B4A1-9E9B-CC49-BA20-FC5C2425CC47}"/>
              </a:ext>
            </a:extLst>
          </p:cNvPr>
          <p:cNvSpPr txBox="1"/>
          <p:nvPr/>
        </p:nvSpPr>
        <p:spPr>
          <a:xfrm>
            <a:off x="10137913" y="343562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042C1EA-6F8E-954C-8E7C-219CBC0C251D}"/>
              </a:ext>
            </a:extLst>
          </p:cNvPr>
          <p:cNvSpPr txBox="1"/>
          <p:nvPr/>
        </p:nvSpPr>
        <p:spPr>
          <a:xfrm>
            <a:off x="6679092" y="4127378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C95A4F9-7C8E-E24D-BB93-F3EB52926CFC}"/>
              </a:ext>
            </a:extLst>
          </p:cNvPr>
          <p:cNvSpPr txBox="1"/>
          <p:nvPr/>
        </p:nvSpPr>
        <p:spPr>
          <a:xfrm>
            <a:off x="10137913" y="4899280"/>
            <a:ext cx="304800" cy="709701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EE1A22F-7C44-3E40-A66F-234F90A04999}"/>
              </a:ext>
            </a:extLst>
          </p:cNvPr>
          <p:cNvSpPr txBox="1"/>
          <p:nvPr/>
        </p:nvSpPr>
        <p:spPr>
          <a:xfrm>
            <a:off x="6742514" y="5551517"/>
            <a:ext cx="304800" cy="709701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✔️</a:t>
            </a:r>
          </a:p>
        </p:txBody>
      </p:sp>
    </p:spTree>
    <p:extLst>
      <p:ext uri="{BB962C8B-B14F-4D97-AF65-F5344CB8AC3E}">
        <p14:creationId xmlns:p14="http://schemas.microsoft.com/office/powerpoint/2010/main" val="202065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  <p:bldP spid="21" grpId="0" animBg="1"/>
      <p:bldP spid="23" grpId="0" animBg="1"/>
      <p:bldP spid="27" grpId="0" animBg="1"/>
      <p:bldP spid="2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741519-BE24-CD46-917C-973842317C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419876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https://bioinformatics-course-feedback.questionpro.com/</a:t>
            </a:r>
            <a:endParaRPr lang="en-US" dirty="0"/>
          </a:p>
          <a:p>
            <a:endParaRPr lang="en-US" dirty="0"/>
          </a:p>
          <a:p>
            <a:r>
              <a:rPr lang="en-US" dirty="0"/>
              <a:t>~5 min.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243F3D-84FD-1B47-961E-CAF8E1895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feedback is important to us!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F1D71A-52B1-A849-B5BB-E879EA4A4F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40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DBCEC6-D846-F34D-85A5-C3B52E76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 (~5 min)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97C146-B5AA-5B41-A11A-3EFBD90171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C46DC-53CD-634F-985C-FFB7EF5B811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5936FD3-174D-8740-A172-B7093C3E1B2E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7800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2EB7F6-8A47-0B4D-A03C-ADF9186D00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484031"/>
          </a:xfrm>
        </p:spPr>
        <p:txBody>
          <a:bodyPr/>
          <a:lstStyle/>
          <a:p>
            <a:r>
              <a:rPr lang="en-US" dirty="0"/>
              <a:t>Steps of analysis.</a:t>
            </a:r>
          </a:p>
          <a:p>
            <a:endParaRPr lang="en-US" dirty="0"/>
          </a:p>
          <a:p>
            <a:r>
              <a:rPr lang="en-US" dirty="0"/>
              <a:t>Common tools, e.g., </a:t>
            </a:r>
            <a:r>
              <a:rPr lang="en-US" dirty="0" err="1"/>
              <a:t>cutadapt</a:t>
            </a:r>
            <a:r>
              <a:rPr lang="en-US" dirty="0"/>
              <a:t>, </a:t>
            </a:r>
            <a:r>
              <a:rPr lang="en-US" dirty="0" err="1"/>
              <a:t>fastqc</a:t>
            </a:r>
            <a:r>
              <a:rPr lang="en-US" dirty="0"/>
              <a:t>, bowtie2, </a:t>
            </a:r>
            <a:r>
              <a:rPr lang="en-US" dirty="0" err="1"/>
              <a:t>edgeR</a:t>
            </a:r>
            <a:r>
              <a:rPr lang="en-US" dirty="0"/>
              <a:t>, etc.</a:t>
            </a:r>
          </a:p>
          <a:p>
            <a:endParaRPr lang="en-US" dirty="0"/>
          </a:p>
          <a:p>
            <a:r>
              <a:rPr lang="en-US" dirty="0"/>
              <a:t>Common file formats, e.g., FASTQ, FASTA, SAM, GFF, etc.</a:t>
            </a:r>
          </a:p>
          <a:p>
            <a:endParaRPr lang="en-US" dirty="0"/>
          </a:p>
          <a:p>
            <a:r>
              <a:rPr lang="en-US" dirty="0"/>
              <a:t>Analysis with Galaxy.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3F0557-CA54-A64F-999C-A2F46A6B14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Topics covered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EB2DF-0FAB-744E-99EC-E7C47CC68D7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160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F8947D-464F-6142-9103-FC545FBC9D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457870"/>
          </a:xfrm>
        </p:spPr>
        <p:txBody>
          <a:bodyPr/>
          <a:lstStyle/>
          <a:p>
            <a:r>
              <a:rPr lang="en-US" dirty="0"/>
              <a:t>Sequence read archive</a:t>
            </a:r>
          </a:p>
          <a:p>
            <a:pPr lvl="1"/>
            <a:r>
              <a:rPr lang="en-US" dirty="0">
                <a:hlinkClick r:id="rId2"/>
              </a:rPr>
              <a:t>https://www.ncbi.nlm.nih.gov/sra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Download and install SRA toolkit</a:t>
            </a:r>
          </a:p>
          <a:p>
            <a:endParaRPr lang="en-US" dirty="0"/>
          </a:p>
          <a:p>
            <a:r>
              <a:rPr lang="en-US" dirty="0"/>
              <a:t>Step-by-step guide:</a:t>
            </a:r>
          </a:p>
          <a:p>
            <a:pPr lvl="1"/>
            <a:r>
              <a:rPr lang="en-US" dirty="0"/>
              <a:t>https://</a:t>
            </a:r>
            <a:r>
              <a:rPr lang="en-US" dirty="0" err="1"/>
              <a:t>www.ncbi.nlm.nih.gov</a:t>
            </a:r>
            <a:r>
              <a:rPr lang="en-US" dirty="0"/>
              <a:t>/</a:t>
            </a:r>
            <a:r>
              <a:rPr lang="en-US" dirty="0" err="1"/>
              <a:t>sra</a:t>
            </a:r>
            <a:r>
              <a:rPr lang="en-US" dirty="0"/>
              <a:t>/docs/</a:t>
            </a:r>
            <a:r>
              <a:rPr lang="en-US" dirty="0" err="1"/>
              <a:t>sradownload</a:t>
            </a:r>
            <a:r>
              <a:rPr lang="en-US" dirty="0"/>
              <a:t>/#download-sequence-data-files-</a:t>
            </a:r>
            <a:r>
              <a:rPr lang="en-US" dirty="0" err="1"/>
              <a:t>usi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DE8F978-0470-1147-A435-C30D287D5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information: Sources of data</a:t>
            </a:r>
          </a:p>
        </p:txBody>
      </p:sp>
    </p:spTree>
    <p:extLst>
      <p:ext uri="{BB962C8B-B14F-4D97-AF65-F5344CB8AC3E}">
        <p14:creationId xmlns:p14="http://schemas.microsoft.com/office/powerpoint/2010/main" val="27159146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A240B3-350D-9144-B63B-1B57F78073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451953"/>
          </a:xfrm>
        </p:spPr>
        <p:txBody>
          <a:bodyPr/>
          <a:lstStyle/>
          <a:p>
            <a:r>
              <a:rPr lang="en-US" dirty="0"/>
              <a:t>Quality control: </a:t>
            </a:r>
            <a:r>
              <a:rPr lang="en-US" dirty="0" err="1"/>
              <a:t>RSeQC</a:t>
            </a:r>
            <a:r>
              <a:rPr lang="en-US" dirty="0"/>
              <a:t>, </a:t>
            </a:r>
            <a:r>
              <a:rPr lang="en-US" dirty="0" err="1"/>
              <a:t>MultiQC</a:t>
            </a:r>
            <a:r>
              <a:rPr lang="en-US" dirty="0"/>
              <a:t>, etc.</a:t>
            </a:r>
          </a:p>
          <a:p>
            <a:r>
              <a:rPr lang="en-US" dirty="0"/>
              <a:t>Mapping: STAR, BWA, etc.</a:t>
            </a:r>
          </a:p>
          <a:p>
            <a:r>
              <a:rPr lang="en-US" dirty="0"/>
              <a:t>File manipulation: </a:t>
            </a:r>
            <a:r>
              <a:rPr lang="en-US" dirty="0" err="1"/>
              <a:t>bedtools</a:t>
            </a:r>
            <a:r>
              <a:rPr lang="en-US" dirty="0"/>
              <a:t>, </a:t>
            </a:r>
            <a:r>
              <a:rPr lang="en-US" dirty="0" err="1"/>
              <a:t>samtools</a:t>
            </a:r>
            <a:r>
              <a:rPr lang="en-US" dirty="0"/>
              <a:t>, </a:t>
            </a:r>
            <a:r>
              <a:rPr lang="en-US" dirty="0" err="1"/>
              <a:t>fastx</a:t>
            </a:r>
            <a:r>
              <a:rPr lang="en-US" dirty="0"/>
              <a:t>-toolkit, etc.</a:t>
            </a:r>
          </a:p>
          <a:p>
            <a:r>
              <a:rPr lang="en-US" dirty="0"/>
              <a:t>Visualization: UCSC Genome Browser</a:t>
            </a:r>
          </a:p>
          <a:p>
            <a:r>
              <a:rPr lang="en-US" dirty="0"/>
              <a:t>…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092197-9A48-4543-BEB5-863676DC4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tools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B2CF5-1B75-1943-97C6-0820BD957D0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069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9C26A5-B375-3E48-B591-89519C10E6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924151"/>
          </a:xfrm>
        </p:spPr>
        <p:txBody>
          <a:bodyPr/>
          <a:lstStyle/>
          <a:p>
            <a:r>
              <a:rPr lang="en-US" sz="2000" dirty="0"/>
              <a:t>What is the biological question that we seek to answer?</a:t>
            </a:r>
          </a:p>
          <a:p>
            <a:r>
              <a:rPr lang="en-US" sz="2000" dirty="0"/>
              <a:t>How many tissue types and/or time points to compare?</a:t>
            </a:r>
          </a:p>
          <a:p>
            <a:r>
              <a:rPr lang="en-US" sz="2000" dirty="0"/>
              <a:t>How deep should we sequence?</a:t>
            </a:r>
          </a:p>
          <a:p>
            <a:r>
              <a:rPr lang="en-US" sz="2000" dirty="0"/>
              <a:t>Read length?</a:t>
            </a:r>
          </a:p>
          <a:p>
            <a:r>
              <a:rPr lang="en-US" sz="2000" dirty="0"/>
              <a:t>Which sequencing platform?</a:t>
            </a:r>
          </a:p>
          <a:p>
            <a:r>
              <a:rPr lang="en-US" sz="2000" dirty="0"/>
              <a:t>Single-end or paired-end?</a:t>
            </a:r>
          </a:p>
          <a:p>
            <a:r>
              <a:rPr lang="en-US" sz="2000" dirty="0"/>
              <a:t>Pooling?</a:t>
            </a:r>
          </a:p>
          <a:p>
            <a:r>
              <a:rPr lang="en-US" sz="2000" dirty="0"/>
              <a:t>Biological replicates?</a:t>
            </a:r>
          </a:p>
          <a:p>
            <a:r>
              <a:rPr lang="en-US" sz="2000" dirty="0"/>
              <a:t>Technical replicates?</a:t>
            </a:r>
          </a:p>
          <a:p>
            <a:r>
              <a:rPr lang="en-US" sz="2000" dirty="0"/>
              <a:t>Additional considerations?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C2E0AD-B03B-1646-83F9-6770A5F9E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Experiment design influences data analysis.</a:t>
            </a:r>
            <a:br>
              <a:rPr lang="en-US" sz="3200" dirty="0"/>
            </a:br>
            <a:r>
              <a:rPr lang="en-US" sz="2800" dirty="0"/>
              <a:t>(should be planned to address relevant questions)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E9805-6744-EE44-B2F9-FC16F405DAA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6CBDA5-68BE-9B41-9A9D-DAC070EF4275}"/>
              </a:ext>
            </a:extLst>
          </p:cNvPr>
          <p:cNvSpPr txBox="1"/>
          <p:nvPr/>
        </p:nvSpPr>
        <p:spPr>
          <a:xfrm>
            <a:off x="5984240" y="2875279"/>
            <a:ext cx="5369560" cy="292535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Helvetica" charset="0"/>
                <a:ea typeface="Times New Roman" charset="0"/>
                <a:cs typeface="Arial" charset="0"/>
              </a:rPr>
              <a:t>Not the subject matter today!</a:t>
            </a:r>
          </a:p>
          <a:p>
            <a:pPr>
              <a:spcAft>
                <a:spcPts val="600"/>
              </a:spcAft>
            </a:pPr>
            <a:endParaRPr lang="en-US" dirty="0">
              <a:latin typeface="Helvetica" charset="0"/>
              <a:ea typeface="Times New Roman" charset="0"/>
              <a:cs typeface="Arial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" charset="0"/>
                <a:ea typeface="Times New Roman" charset="0"/>
                <a:cs typeface="Arial" charset="0"/>
              </a:rPr>
              <a:t>Workshop on April 2 by Reuben Thomas:</a:t>
            </a:r>
          </a:p>
          <a:p>
            <a:pPr>
              <a:spcAft>
                <a:spcPts val="600"/>
              </a:spcAft>
            </a:pPr>
            <a:r>
              <a:rPr lang="en-US" i="1" dirty="0">
                <a:latin typeface="Helvetica" charset="0"/>
                <a:ea typeface="Times New Roman" charset="0"/>
                <a:cs typeface="Arial" charset="0"/>
              </a:rPr>
              <a:t>     Intro to statistics and experimental design</a:t>
            </a:r>
            <a:r>
              <a:rPr lang="en-US" dirty="0">
                <a:latin typeface="Helvetica" charset="0"/>
                <a:ea typeface="Times New Roman" charset="0"/>
                <a:cs typeface="Arial" charset="0"/>
              </a:rPr>
              <a:t>.</a:t>
            </a:r>
          </a:p>
          <a:p>
            <a:pPr>
              <a:spcAft>
                <a:spcPts val="600"/>
              </a:spcAft>
            </a:pPr>
            <a:endParaRPr lang="en-US" dirty="0">
              <a:latin typeface="Helvetica" charset="0"/>
              <a:ea typeface="Times New Roman" charset="0"/>
              <a:cs typeface="Arial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" charset="0"/>
                <a:ea typeface="Times New Roman" charset="0"/>
                <a:cs typeface="Arial" charset="0"/>
              </a:rPr>
              <a:t>Reading material in Dropbox: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Helvetica" charset="0"/>
                <a:ea typeface="Times New Roman" charset="0"/>
                <a:cs typeface="Arial" charset="0"/>
              </a:rPr>
              <a:t>     </a:t>
            </a:r>
            <a:r>
              <a:rPr lang="en-US" i="1" dirty="0">
                <a:latin typeface="Helvetica" charset="0"/>
                <a:ea typeface="Times New Roman" charset="0"/>
                <a:cs typeface="Arial" charset="0"/>
              </a:rPr>
              <a:t>RNA sequencing data : hitchhiker’s guide </a:t>
            </a:r>
          </a:p>
          <a:p>
            <a:pPr>
              <a:spcAft>
                <a:spcPts val="600"/>
              </a:spcAft>
            </a:pPr>
            <a:r>
              <a:rPr lang="en-US" i="1" dirty="0">
                <a:latin typeface="Helvetica" charset="0"/>
                <a:ea typeface="Times New Roman" charset="0"/>
                <a:cs typeface="Arial" charset="0"/>
              </a:rPr>
              <a:t>     to expression analysis </a:t>
            </a:r>
            <a:r>
              <a:rPr lang="en-US" dirty="0">
                <a:latin typeface="Helvetica" charset="0"/>
                <a:ea typeface="Times New Roman" charset="0"/>
                <a:cs typeface="Arial" charset="0"/>
              </a:rPr>
              <a:t>by Berge </a:t>
            </a:r>
            <a:r>
              <a:rPr lang="en-US" i="1" dirty="0">
                <a:latin typeface="Helvetica" charset="0"/>
                <a:ea typeface="Times New Roman" charset="0"/>
                <a:cs typeface="Arial" charset="0"/>
              </a:rPr>
              <a:t>et al.</a:t>
            </a:r>
            <a:r>
              <a:rPr lang="en-US" dirty="0">
                <a:latin typeface="Helvetica" charset="0"/>
                <a:ea typeface="Times New Roman" charset="0"/>
                <a:cs typeface="Arial" charset="0"/>
              </a:rPr>
              <a:t>, 2018</a:t>
            </a:r>
            <a:endParaRPr lang="en-US" i="1" dirty="0">
              <a:latin typeface="Helvetica" charset="0"/>
              <a:ea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18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44DA75-1DCC-464C-AD88-B20E5580F8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521990"/>
          </a:xfrm>
        </p:spPr>
        <p:txBody>
          <a:bodyPr/>
          <a:lstStyle/>
          <a:p>
            <a:r>
              <a:rPr lang="en-US" dirty="0"/>
              <a:t>Intermediate RNA-</a:t>
            </a:r>
            <a:r>
              <a:rPr lang="en-US" dirty="0" err="1"/>
              <a:t>Seq</a:t>
            </a:r>
            <a:r>
              <a:rPr lang="en-US" dirty="0"/>
              <a:t> analysis</a:t>
            </a:r>
          </a:p>
          <a:p>
            <a:pPr lvl="1"/>
            <a:r>
              <a:rPr lang="en-US" dirty="0"/>
              <a:t>April 17</a:t>
            </a:r>
          </a:p>
          <a:p>
            <a:pPr lvl="1"/>
            <a:endParaRPr lang="en-US" dirty="0"/>
          </a:p>
          <a:p>
            <a:r>
              <a:rPr lang="en-US" dirty="0"/>
              <a:t>Single cell analysis (Symposium)</a:t>
            </a:r>
          </a:p>
          <a:p>
            <a:pPr lvl="1"/>
            <a:r>
              <a:rPr lang="en-US" dirty="0"/>
              <a:t>May 14</a:t>
            </a:r>
          </a:p>
          <a:p>
            <a:pPr lvl="1"/>
            <a:endParaRPr lang="en-US" dirty="0"/>
          </a:p>
          <a:p>
            <a:r>
              <a:rPr lang="en-US" dirty="0"/>
              <a:t>Pathway analysis </a:t>
            </a:r>
          </a:p>
          <a:p>
            <a:pPr lvl="1"/>
            <a:r>
              <a:rPr lang="en-US" dirty="0"/>
              <a:t>Oct 7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4C2087-E0F4-CD40-BFE1-0B31CC1F9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Workshops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68F20-8097-2943-ACD3-E6B749D0C6E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018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B16A7C9-FECC-054F-A7D3-54B88BC1EE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C62655-9599-034B-94EB-4A777E058D7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5936FD3-174D-8740-A172-B7093C3E1B2E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044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97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41593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8AD279-100F-7A41-8039-EA04A0149A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355790"/>
          </a:xfrm>
        </p:spPr>
        <p:txBody>
          <a:bodyPr/>
          <a:lstStyle/>
          <a:p>
            <a:r>
              <a:rPr lang="en-US" dirty="0"/>
              <a:t>Genome annotation</a:t>
            </a:r>
          </a:p>
          <a:p>
            <a:r>
              <a:rPr lang="en-US" dirty="0"/>
              <a:t>Gene regulation</a:t>
            </a:r>
          </a:p>
          <a:p>
            <a:r>
              <a:rPr lang="en-US" dirty="0"/>
              <a:t>Clinical applications, e.g., molecular sub-classification of cancer</a:t>
            </a:r>
          </a:p>
          <a:p>
            <a:r>
              <a:rPr lang="en-US" dirty="0"/>
              <a:t>Meta-transcriptomics</a:t>
            </a:r>
          </a:p>
          <a:p>
            <a:r>
              <a:rPr lang="en-US" dirty="0"/>
              <a:t>Spatial transcriptomics</a:t>
            </a:r>
          </a:p>
          <a:p>
            <a:r>
              <a:rPr lang="en-US" dirty="0"/>
              <a:t>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60BAE3-38BE-754F-91EA-32997E63F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5FA560-5B87-8045-8F23-1C6401F0CB6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66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4305AB-92E0-B941-8E0C-916EBE95C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315027"/>
          </a:xfrm>
        </p:spPr>
        <p:txBody>
          <a:bodyPr/>
          <a:lstStyle/>
          <a:p>
            <a:r>
              <a:rPr lang="en-US" dirty="0"/>
              <a:t>Small dataset with 100k reads (for practice only).</a:t>
            </a:r>
          </a:p>
          <a:p>
            <a:pPr lvl="1"/>
            <a:r>
              <a:rPr lang="en-US" dirty="0"/>
              <a:t>FASTQ to tallying counts.</a:t>
            </a:r>
          </a:p>
          <a:p>
            <a:pPr lvl="1"/>
            <a:endParaRPr lang="en-US" dirty="0"/>
          </a:p>
          <a:p>
            <a:r>
              <a:rPr lang="en-US" dirty="0"/>
              <a:t>Real counts data (GSE49712).</a:t>
            </a:r>
          </a:p>
          <a:p>
            <a:pPr lvl="1"/>
            <a:r>
              <a:rPr lang="en-US" dirty="0"/>
              <a:t>Use this for DGE analysis.</a:t>
            </a:r>
          </a:p>
          <a:p>
            <a:pPr lvl="1"/>
            <a:r>
              <a:rPr lang="en-US" dirty="0"/>
              <a:t>5 replicates of two groups.</a:t>
            </a:r>
          </a:p>
          <a:p>
            <a:pPr lvl="1"/>
            <a:r>
              <a:rPr lang="en-US" dirty="0"/>
              <a:t>Group A: </a:t>
            </a:r>
            <a:r>
              <a:rPr lang="en-US" dirty="0" err="1"/>
              <a:t>Strategene</a:t>
            </a:r>
            <a:r>
              <a:rPr lang="en-US" dirty="0"/>
              <a:t> Universal Human Reference RNA</a:t>
            </a:r>
          </a:p>
          <a:p>
            <a:pPr lvl="1"/>
            <a:r>
              <a:rPr lang="en-US" dirty="0"/>
              <a:t>Group B: </a:t>
            </a:r>
            <a:r>
              <a:rPr lang="en-US" dirty="0" err="1"/>
              <a:t>Ambion</a:t>
            </a:r>
            <a:r>
              <a:rPr lang="en-US" dirty="0"/>
              <a:t> Human Brain Reference RNA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A1B784-DF67-534F-82F2-57A72CE8B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8F706-09ED-5E4E-9EBA-358851DBA1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619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004978-87EF-284F-B5ED-8B34B5364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Sequencing centers provide FASTQ files. (~15 min)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5AA021-B9F5-BB43-89CE-096866CD58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Section goal: Understanding origin and contents of FASTQ file type.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E8AF4-9B3C-1649-B325-C53D1012BE8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F5936FD3-174D-8740-A172-B7093C3E1B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08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32FFC4-E18E-5340-8F18-72B59681E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cDNA library is applied to a flow cell.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8988D-60AC-A744-9303-E1AACF02AC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9</a:t>
            </a:fld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1E084B4-0534-B047-B5FE-632E8232C539}"/>
              </a:ext>
            </a:extLst>
          </p:cNvPr>
          <p:cNvGrpSpPr/>
          <p:nvPr/>
        </p:nvGrpSpPr>
        <p:grpSpPr>
          <a:xfrm>
            <a:off x="2557821" y="1940560"/>
            <a:ext cx="5822819" cy="4780915"/>
            <a:chOff x="2557821" y="1940560"/>
            <a:chExt cx="5822819" cy="47809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D124469-F323-6A43-94FE-A00073219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32390" y="1940560"/>
              <a:ext cx="5048250" cy="2611120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63C2EB9-A3C8-B74C-9BF6-F8F5FE6946B3}"/>
                </a:ext>
              </a:extLst>
            </p:cNvPr>
            <p:cNvGrpSpPr/>
            <p:nvPr/>
          </p:nvGrpSpPr>
          <p:grpSpPr>
            <a:xfrm>
              <a:off x="2557821" y="5443855"/>
              <a:ext cx="4364990" cy="1277620"/>
              <a:chOff x="838200" y="5443855"/>
              <a:chExt cx="4364990" cy="1277620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900A345-6F07-DB4D-BAFC-30DFF8E133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8200" y="5443855"/>
                <a:ext cx="4364990" cy="1277620"/>
              </a:xfrm>
              <a:prstGeom prst="rect">
                <a:avLst/>
              </a:prstGeom>
            </p:spPr>
          </p:pic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FC323A8-6833-A747-9BBE-A1D99F9A441B}"/>
                  </a:ext>
                </a:extLst>
              </p:cNvPr>
              <p:cNvSpPr txBox="1"/>
              <p:nvPr/>
            </p:nvSpPr>
            <p:spPr>
              <a:xfrm>
                <a:off x="944880" y="6082665"/>
                <a:ext cx="1249680" cy="6388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 anchor="ctr" anchorCtr="0">
                <a:noAutofit/>
              </a:bodyPr>
              <a:lstStyle/>
              <a:p>
                <a:pPr>
                  <a:spcAft>
                    <a:spcPts val="600"/>
                  </a:spcAft>
                </a:pPr>
                <a:endParaRPr lang="en-US" sz="2000" dirty="0" err="1">
                  <a:latin typeface="Helvetica" charset="0"/>
                  <a:ea typeface="Times New Roman" charset="0"/>
                  <a:cs typeface="Arial" charset="0"/>
                </a:endParaRPr>
              </a:p>
            </p:txBody>
          </p:sp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932F122-77DF-7043-BFEB-D1994CA341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40623" y="4701592"/>
              <a:ext cx="614680" cy="592351"/>
            </a:xfrm>
            <a:prstGeom prst="rect">
              <a:avLst/>
            </a:prstGeom>
          </p:spPr>
        </p:pic>
      </p:grp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A209958-C2B5-AA46-9E6F-25CAEF2C18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555422"/>
            <a:ext cx="4572000" cy="365125"/>
          </a:xfrm>
        </p:spPr>
        <p:txBody>
          <a:bodyPr/>
          <a:lstStyle/>
          <a:p>
            <a:r>
              <a:rPr lang="en-US"/>
              <a:t>Image adapted from a blog by Stuart M. Brown (link in description).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381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ladston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2A40"/>
      </a:accent1>
      <a:accent2>
        <a:srgbClr val="E5E1D5"/>
      </a:accent2>
      <a:accent3>
        <a:srgbClr val="96938C"/>
      </a:accent3>
      <a:accent4>
        <a:srgbClr val="F76912"/>
      </a:accent4>
      <a:accent5>
        <a:srgbClr val="FAA308"/>
      </a:accent5>
      <a:accent6>
        <a:srgbClr val="00D3E6"/>
      </a:accent6>
      <a:hlink>
        <a:srgbClr val="CC28A3"/>
      </a:hlink>
      <a:folHlink>
        <a:srgbClr val="CC28A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ln>
          <a:solidFill>
            <a:schemeClr val="accent1">
              <a:shade val="50000"/>
            </a:schemeClr>
          </a:solidFill>
        </a:ln>
      </a:spPr>
      <a:bodyPr wrap="square" rtlCol="0" anchor="ctr" anchorCtr="0">
        <a:noAutofit/>
      </a:bodyPr>
      <a:lstStyle>
        <a:defPPr>
          <a:spcAft>
            <a:spcPts val="600"/>
          </a:spcAft>
          <a:defRPr sz="2000" dirty="0" err="1" smtClean="0">
            <a:latin typeface="Helvetica" charset="0"/>
            <a:ea typeface="Times New Roman" charset="0"/>
            <a:cs typeface="Aria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8E98C8A2-04CE-5448-A844-1FBCD62062D2}" vid="{B97E5060-EA03-C84A-ACED-C88D8E3AE7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17437</TotalTime>
  <Words>2514</Words>
  <Application>Microsoft Macintosh PowerPoint</Application>
  <PresentationFormat>Widescreen</PresentationFormat>
  <Paragraphs>526</Paragraphs>
  <Slides>64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1" baseType="lpstr">
      <vt:lpstr>Arial</vt:lpstr>
      <vt:lpstr>Calibri</vt:lpstr>
      <vt:lpstr>Helvetica</vt:lpstr>
      <vt:lpstr>Mangal</vt:lpstr>
      <vt:lpstr>Times New Roman</vt:lpstr>
      <vt:lpstr>Zapf Dingbats</vt:lpstr>
      <vt:lpstr>Office Theme</vt:lpstr>
      <vt:lpstr>Introduction to RNA-seq data analysis</vt:lpstr>
      <vt:lpstr>Overall goals</vt:lpstr>
      <vt:lpstr>Contents</vt:lpstr>
      <vt:lpstr>Typical protocol</vt:lpstr>
      <vt:lpstr>PowerPoint Presentation</vt:lpstr>
      <vt:lpstr>Experiment design influences data analysis. (should be planned to address relevant questions)</vt:lpstr>
      <vt:lpstr>Dataset</vt:lpstr>
      <vt:lpstr>Sequencing centers provide FASTQ files. (~15 min)</vt:lpstr>
      <vt:lpstr>cDNA library is applied to a flow cell.</vt:lpstr>
      <vt:lpstr>Flow cells are organized in lanes, columns and tiles.</vt:lpstr>
      <vt:lpstr>DNA fragments immobilized on flow cell &amp; amplified into clonal clusters.</vt:lpstr>
      <vt:lpstr>Sequencing by Synthesis</vt:lpstr>
      <vt:lpstr>Strong signal from monoclonal clusters.</vt:lpstr>
      <vt:lpstr>FASTQ files contain detailed information about each read.</vt:lpstr>
      <vt:lpstr>Base calling may not be accurate. Various possible causes: Example </vt:lpstr>
      <vt:lpstr>Base calling may not be accurate. Various possible causes: Example </vt:lpstr>
      <vt:lpstr>Base calling may not be accurate. Possible causes</vt:lpstr>
      <vt:lpstr>Example FASTQ file with one read only.</vt:lpstr>
      <vt:lpstr>Four lines per read:  1. Read ID, 2. Sequence, 3. Space for optional info, 4. Quality. </vt:lpstr>
      <vt:lpstr>Quality is encoded as symbols. </vt:lpstr>
      <vt:lpstr>Adapters, primers, contaminants, target sequences, etc. represented in FASTQ files.</vt:lpstr>
      <vt:lpstr>Length of insert &lt; Length of reads ordered =&gt; Adapters included in reads.</vt:lpstr>
      <vt:lpstr>Naming conventions for fastq files.</vt:lpstr>
      <vt:lpstr>Quality control of sequencing files. (~ 30 mins)</vt:lpstr>
      <vt:lpstr>FastQC: Tool for quality control of sequencing data</vt:lpstr>
      <vt:lpstr>Galaxy: Open source, web-based platform that integrates many tools.</vt:lpstr>
      <vt:lpstr>What if QC gives warn/fail flag?</vt:lpstr>
      <vt:lpstr>Examples of FastQC reports</vt:lpstr>
      <vt:lpstr>PowerPoint Presentation</vt:lpstr>
      <vt:lpstr>Cleaning up contaminants (20 mins)</vt:lpstr>
      <vt:lpstr>cutadapt removes adapters.</vt:lpstr>
      <vt:lpstr>Alternative approach: Trimmomatic</vt:lpstr>
      <vt:lpstr>What else to clean?</vt:lpstr>
      <vt:lpstr>Redo QC to ensure satisfactory quality.</vt:lpstr>
      <vt:lpstr>PowerPoint Presentation</vt:lpstr>
      <vt:lpstr>Mapping reads (20 mins)</vt:lpstr>
      <vt:lpstr>Mapping := Aligning reads to regions of reference DNA.</vt:lpstr>
      <vt:lpstr>Inputs needed.</vt:lpstr>
      <vt:lpstr>Indexing reference sequence speeds up mapping.</vt:lpstr>
      <vt:lpstr>Output =&gt;  1. Alignments in SAM format, 2. Summary of mapping statistics. </vt:lpstr>
      <vt:lpstr>Binary Alignment/Map (BAM) format</vt:lpstr>
      <vt:lpstr>Sequence Alignment/Map (SAM) format</vt:lpstr>
      <vt:lpstr>11 fields for each alignment (per row).</vt:lpstr>
      <vt:lpstr>Alternatives</vt:lpstr>
      <vt:lpstr>Online resources for sequencing data analysis</vt:lpstr>
      <vt:lpstr>Tools to manipulate files are available.</vt:lpstr>
      <vt:lpstr>PowerPoint Presentation</vt:lpstr>
      <vt:lpstr>Tally counts (~15 mins)</vt:lpstr>
      <vt:lpstr>How many reads overlap annotated regions?</vt:lpstr>
      <vt:lpstr>PowerPoint Presentation</vt:lpstr>
      <vt:lpstr>Downstream analysis (~15 mins)</vt:lpstr>
      <vt:lpstr>Gene-wise counts should be normalized before comparing between samples.</vt:lpstr>
      <vt:lpstr>Counts may differ due to inherent noisiness of biological systems.</vt:lpstr>
      <vt:lpstr>PowerPoint Presentation</vt:lpstr>
      <vt:lpstr>Your feedback is important to us!</vt:lpstr>
      <vt:lpstr>Conclusions (~5 min)</vt:lpstr>
      <vt:lpstr>Topics covered</vt:lpstr>
      <vt:lpstr>Additional information: Sources of data</vt:lpstr>
      <vt:lpstr>More tools</vt:lpstr>
      <vt:lpstr>Upcoming Workshops</vt:lpstr>
      <vt:lpstr>Thank you!</vt:lpstr>
      <vt:lpstr>PowerPoint Presentation</vt:lpstr>
      <vt:lpstr>PowerPoint Presentation</vt:lpstr>
      <vt:lpstr>Applications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Must Attend Workshop Title</dc:title>
  <dc:creator>Microsoft Office User</dc:creator>
  <cp:lastModifiedBy>Microsoft Office User</cp:lastModifiedBy>
  <cp:revision>598</cp:revision>
  <cp:lastPrinted>2018-09-20T23:56:57Z</cp:lastPrinted>
  <dcterms:created xsi:type="dcterms:W3CDTF">2019-03-13T22:03:44Z</dcterms:created>
  <dcterms:modified xsi:type="dcterms:W3CDTF">2019-11-11T21:06:58Z</dcterms:modified>
</cp:coreProperties>
</file>