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6" r:id="rId5"/>
    <p:sldMasterId id="2147483677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</p:sldIdLst>
  <p:sldSz cy="5143500" cx="9144000"/>
  <p:notesSz cx="6858000" cy="9144000"/>
  <p:embeddedFontLst>
    <p:embeddedFont>
      <p:font typeface="Roboto Slab Light"/>
      <p:regular r:id="rId37"/>
      <p:bold r:id="rId38"/>
    </p:embeddedFont>
    <p:embeddedFont>
      <p:font typeface="Roboto Slab"/>
      <p:regular r:id="rId39"/>
      <p:bold r:id="rId40"/>
    </p:embeddedFont>
    <p:embeddedFont>
      <p:font typeface="Poppins"/>
      <p:regular r:id="rId41"/>
      <p:bold r:id="rId42"/>
      <p:italic r:id="rId43"/>
      <p:boldItalic r:id="rId44"/>
    </p:embeddedFont>
    <p:embeddedFont>
      <p:font typeface="Helvetica Neue"/>
      <p:regular r:id="rId45"/>
      <p:bold r:id="rId46"/>
      <p:italic r:id="rId47"/>
      <p:boldItalic r:id="rId48"/>
    </p:embeddedFont>
    <p:embeddedFont>
      <p:font typeface="Helvetica Neue Light"/>
      <p:regular r:id="rId49"/>
      <p:bold r:id="rId50"/>
      <p:italic r:id="rId51"/>
      <p:boldItalic r:id="rId52"/>
    </p:embeddedFont>
    <p:embeddedFont>
      <p:font typeface="Roboto Slab Medium"/>
      <p:regular r:id="rId53"/>
      <p:bold r:id="rId5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F4B10078-4EBE-4A9D-A487-C411252E8AAE}">
  <a:tblStyle styleId="{F4B10078-4EBE-4A9D-A487-C411252E8AAE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6E7E8"/>
          </a:solidFill>
        </a:fill>
      </a:tcStyle>
    </a:wholeTbl>
    <a:band1H>
      <a:tcTxStyle/>
      <a:tcStyle>
        <a:fill>
          <a:solidFill>
            <a:srgbClr val="CACBCD"/>
          </a:solidFill>
        </a:fill>
      </a:tcStyle>
    </a:band1H>
    <a:band2H>
      <a:tcTxStyle/>
    </a:band2H>
    <a:band1V>
      <a:tcTxStyle/>
      <a:tcStyle>
        <a:fill>
          <a:solidFill>
            <a:srgbClr val="CACBCD"/>
          </a:solidFill>
        </a:fill>
      </a:tcStyle>
    </a:band1V>
    <a:band2V>
      <a:tcTxStyle/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RobotoSlab-bold.fntdata"/><Relationship Id="rId42" Type="http://schemas.openxmlformats.org/officeDocument/2006/relationships/font" Target="fonts/Poppins-bold.fntdata"/><Relationship Id="rId41" Type="http://schemas.openxmlformats.org/officeDocument/2006/relationships/font" Target="fonts/Poppins-regular.fntdata"/><Relationship Id="rId44" Type="http://schemas.openxmlformats.org/officeDocument/2006/relationships/font" Target="fonts/Poppins-boldItalic.fntdata"/><Relationship Id="rId43" Type="http://schemas.openxmlformats.org/officeDocument/2006/relationships/font" Target="fonts/Poppins-italic.fntdata"/><Relationship Id="rId46" Type="http://schemas.openxmlformats.org/officeDocument/2006/relationships/font" Target="fonts/HelveticaNeue-bold.fntdata"/><Relationship Id="rId45" Type="http://schemas.openxmlformats.org/officeDocument/2006/relationships/font" Target="fonts/HelveticaNeue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2.xml"/><Relationship Id="rId48" Type="http://schemas.openxmlformats.org/officeDocument/2006/relationships/font" Target="fonts/HelveticaNeue-boldItalic.fntdata"/><Relationship Id="rId47" Type="http://schemas.openxmlformats.org/officeDocument/2006/relationships/font" Target="fonts/HelveticaNeue-italic.fntdata"/><Relationship Id="rId49" Type="http://schemas.openxmlformats.org/officeDocument/2006/relationships/font" Target="fonts/HelveticaNeueLight-regular.fntdata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31" Type="http://schemas.openxmlformats.org/officeDocument/2006/relationships/slide" Target="slides/slide24.xml"/><Relationship Id="rId30" Type="http://schemas.openxmlformats.org/officeDocument/2006/relationships/slide" Target="slides/slide23.xml"/><Relationship Id="rId33" Type="http://schemas.openxmlformats.org/officeDocument/2006/relationships/slide" Target="slides/slide26.xml"/><Relationship Id="rId32" Type="http://schemas.openxmlformats.org/officeDocument/2006/relationships/slide" Target="slides/slide25.xml"/><Relationship Id="rId35" Type="http://schemas.openxmlformats.org/officeDocument/2006/relationships/slide" Target="slides/slide28.xml"/><Relationship Id="rId34" Type="http://schemas.openxmlformats.org/officeDocument/2006/relationships/slide" Target="slides/slide27.xml"/><Relationship Id="rId37" Type="http://schemas.openxmlformats.org/officeDocument/2006/relationships/font" Target="fonts/RobotoSlabLight-regular.fntdata"/><Relationship Id="rId36" Type="http://schemas.openxmlformats.org/officeDocument/2006/relationships/slide" Target="slides/slide29.xml"/><Relationship Id="rId39" Type="http://schemas.openxmlformats.org/officeDocument/2006/relationships/font" Target="fonts/RobotoSlab-regular.fntdata"/><Relationship Id="rId38" Type="http://schemas.openxmlformats.org/officeDocument/2006/relationships/font" Target="fonts/RobotoSlabLight-bold.fntdata"/><Relationship Id="rId20" Type="http://schemas.openxmlformats.org/officeDocument/2006/relationships/slide" Target="slides/slide13.xml"/><Relationship Id="rId22" Type="http://schemas.openxmlformats.org/officeDocument/2006/relationships/slide" Target="slides/slide15.xml"/><Relationship Id="rId21" Type="http://schemas.openxmlformats.org/officeDocument/2006/relationships/slide" Target="slides/slide14.xml"/><Relationship Id="rId24" Type="http://schemas.openxmlformats.org/officeDocument/2006/relationships/slide" Target="slides/slide17.xml"/><Relationship Id="rId23" Type="http://schemas.openxmlformats.org/officeDocument/2006/relationships/slide" Target="slides/slide16.xml"/><Relationship Id="rId26" Type="http://schemas.openxmlformats.org/officeDocument/2006/relationships/slide" Target="slides/slide19.xml"/><Relationship Id="rId25" Type="http://schemas.openxmlformats.org/officeDocument/2006/relationships/slide" Target="slides/slide18.xml"/><Relationship Id="rId28" Type="http://schemas.openxmlformats.org/officeDocument/2006/relationships/slide" Target="slides/slide21.xml"/><Relationship Id="rId27" Type="http://schemas.openxmlformats.org/officeDocument/2006/relationships/slide" Target="slides/slide20.xml"/><Relationship Id="rId29" Type="http://schemas.openxmlformats.org/officeDocument/2006/relationships/slide" Target="slides/slide22.xml"/><Relationship Id="rId51" Type="http://schemas.openxmlformats.org/officeDocument/2006/relationships/font" Target="fonts/HelveticaNeueLight-italic.fntdata"/><Relationship Id="rId50" Type="http://schemas.openxmlformats.org/officeDocument/2006/relationships/font" Target="fonts/HelveticaNeueLight-bold.fntdata"/><Relationship Id="rId53" Type="http://schemas.openxmlformats.org/officeDocument/2006/relationships/font" Target="fonts/RobotoSlabMedium-regular.fntdata"/><Relationship Id="rId52" Type="http://schemas.openxmlformats.org/officeDocument/2006/relationships/font" Target="fonts/HelveticaNeueLight-boldItalic.fntdata"/><Relationship Id="rId11" Type="http://schemas.openxmlformats.org/officeDocument/2006/relationships/slide" Target="slides/slide4.xml"/><Relationship Id="rId10" Type="http://schemas.openxmlformats.org/officeDocument/2006/relationships/slide" Target="slides/slide3.xml"/><Relationship Id="rId54" Type="http://schemas.openxmlformats.org/officeDocument/2006/relationships/font" Target="fonts/RobotoSlabMedium-bold.fntdata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thelancet.com/journals/ebiom/article/PIIS2352-3964(21)00485-0/fulltext" TargetMode="Externa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2b1737f176b_1_5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5" name="Google Shape;115;g2b1737f176b_1_55:notes"/>
          <p:cNvSpPr txBox="1"/>
          <p:nvPr>
            <p:ph idx="1" type="body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g2b1737f176b_1_5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2b1737f176b_1_320:notes"/>
          <p:cNvSpPr txBox="1"/>
          <p:nvPr>
            <p:ph idx="1" type="body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4" name="Google Shape;224;g2b1737f176b_1_3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2b1737f176b_1_336:notes"/>
          <p:cNvSpPr txBox="1"/>
          <p:nvPr>
            <p:ph idx="1" type="body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1" name="Google Shape;231;g2b1737f176b_1_33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2b1737f176b_1_345:notes"/>
          <p:cNvSpPr txBox="1"/>
          <p:nvPr>
            <p:ph idx="1" type="body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7" name="Google Shape;247;g2b1737f176b_1_34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2b1737f176b_1_35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8" name="Google Shape;258;g2b1737f176b_1_359:notes"/>
          <p:cNvSpPr txBox="1"/>
          <p:nvPr>
            <p:ph idx="1" type="body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https://www.historyofdatascience.com/ronald-aylmer-fisher/</a:t>
            </a:r>
            <a:endParaRPr/>
          </a:p>
        </p:txBody>
      </p:sp>
      <p:sp>
        <p:nvSpPr>
          <p:cNvPr id="259" name="Google Shape;259;g2b1737f176b_1_35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2b1737f176b_1_367:notes"/>
          <p:cNvSpPr txBox="1"/>
          <p:nvPr>
            <p:ph idx="1" type="body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8" name="Google Shape;268;g2b1737f176b_1_36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2b1737f176b_1_374:notes"/>
          <p:cNvSpPr txBox="1"/>
          <p:nvPr>
            <p:ph idx="1" type="body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6" name="Google Shape;276;g2b1737f176b_1_37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2b1737f176b_1_37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2" name="Google Shape;282;g2b1737f176b_1_379:notes"/>
          <p:cNvSpPr txBox="1"/>
          <p:nvPr>
            <p:ph idx="1" type="body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https://faculty.elgin.edu/dkernler/statistics/ch01/1-5.html</a:t>
            </a:r>
            <a:endParaRPr/>
          </a:p>
        </p:txBody>
      </p:sp>
      <p:sp>
        <p:nvSpPr>
          <p:cNvPr id="283" name="Google Shape;283;g2b1737f176b_1_37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2af9e305243_0_20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4" name="Google Shape;294;g2af9e305243_0_201:notes"/>
          <p:cNvSpPr txBox="1"/>
          <p:nvPr>
            <p:ph idx="1" type="body"/>
          </p:nvPr>
        </p:nvSpPr>
        <p:spPr>
          <a:xfrm>
            <a:off x="685800" y="4400549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5" name="Google Shape;295;g2af9e305243_0_20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2b1737f176b_1_474:notes"/>
          <p:cNvSpPr txBox="1"/>
          <p:nvPr>
            <p:ph idx="1" type="body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1" name="Google Shape;321;g2b1737f176b_1_47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2af9e305243_0_23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9" name="Google Shape;329;g2af9e305243_0_237:notes"/>
          <p:cNvSpPr txBox="1"/>
          <p:nvPr>
            <p:ph idx="1" type="body"/>
          </p:nvPr>
        </p:nvSpPr>
        <p:spPr>
          <a:xfrm>
            <a:off x="685800" y="4400549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0" name="Google Shape;330;g2af9e305243_0_23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3318fe14799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3" name="Google Shape;123;g3318fe14799_0_0:notes"/>
          <p:cNvSpPr txBox="1"/>
          <p:nvPr>
            <p:ph idx="1" type="body"/>
          </p:nvPr>
        </p:nvSpPr>
        <p:spPr>
          <a:xfrm>
            <a:off x="685800" y="4400549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g3318fe14799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g2af9e305243_0_22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2" name="Google Shape;342;g2af9e305243_0_222:notes"/>
          <p:cNvSpPr txBox="1"/>
          <p:nvPr>
            <p:ph idx="1" type="body"/>
          </p:nvPr>
        </p:nvSpPr>
        <p:spPr>
          <a:xfrm>
            <a:off x="685800" y="4400549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3" name="Google Shape;343;g2af9e305243_0_22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g2b1737f176b_1_401:notes"/>
          <p:cNvSpPr txBox="1"/>
          <p:nvPr>
            <p:ph idx="1" type="body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4" name="Google Shape;364;g2b1737f176b_1_40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g2b1737f176b_1_396:notes"/>
          <p:cNvSpPr txBox="1"/>
          <p:nvPr>
            <p:ph idx="1" type="body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9" name="Google Shape;379;g2b1737f176b_1_39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g2b1737f176b_1_43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6" name="Google Shape;386;g2b1737f176b_1_435:notes"/>
          <p:cNvSpPr txBox="1"/>
          <p:nvPr>
            <p:ph idx="1" type="body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7" name="Google Shape;387;g2b1737f176b_1_43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g2b1737f176b_1_47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95" name="Google Shape;395;g2b1737f176b_1_479:notes"/>
          <p:cNvSpPr txBox="1"/>
          <p:nvPr>
            <p:ph idx="1" type="body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Poppins"/>
                <a:ea typeface="Poppins"/>
                <a:cs typeface="Poppins"/>
                <a:sym typeface="Poppins"/>
              </a:rPr>
              <a:t>Hicks, S. C., Townes, F. W., Teng, M. &amp; Irizarry, R. A. Missing data and technical variability in single-cell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Poppins"/>
                <a:ea typeface="Poppins"/>
                <a:cs typeface="Poppins"/>
                <a:sym typeface="Poppins"/>
              </a:rPr>
              <a:t>RNA-sequencing experiments.  Preprint available from:https://doi.org/10.1093/biostatistics/kxx053 (2017).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6" name="Google Shape;396;g2b1737f176b_1_47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g2b1737f176b_1_487:notes"/>
          <p:cNvSpPr txBox="1"/>
          <p:nvPr>
            <p:ph idx="1" type="body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3" name="Google Shape;403;g2b1737f176b_1_48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g2b1737f176b_1_493:notes"/>
          <p:cNvSpPr txBox="1"/>
          <p:nvPr>
            <p:ph idx="1" type="body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0" name="Google Shape;410;g2b1737f176b_1_49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g2b1737f176b_1_498:notes"/>
          <p:cNvSpPr txBox="1"/>
          <p:nvPr>
            <p:ph idx="1" type="body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6" name="Google Shape;416;g2b1737f176b_1_49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0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g2b1737f176b_1_503:notes"/>
          <p:cNvSpPr txBox="1"/>
          <p:nvPr>
            <p:ph idx="1" type="body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2" name="Google Shape;422;g2b1737f176b_1_50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g2b1737f176b_1_50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29" name="Google Shape;429;g2b1737f176b_1_509:notes"/>
          <p:cNvSpPr txBox="1"/>
          <p:nvPr>
            <p:ph idx="1" type="body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elvetica Neue"/>
              <a:buNone/>
            </a:pPr>
            <a:r>
              <a:rPr lang="en"/>
              <a:t>Suggested reading: </a:t>
            </a:r>
            <a:r>
              <a:rPr lang="en" sz="1200"/>
              <a:t>Stephen M.. 2016. Seven Pillars of Statistical Wisdom. Harvard University Press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0" name="Google Shape;430;g2b1737f176b_1_50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2b1737f176b_1_19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2" name="Google Shape;132;g2b1737f176b_1_192:notes"/>
          <p:cNvSpPr txBox="1"/>
          <p:nvPr>
            <p:ph idx="1" type="body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g2b1737f176b_1_19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2b1737f176b_1_198:notes"/>
          <p:cNvSpPr txBox="1"/>
          <p:nvPr>
            <p:ph idx="1" type="body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g2b1737f176b_1_19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2b1737f176b_1_205:notes"/>
          <p:cNvSpPr txBox="1"/>
          <p:nvPr>
            <p:ph idx="1" type="body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g2b1737f176b_1_20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2af9e305243_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2af9e30524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AutoNum type="arabicPeriod"/>
            </a:pPr>
            <a:r>
              <a:rPr lang="en" u="sng">
                <a:solidFill>
                  <a:schemeClr val="hlink"/>
                </a:solidFill>
                <a:hlinkClick r:id="rId2"/>
              </a:rPr>
              <a:t>https://www.thelancet.com/journals/ebiom/article/PIIS2352-3964(21)00485-0/fulltext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en"/>
              <a:t>https://www.nature.com/articles/s41374-019-0197-x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2af9e305243_0_8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2" name="Google Shape;172;g2af9e305243_0_8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t/>
            </a:r>
            <a:endParaRPr/>
          </a:p>
        </p:txBody>
      </p:sp>
      <p:sp>
        <p:nvSpPr>
          <p:cNvPr id="173" name="Google Shape;173;g2af9e305243_0_8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2b1737f176b_1_2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7" name="Google Shape;197;g2b1737f176b_1_210:notes"/>
          <p:cNvSpPr txBox="1"/>
          <p:nvPr>
            <p:ph idx="1" type="body"/>
          </p:nvPr>
        </p:nvSpPr>
        <p:spPr>
          <a:xfrm>
            <a:off x="685800" y="4400549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" name="Google Shape;198;g2b1737f176b_1_21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2b1737f176b_1_22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5" name="Google Shape;215;g2b1737f176b_1_227:notes"/>
          <p:cNvSpPr txBox="1"/>
          <p:nvPr>
            <p:ph idx="1" type="body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Learn more about replicates and repeats:https://support.minitab.com/en-us/minitab/18/help-and-how-to/modeling-statistics/doe/supporting-topics/basics/replicates-and-repeats-in-designed-experiments/</a:t>
            </a:r>
            <a:endParaRPr/>
          </a:p>
        </p:txBody>
      </p:sp>
      <p:sp>
        <p:nvSpPr>
          <p:cNvPr id="216" name="Google Shape;216;g2b1737f176b_1_22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9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22860" y="-15156"/>
            <a:ext cx="9189720" cy="5173813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4"/>
          <p:cNvSpPr txBox="1"/>
          <p:nvPr>
            <p:ph type="title"/>
          </p:nvPr>
        </p:nvSpPr>
        <p:spPr>
          <a:xfrm>
            <a:off x="628650" y="542405"/>
            <a:ext cx="7886700" cy="45704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Helvetica Neue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6" name="Google Shape;56;p14"/>
          <p:cNvSpPr txBox="1"/>
          <p:nvPr>
            <p:ph idx="1" type="body"/>
          </p:nvPr>
        </p:nvSpPr>
        <p:spPr>
          <a:xfrm>
            <a:off x="628650" y="1369219"/>
            <a:ext cx="7886700" cy="13142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Helvetica Neue"/>
              <a:buNone/>
              <a:defRPr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None/>
              <a:defRPr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Helvetica Neue"/>
              <a:buNone/>
              <a:defRPr>
                <a:solidFill>
                  <a:schemeClr val="lt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elvetica Neue"/>
              <a:buNone/>
              <a:defRPr>
                <a:solidFill>
                  <a:schemeClr val="lt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elvetica Neue"/>
              <a:buNone/>
              <a:defRPr>
                <a:solidFill>
                  <a:schemeClr val="lt1"/>
                </a:solidFill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 and Content">
  <p:cSld name="3_Title and Content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Google Shape;58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20141" y="-15156"/>
            <a:ext cx="9184283" cy="5173813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5"/>
          <p:cNvSpPr txBox="1"/>
          <p:nvPr>
            <p:ph type="title"/>
          </p:nvPr>
        </p:nvSpPr>
        <p:spPr>
          <a:xfrm>
            <a:off x="628650" y="542405"/>
            <a:ext cx="7886700" cy="45704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Helvetica Neue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0" name="Google Shape;60;p15"/>
          <p:cNvSpPr txBox="1"/>
          <p:nvPr>
            <p:ph idx="1" type="body"/>
          </p:nvPr>
        </p:nvSpPr>
        <p:spPr>
          <a:xfrm>
            <a:off x="628650" y="1369219"/>
            <a:ext cx="7886700" cy="13142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2A40"/>
              </a:buClr>
              <a:buSzPts val="2100"/>
              <a:buFont typeface="Helvetica Neue"/>
              <a:buNone/>
              <a:defRPr>
                <a:solidFill>
                  <a:srgbClr val="002A40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2A40"/>
              </a:buClr>
              <a:buSzPts val="1800"/>
              <a:buFont typeface="Helvetica Neue"/>
              <a:buNone/>
              <a:defRPr>
                <a:solidFill>
                  <a:srgbClr val="002A40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2A40"/>
              </a:buClr>
              <a:buSzPts val="1500"/>
              <a:buFont typeface="Helvetica Neue"/>
              <a:buNone/>
              <a:defRPr>
                <a:solidFill>
                  <a:srgbClr val="002A40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2A40"/>
              </a:buClr>
              <a:buSzPts val="1400"/>
              <a:buFont typeface="Helvetica Neue"/>
              <a:buNone/>
              <a:defRPr>
                <a:solidFill>
                  <a:srgbClr val="002A40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2A40"/>
              </a:buClr>
              <a:buSzPts val="1400"/>
              <a:buFont typeface="Helvetica Neue"/>
              <a:buNone/>
              <a:defRPr>
                <a:solidFill>
                  <a:srgbClr val="002A40"/>
                </a:solidFill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7"/>
          <p:cNvSpPr txBox="1"/>
          <p:nvPr>
            <p:ph type="title"/>
          </p:nvPr>
        </p:nvSpPr>
        <p:spPr>
          <a:xfrm>
            <a:off x="628650" y="542405"/>
            <a:ext cx="7886700" cy="45704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A40"/>
              </a:buClr>
              <a:buSzPts val="3300"/>
              <a:buFont typeface="Helvetica Neue"/>
              <a:buNone/>
              <a:defRPr>
                <a:solidFill>
                  <a:srgbClr val="002A40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8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2A40"/>
          </a:solidFill>
          <a:ln cap="flat" cmpd="sng" w="12700">
            <a:solidFill>
              <a:srgbClr val="001E2E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6" name="Google Shape;66;p18"/>
          <p:cNvSpPr txBox="1"/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Helvetica Neue"/>
              <a:buNone/>
              <a:defRPr sz="45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7" name="Google Shape;67;p18"/>
          <p:cNvSpPr txBox="1"/>
          <p:nvPr>
            <p:ph idx="1" type="subTitle"/>
          </p:nvPr>
        </p:nvSpPr>
        <p:spPr>
          <a:xfrm>
            <a:off x="1143000" y="2701528"/>
            <a:ext cx="6858000" cy="12418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CD28A3"/>
              </a:buClr>
              <a:buSzPts val="1800"/>
              <a:buFont typeface="Helvetica Neue"/>
              <a:buNone/>
              <a:defRPr sz="1800">
                <a:solidFill>
                  <a:srgbClr val="CD28A3"/>
                </a:solidFill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Helvetica Neue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elvetica Neue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elvetica Neue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elvetica Neue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Slide">
  <p:cSld name="1_Title Slide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9"/>
          <p:cNvSpPr txBox="1"/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A40"/>
              </a:buClr>
              <a:buSzPts val="4500"/>
              <a:buFont typeface="Helvetica Neue"/>
              <a:buNone/>
              <a:defRPr sz="4500">
                <a:solidFill>
                  <a:srgbClr val="002A40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0" name="Google Shape;70;p19"/>
          <p:cNvSpPr txBox="1"/>
          <p:nvPr>
            <p:ph idx="1" type="subTitle"/>
          </p:nvPr>
        </p:nvSpPr>
        <p:spPr>
          <a:xfrm>
            <a:off x="1143000" y="2701528"/>
            <a:ext cx="6858000" cy="12418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CD28A3"/>
              </a:buClr>
              <a:buSzPts val="1800"/>
              <a:buFont typeface="Helvetica Neue"/>
              <a:buNone/>
              <a:defRPr sz="1800">
                <a:solidFill>
                  <a:srgbClr val="CD28A3"/>
                </a:solidFill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Helvetica Neue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elvetica Neue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elvetica Neue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elvetica Neue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and Content">
  <p:cSld name="1_Title and Content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0"/>
          <p:cNvSpPr txBox="1"/>
          <p:nvPr>
            <p:ph type="title"/>
          </p:nvPr>
        </p:nvSpPr>
        <p:spPr>
          <a:xfrm>
            <a:off x="628650" y="542405"/>
            <a:ext cx="7886700" cy="45704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3" name="Google Shape;73;p20"/>
          <p:cNvSpPr txBox="1"/>
          <p:nvPr>
            <p:ph idx="1" type="body"/>
          </p:nvPr>
        </p:nvSpPr>
        <p:spPr>
          <a:xfrm>
            <a:off x="628650" y="1369219"/>
            <a:ext cx="7886700" cy="13142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CD28A3"/>
              </a:buClr>
              <a:buSzPts val="2100"/>
              <a:buFont typeface="Helvetica Neue"/>
              <a:buNone/>
              <a:defRPr>
                <a:solidFill>
                  <a:srgbClr val="CD28A3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Helvetica Neue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elvetica Neue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elvetica Neue"/>
              <a:buNone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 and Content">
  <p:cSld name="2_Title and Conten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2A40"/>
          </a:solidFill>
          <a:ln cap="flat" cmpd="sng" w="12700">
            <a:solidFill>
              <a:srgbClr val="001E2E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6" name="Google Shape;76;p21"/>
          <p:cNvSpPr txBox="1"/>
          <p:nvPr>
            <p:ph type="title"/>
          </p:nvPr>
        </p:nvSpPr>
        <p:spPr>
          <a:xfrm>
            <a:off x="628650" y="542405"/>
            <a:ext cx="7886700" cy="45704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Helvetica Neue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7" name="Google Shape;77;p21"/>
          <p:cNvSpPr txBox="1"/>
          <p:nvPr>
            <p:ph idx="1" type="body"/>
          </p:nvPr>
        </p:nvSpPr>
        <p:spPr>
          <a:xfrm>
            <a:off x="628650" y="1369219"/>
            <a:ext cx="7886700" cy="13142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CD28A3"/>
              </a:buClr>
              <a:buSzPts val="2100"/>
              <a:buFont typeface="Helvetica Neue"/>
              <a:buNone/>
              <a:defRPr>
                <a:solidFill>
                  <a:srgbClr val="CD28A3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None/>
              <a:defRPr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Helvetica Neue"/>
              <a:buNone/>
              <a:defRPr>
                <a:solidFill>
                  <a:schemeClr val="lt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elvetica Neue"/>
              <a:buNone/>
              <a:defRPr>
                <a:solidFill>
                  <a:schemeClr val="lt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elvetica Neue"/>
              <a:buNone/>
              <a:defRPr>
                <a:solidFill>
                  <a:schemeClr val="lt1"/>
                </a:solidFill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2"/>
          <p:cNvSpPr txBox="1"/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A40"/>
              </a:buClr>
              <a:buSzPts val="4500"/>
              <a:buFont typeface="Helvetica Neue"/>
              <a:buNone/>
              <a:defRPr sz="4500">
                <a:solidFill>
                  <a:srgbClr val="002A40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0" name="Google Shape;80;p22"/>
          <p:cNvSpPr txBox="1"/>
          <p:nvPr>
            <p:ph idx="1" type="body"/>
          </p:nvPr>
        </p:nvSpPr>
        <p:spPr>
          <a:xfrm>
            <a:off x="623888" y="3442097"/>
            <a:ext cx="7886700" cy="11251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Helvetica Neue"/>
              <a:buNone/>
              <a:defRPr sz="18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Font typeface="Helvetica Neue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Helvetica Neue"/>
              <a:buNone/>
              <a:defRPr sz="14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Helvetica Neue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Helvetica Neue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3"/>
          <p:cNvSpPr txBox="1"/>
          <p:nvPr>
            <p:ph idx="1" type="body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2A40"/>
              </a:buClr>
              <a:buSzPts val="2100"/>
              <a:buFont typeface="Helvetica Neue"/>
              <a:buNone/>
              <a:defRPr>
                <a:solidFill>
                  <a:srgbClr val="002A40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2A40"/>
              </a:buClr>
              <a:buSzPts val="1800"/>
              <a:buFont typeface="Helvetica Neue"/>
              <a:buNone/>
              <a:defRPr>
                <a:solidFill>
                  <a:srgbClr val="002A40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2A40"/>
              </a:buClr>
              <a:buSzPts val="1500"/>
              <a:buFont typeface="Helvetica Neue"/>
              <a:buNone/>
              <a:defRPr>
                <a:solidFill>
                  <a:srgbClr val="002A40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2A40"/>
              </a:buClr>
              <a:buSzPts val="1400"/>
              <a:buFont typeface="Helvetica Neue"/>
              <a:buNone/>
              <a:defRPr>
                <a:solidFill>
                  <a:srgbClr val="002A40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2A40"/>
              </a:buClr>
              <a:buSzPts val="1400"/>
              <a:buFont typeface="Helvetica Neue"/>
              <a:buNone/>
              <a:defRPr>
                <a:solidFill>
                  <a:srgbClr val="002A40"/>
                </a:solidFill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3" name="Google Shape;83;p23"/>
          <p:cNvSpPr txBox="1"/>
          <p:nvPr>
            <p:ph idx="2" type="body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2A40"/>
              </a:buClr>
              <a:buSzPts val="2100"/>
              <a:buFont typeface="Helvetica Neue"/>
              <a:buNone/>
              <a:defRPr>
                <a:solidFill>
                  <a:srgbClr val="002A40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2A40"/>
              </a:buClr>
              <a:buSzPts val="1800"/>
              <a:buFont typeface="Helvetica Neue"/>
              <a:buNone/>
              <a:defRPr>
                <a:solidFill>
                  <a:srgbClr val="002A40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2A40"/>
              </a:buClr>
              <a:buSzPts val="1500"/>
              <a:buFont typeface="Helvetica Neue"/>
              <a:buNone/>
              <a:defRPr>
                <a:solidFill>
                  <a:srgbClr val="002A40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2A40"/>
              </a:buClr>
              <a:buSzPts val="1400"/>
              <a:buFont typeface="Helvetica Neue"/>
              <a:buNone/>
              <a:defRPr>
                <a:solidFill>
                  <a:srgbClr val="002A40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2A40"/>
              </a:buClr>
              <a:buSzPts val="1400"/>
              <a:buFont typeface="Helvetica Neue"/>
              <a:buNone/>
              <a:defRPr>
                <a:solidFill>
                  <a:srgbClr val="002A40"/>
                </a:solidFill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4" name="Google Shape;84;p23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A40"/>
              </a:buClr>
              <a:buSzPts val="3300"/>
              <a:buFont typeface="Helvetica Neue"/>
              <a:buNone/>
              <a:defRPr>
                <a:solidFill>
                  <a:srgbClr val="002A40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4"/>
          <p:cNvSpPr txBox="1"/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A40"/>
              </a:buClr>
              <a:buSzPts val="3300"/>
              <a:buFont typeface="Helvetica Neue"/>
              <a:buNone/>
              <a:defRPr>
                <a:solidFill>
                  <a:srgbClr val="002A40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7" name="Google Shape;87;p24"/>
          <p:cNvSpPr txBox="1"/>
          <p:nvPr>
            <p:ph idx="1" type="body"/>
          </p:nvPr>
        </p:nvSpPr>
        <p:spPr>
          <a:xfrm>
            <a:off x="629841" y="1260872"/>
            <a:ext cx="3868340" cy="617934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2A40"/>
              </a:buClr>
              <a:buSzPts val="1800"/>
              <a:buFont typeface="Helvetica Neue"/>
              <a:buNone/>
              <a:defRPr b="1" sz="1800">
                <a:solidFill>
                  <a:srgbClr val="002A40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Helvetica Neue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elvetica Neue"/>
              <a:buNone/>
              <a:defRPr b="1" sz="14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elvetica Neue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elvetica Neue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88" name="Google Shape;88;p24"/>
          <p:cNvSpPr txBox="1"/>
          <p:nvPr>
            <p:ph idx="2" type="body"/>
          </p:nvPr>
        </p:nvSpPr>
        <p:spPr>
          <a:xfrm>
            <a:off x="629841" y="1878806"/>
            <a:ext cx="3868340" cy="276344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2A40"/>
              </a:buClr>
              <a:buSzPts val="2100"/>
              <a:buFont typeface="Helvetica Neue"/>
              <a:buNone/>
              <a:defRPr>
                <a:solidFill>
                  <a:srgbClr val="002A40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2A40"/>
              </a:buClr>
              <a:buSzPts val="1800"/>
              <a:buFont typeface="Helvetica Neue"/>
              <a:buNone/>
              <a:defRPr>
                <a:solidFill>
                  <a:srgbClr val="002A40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2A40"/>
              </a:buClr>
              <a:buSzPts val="1500"/>
              <a:buFont typeface="Helvetica Neue"/>
              <a:buNone/>
              <a:defRPr>
                <a:solidFill>
                  <a:srgbClr val="002A40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2A40"/>
              </a:buClr>
              <a:buSzPts val="1400"/>
              <a:buFont typeface="Helvetica Neue"/>
              <a:buNone/>
              <a:defRPr>
                <a:solidFill>
                  <a:srgbClr val="002A40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2A40"/>
              </a:buClr>
              <a:buSzPts val="1400"/>
              <a:buFont typeface="Helvetica Neue"/>
              <a:buNone/>
              <a:defRPr>
                <a:solidFill>
                  <a:srgbClr val="002A40"/>
                </a:solidFill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9" name="Google Shape;89;p24"/>
          <p:cNvSpPr txBox="1"/>
          <p:nvPr>
            <p:ph idx="3" type="body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2A40"/>
              </a:buClr>
              <a:buSzPts val="1800"/>
              <a:buFont typeface="Helvetica Neue"/>
              <a:buNone/>
              <a:defRPr b="1" sz="1800">
                <a:solidFill>
                  <a:srgbClr val="002A40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Helvetica Neue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elvetica Neue"/>
              <a:buNone/>
              <a:defRPr b="1" sz="14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elvetica Neue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elvetica Neue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90" name="Google Shape;90;p24"/>
          <p:cNvSpPr txBox="1"/>
          <p:nvPr>
            <p:ph idx="4" type="body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2A40"/>
              </a:buClr>
              <a:buSzPts val="2100"/>
              <a:buFont typeface="Helvetica Neue"/>
              <a:buNone/>
              <a:defRPr>
                <a:solidFill>
                  <a:srgbClr val="002A40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2A40"/>
              </a:buClr>
              <a:buSzPts val="1800"/>
              <a:buFont typeface="Helvetica Neue"/>
              <a:buNone/>
              <a:defRPr>
                <a:solidFill>
                  <a:srgbClr val="002A40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2A40"/>
              </a:buClr>
              <a:buSzPts val="1500"/>
              <a:buFont typeface="Helvetica Neue"/>
              <a:buNone/>
              <a:defRPr>
                <a:solidFill>
                  <a:srgbClr val="002A40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2A40"/>
              </a:buClr>
              <a:buSzPts val="1400"/>
              <a:buFont typeface="Helvetica Neue"/>
              <a:buNone/>
              <a:defRPr>
                <a:solidFill>
                  <a:srgbClr val="002A40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2A40"/>
              </a:buClr>
              <a:buSzPts val="1400"/>
              <a:buFont typeface="Helvetica Neue"/>
              <a:buNone/>
              <a:defRPr>
                <a:solidFill>
                  <a:srgbClr val="002A40"/>
                </a:solidFill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5"/>
          <p:cNvSpPr txBox="1"/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Helvetica Neue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3" name="Google Shape;93;p25"/>
          <p:cNvSpPr txBox="1"/>
          <p:nvPr>
            <p:ph idx="1" type="body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Helvetica Neue"/>
              <a:buNone/>
              <a:defRPr sz="24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Helvetica Neue"/>
              <a:buNone/>
              <a:defRPr sz="2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None/>
              <a:defRPr sz="18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Helvetica Neue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Helvetica Neue"/>
              <a:buNone/>
              <a:defRPr sz="1500"/>
            </a:lvl5pPr>
            <a:lvl6pPr indent="-3238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94" name="Google Shape;94;p25"/>
          <p:cNvSpPr txBox="1"/>
          <p:nvPr>
            <p:ph idx="2" type="body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elvetica Neue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Helvetica Neue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Helvetica Neue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Helvetica Neue"/>
              <a:buNone/>
              <a:defRPr sz="8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Helvetica Neue"/>
              <a:buNone/>
              <a:defRPr sz="8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6"/>
          <p:cNvSpPr txBox="1"/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Helvetica Neue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7" name="Google Shape;97;p26"/>
          <p:cNvSpPr/>
          <p:nvPr>
            <p:ph idx="2" type="pic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</p:sp>
      <p:sp>
        <p:nvSpPr>
          <p:cNvPr id="98" name="Google Shape;98;p26"/>
          <p:cNvSpPr txBox="1"/>
          <p:nvPr>
            <p:ph idx="1" type="body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elvetica Neue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Helvetica Neue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Helvetica Neue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Helvetica Neue"/>
              <a:buNone/>
              <a:defRPr sz="8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Helvetica Neue"/>
              <a:buNone/>
              <a:defRPr sz="8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7"/>
          <p:cNvSpPr txBox="1"/>
          <p:nvPr>
            <p:ph type="title"/>
          </p:nvPr>
        </p:nvSpPr>
        <p:spPr>
          <a:xfrm>
            <a:off x="628650" y="542405"/>
            <a:ext cx="7886700" cy="45704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1" name="Google Shape;101;p27"/>
          <p:cNvSpPr txBox="1"/>
          <p:nvPr>
            <p:ph idx="1" type="body"/>
          </p:nvPr>
        </p:nvSpPr>
        <p:spPr>
          <a:xfrm rot="5400000">
            <a:off x="3914897" y="-1917028"/>
            <a:ext cx="1314206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8"/>
          <p:cNvSpPr txBox="1"/>
          <p:nvPr>
            <p:ph type="title"/>
          </p:nvPr>
        </p:nvSpPr>
        <p:spPr>
          <a:xfrm rot="5400000">
            <a:off x="5350073" y="1467445"/>
            <a:ext cx="4358879" cy="197167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4" name="Google Shape;104;p28"/>
          <p:cNvSpPr txBox="1"/>
          <p:nvPr>
            <p:ph idx="1" type="body"/>
          </p:nvPr>
        </p:nvSpPr>
        <p:spPr>
          <a:xfrm rot="5400000">
            <a:off x="1349573" y="-447080"/>
            <a:ext cx="4358879" cy="58007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" type="tx">
  <p:cSld name="TITLE_AND_BODY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9"/>
          <p:cNvSpPr txBox="1"/>
          <p:nvPr>
            <p:ph type="title"/>
          </p:nvPr>
        </p:nvSpPr>
        <p:spPr>
          <a:xfrm>
            <a:off x="786150" y="308120"/>
            <a:ext cx="7571700" cy="702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7" name="Google Shape;107;p29"/>
          <p:cNvSpPr txBox="1"/>
          <p:nvPr>
            <p:ph idx="1" type="body"/>
          </p:nvPr>
        </p:nvSpPr>
        <p:spPr>
          <a:xfrm>
            <a:off x="786150" y="1261700"/>
            <a:ext cx="7571700" cy="35736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>
              <a:spcBef>
                <a:spcPts val="800"/>
              </a:spcBef>
              <a:spcAft>
                <a:spcPts val="0"/>
              </a:spcAft>
              <a:buSzPts val="2400"/>
              <a:buNone/>
              <a:defRPr sz="2400"/>
            </a:lvl1pPr>
            <a:lvl2pPr indent="-228600" lvl="1" marL="914400">
              <a:spcBef>
                <a:spcPts val="40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>
              <a:spcBef>
                <a:spcPts val="400"/>
              </a:spcBef>
              <a:spcAft>
                <a:spcPts val="0"/>
              </a:spcAft>
              <a:buSzPts val="1500"/>
              <a:buNone/>
              <a:defRPr/>
            </a:lvl3pPr>
            <a:lvl4pPr indent="-228600" lvl="3" marL="1828800">
              <a:spcBef>
                <a:spcPts val="400"/>
              </a:spcBef>
              <a:spcAft>
                <a:spcPts val="0"/>
              </a:spcAft>
              <a:buSzPts val="2400"/>
              <a:buNone/>
              <a:defRPr sz="2400"/>
            </a:lvl4pPr>
            <a:lvl5pPr indent="-228600" lvl="4" marL="2286000">
              <a:spcBef>
                <a:spcPts val="400"/>
              </a:spcBef>
              <a:spcAft>
                <a:spcPts val="0"/>
              </a:spcAft>
              <a:buSzPts val="2400"/>
              <a:buNone/>
              <a:defRPr sz="2400"/>
            </a:lvl5pPr>
            <a:lvl6pPr indent="-381000" lvl="5" marL="2743200">
              <a:spcBef>
                <a:spcPts val="400"/>
              </a:spcBef>
              <a:spcAft>
                <a:spcPts val="0"/>
              </a:spcAft>
              <a:buSzPts val="2400"/>
              <a:buChar char="•"/>
              <a:defRPr sz="2400"/>
            </a:lvl6pPr>
            <a:lvl7pPr indent="-381000" lvl="6" marL="3200400">
              <a:spcBef>
                <a:spcPts val="400"/>
              </a:spcBef>
              <a:spcAft>
                <a:spcPts val="0"/>
              </a:spcAft>
              <a:buSzPts val="2400"/>
              <a:buChar char="•"/>
              <a:defRPr sz="2400"/>
            </a:lvl7pPr>
            <a:lvl8pPr indent="-381000" lvl="7" marL="3657600">
              <a:spcBef>
                <a:spcPts val="400"/>
              </a:spcBef>
              <a:spcAft>
                <a:spcPts val="0"/>
              </a:spcAft>
              <a:buSzPts val="2400"/>
              <a:buChar char="•"/>
              <a:defRPr sz="2400"/>
            </a:lvl8pPr>
            <a:lvl9pPr indent="-381000" lvl="8" marL="4114800">
              <a:spcBef>
                <a:spcPts val="400"/>
              </a:spcBef>
              <a:spcAft>
                <a:spcPts val="0"/>
              </a:spcAft>
              <a:buSzPts val="2400"/>
              <a:buChar char="•"/>
              <a:defRPr sz="2400"/>
            </a:lvl9pPr>
          </a:lstStyle>
          <a:p/>
        </p:txBody>
      </p:sp>
      <p:sp>
        <p:nvSpPr>
          <p:cNvPr id="108" name="Google Shape;108;p29"/>
          <p:cNvSpPr txBox="1"/>
          <p:nvPr>
            <p:ph idx="12" type="sldNum"/>
          </p:nvPr>
        </p:nvSpPr>
        <p:spPr>
          <a:xfrm>
            <a:off x="84043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2">
  <p:cSld name="TITLE_2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1" name="Google Shape;111;p30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12" name="Google Shape;112;p3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27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18" Type="http://schemas.openxmlformats.org/officeDocument/2006/relationships/theme" Target="../theme/theme3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628650" y="542405"/>
            <a:ext cx="7886700" cy="45704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Helvetica Neue"/>
              <a:buNone/>
              <a:defRPr b="1" i="0" sz="33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628650" y="1369219"/>
            <a:ext cx="7886700" cy="13142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Helvetica Neue"/>
              <a:buNone/>
              <a:defRPr b="0" i="0" sz="21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Helvetica Neue"/>
              <a:buNone/>
              <a:defRPr b="0" i="0" sz="15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elvetica Neue"/>
              <a:buNone/>
              <a:defRPr b="0" i="0" sz="14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elvetica Neue"/>
              <a:buNone/>
              <a:defRPr b="0" i="0" sz="14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  <p:sldLayoutId id="2147483674" r:id="rId16"/>
    <p:sldLayoutId id="2147483675" r:id="rId1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8.png"/><Relationship Id="rId4" Type="http://schemas.openxmlformats.org/officeDocument/2006/relationships/image" Target="../media/image10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2.jpg"/><Relationship Id="rId4" Type="http://schemas.openxmlformats.org/officeDocument/2006/relationships/hyperlink" Target="https://www.visionlearning.com/en/glossary/view/method/pop" TargetMode="External"/><Relationship Id="rId5" Type="http://schemas.openxmlformats.org/officeDocument/2006/relationships/hyperlink" Target="https://www.visionlearning.com/en/glossary/view/research/pop" TargetMode="Externa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7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5.png"/><Relationship Id="rId4" Type="http://schemas.openxmlformats.org/officeDocument/2006/relationships/image" Target="../media/image36.png"/><Relationship Id="rId5" Type="http://schemas.openxmlformats.org/officeDocument/2006/relationships/image" Target="../media/image14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5.png"/><Relationship Id="rId4" Type="http://schemas.openxmlformats.org/officeDocument/2006/relationships/image" Target="../media/image21.png"/><Relationship Id="rId5" Type="http://schemas.openxmlformats.org/officeDocument/2006/relationships/image" Target="../media/image19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7.png"/><Relationship Id="rId4" Type="http://schemas.openxmlformats.org/officeDocument/2006/relationships/image" Target="../media/image31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3.png"/><Relationship Id="rId4" Type="http://schemas.openxmlformats.org/officeDocument/2006/relationships/image" Target="../media/image21.png"/><Relationship Id="rId5" Type="http://schemas.openxmlformats.org/officeDocument/2006/relationships/image" Target="../media/image19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7.png"/><Relationship Id="rId4" Type="http://schemas.openxmlformats.org/officeDocument/2006/relationships/image" Target="../media/image33.png"/><Relationship Id="rId9" Type="http://schemas.openxmlformats.org/officeDocument/2006/relationships/image" Target="../media/image22.png"/><Relationship Id="rId5" Type="http://schemas.openxmlformats.org/officeDocument/2006/relationships/image" Target="../media/image35.png"/><Relationship Id="rId6" Type="http://schemas.openxmlformats.org/officeDocument/2006/relationships/image" Target="../media/image25.png"/><Relationship Id="rId7" Type="http://schemas.openxmlformats.org/officeDocument/2006/relationships/image" Target="../media/image37.png"/><Relationship Id="rId8" Type="http://schemas.openxmlformats.org/officeDocument/2006/relationships/image" Target="../media/image29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30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8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32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34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3.gif"/><Relationship Id="rId4" Type="http://schemas.openxmlformats.org/officeDocument/2006/relationships/image" Target="../media/image1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Relationship Id="rId4" Type="http://schemas.openxmlformats.org/officeDocument/2006/relationships/image" Target="../media/image10.png"/><Relationship Id="rId5" Type="http://schemas.openxmlformats.org/officeDocument/2006/relationships/image" Target="../media/image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6.png"/><Relationship Id="rId4" Type="http://schemas.openxmlformats.org/officeDocument/2006/relationships/image" Target="../media/image2.png"/><Relationship Id="rId5" Type="http://schemas.openxmlformats.org/officeDocument/2006/relationships/image" Target="../media/image9.png"/><Relationship Id="rId6" Type="http://schemas.openxmlformats.org/officeDocument/2006/relationships/image" Target="../media/image10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Relationship Id="rId4" Type="http://schemas.openxmlformats.org/officeDocument/2006/relationships/image" Target="../media/image3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0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31"/>
          <p:cNvSpPr txBox="1"/>
          <p:nvPr/>
        </p:nvSpPr>
        <p:spPr>
          <a:xfrm>
            <a:off x="121600" y="1546100"/>
            <a:ext cx="8779200" cy="1025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Poppins"/>
              <a:buNone/>
            </a:pPr>
            <a:r>
              <a:rPr i="0" lang="en" sz="4000" u="none" cap="none" strike="noStrik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Introduction to statistics, experimental design and hypothesis testing</a:t>
            </a:r>
            <a:endParaRPr i="0" sz="4000" u="none" cap="none" strike="noStrike">
              <a:solidFill>
                <a:schemeClr val="lt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Poppins"/>
              <a:buNone/>
            </a:pPr>
            <a:r>
              <a:t/>
            </a:r>
            <a:endParaRPr sz="2500">
              <a:solidFill>
                <a:schemeClr val="lt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Poppins"/>
              <a:buNone/>
            </a:pPr>
            <a:r>
              <a:t/>
            </a:r>
            <a:endParaRPr sz="2500">
              <a:solidFill>
                <a:schemeClr val="lt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Poppins"/>
              <a:buNone/>
            </a:pPr>
            <a:r>
              <a:t/>
            </a:r>
            <a:endParaRPr sz="2500">
              <a:solidFill>
                <a:schemeClr val="lt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119" name="Google Shape;119;p31"/>
          <p:cNvSpPr txBox="1"/>
          <p:nvPr/>
        </p:nvSpPr>
        <p:spPr>
          <a:xfrm>
            <a:off x="1143000" y="2913659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 Light"/>
              <a:buNone/>
            </a:pPr>
            <a:r>
              <a:rPr b="0" i="0" lang="en" sz="1800" u="none" cap="none" strike="noStrik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Michela Traglia and Reuben Thomas</a:t>
            </a:r>
            <a:endParaRPr sz="1100"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 Light"/>
              <a:buNone/>
            </a:pPr>
            <a:r>
              <a:rPr b="0" i="0" lang="en" sz="1800" u="none" cap="none" strike="noStrik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Bioinformatics Core, GIDB</a:t>
            </a:r>
            <a:endParaRPr sz="1100"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 Light"/>
              <a:buNone/>
            </a:pPr>
            <a:r>
              <a:rPr b="0" i="0" lang="en" sz="1800" u="none" cap="none" strike="noStrik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Gladstone Institutes</a:t>
            </a:r>
            <a:endParaRPr sz="1100"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Helvetica Neue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Helvetica Neue Light"/>
              <a:buNone/>
            </a:pPr>
            <a:r>
              <a:rPr lang="en" sz="18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February</a:t>
            </a:r>
            <a:r>
              <a:rPr b="0" i="0" lang="en" sz="1800" u="none" cap="none" strike="noStrik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 </a:t>
            </a:r>
            <a:r>
              <a:rPr lang="en" sz="18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24th and 25</a:t>
            </a:r>
            <a:r>
              <a:rPr b="0" i="0" lang="en" sz="1800" u="none" cap="none" strike="noStrik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th, 202</a:t>
            </a:r>
            <a:r>
              <a:rPr lang="en" sz="18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5</a:t>
            </a:r>
            <a:endParaRPr sz="1100"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Helvetica Neue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120" name="Google Shape;120;p31"/>
          <p:cNvSpPr txBox="1"/>
          <p:nvPr>
            <p:ph idx="1" type="body"/>
          </p:nvPr>
        </p:nvSpPr>
        <p:spPr>
          <a:xfrm>
            <a:off x="481075" y="2142494"/>
            <a:ext cx="7886700" cy="4293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800"/>
              </a:spcBef>
              <a:spcAft>
                <a:spcPts val="0"/>
              </a:spcAft>
              <a:buNone/>
            </a:pPr>
            <a:r>
              <a:rPr lang="en" sz="3100"/>
              <a:t>Session I-II</a:t>
            </a:r>
            <a:endParaRPr sz="31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40"/>
          <p:cNvSpPr txBox="1"/>
          <p:nvPr/>
        </p:nvSpPr>
        <p:spPr>
          <a:xfrm>
            <a:off x="137160" y="188017"/>
            <a:ext cx="9006840" cy="651272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4A1D4"/>
              </a:buClr>
              <a:buSzPts val="2400"/>
              <a:buFont typeface="Arial"/>
              <a:buNone/>
            </a:pPr>
            <a:r>
              <a:rPr i="0" lang="en" sz="2400">
                <a:solidFill>
                  <a:srgbClr val="14A1D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Knowing how to deal with the challenges of experimental design is central to achieving </a:t>
            </a:r>
            <a:r>
              <a:rPr i="0" lang="en" sz="2400" u="sng">
                <a:solidFill>
                  <a:srgbClr val="14A1D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reproducible experiments</a:t>
            </a:r>
            <a:r>
              <a:rPr i="0" lang="en" sz="2400">
                <a:solidFill>
                  <a:srgbClr val="14A1D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endParaRPr i="0" sz="2400">
              <a:solidFill>
                <a:srgbClr val="14A1D4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27" name="Google Shape;227;p40"/>
          <p:cNvSpPr txBox="1"/>
          <p:nvPr/>
        </p:nvSpPr>
        <p:spPr>
          <a:xfrm>
            <a:off x="367211" y="1274866"/>
            <a:ext cx="8229600" cy="3042047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36550" lvl="0" marL="342900" marR="0" rtl="0" algn="l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92D050"/>
              </a:buClr>
              <a:buSzPts val="2100"/>
              <a:buFont typeface="Noto Sans Symbols"/>
              <a:buChar char="✔"/>
            </a:pPr>
            <a:r>
              <a:rPr lang="en" sz="2100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Identify the response and variables of interest </a:t>
            </a:r>
            <a:endParaRPr sz="1100"/>
          </a:p>
          <a:p>
            <a:pPr indent="-336550" lvl="0" marL="342900" marR="0" rtl="0" algn="l">
              <a:lnSpc>
                <a:spcPct val="170000"/>
              </a:lnSpc>
              <a:spcBef>
                <a:spcPts val="800"/>
              </a:spcBef>
              <a:spcAft>
                <a:spcPts val="0"/>
              </a:spcAft>
              <a:buClr>
                <a:srgbClr val="92D050"/>
              </a:buClr>
              <a:buSzPts val="2100"/>
              <a:buFont typeface="Noto Sans Symbols"/>
              <a:buChar char="✔"/>
            </a:pPr>
            <a:r>
              <a:rPr lang="en" sz="2100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Identify target population that you want to base your claims on</a:t>
            </a:r>
            <a:endParaRPr sz="1100"/>
          </a:p>
          <a:p>
            <a:pPr indent="-336550" lvl="0" marL="342900" marR="0" rtl="0" algn="l">
              <a:lnSpc>
                <a:spcPct val="170000"/>
              </a:lnSpc>
              <a:spcBef>
                <a:spcPts val="800"/>
              </a:spcBef>
              <a:spcAft>
                <a:spcPts val="0"/>
              </a:spcAft>
              <a:buClr>
                <a:srgbClr val="92D050"/>
              </a:buClr>
              <a:buSzPts val="2100"/>
              <a:buFont typeface="Noto Sans Symbols"/>
              <a:buChar char="✔"/>
            </a:pPr>
            <a:r>
              <a:rPr lang="en" sz="2100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Identify factors that affect the response of interest</a:t>
            </a:r>
            <a:endParaRPr sz="1100"/>
          </a:p>
          <a:p>
            <a:pPr indent="-336550" lvl="0" marL="342900" marR="0" rtl="0" algn="l">
              <a:lnSpc>
                <a:spcPct val="170000"/>
              </a:lnSpc>
              <a:spcBef>
                <a:spcPts val="800"/>
              </a:spcBef>
              <a:spcAft>
                <a:spcPts val="0"/>
              </a:spcAft>
              <a:buClr>
                <a:srgbClr val="92D050"/>
              </a:buClr>
              <a:buSzPts val="2100"/>
              <a:buFont typeface="Noto Sans Symbols"/>
              <a:buChar char="✔"/>
            </a:pPr>
            <a:r>
              <a:rPr lang="en" sz="2100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Choose samples from target population</a:t>
            </a:r>
            <a:endParaRPr sz="1100"/>
          </a:p>
        </p:txBody>
      </p:sp>
      <p:sp>
        <p:nvSpPr>
          <p:cNvPr id="228" name="Google Shape;228;p40"/>
          <p:cNvSpPr txBox="1"/>
          <p:nvPr/>
        </p:nvSpPr>
        <p:spPr>
          <a:xfrm>
            <a:off x="134178" y="4285222"/>
            <a:ext cx="85971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14A1D4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When well-designed, experiments minimize any bias to make stronger inferences about the biological differences we see in the experiment. </a:t>
            </a:r>
            <a:endParaRPr sz="1800">
              <a:solidFill>
                <a:srgbClr val="14A1D4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41"/>
          <p:cNvSpPr/>
          <p:nvPr/>
        </p:nvSpPr>
        <p:spPr>
          <a:xfrm>
            <a:off x="177913" y="112081"/>
            <a:ext cx="6351739" cy="57708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>
                <a:solidFill>
                  <a:srgbClr val="14A1D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Assign treatment to groups</a:t>
            </a:r>
            <a:endParaRPr sz="3300">
              <a:solidFill>
                <a:srgbClr val="14A1D4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pSp>
        <p:nvGrpSpPr>
          <p:cNvPr id="234" name="Google Shape;234;p41"/>
          <p:cNvGrpSpPr/>
          <p:nvPr/>
        </p:nvGrpSpPr>
        <p:grpSpPr>
          <a:xfrm>
            <a:off x="418250" y="1247225"/>
            <a:ext cx="5581650" cy="1866900"/>
            <a:chOff x="1781175" y="1638300"/>
            <a:chExt cx="5581650" cy="1866900"/>
          </a:xfrm>
        </p:grpSpPr>
        <p:pic>
          <p:nvPicPr>
            <p:cNvPr id="235" name="Google Shape;235;p4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781175" y="1638300"/>
              <a:ext cx="5581650" cy="18669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36" name="Google Shape;236;p41"/>
            <p:cNvSpPr/>
            <p:nvPr/>
          </p:nvSpPr>
          <p:spPr>
            <a:xfrm>
              <a:off x="4714876" y="1638300"/>
              <a:ext cx="1763486" cy="1866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237" name="Google Shape;237;p41"/>
            <p:cNvCxnSpPr/>
            <p:nvPr/>
          </p:nvCxnSpPr>
          <p:spPr>
            <a:xfrm flipH="1">
              <a:off x="5155747" y="2437040"/>
              <a:ext cx="1040946" cy="171450"/>
            </a:xfrm>
            <a:prstGeom prst="straightConnector1">
              <a:avLst/>
            </a:prstGeom>
            <a:noFill/>
            <a:ln cap="flat" cmpd="sng" w="34925">
              <a:solidFill>
                <a:srgbClr val="002A40"/>
              </a:solidFill>
              <a:prstDash val="dash"/>
              <a:miter lim="800000"/>
              <a:headEnd len="sm" w="sm" type="none"/>
              <a:tailEnd len="med" w="med" type="triangle"/>
            </a:ln>
          </p:spPr>
        </p:cxnSp>
        <p:cxnSp>
          <p:nvCxnSpPr>
            <p:cNvPr id="238" name="Google Shape;238;p41"/>
            <p:cNvCxnSpPr/>
            <p:nvPr/>
          </p:nvCxnSpPr>
          <p:spPr>
            <a:xfrm rot="10800000">
              <a:off x="5155747" y="2939143"/>
              <a:ext cx="1040946" cy="171450"/>
            </a:xfrm>
            <a:prstGeom prst="straightConnector1">
              <a:avLst/>
            </a:prstGeom>
            <a:noFill/>
            <a:ln cap="flat" cmpd="sng" w="34925">
              <a:solidFill>
                <a:srgbClr val="002A40"/>
              </a:solidFill>
              <a:prstDash val="dash"/>
              <a:miter lim="800000"/>
              <a:headEnd len="sm" w="sm" type="none"/>
              <a:tailEnd len="med" w="med" type="triangle"/>
            </a:ln>
          </p:spPr>
        </p:cxnSp>
      </p:grpSp>
      <p:sp>
        <p:nvSpPr>
          <p:cNvPr id="239" name="Google Shape;239;p41"/>
          <p:cNvSpPr txBox="1"/>
          <p:nvPr/>
        </p:nvSpPr>
        <p:spPr>
          <a:xfrm>
            <a:off x="177932" y="772425"/>
            <a:ext cx="7531200" cy="3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Experiment: compare control and treated groups</a:t>
            </a:r>
            <a:endParaRPr sz="1100"/>
          </a:p>
        </p:txBody>
      </p:sp>
      <p:pic>
        <p:nvPicPr>
          <p:cNvPr id="240" name="Google Shape;240;p4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62945" y="3258030"/>
            <a:ext cx="2640203" cy="7951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4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20545" y="4251880"/>
            <a:ext cx="2640203" cy="795179"/>
          </a:xfrm>
          <a:prstGeom prst="rect">
            <a:avLst/>
          </a:prstGeom>
          <a:noFill/>
          <a:ln>
            <a:noFill/>
          </a:ln>
        </p:spPr>
      </p:pic>
      <p:sp>
        <p:nvSpPr>
          <p:cNvPr id="242" name="Google Shape;242;p41"/>
          <p:cNvSpPr txBox="1"/>
          <p:nvPr/>
        </p:nvSpPr>
        <p:spPr>
          <a:xfrm>
            <a:off x="882625" y="3022100"/>
            <a:ext cx="68265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AD</a:t>
            </a:r>
            <a:endParaRPr sz="21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43" name="Google Shape;243;p41"/>
          <p:cNvSpPr txBox="1"/>
          <p:nvPr/>
        </p:nvSpPr>
        <p:spPr>
          <a:xfrm>
            <a:off x="2267550" y="3022100"/>
            <a:ext cx="68265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WT</a:t>
            </a:r>
            <a:endParaRPr sz="21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44" name="Google Shape;244;p41"/>
          <p:cNvSpPr txBox="1"/>
          <p:nvPr/>
        </p:nvSpPr>
        <p:spPr>
          <a:xfrm>
            <a:off x="3922800" y="3804300"/>
            <a:ext cx="4023300" cy="111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ASO treatment and placebo</a:t>
            </a:r>
            <a:endParaRPr sz="21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9" name="Google Shape;249;p42"/>
          <p:cNvPicPr preferRelativeResize="0"/>
          <p:nvPr/>
        </p:nvPicPr>
        <p:blipFill rotWithShape="1">
          <a:blip r:embed="rId3">
            <a:alphaModFix/>
          </a:blip>
          <a:srcRect b="-2" l="0" r="0" t="74429"/>
          <a:stretch/>
        </p:blipFill>
        <p:spPr>
          <a:xfrm>
            <a:off x="471700" y="3148654"/>
            <a:ext cx="6651600" cy="688113"/>
          </a:xfrm>
          <a:prstGeom prst="rect">
            <a:avLst/>
          </a:prstGeom>
          <a:noFill/>
          <a:ln>
            <a:noFill/>
          </a:ln>
        </p:spPr>
      </p:pic>
      <p:sp>
        <p:nvSpPr>
          <p:cNvPr id="250" name="Google Shape;250;p42"/>
          <p:cNvSpPr txBox="1"/>
          <p:nvPr/>
        </p:nvSpPr>
        <p:spPr>
          <a:xfrm>
            <a:off x="3938954" y="4712677"/>
            <a:ext cx="138548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1" name="Google Shape;251;p42"/>
          <p:cNvSpPr txBox="1"/>
          <p:nvPr/>
        </p:nvSpPr>
        <p:spPr>
          <a:xfrm>
            <a:off x="188853" y="4397275"/>
            <a:ext cx="6292200" cy="4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300">
                <a:solidFill>
                  <a:srgbClr val="CD28A3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Bad</a:t>
            </a:r>
            <a:r>
              <a:rPr b="1" lang="en" sz="2300">
                <a:solidFill>
                  <a:srgbClr val="CD28A3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 assignment!</a:t>
            </a:r>
            <a:endParaRPr sz="1100"/>
          </a:p>
        </p:txBody>
      </p:sp>
      <p:sp>
        <p:nvSpPr>
          <p:cNvPr id="252" name="Google Shape;252;p42"/>
          <p:cNvSpPr txBox="1"/>
          <p:nvPr/>
        </p:nvSpPr>
        <p:spPr>
          <a:xfrm>
            <a:off x="188843" y="212880"/>
            <a:ext cx="4572000" cy="53091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14A1D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Scenario</a:t>
            </a:r>
            <a:r>
              <a:rPr lang="en" sz="3000">
                <a:solidFill>
                  <a:srgbClr val="14A1D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I</a:t>
            </a:r>
            <a:endParaRPr sz="30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53" name="Google Shape;253;p42"/>
          <p:cNvPicPr preferRelativeResize="0"/>
          <p:nvPr/>
        </p:nvPicPr>
        <p:blipFill rotWithShape="1">
          <a:blip r:embed="rId3">
            <a:alphaModFix/>
          </a:blip>
          <a:srcRect b="63118" l="0" r="0" t="17149"/>
          <a:stretch/>
        </p:blipFill>
        <p:spPr>
          <a:xfrm>
            <a:off x="547900" y="1741824"/>
            <a:ext cx="6651600" cy="530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Google Shape;254;p42"/>
          <p:cNvPicPr preferRelativeResize="0"/>
          <p:nvPr/>
        </p:nvPicPr>
        <p:blipFill rotWithShape="1">
          <a:blip r:embed="rId3">
            <a:alphaModFix/>
          </a:blip>
          <a:srcRect b="82037" l="0" r="0" t="0"/>
          <a:stretch/>
        </p:blipFill>
        <p:spPr>
          <a:xfrm>
            <a:off x="188850" y="1001153"/>
            <a:ext cx="6651600" cy="483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Google Shape;255;p42"/>
          <p:cNvPicPr preferRelativeResize="0"/>
          <p:nvPr/>
        </p:nvPicPr>
        <p:blipFill rotWithShape="1">
          <a:blip r:embed="rId3">
            <a:alphaModFix/>
          </a:blip>
          <a:srcRect b="27515" l="0" r="0" t="56752"/>
          <a:stretch/>
        </p:blipFill>
        <p:spPr>
          <a:xfrm>
            <a:off x="261025" y="2633221"/>
            <a:ext cx="6651600" cy="423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43"/>
          <p:cNvSpPr/>
          <p:nvPr/>
        </p:nvSpPr>
        <p:spPr>
          <a:xfrm>
            <a:off x="177913" y="112081"/>
            <a:ext cx="2955377" cy="57708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>
                <a:solidFill>
                  <a:srgbClr val="14A1D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Ronald Fisher</a:t>
            </a:r>
            <a:endParaRPr sz="3300">
              <a:solidFill>
                <a:srgbClr val="14A1D4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62" name="Google Shape;262;p43"/>
          <p:cNvSpPr txBox="1"/>
          <p:nvPr/>
        </p:nvSpPr>
        <p:spPr>
          <a:xfrm>
            <a:off x="2832675" y="1268150"/>
            <a:ext cx="6273900" cy="2963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Overcome the large amount of variation in agricultural and biological experiments that often confused the results</a:t>
            </a:r>
            <a:endParaRPr sz="8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 This motivated him to find experimental techniques that could</a:t>
            </a:r>
            <a:endParaRPr sz="8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-241300" lvl="0" marL="254000" marR="0" rtl="0" algn="l"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1400"/>
              <a:buFont typeface="Courier New"/>
              <a:buChar char="o"/>
            </a:pPr>
            <a:r>
              <a:rPr lang="en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eliminate as much of the natural variation as possible</a:t>
            </a:r>
            <a:endParaRPr sz="800"/>
          </a:p>
          <a:p>
            <a:pPr indent="-152400" lvl="0" marL="2540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ourier New"/>
              <a:buNone/>
            </a:pPr>
            <a:r>
              <a:t/>
            </a:r>
            <a:endParaRPr>
              <a:solidFill>
                <a:schemeClr val="dk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-241300" lvl="0" marL="254000" marR="0" rtl="0" algn="l"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1400"/>
              <a:buFont typeface="Courier New"/>
              <a:buChar char="o"/>
            </a:pPr>
            <a:r>
              <a:rPr lang="en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prevent unremoved variation from confusing or biasing the effects being tested</a:t>
            </a:r>
            <a:endParaRPr sz="800"/>
          </a:p>
          <a:p>
            <a:pPr indent="-152400" lvl="0" marL="2540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ourier New"/>
              <a:buNone/>
            </a:pPr>
            <a:r>
              <a:t/>
            </a:r>
            <a:endParaRPr>
              <a:solidFill>
                <a:schemeClr val="dk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-241300" lvl="0" marL="254000" marR="0" rtl="0" algn="l"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1400"/>
              <a:buFont typeface="Courier New"/>
              <a:buChar char="o"/>
            </a:pPr>
            <a:r>
              <a:rPr lang="en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detect cause and effect with the minimal amount of experimental effort necessary - time consuming and costly</a:t>
            </a:r>
            <a:endParaRPr sz="800"/>
          </a:p>
        </p:txBody>
      </p:sp>
      <p:pic>
        <p:nvPicPr>
          <p:cNvPr descr="RonaldFisher.jpg" id="263" name="Google Shape;263;p43"/>
          <p:cNvPicPr preferRelativeResize="0"/>
          <p:nvPr/>
        </p:nvPicPr>
        <p:blipFill rotWithShape="1">
          <a:blip r:embed="rId3">
            <a:alphaModFix/>
          </a:blip>
          <a:srcRect b="0" l="-15742" r="-15742" t="0"/>
          <a:stretch/>
        </p:blipFill>
        <p:spPr>
          <a:xfrm>
            <a:off x="-300850" y="791125"/>
            <a:ext cx="3434150" cy="3482448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Google Shape;264;p43"/>
          <p:cNvSpPr txBox="1"/>
          <p:nvPr/>
        </p:nvSpPr>
        <p:spPr>
          <a:xfrm>
            <a:off x="1779749" y="4653230"/>
            <a:ext cx="73644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sng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 </a:t>
            </a:r>
            <a:r>
              <a:rPr b="0" i="1" lang="en" sz="1400" u="sng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Statistical </a:t>
            </a:r>
            <a:r>
              <a:rPr b="0" i="1" lang="en" sz="1400" u="sng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Methods</a:t>
            </a:r>
            <a:r>
              <a:rPr b="0" i="1" lang="en" sz="1400" u="sng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 for </a:t>
            </a:r>
            <a:r>
              <a:rPr b="0" i="1" lang="en" sz="1400" u="sng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Research</a:t>
            </a:r>
            <a:r>
              <a:rPr b="0" i="1" lang="en" sz="1400" u="sng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 Workers</a:t>
            </a:r>
            <a:r>
              <a:rPr b="0" i="0" lang="en" sz="1400" u="sng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 in 1925 and </a:t>
            </a:r>
            <a:r>
              <a:rPr b="0" i="1" lang="en" sz="1400" u="sng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 Design of Experiments</a:t>
            </a:r>
            <a:r>
              <a:rPr b="0" i="0" lang="en" sz="1400" u="sng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 in 1935</a:t>
            </a:r>
            <a:endParaRPr sz="1400" u="sng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65" name="Google Shape;265;p43"/>
          <p:cNvSpPr txBox="1"/>
          <p:nvPr/>
        </p:nvSpPr>
        <p:spPr>
          <a:xfrm>
            <a:off x="2785900" y="770900"/>
            <a:ext cx="50229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002A40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"Analysed data from Classical Field Experiments"</a:t>
            </a:r>
            <a:endParaRPr sz="1500">
              <a:solidFill>
                <a:srgbClr val="002A4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44"/>
          <p:cNvSpPr/>
          <p:nvPr/>
        </p:nvSpPr>
        <p:spPr>
          <a:xfrm>
            <a:off x="177913" y="972427"/>
            <a:ext cx="6079265" cy="260840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Fisher -&gt; helps to avoid biases due to changes in background or confounding variables. 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dk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dk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One of the main purposes for experimental designs is to minimize the effect of experimental error.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dk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700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Randomization, replication, and blocking</a:t>
            </a:r>
            <a:r>
              <a:rPr lang="en" sz="1700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, are methods of error control. 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dk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pic>
        <p:nvPicPr>
          <p:cNvPr descr="A picture containing table&#10;&#10;Description automatically generated" id="271" name="Google Shape;271;p44"/>
          <p:cNvPicPr preferRelativeResize="0"/>
          <p:nvPr/>
        </p:nvPicPr>
        <p:blipFill rotWithShape="1">
          <a:blip r:embed="rId3">
            <a:alphaModFix/>
          </a:blip>
          <a:srcRect b="15362" l="57678" r="5381" t="28986"/>
          <a:stretch/>
        </p:blipFill>
        <p:spPr>
          <a:xfrm>
            <a:off x="6257178" y="546445"/>
            <a:ext cx="2534479" cy="2862470"/>
          </a:xfrm>
          <a:prstGeom prst="rect">
            <a:avLst/>
          </a:prstGeom>
          <a:noFill/>
          <a:ln>
            <a:noFill/>
          </a:ln>
        </p:spPr>
      </p:pic>
      <p:sp>
        <p:nvSpPr>
          <p:cNvPr id="272" name="Google Shape;272;p44"/>
          <p:cNvSpPr txBox="1"/>
          <p:nvPr/>
        </p:nvSpPr>
        <p:spPr>
          <a:xfrm>
            <a:off x="88962" y="-11"/>
            <a:ext cx="8966100" cy="777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2300">
                <a:solidFill>
                  <a:srgbClr val="14A1D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Well-designed experiments are characterized by three features: </a:t>
            </a:r>
            <a:r>
              <a:rPr b="0" i="0" lang="en" sz="2300" u="sng">
                <a:solidFill>
                  <a:srgbClr val="14A1D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randomization, replication, and local control</a:t>
            </a:r>
            <a:endParaRPr sz="2300" u="sng">
              <a:solidFill>
                <a:srgbClr val="14A1D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3" name="Google Shape;273;p44"/>
          <p:cNvSpPr txBox="1"/>
          <p:nvPr/>
        </p:nvSpPr>
        <p:spPr>
          <a:xfrm>
            <a:off x="6521000" y="3475325"/>
            <a:ext cx="23379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Year 1</a:t>
            </a:r>
            <a:endParaRPr sz="16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Repeat - Multiple years</a:t>
            </a:r>
            <a:endParaRPr sz="16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45"/>
          <p:cNvSpPr txBox="1"/>
          <p:nvPr/>
        </p:nvSpPr>
        <p:spPr>
          <a:xfrm>
            <a:off x="177913" y="891586"/>
            <a:ext cx="8332500" cy="33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-215900" lvl="0" marL="215900" marR="0" rtl="0" algn="l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800"/>
              <a:buFont typeface="Courier New"/>
              <a:buChar char="o"/>
            </a:pPr>
            <a:r>
              <a:rPr lang="en" sz="1800">
                <a:solidFill>
                  <a:srgbClr val="333333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Randomly assign subjects to treatment and control groups in order to minimize bias and moderate experimental error.</a:t>
            </a:r>
            <a:endParaRPr sz="1100"/>
          </a:p>
          <a:p>
            <a:pPr indent="-101600" lvl="0" marL="215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urier New"/>
              <a:buNone/>
            </a:pPr>
            <a:r>
              <a:t/>
            </a:r>
            <a:endParaRPr sz="1800">
              <a:solidFill>
                <a:srgbClr val="333333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-215900" lvl="0" marL="215900" marR="0" rtl="0" algn="l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800"/>
              <a:buFont typeface="Courier New"/>
              <a:buChar char="o"/>
            </a:pPr>
            <a:r>
              <a:rPr lang="en" sz="1800">
                <a:solidFill>
                  <a:srgbClr val="333333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Assign random numbers so that any experimental unit (EU) has equal chances of being assigned to treatment or control </a:t>
            </a:r>
            <a:endParaRPr sz="1100"/>
          </a:p>
          <a:p>
            <a:pPr indent="-101600" lvl="0" marL="215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urier New"/>
              <a:buNone/>
            </a:pPr>
            <a:r>
              <a:t/>
            </a:r>
            <a:endParaRPr sz="1800">
              <a:solidFill>
                <a:srgbClr val="333333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-215900" lvl="0" marL="2159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ourier New"/>
              <a:buChar char="o"/>
            </a:pPr>
            <a:r>
              <a:rPr lang="en" sz="18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Can create </a:t>
            </a:r>
            <a:r>
              <a:rPr lang="en" sz="1800" u="sng">
                <a:solidFill>
                  <a:srgbClr val="333333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unequal</a:t>
            </a:r>
            <a:r>
              <a:rPr lang="en" sz="1800">
                <a:solidFill>
                  <a:srgbClr val="333333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 numbers between treatment and control groups.</a:t>
            </a:r>
            <a:endParaRPr sz="1100"/>
          </a:p>
          <a:p>
            <a:pPr indent="-101600" lvl="0" marL="215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urier New"/>
              <a:buNone/>
            </a:pPr>
            <a:r>
              <a:t/>
            </a:r>
            <a:endParaRPr sz="1800">
              <a:solidFill>
                <a:srgbClr val="333333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-215900" lvl="0" marL="215900" marR="0" rtl="0" algn="l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800"/>
              <a:buFont typeface="Courier New"/>
              <a:buChar char="o"/>
            </a:pPr>
            <a:r>
              <a:rPr lang="en" sz="1800">
                <a:solidFill>
                  <a:srgbClr val="333333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Appropriate only for experiments </a:t>
            </a:r>
            <a:r>
              <a:rPr lang="en" sz="1800" u="sng">
                <a:solidFill>
                  <a:srgbClr val="333333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with homogeneous experimental units </a:t>
            </a:r>
            <a:r>
              <a:rPr lang="en" sz="1800">
                <a:solidFill>
                  <a:srgbClr val="333333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(e.g., mice should be of same sex, strain, age, etc.) where </a:t>
            </a:r>
            <a:r>
              <a:rPr lang="en" sz="1800" u="sng">
                <a:solidFill>
                  <a:srgbClr val="333333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environmental effects</a:t>
            </a:r>
            <a:r>
              <a:rPr lang="en" sz="1800">
                <a:solidFill>
                  <a:srgbClr val="333333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, such as light or temperature, are </a:t>
            </a:r>
            <a:r>
              <a:rPr lang="en" sz="1800" u="sng">
                <a:solidFill>
                  <a:srgbClr val="333333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relatively easy to control</a:t>
            </a:r>
            <a:r>
              <a:rPr lang="en" sz="1800">
                <a:solidFill>
                  <a:srgbClr val="333333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.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333333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279" name="Google Shape;279;p45"/>
          <p:cNvSpPr/>
          <p:nvPr/>
        </p:nvSpPr>
        <p:spPr>
          <a:xfrm>
            <a:off x="177913" y="112081"/>
            <a:ext cx="8788287" cy="57708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>
                <a:solidFill>
                  <a:srgbClr val="14A1D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Randomization</a:t>
            </a:r>
            <a:endParaRPr sz="3300">
              <a:solidFill>
                <a:srgbClr val="14A1D4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46"/>
          <p:cNvSpPr/>
          <p:nvPr/>
        </p:nvSpPr>
        <p:spPr>
          <a:xfrm>
            <a:off x="177913" y="112081"/>
            <a:ext cx="8788287" cy="57708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>
                <a:solidFill>
                  <a:srgbClr val="14A1D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Randomization and blocking</a:t>
            </a:r>
            <a:endParaRPr sz="3300">
              <a:solidFill>
                <a:srgbClr val="14A1D4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86" name="Google Shape;286;p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11523" y="617502"/>
            <a:ext cx="4257126" cy="1283698"/>
          </a:xfrm>
          <a:prstGeom prst="rect">
            <a:avLst/>
          </a:prstGeom>
          <a:noFill/>
          <a:ln>
            <a:noFill/>
          </a:ln>
        </p:spPr>
      </p:pic>
      <p:sp>
        <p:nvSpPr>
          <p:cNvPr id="287" name="Google Shape;287;p46"/>
          <p:cNvSpPr txBox="1"/>
          <p:nvPr/>
        </p:nvSpPr>
        <p:spPr>
          <a:xfrm>
            <a:off x="-5200" y="1051600"/>
            <a:ext cx="57165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114300" marR="114300" rtl="0" algn="l">
              <a:lnSpc>
                <a:spcPct val="115000"/>
              </a:lnSpc>
              <a:spcBef>
                <a:spcPts val="2600"/>
              </a:spcBef>
              <a:spcAft>
                <a:spcPts val="1700"/>
              </a:spcAft>
              <a:buNone/>
            </a:pPr>
            <a:r>
              <a:rPr lang="en" sz="1500">
                <a:solidFill>
                  <a:srgbClr val="1F2A65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Completely Randomized Design</a:t>
            </a:r>
            <a:endParaRPr sz="1500">
              <a:solidFill>
                <a:srgbClr val="1F2A65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88" name="Google Shape;288;p46"/>
          <p:cNvSpPr txBox="1"/>
          <p:nvPr/>
        </p:nvSpPr>
        <p:spPr>
          <a:xfrm>
            <a:off x="0" y="2028725"/>
            <a:ext cx="43176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114300" marR="114300" rtl="0" algn="l">
              <a:lnSpc>
                <a:spcPct val="115000"/>
              </a:lnSpc>
              <a:spcBef>
                <a:spcPts val="2600"/>
              </a:spcBef>
              <a:spcAft>
                <a:spcPts val="1700"/>
              </a:spcAft>
              <a:buNone/>
            </a:pPr>
            <a:r>
              <a:rPr lang="en" sz="1500">
                <a:solidFill>
                  <a:srgbClr val="1F2A65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Matched-Pairs Design</a:t>
            </a:r>
            <a:endParaRPr sz="1500">
              <a:solidFill>
                <a:srgbClr val="1F2A65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89" name="Google Shape;289;p4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46450" y="1829550"/>
            <a:ext cx="4187274" cy="1189325"/>
          </a:xfrm>
          <a:prstGeom prst="rect">
            <a:avLst/>
          </a:prstGeom>
          <a:noFill/>
          <a:ln>
            <a:noFill/>
          </a:ln>
        </p:spPr>
      </p:pic>
      <p:sp>
        <p:nvSpPr>
          <p:cNvPr id="290" name="Google Shape;290;p46"/>
          <p:cNvSpPr txBox="1"/>
          <p:nvPr/>
        </p:nvSpPr>
        <p:spPr>
          <a:xfrm>
            <a:off x="4317600" y="3615763"/>
            <a:ext cx="3000000" cy="6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114300" marR="114300" rtl="0" algn="l">
              <a:lnSpc>
                <a:spcPct val="115000"/>
              </a:lnSpc>
              <a:spcBef>
                <a:spcPts val="2600"/>
              </a:spcBef>
              <a:spcAft>
                <a:spcPts val="1700"/>
              </a:spcAft>
              <a:buNone/>
            </a:pPr>
            <a:r>
              <a:rPr lang="en" sz="1500">
                <a:solidFill>
                  <a:srgbClr val="1F2A65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Randomized </a:t>
            </a:r>
            <a:r>
              <a:rPr b="1" lang="en" sz="1500">
                <a:solidFill>
                  <a:srgbClr val="1F2A65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Block</a:t>
            </a:r>
            <a:r>
              <a:rPr lang="en" sz="1500">
                <a:solidFill>
                  <a:srgbClr val="1F2A65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Design - stratification</a:t>
            </a:r>
            <a:endParaRPr sz="1500">
              <a:solidFill>
                <a:srgbClr val="1F2A65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91" name="Google Shape;291;p4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77925" y="2765175"/>
            <a:ext cx="3922349" cy="22662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47"/>
          <p:cNvSpPr/>
          <p:nvPr/>
        </p:nvSpPr>
        <p:spPr>
          <a:xfrm>
            <a:off x="128779" y="860402"/>
            <a:ext cx="88863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scRNA-seq experiment – gene expression differences between WT and mutated mice after treatment</a:t>
            </a:r>
            <a:endParaRPr sz="1100"/>
          </a:p>
        </p:txBody>
      </p:sp>
      <p:grpSp>
        <p:nvGrpSpPr>
          <p:cNvPr id="298" name="Google Shape;298;p47"/>
          <p:cNvGrpSpPr/>
          <p:nvPr/>
        </p:nvGrpSpPr>
        <p:grpSpPr>
          <a:xfrm>
            <a:off x="1496218" y="1247415"/>
            <a:ext cx="6669447" cy="2505780"/>
            <a:chOff x="1926772" y="1829706"/>
            <a:chExt cx="9296692" cy="3613237"/>
          </a:xfrm>
        </p:grpSpPr>
        <p:grpSp>
          <p:nvGrpSpPr>
            <p:cNvPr id="299" name="Google Shape;299;p47"/>
            <p:cNvGrpSpPr/>
            <p:nvPr/>
          </p:nvGrpSpPr>
          <p:grpSpPr>
            <a:xfrm>
              <a:off x="1926772" y="1829706"/>
              <a:ext cx="9296692" cy="3613237"/>
              <a:chOff x="1975757" y="1062263"/>
              <a:chExt cx="9296692" cy="3613237"/>
            </a:xfrm>
          </p:grpSpPr>
          <p:sp>
            <p:nvSpPr>
              <p:cNvPr id="300" name="Google Shape;300;p47"/>
              <p:cNvSpPr/>
              <p:nvPr/>
            </p:nvSpPr>
            <p:spPr>
              <a:xfrm>
                <a:off x="1975757" y="3020786"/>
                <a:ext cx="718500" cy="4083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301" name="Google Shape;301;p47"/>
              <p:cNvPicPr preferRelativeResize="0"/>
              <p:nvPr/>
            </p:nvPicPr>
            <p:blipFill rotWithShape="1">
              <a:blip r:embed="rId3">
                <a:alphaModFix/>
              </a:blip>
              <a:srcRect b="47423" l="0" r="0" t="0"/>
              <a:stretch/>
            </p:blipFill>
            <p:spPr>
              <a:xfrm>
                <a:off x="1975757" y="1062263"/>
                <a:ext cx="7600162" cy="2823936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302" name="Google Shape;302;p47"/>
              <p:cNvSpPr/>
              <p:nvPr/>
            </p:nvSpPr>
            <p:spPr>
              <a:xfrm>
                <a:off x="4343400" y="3429000"/>
                <a:ext cx="3951600" cy="2940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3" name="Google Shape;303;p47"/>
              <p:cNvSpPr/>
              <p:nvPr/>
            </p:nvSpPr>
            <p:spPr>
              <a:xfrm>
                <a:off x="4343400" y="4381500"/>
                <a:ext cx="4572000" cy="2940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4" name="Google Shape;304;p47"/>
              <p:cNvSpPr/>
              <p:nvPr/>
            </p:nvSpPr>
            <p:spPr>
              <a:xfrm>
                <a:off x="5965449" y="3049372"/>
                <a:ext cx="5307000" cy="3510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chemeClr val="dk1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Population of animal from AD </a:t>
                </a:r>
                <a:endParaRPr sz="1100"/>
              </a:p>
            </p:txBody>
          </p:sp>
          <p:sp>
            <p:nvSpPr>
              <p:cNvPr id="305" name="Google Shape;305;p47"/>
              <p:cNvSpPr/>
              <p:nvPr/>
            </p:nvSpPr>
            <p:spPr>
              <a:xfrm>
                <a:off x="2367642" y="3886200"/>
                <a:ext cx="7347900" cy="7893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06" name="Google Shape;306;p47"/>
            <p:cNvSpPr/>
            <p:nvPr/>
          </p:nvSpPr>
          <p:spPr>
            <a:xfrm>
              <a:off x="4294415" y="3346675"/>
              <a:ext cx="5834700" cy="3510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14A1D4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Sampling</a:t>
              </a:r>
              <a:endParaRPr sz="1100"/>
            </a:p>
          </p:txBody>
        </p:sp>
      </p:grpSp>
      <p:sp>
        <p:nvSpPr>
          <p:cNvPr id="307" name="Google Shape;307;p47"/>
          <p:cNvSpPr txBox="1"/>
          <p:nvPr/>
        </p:nvSpPr>
        <p:spPr>
          <a:xfrm>
            <a:off x="114421" y="189525"/>
            <a:ext cx="7114800" cy="5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14A1D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Randomization 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308" name="Google Shape;308;p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23500" y="2878200"/>
            <a:ext cx="638975" cy="382675"/>
          </a:xfrm>
          <a:prstGeom prst="rect">
            <a:avLst/>
          </a:prstGeom>
          <a:noFill/>
          <a:ln>
            <a:noFill/>
          </a:ln>
        </p:spPr>
      </p:pic>
      <p:sp>
        <p:nvSpPr>
          <p:cNvPr id="309" name="Google Shape;309;p47"/>
          <p:cNvSpPr/>
          <p:nvPr/>
        </p:nvSpPr>
        <p:spPr>
          <a:xfrm>
            <a:off x="2927306" y="2878193"/>
            <a:ext cx="3022200" cy="243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Population of animal from WT </a:t>
            </a:r>
            <a:endParaRPr sz="1100"/>
          </a:p>
        </p:txBody>
      </p:sp>
      <p:sp>
        <p:nvSpPr>
          <p:cNvPr id="310" name="Google Shape;310;p47"/>
          <p:cNvSpPr/>
          <p:nvPr/>
        </p:nvSpPr>
        <p:spPr>
          <a:xfrm>
            <a:off x="128779" y="3620127"/>
            <a:ext cx="88863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Random assignment of mice to the two that receive the treatment or placebo</a:t>
            </a:r>
            <a:endParaRPr sz="1600"/>
          </a:p>
        </p:txBody>
      </p:sp>
      <p:pic>
        <p:nvPicPr>
          <p:cNvPr id="311" name="Google Shape;311;p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53566" y="4280100"/>
            <a:ext cx="708583" cy="424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2" name="Google Shape;312;p4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634675" y="4726827"/>
            <a:ext cx="1191418" cy="424341"/>
          </a:xfrm>
          <a:prstGeom prst="rect">
            <a:avLst/>
          </a:prstGeom>
          <a:noFill/>
          <a:ln>
            <a:noFill/>
          </a:ln>
        </p:spPr>
      </p:pic>
      <p:pic>
        <p:nvPicPr>
          <p:cNvPr id="313" name="Google Shape;313;p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40916" y="4268025"/>
            <a:ext cx="708583" cy="424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4" name="Google Shape;314;p4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932675" y="4726827"/>
            <a:ext cx="1191418" cy="424341"/>
          </a:xfrm>
          <a:prstGeom prst="rect">
            <a:avLst/>
          </a:prstGeom>
          <a:noFill/>
          <a:ln>
            <a:noFill/>
          </a:ln>
        </p:spPr>
      </p:pic>
      <p:sp>
        <p:nvSpPr>
          <p:cNvPr id="315" name="Google Shape;315;p47"/>
          <p:cNvSpPr txBox="1"/>
          <p:nvPr/>
        </p:nvSpPr>
        <p:spPr>
          <a:xfrm>
            <a:off x="6124100" y="4280100"/>
            <a:ext cx="4171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WT </a:t>
            </a:r>
            <a:r>
              <a:rPr lang="en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assigned</a:t>
            </a:r>
            <a:r>
              <a:rPr lang="en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to placebo group</a:t>
            </a:r>
            <a:endParaRPr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16" name="Google Shape;316;p47"/>
          <p:cNvSpPr txBox="1"/>
          <p:nvPr/>
        </p:nvSpPr>
        <p:spPr>
          <a:xfrm>
            <a:off x="400500" y="4692375"/>
            <a:ext cx="4171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AD </a:t>
            </a:r>
            <a:r>
              <a:rPr lang="en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assigned to ASO group</a:t>
            </a:r>
            <a:r>
              <a:rPr lang="en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endParaRPr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17" name="Google Shape;317;p47"/>
          <p:cNvSpPr txBox="1"/>
          <p:nvPr/>
        </p:nvSpPr>
        <p:spPr>
          <a:xfrm>
            <a:off x="6178100" y="4738900"/>
            <a:ext cx="4171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AD</a:t>
            </a:r>
            <a:r>
              <a:rPr lang="en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assigned to placebo group </a:t>
            </a:r>
            <a:endParaRPr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18" name="Google Shape;318;p47"/>
          <p:cNvSpPr txBox="1"/>
          <p:nvPr/>
        </p:nvSpPr>
        <p:spPr>
          <a:xfrm>
            <a:off x="400500" y="4399150"/>
            <a:ext cx="2715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WT </a:t>
            </a:r>
            <a:r>
              <a:rPr lang="en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assigned to ASO group </a:t>
            </a:r>
            <a:endParaRPr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CAPlotSamples.pdf" id="323" name="Google Shape;323;p48"/>
          <p:cNvPicPr preferRelativeResize="0"/>
          <p:nvPr/>
        </p:nvPicPr>
        <p:blipFill rotWithShape="1">
          <a:blip r:embed="rId3">
            <a:alphaModFix/>
          </a:blip>
          <a:srcRect b="0" l="-17881" r="-17881" t="0"/>
          <a:stretch/>
        </p:blipFill>
        <p:spPr>
          <a:xfrm>
            <a:off x="3968763" y="1265563"/>
            <a:ext cx="4874724" cy="2612374"/>
          </a:xfrm>
          <a:prstGeom prst="rect">
            <a:avLst/>
          </a:prstGeom>
          <a:noFill/>
          <a:ln>
            <a:noFill/>
          </a:ln>
        </p:spPr>
      </p:pic>
      <p:sp>
        <p:nvSpPr>
          <p:cNvPr id="324" name="Google Shape;324;p48"/>
          <p:cNvSpPr/>
          <p:nvPr/>
        </p:nvSpPr>
        <p:spPr>
          <a:xfrm>
            <a:off x="7503950" y="2305650"/>
            <a:ext cx="1014300" cy="13041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25" name="Google Shape;325;p48"/>
          <p:cNvSpPr/>
          <p:nvPr/>
        </p:nvSpPr>
        <p:spPr>
          <a:xfrm>
            <a:off x="76757" y="34884"/>
            <a:ext cx="8788200" cy="9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rgbClr val="14A1D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Is the variation between groups driven by the biology?</a:t>
            </a:r>
            <a:endParaRPr sz="3200">
              <a:solidFill>
                <a:srgbClr val="14A1D4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326" name="Google Shape;326;p4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9550" y="1153949"/>
            <a:ext cx="3760750" cy="2677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49"/>
          <p:cNvSpPr txBox="1"/>
          <p:nvPr/>
        </p:nvSpPr>
        <p:spPr>
          <a:xfrm>
            <a:off x="247503" y="743850"/>
            <a:ext cx="8649000" cy="8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Ideally, a</a:t>
            </a:r>
            <a:r>
              <a:rPr b="0" i="0" lang="en" sz="1700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nimals in each </a:t>
            </a:r>
            <a:r>
              <a:rPr lang="en" sz="1700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treatment and placebo</a:t>
            </a:r>
            <a:r>
              <a:rPr b="0" i="0" lang="en" sz="1700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should be all the </a:t>
            </a:r>
            <a:r>
              <a:rPr b="1" i="0" lang="en" sz="1700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same age, sex, litter and in one batch</a:t>
            </a:r>
            <a:r>
              <a:rPr b="0" i="0" lang="en" sz="1700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if possible. 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3" name="Google Shape;333;p49"/>
          <p:cNvSpPr/>
          <p:nvPr/>
        </p:nvSpPr>
        <p:spPr>
          <a:xfrm>
            <a:off x="177913" y="112081"/>
            <a:ext cx="8788200" cy="5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>
                <a:solidFill>
                  <a:srgbClr val="14A1D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Blocking</a:t>
            </a:r>
            <a:endParaRPr sz="3300">
              <a:solidFill>
                <a:srgbClr val="14A1D4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334" name="Google Shape;334;p49"/>
          <p:cNvPicPr preferRelativeResize="0"/>
          <p:nvPr/>
        </p:nvPicPr>
        <p:blipFill rotWithShape="1">
          <a:blip r:embed="rId3">
            <a:alphaModFix/>
          </a:blip>
          <a:srcRect b="0" l="0" r="0" t="21191"/>
          <a:stretch/>
        </p:blipFill>
        <p:spPr>
          <a:xfrm>
            <a:off x="1002325" y="2721148"/>
            <a:ext cx="4649024" cy="1249975"/>
          </a:xfrm>
          <a:prstGeom prst="rect">
            <a:avLst/>
          </a:prstGeom>
          <a:noFill/>
          <a:ln>
            <a:noFill/>
          </a:ln>
        </p:spPr>
      </p:pic>
      <p:sp>
        <p:nvSpPr>
          <p:cNvPr id="335" name="Google Shape;335;p49"/>
          <p:cNvSpPr txBox="1"/>
          <p:nvPr/>
        </p:nvSpPr>
        <p:spPr>
          <a:xfrm>
            <a:off x="253093" y="1597961"/>
            <a:ext cx="8637900" cy="5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</a:t>
            </a:r>
            <a:r>
              <a:rPr b="0" i="0" lang="en" sz="1700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 all </a:t>
            </a:r>
            <a:r>
              <a:rPr b="0" i="1" lang="en" sz="1700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control</a:t>
            </a:r>
            <a:r>
              <a:rPr b="0" i="0" lang="en" sz="1700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 mice </a:t>
            </a:r>
            <a:r>
              <a:rPr lang="en" sz="1700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were in </a:t>
            </a:r>
            <a:r>
              <a:rPr lang="en" sz="1700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batch 1</a:t>
            </a:r>
            <a:r>
              <a:rPr b="0" i="0" lang="en" sz="1700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and all of the </a:t>
            </a:r>
            <a:r>
              <a:rPr b="0" i="1" lang="en" sz="1700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treatment</a:t>
            </a:r>
            <a:r>
              <a:rPr b="0" i="0" lang="en" sz="1700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 mice were </a:t>
            </a:r>
            <a:r>
              <a:rPr lang="en" sz="1700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batch 2</a:t>
            </a:r>
            <a:r>
              <a:rPr b="0" i="0" lang="en" sz="1700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then the treatment effect would be confounded by </a:t>
            </a:r>
            <a:r>
              <a:rPr lang="en" sz="1700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batch</a:t>
            </a:r>
            <a:r>
              <a:rPr b="0" i="0" lang="en" sz="1700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6" name="Google Shape;336;p49"/>
          <p:cNvSpPr txBox="1"/>
          <p:nvPr/>
        </p:nvSpPr>
        <p:spPr>
          <a:xfrm>
            <a:off x="1396650" y="3719675"/>
            <a:ext cx="30000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batch 1: AD and WT</a:t>
            </a:r>
            <a:endParaRPr/>
          </a:p>
        </p:txBody>
      </p:sp>
      <p:sp>
        <p:nvSpPr>
          <p:cNvPr id="337" name="Google Shape;337;p49"/>
          <p:cNvSpPr txBox="1"/>
          <p:nvPr/>
        </p:nvSpPr>
        <p:spPr>
          <a:xfrm>
            <a:off x="3741725" y="3719675"/>
            <a:ext cx="30000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batch 2: AD and WT</a:t>
            </a:r>
            <a:endParaRPr/>
          </a:p>
        </p:txBody>
      </p:sp>
      <p:sp>
        <p:nvSpPr>
          <p:cNvPr id="338" name="Google Shape;338;p49"/>
          <p:cNvSpPr txBox="1"/>
          <p:nvPr/>
        </p:nvSpPr>
        <p:spPr>
          <a:xfrm>
            <a:off x="1556050" y="2340900"/>
            <a:ext cx="41715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highlight>
                  <a:schemeClr val="lt1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placebo</a:t>
            </a:r>
            <a:r>
              <a:rPr lang="en" sz="1800">
                <a:solidFill>
                  <a:schemeClr val="dk1"/>
                </a:solidFill>
                <a:highlight>
                  <a:schemeClr val="lt1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 group </a:t>
            </a:r>
            <a:endParaRPr sz="1800">
              <a:solidFill>
                <a:schemeClr val="dk1"/>
              </a:solidFill>
              <a:highlight>
                <a:schemeClr val="lt1"/>
              </a:highlight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39" name="Google Shape;339;p49"/>
          <p:cNvSpPr txBox="1"/>
          <p:nvPr/>
        </p:nvSpPr>
        <p:spPr>
          <a:xfrm>
            <a:off x="3668875" y="2325450"/>
            <a:ext cx="41715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highlight>
                  <a:schemeClr val="lt1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ASO</a:t>
            </a:r>
            <a:r>
              <a:rPr lang="en" sz="1800">
                <a:solidFill>
                  <a:schemeClr val="dk1"/>
                </a:solidFill>
                <a:highlight>
                  <a:schemeClr val="lt1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 group </a:t>
            </a:r>
            <a:endParaRPr sz="1800">
              <a:solidFill>
                <a:schemeClr val="dk1"/>
              </a:solidFill>
              <a:highlight>
                <a:schemeClr val="lt1"/>
              </a:highlight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32"/>
          <p:cNvSpPr txBox="1"/>
          <p:nvPr/>
        </p:nvSpPr>
        <p:spPr>
          <a:xfrm>
            <a:off x="163480" y="138325"/>
            <a:ext cx="8548200" cy="1054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rgbClr val="14A1D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Data collection is fundamental to make general claims</a:t>
            </a:r>
            <a:endParaRPr sz="3200">
              <a:solidFill>
                <a:srgbClr val="14A1D4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7" name="Google Shape;127;p32"/>
          <p:cNvSpPr txBox="1"/>
          <p:nvPr/>
        </p:nvSpPr>
        <p:spPr>
          <a:xfrm>
            <a:off x="3019025" y="1396950"/>
            <a:ext cx="5258700" cy="11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-222250" lvl="0" marL="215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Helvetica Neue Light"/>
              <a:buChar char="o"/>
            </a:pPr>
            <a:r>
              <a:rPr lang="en" sz="1700" u="sng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Empirical</a:t>
            </a:r>
            <a:r>
              <a:rPr lang="en" sz="1700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 data are noisy</a:t>
            </a:r>
            <a:endParaRPr sz="1100"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-222250" lvl="0" marL="215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Helvetica Neue Light"/>
              <a:buChar char="o"/>
            </a:pPr>
            <a:r>
              <a:rPr lang="en" sz="1700" u="sng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Resources</a:t>
            </a:r>
            <a:r>
              <a:rPr lang="en" sz="1700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 are </a:t>
            </a:r>
            <a:r>
              <a:rPr lang="en" sz="1700" u="sng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limited</a:t>
            </a:r>
            <a:endParaRPr sz="1100"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-222250" lvl="0" marL="215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Helvetica Neue Light"/>
              <a:buChar char="o"/>
            </a:pPr>
            <a:r>
              <a:rPr lang="en" sz="1700" u="sng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Generalize our scientific claims as much as possible</a:t>
            </a:r>
            <a:endParaRPr sz="1100"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128" name="Google Shape;128;p32"/>
          <p:cNvSpPr txBox="1"/>
          <p:nvPr/>
        </p:nvSpPr>
        <p:spPr>
          <a:xfrm>
            <a:off x="163475" y="3929100"/>
            <a:ext cx="8980500" cy="12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Helvetica Neue"/>
              <a:buNone/>
            </a:pPr>
            <a:r>
              <a:rPr b="1" lang="en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Experimental design refers to…</a:t>
            </a:r>
            <a:endParaRPr b="1" sz="18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 organization of an experiment, to ensure that the </a:t>
            </a:r>
            <a:r>
              <a:rPr b="1" lang="en" sz="1800" u="sng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right type of data</a:t>
            </a:r>
            <a:r>
              <a:rPr lang="en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and </a:t>
            </a:r>
            <a:r>
              <a:rPr b="1" lang="en" sz="1800" u="sng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enough of it</a:t>
            </a:r>
            <a:r>
              <a:rPr lang="en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is available to answer the questions of interest as clearly and efficiently as possible.</a:t>
            </a:r>
            <a:endParaRPr sz="1800">
              <a:solidFill>
                <a:schemeClr val="dk1"/>
              </a:solidFill>
            </a:endParaRPr>
          </a:p>
        </p:txBody>
      </p:sp>
      <p:pic>
        <p:nvPicPr>
          <p:cNvPr descr="Diagram&#10;&#10;Description automatically generated with low confidence" id="129" name="Google Shape;129;p32"/>
          <p:cNvPicPr preferRelativeResize="0"/>
          <p:nvPr/>
        </p:nvPicPr>
        <p:blipFill rotWithShape="1">
          <a:blip r:embed="rId3">
            <a:alphaModFix/>
          </a:blip>
          <a:srcRect b="11339" l="12002" r="0" t="0"/>
          <a:stretch/>
        </p:blipFill>
        <p:spPr>
          <a:xfrm>
            <a:off x="75825" y="1100423"/>
            <a:ext cx="2781901" cy="2842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5" name="Google Shape;345;p50"/>
          <p:cNvPicPr preferRelativeResize="0"/>
          <p:nvPr/>
        </p:nvPicPr>
        <p:blipFill rotWithShape="1">
          <a:blip r:embed="rId3">
            <a:alphaModFix/>
          </a:blip>
          <a:srcRect b="0" l="44289" r="0" t="42676"/>
          <a:stretch/>
        </p:blipFill>
        <p:spPr>
          <a:xfrm>
            <a:off x="1863972" y="2287337"/>
            <a:ext cx="4122965" cy="1284841"/>
          </a:xfrm>
          <a:prstGeom prst="rect">
            <a:avLst/>
          </a:prstGeom>
          <a:noFill/>
          <a:ln>
            <a:noFill/>
          </a:ln>
        </p:spPr>
      </p:pic>
      <p:sp>
        <p:nvSpPr>
          <p:cNvPr id="346" name="Google Shape;346;p50"/>
          <p:cNvSpPr/>
          <p:nvPr/>
        </p:nvSpPr>
        <p:spPr>
          <a:xfrm>
            <a:off x="177913" y="112081"/>
            <a:ext cx="8788200" cy="5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>
                <a:solidFill>
                  <a:srgbClr val="14A1D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Blocking</a:t>
            </a:r>
            <a:endParaRPr sz="3300">
              <a:solidFill>
                <a:srgbClr val="14A1D4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47" name="Google Shape;347;p50"/>
          <p:cNvSpPr txBox="1"/>
          <p:nvPr/>
        </p:nvSpPr>
        <p:spPr>
          <a:xfrm>
            <a:off x="256513" y="1102843"/>
            <a:ext cx="8631000" cy="3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Blocking approach h</a:t>
            </a:r>
            <a:r>
              <a:rPr b="0" i="0" lang="en" sz="2000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elps to reduce variability unexplained in the model</a:t>
            </a:r>
            <a:endParaRPr sz="1300"/>
          </a:p>
        </p:txBody>
      </p:sp>
      <p:sp>
        <p:nvSpPr>
          <p:cNvPr id="348" name="Google Shape;348;p50"/>
          <p:cNvSpPr txBox="1"/>
          <p:nvPr/>
        </p:nvSpPr>
        <p:spPr>
          <a:xfrm>
            <a:off x="2978250" y="3460600"/>
            <a:ext cx="618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AD</a:t>
            </a:r>
            <a:r>
              <a:rPr lang="en" sz="12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endParaRPr/>
          </a:p>
        </p:txBody>
      </p:sp>
      <p:sp>
        <p:nvSpPr>
          <p:cNvPr id="349" name="Google Shape;349;p50"/>
          <p:cNvSpPr txBox="1"/>
          <p:nvPr/>
        </p:nvSpPr>
        <p:spPr>
          <a:xfrm>
            <a:off x="2004250" y="3441975"/>
            <a:ext cx="5247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WT</a:t>
            </a:r>
            <a:r>
              <a:rPr lang="en" sz="12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endParaRPr/>
          </a:p>
        </p:txBody>
      </p:sp>
      <p:sp>
        <p:nvSpPr>
          <p:cNvPr id="350" name="Google Shape;350;p50"/>
          <p:cNvSpPr txBox="1"/>
          <p:nvPr/>
        </p:nvSpPr>
        <p:spPr>
          <a:xfrm>
            <a:off x="4820175" y="3460600"/>
            <a:ext cx="4194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AD </a:t>
            </a:r>
            <a:endParaRPr/>
          </a:p>
        </p:txBody>
      </p:sp>
      <p:sp>
        <p:nvSpPr>
          <p:cNvPr id="351" name="Google Shape;351;p50"/>
          <p:cNvSpPr txBox="1"/>
          <p:nvPr/>
        </p:nvSpPr>
        <p:spPr>
          <a:xfrm>
            <a:off x="3905200" y="3441975"/>
            <a:ext cx="5247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WT</a:t>
            </a:r>
            <a:r>
              <a:rPr lang="en" sz="12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endParaRPr/>
          </a:p>
        </p:txBody>
      </p:sp>
      <p:sp>
        <p:nvSpPr>
          <p:cNvPr id="352" name="Google Shape;352;p50"/>
          <p:cNvSpPr txBox="1"/>
          <p:nvPr/>
        </p:nvSpPr>
        <p:spPr>
          <a:xfrm>
            <a:off x="1863975" y="3714250"/>
            <a:ext cx="30000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batch 1</a:t>
            </a:r>
            <a:endParaRPr/>
          </a:p>
        </p:txBody>
      </p:sp>
      <p:sp>
        <p:nvSpPr>
          <p:cNvPr id="353" name="Google Shape;353;p50"/>
          <p:cNvSpPr txBox="1"/>
          <p:nvPr/>
        </p:nvSpPr>
        <p:spPr>
          <a:xfrm>
            <a:off x="2832450" y="3714250"/>
            <a:ext cx="30000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batch 2</a:t>
            </a:r>
            <a:endParaRPr/>
          </a:p>
        </p:txBody>
      </p:sp>
      <p:sp>
        <p:nvSpPr>
          <p:cNvPr id="354" name="Google Shape;354;p50"/>
          <p:cNvSpPr txBox="1"/>
          <p:nvPr/>
        </p:nvSpPr>
        <p:spPr>
          <a:xfrm>
            <a:off x="4738850" y="3714250"/>
            <a:ext cx="30000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batch 1</a:t>
            </a:r>
            <a:endParaRPr/>
          </a:p>
        </p:txBody>
      </p:sp>
      <p:sp>
        <p:nvSpPr>
          <p:cNvPr id="355" name="Google Shape;355;p50"/>
          <p:cNvSpPr txBox="1"/>
          <p:nvPr/>
        </p:nvSpPr>
        <p:spPr>
          <a:xfrm>
            <a:off x="3831750" y="3714250"/>
            <a:ext cx="30000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batch 2</a:t>
            </a:r>
            <a:endParaRPr/>
          </a:p>
        </p:txBody>
      </p:sp>
      <p:sp>
        <p:nvSpPr>
          <p:cNvPr id="356" name="Google Shape;356;p50"/>
          <p:cNvSpPr txBox="1"/>
          <p:nvPr/>
        </p:nvSpPr>
        <p:spPr>
          <a:xfrm>
            <a:off x="2004250" y="2186250"/>
            <a:ext cx="41715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highlight>
                  <a:schemeClr val="lt1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placebo group </a:t>
            </a:r>
            <a:endParaRPr sz="1800">
              <a:solidFill>
                <a:schemeClr val="dk1"/>
              </a:solidFill>
              <a:highlight>
                <a:schemeClr val="lt1"/>
              </a:highlight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57" name="Google Shape;357;p50"/>
          <p:cNvSpPr txBox="1"/>
          <p:nvPr/>
        </p:nvSpPr>
        <p:spPr>
          <a:xfrm>
            <a:off x="3897475" y="2173050"/>
            <a:ext cx="41715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highlight>
                  <a:schemeClr val="lt1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ASO group </a:t>
            </a:r>
            <a:endParaRPr sz="1800">
              <a:solidFill>
                <a:schemeClr val="dk1"/>
              </a:solidFill>
              <a:highlight>
                <a:schemeClr val="lt1"/>
              </a:highlight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358" name="Google Shape;358;p5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12304" y="4098700"/>
            <a:ext cx="708583" cy="424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9" name="Google Shape;359;p5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13266" y="4144925"/>
            <a:ext cx="708583" cy="424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0" name="Google Shape;360;p5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768823" y="4144924"/>
            <a:ext cx="1036842" cy="369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1" name="Google Shape;361;p5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738848" y="4144924"/>
            <a:ext cx="1036842" cy="369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51"/>
          <p:cNvSpPr/>
          <p:nvPr/>
        </p:nvSpPr>
        <p:spPr>
          <a:xfrm>
            <a:off x="177913" y="112081"/>
            <a:ext cx="8788287" cy="53091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14A1D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Randomized block design  </a:t>
            </a:r>
            <a:endParaRPr sz="3000">
              <a:solidFill>
                <a:srgbClr val="14A1D4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67" name="Google Shape;367;p51"/>
          <p:cNvSpPr/>
          <p:nvPr/>
        </p:nvSpPr>
        <p:spPr>
          <a:xfrm>
            <a:off x="2077447" y="4603050"/>
            <a:ext cx="6366600" cy="3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https://quantifyinghealth.com/randomized-block-design/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https://stattrek.com/experiments/experimental-design.aspx</a:t>
            </a:r>
            <a:endParaRPr sz="11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descr="Table&#10;&#10;Description automatically generated with medium confidence" id="368" name="Google Shape;368;p5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07336" y="2800970"/>
            <a:ext cx="3181350" cy="16478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imeline&#10;&#10;Description automatically generated with medium confidence" id="369" name="Google Shape;369;p5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123813" y="1087090"/>
            <a:ext cx="3133725" cy="12763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70" name="Google Shape;370;p51"/>
          <p:cNvGrpSpPr/>
          <p:nvPr/>
        </p:nvGrpSpPr>
        <p:grpSpPr>
          <a:xfrm>
            <a:off x="673594" y="1058553"/>
            <a:ext cx="4160699" cy="3471341"/>
            <a:chOff x="898125" y="1411404"/>
            <a:chExt cx="5547598" cy="4628454"/>
          </a:xfrm>
        </p:grpSpPr>
        <p:pic>
          <p:nvPicPr>
            <p:cNvPr id="371" name="Google Shape;371;p51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5201123" y="3113205"/>
              <a:ext cx="1244600" cy="1295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Chart, scatter chart&#10;&#10;Description automatically generated" id="372" name="Google Shape;372;p51"/>
            <p:cNvPicPr preferRelativeResize="0"/>
            <p:nvPr/>
          </p:nvPicPr>
          <p:blipFill rotWithShape="1">
            <a:blip r:embed="rId6">
              <a:alphaModFix/>
            </a:blip>
            <a:srcRect b="66390" l="0" r="0" t="6038"/>
            <a:stretch/>
          </p:blipFill>
          <p:spPr>
            <a:xfrm>
              <a:off x="1372563" y="1411404"/>
              <a:ext cx="4267200" cy="17018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73" name="Google Shape;373;p51"/>
            <p:cNvSpPr/>
            <p:nvPr/>
          </p:nvSpPr>
          <p:spPr>
            <a:xfrm>
              <a:off x="4386470" y="2583118"/>
              <a:ext cx="1073426" cy="858078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374" name="Google Shape;374;p51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2655263" y="4228489"/>
              <a:ext cx="1701800" cy="6096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75" name="Google Shape;375;p51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1463275" y="4592058"/>
              <a:ext cx="4152900" cy="14478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76" name="Google Shape;376;p51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898125" y="2925562"/>
              <a:ext cx="1130300" cy="13335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52"/>
          <p:cNvSpPr txBox="1"/>
          <p:nvPr/>
        </p:nvSpPr>
        <p:spPr>
          <a:xfrm>
            <a:off x="137160" y="188017"/>
            <a:ext cx="9006840" cy="651272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4A1D4"/>
              </a:buClr>
              <a:buSzPts val="2400"/>
              <a:buFont typeface="Poppins"/>
              <a:buNone/>
            </a:pPr>
            <a:r>
              <a:rPr i="0" lang="en" sz="2800">
                <a:solidFill>
                  <a:srgbClr val="14A1D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Capture effects of interest and avoid unwanted variation in experiment  </a:t>
            </a:r>
            <a:endParaRPr sz="15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82" name="Google Shape;382;p52"/>
          <p:cNvSpPr txBox="1"/>
          <p:nvPr/>
        </p:nvSpPr>
        <p:spPr>
          <a:xfrm>
            <a:off x="367200" y="1072674"/>
            <a:ext cx="8229600" cy="269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36550" lvl="0" marL="342900" marR="0" rtl="0" algn="l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92D050"/>
              </a:buClr>
              <a:buSzPts val="1500"/>
              <a:buFont typeface="Noto Sans Symbols"/>
              <a:buChar char="✔"/>
            </a:pPr>
            <a:r>
              <a:rPr lang="en" sz="1500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Identify the response and variables of interest </a:t>
            </a:r>
            <a:endParaRPr sz="1100"/>
          </a:p>
          <a:p>
            <a:pPr indent="-336550" lvl="0" marL="342900" marR="0" rtl="0" algn="l">
              <a:lnSpc>
                <a:spcPct val="170000"/>
              </a:lnSpc>
              <a:spcBef>
                <a:spcPts val="800"/>
              </a:spcBef>
              <a:spcAft>
                <a:spcPts val="0"/>
              </a:spcAft>
              <a:buClr>
                <a:srgbClr val="92D050"/>
              </a:buClr>
              <a:buSzPts val="1500"/>
              <a:buFont typeface="Noto Sans Symbols"/>
              <a:buChar char="✔"/>
            </a:pPr>
            <a:r>
              <a:rPr lang="en" sz="1500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Identify target population that you want to base your claims on</a:t>
            </a:r>
            <a:endParaRPr sz="1100"/>
          </a:p>
          <a:p>
            <a:pPr indent="-336550" lvl="0" marL="342900" marR="0" rtl="0" algn="l">
              <a:lnSpc>
                <a:spcPct val="170000"/>
              </a:lnSpc>
              <a:spcBef>
                <a:spcPts val="800"/>
              </a:spcBef>
              <a:spcAft>
                <a:spcPts val="0"/>
              </a:spcAft>
              <a:buClr>
                <a:srgbClr val="92D050"/>
              </a:buClr>
              <a:buSzPts val="1500"/>
              <a:buFont typeface="Noto Sans Symbols"/>
              <a:buChar char="✔"/>
            </a:pPr>
            <a:r>
              <a:rPr lang="en" sz="1500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Identify factors that affect the response of interest</a:t>
            </a:r>
            <a:endParaRPr sz="1100"/>
          </a:p>
          <a:p>
            <a:pPr indent="-336550" lvl="0" marL="342900" marR="0" rtl="0" algn="l">
              <a:lnSpc>
                <a:spcPct val="170000"/>
              </a:lnSpc>
              <a:spcBef>
                <a:spcPts val="800"/>
              </a:spcBef>
              <a:spcAft>
                <a:spcPts val="0"/>
              </a:spcAft>
              <a:buClr>
                <a:srgbClr val="92D050"/>
              </a:buClr>
              <a:buSzPts val="1500"/>
              <a:buFont typeface="Noto Sans Symbols"/>
              <a:buChar char="✔"/>
            </a:pPr>
            <a:r>
              <a:rPr lang="en" sz="1500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Choose samples from target population</a:t>
            </a:r>
            <a:endParaRPr sz="1100"/>
          </a:p>
          <a:p>
            <a:pPr indent="0" lvl="0" marL="0" marR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CD28A3"/>
              </a:buClr>
              <a:buSzPts val="1800"/>
              <a:buFont typeface="Helvetica Neue Light"/>
              <a:buNone/>
            </a:pPr>
            <a:r>
              <a:rPr lang="en" sz="1800">
                <a:solidFill>
                  <a:srgbClr val="CD28A3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Randomly</a:t>
            </a:r>
            <a:r>
              <a:rPr lang="en" sz="1800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 assign samples across different levels of factors affecting response </a:t>
            </a:r>
            <a:endParaRPr sz="1100"/>
          </a:p>
          <a:p>
            <a:pPr indent="0" lvl="0" marL="0" marR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CD28A3"/>
              </a:buClr>
              <a:buSzPts val="1800"/>
              <a:buFont typeface="Helvetica Neue Light"/>
              <a:buNone/>
            </a:pPr>
            <a:r>
              <a:rPr lang="en" sz="1800">
                <a:solidFill>
                  <a:srgbClr val="CD28A3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Block out </a:t>
            </a:r>
            <a:r>
              <a:rPr lang="en" sz="1800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variation that is not of interest by randomly assigning to levels of factors within a block</a:t>
            </a:r>
            <a:endParaRPr sz="1100"/>
          </a:p>
        </p:txBody>
      </p:sp>
      <p:sp>
        <p:nvSpPr>
          <p:cNvPr id="383" name="Google Shape;383;p52"/>
          <p:cNvSpPr/>
          <p:nvPr/>
        </p:nvSpPr>
        <p:spPr>
          <a:xfrm>
            <a:off x="177900" y="4428829"/>
            <a:ext cx="8788200" cy="512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2300">
                <a:solidFill>
                  <a:srgbClr val="14A1D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“Block what you can control; randomize what you cannot control</a:t>
            </a:r>
            <a:r>
              <a:rPr lang="en" sz="2300">
                <a:solidFill>
                  <a:srgbClr val="14A1D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”</a:t>
            </a:r>
            <a:endParaRPr sz="2300">
              <a:solidFill>
                <a:srgbClr val="14A1D4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53"/>
          <p:cNvSpPr txBox="1"/>
          <p:nvPr/>
        </p:nvSpPr>
        <p:spPr>
          <a:xfrm>
            <a:off x="12" y="-1"/>
            <a:ext cx="5485200" cy="6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4A1D4"/>
              </a:buClr>
              <a:buSzPts val="2100"/>
              <a:buFont typeface="Poppins"/>
              <a:buNone/>
            </a:pPr>
            <a:r>
              <a:rPr i="0" lang="en" sz="2400">
                <a:solidFill>
                  <a:srgbClr val="14A1D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Which one is th</a:t>
            </a:r>
            <a:r>
              <a:rPr lang="en" sz="2400">
                <a:solidFill>
                  <a:srgbClr val="14A1D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 best</a:t>
            </a:r>
            <a:r>
              <a:rPr i="0" lang="en" sz="2400">
                <a:solidFill>
                  <a:srgbClr val="14A1D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design? 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aphicFrame>
        <p:nvGraphicFramePr>
          <p:cNvPr id="390" name="Google Shape;390;p53"/>
          <p:cNvGraphicFramePr/>
          <p:nvPr/>
        </p:nvGraphicFramePr>
        <p:xfrm>
          <a:off x="394684" y="2008787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{F4B10078-4EBE-4A9D-A487-C411252E8AAE}</a:tableStyleId>
              </a:tblPr>
              <a:tblGrid>
                <a:gridCol w="1669775"/>
                <a:gridCol w="1788625"/>
                <a:gridCol w="1788625"/>
              </a:tblGrid>
              <a:tr h="5386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/>
                    </a:p>
                  </a:txBody>
                  <a:tcPr marT="34300" marB="34300" marR="68600" marL="686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/>
                        <a:t>Design 1 – Sample prep date</a:t>
                      </a:r>
                      <a:endParaRPr sz="1100"/>
                    </a:p>
                  </a:txBody>
                  <a:tcPr marT="34300" marB="34300" marR="68600" marL="686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" sz="1400"/>
                        <a:t>Design 2 – Sample prep date</a:t>
                      </a:r>
                      <a:endParaRPr sz="1100"/>
                    </a:p>
                  </a:txBody>
                  <a:tcPr marT="34300" marB="34300" marR="68600" marL="68600"/>
                </a:tc>
              </a:tr>
              <a:tr h="3066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/>
                        <a:t>Sample_1_E9.5</a:t>
                      </a:r>
                      <a:endParaRPr sz="1100"/>
                    </a:p>
                  </a:txBody>
                  <a:tcPr marT="34300" marB="34300" marR="68600" marL="686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/>
                        <a:t>Jan 9</a:t>
                      </a:r>
                      <a:r>
                        <a:rPr baseline="30000" lang="en" sz="1400"/>
                        <a:t>th</a:t>
                      </a:r>
                      <a:r>
                        <a:rPr lang="en" sz="1400"/>
                        <a:t>, 2019</a:t>
                      </a:r>
                      <a:endParaRPr sz="1400"/>
                    </a:p>
                  </a:txBody>
                  <a:tcPr marT="34300" marB="34300" marR="68600" marL="686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" sz="1400"/>
                        <a:t>Jan 11</a:t>
                      </a:r>
                      <a:r>
                        <a:rPr baseline="30000" lang="en" sz="1400"/>
                        <a:t>th</a:t>
                      </a:r>
                      <a:r>
                        <a:rPr lang="en" sz="1400"/>
                        <a:t>, 2019</a:t>
                      </a:r>
                      <a:endParaRPr sz="1400"/>
                    </a:p>
                  </a:txBody>
                  <a:tcPr marT="34300" marB="34300" marR="68600" marL="68600"/>
                </a:tc>
              </a:tr>
              <a:tr h="3066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" sz="1400"/>
                        <a:t>Sample_2_E9.5</a:t>
                      </a:r>
                      <a:endParaRPr sz="1100"/>
                    </a:p>
                  </a:txBody>
                  <a:tcPr marT="34300" marB="34300" marR="68600" marL="686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" sz="1400"/>
                        <a:t>Jan 9</a:t>
                      </a:r>
                      <a:r>
                        <a:rPr baseline="30000" lang="en" sz="1400"/>
                        <a:t>th</a:t>
                      </a:r>
                      <a:r>
                        <a:rPr lang="en" sz="1400"/>
                        <a:t>, 2019</a:t>
                      </a:r>
                      <a:endParaRPr sz="1400"/>
                    </a:p>
                  </a:txBody>
                  <a:tcPr marT="34300" marB="34300" marR="68600" marL="686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" sz="1400"/>
                        <a:t>Jan 9</a:t>
                      </a:r>
                      <a:r>
                        <a:rPr baseline="30000" lang="en" sz="1400"/>
                        <a:t>th</a:t>
                      </a:r>
                      <a:r>
                        <a:rPr lang="en" sz="1400"/>
                        <a:t>, 2019</a:t>
                      </a:r>
                      <a:endParaRPr sz="1400"/>
                    </a:p>
                  </a:txBody>
                  <a:tcPr marT="34300" marB="34300" marR="68600" marL="68600"/>
                </a:tc>
              </a:tr>
              <a:tr h="3066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" sz="1400"/>
                        <a:t>Sample_3_E9.5</a:t>
                      </a:r>
                      <a:endParaRPr sz="1100"/>
                    </a:p>
                  </a:txBody>
                  <a:tcPr marT="34300" marB="34300" marR="68600" marL="686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" sz="1400"/>
                        <a:t>Jan 9</a:t>
                      </a:r>
                      <a:r>
                        <a:rPr baseline="30000" lang="en" sz="1400"/>
                        <a:t>th</a:t>
                      </a:r>
                      <a:r>
                        <a:rPr lang="en" sz="1400"/>
                        <a:t>, 2019</a:t>
                      </a:r>
                      <a:endParaRPr sz="1400"/>
                    </a:p>
                  </a:txBody>
                  <a:tcPr marT="34300" marB="34300" marR="68600" marL="686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" sz="1400"/>
                        <a:t>Jan 11</a:t>
                      </a:r>
                      <a:r>
                        <a:rPr baseline="30000" lang="en" sz="1400"/>
                        <a:t>th</a:t>
                      </a:r>
                      <a:r>
                        <a:rPr lang="en" sz="1400"/>
                        <a:t>, 2019</a:t>
                      </a:r>
                      <a:endParaRPr sz="1400"/>
                    </a:p>
                  </a:txBody>
                  <a:tcPr marT="34300" marB="34300" marR="68600" marL="68600"/>
                </a:tc>
              </a:tr>
              <a:tr h="3066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" sz="1400"/>
                        <a:t>Sample_4_E9.5</a:t>
                      </a:r>
                      <a:endParaRPr sz="1100"/>
                    </a:p>
                  </a:txBody>
                  <a:tcPr marT="34300" marB="34300" marR="68600" marL="686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" sz="1400"/>
                        <a:t>Jan 9</a:t>
                      </a:r>
                      <a:r>
                        <a:rPr baseline="30000" lang="en" sz="1400"/>
                        <a:t>th</a:t>
                      </a:r>
                      <a:r>
                        <a:rPr lang="en" sz="1400"/>
                        <a:t>, 2019</a:t>
                      </a:r>
                      <a:endParaRPr sz="1400"/>
                    </a:p>
                  </a:txBody>
                  <a:tcPr marT="34300" marB="34300" marR="68600" marL="686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" sz="1400"/>
                        <a:t>Jan 9</a:t>
                      </a:r>
                      <a:r>
                        <a:rPr baseline="30000" lang="en" sz="1400"/>
                        <a:t>th</a:t>
                      </a:r>
                      <a:r>
                        <a:rPr lang="en" sz="1400"/>
                        <a:t>, 2019</a:t>
                      </a:r>
                      <a:endParaRPr sz="1400"/>
                    </a:p>
                  </a:txBody>
                  <a:tcPr marT="34300" marB="34300" marR="68600" marL="68600"/>
                </a:tc>
              </a:tr>
              <a:tr h="3066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" sz="1400"/>
                        <a:t>Sample_1_E11.5</a:t>
                      </a:r>
                      <a:endParaRPr sz="1100"/>
                    </a:p>
                  </a:txBody>
                  <a:tcPr marT="34300" marB="34300" marR="68600" marL="686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" sz="1400"/>
                        <a:t>Jan 11</a:t>
                      </a:r>
                      <a:r>
                        <a:rPr baseline="30000" lang="en" sz="1400"/>
                        <a:t>th</a:t>
                      </a:r>
                      <a:r>
                        <a:rPr lang="en" sz="1400"/>
                        <a:t>, 2019</a:t>
                      </a:r>
                      <a:endParaRPr sz="1400"/>
                    </a:p>
                  </a:txBody>
                  <a:tcPr marT="34300" marB="34300" marR="68600" marL="686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" sz="1400"/>
                        <a:t>Jan 11</a:t>
                      </a:r>
                      <a:r>
                        <a:rPr baseline="30000" lang="en" sz="1400"/>
                        <a:t>th</a:t>
                      </a:r>
                      <a:r>
                        <a:rPr lang="en" sz="1400"/>
                        <a:t>, 2019</a:t>
                      </a:r>
                      <a:endParaRPr sz="1400"/>
                    </a:p>
                  </a:txBody>
                  <a:tcPr marT="34300" marB="34300" marR="68600" marL="68600"/>
                </a:tc>
              </a:tr>
              <a:tr h="3066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" sz="1400"/>
                        <a:t>Sample_2_E11.5</a:t>
                      </a:r>
                      <a:endParaRPr sz="1100"/>
                    </a:p>
                  </a:txBody>
                  <a:tcPr marT="34300" marB="34300" marR="68600" marL="686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" sz="1400"/>
                        <a:t>Jan 11</a:t>
                      </a:r>
                      <a:r>
                        <a:rPr baseline="30000" lang="en" sz="1400"/>
                        <a:t>th</a:t>
                      </a:r>
                      <a:r>
                        <a:rPr lang="en" sz="1400"/>
                        <a:t>, 2019</a:t>
                      </a:r>
                      <a:endParaRPr sz="1400"/>
                    </a:p>
                  </a:txBody>
                  <a:tcPr marT="34300" marB="34300" marR="68600" marL="686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" sz="1400"/>
                        <a:t>Jan 9</a:t>
                      </a:r>
                      <a:r>
                        <a:rPr baseline="30000" lang="en" sz="1400"/>
                        <a:t>th</a:t>
                      </a:r>
                      <a:r>
                        <a:rPr lang="en" sz="1400"/>
                        <a:t>, 2019</a:t>
                      </a:r>
                      <a:endParaRPr sz="1400"/>
                    </a:p>
                  </a:txBody>
                  <a:tcPr marT="34300" marB="34300" marR="68600" marL="68600"/>
                </a:tc>
              </a:tr>
              <a:tr h="3066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" sz="1400"/>
                        <a:t>Sample_3_E11.5</a:t>
                      </a:r>
                      <a:endParaRPr sz="1100"/>
                    </a:p>
                  </a:txBody>
                  <a:tcPr marT="34300" marB="34300" marR="68600" marL="686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" sz="1400"/>
                        <a:t>Jan 11</a:t>
                      </a:r>
                      <a:r>
                        <a:rPr baseline="30000" lang="en" sz="1400"/>
                        <a:t>th</a:t>
                      </a:r>
                      <a:r>
                        <a:rPr lang="en" sz="1400"/>
                        <a:t>, 2019</a:t>
                      </a:r>
                      <a:endParaRPr sz="1400"/>
                    </a:p>
                  </a:txBody>
                  <a:tcPr marT="34300" marB="34300" marR="68600" marL="686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" sz="1400"/>
                        <a:t>Jan 11</a:t>
                      </a:r>
                      <a:r>
                        <a:rPr baseline="30000" lang="en" sz="1400"/>
                        <a:t>th</a:t>
                      </a:r>
                      <a:r>
                        <a:rPr lang="en" sz="1400"/>
                        <a:t>, 2019</a:t>
                      </a:r>
                      <a:endParaRPr sz="1400"/>
                    </a:p>
                  </a:txBody>
                  <a:tcPr marT="34300" marB="34300" marR="68600" marL="68600"/>
                </a:tc>
              </a:tr>
              <a:tr h="3066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" sz="1400"/>
                        <a:t>Sample_4_E11.5</a:t>
                      </a:r>
                      <a:endParaRPr sz="1100"/>
                    </a:p>
                  </a:txBody>
                  <a:tcPr marT="34300" marB="34300" marR="68600" marL="686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" sz="1400"/>
                        <a:t>Jan 11</a:t>
                      </a:r>
                      <a:r>
                        <a:rPr baseline="30000" lang="en" sz="1400"/>
                        <a:t>th</a:t>
                      </a:r>
                      <a:r>
                        <a:rPr lang="en" sz="1400"/>
                        <a:t>, 2019</a:t>
                      </a:r>
                      <a:endParaRPr sz="1400"/>
                    </a:p>
                  </a:txBody>
                  <a:tcPr marT="34300" marB="34300" marR="68600" marL="686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" sz="1400"/>
                        <a:t>Jan 9</a:t>
                      </a:r>
                      <a:r>
                        <a:rPr baseline="30000" lang="en" sz="1400"/>
                        <a:t>th</a:t>
                      </a:r>
                      <a:r>
                        <a:rPr lang="en" sz="1400"/>
                        <a:t>, 2019</a:t>
                      </a:r>
                      <a:endParaRPr sz="1400"/>
                    </a:p>
                  </a:txBody>
                  <a:tcPr marT="34300" marB="34300" marR="68600" marL="68600"/>
                </a:tc>
              </a:tr>
            </a:tbl>
          </a:graphicData>
        </a:graphic>
      </p:graphicFrame>
      <p:graphicFrame>
        <p:nvGraphicFramePr>
          <p:cNvPr id="391" name="Google Shape;391;p53"/>
          <p:cNvGraphicFramePr/>
          <p:nvPr/>
        </p:nvGraphicFramePr>
        <p:xfrm>
          <a:off x="5717910" y="2000336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{F4B10078-4EBE-4A9D-A487-C411252E8AAE}</a:tableStyleId>
              </a:tblPr>
              <a:tblGrid>
                <a:gridCol w="1662700"/>
                <a:gridCol w="1662700"/>
              </a:tblGrid>
              <a:tr h="5160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/>
                        <a:t>Design </a:t>
                      </a:r>
                      <a:r>
                        <a:rPr lang="en"/>
                        <a:t>3</a:t>
                      </a:r>
                      <a:r>
                        <a:rPr lang="en" sz="1400"/>
                        <a:t> – Gender</a:t>
                      </a:r>
                      <a:endParaRPr sz="1400"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34300" marB="34300" marR="68600" marL="686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" sz="1400"/>
                        <a:t>Design </a:t>
                      </a:r>
                      <a:r>
                        <a:rPr lang="en"/>
                        <a:t>4</a:t>
                      </a:r>
                      <a:r>
                        <a:rPr lang="en" sz="1400"/>
                        <a:t> - Gender</a:t>
                      </a:r>
                      <a:endParaRPr sz="1100"/>
                    </a:p>
                  </a:txBody>
                  <a:tcPr marT="34300" marB="34300" marR="68600" marL="68600"/>
                </a:tc>
              </a:tr>
              <a:tr h="3094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/>
                        <a:t>Male</a:t>
                      </a:r>
                      <a:endParaRPr sz="1100"/>
                    </a:p>
                  </a:txBody>
                  <a:tcPr marT="34300" marB="34300" marR="68600" marL="686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/>
                        <a:t>Male</a:t>
                      </a:r>
                      <a:endParaRPr sz="1100"/>
                    </a:p>
                  </a:txBody>
                  <a:tcPr marT="34300" marB="34300" marR="68600" marL="68600"/>
                </a:tc>
              </a:tr>
              <a:tr h="3094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/>
                        <a:t>Male</a:t>
                      </a:r>
                      <a:endParaRPr sz="1100"/>
                    </a:p>
                  </a:txBody>
                  <a:tcPr marT="34300" marB="34300" marR="68600" marL="686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" sz="1400"/>
                        <a:t>Female</a:t>
                      </a:r>
                      <a:endParaRPr sz="1100"/>
                    </a:p>
                  </a:txBody>
                  <a:tcPr marT="34300" marB="34300" marR="68600" marL="68600"/>
                </a:tc>
              </a:tr>
              <a:tr h="3094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/>
                        <a:t>Male</a:t>
                      </a:r>
                      <a:endParaRPr sz="1100"/>
                    </a:p>
                  </a:txBody>
                  <a:tcPr marT="34300" marB="34300" marR="68600" marL="686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/>
                        <a:t>Male</a:t>
                      </a:r>
                      <a:endParaRPr sz="1100"/>
                    </a:p>
                  </a:txBody>
                  <a:tcPr marT="34300" marB="34300" marR="68600" marL="68600"/>
                </a:tc>
              </a:tr>
              <a:tr h="3094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/>
                        <a:t>Male</a:t>
                      </a:r>
                      <a:endParaRPr sz="1100"/>
                    </a:p>
                  </a:txBody>
                  <a:tcPr marT="34300" marB="34300" marR="68600" marL="686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" sz="1400"/>
                        <a:t>Female</a:t>
                      </a:r>
                      <a:endParaRPr sz="1100"/>
                    </a:p>
                  </a:txBody>
                  <a:tcPr marT="34300" marB="34300" marR="68600" marL="68600"/>
                </a:tc>
              </a:tr>
              <a:tr h="3094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" sz="1400"/>
                        <a:t>Female</a:t>
                      </a:r>
                      <a:endParaRPr sz="1100"/>
                    </a:p>
                  </a:txBody>
                  <a:tcPr marT="34300" marB="34300" marR="68600" marL="686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/>
                        <a:t>Male</a:t>
                      </a:r>
                      <a:endParaRPr sz="1100"/>
                    </a:p>
                  </a:txBody>
                  <a:tcPr marT="34300" marB="34300" marR="68600" marL="68600"/>
                </a:tc>
              </a:tr>
              <a:tr h="3094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" sz="1400"/>
                        <a:t>Female</a:t>
                      </a:r>
                      <a:endParaRPr sz="1100"/>
                    </a:p>
                  </a:txBody>
                  <a:tcPr marT="34300" marB="34300" marR="68600" marL="686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" sz="1400"/>
                        <a:t>Female</a:t>
                      </a:r>
                      <a:endParaRPr sz="1100"/>
                    </a:p>
                  </a:txBody>
                  <a:tcPr marT="34300" marB="34300" marR="68600" marL="68600"/>
                </a:tc>
              </a:tr>
              <a:tr h="3094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" sz="1400"/>
                        <a:t>Female</a:t>
                      </a:r>
                      <a:endParaRPr sz="1100"/>
                    </a:p>
                  </a:txBody>
                  <a:tcPr marT="34300" marB="34300" marR="68600" marL="686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/>
                        <a:t>Male</a:t>
                      </a:r>
                      <a:endParaRPr sz="1100"/>
                    </a:p>
                  </a:txBody>
                  <a:tcPr marT="34300" marB="34300" marR="68600" marL="68600"/>
                </a:tc>
              </a:tr>
              <a:tr h="3094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" sz="1400"/>
                        <a:t>Female</a:t>
                      </a:r>
                      <a:endParaRPr sz="1100"/>
                    </a:p>
                  </a:txBody>
                  <a:tcPr marT="34300" marB="34300" marR="68600" marL="686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" sz="1400"/>
                        <a:t>Female</a:t>
                      </a:r>
                      <a:endParaRPr sz="1100"/>
                    </a:p>
                  </a:txBody>
                  <a:tcPr marT="34300" marB="34300" marR="68600" marL="68600"/>
                </a:tc>
              </a:tr>
            </a:tbl>
          </a:graphicData>
        </a:graphic>
      </p:graphicFrame>
      <p:pic>
        <p:nvPicPr>
          <p:cNvPr id="392" name="Google Shape;392;p5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01575" y="-4"/>
            <a:ext cx="1637726" cy="18485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54"/>
          <p:cNvSpPr txBox="1"/>
          <p:nvPr/>
        </p:nvSpPr>
        <p:spPr>
          <a:xfrm>
            <a:off x="156754" y="218150"/>
            <a:ext cx="8543108" cy="65127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4A1D4"/>
              </a:buClr>
              <a:buSzPts val="2400"/>
              <a:buFont typeface="Poppins"/>
              <a:buNone/>
            </a:pPr>
            <a:r>
              <a:rPr i="0" lang="en" sz="2400">
                <a:solidFill>
                  <a:srgbClr val="14A1D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Confounding in scRNA-seq data is a problem</a:t>
            </a:r>
            <a:endParaRPr i="0" sz="2400">
              <a:solidFill>
                <a:srgbClr val="14A1D4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99" name="Google Shape;399;p54"/>
          <p:cNvSpPr/>
          <p:nvPr/>
        </p:nvSpPr>
        <p:spPr>
          <a:xfrm>
            <a:off x="5346754" y="2228850"/>
            <a:ext cx="641451" cy="685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tsne_e11_e12_h6_nUMI_percentMito.pdf" id="400" name="Google Shape;400;p54"/>
          <p:cNvPicPr preferRelativeResize="0"/>
          <p:nvPr/>
        </p:nvPicPr>
        <p:blipFill rotWithShape="1">
          <a:blip r:embed="rId3">
            <a:alphaModFix/>
          </a:blip>
          <a:srcRect b="0" l="-3133" r="-3798" t="0"/>
          <a:stretch/>
        </p:blipFill>
        <p:spPr>
          <a:xfrm>
            <a:off x="74950" y="719825"/>
            <a:ext cx="5788901" cy="42055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55"/>
          <p:cNvSpPr/>
          <p:nvPr/>
        </p:nvSpPr>
        <p:spPr>
          <a:xfrm>
            <a:off x="3653226" y="4617550"/>
            <a:ext cx="53265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https://www.nature.com/articles/s41592-018-0254-1</a:t>
            </a:r>
            <a:endParaRPr sz="1100"/>
          </a:p>
        </p:txBody>
      </p:sp>
      <p:pic>
        <p:nvPicPr>
          <p:cNvPr descr="Diagram&#10;&#10;Description automatically generated" id="406" name="Google Shape;406;p55"/>
          <p:cNvPicPr preferRelativeResize="0"/>
          <p:nvPr/>
        </p:nvPicPr>
        <p:blipFill rotWithShape="1">
          <a:blip r:embed="rId3">
            <a:alphaModFix/>
          </a:blip>
          <a:srcRect b="0" l="1767" r="4751" t="0"/>
          <a:stretch/>
        </p:blipFill>
        <p:spPr>
          <a:xfrm>
            <a:off x="1475508" y="900113"/>
            <a:ext cx="6001384" cy="3343275"/>
          </a:xfrm>
          <a:prstGeom prst="rect">
            <a:avLst/>
          </a:prstGeom>
          <a:noFill/>
          <a:ln>
            <a:noFill/>
          </a:ln>
        </p:spPr>
      </p:pic>
      <p:sp>
        <p:nvSpPr>
          <p:cNvPr id="407" name="Google Shape;407;p55"/>
          <p:cNvSpPr/>
          <p:nvPr/>
        </p:nvSpPr>
        <p:spPr>
          <a:xfrm>
            <a:off x="150542" y="248941"/>
            <a:ext cx="6502021" cy="43858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14A1D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Well and badly analyzed scRNA-seq data</a:t>
            </a:r>
            <a:endParaRPr sz="24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tchEffectsInScRNA-seq.png" id="412" name="Google Shape;412;p56"/>
          <p:cNvPicPr preferRelativeResize="0"/>
          <p:nvPr/>
        </p:nvPicPr>
        <p:blipFill rotWithShape="1">
          <a:blip r:embed="rId3">
            <a:alphaModFix/>
          </a:blip>
          <a:srcRect b="0" l="0" r="0" t="6050"/>
          <a:stretch/>
        </p:blipFill>
        <p:spPr>
          <a:xfrm>
            <a:off x="698501" y="669074"/>
            <a:ext cx="6375400" cy="4474426"/>
          </a:xfrm>
          <a:prstGeom prst="rect">
            <a:avLst/>
          </a:prstGeom>
          <a:noFill/>
          <a:ln>
            <a:noFill/>
          </a:ln>
        </p:spPr>
      </p:pic>
      <p:sp>
        <p:nvSpPr>
          <p:cNvPr id="413" name="Google Shape;413;p56"/>
          <p:cNvSpPr txBox="1"/>
          <p:nvPr/>
        </p:nvSpPr>
        <p:spPr>
          <a:xfrm>
            <a:off x="167268" y="205442"/>
            <a:ext cx="9144000" cy="759997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4A1D4"/>
              </a:buClr>
              <a:buSzPts val="2400"/>
              <a:buFont typeface="Poppins"/>
              <a:buNone/>
            </a:pPr>
            <a:r>
              <a:rPr i="0" lang="en" sz="2400">
                <a:solidFill>
                  <a:srgbClr val="14A1D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Confounding biological variation and batch effects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7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57"/>
          <p:cNvSpPr txBox="1"/>
          <p:nvPr/>
        </p:nvSpPr>
        <p:spPr>
          <a:xfrm>
            <a:off x="397043" y="979006"/>
            <a:ext cx="8746958" cy="353616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-260350" lvl="0" marL="2540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700"/>
              <a:buFont typeface="Courier New"/>
              <a:buChar char="o"/>
            </a:pPr>
            <a:r>
              <a:rPr b="0" i="0" lang="en" sz="1700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Were all RNA isolations performed on the same day?</a:t>
            </a:r>
            <a:endParaRPr sz="1100"/>
          </a:p>
          <a:p>
            <a:pPr indent="-260350" lvl="0" marL="2540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700"/>
              <a:buFont typeface="Courier New"/>
              <a:buChar char="o"/>
            </a:pPr>
            <a:r>
              <a:rPr b="0" i="0" lang="en" sz="1700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Were all library preparations performed on the same day?</a:t>
            </a:r>
            <a:endParaRPr sz="1100"/>
          </a:p>
          <a:p>
            <a:pPr indent="-260350" lvl="0" marL="2540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700"/>
              <a:buFont typeface="Courier New"/>
              <a:buChar char="o"/>
            </a:pPr>
            <a:r>
              <a:rPr b="0" i="0" lang="en" sz="1700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Did the same person perform the RNA isolation/library preparation for all samples?</a:t>
            </a:r>
            <a:endParaRPr sz="1100"/>
          </a:p>
          <a:p>
            <a:pPr indent="-260350" lvl="0" marL="2540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700"/>
              <a:buFont typeface="Courier New"/>
              <a:buChar char="o"/>
            </a:pPr>
            <a:r>
              <a:rPr b="0" i="0" lang="en" sz="1700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Did you use the same reagents for all samples?</a:t>
            </a:r>
            <a:endParaRPr sz="1100"/>
          </a:p>
          <a:p>
            <a:pPr indent="-260350" lvl="0" marL="2540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700"/>
              <a:buFont typeface="Courier New"/>
              <a:buChar char="o"/>
            </a:pPr>
            <a:r>
              <a:rPr b="0" i="0" lang="en" sz="1700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Did you perform the RNA isolation/library preparation in the same location?</a:t>
            </a:r>
            <a:endParaRPr sz="1100"/>
          </a:p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500">
              <a:solidFill>
                <a:srgbClr val="33333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800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If </a:t>
            </a:r>
            <a:r>
              <a:rPr b="0" i="1" lang="en" sz="1800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any</a:t>
            </a:r>
            <a:r>
              <a:rPr b="0" i="0" lang="en" sz="1800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 of the answers is </a:t>
            </a:r>
            <a:r>
              <a:rPr b="1" i="0" lang="en" sz="1800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‘No’</a:t>
            </a:r>
            <a:r>
              <a:rPr b="0" i="0" lang="en" sz="1800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then you have batches.</a:t>
            </a:r>
            <a:endParaRPr sz="1100"/>
          </a:p>
        </p:txBody>
      </p:sp>
      <p:sp>
        <p:nvSpPr>
          <p:cNvPr id="419" name="Google Shape;419;p57"/>
          <p:cNvSpPr txBox="1"/>
          <p:nvPr/>
        </p:nvSpPr>
        <p:spPr>
          <a:xfrm>
            <a:off x="167268" y="205442"/>
            <a:ext cx="9144000" cy="759997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4A1D4"/>
              </a:buClr>
              <a:buSzPts val="2400"/>
              <a:buFont typeface="Poppins"/>
              <a:buNone/>
            </a:pPr>
            <a:r>
              <a:rPr i="0" lang="en" sz="2400">
                <a:solidFill>
                  <a:srgbClr val="14A1D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Hot to know whether you have batches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58"/>
          <p:cNvSpPr txBox="1"/>
          <p:nvPr/>
        </p:nvSpPr>
        <p:spPr>
          <a:xfrm>
            <a:off x="167268" y="205442"/>
            <a:ext cx="9144000" cy="759997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4A1D4"/>
              </a:buClr>
              <a:buSzPts val="2400"/>
              <a:buFont typeface="Poppins"/>
              <a:buNone/>
            </a:pPr>
            <a:r>
              <a:rPr i="0" lang="en" sz="2500">
                <a:solidFill>
                  <a:srgbClr val="14A1D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Isolate batch effects for RNA-seq</a:t>
            </a:r>
            <a:endParaRPr sz="12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25" name="Google Shape;425;p58"/>
          <p:cNvSpPr txBox="1"/>
          <p:nvPr/>
        </p:nvSpPr>
        <p:spPr>
          <a:xfrm>
            <a:off x="272483" y="730128"/>
            <a:ext cx="8871517" cy="3305377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800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If unable to avoid batches:</a:t>
            </a:r>
            <a:endParaRPr sz="1800">
              <a:solidFill>
                <a:srgbClr val="33333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254000" lvl="0" marL="2540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800"/>
              <a:buFont typeface="Courier New"/>
              <a:buChar char="o"/>
            </a:pPr>
            <a:r>
              <a:rPr lang="en" sz="1800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</a:t>
            </a:r>
            <a:r>
              <a:rPr b="0" i="0" lang="en" sz="1800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plit replicates of the different sample groups across batches. </a:t>
            </a:r>
            <a:endParaRPr sz="1800">
              <a:solidFill>
                <a:srgbClr val="33333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254000" lvl="0" marL="2540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800"/>
              <a:buFont typeface="Courier New"/>
              <a:buChar char="o"/>
            </a:pPr>
            <a:r>
              <a:rPr b="0" i="0" lang="en" sz="1800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 more replicates the better (definitely more than 2).</a:t>
            </a:r>
            <a:endParaRPr sz="1100"/>
          </a:p>
          <a:p>
            <a:pPr indent="-254000" lvl="0" marL="2540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800"/>
              <a:buFont typeface="Courier New"/>
              <a:buChar char="o"/>
            </a:pPr>
            <a:r>
              <a:rPr lang="en" sz="1800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</a:t>
            </a:r>
            <a:r>
              <a:rPr b="0" i="0" lang="en" sz="1800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nclude batch information in your </a:t>
            </a:r>
            <a:r>
              <a:rPr i="0" lang="en" sz="1800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experimental metadata. </a:t>
            </a:r>
            <a:endParaRPr sz="1100"/>
          </a:p>
          <a:p>
            <a:pPr indent="-254000" lvl="0" marL="2540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800"/>
              <a:buFont typeface="Courier New"/>
              <a:buChar char="o"/>
            </a:pPr>
            <a:r>
              <a:rPr b="0" i="0" lang="en" sz="1800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During the analysis regress out the variation due to batch if not confounded so it doesn’t affect the results.</a:t>
            </a:r>
            <a:endParaRPr sz="1100"/>
          </a:p>
        </p:txBody>
      </p:sp>
      <p:sp>
        <p:nvSpPr>
          <p:cNvPr id="426" name="Google Shape;426;p58"/>
          <p:cNvSpPr txBox="1"/>
          <p:nvPr/>
        </p:nvSpPr>
        <p:spPr>
          <a:xfrm>
            <a:off x="841942" y="4591809"/>
            <a:ext cx="7732598" cy="34624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800">
                <a:solidFill>
                  <a:srgbClr val="CD28A3"/>
                </a:solidFill>
                <a:latin typeface="Arial"/>
                <a:ea typeface="Arial"/>
                <a:cs typeface="Arial"/>
                <a:sym typeface="Arial"/>
              </a:rPr>
              <a:t>scRNA-seq workshop – </a:t>
            </a:r>
            <a:r>
              <a:rPr lang="en" sz="1800">
                <a:solidFill>
                  <a:srgbClr val="CD28A3"/>
                </a:solidFill>
              </a:rPr>
              <a:t>March 20-21, 2025</a:t>
            </a:r>
            <a:endParaRPr sz="1800">
              <a:solidFill>
                <a:srgbClr val="CD28A3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59"/>
          <p:cNvSpPr txBox="1"/>
          <p:nvPr>
            <p:ph type="title"/>
          </p:nvPr>
        </p:nvSpPr>
        <p:spPr>
          <a:xfrm>
            <a:off x="628650" y="536058"/>
            <a:ext cx="78867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Poppins"/>
              <a:buNone/>
            </a:pPr>
            <a:r>
              <a:rPr b="0" lang="en"/>
              <a:t>Take – home messages</a:t>
            </a:r>
            <a:endParaRPr/>
          </a:p>
        </p:txBody>
      </p:sp>
      <p:sp>
        <p:nvSpPr>
          <p:cNvPr id="433" name="Google Shape;433;p59"/>
          <p:cNvSpPr txBox="1"/>
          <p:nvPr>
            <p:ph idx="1" type="body"/>
          </p:nvPr>
        </p:nvSpPr>
        <p:spPr>
          <a:xfrm>
            <a:off x="628650" y="1369219"/>
            <a:ext cx="7886700" cy="334250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336550" lvl="0" marL="3429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A40"/>
              </a:buClr>
              <a:buSzPts val="2100"/>
              <a:buFont typeface="Courier New"/>
              <a:buChar char="o"/>
            </a:pPr>
            <a:r>
              <a:rPr lang="en"/>
              <a:t>Plan ahead </a:t>
            </a:r>
            <a:endParaRPr/>
          </a:p>
          <a:p>
            <a:pPr indent="-336550" lvl="0" marL="34290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rgbClr val="002A40"/>
              </a:buClr>
              <a:buSzPts val="2100"/>
              <a:buFont typeface="Courier New"/>
              <a:buChar char="o"/>
            </a:pPr>
            <a:r>
              <a:rPr lang="en"/>
              <a:t>Prevent bias from uncontrollable </a:t>
            </a:r>
            <a:endParaRPr/>
          </a:p>
          <a:p>
            <a:pPr indent="-336550" lvl="0" marL="34290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rgbClr val="002A40"/>
              </a:buClr>
              <a:buSzPts val="2100"/>
              <a:buFont typeface="Courier New"/>
              <a:buChar char="o"/>
            </a:pPr>
            <a:r>
              <a:rPr lang="en"/>
              <a:t>Randomization and balancing</a:t>
            </a:r>
            <a:endParaRPr/>
          </a:p>
          <a:p>
            <a:pPr indent="-336550" lvl="0" marL="34290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rgbClr val="002A40"/>
              </a:buClr>
              <a:buSzPts val="2100"/>
              <a:buFont typeface="Courier New"/>
              <a:buChar char="o"/>
            </a:pPr>
            <a:r>
              <a:rPr lang="en"/>
              <a:t>Write it down in an Experimental plan</a:t>
            </a:r>
            <a:endParaRPr/>
          </a:p>
          <a:p>
            <a:pPr indent="-336550" lvl="0" marL="34290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rgbClr val="002A40"/>
              </a:buClr>
              <a:buSzPts val="2100"/>
              <a:buFont typeface="Courier New"/>
              <a:buChar char="o"/>
            </a:pPr>
            <a:r>
              <a:rPr lang="en"/>
              <a:t>Follow the experimental plan</a:t>
            </a:r>
            <a:endParaRPr/>
          </a:p>
          <a:p>
            <a:pPr indent="-336550" lvl="0" marL="34290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rgbClr val="002A40"/>
              </a:buClr>
              <a:buSzPts val="2100"/>
              <a:buFont typeface="Courier New"/>
              <a:buChar char="o"/>
            </a:pPr>
            <a:r>
              <a:rPr lang="en"/>
              <a:t>Be careful with interpretation of results!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33"/>
          <p:cNvSpPr/>
          <p:nvPr/>
        </p:nvSpPr>
        <p:spPr>
          <a:xfrm>
            <a:off x="177929" y="112075"/>
            <a:ext cx="8911500" cy="5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>
                <a:solidFill>
                  <a:srgbClr val="14A1D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Experimental design guides data collection </a:t>
            </a:r>
            <a:endParaRPr sz="3300">
              <a:solidFill>
                <a:srgbClr val="14A1D4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6" name="Google Shape;136;p33"/>
          <p:cNvSpPr/>
          <p:nvPr/>
        </p:nvSpPr>
        <p:spPr>
          <a:xfrm>
            <a:off x="116250" y="1145929"/>
            <a:ext cx="8911500" cy="3339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 u="sng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</a:t>
            </a:r>
            <a:r>
              <a:rPr b="1" lang="en" sz="1800" u="sng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aximum amount of relevant data</a:t>
            </a:r>
            <a:r>
              <a:rPr lang="en" sz="1800" u="sng">
                <a:solidFill>
                  <a:srgbClr val="333333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 </a:t>
            </a:r>
            <a:r>
              <a:rPr lang="en" sz="1800">
                <a:solidFill>
                  <a:srgbClr val="333333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for the research </a:t>
            </a:r>
            <a:r>
              <a:rPr b="1" lang="en" sz="1800" u="sng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at minimum resource spend</a:t>
            </a:r>
            <a:endParaRPr b="1" sz="1800" u="sng">
              <a:solidFill>
                <a:srgbClr val="33333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 u="sng">
              <a:solidFill>
                <a:srgbClr val="33333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 u="sng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Minimize the number of experiments</a:t>
            </a:r>
            <a:endParaRPr b="1" sz="1800" u="sng">
              <a:solidFill>
                <a:srgbClr val="33333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 u="sng">
              <a:solidFill>
                <a:srgbClr val="33333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 u="sng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</a:t>
            </a:r>
            <a:r>
              <a:rPr b="1" lang="en" sz="1800" u="sng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ource of variations evaluation</a:t>
            </a:r>
            <a:r>
              <a:rPr lang="en" sz="1800">
                <a:solidFill>
                  <a:srgbClr val="333333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, variables/factors that could affect the system -&gt; batch effects</a:t>
            </a:r>
            <a:endParaRPr sz="1800">
              <a:solidFill>
                <a:schemeClr val="dk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333333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34"/>
          <p:cNvSpPr txBox="1"/>
          <p:nvPr/>
        </p:nvSpPr>
        <p:spPr>
          <a:xfrm>
            <a:off x="336688" y="800100"/>
            <a:ext cx="7350000" cy="304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Helvetica Neue Light"/>
              <a:buNone/>
            </a:pPr>
            <a:r>
              <a:rPr lang="en" sz="2100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All subjects/units that we want base our claims/conclusions on</a:t>
            </a:r>
            <a:endParaRPr b="1" sz="1700">
              <a:solidFill>
                <a:schemeClr val="accen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n" sz="1700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Data is expensive</a:t>
            </a:r>
            <a:endParaRPr b="1" sz="1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" sz="1700">
                <a:solidFill>
                  <a:schemeClr val="accen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Studying of the sample  -&gt; Conclusion on the population</a:t>
            </a:r>
            <a:endParaRPr sz="1700">
              <a:solidFill>
                <a:schemeClr val="accent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1" marL="342900" marR="0" rtl="0" algn="l">
              <a:lnSpc>
                <a:spcPct val="2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 Light"/>
              <a:buNone/>
            </a:pPr>
            <a:r>
              <a:t/>
            </a:r>
            <a:endParaRPr sz="1800">
              <a:solidFill>
                <a:schemeClr val="dk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pic>
        <p:nvPicPr>
          <p:cNvPr id="142" name="Google Shape;142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47488" y="1467430"/>
            <a:ext cx="2143125" cy="1707356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34"/>
          <p:cNvSpPr/>
          <p:nvPr/>
        </p:nvSpPr>
        <p:spPr>
          <a:xfrm>
            <a:off x="95437" y="70409"/>
            <a:ext cx="7545600" cy="5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>
                <a:solidFill>
                  <a:srgbClr val="14A1D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</a:t>
            </a:r>
            <a:r>
              <a:rPr lang="en" sz="3300">
                <a:solidFill>
                  <a:srgbClr val="14A1D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ampling the right amount of data</a:t>
            </a:r>
            <a:endParaRPr sz="3300">
              <a:solidFill>
                <a:srgbClr val="14A1D4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44" name="Google Shape;144;p34"/>
          <p:cNvPicPr preferRelativeResize="0"/>
          <p:nvPr/>
        </p:nvPicPr>
        <p:blipFill rotWithShape="1">
          <a:blip r:embed="rId4">
            <a:alphaModFix/>
          </a:blip>
          <a:srcRect b="0" l="0" r="48043" t="0"/>
          <a:stretch/>
        </p:blipFill>
        <p:spPr>
          <a:xfrm>
            <a:off x="1899675" y="2266950"/>
            <a:ext cx="2900126" cy="1866900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34"/>
          <p:cNvSpPr/>
          <p:nvPr/>
        </p:nvSpPr>
        <p:spPr>
          <a:xfrm>
            <a:off x="177925" y="4206453"/>
            <a:ext cx="8546100" cy="848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02A4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The goal is to collect </a:t>
            </a:r>
            <a:r>
              <a:rPr lang="en" sz="2000" u="sng">
                <a:solidFill>
                  <a:srgbClr val="002A4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enough data</a:t>
            </a:r>
            <a:r>
              <a:rPr lang="en" sz="2000">
                <a:solidFill>
                  <a:srgbClr val="002A4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 to statistically test whether you can reasonably reject the null hypothesis in favor of the alternative hypothesis</a:t>
            </a:r>
            <a:endParaRPr sz="5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5"/>
          <p:cNvSpPr txBox="1"/>
          <p:nvPr/>
        </p:nvSpPr>
        <p:spPr>
          <a:xfrm>
            <a:off x="229504" y="808179"/>
            <a:ext cx="8914500" cy="2008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As always, it depends…  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-215900" lvl="0" marL="215900" marR="0" rtl="0" algn="l"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1800"/>
              <a:buFont typeface="Courier New"/>
              <a:buChar char="o"/>
            </a:pPr>
            <a:r>
              <a:rPr lang="en" sz="1800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on what we want to do (differential gene expression, variant detection, GWAS, …) </a:t>
            </a:r>
            <a:endParaRPr sz="1100"/>
          </a:p>
          <a:p>
            <a:pPr indent="-101600" lvl="0" marL="215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urier New"/>
              <a:buNone/>
            </a:pPr>
            <a:r>
              <a:t/>
            </a:r>
            <a:endParaRPr sz="1800">
              <a:solidFill>
                <a:schemeClr val="dk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-215900" lvl="0" marL="215900" marR="0" rtl="0" algn="l"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1800"/>
              <a:buFont typeface="Courier New"/>
              <a:buChar char="o"/>
            </a:pPr>
            <a:r>
              <a:rPr lang="en" sz="1800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 on the variability between samples (cell lines, inbred animals, patients, …) </a:t>
            </a:r>
            <a:endParaRPr sz="1100"/>
          </a:p>
          <a:p>
            <a:pPr indent="-101600" lvl="0" marL="215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urier New"/>
              <a:buNone/>
            </a:pPr>
            <a:r>
              <a:t/>
            </a:r>
            <a:endParaRPr sz="1800">
              <a:solidFill>
                <a:schemeClr val="dk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-215900" lvl="0" marL="215900" marR="0" rtl="0" algn="l"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1800"/>
              <a:buFont typeface="Courier New"/>
              <a:buChar char="o"/>
            </a:pPr>
            <a:r>
              <a:rPr lang="en" sz="1800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on the magnitude of the expected effect</a:t>
            </a:r>
            <a:endParaRPr sz="1100"/>
          </a:p>
        </p:txBody>
      </p:sp>
      <p:sp>
        <p:nvSpPr>
          <p:cNvPr id="151" name="Google Shape;151;p35"/>
          <p:cNvSpPr txBox="1"/>
          <p:nvPr/>
        </p:nvSpPr>
        <p:spPr>
          <a:xfrm>
            <a:off x="95401" y="130259"/>
            <a:ext cx="7832558" cy="651272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4A1D4"/>
              </a:buClr>
              <a:buSzPts val="3000"/>
              <a:buFont typeface="Poppins"/>
              <a:buNone/>
            </a:pPr>
            <a:r>
              <a:rPr i="0" lang="en" sz="3000">
                <a:solidFill>
                  <a:srgbClr val="14A1D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Sample size - larger </a:t>
            </a:r>
            <a:r>
              <a:rPr lang="en" sz="3000">
                <a:solidFill>
                  <a:srgbClr val="14A1D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always</a:t>
            </a:r>
            <a:r>
              <a:rPr i="0" lang="en" sz="3000">
                <a:solidFill>
                  <a:srgbClr val="14A1D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better?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52" name="Google Shape;152;p35"/>
          <p:cNvSpPr txBox="1"/>
          <p:nvPr/>
        </p:nvSpPr>
        <p:spPr>
          <a:xfrm>
            <a:off x="126450" y="3696500"/>
            <a:ext cx="8891100" cy="11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-279400" lvl="0" marL="2540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AutoNum type="arabicParenR"/>
            </a:pPr>
            <a:r>
              <a:rPr lang="en" sz="18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Set a sample size in advance and estimate the power of the experiment to detect differences of various sizes</a:t>
            </a:r>
            <a:endParaRPr sz="15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279400" lvl="0" marL="2540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AutoNum type="arabicParenR"/>
            </a:pPr>
            <a:r>
              <a:rPr lang="en" sz="18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Pilot experiments to guide sample size estimation </a:t>
            </a:r>
            <a:endParaRPr sz="1800">
              <a:solidFill>
                <a:schemeClr val="dk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153" name="Google Shape;153;p35"/>
          <p:cNvSpPr txBox="1"/>
          <p:nvPr/>
        </p:nvSpPr>
        <p:spPr>
          <a:xfrm>
            <a:off x="126450" y="2949688"/>
            <a:ext cx="3000000" cy="6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rgbClr val="14A1D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Tips</a:t>
            </a:r>
            <a:endParaRPr sz="2500">
              <a:solidFill>
                <a:srgbClr val="14A1D4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Google Shape;158;p36"/>
          <p:cNvPicPr preferRelativeResize="0"/>
          <p:nvPr/>
        </p:nvPicPr>
        <p:blipFill rotWithShape="1">
          <a:blip r:embed="rId3">
            <a:alphaModFix/>
          </a:blip>
          <a:srcRect b="0" l="15899" r="55415" t="51611"/>
          <a:stretch/>
        </p:blipFill>
        <p:spPr>
          <a:xfrm>
            <a:off x="3580325" y="3163625"/>
            <a:ext cx="2391899" cy="1559450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36"/>
          <p:cNvSpPr txBox="1"/>
          <p:nvPr/>
        </p:nvSpPr>
        <p:spPr>
          <a:xfrm>
            <a:off x="6030250" y="3387450"/>
            <a:ext cx="26217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9E9E9E"/>
                </a:solidFill>
                <a:latin typeface="Roboto Slab Medium"/>
                <a:ea typeface="Roboto Slab Medium"/>
                <a:cs typeface="Roboto Slab Medium"/>
                <a:sym typeface="Roboto Slab Medium"/>
              </a:rPr>
              <a:t>Oligodendrocyte expression</a:t>
            </a:r>
            <a:endParaRPr sz="1300">
              <a:solidFill>
                <a:srgbClr val="9E9E9E"/>
              </a:solidFill>
              <a:latin typeface="Roboto Slab Medium"/>
              <a:ea typeface="Roboto Slab Medium"/>
              <a:cs typeface="Roboto Slab Medium"/>
              <a:sym typeface="Roboto Slab Medium"/>
            </a:endParaRPr>
          </a:p>
        </p:txBody>
      </p:sp>
      <p:sp>
        <p:nvSpPr>
          <p:cNvPr id="160" name="Google Shape;160;p36"/>
          <p:cNvSpPr txBox="1"/>
          <p:nvPr/>
        </p:nvSpPr>
        <p:spPr>
          <a:xfrm>
            <a:off x="6030250" y="3651825"/>
            <a:ext cx="48921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9E9E9E"/>
                </a:solidFill>
                <a:highlight>
                  <a:srgbClr val="FFFFFF"/>
                </a:highlight>
                <a:latin typeface="Roboto Slab Medium"/>
                <a:ea typeface="Roboto Slab Medium"/>
                <a:cs typeface="Roboto Slab Medium"/>
                <a:sym typeface="Roboto Slab Medium"/>
              </a:rPr>
              <a:t>Astrocytes </a:t>
            </a:r>
            <a:r>
              <a:rPr lang="en" sz="1300">
                <a:solidFill>
                  <a:srgbClr val="9E9E9E"/>
                </a:solidFill>
                <a:latin typeface="Roboto Slab Medium"/>
                <a:ea typeface="Roboto Slab Medium"/>
                <a:cs typeface="Roboto Slab Medium"/>
                <a:sym typeface="Roboto Slab Medium"/>
              </a:rPr>
              <a:t>expression</a:t>
            </a:r>
            <a:endParaRPr sz="1300">
              <a:solidFill>
                <a:srgbClr val="9E9E9E"/>
              </a:solidFill>
              <a:highlight>
                <a:srgbClr val="FFFFFF"/>
              </a:highlight>
              <a:latin typeface="Roboto Slab Medium"/>
              <a:ea typeface="Roboto Slab Medium"/>
              <a:cs typeface="Roboto Slab Medium"/>
              <a:sym typeface="Roboto Slab Medium"/>
            </a:endParaRPr>
          </a:p>
        </p:txBody>
      </p:sp>
      <p:sp>
        <p:nvSpPr>
          <p:cNvPr id="161" name="Google Shape;161;p36"/>
          <p:cNvSpPr txBox="1"/>
          <p:nvPr/>
        </p:nvSpPr>
        <p:spPr>
          <a:xfrm>
            <a:off x="6030250" y="3943800"/>
            <a:ext cx="4372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9E9E9E"/>
                </a:solidFill>
                <a:latin typeface="Roboto Slab Medium"/>
                <a:ea typeface="Roboto Slab Medium"/>
                <a:cs typeface="Roboto Slab Medium"/>
                <a:sym typeface="Roboto Slab Medium"/>
              </a:rPr>
              <a:t>Microglia expression</a:t>
            </a:r>
            <a:endParaRPr sz="1300">
              <a:solidFill>
                <a:srgbClr val="9E9E9E"/>
              </a:solidFill>
              <a:latin typeface="Roboto Slab Medium"/>
              <a:ea typeface="Roboto Slab Medium"/>
              <a:cs typeface="Roboto Slab Medium"/>
              <a:sym typeface="Roboto Slab Medium"/>
            </a:endParaRPr>
          </a:p>
        </p:txBody>
      </p:sp>
      <p:sp>
        <p:nvSpPr>
          <p:cNvPr id="162" name="Google Shape;162;p36"/>
          <p:cNvSpPr txBox="1"/>
          <p:nvPr/>
        </p:nvSpPr>
        <p:spPr>
          <a:xfrm>
            <a:off x="6030250" y="4225950"/>
            <a:ext cx="2902800" cy="27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9E9E9E"/>
                </a:solidFill>
                <a:latin typeface="Roboto Slab Medium"/>
                <a:ea typeface="Roboto Slab Medium"/>
                <a:cs typeface="Roboto Slab Medium"/>
                <a:sym typeface="Roboto Slab Medium"/>
              </a:rPr>
              <a:t>Ex-neurons expression</a:t>
            </a:r>
            <a:endParaRPr sz="1300">
              <a:solidFill>
                <a:srgbClr val="9E9E9E"/>
              </a:solidFill>
              <a:latin typeface="Roboto Slab Medium"/>
              <a:ea typeface="Roboto Slab Medium"/>
              <a:cs typeface="Roboto Slab Medium"/>
              <a:sym typeface="Roboto Slab Medium"/>
            </a:endParaRPr>
          </a:p>
        </p:txBody>
      </p:sp>
      <p:pic>
        <p:nvPicPr>
          <p:cNvPr id="163" name="Google Shape;163;p36"/>
          <p:cNvPicPr preferRelativeResize="0"/>
          <p:nvPr/>
        </p:nvPicPr>
        <p:blipFill rotWithShape="1">
          <a:blip r:embed="rId4">
            <a:alphaModFix/>
          </a:blip>
          <a:srcRect b="0" l="53759" r="0" t="0"/>
          <a:stretch/>
        </p:blipFill>
        <p:spPr>
          <a:xfrm>
            <a:off x="301250" y="3456133"/>
            <a:ext cx="1261824" cy="8218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36"/>
          <p:cNvPicPr preferRelativeResize="0"/>
          <p:nvPr/>
        </p:nvPicPr>
        <p:blipFill rotWithShape="1">
          <a:blip r:embed="rId5">
            <a:alphaModFix/>
          </a:blip>
          <a:srcRect b="42374" l="45737" r="43052" t="46615"/>
          <a:stretch/>
        </p:blipFill>
        <p:spPr>
          <a:xfrm>
            <a:off x="2103175" y="3679088"/>
            <a:ext cx="768825" cy="528537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36"/>
          <p:cNvSpPr/>
          <p:nvPr/>
        </p:nvSpPr>
        <p:spPr>
          <a:xfrm>
            <a:off x="1617225" y="3883811"/>
            <a:ext cx="251400" cy="1191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9E9E9E"/>
              </a:solidFill>
            </a:endParaRPr>
          </a:p>
        </p:txBody>
      </p:sp>
      <p:sp>
        <p:nvSpPr>
          <p:cNvPr id="166" name="Google Shape;166;p36"/>
          <p:cNvSpPr/>
          <p:nvPr/>
        </p:nvSpPr>
        <p:spPr>
          <a:xfrm>
            <a:off x="3160713" y="3883799"/>
            <a:ext cx="251400" cy="1191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9E9E9E"/>
              </a:solidFill>
            </a:endParaRPr>
          </a:p>
        </p:txBody>
      </p:sp>
      <p:sp>
        <p:nvSpPr>
          <p:cNvPr id="167" name="Google Shape;167;p36"/>
          <p:cNvSpPr txBox="1"/>
          <p:nvPr/>
        </p:nvSpPr>
        <p:spPr>
          <a:xfrm>
            <a:off x="114421" y="189525"/>
            <a:ext cx="7114800" cy="5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14A1D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scRNA seq experiment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68" name="Google Shape;168;p36"/>
          <p:cNvSpPr txBox="1"/>
          <p:nvPr/>
        </p:nvSpPr>
        <p:spPr>
          <a:xfrm>
            <a:off x="114425" y="831025"/>
            <a:ext cx="8418600" cy="123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Effect of </a:t>
            </a:r>
            <a:r>
              <a:rPr b="1" lang="en" sz="1700">
                <a:solidFill>
                  <a:srgbClr val="2E2E2E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Antisense oligonucleotides </a:t>
            </a:r>
            <a:r>
              <a:rPr b="1" lang="en" sz="17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</a:t>
            </a:r>
            <a:r>
              <a:rPr b="1" lang="en" sz="17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ASO) treatment on </a:t>
            </a:r>
            <a:r>
              <a:rPr b="1" lang="en" sz="1700">
                <a:solidFill>
                  <a:srgbClr val="2E2E2E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microtubule associated tau protein (MAPT, tau), a cause of neurodegeneration.</a:t>
            </a:r>
            <a:endParaRPr b="1" sz="1700">
              <a:solidFill>
                <a:srgbClr val="2E2E2E"/>
              </a:solidFill>
              <a:highlight>
                <a:srgbClr val="FFFFFF"/>
              </a:highlight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00">
              <a:solidFill>
                <a:srgbClr val="2E2E2E"/>
              </a:solidFill>
              <a:highlight>
                <a:srgbClr val="FFFFFF"/>
              </a:highlight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00">
              <a:solidFill>
                <a:srgbClr val="2E2E2E"/>
              </a:solidFill>
              <a:highlight>
                <a:srgbClr val="FFFFFF"/>
              </a:highlight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69" name="Google Shape;169;p36"/>
          <p:cNvSpPr txBox="1"/>
          <p:nvPr/>
        </p:nvSpPr>
        <p:spPr>
          <a:xfrm>
            <a:off x="189625" y="1593413"/>
            <a:ext cx="6826500" cy="135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Helvetica Neue"/>
              <a:buAutoNum type="arabicPeriod"/>
            </a:pPr>
            <a:r>
              <a:rPr lang="en" sz="19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Select the sample groups</a:t>
            </a:r>
            <a:endParaRPr sz="19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Helvetica Neue"/>
              <a:buAutoNum type="arabicPeriod"/>
            </a:pPr>
            <a:r>
              <a:rPr lang="en" sz="19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Sampling and replication</a:t>
            </a:r>
            <a:endParaRPr sz="19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Helvetica Neue"/>
              <a:buAutoNum type="arabicPeriod"/>
            </a:pPr>
            <a:r>
              <a:rPr lang="en" sz="19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Assign the treatment - Randomization</a:t>
            </a:r>
            <a:endParaRPr sz="19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Helvetica Neue"/>
              <a:buAutoNum type="arabicPeriod"/>
            </a:pPr>
            <a:r>
              <a:rPr lang="en" sz="19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Evaluate batch effects - Blocking</a:t>
            </a:r>
            <a:endParaRPr sz="19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37"/>
          <p:cNvSpPr txBox="1"/>
          <p:nvPr/>
        </p:nvSpPr>
        <p:spPr>
          <a:xfrm>
            <a:off x="2287345" y="2941873"/>
            <a:ext cx="45747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76" name="Google Shape;176;p37"/>
          <p:cNvGrpSpPr/>
          <p:nvPr/>
        </p:nvGrpSpPr>
        <p:grpSpPr>
          <a:xfrm>
            <a:off x="490374" y="3607981"/>
            <a:ext cx="1625735" cy="1282850"/>
            <a:chOff x="7932451" y="2006173"/>
            <a:chExt cx="3156767" cy="2311025"/>
          </a:xfrm>
        </p:grpSpPr>
        <p:pic>
          <p:nvPicPr>
            <p:cNvPr id="177" name="Google Shape;177;p37"/>
            <p:cNvPicPr preferRelativeResize="0"/>
            <p:nvPr/>
          </p:nvPicPr>
          <p:blipFill rotWithShape="1">
            <a:blip r:embed="rId3">
              <a:alphaModFix/>
            </a:blip>
            <a:srcRect b="17067" l="0" r="32827" t="0"/>
            <a:stretch/>
          </p:blipFill>
          <p:spPr>
            <a:xfrm>
              <a:off x="7932451" y="2006173"/>
              <a:ext cx="2670868" cy="165205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8" name="Google Shape;178;p37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9176613" y="3189756"/>
              <a:ext cx="1052988" cy="112744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9" name="Google Shape;179;p37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9956347" y="2814775"/>
              <a:ext cx="1132871" cy="130512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80" name="Google Shape;180;p3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90370" y="1317355"/>
            <a:ext cx="2640203" cy="795179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37"/>
          <p:cNvSpPr txBox="1"/>
          <p:nvPr/>
        </p:nvSpPr>
        <p:spPr>
          <a:xfrm>
            <a:off x="95412" y="851072"/>
            <a:ext cx="62301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u="none" strike="noStrike">
                <a:solidFill>
                  <a:srgbClr val="000000"/>
                </a:solidFill>
                <a:latin typeface="Roboto Slab Light"/>
                <a:ea typeface="Roboto Slab Light"/>
                <a:cs typeface="Roboto Slab Light"/>
                <a:sym typeface="Roboto Slab Light"/>
              </a:rPr>
              <a:t>10-month-old MAPT mutated </a:t>
            </a:r>
            <a:r>
              <a:rPr lang="en">
                <a:latin typeface="Roboto Slab Light"/>
                <a:ea typeface="Roboto Slab Light"/>
                <a:cs typeface="Roboto Slab Light"/>
                <a:sym typeface="Roboto Slab Light"/>
              </a:rPr>
              <a:t>AD and WT mice</a:t>
            </a:r>
            <a:endParaRPr>
              <a:solidFill>
                <a:srgbClr val="6FA8DC"/>
              </a:solidFill>
              <a:latin typeface="Roboto Slab Light"/>
              <a:ea typeface="Roboto Slab Light"/>
              <a:cs typeface="Roboto Slab Light"/>
              <a:sym typeface="Roboto Slab Light"/>
            </a:endParaRPr>
          </a:p>
        </p:txBody>
      </p:sp>
      <p:sp>
        <p:nvSpPr>
          <p:cNvPr id="182" name="Google Shape;182;p37"/>
          <p:cNvSpPr txBox="1"/>
          <p:nvPr/>
        </p:nvSpPr>
        <p:spPr>
          <a:xfrm>
            <a:off x="629477" y="1995300"/>
            <a:ext cx="6372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N=</a:t>
            </a:r>
            <a:r>
              <a:rPr lang="en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X</a:t>
            </a:r>
            <a:endParaRPr sz="1100"/>
          </a:p>
        </p:txBody>
      </p:sp>
      <p:sp>
        <p:nvSpPr>
          <p:cNvPr id="183" name="Google Shape;183;p37"/>
          <p:cNvSpPr txBox="1"/>
          <p:nvPr/>
        </p:nvSpPr>
        <p:spPr>
          <a:xfrm>
            <a:off x="1999602" y="1995300"/>
            <a:ext cx="7065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N=</a:t>
            </a:r>
            <a:r>
              <a:rPr lang="en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Y</a:t>
            </a:r>
            <a:endParaRPr sz="1100"/>
          </a:p>
        </p:txBody>
      </p:sp>
      <p:sp>
        <p:nvSpPr>
          <p:cNvPr id="184" name="Google Shape;184;p37"/>
          <p:cNvSpPr txBox="1"/>
          <p:nvPr/>
        </p:nvSpPr>
        <p:spPr>
          <a:xfrm>
            <a:off x="2083904" y="1251475"/>
            <a:ext cx="5379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WT</a:t>
            </a:r>
            <a:endParaRPr sz="1100"/>
          </a:p>
        </p:txBody>
      </p:sp>
      <p:sp>
        <p:nvSpPr>
          <p:cNvPr id="185" name="Google Shape;185;p37"/>
          <p:cNvSpPr txBox="1"/>
          <p:nvPr/>
        </p:nvSpPr>
        <p:spPr>
          <a:xfrm>
            <a:off x="321750" y="1251475"/>
            <a:ext cx="16257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AD mouse model</a:t>
            </a:r>
            <a:endParaRPr sz="1100"/>
          </a:p>
        </p:txBody>
      </p:sp>
      <p:sp>
        <p:nvSpPr>
          <p:cNvPr id="186" name="Google Shape;186;p37"/>
          <p:cNvSpPr txBox="1"/>
          <p:nvPr/>
        </p:nvSpPr>
        <p:spPr>
          <a:xfrm>
            <a:off x="1779104" y="3687128"/>
            <a:ext cx="1386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37"/>
          <p:cNvSpPr txBox="1"/>
          <p:nvPr/>
        </p:nvSpPr>
        <p:spPr>
          <a:xfrm>
            <a:off x="185577" y="4797298"/>
            <a:ext cx="52686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u="none" strike="noStrike">
                <a:solidFill>
                  <a:srgbClr val="000000"/>
                </a:solidFill>
                <a:latin typeface="Roboto Slab Light"/>
                <a:ea typeface="Roboto Slab Light"/>
                <a:cs typeface="Roboto Slab Light"/>
                <a:sym typeface="Roboto Slab Light"/>
              </a:rPr>
              <a:t>snRNA-seq data</a:t>
            </a:r>
            <a:endParaRPr sz="180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188" name="Google Shape;188;p37"/>
          <p:cNvSpPr txBox="1"/>
          <p:nvPr/>
        </p:nvSpPr>
        <p:spPr>
          <a:xfrm>
            <a:off x="95400" y="130250"/>
            <a:ext cx="8686500" cy="6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4A1D4"/>
              </a:buClr>
              <a:buSzPts val="3000"/>
              <a:buFont typeface="Poppins"/>
              <a:buNone/>
            </a:pPr>
            <a:r>
              <a:rPr lang="en" sz="3000">
                <a:solidFill>
                  <a:srgbClr val="14A1D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We want to make claims on AD 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89" name="Google Shape;189;p37"/>
          <p:cNvSpPr txBox="1"/>
          <p:nvPr/>
        </p:nvSpPr>
        <p:spPr>
          <a:xfrm>
            <a:off x="185587" y="2732097"/>
            <a:ext cx="6230100" cy="3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latin typeface="Roboto Slab Light"/>
                <a:ea typeface="Roboto Slab Light"/>
                <a:cs typeface="Roboto Slab Light"/>
                <a:sym typeface="Roboto Slab Light"/>
              </a:rPr>
              <a:t>MAPT specific treatment / placebo</a:t>
            </a:r>
            <a:endParaRPr sz="1700">
              <a:solidFill>
                <a:srgbClr val="6FA8DC"/>
              </a:solidFill>
              <a:latin typeface="Roboto Slab Light"/>
              <a:ea typeface="Roboto Slab Light"/>
              <a:cs typeface="Roboto Slab Light"/>
              <a:sym typeface="Roboto Slab Light"/>
            </a:endParaRPr>
          </a:p>
        </p:txBody>
      </p:sp>
      <p:cxnSp>
        <p:nvCxnSpPr>
          <p:cNvPr id="190" name="Google Shape;190;p37"/>
          <p:cNvCxnSpPr>
            <a:endCxn id="182" idx="2"/>
          </p:cNvCxnSpPr>
          <p:nvPr/>
        </p:nvCxnSpPr>
        <p:spPr>
          <a:xfrm flipH="1" rot="10800000">
            <a:off x="944777" y="2280000"/>
            <a:ext cx="3300" cy="327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91" name="Google Shape;191;p37"/>
          <p:cNvCxnSpPr/>
          <p:nvPr/>
        </p:nvCxnSpPr>
        <p:spPr>
          <a:xfrm flipH="1" rot="10800000">
            <a:off x="2270450" y="2307375"/>
            <a:ext cx="3300" cy="327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92" name="Google Shape;192;p37"/>
          <p:cNvSpPr txBox="1"/>
          <p:nvPr/>
        </p:nvSpPr>
        <p:spPr>
          <a:xfrm>
            <a:off x="3850025" y="1383925"/>
            <a:ext cx="54279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Sampling the mice based on the genotype</a:t>
            </a:r>
            <a:endParaRPr/>
          </a:p>
        </p:txBody>
      </p:sp>
      <p:sp>
        <p:nvSpPr>
          <p:cNvPr id="193" name="Google Shape;193;p37"/>
          <p:cNvSpPr txBox="1"/>
          <p:nvPr/>
        </p:nvSpPr>
        <p:spPr>
          <a:xfrm>
            <a:off x="3850025" y="2463300"/>
            <a:ext cx="5427900" cy="135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Assigning treatment and placebo to the two groups</a:t>
            </a:r>
            <a:endParaRPr sz="19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Avoiding batch effects</a:t>
            </a:r>
            <a:endParaRPr sz="19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94" name="Google Shape;194;p37"/>
          <p:cNvSpPr txBox="1"/>
          <p:nvPr/>
        </p:nvSpPr>
        <p:spPr>
          <a:xfrm>
            <a:off x="3850025" y="4121325"/>
            <a:ext cx="54279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Performing sc/snRNAseq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8"/>
          <p:cNvSpPr/>
          <p:nvPr/>
        </p:nvSpPr>
        <p:spPr>
          <a:xfrm>
            <a:off x="128779" y="860402"/>
            <a:ext cx="88863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scRNA-seq experiment – gene expression differences between WT and mutated mice</a:t>
            </a:r>
            <a:endParaRPr sz="1100"/>
          </a:p>
        </p:txBody>
      </p:sp>
      <p:grpSp>
        <p:nvGrpSpPr>
          <p:cNvPr id="201" name="Google Shape;201;p38"/>
          <p:cNvGrpSpPr/>
          <p:nvPr/>
        </p:nvGrpSpPr>
        <p:grpSpPr>
          <a:xfrm>
            <a:off x="1496218" y="1247415"/>
            <a:ext cx="5884361" cy="2505780"/>
            <a:chOff x="1926772" y="1829706"/>
            <a:chExt cx="8202343" cy="3613237"/>
          </a:xfrm>
        </p:grpSpPr>
        <p:grpSp>
          <p:nvGrpSpPr>
            <p:cNvPr id="202" name="Google Shape;202;p38"/>
            <p:cNvGrpSpPr/>
            <p:nvPr/>
          </p:nvGrpSpPr>
          <p:grpSpPr>
            <a:xfrm>
              <a:off x="1926772" y="1829706"/>
              <a:ext cx="8202303" cy="3613237"/>
              <a:chOff x="1975757" y="1062263"/>
              <a:chExt cx="8202303" cy="3613237"/>
            </a:xfrm>
          </p:grpSpPr>
          <p:sp>
            <p:nvSpPr>
              <p:cNvPr id="203" name="Google Shape;203;p38"/>
              <p:cNvSpPr/>
              <p:nvPr/>
            </p:nvSpPr>
            <p:spPr>
              <a:xfrm>
                <a:off x="1975757" y="3020786"/>
                <a:ext cx="718500" cy="4083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04" name="Google Shape;204;p38"/>
              <p:cNvPicPr preferRelativeResize="0"/>
              <p:nvPr/>
            </p:nvPicPr>
            <p:blipFill rotWithShape="1">
              <a:blip r:embed="rId3">
                <a:alphaModFix/>
              </a:blip>
              <a:srcRect b="47423" l="0" r="0" t="0"/>
              <a:stretch/>
            </p:blipFill>
            <p:spPr>
              <a:xfrm>
                <a:off x="1975757" y="1062263"/>
                <a:ext cx="7600162" cy="2823936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05" name="Google Shape;205;p38"/>
              <p:cNvSpPr/>
              <p:nvPr/>
            </p:nvSpPr>
            <p:spPr>
              <a:xfrm>
                <a:off x="4343400" y="3429000"/>
                <a:ext cx="3951600" cy="2940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6" name="Google Shape;206;p38"/>
              <p:cNvSpPr/>
              <p:nvPr/>
            </p:nvSpPr>
            <p:spPr>
              <a:xfrm>
                <a:off x="4343400" y="4381500"/>
                <a:ext cx="4572000" cy="2940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7" name="Google Shape;207;p38"/>
              <p:cNvSpPr/>
              <p:nvPr/>
            </p:nvSpPr>
            <p:spPr>
              <a:xfrm>
                <a:off x="5965460" y="3049361"/>
                <a:ext cx="4212600" cy="3510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chemeClr val="dk1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Population of animal from a given genotype</a:t>
                </a:r>
                <a:endParaRPr sz="1100"/>
              </a:p>
            </p:txBody>
          </p:sp>
          <p:sp>
            <p:nvSpPr>
              <p:cNvPr id="208" name="Google Shape;208;p38"/>
              <p:cNvSpPr/>
              <p:nvPr/>
            </p:nvSpPr>
            <p:spPr>
              <a:xfrm>
                <a:off x="2367642" y="3886200"/>
                <a:ext cx="7347900" cy="7893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09" name="Google Shape;209;p38"/>
            <p:cNvSpPr/>
            <p:nvPr/>
          </p:nvSpPr>
          <p:spPr>
            <a:xfrm>
              <a:off x="4294415" y="3346675"/>
              <a:ext cx="5834700" cy="3510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14A1D4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Sampling</a:t>
              </a:r>
              <a:endParaRPr sz="1100"/>
            </a:p>
          </p:txBody>
        </p:sp>
      </p:grpSp>
      <p:sp>
        <p:nvSpPr>
          <p:cNvPr id="210" name="Google Shape;210;p38"/>
          <p:cNvSpPr txBox="1"/>
          <p:nvPr/>
        </p:nvSpPr>
        <p:spPr>
          <a:xfrm>
            <a:off x="114421" y="189525"/>
            <a:ext cx="7114800" cy="5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14A1D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Biological variability across samples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11" name="Google Shape;211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28376" y="3211426"/>
            <a:ext cx="2843625" cy="1932074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38"/>
          <p:cNvSpPr txBox="1"/>
          <p:nvPr/>
        </p:nvSpPr>
        <p:spPr>
          <a:xfrm>
            <a:off x="4768025" y="3639475"/>
            <a:ext cx="17931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Within same genotype, </a:t>
            </a:r>
            <a:endParaRPr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two distinct animals -&gt; biological variability </a:t>
            </a:r>
            <a:endParaRPr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9"/>
          <p:cNvSpPr/>
          <p:nvPr/>
        </p:nvSpPr>
        <p:spPr>
          <a:xfrm>
            <a:off x="1971450" y="729050"/>
            <a:ext cx="7172700" cy="3002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266700" lvl="0" marL="2540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1800"/>
              <a:buFont typeface="Courier New"/>
              <a:buChar char="o"/>
            </a:pPr>
            <a:r>
              <a:rPr lang="en" sz="1800" u="sng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Biological replicates are biologically distinct samples </a:t>
            </a:r>
            <a:r>
              <a:rPr lang="en" sz="18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(for ex. same condition) showing biological variation.</a:t>
            </a:r>
            <a:endParaRPr/>
          </a:p>
          <a:p>
            <a:pPr indent="-266700" lvl="0" marL="2540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1800"/>
              <a:buFont typeface="Courier New"/>
              <a:buChar char="o"/>
            </a:pPr>
            <a:r>
              <a:rPr lang="en" sz="1800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#</a:t>
            </a:r>
            <a:r>
              <a:rPr lang="en" sz="1800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 of replicates that give a high probability of detecting an effect of practical importance.</a:t>
            </a:r>
            <a:endParaRPr/>
          </a:p>
          <a:p>
            <a:pPr indent="-266700" lvl="0" marL="2540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1800"/>
              <a:buFont typeface="Courier New"/>
              <a:buChar char="o"/>
            </a:pPr>
            <a:r>
              <a:rPr lang="en" sz="18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At minimum you should have </a:t>
            </a:r>
            <a:r>
              <a:rPr lang="en" sz="1800" u="sng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three biological replicates for treatment</a:t>
            </a:r>
            <a:r>
              <a:rPr lang="en" sz="18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.</a:t>
            </a:r>
            <a:endParaRPr sz="1800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-266700" lvl="0" marL="2540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1800"/>
              <a:buFont typeface="Courier New"/>
              <a:buChar char="o"/>
            </a:pPr>
            <a:r>
              <a:rPr lang="en" sz="1800" u="sng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Technical replicates are same sample</a:t>
            </a:r>
            <a:r>
              <a:rPr lang="en" sz="1800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 repeated measurements (reproducibility?)</a:t>
            </a:r>
            <a:endParaRPr/>
          </a:p>
          <a:p>
            <a:pPr indent="-266700" lvl="0" marL="2540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1800"/>
              <a:buFont typeface="Courier New"/>
              <a:buChar char="o"/>
            </a:pPr>
            <a:r>
              <a:rPr lang="en" sz="18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Technical replication is essential when part of the experimental objective is to measure the measurement error.</a:t>
            </a:r>
            <a:endParaRPr sz="1800">
              <a:solidFill>
                <a:schemeClr val="dk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pic>
        <p:nvPicPr>
          <p:cNvPr descr="Diagram&#10;&#10;Description automatically generated" id="219" name="Google Shape;219;p39"/>
          <p:cNvPicPr preferRelativeResize="0"/>
          <p:nvPr/>
        </p:nvPicPr>
        <p:blipFill rotWithShape="1">
          <a:blip r:embed="rId3">
            <a:alphaModFix/>
          </a:blip>
          <a:srcRect b="10295" l="0" r="57281" t="7338"/>
          <a:stretch/>
        </p:blipFill>
        <p:spPr>
          <a:xfrm>
            <a:off x="479206" y="3323725"/>
            <a:ext cx="1492250" cy="13591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iagram&#10;&#10;Description automatically generated" id="220" name="Google Shape;220;p39"/>
          <p:cNvPicPr preferRelativeResize="0"/>
          <p:nvPr/>
        </p:nvPicPr>
        <p:blipFill rotWithShape="1">
          <a:blip r:embed="rId3">
            <a:alphaModFix/>
          </a:blip>
          <a:srcRect b="10295" l="43782" r="0" t="7338"/>
          <a:stretch/>
        </p:blipFill>
        <p:spPr>
          <a:xfrm>
            <a:off x="66924" y="805238"/>
            <a:ext cx="1963750" cy="1359125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p39"/>
          <p:cNvSpPr txBox="1"/>
          <p:nvPr/>
        </p:nvSpPr>
        <p:spPr>
          <a:xfrm>
            <a:off x="0" y="0"/>
            <a:ext cx="84546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14A1D4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Biological vs technical replicates </a:t>
            </a:r>
            <a:endParaRPr sz="3000">
              <a:solidFill>
                <a:srgbClr val="14A1D4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Gladston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2A40"/>
      </a:accent1>
      <a:accent2>
        <a:srgbClr val="E5E1D5"/>
      </a:accent2>
      <a:accent3>
        <a:srgbClr val="96938C"/>
      </a:accent3>
      <a:accent4>
        <a:srgbClr val="F76912"/>
      </a:accent4>
      <a:accent5>
        <a:srgbClr val="FAA308"/>
      </a:accent5>
      <a:accent6>
        <a:srgbClr val="00D3E6"/>
      </a:accent6>
      <a:hlink>
        <a:srgbClr val="CC28A3"/>
      </a:hlink>
      <a:folHlink>
        <a:srgbClr val="CC28A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