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1"/>
  </p:sldMasterIdLst>
  <p:notesMasterIdLst>
    <p:notesMasterId r:id="rId73"/>
  </p:notesMasterIdLst>
  <p:handoutMasterIdLst>
    <p:handoutMasterId r:id="rId74"/>
  </p:handoutMasterIdLst>
  <p:sldIdLst>
    <p:sldId id="471" r:id="rId2"/>
    <p:sldId id="325" r:id="rId3"/>
    <p:sldId id="595" r:id="rId4"/>
    <p:sldId id="519" r:id="rId5"/>
    <p:sldId id="522" r:id="rId6"/>
    <p:sldId id="523" r:id="rId7"/>
    <p:sldId id="524" r:id="rId8"/>
    <p:sldId id="525" r:id="rId9"/>
    <p:sldId id="526" r:id="rId10"/>
    <p:sldId id="559" r:id="rId11"/>
    <p:sldId id="601" r:id="rId12"/>
    <p:sldId id="574" r:id="rId13"/>
    <p:sldId id="527" r:id="rId14"/>
    <p:sldId id="528" r:id="rId15"/>
    <p:sldId id="529" r:id="rId16"/>
    <p:sldId id="591" r:id="rId17"/>
    <p:sldId id="536" r:id="rId18"/>
    <p:sldId id="537" r:id="rId19"/>
    <p:sldId id="532" r:id="rId20"/>
    <p:sldId id="533" r:id="rId21"/>
    <p:sldId id="534" r:id="rId22"/>
    <p:sldId id="535" r:id="rId23"/>
    <p:sldId id="538" r:id="rId24"/>
    <p:sldId id="539" r:id="rId25"/>
    <p:sldId id="573" r:id="rId26"/>
    <p:sldId id="540" r:id="rId27"/>
    <p:sldId id="541" r:id="rId28"/>
    <p:sldId id="542" r:id="rId29"/>
    <p:sldId id="558" r:id="rId30"/>
    <p:sldId id="543" r:id="rId31"/>
    <p:sldId id="544" r:id="rId32"/>
    <p:sldId id="549" r:id="rId33"/>
    <p:sldId id="572" r:id="rId34"/>
    <p:sldId id="545" r:id="rId35"/>
    <p:sldId id="546" r:id="rId36"/>
    <p:sldId id="547" r:id="rId37"/>
    <p:sldId id="548" r:id="rId38"/>
    <p:sldId id="571" r:id="rId39"/>
    <p:sldId id="565" r:id="rId40"/>
    <p:sldId id="553" r:id="rId41"/>
    <p:sldId id="554" r:id="rId42"/>
    <p:sldId id="555" r:id="rId43"/>
    <p:sldId id="556" r:id="rId44"/>
    <p:sldId id="557" r:id="rId45"/>
    <p:sldId id="580" r:id="rId46"/>
    <p:sldId id="567" r:id="rId47"/>
    <p:sldId id="568" r:id="rId48"/>
    <p:sldId id="569" r:id="rId49"/>
    <p:sldId id="570" r:id="rId50"/>
    <p:sldId id="577" r:id="rId51"/>
    <p:sldId id="582" r:id="rId52"/>
    <p:sldId id="583" r:id="rId53"/>
    <p:sldId id="576" r:id="rId54"/>
    <p:sldId id="566" r:id="rId55"/>
    <p:sldId id="562" r:id="rId56"/>
    <p:sldId id="563" r:id="rId57"/>
    <p:sldId id="564" r:id="rId58"/>
    <p:sldId id="578" r:id="rId59"/>
    <p:sldId id="585" r:id="rId60"/>
    <p:sldId id="602" r:id="rId61"/>
    <p:sldId id="551" r:id="rId62"/>
    <p:sldId id="560" r:id="rId63"/>
    <p:sldId id="597" r:id="rId64"/>
    <p:sldId id="600" r:id="rId65"/>
    <p:sldId id="579" r:id="rId66"/>
    <p:sldId id="588" r:id="rId67"/>
    <p:sldId id="596" r:id="rId68"/>
    <p:sldId id="589" r:id="rId69"/>
    <p:sldId id="590" r:id="rId70"/>
    <p:sldId id="518" r:id="rId71"/>
    <p:sldId id="472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92"/>
    <a:srgbClr val="002A40"/>
    <a:srgbClr val="05D0E2"/>
    <a:srgbClr val="0ACFE2"/>
    <a:srgbClr val="05D0E3"/>
    <a:srgbClr val="024056"/>
    <a:srgbClr val="000000"/>
    <a:srgbClr val="06D0E2"/>
    <a:srgbClr val="CD28A3"/>
    <a:srgbClr val="002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0"/>
    <p:restoredTop sz="82250"/>
  </p:normalViewPr>
  <p:slideViewPr>
    <p:cSldViewPr snapToGrid="0" snapToObjects="1">
      <p:cViewPr varScale="1">
        <p:scale>
          <a:sx n="80" d="100"/>
          <a:sy n="80" d="100"/>
        </p:scale>
        <p:origin x="208" y="360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2/22/21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2/22/21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18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them how to open the </a:t>
            </a:r>
            <a:r>
              <a:rPr lang="en-US" dirty="0" err="1"/>
              <a:t>fasta</a:t>
            </a:r>
            <a:r>
              <a:rPr lang="en-US" dirty="0"/>
              <a:t>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them how to open the </a:t>
            </a:r>
            <a:r>
              <a:rPr lang="en-US" dirty="0" err="1"/>
              <a:t>fasta</a:t>
            </a:r>
            <a:r>
              <a:rPr lang="en-US" dirty="0"/>
              <a:t>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43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Gladstone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We were founded 40 years ago and we are a basic biomedical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15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Questions: How many have experience with programming?</a:t>
            </a:r>
          </a:p>
          <a:p>
            <a:endParaRPr lang="en-US" dirty="0"/>
          </a:p>
          <a:p>
            <a:r>
              <a:rPr lang="en-US" dirty="0"/>
              <a:t>How many have experience with R?</a:t>
            </a:r>
          </a:p>
          <a:p>
            <a:endParaRPr lang="en-US" dirty="0"/>
          </a:p>
          <a:p>
            <a:r>
              <a:rPr lang="en-US" dirty="0"/>
              <a:t>How many feel the need for data analytic tools?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2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absolute beginner.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8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 on execution of R code, see: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subscription.packtpub.com</a:t>
            </a:r>
            <a:r>
              <a:rPr lang="en-US" dirty="0"/>
              <a:t>/book/</a:t>
            </a:r>
            <a:r>
              <a:rPr lang="en-US" dirty="0" err="1"/>
              <a:t>application_development</a:t>
            </a:r>
            <a:r>
              <a:rPr lang="en-US" dirty="0"/>
              <a:t>/9781783989263/1/ch01lvl1sec09/r-is-interpreted-on-the-fly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0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panes in </a:t>
            </a:r>
            <a:r>
              <a:rPr lang="en-US" dirty="0" err="1"/>
              <a:t>Rstudio</a:t>
            </a:r>
            <a:r>
              <a:rPr lang="en-US" dirty="0"/>
              <a:t>. Describe the panes.</a:t>
            </a:r>
          </a:p>
          <a:p>
            <a:endParaRPr lang="en-US" dirty="0"/>
          </a:p>
          <a:p>
            <a:r>
              <a:rPr lang="en-US" dirty="0"/>
              <a:t>Interactive console. Try basic math operations here.</a:t>
            </a:r>
          </a:p>
          <a:p>
            <a:endParaRPr lang="en-US" dirty="0"/>
          </a:p>
          <a:p>
            <a:r>
              <a:rPr lang="en-US" dirty="0"/>
              <a:t>Source code. Try writing the same operations here and go </a:t>
            </a:r>
            <a:r>
              <a:rPr lang="en-US" dirty="0" err="1"/>
              <a:t>Cmd</a:t>
            </a:r>
            <a:r>
              <a:rPr lang="en-US" dirty="0"/>
              <a:t>-A and </a:t>
            </a:r>
            <a:r>
              <a:rPr lang="en-US" dirty="0" err="1"/>
              <a:t>Cmd</a:t>
            </a:r>
            <a:r>
              <a:rPr lang="en-US" dirty="0"/>
              <a:t>-Enter. Also save the script. Run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69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them how to leave comments.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7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Caclulate</a:t>
            </a:r>
            <a:r>
              <a:rPr lang="en-US" dirty="0"/>
              <a:t> sum(2,3) and assign it to variable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r>
              <a:rPr lang="en-US" dirty="0"/>
              <a:t>Calculate prod(2,3) and assign it to variable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r>
              <a:rPr lang="en-US" dirty="0"/>
              <a:t>Calculate a-b and assign it to variable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r>
              <a:rPr lang="en-US" dirty="0"/>
              <a:t>Is </a:t>
            </a:r>
            <a:r>
              <a:rPr lang="en-US" i="1" dirty="0"/>
              <a:t>c</a:t>
            </a:r>
            <a:r>
              <a:rPr lang="en-US" dirty="0"/>
              <a:t> == 0?</a:t>
            </a:r>
          </a:p>
          <a:p>
            <a:r>
              <a:rPr lang="en-US" dirty="0"/>
              <a:t>Conclusion: summing numbers is not the same as multiplying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6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Caclulate</a:t>
            </a:r>
            <a:r>
              <a:rPr lang="en-US" dirty="0"/>
              <a:t> sum(2,3) and assign it to variable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r>
              <a:rPr lang="en-US" dirty="0"/>
              <a:t>Calculate prod(2,3) and assign it to variable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r>
              <a:rPr lang="en-US" dirty="0"/>
              <a:t>Calculate a-b and assign it to variable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r>
              <a:rPr lang="en-US" dirty="0"/>
              <a:t>Is </a:t>
            </a:r>
            <a:r>
              <a:rPr lang="en-US" i="1" dirty="0"/>
              <a:t>c</a:t>
            </a:r>
            <a:r>
              <a:rPr lang="en-US" dirty="0"/>
              <a:t> == 0?</a:t>
            </a:r>
          </a:p>
          <a:p>
            <a:r>
              <a:rPr lang="en-US" dirty="0"/>
              <a:t>Conclusion: summing numbers is not the same as multiplying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6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62638"/>
            <a:ext cx="9144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37BA8-BB5B-5740-A2D2-19C92672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4A39E-B18F-CF4A-9A1D-52A7C379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16644-CCB8-EF40-8D9D-0C062E67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0E3BA-FDE9-2D47-BA20-38007B8F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11CC-CDF9-244F-9CD3-D8DFEA66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AABEE-0639-E441-AD6C-700DC9EA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rgbClr val="002B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F139F-0A36-5E42-9575-65E742CD96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A2E0D-CED5-C64A-93B3-1564E26411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E7288-3DD3-5A4D-9F84-2841A8A42F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rgbClr val="002A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902D1-872A-184B-84EB-D11F1FA48B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36945-531D-8140-BDAC-F291EA62C3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A8CB5-DE0A-B449-A742-29D14F0DD6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703EA-A4CC-8E4C-9207-A3B436C22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1D34A-FBDC-6A46-8354-CEC3040F58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02984-5F38-C24F-999D-C91B87041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82A2F-4561-C143-AD9A-53E50F208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73" r:id="rId5"/>
    <p:sldLayoutId id="2147483768" r:id="rId6"/>
    <p:sldLayoutId id="2147483770" r:id="rId7"/>
    <p:sldLayoutId id="2147483764" r:id="rId8"/>
    <p:sldLayoutId id="2147483775" r:id="rId9"/>
    <p:sldLayoutId id="2147483765" r:id="rId10"/>
    <p:sldLayoutId id="2147483776" r:id="rId11"/>
    <p:sldLayoutId id="21474837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camp.com/community/tutorials/r-or-python-for-data-analysi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RRTZPTC" TargetMode="Externa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54723"/>
            <a:ext cx="9144000" cy="1253677"/>
          </a:xfrm>
        </p:spPr>
        <p:txBody>
          <a:bodyPr/>
          <a:lstStyle/>
          <a:p>
            <a:r>
              <a:rPr lang="en-US" dirty="0"/>
              <a:t>Krishna Choudhary</a:t>
            </a:r>
          </a:p>
          <a:p>
            <a:r>
              <a:rPr lang="en-US" dirty="0"/>
              <a:t>Bioinformatics Core, GIDB</a:t>
            </a:r>
          </a:p>
          <a:p>
            <a:r>
              <a:rPr lang="en-US"/>
              <a:t>March,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Data Analysis With 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 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R: Increasingly becoming more central to biology.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Biological software tools are being integrated with R.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Upcoming training workshops may require R.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A26AE-7C31-1F43-9EAF-DB2B2511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 vs Python: depends on what we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>
                <a:hlinkClick r:id="rId3"/>
              </a:rPr>
              <a:t>https://www.datacamp.com/community/tutorials/r-or-python-for-data-analysis</a:t>
            </a:r>
            <a:endParaRPr lang="en-US" sz="24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dirty="0"/>
              <a:t>R is used by statisticians, engineers and scientists.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dirty="0"/>
              <a:t>Python is popular among scientists, developers and programmers because it is faster.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dirty="0"/>
              <a:t>R is primarily used in academics and research. Also common in industry for bioinformatics and data science.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dirty="0"/>
              <a:t>Unique attractions of R: ggplot2 for data visualization, Bioconductor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A26AE-7C31-1F43-9EAF-DB2B2511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B04F-E364-7443-A28C-286BB439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1" y="2222060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RStudio</a:t>
            </a:r>
            <a:r>
              <a:rPr lang="en-US" dirty="0"/>
              <a:t> and basic arithmetic.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B12C-D2E0-7B4F-AB53-D7E3D35F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 is a console application.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Text only interface. Inputs and outputs can be images.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RStudio</a:t>
            </a:r>
            <a:r>
              <a:rPr lang="en-US" sz="2000" dirty="0"/>
              <a:t>: Brings more Graphical User Interface (GUI) features to 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RStudio</a:t>
            </a:r>
            <a:r>
              <a:rPr lang="en-US" sz="2000" dirty="0"/>
              <a:t> is to R as Microsoft Word is to Notepad in Windows or TextEdit in Mac. (~</a:t>
            </a:r>
            <a:r>
              <a:rPr lang="en-US" sz="2000" dirty="0" err="1"/>
              <a:t>kinda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Launch </a:t>
            </a:r>
            <a:r>
              <a:rPr lang="en-US" sz="2000" dirty="0" err="1"/>
              <a:t>RStudio</a:t>
            </a:r>
            <a:r>
              <a:rPr lang="en-US" sz="2000" dirty="0"/>
              <a:t>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Try from these: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sum(2,3)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prod(2,3)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sqrt(5.5)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8628-DA2A-7E4D-A16B-D2996590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9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Commenting inside a source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Looking at an old script, or someone else’s script can be scary.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Speak to machine in code.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Leave comments in natural language (e.g., English).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Anything written after # is interpreted by R as a comment for humans.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83D9D-5B70-FF46-A7BE-8BD77FB4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9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Assignment </a:t>
            </a:r>
            <a:r>
              <a:rPr lang="en-US" sz="2800" i="1" dirty="0">
                <a:solidFill>
                  <a:schemeClr val="bg1"/>
                </a:solidFill>
              </a:rPr>
              <a:t>operators</a:t>
            </a:r>
            <a:r>
              <a:rPr lang="en-US" sz="2800" dirty="0">
                <a:solidFill>
                  <a:schemeClr val="bg1"/>
                </a:solidFill>
              </a:rPr>
              <a:t>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Results of one calculation may be input to another.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Save intermediate results by assigning them to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 &lt;- sum(2,3)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 = sum(2,3)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Variables store values.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Called so because they can be assigned any value.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Both work but prefer to use ‘&lt;-’ for now.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Change ‘=’ to ‘&lt;-’ in the script and rerun.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5F172-7647-BD40-B314-49D5D86D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Rules for naming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Names can be a combination of letters, digits, period (.) and underscore (_).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It must start with a letter or a period. If it starts with a period, it cannot be followed by a digit.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Reserved words in R must not be used as variable names.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7588D-E714-EA4E-BCBF-2F95C263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Empty workspace/environment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86257AE-5B80-384A-B936-6F1D38EE1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121" y="2603500"/>
            <a:ext cx="5746070" cy="34163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76D3F1-1F3F-0D44-9EDE-DBE5F9D3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Data analysis creates objects that store data.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(top-right pane in </a:t>
            </a:r>
            <a:r>
              <a:rPr lang="en-US" sz="1600" dirty="0" err="1">
                <a:solidFill>
                  <a:schemeClr val="bg1"/>
                </a:solidFill>
              </a:rPr>
              <a:t>RStudio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415593B-3B9B-434F-AC24-2CD1D90A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131070"/>
            <a:ext cx="6985000" cy="415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21D1F-21F8-9F4C-9099-B37BA593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93" y="3479464"/>
            <a:ext cx="1736132" cy="967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9CA814-595C-2346-B448-9F7C81866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51" y="3724341"/>
            <a:ext cx="774915" cy="696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607C49-397C-ED44-BE26-30D1C0AED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020" y="3504939"/>
            <a:ext cx="2133858" cy="9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30B62-3CC5-BE4C-9A0D-E75073CB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06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Scientific calculations may require checking criteria.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p-value less than 0.05?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organism named </a:t>
            </a:r>
            <a:r>
              <a:rPr lang="en-US" sz="2000" i="1" dirty="0"/>
              <a:t>Homo sapiens</a:t>
            </a:r>
            <a:r>
              <a:rPr lang="en-US" sz="2000" dirty="0"/>
              <a:t>?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What percent of patients have heart rate greater than 130 bpm?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8C477-07D6-524F-808F-FBE8A54D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5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Motivation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Hands-on work in </a:t>
            </a:r>
            <a:r>
              <a:rPr lang="en-US" sz="2000" dirty="0" err="1"/>
              <a:t>RStudio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Exercises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Conclusions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56E26-03A0-1E4A-A812-35874BBE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Scientific calculations may require checking criteria.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p-value less than or equal to 0.05?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p &lt;= 0.05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Is organism named Homo sapiens?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name == “Homo sapiens”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What percent of patients have heart rate greater than 130 bpm?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bpm &gt; 130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B6E1B-A5DB-2948-9B99-5FD33256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81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Might need to check multiple criteria simultaneously.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 &lt;= 0.05 &amp; bpm &gt; 130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bpm == 120 &amp; name == “Homo sapiens”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1219D-3AB9-5E43-B1B8-F80A5876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56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Useful </a:t>
            </a:r>
            <a:r>
              <a:rPr lang="en-US" sz="2800" i="1" dirty="0">
                <a:solidFill>
                  <a:schemeClr val="bg1"/>
                </a:solidFill>
              </a:rPr>
              <a:t>operators</a:t>
            </a:r>
            <a:r>
              <a:rPr lang="en-US" sz="2800" dirty="0">
                <a:solidFill>
                  <a:schemeClr val="bg1"/>
                </a:solidFill>
              </a:rPr>
              <a:t> in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!    means ‘NOT’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!=  means ‘NOT EQUAL’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== means ‘EQUAL’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&amp;   means ‘AND’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|   means ‘OR’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FA98E-09AC-774D-82FC-51C59937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16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Thus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console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Source scripts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Commenting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Environment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Simple calculations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Variables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6A63F-D612-E44B-BF10-CD52859B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Coming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Intro to functions and libraries.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Reading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Troubleshooting error messages.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Exploring data. (Basic summaries such as mean, median, etc.)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Selecting subsets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Plotting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Data structures available in R.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17332-1978-6648-858A-4EE82F38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F38D-D62D-CD4E-865E-B14FB59E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44" y="24752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72996-4A41-9E48-85DB-3AC94E45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Working with buttons for modern scientific calculations?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4235245" cy="3787724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The best of calculators =&gt; 10s of buttons for specific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Modern science needs many times more than 10s.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5D868EC-B22B-3144-8585-BB30015A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138" y="2389239"/>
            <a:ext cx="2662051" cy="34163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13BF9-475C-364D-A29C-FE24930A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6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Functions are to R what buttons are to calculators.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can perform 100s of 1000s of tasks.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Tasks are performed by using functions.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Examples: sum(), prod(), mean(), </a:t>
            </a:r>
            <a:r>
              <a:rPr lang="en-US" sz="2000" dirty="0" err="1"/>
              <a:t>t.test</a:t>
            </a:r>
            <a:r>
              <a:rPr lang="en-US" sz="2000" dirty="0"/>
              <a:t>().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ACAEFF-E208-DD4C-9052-DBBBC877E701}"/>
              </a:ext>
            </a:extLst>
          </p:cNvPr>
          <p:cNvSpPr/>
          <p:nvPr/>
        </p:nvSpPr>
        <p:spPr>
          <a:xfrm>
            <a:off x="4339525" y="4417017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function()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4910F-ACDB-244B-9239-2E86B31221FA}"/>
              </a:ext>
            </a:extLst>
          </p:cNvPr>
          <p:cNvSpPr txBox="1"/>
          <p:nvPr/>
        </p:nvSpPr>
        <p:spPr>
          <a:xfrm>
            <a:off x="1999281" y="4200041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9CFDA8-1B49-DD48-8CDC-9D2B288BE0F4}"/>
              </a:ext>
            </a:extLst>
          </p:cNvPr>
          <p:cNvSpPr txBox="1"/>
          <p:nvPr/>
        </p:nvSpPr>
        <p:spPr>
          <a:xfrm>
            <a:off x="1835903" y="4707090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DatasetB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5D866-3D3E-F44A-B16F-1B5240309E06}"/>
              </a:ext>
            </a:extLst>
          </p:cNvPr>
          <p:cNvSpPr txBox="1"/>
          <p:nvPr/>
        </p:nvSpPr>
        <p:spPr>
          <a:xfrm>
            <a:off x="1726769" y="5238339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DatasetC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BE0EEF-56E7-824A-9F4F-F17D4D14FD84}"/>
              </a:ext>
            </a:extLst>
          </p:cNvPr>
          <p:cNvCxnSpPr/>
          <p:nvPr/>
        </p:nvCxnSpPr>
        <p:spPr>
          <a:xfrm>
            <a:off x="3245603" y="4384707"/>
            <a:ext cx="1093922" cy="392327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7CA95A-0C2F-314B-A7A0-C3AB824EA21E}"/>
              </a:ext>
            </a:extLst>
          </p:cNvPr>
          <p:cNvCxnSpPr>
            <a:cxnSpLocks/>
          </p:cNvCxnSpPr>
          <p:nvPr/>
        </p:nvCxnSpPr>
        <p:spPr>
          <a:xfrm>
            <a:off x="2851042" y="5007106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E8163B-C31B-B548-9CA1-D354BA17A25A}"/>
              </a:ext>
            </a:extLst>
          </p:cNvPr>
          <p:cNvCxnSpPr>
            <a:cxnSpLocks/>
          </p:cNvCxnSpPr>
          <p:nvPr/>
        </p:nvCxnSpPr>
        <p:spPr>
          <a:xfrm flipV="1">
            <a:off x="2851042" y="5231651"/>
            <a:ext cx="1488483" cy="218031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FFD814-5DCD-944A-BEAA-5ED06D611E6E}"/>
              </a:ext>
            </a:extLst>
          </p:cNvPr>
          <p:cNvSpPr txBox="1"/>
          <p:nvPr/>
        </p:nvSpPr>
        <p:spPr>
          <a:xfrm>
            <a:off x="9236990" y="4045058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1AAED-A2F1-5A4C-B6AA-F0EC1B9E29F4}"/>
              </a:ext>
            </a:extLst>
          </p:cNvPr>
          <p:cNvSpPr txBox="1"/>
          <p:nvPr/>
        </p:nvSpPr>
        <p:spPr>
          <a:xfrm>
            <a:off x="9098151" y="4633227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51FD21-4196-E140-A352-645FF5B04C99}"/>
              </a:ext>
            </a:extLst>
          </p:cNvPr>
          <p:cNvSpPr txBox="1"/>
          <p:nvPr/>
        </p:nvSpPr>
        <p:spPr>
          <a:xfrm>
            <a:off x="9098151" y="5265439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F8CE35-2375-E74A-965C-77EF8595407B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636790" y="4229724"/>
            <a:ext cx="1600200" cy="43516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7408DD-7A0D-E040-BA5D-0AE664FC13A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7700397" y="4817893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12ED90-FF05-1442-91E6-0671222403A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609668" y="5358301"/>
            <a:ext cx="1488483" cy="9180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AFD5E-1989-0D44-B444-C36E6FBF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65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read a table saved in a file: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</a:t>
            </a:r>
            <a:r>
              <a:rPr lang="en-US" sz="2000" dirty="0" err="1"/>
              <a:t>read.table</a:t>
            </a:r>
            <a:r>
              <a:rPr lang="en-US" sz="2000" dirty="0"/>
              <a:t>(“filename”)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6DCFB3-52E2-CB43-AB70-C35EC30244B5}"/>
              </a:ext>
            </a:extLst>
          </p:cNvPr>
          <p:cNvSpPr/>
          <p:nvPr/>
        </p:nvSpPr>
        <p:spPr>
          <a:xfrm>
            <a:off x="4339525" y="4277529"/>
            <a:ext cx="327014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read.table</a:t>
            </a:r>
            <a:r>
              <a:rPr lang="en-US" sz="2800" dirty="0"/>
              <a:t>()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550739-7921-B340-9E8E-4D37C43E4C67}"/>
              </a:ext>
            </a:extLst>
          </p:cNvPr>
          <p:cNvSpPr txBox="1"/>
          <p:nvPr/>
        </p:nvSpPr>
        <p:spPr>
          <a:xfrm>
            <a:off x="1665422" y="4632238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name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5621EE5-1EF0-CF4B-823F-61209BEB6250}"/>
              </a:ext>
            </a:extLst>
          </p:cNvPr>
          <p:cNvCxnSpPr>
            <a:cxnSpLocks/>
          </p:cNvCxnSpPr>
          <p:nvPr/>
        </p:nvCxnSpPr>
        <p:spPr>
          <a:xfrm>
            <a:off x="2851042" y="4867618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455936-60F7-2C4E-A062-006B6234B9CB}"/>
              </a:ext>
            </a:extLst>
          </p:cNvPr>
          <p:cNvSpPr txBox="1"/>
          <p:nvPr/>
        </p:nvSpPr>
        <p:spPr>
          <a:xfrm>
            <a:off x="9098151" y="4493739"/>
            <a:ext cx="156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displayed in 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2C9EA6-E388-624D-89FE-FD36623843D2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700397" y="4801773"/>
            <a:ext cx="1397754" cy="1513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D8A21-8A10-ED45-9E8A-D0FCE05B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37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9239"/>
            <a:ext cx="10754032" cy="1946787"/>
          </a:xfrm>
        </p:spPr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to find complementary DNA sequence.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complement()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Usage: complement(sequence)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760788-4885-1B4D-9B02-DAC9E400EC58}"/>
              </a:ext>
            </a:extLst>
          </p:cNvPr>
          <p:cNvSpPr/>
          <p:nvPr/>
        </p:nvSpPr>
        <p:spPr>
          <a:xfrm>
            <a:off x="4339525" y="4313588"/>
            <a:ext cx="3360872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complement()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408E9-BA41-6242-9557-C1B572B71119}"/>
              </a:ext>
            </a:extLst>
          </p:cNvPr>
          <p:cNvSpPr txBox="1"/>
          <p:nvPr/>
        </p:nvSpPr>
        <p:spPr>
          <a:xfrm>
            <a:off x="1665422" y="4668297"/>
            <a:ext cx="15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ACGT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6477CA-67CD-614F-8CCF-96F7E9393AE7}"/>
              </a:ext>
            </a:extLst>
          </p:cNvPr>
          <p:cNvCxnSpPr>
            <a:cxnSpLocks/>
          </p:cNvCxnSpPr>
          <p:nvPr/>
        </p:nvCxnSpPr>
        <p:spPr>
          <a:xfrm>
            <a:off x="2851042" y="4903677"/>
            <a:ext cx="1461361" cy="12259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E8589B-9184-8145-8E98-0AFAE60ADE25}"/>
              </a:ext>
            </a:extLst>
          </p:cNvPr>
          <p:cNvSpPr txBox="1"/>
          <p:nvPr/>
        </p:nvSpPr>
        <p:spPr>
          <a:xfrm>
            <a:off x="9098151" y="4529798"/>
            <a:ext cx="15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TGCA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43BEEA-FC00-8B4D-9A95-4AD4E03F3D0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7700397" y="4714464"/>
            <a:ext cx="1397754" cy="123368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5D87B-8B7D-0944-8B9E-282B4B83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9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 err="1"/>
              <a:t>RStudio</a:t>
            </a:r>
            <a:r>
              <a:rPr lang="en-US" sz="1800" dirty="0"/>
              <a:t> interface.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Addition, subtraction, basic math operations.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Assigning values to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Commenting in a script.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Logical operators.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Intro to functions and libraries.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Reading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Troubleshooting error messages.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Exploring data. (Basic summaries such as mean, median, etc.)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Selecting subsets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Plotting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1800" dirty="0"/>
              <a:t>Data structures available in R.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18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18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56E26-03A0-1E4A-A812-35874BBE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58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Directing output of one function as input to another.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979EB7E-FED5-E049-92CE-C80E0C1B1784}"/>
              </a:ext>
            </a:extLst>
          </p:cNvPr>
          <p:cNvSpPr/>
          <p:nvPr/>
        </p:nvSpPr>
        <p:spPr>
          <a:xfrm>
            <a:off x="2038351" y="3046569"/>
            <a:ext cx="2811973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read.table</a:t>
            </a:r>
            <a:r>
              <a:rPr lang="en-US" sz="2400" dirty="0"/>
              <a:t>()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CA522E-0E08-B34D-8ED6-8AF78ABE0CEF}"/>
              </a:ext>
            </a:extLst>
          </p:cNvPr>
          <p:cNvSpPr txBox="1"/>
          <p:nvPr/>
        </p:nvSpPr>
        <p:spPr>
          <a:xfrm>
            <a:off x="69097" y="3454369"/>
            <a:ext cx="171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name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338414-2989-E645-ACF0-6C83789ED4B1}"/>
              </a:ext>
            </a:extLst>
          </p:cNvPr>
          <p:cNvCxnSpPr>
            <a:cxnSpLocks/>
          </p:cNvCxnSpPr>
          <p:nvPr/>
        </p:nvCxnSpPr>
        <p:spPr>
          <a:xfrm>
            <a:off x="1254718" y="3689749"/>
            <a:ext cx="682572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48446A7-6BD4-5644-8924-66F51E7FECAB}"/>
              </a:ext>
            </a:extLst>
          </p:cNvPr>
          <p:cNvSpPr txBox="1"/>
          <p:nvPr/>
        </p:nvSpPr>
        <p:spPr>
          <a:xfrm>
            <a:off x="5633957" y="3315869"/>
            <a:ext cx="1076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displayed in R.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A2E1F8-5694-0145-A6AB-B168AE076014}"/>
              </a:ext>
            </a:extLst>
          </p:cNvPr>
          <p:cNvCxnSpPr>
            <a:cxnSpLocks/>
          </p:cNvCxnSpPr>
          <p:nvPr/>
        </p:nvCxnSpPr>
        <p:spPr>
          <a:xfrm>
            <a:off x="4820619" y="3639035"/>
            <a:ext cx="712277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1604F63-A024-F04D-8654-2070E6E51111}"/>
              </a:ext>
            </a:extLst>
          </p:cNvPr>
          <p:cNvSpPr/>
          <p:nvPr/>
        </p:nvSpPr>
        <p:spPr>
          <a:xfrm>
            <a:off x="7494399" y="2967324"/>
            <a:ext cx="2145547" cy="1286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edgeR</a:t>
            </a:r>
            <a:r>
              <a:rPr lang="en-US" sz="2400" dirty="0"/>
              <a:t>()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83E8BB-7FB7-554B-9EEC-E7BB72F12A96}"/>
              </a:ext>
            </a:extLst>
          </p:cNvPr>
          <p:cNvCxnSpPr>
            <a:cxnSpLocks/>
          </p:cNvCxnSpPr>
          <p:nvPr/>
        </p:nvCxnSpPr>
        <p:spPr>
          <a:xfrm>
            <a:off x="6710766" y="3622936"/>
            <a:ext cx="682572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3DAB3F9-D0BA-E04B-B201-87293BB57128}"/>
              </a:ext>
            </a:extLst>
          </p:cNvPr>
          <p:cNvSpPr txBox="1"/>
          <p:nvPr/>
        </p:nvSpPr>
        <p:spPr>
          <a:xfrm>
            <a:off x="10470719" y="3177370"/>
            <a:ext cx="1586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differentially expressed genes.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EFB57A-26FC-F54B-B415-3A0A6D28703C}"/>
              </a:ext>
            </a:extLst>
          </p:cNvPr>
          <p:cNvCxnSpPr>
            <a:cxnSpLocks/>
          </p:cNvCxnSpPr>
          <p:nvPr/>
        </p:nvCxnSpPr>
        <p:spPr>
          <a:xfrm>
            <a:off x="9812042" y="3587119"/>
            <a:ext cx="712277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F34CD-D55D-A44A-B2ED-F581BF6E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42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i="1" dirty="0">
                <a:solidFill>
                  <a:schemeClr val="bg1"/>
                </a:solidFill>
              </a:rPr>
              <a:t>Library</a:t>
            </a:r>
            <a:r>
              <a:rPr lang="en-US" sz="2800" dirty="0">
                <a:solidFill>
                  <a:schemeClr val="bg1"/>
                </a:solidFill>
              </a:rPr>
              <a:t> is a collection of functions.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works with &gt; 100000 functions.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More being added everyday.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the software were to load (i.e., make available) all of them at startup, it will take a while to launch.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Solution: Bundle related functions together in a </a:t>
            </a:r>
            <a:r>
              <a:rPr lang="en-US" sz="2000" i="1" dirty="0"/>
              <a:t>library. </a:t>
            </a:r>
          </a:p>
          <a:p>
            <a:pPr marL="1257300" lvl="2" indent="-342900">
              <a:buSzPct val="80000"/>
              <a:buFont typeface="Zapf Dingbats"/>
              <a:buChar char="✦"/>
            </a:pPr>
            <a:r>
              <a:rPr lang="en-US" dirty="0"/>
              <a:t>Example: </a:t>
            </a:r>
            <a:r>
              <a:rPr lang="en-US" dirty="0" err="1"/>
              <a:t>edgeR</a:t>
            </a:r>
            <a:r>
              <a:rPr lang="en-US" dirty="0"/>
              <a:t>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Load functions only when needed. (:= Install apps on smartphone as needed)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35012-1DCF-EA4A-A3C7-F1D95D17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9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Functions may need lots of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Calculators may take only numbers.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functions take variety of things. Numbers, characters, etc.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Reading a file. Inputs required: File name and address on computer, formatting of file, type of file, etc.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Writing a file. Inputs required: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what to write?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where to write?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how to format the file?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Include column names, row names?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separate with comma?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D862F-307A-624C-94D6-8AB33747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F639-0DE7-A84F-B561-5F6833CC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39" y="264409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Reading a data file.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84C81-6681-B94E-8B96-20601A42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26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There are functions for all sorts of things.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Functions to read files: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read.csv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read.xlsx</a:t>
            </a:r>
            <a:r>
              <a:rPr lang="en-US" sz="2000" dirty="0"/>
              <a:t>()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Try reading a file called “GSE60450_Lactation-GenewiseCounts.txt”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read.table</a:t>
            </a:r>
            <a:r>
              <a:rPr lang="en-US" sz="2000" dirty="0"/>
              <a:t>("GSE60450_Lactation-GenewiseCounts.txt")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4C851-2D3D-274B-87D3-7583075D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0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 algn="ctr"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Error!!!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BB6B19BA-2E49-2E4A-8EA9-4BECCA841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1478" y="2248255"/>
            <a:ext cx="4169043" cy="375059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83D25-2631-5A4D-B498-E3A3CF4F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24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How to find help?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Execute a command name with the question mark before it. 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?</a:t>
            </a:r>
            <a:r>
              <a:rPr lang="en-US" sz="2000" dirty="0" err="1"/>
              <a:t>read.table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Read the error message!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Often, no need to understand every word.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Look for key words in error message.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Copy-paste the error message verbatim in Google!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FAFFB-A418-2848-8275-74B4DE97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74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We need to set directory to where the file is.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The function for this is: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setwd</a:t>
            </a:r>
            <a:r>
              <a:rPr lang="en-US" sz="2000" dirty="0"/>
              <a:t>()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Can also do it interactively using the menu bar.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In </a:t>
            </a:r>
            <a:r>
              <a:rPr lang="en-US" sz="2000" dirty="0" err="1"/>
              <a:t>RStudio</a:t>
            </a:r>
            <a:r>
              <a:rPr lang="en-US" sz="2000" dirty="0"/>
              <a:t>: Session -&gt; Set Working Directory -&gt; Choose Working Directory.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Verify using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getwd</a:t>
            </a:r>
            <a:r>
              <a:rPr lang="en-US" sz="2000" dirty="0"/>
              <a:t>()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D85870-9DB0-4F45-929E-AE26BD12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99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BF29-6736-0F49-8A39-D6AC4DAB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29" y="25174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Working with a dataset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(Read, Subset, Visualize)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7E0A0-B137-974C-A36E-4A551844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5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Reading a dataset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Function we will use: </a:t>
            </a:r>
            <a:r>
              <a:rPr lang="en-US" sz="2000" dirty="0" err="1"/>
              <a:t>read.table</a:t>
            </a:r>
            <a:r>
              <a:rPr lang="en-US" sz="2000" dirty="0"/>
              <a:t>().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Dataset used: GEO accession: GSE60450.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Tissue of origin: Mammary glands of mouse.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Cell types: Basal stem-cell enriched cells (B) and committed luminal cells (L)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Biological conditions: Virgin, Lactating and Pregnant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# of groups: 2 cell types x 3 conditions = 6 groups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# of replicates: 2 of each group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Try </a:t>
            </a:r>
            <a:r>
              <a:rPr lang="en-US" sz="2000" dirty="0" err="1"/>
              <a:t>read.table</a:t>
            </a:r>
            <a:r>
              <a:rPr lang="en-US" sz="2000" dirty="0"/>
              <a:t>("GSE60450_Lactation-GenewiseCounts.txt").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dat</a:t>
            </a:r>
            <a:r>
              <a:rPr lang="en-US" sz="2000" dirty="0"/>
              <a:t> &lt;- </a:t>
            </a:r>
            <a:r>
              <a:rPr lang="en-US" sz="2000" dirty="0" err="1"/>
              <a:t>read.table</a:t>
            </a:r>
            <a:r>
              <a:rPr lang="en-US" sz="2000" dirty="0"/>
              <a:t>("GSE60450_Lactation-GenewiseCounts.txt")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DB1AB1-1F5E-8140-8DD8-F14ABEC4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5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/>
          <a:lstStyle/>
          <a:p>
            <a:r>
              <a:rPr lang="en-US" sz="2400" dirty="0">
                <a:solidFill>
                  <a:schemeClr val="bg1"/>
                </a:solidFill>
              </a:rPr>
              <a:t>R:= A calculator with more “buttons” than you will ever use.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05016AD-2483-D54C-9936-C0E1768A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058" y="2079523"/>
            <a:ext cx="5026742" cy="4097440"/>
          </a:xfrm>
        </p:spPr>
        <p:txBody>
          <a:bodyPr>
            <a:normAutofit/>
          </a:bodyPr>
          <a:lstStyle/>
          <a:p>
            <a:pPr marL="342900" indent="-342900">
              <a:buSzPct val="80000"/>
              <a:buFont typeface="Zapf Dingbats"/>
              <a:buChar char="✦"/>
            </a:pPr>
            <a:r>
              <a:rPr lang="en-US" sz="2400" dirty="0"/>
              <a:t>R can do all that a calculator can.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Open R.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Try 2+3.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Try 2*3.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r>
              <a:rPr lang="en-US" sz="2000" dirty="0"/>
              <a:t>Try (2+3)/5.</a:t>
            </a:r>
          </a:p>
          <a:p>
            <a:pPr marL="800100" lvl="1" indent="-342900">
              <a:buSzPct val="80000"/>
              <a:buFont typeface="Zapf Dingbats"/>
              <a:buChar char="✦"/>
            </a:pPr>
            <a:endParaRPr lang="en-US" dirty="0"/>
          </a:p>
          <a:p>
            <a:pPr marL="342900" indent="-342900">
              <a:buSzPct val="80000"/>
              <a:buFont typeface="Zapf Dingbats"/>
              <a:buChar char="✦"/>
            </a:pPr>
            <a:r>
              <a:rPr lang="en-US" sz="2400" dirty="0"/>
              <a:t>Conclusion: Off with the calculators!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DD69416-7092-1445-A49F-A4EABB0B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71" y="2228870"/>
            <a:ext cx="4824413" cy="29780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CDB30-CC4F-FC44-9D12-8D1610EF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10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Explore the current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View(</a:t>
            </a:r>
            <a:r>
              <a:rPr lang="en-US" sz="2000" dirty="0" err="1"/>
              <a:t>dat</a:t>
            </a:r>
            <a:r>
              <a:rPr lang="en-US" sz="2000" dirty="0"/>
              <a:t>)    #Shows the data in a tabular format.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dim(</a:t>
            </a:r>
            <a:r>
              <a:rPr lang="en-US" sz="2000" dirty="0" err="1"/>
              <a:t>dat</a:t>
            </a:r>
            <a:r>
              <a:rPr lang="en-US" sz="2000" dirty="0"/>
              <a:t>)       #Shows the dimensions of the table, i.e. rows and columns.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colnames</a:t>
            </a:r>
            <a:r>
              <a:rPr lang="en-US" sz="2000" dirty="0"/>
              <a:t>(</a:t>
            </a:r>
            <a:r>
              <a:rPr lang="en-US" sz="2000" dirty="0" err="1"/>
              <a:t>dat</a:t>
            </a:r>
            <a:r>
              <a:rPr lang="en-US" sz="2000" dirty="0"/>
              <a:t>)    #Shows the names of columns, if any.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summary(</a:t>
            </a:r>
            <a:r>
              <a:rPr lang="en-US" sz="2000" dirty="0" err="1"/>
              <a:t>dat</a:t>
            </a:r>
            <a:r>
              <a:rPr lang="en-US" sz="2000" dirty="0"/>
              <a:t>)    #Outputs summary statistics of data. Ex- minimum, max, median, etc.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head(</a:t>
            </a:r>
            <a:r>
              <a:rPr lang="en-US" sz="2000" dirty="0" err="1"/>
              <a:t>dat</a:t>
            </a:r>
            <a:r>
              <a:rPr lang="en-US" sz="2000" dirty="0"/>
              <a:t>) #Displays first 6 rows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tail(</a:t>
            </a:r>
            <a:r>
              <a:rPr lang="en-US" sz="2000" dirty="0" err="1"/>
              <a:t>dat</a:t>
            </a:r>
            <a:r>
              <a:rPr lang="en-US" sz="2000" dirty="0"/>
              <a:t>)      #Displays last 6 rows of data.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47EC2-B3C5-BC42-B809-2964120E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71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Extracting parts of data in another variable.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geneIds</a:t>
            </a:r>
            <a:r>
              <a:rPr lang="en-US" sz="2000" dirty="0"/>
              <a:t> &lt;- </a:t>
            </a:r>
            <a:r>
              <a:rPr lang="en-US" sz="2000" dirty="0" err="1"/>
              <a:t>dat$EntrezGeneID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$ is used to refer to a feature in the data.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Check what </a:t>
            </a:r>
            <a:r>
              <a:rPr lang="en-US" sz="2000" dirty="0" err="1"/>
              <a:t>geneIds</a:t>
            </a:r>
            <a:r>
              <a:rPr lang="en-US" sz="2000" dirty="0"/>
              <a:t> is.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class(</a:t>
            </a:r>
            <a:r>
              <a:rPr lang="en-US" sz="2000" dirty="0" err="1"/>
              <a:t>geneIds</a:t>
            </a:r>
            <a:r>
              <a:rPr lang="en-US" sz="2000" dirty="0"/>
              <a:t>) 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geneIds</a:t>
            </a:r>
            <a:r>
              <a:rPr lang="en-US" sz="2000" dirty="0"/>
              <a:t> is an ordered series of values.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Ordered series of values are called vectors in R. (More on that later)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BB8D3-C68E-2B49-9B12-2787A489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Another data type: </a:t>
            </a:r>
            <a:r>
              <a:rPr lang="en-US" sz="2800" i="1" dirty="0">
                <a:solidFill>
                  <a:schemeClr val="bg1"/>
                </a:solidFill>
              </a:rPr>
              <a:t>Factor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phenotype_info</a:t>
            </a:r>
            <a:r>
              <a:rPr lang="en-US" sz="2000" dirty="0"/>
              <a:t> &lt;- </a:t>
            </a:r>
            <a:r>
              <a:rPr lang="en-US" sz="2000" dirty="0" err="1"/>
              <a:t>read.table</a:t>
            </a:r>
            <a:r>
              <a:rPr lang="en-US" sz="2000" dirty="0"/>
              <a:t>("</a:t>
            </a:r>
            <a:r>
              <a:rPr lang="en-US" sz="2000" dirty="0" err="1"/>
              <a:t>targets.csv</a:t>
            </a:r>
            <a:r>
              <a:rPr lang="en-US" sz="2000" dirty="0"/>
              <a:t>", header = TRUE, </a:t>
            </a:r>
            <a:r>
              <a:rPr lang="en-US" sz="2000" dirty="0" err="1"/>
              <a:t>sep</a:t>
            </a:r>
            <a:r>
              <a:rPr lang="en-US" sz="2000" dirty="0"/>
              <a:t> = ",")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Check what </a:t>
            </a:r>
            <a:r>
              <a:rPr lang="en-US" sz="2000" dirty="0" err="1"/>
              <a:t>phenotype_info$CellType</a:t>
            </a:r>
            <a:r>
              <a:rPr lang="en-US" sz="2000" dirty="0"/>
              <a:t> is.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Character type.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Convert to factor.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phenotype_info$CellType</a:t>
            </a:r>
            <a:r>
              <a:rPr lang="en-US" sz="2000" dirty="0"/>
              <a:t> &lt;- </a:t>
            </a:r>
            <a:r>
              <a:rPr lang="en-US" sz="2000" dirty="0" err="1"/>
              <a:t>as.factor</a:t>
            </a:r>
            <a:r>
              <a:rPr lang="en-US" sz="2000" dirty="0"/>
              <a:t>(</a:t>
            </a:r>
            <a:r>
              <a:rPr lang="en-US" sz="2000" dirty="0" err="1"/>
              <a:t>phenotype_info$CellType</a:t>
            </a:r>
            <a:r>
              <a:rPr lang="en-US" sz="2000" dirty="0"/>
              <a:t>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Factors are used to represent categorical variables for statistical analysis.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7A33-9CDD-F947-9EB7-B615A5CB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4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Goal: To extract subset of data for B cells.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which_B</a:t>
            </a:r>
            <a:r>
              <a:rPr lang="en-US" sz="2000" dirty="0"/>
              <a:t> &lt;- </a:t>
            </a:r>
            <a:r>
              <a:rPr lang="en-US" sz="2000" dirty="0" err="1"/>
              <a:t>phenotype_info$CellType</a:t>
            </a:r>
            <a:r>
              <a:rPr lang="en-US" sz="2000" dirty="0"/>
              <a:t> == "B"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phenotype_info$CellType</a:t>
            </a:r>
            <a:r>
              <a:rPr lang="en-US" sz="2000" dirty="0"/>
              <a:t> == "B" compares each value in </a:t>
            </a:r>
            <a:r>
              <a:rPr lang="en-US" sz="2000" dirty="0" err="1"/>
              <a:t>phenotype_info$CellType</a:t>
            </a:r>
            <a:r>
              <a:rPr lang="en-US" sz="2000" dirty="0"/>
              <a:t> with the character “B”.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If a value equals “B”, output is TRUE.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Check what </a:t>
            </a:r>
            <a:r>
              <a:rPr lang="en-US" sz="2000" dirty="0" err="1"/>
              <a:t>which_B</a:t>
            </a:r>
            <a:r>
              <a:rPr lang="en-US" sz="2000" dirty="0"/>
              <a:t> is. (a logical vector)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To extract the subset for B</a:t>
            </a:r>
            <a:r>
              <a:rPr lang="en-US" sz="2000" i="1" dirty="0"/>
              <a:t> </a:t>
            </a:r>
            <a:r>
              <a:rPr lang="en-US" sz="2000" dirty="0"/>
              <a:t>cells: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phenotype_info_B</a:t>
            </a:r>
            <a:r>
              <a:rPr lang="en-US" sz="2000" dirty="0"/>
              <a:t> &lt;- </a:t>
            </a:r>
            <a:r>
              <a:rPr lang="en-US" sz="2000" dirty="0" err="1"/>
              <a:t>phenotype_info</a:t>
            </a:r>
            <a:r>
              <a:rPr lang="en-US" sz="2000" dirty="0"/>
              <a:t>[</a:t>
            </a:r>
            <a:r>
              <a:rPr lang="en-US" sz="2000" dirty="0" err="1"/>
              <a:t>which_B</a:t>
            </a:r>
            <a:r>
              <a:rPr lang="en-US" sz="2000" dirty="0"/>
              <a:t>, 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2DB22-AC8D-E745-A4F7-01DAD9C2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5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Goal: To extract subset of data for B cells.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Alternatively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phenotype_info_B</a:t>
            </a:r>
            <a:r>
              <a:rPr lang="en-US" sz="2000" dirty="0"/>
              <a:t> &lt;- subset(</a:t>
            </a:r>
            <a:r>
              <a:rPr lang="en-US" sz="2000" dirty="0" err="1"/>
              <a:t>phenotype_info</a:t>
            </a:r>
            <a:r>
              <a:rPr lang="en-US" sz="2000" dirty="0"/>
              <a:t>, </a:t>
            </a:r>
            <a:r>
              <a:rPr lang="en-US" sz="2000" dirty="0" err="1"/>
              <a:t>CellType</a:t>
            </a:r>
            <a:r>
              <a:rPr lang="en-US" sz="2000" dirty="0"/>
              <a:t> == "B")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If only I had googled!!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Wishing you could just hit enter?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Feeling like a lot of people would want it?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Google!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TRUE for most anything at a beginner level.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you get an error, someone else would have got it too. Google!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7BEB0-AD99-A840-8C71-18707DD65E28}"/>
              </a:ext>
            </a:extLst>
          </p:cNvPr>
          <p:cNvSpPr txBox="1"/>
          <p:nvPr/>
        </p:nvSpPr>
        <p:spPr>
          <a:xfrm>
            <a:off x="-397565" y="2544417"/>
            <a:ext cx="0" cy="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CD53B-CDE0-604D-AFC1-C11076B1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1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Basic statistics.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Mean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mean(dat$MCL1.DG_BC2CTUACXX_ACTTGA_L002_R1)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Median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median(dat$MCL1.DG_BC2CTUACXX_ACTTGA_L002_R1)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Standard deviation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sd</a:t>
            </a:r>
            <a:r>
              <a:rPr lang="en-US" sz="2000" dirty="0"/>
              <a:t>(dat$MCL1.DG_BC2CTUACXX_ACTTGA_L002_R1)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Histogram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hist</a:t>
            </a:r>
            <a:r>
              <a:rPr lang="en-US" sz="2000" dirty="0"/>
              <a:t>(dat$MCL1.DG_BC2CTUACXX_ACTTGA_L002_R1)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Boxplot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boxplot(dat$MCL1.DG_BC2CTUACXX_ACTTGA_L002_R1)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7D52D-A68D-614B-84A6-17E96102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91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plot(x= log2(1 + dat$MCL1.DG_BC2CTUACXX_ACTTGA_L002_R1),</a:t>
            </a:r>
          </a:p>
          <a:p>
            <a:pPr>
              <a:buSzPct val="80000"/>
            </a:pPr>
            <a:r>
              <a:rPr lang="en-US" sz="2000" dirty="0"/>
              <a:t>	 y= log2(1 + dat$MCL1.LC_BC2CTUACXX_GCCAAT_L001_R1))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A5875-25D2-9B4E-B8A4-FC790796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59" y="2760785"/>
            <a:ext cx="6615611" cy="39140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A851D-DDF7-3246-984E-36D8E0FB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04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A1C08-65AD-9D48-ACEC-862BE604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B9763-AE4E-8F40-A051-3C000915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344" y="1690688"/>
            <a:ext cx="7576458" cy="501239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6085114" cy="975632"/>
          </a:xfrm>
          <a:solidFill>
            <a:schemeClr val="bg1">
              <a:alpha val="74000"/>
            </a:schemeClr>
          </a:solidFill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1400" dirty="0" err="1"/>
              <a:t>qplot</a:t>
            </a:r>
            <a:r>
              <a:rPr lang="en-US" sz="1400" dirty="0"/>
              <a:t>(x = log2(1 + MCL1.DG_BC2CTUACXX_ACTTGA_L002_R1), </a:t>
            </a:r>
          </a:p>
          <a:p>
            <a:pPr>
              <a:buSzPct val="80000"/>
            </a:pPr>
            <a:r>
              <a:rPr lang="en-US" sz="1400" dirty="0"/>
              <a:t>	   y = log2(1 + MCL1.LC_BC2CTUACXX_GCCAAT_L001_R1), </a:t>
            </a:r>
          </a:p>
          <a:p>
            <a:pPr>
              <a:buSzPct val="80000"/>
            </a:pPr>
            <a:r>
              <a:rPr lang="en-US" sz="1400" dirty="0"/>
              <a:t>	   data = </a:t>
            </a:r>
            <a:r>
              <a:rPr lang="en-US" sz="1400" dirty="0" err="1"/>
              <a:t>dat</a:t>
            </a:r>
            <a:r>
              <a:rPr lang="en-US" sz="1400" dirty="0"/>
              <a:t>[1:1000, ], color = Length &gt; 4000)</a:t>
            </a:r>
          </a:p>
        </p:txBody>
      </p:sp>
    </p:spTree>
    <p:extLst>
      <p:ext uri="{BB962C8B-B14F-4D97-AF65-F5344CB8AC3E}">
        <p14:creationId xmlns:p14="http://schemas.microsoft.com/office/powerpoint/2010/main" val="162158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59442" cy="4462633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How to represent grouping of points using shape instead of color?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E31904-25E3-A542-AF2A-87ABE2D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6E9FF7-CEAF-3946-A982-16CE190C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58" y="1825624"/>
            <a:ext cx="7170821" cy="49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29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Visualizing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2633"/>
          </a:xfrm>
        </p:spPr>
        <p:txBody>
          <a:bodyPr/>
          <a:lstStyle/>
          <a:p>
            <a:pPr>
              <a:buSzPct val="80000"/>
            </a:pPr>
            <a:r>
              <a:rPr lang="en-US" sz="2000" dirty="0" err="1"/>
              <a:t>qplot</a:t>
            </a:r>
            <a:r>
              <a:rPr lang="en-US" sz="2000" dirty="0"/>
              <a:t>(x = Length &gt; 4000, </a:t>
            </a:r>
          </a:p>
          <a:p>
            <a:pPr>
              <a:buSzPct val="80000"/>
            </a:pPr>
            <a:r>
              <a:rPr lang="en-US" sz="2000" dirty="0"/>
              <a:t>y = log2(1 + MCL1.LC_BC2CTUACXX_GCCAAT_L001_R1), </a:t>
            </a:r>
          </a:p>
          <a:p>
            <a:pPr>
              <a:buSzPct val="80000"/>
            </a:pPr>
            <a:r>
              <a:rPr lang="en-US" sz="2000" dirty="0"/>
              <a:t>data = </a:t>
            </a:r>
            <a:r>
              <a:rPr lang="en-US" sz="2000" dirty="0" err="1"/>
              <a:t>dat_subset</a:t>
            </a:r>
            <a:r>
              <a:rPr lang="en-US" sz="2000" dirty="0"/>
              <a:t>[1:1000, ], </a:t>
            </a:r>
            <a:r>
              <a:rPr lang="en-US" sz="2000" dirty="0" err="1"/>
              <a:t>geom</a:t>
            </a:r>
            <a:r>
              <a:rPr lang="en-US" sz="2000" dirty="0"/>
              <a:t> = "boxplot")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A49DD9-DB5C-7445-B9A1-D6E10F30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49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0C2648-7C9D-1C48-9EE3-30AE04C81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033" y="0"/>
            <a:ext cx="3647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1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is 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Collection of “buttons” that will perform mathematical calculations when pressed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The way to press “buttons” in R is by writing a command. Examples: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sum(2, 3)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prod(2,3)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sqrt(4)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Links for useful R commands: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1800" dirty="0"/>
              <a:t>https://</a:t>
            </a:r>
            <a:r>
              <a:rPr lang="en-US" sz="1800" dirty="0" err="1"/>
              <a:t>www.calvin.edu</a:t>
            </a:r>
            <a:r>
              <a:rPr lang="en-US" sz="1800" dirty="0"/>
              <a:t>/~</a:t>
            </a:r>
            <a:r>
              <a:rPr lang="en-US" sz="1800" dirty="0" err="1"/>
              <a:t>scofield</a:t>
            </a:r>
            <a:r>
              <a:rPr lang="en-US" sz="1800" dirty="0"/>
              <a:t>/courses/m143/materials/</a:t>
            </a:r>
            <a:r>
              <a:rPr lang="en-US" sz="1800" dirty="0" err="1"/>
              <a:t>RcmdsFromClass.pdf</a:t>
            </a:r>
            <a:endParaRPr lang="en-US" sz="18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1800" dirty="0"/>
              <a:t>https://</a:t>
            </a:r>
            <a:r>
              <a:rPr lang="en-US" sz="1800" dirty="0" err="1"/>
              <a:t>www.personality-project.org</a:t>
            </a:r>
            <a:r>
              <a:rPr lang="en-US" sz="1800" dirty="0"/>
              <a:t>/r/</a:t>
            </a:r>
            <a:r>
              <a:rPr lang="en-US" sz="1800" dirty="0" err="1"/>
              <a:t>r.commands.html</a:t>
            </a:r>
            <a:endParaRPr lang="en-US" sz="18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1800" dirty="0"/>
              <a:t>https://</a:t>
            </a:r>
            <a:r>
              <a:rPr lang="en-US" sz="1800" dirty="0" err="1"/>
              <a:t>www.rstudio.com</a:t>
            </a:r>
            <a:r>
              <a:rPr lang="en-US" sz="1800" dirty="0"/>
              <a:t>/</a:t>
            </a:r>
            <a:r>
              <a:rPr lang="en-US" sz="1800" dirty="0" err="1"/>
              <a:t>wp</a:t>
            </a:r>
            <a:r>
              <a:rPr lang="en-US" sz="1800" dirty="0"/>
              <a:t>-content/uploads/2016/10/r-cheat-sheet-3.pdf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CC681-F837-0340-AEE4-AE9EBEF0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82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7C76-3640-4F4A-80A1-20E8F23D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03" y="21939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Loops and conditional statements.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E0C38-E819-4044-885E-EDF2819B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15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Loop over rows in a tabular data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table &lt;- </a:t>
            </a:r>
            <a:r>
              <a:rPr lang="en-US" sz="2000" dirty="0" err="1"/>
              <a:t>read.table</a:t>
            </a:r>
            <a:r>
              <a:rPr lang="en-US" sz="2000" dirty="0"/>
              <a:t>(“</a:t>
            </a:r>
            <a:r>
              <a:rPr lang="en-US" sz="2000" dirty="0" err="1"/>
              <a:t>targets.csv</a:t>
            </a:r>
            <a:r>
              <a:rPr lang="en-US" sz="2000" dirty="0"/>
              <a:t>”)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for (row in table) {</a:t>
            </a:r>
          </a:p>
          <a:p>
            <a:pPr>
              <a:buSzPct val="80000"/>
            </a:pPr>
            <a:r>
              <a:rPr lang="en-US" sz="2000" dirty="0"/>
              <a:t>	#Do some calculation for each row</a:t>
            </a:r>
          </a:p>
          <a:p>
            <a:pPr>
              <a:buSzPct val="80000"/>
            </a:pPr>
            <a:r>
              <a:rPr lang="en-US" sz="2000" dirty="0"/>
              <a:t>     	...</a:t>
            </a:r>
          </a:p>
          <a:p>
            <a:pPr>
              <a:buSzPct val="80000"/>
            </a:pPr>
            <a:r>
              <a:rPr lang="en-US" sz="2000" dirty="0"/>
              <a:t>	…</a:t>
            </a:r>
          </a:p>
          <a:p>
            <a:pPr>
              <a:buSzPct val="80000"/>
            </a:pPr>
            <a:r>
              <a:rPr lang="en-US" sz="2000" dirty="0"/>
              <a:t>       }</a:t>
            </a:r>
          </a:p>
          <a:p>
            <a:pPr>
              <a:buSzPct val="80000"/>
            </a:pPr>
            <a:r>
              <a:rPr lang="en-US" sz="20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A004BE-7C24-A44D-933D-094B3668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332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Conditional statements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if (p &lt; 0.05) {</a:t>
            </a:r>
          </a:p>
          <a:p>
            <a:pPr>
              <a:buSzPct val="80000"/>
            </a:pPr>
            <a:r>
              <a:rPr lang="en-US" sz="2000" dirty="0"/>
              <a:t>	print(</a:t>
            </a:r>
            <a:r>
              <a:rPr lang="en-US" sz="2000" dirty="0" err="1"/>
              <a:t>gene_info</a:t>
            </a:r>
            <a:r>
              <a:rPr lang="en-US" sz="2000" dirty="0"/>
              <a:t>)</a:t>
            </a:r>
          </a:p>
          <a:p>
            <a:pPr>
              <a:buSzPct val="80000"/>
            </a:pPr>
            <a:r>
              <a:rPr lang="en-US" sz="2000" dirty="0"/>
              <a:t>	…</a:t>
            </a:r>
          </a:p>
          <a:p>
            <a:pPr>
              <a:buSzPct val="80000"/>
            </a:pPr>
            <a:r>
              <a:rPr lang="en-US" sz="2000" dirty="0"/>
              <a:t>       } else {</a:t>
            </a:r>
          </a:p>
          <a:p>
            <a:pPr>
              <a:buSzPct val="80000"/>
            </a:pPr>
            <a:r>
              <a:rPr lang="en-US" sz="2000" dirty="0"/>
              <a:t>	print(</a:t>
            </a:r>
            <a:r>
              <a:rPr lang="en-US" sz="2000" dirty="0" err="1"/>
              <a:t>gene_name</a:t>
            </a:r>
            <a:r>
              <a:rPr lang="en-US" sz="2000" dirty="0"/>
              <a:t>)</a:t>
            </a:r>
          </a:p>
          <a:p>
            <a:pPr>
              <a:buSzPct val="80000"/>
            </a:pPr>
            <a:r>
              <a:rPr lang="en-US" sz="2000" dirty="0"/>
              <a:t>       }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81EA31-9094-784C-BF3C-5BE5A376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656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3304-644B-034C-8E37-99DB8B93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240494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Data structures.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5A29-89B7-824E-B52E-76DED6A5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12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are data organization/storage formats.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Storing data physically? Options: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F2E4F-3971-2A43-89B3-37869031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83" y="3127635"/>
            <a:ext cx="1562100" cy="1562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B38E97-59AC-A54F-8D45-AF98BD7BE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268" y="2923081"/>
            <a:ext cx="2520430" cy="2301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B87A3-F8BD-0544-918A-D83B85309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39"/>
          <a:stretch/>
        </p:blipFill>
        <p:spPr>
          <a:xfrm>
            <a:off x="8870326" y="2600792"/>
            <a:ext cx="2755900" cy="2624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5C8591-2B3F-9D4B-AD91-A4442C1D6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173" y="3127635"/>
            <a:ext cx="2313482" cy="16654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B8B975-FFD9-3846-A6D2-817A217E5766}"/>
              </a:ext>
            </a:extLst>
          </p:cNvPr>
          <p:cNvSpPr txBox="1"/>
          <p:nvPr/>
        </p:nvSpPr>
        <p:spPr>
          <a:xfrm>
            <a:off x="997783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Sticky note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29A57-BE8F-9743-92E7-3DEE4DF3FB46}"/>
              </a:ext>
            </a:extLst>
          </p:cNvPr>
          <p:cNvSpPr txBox="1"/>
          <p:nvPr/>
        </p:nvSpPr>
        <p:spPr>
          <a:xfrm>
            <a:off x="3620667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Printer paper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A9DDF-A69D-2644-9348-60CDB1B632B3}"/>
              </a:ext>
            </a:extLst>
          </p:cNvPr>
          <p:cNvSpPr txBox="1"/>
          <p:nvPr/>
        </p:nvSpPr>
        <p:spPr>
          <a:xfrm>
            <a:off x="6724814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Task pad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05ADB-E5E1-D44A-8868-5CE593887B45}"/>
              </a:ext>
            </a:extLst>
          </p:cNvPr>
          <p:cNvSpPr txBox="1"/>
          <p:nvPr/>
        </p:nvSpPr>
        <p:spPr>
          <a:xfrm>
            <a:off x="9700625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Long scroll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21A03-C761-DB49-90AF-5FCE74A2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4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are data organization/storage formats.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016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Working with data in R? Options: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Numeric vector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c(2, 5, 10, 11)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Character vector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c(“apples”, “oranges”, “butter”, “dry yeast”)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Data frames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 err="1"/>
              <a:t>dat</a:t>
            </a:r>
            <a:r>
              <a:rPr lang="en-US" dirty="0"/>
              <a:t> from Iris example.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Matrix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Example counts for genes in several samples.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Lists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Flexible data structures.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 err="1"/>
              <a:t>mylist</a:t>
            </a:r>
            <a:r>
              <a:rPr lang="en-US" dirty="0"/>
              <a:t> &lt;- list(a = c(2, 5, 10, 11),</a:t>
            </a:r>
          </a:p>
          <a:p>
            <a:pPr lvl="4">
              <a:buSzPct val="80000"/>
            </a:pPr>
            <a:r>
              <a:rPr lang="en-US" sz="2000" dirty="0"/>
              <a:t>            b = c(“apples”, “oranges”, “butter”, “dry yeast”)</a:t>
            </a:r>
          </a:p>
          <a:p>
            <a:pPr lvl="4">
              <a:buSzPct val="80000"/>
            </a:pPr>
            <a:r>
              <a:rPr lang="en-US" sz="2000" dirty="0"/>
              <a:t>)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4331BB-D48B-4842-9902-652ACD41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CB3EF-E0E3-F146-B44B-C72C94D7D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697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for special needs?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39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Storing data physically? Options: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8B975-FFD9-3846-A6D2-817A217E5766}"/>
              </a:ext>
            </a:extLst>
          </p:cNvPr>
          <p:cNvSpPr txBox="1"/>
          <p:nvPr/>
        </p:nvSpPr>
        <p:spPr>
          <a:xfrm>
            <a:off x="1235290" y="5741228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Sheet music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29A57-BE8F-9743-92E7-3DEE4DF3FB46}"/>
              </a:ext>
            </a:extLst>
          </p:cNvPr>
          <p:cNvSpPr txBox="1"/>
          <p:nvPr/>
        </p:nvSpPr>
        <p:spPr>
          <a:xfrm>
            <a:off x="5428937" y="5741227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Ledger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05ADB-E5E1-D44A-8868-5CE593887B45}"/>
              </a:ext>
            </a:extLst>
          </p:cNvPr>
          <p:cNvSpPr txBox="1"/>
          <p:nvPr/>
        </p:nvSpPr>
        <p:spPr>
          <a:xfrm>
            <a:off x="9320615" y="5741229"/>
            <a:ext cx="1334125" cy="5268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Lab notebook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331CA-51F9-7A4C-8C90-52BEBE11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17" y="2864202"/>
            <a:ext cx="2141022" cy="2201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5387E-ADE9-ED47-ADFC-4E4F287CF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792" y="3048412"/>
            <a:ext cx="2209800" cy="166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EAD38E-3CFC-AA43-8588-36A0E10C3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850" y="2777446"/>
            <a:ext cx="2374900" cy="237490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19ABAD-0985-524F-B728-A8DF9249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Data structures for special needs?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76037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Working with data in R?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Packages may have author-defined data structures.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Example – </a:t>
            </a:r>
            <a:r>
              <a:rPr lang="en-US" sz="2000" dirty="0" err="1"/>
              <a:t>DGEList</a:t>
            </a:r>
            <a:r>
              <a:rPr lang="en-US" sz="2000" dirty="0"/>
              <a:t> defined in </a:t>
            </a:r>
            <a:r>
              <a:rPr lang="en-US" sz="2000" dirty="0" err="1"/>
              <a:t>edgeR</a:t>
            </a:r>
            <a:r>
              <a:rPr lang="en-US" sz="2000" dirty="0"/>
              <a:t>. </a:t>
            </a:r>
          </a:p>
          <a:p>
            <a:pPr marL="1371600" lvl="2" indent="-457200">
              <a:buSzPct val="80000"/>
              <a:buFont typeface="Zapf Dingbats"/>
              <a:buChar char="✦"/>
            </a:pPr>
            <a:r>
              <a:rPr lang="en-US" dirty="0"/>
              <a:t>Stores counts, sample grouping information, normalization factors, etc. in one place.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ABD62-56F8-D441-845D-D55F7CF5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75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E525-FFC1-1B42-8C52-1D271148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250341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330A0-188C-D34E-BAFD-8FEF3378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66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Make volcano plots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“</a:t>
            </a:r>
            <a:r>
              <a:rPr lang="en-US" sz="2000" dirty="0" err="1"/>
              <a:t>DE_result.txt</a:t>
            </a:r>
            <a:r>
              <a:rPr lang="en-US" sz="2000" dirty="0"/>
              <a:t>” contains results from DE analysis of the count matrix we used.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Figure out how to make volcano plots.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Answer: Use the </a:t>
            </a:r>
            <a:r>
              <a:rPr lang="en-US" sz="2000" dirty="0" err="1"/>
              <a:t>EnhancedVolcano</a:t>
            </a:r>
            <a:r>
              <a:rPr lang="en-US" sz="2000" dirty="0"/>
              <a:t> package.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B74B-1ADE-5244-BD92-1F47C5B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6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Excel: A boat to explore the surface of “Data-</a:t>
            </a:r>
            <a:r>
              <a:rPr lang="en-US" sz="2400" dirty="0" err="1">
                <a:solidFill>
                  <a:schemeClr val="bg1"/>
                </a:solidFill>
              </a:rPr>
              <a:t>lantic</a:t>
            </a:r>
            <a:r>
              <a:rPr lang="en-US" sz="2400" dirty="0">
                <a:solidFill>
                  <a:schemeClr val="bg1"/>
                </a:solidFill>
              </a:rPr>
              <a:t> ocean”.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R: A submarine for deep exploration.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5023BD-977D-944A-99F0-E653510538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709049"/>
            <a:ext cx="4824413" cy="2714754"/>
          </a:xfr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FAB9429-EFC8-554D-8D82-3D3D5420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769" y="2358276"/>
            <a:ext cx="3416300" cy="341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C5BCF7-6E2C-B448-99B0-CEBBC54AAFE2}"/>
              </a:ext>
            </a:extLst>
          </p:cNvPr>
          <p:cNvSpPr txBox="1"/>
          <p:nvPr/>
        </p:nvSpPr>
        <p:spPr>
          <a:xfrm>
            <a:off x="2851688" y="2003403"/>
            <a:ext cx="815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Excel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EDDE5-90FB-B247-80A8-1B44705820EF}"/>
              </a:ext>
            </a:extLst>
          </p:cNvPr>
          <p:cNvSpPr txBox="1"/>
          <p:nvPr/>
        </p:nvSpPr>
        <p:spPr>
          <a:xfrm>
            <a:off x="8618371" y="200477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D21A2-9AA8-E14C-9263-EB8FD376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70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Reading unclean data.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“</a:t>
            </a:r>
            <a:r>
              <a:rPr lang="en-US" sz="2000" dirty="0" err="1"/>
              <a:t>dirty_data.txt</a:t>
            </a:r>
            <a:r>
              <a:rPr lang="en-US" sz="2000" dirty="0"/>
              <a:t>” contains data that is formatted differently.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Figure out how to read it.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Tips: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Error message comes in peace. It is your friend!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Google!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B74B-1ADE-5244-BD92-1F47C5B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639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Alternative file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Scientific studies may involve various kinds of files.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FASTA files for sequences.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FASTQ files for sequencing reads.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SAM files for alignment.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GTF files for gene annotations.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Excel sheets with multiple sheets.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Google for how to read FASTA file in R. (5 min)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772B6-ADBD-694F-B371-18A70CCA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719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How to read in FASTA files?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Searching for packages returns: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seqinr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Biostrings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…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Example with </a:t>
            </a:r>
            <a:r>
              <a:rPr lang="en-US" sz="2000" dirty="0" err="1"/>
              <a:t>seqinr</a:t>
            </a: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install.packages</a:t>
            </a:r>
            <a:r>
              <a:rPr lang="en-US" sz="2000" dirty="0"/>
              <a:t>(“</a:t>
            </a:r>
            <a:r>
              <a:rPr lang="en-US" sz="2000" dirty="0" err="1"/>
              <a:t>seqinr</a:t>
            </a:r>
            <a:r>
              <a:rPr lang="en-US" sz="2000" dirty="0"/>
              <a:t>”)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library(</a:t>
            </a:r>
            <a:r>
              <a:rPr lang="en-US" sz="2000" dirty="0" err="1"/>
              <a:t>seqinr</a:t>
            </a:r>
            <a:r>
              <a:rPr lang="en-US" sz="2000" dirty="0"/>
              <a:t>)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 err="1"/>
              <a:t>read.fasta</a:t>
            </a:r>
            <a:r>
              <a:rPr lang="en-US" sz="2000" dirty="0"/>
              <a:t>(“16S.fasta”) 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Check options available with </a:t>
            </a:r>
            <a:r>
              <a:rPr lang="en-US" sz="2000" dirty="0" err="1"/>
              <a:t>read.fasta</a:t>
            </a:r>
            <a:r>
              <a:rPr lang="en-US" sz="2000" dirty="0"/>
              <a:t>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?</a:t>
            </a:r>
            <a:r>
              <a:rPr lang="en-US" sz="2000" dirty="0" err="1"/>
              <a:t>read.fasta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4397D-8BD4-8045-8AF7-F109AA03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31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Recap of R topics covered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RStudio</a:t>
            </a:r>
            <a:r>
              <a:rPr lang="en-US" sz="2000" dirty="0"/>
              <a:t> interface. 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Addition, subtraction, basic math operations.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Assigning values to variables.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Commenting in a script.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Logical operators.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Intro to functions and libraries.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Reading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Troubleshooting error messages.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Exploring data. (Basic summaries such as mean, median, etc.)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Selecting subsets of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Plotting data.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Data structures available in 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B74B-1ADE-5244-BD92-1F47C5B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706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Your feedback is important to us!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63A3-D6A5-9A42-9C60-48E36C2A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2984"/>
          </a:xfrm>
        </p:spPr>
        <p:txBody>
          <a:bodyPr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>
                <a:hlinkClick r:id="rId2"/>
              </a:rPr>
              <a:t>https://www.surveymonkey.com/r/RRTZPTC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~3 min.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B74B-1ADE-5244-BD92-1F47C5B7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08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2439-B6DD-1249-898F-1C101637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6" y="24049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Possibilities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68F38-5870-B64D-AAC5-CFAF3BB3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0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Detailed high resolution graphics : Examples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8729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https://</a:t>
            </a:r>
            <a:r>
              <a:rPr lang="en-US" sz="2000" dirty="0" err="1"/>
              <a:t>www.r</a:t>
            </a:r>
            <a:r>
              <a:rPr lang="en-US" sz="2000" dirty="0"/>
              <a:t>-graph-</a:t>
            </a:r>
            <a:r>
              <a:rPr lang="en-US" sz="2000" dirty="0" err="1"/>
              <a:t>gallery.com</a:t>
            </a:r>
            <a:r>
              <a:rPr lang="en-US" sz="2000" dirty="0"/>
              <a:t>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7CBDA-75CC-094A-BF31-BDE325FB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001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Bioconductor for biological data analysis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1" y="2010251"/>
            <a:ext cx="5056162" cy="40265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sz="2000" u="sng" dirty="0"/>
              <a:t>Packages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edgeR</a:t>
            </a:r>
            <a:r>
              <a:rPr lang="en-US" sz="2000" dirty="0"/>
              <a:t>, DESeq2, </a:t>
            </a:r>
            <a:r>
              <a:rPr lang="en-US" sz="2000" dirty="0" err="1"/>
              <a:t>limma</a:t>
            </a:r>
            <a:r>
              <a:rPr lang="en-US" sz="2000" dirty="0"/>
              <a:t>, </a:t>
            </a:r>
            <a:r>
              <a:rPr lang="en-US" sz="2000" dirty="0" err="1"/>
              <a:t>voom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phyloseq</a:t>
            </a:r>
            <a:r>
              <a:rPr lang="en-US" sz="2000" dirty="0"/>
              <a:t>, microbiome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rWikipathways</a:t>
            </a:r>
            <a:r>
              <a:rPr lang="en-US" sz="2000" dirty="0"/>
              <a:t>, </a:t>
            </a:r>
            <a:r>
              <a:rPr lang="en-US" sz="2000" dirty="0" err="1"/>
              <a:t>KEGGgraph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MSstats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bsseq</a:t>
            </a:r>
            <a:r>
              <a:rPr lang="en-US" sz="2000" dirty="0"/>
              <a:t>, </a:t>
            </a:r>
            <a:r>
              <a:rPr lang="en-US" sz="2000" dirty="0" err="1"/>
              <a:t>methylKit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chipseq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CRISPRseek</a:t>
            </a:r>
            <a:r>
              <a:rPr lang="en-US" sz="2000" dirty="0"/>
              <a:t>, </a:t>
            </a:r>
            <a:r>
              <a:rPr lang="en-US" sz="2000" dirty="0" err="1"/>
              <a:t>gCrisprTools</a:t>
            </a:r>
            <a:r>
              <a:rPr lang="en-US" sz="2000" dirty="0"/>
              <a:t>, </a:t>
            </a:r>
            <a:r>
              <a:rPr lang="en-US" sz="2000" dirty="0" err="1"/>
              <a:t>CrispRVariants</a:t>
            </a: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7CBDA-75CC-094A-BF31-BDE325FB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67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7B9755A-850C-0E48-9640-94CCAC846D7E}"/>
              </a:ext>
            </a:extLst>
          </p:cNvPr>
          <p:cNvSpPr txBox="1">
            <a:spLocks/>
          </p:cNvSpPr>
          <p:nvPr/>
        </p:nvSpPr>
        <p:spPr>
          <a:xfrm>
            <a:off x="6020972" y="2010251"/>
            <a:ext cx="5332828" cy="40265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sz="2000" u="sng" dirty="0"/>
              <a:t>Uses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Differential gene expression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Microbiome data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Pathway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Proteomic data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DNA methylation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 err="1"/>
              <a:t>ChIP-Seq</a:t>
            </a:r>
            <a:r>
              <a:rPr lang="en-US" sz="2000" dirty="0"/>
              <a:t> data analysis</a:t>
            </a:r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CRISPR related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8246006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Conclusions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8729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R is a “smart” version of calculators.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Error message comes in peace.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Google!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14755-246B-FE4E-B230-A6177693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18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bg1"/>
                </a:solidFill>
              </a:rPr>
              <a:t>Upcoming workshops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33C51B2-E798-4445-B3ED-9CA00E1117CC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4907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Intermediate </a:t>
            </a:r>
            <a:r>
              <a:rPr lang="en-US" sz="2400" dirty="0" err="1"/>
              <a:t>Cytoscape</a:t>
            </a:r>
            <a:r>
              <a:rPr lang="en-US" sz="2400" dirty="0"/>
              <a:t>: Networks &amp; Omics Data Visualization (March 9)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Introduction to UNIX command line (March 26)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400" dirty="0"/>
          </a:p>
          <a:p>
            <a:pPr marL="457200" indent="-457200">
              <a:buSzPct val="80000"/>
              <a:buFont typeface="Zapf Dingbats"/>
              <a:buChar char="✦"/>
            </a:pPr>
            <a:r>
              <a:rPr lang="en-US" sz="2400" dirty="0"/>
              <a:t>Current practices in single-cell RNA-</a:t>
            </a:r>
            <a:r>
              <a:rPr lang="en-US" sz="2400" dirty="0" err="1"/>
              <a:t>seq</a:t>
            </a:r>
            <a:r>
              <a:rPr lang="en-US" sz="2400" dirty="0"/>
              <a:t> analysis (March 29-April 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413DA1-6485-7048-A9F2-5462F9C6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 offers a lot more than Excel.</a:t>
            </a:r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69A55C1-7C10-3E41-9899-1871FF261D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1155700" y="2720801"/>
            <a:ext cx="4824413" cy="2714754"/>
          </a:xfrm>
        </p:spPr>
      </p:pic>
      <p:pic>
        <p:nvPicPr>
          <p:cNvPr id="23" name="Content Placeholder 7">
            <a:extLst>
              <a:ext uri="{FF2B5EF4-FFF2-40B4-BE49-F238E27FC236}">
                <a16:creationId xmlns:a16="http://schemas.microsoft.com/office/drawing/2014/main" id="{D5656835-856B-124C-A120-5A685939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6912769" y="2370028"/>
            <a:ext cx="3416300" cy="34163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1079BA-C333-A04D-B706-722F18D2E3EC}"/>
              </a:ext>
            </a:extLst>
          </p:cNvPr>
          <p:cNvSpPr txBox="1"/>
          <p:nvPr/>
        </p:nvSpPr>
        <p:spPr>
          <a:xfrm>
            <a:off x="2851688" y="2015155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AF97A1-4A3C-AE47-A77A-9A238CE5F0B2}"/>
              </a:ext>
            </a:extLst>
          </p:cNvPr>
          <p:cNvSpPr txBox="1"/>
          <p:nvPr/>
        </p:nvSpPr>
        <p:spPr>
          <a:xfrm>
            <a:off x="8618371" y="20165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BEA63A3-2EE2-0C46-8EE2-FC3DE6585ECE}"/>
              </a:ext>
            </a:extLst>
          </p:cNvPr>
          <p:cNvSpPr txBox="1">
            <a:spLocks/>
          </p:cNvSpPr>
          <p:nvPr/>
        </p:nvSpPr>
        <p:spPr>
          <a:xfrm>
            <a:off x="1273175" y="2461319"/>
            <a:ext cx="4464050" cy="3325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Familiarity.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Simple visualizations only.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Simple statistics only. Limited support for advanced needs.</a:t>
            </a:r>
          </a:p>
          <a:p>
            <a:pPr>
              <a:buFont typeface="Zapf Dingbats"/>
              <a:buChar char="✦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know it’s falling short. That’s why you’re here.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Pay for an inferior option. Why?</a:t>
            </a:r>
          </a:p>
          <a:p>
            <a:pPr>
              <a:buFont typeface="Zapf Dingbats"/>
              <a:buChar char="✦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009F48D1-8223-474E-B612-DF25456F360A}"/>
              </a:ext>
            </a:extLst>
          </p:cNvPr>
          <p:cNvSpPr txBox="1">
            <a:spLocks/>
          </p:cNvSpPr>
          <p:nvPr/>
        </p:nvSpPr>
        <p:spPr>
          <a:xfrm>
            <a:off x="6633274" y="2461319"/>
            <a:ext cx="4720525" cy="331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Unknown territory.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Visualization heaven. 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there is a statistical method out there, you’ll likely find it in R. All you need is to “hit a button”.</a:t>
            </a: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will need it ever more.</a:t>
            </a:r>
          </a:p>
          <a:p>
            <a:pPr>
              <a:buFont typeface="Zapf Dingbats"/>
              <a:buChar char="✦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Zapf Dingbats"/>
              <a:buChar char="✦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Free of cost.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E9425-CF95-6C40-9B8E-2067069F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93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C806CA-2B5E-1E49-9AB6-A19A61D810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97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41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R: designed specifically to support variety of biological data analysis.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6675-5DE6-7E4B-AC24-8C5730A9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182880" rIns="0"/>
          <a:lstStyle/>
          <a:p>
            <a:pPr marL="457200" indent="-457200">
              <a:buSzPct val="80000"/>
              <a:buFont typeface="Zapf Dingbats"/>
              <a:buChar char="✦"/>
            </a:pPr>
            <a:r>
              <a:rPr lang="en-US" sz="2000" dirty="0"/>
              <a:t>Bioconductor: Software for all kinds of biological data.</a:t>
            </a:r>
          </a:p>
          <a:p>
            <a:pPr marL="457200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Understands file formats commonly used in biology.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Vetted by large community of users.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Frequently updated.</a:t>
            </a:r>
          </a:p>
          <a:p>
            <a:pPr marL="914400" lvl="1" indent="-457200">
              <a:buSzPct val="80000"/>
              <a:buFont typeface="Zapf Dingbats"/>
              <a:buChar char="✦"/>
            </a:pPr>
            <a:endParaRPr lang="en-US" sz="2000" dirty="0"/>
          </a:p>
          <a:p>
            <a:pPr marL="914400" lvl="1" indent="-457200">
              <a:buSzPct val="80000"/>
              <a:buFont typeface="Zapf Dingbats"/>
              <a:buChar char="✦"/>
            </a:pPr>
            <a:r>
              <a:rPr lang="en-US" sz="2000" dirty="0"/>
              <a:t>https://</a:t>
            </a:r>
            <a:r>
              <a:rPr lang="en-US" sz="2000" dirty="0" err="1"/>
              <a:t>www.bioconductor.org</a:t>
            </a:r>
            <a:r>
              <a:rPr lang="en-US" sz="2000" dirty="0"/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63430-DB9B-B947-A824-BA81260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5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569A93-CA41-544A-A641-FD005303F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951" y="1828799"/>
            <a:ext cx="7343336" cy="48926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420A05-6F72-DA48-AA89-9E82156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38100"/>
          </a:effectLst>
        </p:spPr>
        <p:txBody>
          <a:bodyPr lIns="91440" tIns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R: easy visualization of biological data. Supports interactive visualization.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0BC211-BF3F-8540-86B0-7EDBD69A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D34A-FBDC-6A46-8354-CEC3040F58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3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82595</TotalTime>
  <Words>3189</Words>
  <Application>Microsoft Macintosh PowerPoint</Application>
  <PresentationFormat>Widescreen</PresentationFormat>
  <Paragraphs>588</Paragraphs>
  <Slides>71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Helvetica</vt:lpstr>
      <vt:lpstr>Mangal</vt:lpstr>
      <vt:lpstr>Times New Roman</vt:lpstr>
      <vt:lpstr>Zapf Dingbats</vt:lpstr>
      <vt:lpstr>Office Theme</vt:lpstr>
      <vt:lpstr>Introduction to Data Analysis With R</vt:lpstr>
      <vt:lpstr>Contents</vt:lpstr>
      <vt:lpstr>R topics covered</vt:lpstr>
      <vt:lpstr>R:= A calculator with more “buttons” than you will ever use.</vt:lpstr>
      <vt:lpstr>What is R?</vt:lpstr>
      <vt:lpstr>Excel: A boat to explore the surface of “Data-lantic ocean”. R: A submarine for deep exploration.</vt:lpstr>
      <vt:lpstr>R offers a lot more than Excel.</vt:lpstr>
      <vt:lpstr>R: designed specifically to support variety of biological data analysis.</vt:lpstr>
      <vt:lpstr>R: easy visualization of biological data. Supports interactive visualization.</vt:lpstr>
      <vt:lpstr>R: Increasingly becoming more central to biology.</vt:lpstr>
      <vt:lpstr>R vs Python: depends on what we need</vt:lpstr>
      <vt:lpstr>RStudio and basic arithmetic.</vt:lpstr>
      <vt:lpstr>R is a console application.</vt:lpstr>
      <vt:lpstr>Commenting inside a source script</vt:lpstr>
      <vt:lpstr>Assignment operators in R</vt:lpstr>
      <vt:lpstr>Rules for naming variables</vt:lpstr>
      <vt:lpstr>Empty workspace/environment</vt:lpstr>
      <vt:lpstr>Data analysis creates objects that store data.  (top-right pane in RStudio)</vt:lpstr>
      <vt:lpstr>Scientific calculations may require checking criteria.</vt:lpstr>
      <vt:lpstr>Scientific calculations may require checking criteria.</vt:lpstr>
      <vt:lpstr>Might need to check multiple criteria simultaneously.</vt:lpstr>
      <vt:lpstr>Useful operators in R</vt:lpstr>
      <vt:lpstr>Thus far…</vt:lpstr>
      <vt:lpstr>Coming up…</vt:lpstr>
      <vt:lpstr>Functions</vt:lpstr>
      <vt:lpstr>Working with buttons for modern scientific calculations? </vt:lpstr>
      <vt:lpstr>Functions are to R what buttons are to calculators. </vt:lpstr>
      <vt:lpstr>There are functions for all sorts of things.</vt:lpstr>
      <vt:lpstr>There are functions for all sorts of things.</vt:lpstr>
      <vt:lpstr>Directing output of one function as input to another.</vt:lpstr>
      <vt:lpstr>Library is a collection of functions.</vt:lpstr>
      <vt:lpstr>Functions may need lots of information</vt:lpstr>
      <vt:lpstr>Reading a data file.</vt:lpstr>
      <vt:lpstr>There are functions for all sorts of things.</vt:lpstr>
      <vt:lpstr>Error!!!</vt:lpstr>
      <vt:lpstr>How to find help?</vt:lpstr>
      <vt:lpstr>We need to set directory to where the file is.</vt:lpstr>
      <vt:lpstr>Working with a dataset  (Read, Subset, Visualize)</vt:lpstr>
      <vt:lpstr>Reading a dataset</vt:lpstr>
      <vt:lpstr>Explore the current data</vt:lpstr>
      <vt:lpstr>Extracting parts of data in another variable.</vt:lpstr>
      <vt:lpstr>Another data type: Factor</vt:lpstr>
      <vt:lpstr>Goal: To extract subset of data for B cells. </vt:lpstr>
      <vt:lpstr>Goal: To extract subset of data for B cells. </vt:lpstr>
      <vt:lpstr>Basic statistics.</vt:lpstr>
      <vt:lpstr>Visualizing data.</vt:lpstr>
      <vt:lpstr>Visualizing data.</vt:lpstr>
      <vt:lpstr>Visualizing data.</vt:lpstr>
      <vt:lpstr>Visualizing data.</vt:lpstr>
      <vt:lpstr>Loops and conditional statements.</vt:lpstr>
      <vt:lpstr>Loop over rows in a tabular data</vt:lpstr>
      <vt:lpstr>Conditional statements</vt:lpstr>
      <vt:lpstr>Data structures.</vt:lpstr>
      <vt:lpstr>Data structures are data organization/storage formats.</vt:lpstr>
      <vt:lpstr>Data structures are data organization/storage formats.</vt:lpstr>
      <vt:lpstr>Data structures for special needs?</vt:lpstr>
      <vt:lpstr>Data structures for special needs?</vt:lpstr>
      <vt:lpstr>Exercise</vt:lpstr>
      <vt:lpstr>Make volcano plots</vt:lpstr>
      <vt:lpstr>Reading unclean data.</vt:lpstr>
      <vt:lpstr>Alternative file types</vt:lpstr>
      <vt:lpstr>How to read in FASTA files?</vt:lpstr>
      <vt:lpstr>Recap of R topics covered</vt:lpstr>
      <vt:lpstr>Your feedback is important to us!</vt:lpstr>
      <vt:lpstr>Possibilities</vt:lpstr>
      <vt:lpstr>Detailed high resolution graphics : Examples</vt:lpstr>
      <vt:lpstr>Bioconductor for biological data analysis</vt:lpstr>
      <vt:lpstr>Conclusions</vt:lpstr>
      <vt:lpstr>Upcoming workshops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[Gladstone logo]</dc:title>
  <dc:creator>Julie Langelier</dc:creator>
  <cp:lastModifiedBy>Microsoft Office User</cp:lastModifiedBy>
  <cp:revision>1169</cp:revision>
  <cp:lastPrinted>2020-09-25T19:23:57Z</cp:lastPrinted>
  <dcterms:created xsi:type="dcterms:W3CDTF">2017-06-23T15:28:02Z</dcterms:created>
  <dcterms:modified xsi:type="dcterms:W3CDTF">2021-03-01T10:50:53Z</dcterms:modified>
</cp:coreProperties>
</file>