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22"/>
  </p:notesMasterIdLst>
  <p:handoutMasterIdLst>
    <p:handoutMasterId r:id="rId23"/>
  </p:handoutMasterIdLst>
  <p:sldIdLst>
    <p:sldId id="471" r:id="rId2"/>
    <p:sldId id="525" r:id="rId3"/>
    <p:sldId id="551" r:id="rId4"/>
    <p:sldId id="558" r:id="rId5"/>
    <p:sldId id="542" r:id="rId6"/>
    <p:sldId id="552" r:id="rId7"/>
    <p:sldId id="553" r:id="rId8"/>
    <p:sldId id="546" r:id="rId9"/>
    <p:sldId id="529" r:id="rId10"/>
    <p:sldId id="557" r:id="rId11"/>
    <p:sldId id="559" r:id="rId12"/>
    <p:sldId id="532" r:id="rId13"/>
    <p:sldId id="533" r:id="rId14"/>
    <p:sldId id="534" r:id="rId15"/>
    <p:sldId id="536" r:id="rId16"/>
    <p:sldId id="535" r:id="rId17"/>
    <p:sldId id="537" r:id="rId18"/>
    <p:sldId id="538" r:id="rId19"/>
    <p:sldId id="540" r:id="rId20"/>
    <p:sldId id="5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A1CD1E-471C-1B4E-9DD3-46B2744C8183}">
          <p14:sldIdLst>
            <p14:sldId id="471"/>
            <p14:sldId id="525"/>
            <p14:sldId id="551"/>
            <p14:sldId id="558"/>
            <p14:sldId id="542"/>
            <p14:sldId id="552"/>
            <p14:sldId id="553"/>
            <p14:sldId id="546"/>
            <p14:sldId id="529"/>
            <p14:sldId id="557"/>
            <p14:sldId id="559"/>
            <p14:sldId id="532"/>
            <p14:sldId id="533"/>
            <p14:sldId id="534"/>
            <p14:sldId id="536"/>
            <p14:sldId id="535"/>
            <p14:sldId id="537"/>
            <p14:sldId id="538"/>
            <p14:sldId id="540"/>
            <p14:sldId id="541"/>
          </p14:sldIdLst>
        </p14:section>
      </p14:sectionLst>
    </p:ex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A00"/>
    <a:srgbClr val="06D0E2"/>
    <a:srgbClr val="002A40"/>
    <a:srgbClr val="CD28A3"/>
    <a:srgbClr val="002B42"/>
    <a:srgbClr val="FFA500"/>
    <a:srgbClr val="D5E4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85729"/>
  </p:normalViewPr>
  <p:slideViewPr>
    <p:cSldViewPr snapToGrid="0" snapToObjects="1">
      <p:cViewPr varScale="1">
        <p:scale>
          <a:sx n="145" d="100"/>
          <a:sy n="145" d="100"/>
        </p:scale>
        <p:origin x="192" y="192"/>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10" d="100"/>
          <a:sy n="110" d="100"/>
        </p:scale>
        <p:origin x="31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3/31/21</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3/31/21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something different: </a:t>
            </a:r>
          </a:p>
          <a:p>
            <a:pPr marL="171450" indent="-171450">
              <a:buFont typeface="Arial" panose="020B0604020202020204" pitchFamily="34" charset="0"/>
              <a:buChar char="•"/>
            </a:pPr>
            <a:r>
              <a:rPr lang="en-US" dirty="0"/>
              <a:t>Let’s take a break from R</a:t>
            </a:r>
          </a:p>
          <a:p>
            <a:pPr marL="171450" indent="-171450">
              <a:buFont typeface="Arial" panose="020B0604020202020204" pitchFamily="34" charset="0"/>
              <a:buChar char="•"/>
            </a:pPr>
            <a:r>
              <a:rPr lang="en-US" dirty="0"/>
              <a:t>Go beyond marker genes to using networks to describe/characterize cell populations</a:t>
            </a:r>
          </a:p>
          <a:p>
            <a:pPr marL="171450" indent="-171450">
              <a:buFont typeface="Arial" panose="020B0604020202020204" pitchFamily="34" charset="0"/>
              <a:buChar char="•"/>
            </a:pPr>
            <a:r>
              <a:rPr lang="en-US" dirty="0"/>
              <a:t>Digging deeper into the function of genes within a cell population</a:t>
            </a:r>
          </a:p>
          <a:p>
            <a:pPr marL="171450" indent="-171450">
              <a:buFont typeface="Arial" panose="020B0604020202020204" pitchFamily="34" charset="0"/>
              <a:buChar char="•"/>
            </a:pPr>
            <a:r>
              <a:rPr lang="en-US" dirty="0"/>
              <a:t>Return to R</a:t>
            </a:r>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EBI interface first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213545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EBI interface first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289944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t>
            </a:r>
            <a:r>
              <a:rPr lang="en-US" dirty="0" err="1"/>
              <a:t>calc</a:t>
            </a:r>
            <a:r>
              <a:rPr lang="en-US" dirty="0"/>
              <a:t> DE on own, so you can poke around Cytoscape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a:t>
            </a:r>
          </a:p>
          <a:p>
            <a:r>
              <a:rPr lang="en-US" dirty="0"/>
              <a:t>Note: Local vs EBI category files</a:t>
            </a:r>
          </a:p>
          <a:p>
            <a:r>
              <a:rPr lang="en-US" dirty="0"/>
              <a:t>Show heatmap</a:t>
            </a:r>
          </a:p>
          <a:p>
            <a:r>
              <a:rPr lang="en-US" dirty="0"/>
              <a:t>Visit: </a:t>
            </a:r>
            <a:r>
              <a:rPr lang="en-US" dirty="0" err="1"/>
              <a:t>scNetViz</a:t>
            </a:r>
            <a:r>
              <a:rPr lang="en-US" dirty="0"/>
              <a:t> docs</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273532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1092664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though heatmap columns, rows</a:t>
            </a:r>
          </a:p>
          <a:p>
            <a:r>
              <a:rPr lang="en-US" dirty="0"/>
              <a:t>Make some interpretations: down/up, marker genes? (by design)</a:t>
            </a:r>
          </a:p>
        </p:txBody>
      </p:sp>
      <p:sp>
        <p:nvSpPr>
          <p:cNvPr id="4" name="Slide Number Placeholder 3"/>
          <p:cNvSpPr>
            <a:spLocks noGrp="1"/>
          </p:cNvSpPr>
          <p:nvPr>
            <p:ph type="sldNum" sz="quarter" idx="5"/>
          </p:nvPr>
        </p:nvSpPr>
        <p:spPr/>
        <p:txBody>
          <a:bodyPr/>
          <a:lstStyle/>
          <a:p>
            <a:fld id="{39297335-E23B-0545-8DFE-98A3B1147F8C}" type="slidenum">
              <a:rPr lang="en-US" smtClean="0"/>
              <a:pPr/>
              <a:t>14</a:t>
            </a:fld>
            <a:endParaRPr lang="en-US" dirty="0"/>
          </a:p>
        </p:txBody>
      </p:sp>
    </p:spTree>
    <p:extLst>
      <p:ext uri="{BB962C8B-B14F-4D97-AF65-F5344CB8AC3E}">
        <p14:creationId xmlns:p14="http://schemas.microsoft.com/office/powerpoint/2010/main" val="76507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15</a:t>
            </a:fld>
            <a:endParaRPr lang="en-US" dirty="0"/>
          </a:p>
        </p:txBody>
      </p:sp>
    </p:spTree>
    <p:extLst>
      <p:ext uri="{BB962C8B-B14F-4D97-AF65-F5344CB8AC3E}">
        <p14:creationId xmlns:p14="http://schemas.microsoft.com/office/powerpoint/2010/main" val="327781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3848552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3822522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18</a:t>
            </a:fld>
            <a:endParaRPr lang="en-US" dirty="0"/>
          </a:p>
        </p:txBody>
      </p:sp>
    </p:spTree>
    <p:extLst>
      <p:ext uri="{BB962C8B-B14F-4D97-AF65-F5344CB8AC3E}">
        <p14:creationId xmlns:p14="http://schemas.microsoft.com/office/powerpoint/2010/main" val="326175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46264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mn-cs"/>
              </a:rPr>
              <a:t>In this section of the workshop we will introduce a new tool for single cell RNA-</a:t>
            </a:r>
            <a:r>
              <a:rPr lang="en-US" sz="1200" b="0" i="0" u="none" strike="noStrike" kern="1200" dirty="0" err="1">
                <a:solidFill>
                  <a:schemeClr val="tx1"/>
                </a:solidFill>
                <a:effectLst/>
                <a:latin typeface="Arial" charset="0"/>
                <a:ea typeface="+mn-ea"/>
                <a:cs typeface="+mn-cs"/>
              </a:rPr>
              <a:t>seq</a:t>
            </a:r>
            <a:r>
              <a:rPr lang="en-US" sz="1200" b="0" i="0" u="none" strike="noStrike" kern="1200" dirty="0">
                <a:solidFill>
                  <a:schemeClr val="tx1"/>
                </a:solidFill>
                <a:effectLst/>
                <a:latin typeface="Arial" charset="0"/>
                <a:ea typeface="+mn-ea"/>
                <a:cs typeface="+mn-cs"/>
              </a:rPr>
              <a:t> analysis developed here at the Mission Bay campus, called </a:t>
            </a:r>
            <a:r>
              <a:rPr lang="en-US" sz="1200" b="1" i="1" u="none" strike="noStrike" kern="1200" dirty="0" err="1">
                <a:solidFill>
                  <a:schemeClr val="tx1"/>
                </a:solidFill>
                <a:effectLst/>
                <a:latin typeface="Arial" charset="0"/>
                <a:ea typeface="+mn-ea"/>
                <a:cs typeface="+mn-cs"/>
              </a:rPr>
              <a:t>scNetViz</a:t>
            </a:r>
            <a:endParaRPr lang="en-US" sz="1200" b="1" i="1" u="none" strike="noStrike" kern="1200" dirty="0">
              <a:solidFill>
                <a:schemeClr val="tx1"/>
              </a:solidFill>
              <a:effectLst/>
              <a:latin typeface="Arial" charset="0"/>
              <a:ea typeface="+mn-ea"/>
              <a:cs typeface="+mn-cs"/>
            </a:endParaRPr>
          </a:p>
          <a:p>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33243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355775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networks?</a:t>
            </a:r>
          </a:p>
          <a:p>
            <a:endParaRPr lang="en-US" dirty="0"/>
          </a:p>
          <a:p>
            <a:r>
              <a:rPr lang="en-US" dirty="0"/>
              <a:t>You</a:t>
            </a:r>
            <a:r>
              <a:rPr lang="en-US" baseline="0" dirty="0"/>
              <a:t> might recall this image from Session 2. Krishna used it to illustrate the nonlinear transitions between types of cell. The reason it looks like an old hand-made wood print, is because it is. It’s an illustration from 1940. Waddington paired this image with another image [CLICK] meant to explain what underlies the undulating surface… It’s a network!... We don’t have the data nor the algorithms to directly infer these networks just from sequencing RNA from cells, but we do have methods to generate reasonable hypothetical networks that might explain the cell type transitions we observe. That’s where </a:t>
            </a:r>
            <a:r>
              <a:rPr lang="en-US" baseline="0" dirty="0" err="1"/>
              <a:t>scNetViz</a:t>
            </a:r>
            <a:r>
              <a:rPr lang="en-US" baseline="0" dirty="0"/>
              <a:t> comes in.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a:t>
            </a:fld>
            <a:endParaRPr lang="en-US" dirty="0"/>
          </a:p>
        </p:txBody>
      </p:sp>
    </p:spTree>
    <p:extLst>
      <p:ext uri="{BB962C8B-B14F-4D97-AF65-F5344CB8AC3E}">
        <p14:creationId xmlns:p14="http://schemas.microsoft.com/office/powerpoint/2010/main" val="418135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231932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29586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11860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7</a:t>
            </a:fld>
            <a:endParaRPr lang="en-US" dirty="0"/>
          </a:p>
        </p:txBody>
      </p:sp>
    </p:spTree>
    <p:extLst>
      <p:ext uri="{BB962C8B-B14F-4D97-AF65-F5344CB8AC3E}">
        <p14:creationId xmlns:p14="http://schemas.microsoft.com/office/powerpoint/2010/main" val="247102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mn-cs"/>
              </a:rPr>
              <a:t>In this section of the workshop we will introduce a new tool for single cell RNA-</a:t>
            </a:r>
            <a:r>
              <a:rPr lang="en-US" sz="1200" b="0" i="0" u="none" strike="noStrike" kern="1200" dirty="0" err="1">
                <a:solidFill>
                  <a:schemeClr val="tx1"/>
                </a:solidFill>
                <a:effectLst/>
                <a:latin typeface="Arial" charset="0"/>
                <a:ea typeface="+mn-ea"/>
                <a:cs typeface="+mn-cs"/>
              </a:rPr>
              <a:t>seq</a:t>
            </a:r>
            <a:r>
              <a:rPr lang="en-US" sz="1200" b="0" i="0" u="none" strike="noStrike" kern="1200" dirty="0">
                <a:solidFill>
                  <a:schemeClr val="tx1"/>
                </a:solidFill>
                <a:effectLst/>
                <a:latin typeface="Arial" charset="0"/>
                <a:ea typeface="+mn-ea"/>
                <a:cs typeface="+mn-cs"/>
              </a:rPr>
              <a:t> analysis developed here at the Mission Bay campus, called </a:t>
            </a:r>
            <a:r>
              <a:rPr lang="en-US" sz="1200" b="1" i="1" u="none" strike="noStrike" kern="1200" dirty="0" err="1">
                <a:solidFill>
                  <a:schemeClr val="tx1"/>
                </a:solidFill>
                <a:effectLst/>
                <a:latin typeface="Arial" charset="0"/>
                <a:ea typeface="+mn-ea"/>
                <a:cs typeface="+mn-cs"/>
              </a:rPr>
              <a:t>scNetViz</a:t>
            </a:r>
            <a:endParaRPr lang="en-US" sz="1200" b="1" i="1" u="none" strike="noStrike" kern="1200" dirty="0">
              <a:solidFill>
                <a:schemeClr val="tx1"/>
              </a:solidFill>
              <a:effectLst/>
              <a:latin typeface="Arial" charset="0"/>
              <a:ea typeface="+mn-ea"/>
              <a:cs typeface="+mn-cs"/>
            </a:endParaRPr>
          </a:p>
          <a:p>
            <a:endParaRPr lang="en-US" sz="1200" b="1" i="1"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39297335-E23B-0545-8DFE-98A3B1147F8C}" type="slidenum">
              <a:rPr lang="en-US" smtClean="0"/>
              <a:pPr/>
              <a:t>8</a:t>
            </a:fld>
            <a:endParaRPr lang="en-US" dirty="0"/>
          </a:p>
        </p:txBody>
      </p:sp>
    </p:spTree>
    <p:extLst>
      <p:ext uri="{BB962C8B-B14F-4D97-AF65-F5344CB8AC3E}">
        <p14:creationId xmlns:p14="http://schemas.microsoft.com/office/powerpoint/2010/main" val="295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EBI interface first</a:t>
            </a:r>
          </a:p>
        </p:txBody>
      </p:sp>
      <p:sp>
        <p:nvSpPr>
          <p:cNvPr id="4" name="Slide Number Placeholder 3"/>
          <p:cNvSpPr>
            <a:spLocks noGrp="1"/>
          </p:cNvSpPr>
          <p:nvPr>
            <p:ph type="sldNum" sz="quarter" idx="5"/>
          </p:nvPr>
        </p:nvSpPr>
        <p:spPr/>
        <p:txBody>
          <a:bodyPr/>
          <a:lstStyle/>
          <a:p>
            <a:fld id="{39297335-E23B-0545-8DFE-98A3B1147F8C}" type="slidenum">
              <a:rPr lang="en-US" smtClean="0"/>
              <a:pPr/>
              <a:t>9</a:t>
            </a:fld>
            <a:endParaRPr lang="en-US" dirty="0"/>
          </a:p>
        </p:txBody>
      </p:sp>
    </p:spTree>
    <p:extLst>
      <p:ext uri="{BB962C8B-B14F-4D97-AF65-F5344CB8AC3E}">
        <p14:creationId xmlns:p14="http://schemas.microsoft.com/office/powerpoint/2010/main" val="2851681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18269D-AFB9-3746-BC4F-7D1CB1E93973}"/>
              </a:ext>
            </a:extLst>
          </p:cNvPr>
          <p:cNvSpPr>
            <a:spLocks noGrp="1"/>
          </p:cNvSpPr>
          <p:nvPr>
            <p:ph type="dt" sz="half" idx="10"/>
          </p:nvPr>
        </p:nvSpPr>
        <p:spPr/>
        <p:txBody>
          <a:bodyPr/>
          <a:lstStyle/>
          <a:p>
            <a:fld id="{8641D226-0294-9E42-8E4F-806E71086749}" type="datetimeFigureOut">
              <a:rPr lang="en-US" smtClean="0"/>
              <a:t>3/31/21</a:t>
            </a:fld>
            <a:endParaRPr lang="en-US"/>
          </a:p>
        </p:txBody>
      </p:sp>
      <p:sp>
        <p:nvSpPr>
          <p:cNvPr id="6" name="Footer Placeholder 5">
            <a:extLst>
              <a:ext uri="{FF2B5EF4-FFF2-40B4-BE49-F238E27FC236}">
                <a16:creationId xmlns:a16="http://schemas.microsoft.com/office/drawing/2014/main" id="{1D75B73E-8F1B-FC4A-88E8-3C3D119EA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88774-A28C-744F-9159-F348073C8D66}"/>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229034-3E92-EA43-8695-5847E49E3D3C}"/>
              </a:ext>
            </a:extLst>
          </p:cNvPr>
          <p:cNvSpPr>
            <a:spLocks noGrp="1"/>
          </p:cNvSpPr>
          <p:nvPr>
            <p:ph type="dt" sz="half" idx="10"/>
          </p:nvPr>
        </p:nvSpPr>
        <p:spPr/>
        <p:txBody>
          <a:bodyPr/>
          <a:lstStyle/>
          <a:p>
            <a:fld id="{8641D226-0294-9E42-8E4F-806E71086749}" type="datetimeFigureOut">
              <a:rPr lang="en-US" smtClean="0"/>
              <a:t>3/31/21</a:t>
            </a:fld>
            <a:endParaRPr lang="en-US"/>
          </a:p>
        </p:txBody>
      </p:sp>
      <p:sp>
        <p:nvSpPr>
          <p:cNvPr id="5" name="Footer Placeholder 4">
            <a:extLst>
              <a:ext uri="{FF2B5EF4-FFF2-40B4-BE49-F238E27FC236}">
                <a16:creationId xmlns:a16="http://schemas.microsoft.com/office/drawing/2014/main" id="{AEAF662D-5D72-304B-B26F-DA8F1F2D1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6880-11E1-C54E-9CC3-5D3150D5BF4C}"/>
              </a:ext>
            </a:extLst>
          </p:cNvPr>
          <p:cNvSpPr>
            <a:spLocks noGrp="1"/>
          </p:cNvSpPr>
          <p:nvPr>
            <p:ph type="sldNum" sz="quarter" idx="12"/>
          </p:nvPr>
        </p:nvSpPr>
        <p:spPr/>
        <p:txBody>
          <a:bodyPr/>
          <a:lstStyle/>
          <a:p>
            <a:fld id="{801F223B-A6F8-6646-9047-C36F817167B0}" type="slidenum">
              <a:rPr lang="en-US" smtClean="0"/>
              <a:t>‹#›</a:t>
            </a:fld>
            <a:endParaRPr lang="en-US"/>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D40D9F9-4866-2C4E-8715-9F3E1FCA908E}"/>
              </a:ext>
            </a:extLst>
          </p:cNvPr>
          <p:cNvSpPr>
            <a:spLocks noGrp="1"/>
          </p:cNvSpPr>
          <p:nvPr>
            <p:ph type="dt" sz="half" idx="10"/>
          </p:nvPr>
        </p:nvSpPr>
        <p:spPr/>
        <p:txBody>
          <a:bodyPr/>
          <a:lstStyle/>
          <a:p>
            <a:fld id="{8641D226-0294-9E42-8E4F-806E71086749}" type="datetimeFigureOut">
              <a:rPr lang="en-US" smtClean="0"/>
              <a:t>3/31/21</a:t>
            </a:fld>
            <a:endParaRPr lang="en-US"/>
          </a:p>
        </p:txBody>
      </p:sp>
      <p:sp>
        <p:nvSpPr>
          <p:cNvPr id="5" name="Footer Placeholder 4">
            <a:extLst>
              <a:ext uri="{FF2B5EF4-FFF2-40B4-BE49-F238E27FC236}">
                <a16:creationId xmlns:a16="http://schemas.microsoft.com/office/drawing/2014/main" id="{E2FD8770-880C-F34F-9CDC-AA408DF5A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4CC18-3CC6-134A-AB48-B509029FF76B}"/>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C08A48E8-F0AA-9D4B-8702-008B8CF86FFA}"/>
              </a:ext>
            </a:extLst>
          </p:cNvPr>
          <p:cNvSpPr>
            <a:spLocks noGrp="1"/>
          </p:cNvSpPr>
          <p:nvPr>
            <p:ph type="dt" sz="half" idx="11"/>
          </p:nvPr>
        </p:nvSpPr>
        <p:spPr/>
        <p:txBody>
          <a:bodyPr/>
          <a:lstStyle/>
          <a:p>
            <a:fld id="{8641D226-0294-9E42-8E4F-806E71086749}" type="datetimeFigureOut">
              <a:rPr lang="en-US" smtClean="0"/>
              <a:t>3/31/21</a:t>
            </a:fld>
            <a:endParaRPr lang="en-US"/>
          </a:p>
        </p:txBody>
      </p:sp>
      <p:sp>
        <p:nvSpPr>
          <p:cNvPr id="3" name="Footer Placeholder 2">
            <a:extLst>
              <a:ext uri="{FF2B5EF4-FFF2-40B4-BE49-F238E27FC236}">
                <a16:creationId xmlns:a16="http://schemas.microsoft.com/office/drawing/2014/main" id="{91593CBB-8A69-B749-A978-F952C3CB3135}"/>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7B4A6EDD-0AA4-C14E-87E6-2DB381DB9D23}"/>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
        <p:nvSpPr>
          <p:cNvPr id="3" name="Date Placeholder 2">
            <a:extLst>
              <a:ext uri="{FF2B5EF4-FFF2-40B4-BE49-F238E27FC236}">
                <a16:creationId xmlns:a16="http://schemas.microsoft.com/office/drawing/2014/main" id="{F5A69F69-56A6-2D49-9671-658A0CD33106}"/>
              </a:ext>
            </a:extLst>
          </p:cNvPr>
          <p:cNvSpPr>
            <a:spLocks noGrp="1"/>
          </p:cNvSpPr>
          <p:nvPr>
            <p:ph type="dt" sz="half" idx="11"/>
          </p:nvPr>
        </p:nvSpPr>
        <p:spPr/>
        <p:txBody>
          <a:bodyPr/>
          <a:lstStyle/>
          <a:p>
            <a:fld id="{8641D226-0294-9E42-8E4F-806E71086749}" type="datetimeFigureOut">
              <a:rPr lang="en-US" smtClean="0"/>
              <a:t>3/31/21</a:t>
            </a:fld>
            <a:endParaRPr lang="en-US"/>
          </a:p>
        </p:txBody>
      </p:sp>
      <p:sp>
        <p:nvSpPr>
          <p:cNvPr id="4" name="Footer Placeholder 3">
            <a:extLst>
              <a:ext uri="{FF2B5EF4-FFF2-40B4-BE49-F238E27FC236}">
                <a16:creationId xmlns:a16="http://schemas.microsoft.com/office/drawing/2014/main" id="{2A8D9541-EF29-144A-9A0E-4E6C7B079FC6}"/>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23D4C786-5C5C-C345-854B-880B99CCE789}"/>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697297EE-AF36-F544-95BB-117173E1B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EC57862E-4DEF-974C-91A7-F75BFFB61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223B-A6F8-6646-9047-C36F817167B0}" type="slidenum">
              <a:rPr lang="en-US" smtClean="0"/>
              <a:t>‹#›</a:t>
            </a:fld>
            <a:endParaRPr lang="en-US"/>
          </a:p>
        </p:txBody>
      </p:sp>
      <p:sp>
        <p:nvSpPr>
          <p:cNvPr id="4" name="Date Placeholder 3">
            <a:extLst>
              <a:ext uri="{FF2B5EF4-FFF2-40B4-BE49-F238E27FC236}">
                <a16:creationId xmlns:a16="http://schemas.microsoft.com/office/drawing/2014/main" id="{6B81CDD8-88F1-7047-9C13-42D5511FB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1D226-0294-9E42-8E4F-806E71086749}" type="datetimeFigureOut">
              <a:rPr lang="en-US" smtClean="0"/>
              <a:t>3/31/21</a:t>
            </a:fld>
            <a:endParaRPr lang="en-US"/>
          </a:p>
        </p:txBody>
      </p:sp>
      <p:sp>
        <p:nvSpPr>
          <p:cNvPr id="5" name="Text Placeholder 4">
            <a:extLst>
              <a:ext uri="{FF2B5EF4-FFF2-40B4-BE49-F238E27FC236}">
                <a16:creationId xmlns:a16="http://schemas.microsoft.com/office/drawing/2014/main" id="{6D2A6CDF-E9CC-E544-B2C9-C5187A354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Alex Pico</a:t>
            </a:r>
          </a:p>
          <a:p>
            <a:r>
              <a:rPr lang="en-US" dirty="0"/>
              <a:t>Bioinformatics Core, GIDB</a:t>
            </a:r>
          </a:p>
          <a:p>
            <a:r>
              <a:rPr lang="en-US" dirty="0"/>
              <a:t>March 2021</a:t>
            </a:r>
          </a:p>
        </p:txBody>
      </p:sp>
      <p:sp>
        <p:nvSpPr>
          <p:cNvPr id="2" name="Title 1"/>
          <p:cNvSpPr>
            <a:spLocks noGrp="1"/>
          </p:cNvSpPr>
          <p:nvPr>
            <p:ph type="ctrTitle"/>
          </p:nvPr>
        </p:nvSpPr>
        <p:spPr>
          <a:xfrm>
            <a:off x="914400" y="2463065"/>
            <a:ext cx="10363200" cy="1661993"/>
          </a:xfrm>
        </p:spPr>
        <p:txBody>
          <a:bodyPr/>
          <a:lstStyle/>
          <a:p>
            <a:r>
              <a:rPr lang="en-US" b="1" dirty="0"/>
              <a:t>Single Cell </a:t>
            </a:r>
            <a:br>
              <a:rPr lang="en-US" b="1" dirty="0"/>
            </a:br>
            <a:r>
              <a:rPr lang="en-US" b="1" dirty="0"/>
              <a:t>Network Visualization</a:t>
            </a:r>
            <a:br>
              <a:rPr lang="en-US" b="1" dirty="0"/>
            </a:br>
            <a:r>
              <a:rPr lang="en-US" sz="3200" b="1" dirty="0" err="1">
                <a:solidFill>
                  <a:schemeClr val="bg1">
                    <a:lumMod val="85000"/>
                  </a:schemeClr>
                </a:solidFill>
              </a:rPr>
              <a:t>scNetViz</a:t>
            </a:r>
            <a:r>
              <a:rPr lang="en-US" sz="3200" b="1" dirty="0">
                <a:solidFill>
                  <a:schemeClr val="bg1">
                    <a:lumMod val="85000"/>
                  </a:schemeClr>
                </a:solidFill>
              </a:rPr>
              <a:t> and STRING in Cytoscape</a:t>
            </a:r>
            <a:br>
              <a:rPr lang="en-US" sz="3200" b="1" dirty="0">
                <a:solidFill>
                  <a:schemeClr val="bg1">
                    <a:lumMod val="75000"/>
                  </a:schemeClr>
                </a:solidFill>
              </a:rPr>
            </a:br>
            <a:endParaRPr lang="en-US" b="1" dirty="0">
              <a:solidFill>
                <a:schemeClr val="bg1">
                  <a:lumMod val="75000"/>
                </a:schemeClr>
              </a:solidFill>
              <a:effectLst/>
            </a:endParaRP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F40B5-BB35-6145-9250-E2AA5C19A08D}"/>
              </a:ext>
            </a:extLst>
          </p:cNvPr>
          <p:cNvPicPr>
            <a:picLocks noChangeAspect="1"/>
          </p:cNvPicPr>
          <p:nvPr/>
        </p:nvPicPr>
        <p:blipFill rotWithShape="1">
          <a:blip r:embed="rId3"/>
          <a:srcRect l="4132" t="7315"/>
          <a:stretch/>
        </p:blipFill>
        <p:spPr>
          <a:xfrm>
            <a:off x="130175" y="102870"/>
            <a:ext cx="11931650" cy="6372013"/>
          </a:xfrm>
          <a:prstGeom prst="rect">
            <a:avLst/>
          </a:prstGeom>
        </p:spPr>
      </p:pic>
      <p:sp>
        <p:nvSpPr>
          <p:cNvPr id="2" name="Frame 1">
            <a:extLst>
              <a:ext uri="{FF2B5EF4-FFF2-40B4-BE49-F238E27FC236}">
                <a16:creationId xmlns:a16="http://schemas.microsoft.com/office/drawing/2014/main" id="{7961B7D5-2BDA-AF43-B5F6-9606FFB6C27F}"/>
              </a:ext>
            </a:extLst>
          </p:cNvPr>
          <p:cNvSpPr/>
          <p:nvPr/>
        </p:nvSpPr>
        <p:spPr>
          <a:xfrm rot="5400000">
            <a:off x="4987925" y="-21590"/>
            <a:ext cx="568960" cy="817880"/>
          </a:xfrm>
          <a:prstGeom prst="frame">
            <a:avLst/>
          </a:prstGeom>
          <a:ln w="38100">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191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F40B5-BB35-6145-9250-E2AA5C19A08D}"/>
              </a:ext>
            </a:extLst>
          </p:cNvPr>
          <p:cNvPicPr>
            <a:picLocks noChangeAspect="1"/>
          </p:cNvPicPr>
          <p:nvPr/>
        </p:nvPicPr>
        <p:blipFill rotWithShape="1">
          <a:blip r:embed="rId3"/>
          <a:srcRect l="4132" t="7315"/>
          <a:stretch/>
        </p:blipFill>
        <p:spPr>
          <a:xfrm>
            <a:off x="130175" y="102870"/>
            <a:ext cx="11931650" cy="6372013"/>
          </a:xfrm>
          <a:prstGeom prst="rect">
            <a:avLst/>
          </a:prstGeom>
        </p:spPr>
      </p:pic>
      <p:sp>
        <p:nvSpPr>
          <p:cNvPr id="2" name="Frame 1">
            <a:extLst>
              <a:ext uri="{FF2B5EF4-FFF2-40B4-BE49-F238E27FC236}">
                <a16:creationId xmlns:a16="http://schemas.microsoft.com/office/drawing/2014/main" id="{7961B7D5-2BDA-AF43-B5F6-9606FFB6C27F}"/>
              </a:ext>
            </a:extLst>
          </p:cNvPr>
          <p:cNvSpPr/>
          <p:nvPr/>
        </p:nvSpPr>
        <p:spPr>
          <a:xfrm rot="5400000">
            <a:off x="4987925" y="-21590"/>
            <a:ext cx="568960" cy="817880"/>
          </a:xfrm>
          <a:prstGeom prst="frame">
            <a:avLst/>
          </a:prstGeom>
          <a:ln w="38100">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own Arrow 2">
            <a:extLst>
              <a:ext uri="{FF2B5EF4-FFF2-40B4-BE49-F238E27FC236}">
                <a16:creationId xmlns:a16="http://schemas.microsoft.com/office/drawing/2014/main" id="{79F26276-67D8-A84B-A06F-2EB77317DE70}"/>
              </a:ext>
            </a:extLst>
          </p:cNvPr>
          <p:cNvSpPr/>
          <p:nvPr/>
        </p:nvSpPr>
        <p:spPr>
          <a:xfrm rot="10800000">
            <a:off x="4864202" y="751418"/>
            <a:ext cx="369365" cy="438573"/>
          </a:xfrm>
          <a:prstGeom prst="downArrow">
            <a:avLst>
              <a:gd name="adj1" fmla="val 50000"/>
              <a:gd name="adj2" fmla="val 50000"/>
            </a:avLst>
          </a:prstGeom>
          <a:solidFill>
            <a:srgbClr val="FF6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3B1104-E0A2-AA4E-B165-27D3ABE4E713}"/>
              </a:ext>
            </a:extLst>
          </p:cNvPr>
          <p:cNvPicPr>
            <a:picLocks noChangeAspect="1"/>
          </p:cNvPicPr>
          <p:nvPr/>
        </p:nvPicPr>
        <p:blipFill rotWithShape="1">
          <a:blip r:embed="rId4"/>
          <a:srcRect l="610"/>
          <a:stretch/>
        </p:blipFill>
        <p:spPr>
          <a:xfrm>
            <a:off x="1317303" y="2076886"/>
            <a:ext cx="9425648" cy="4674383"/>
          </a:xfrm>
          <a:prstGeom prst="rect">
            <a:avLst/>
          </a:prstGeom>
        </p:spPr>
      </p:pic>
    </p:spTree>
    <p:extLst>
      <p:ext uri="{BB962C8B-B14F-4D97-AF65-F5344CB8AC3E}">
        <p14:creationId xmlns:p14="http://schemas.microsoft.com/office/powerpoint/2010/main" val="290007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perform differential expression</a:t>
            </a:r>
            <a:endParaRPr lang="en-US" dirty="0">
              <a:effectLst/>
            </a:endParaRPr>
          </a:p>
        </p:txBody>
      </p:sp>
      <p:pic>
        <p:nvPicPr>
          <p:cNvPr id="5" name="Picture 4">
            <a:extLst>
              <a:ext uri="{FF2B5EF4-FFF2-40B4-BE49-F238E27FC236}">
                <a16:creationId xmlns:a16="http://schemas.microsoft.com/office/drawing/2014/main" id="{5452DFFE-656A-6546-8F20-C6265649B6D3}"/>
              </a:ext>
            </a:extLst>
          </p:cNvPr>
          <p:cNvPicPr>
            <a:picLocks noChangeAspect="1"/>
          </p:cNvPicPr>
          <p:nvPr/>
        </p:nvPicPr>
        <p:blipFill>
          <a:blip r:embed="rId3"/>
          <a:stretch>
            <a:fillRect/>
          </a:stretch>
        </p:blipFill>
        <p:spPr>
          <a:xfrm>
            <a:off x="854588" y="1802803"/>
            <a:ext cx="10484439" cy="6844679"/>
          </a:xfrm>
          <a:prstGeom prst="rect">
            <a:avLst/>
          </a:prstGeom>
        </p:spPr>
      </p:pic>
      <p:sp>
        <p:nvSpPr>
          <p:cNvPr id="4" name="Frame 3">
            <a:extLst>
              <a:ext uri="{FF2B5EF4-FFF2-40B4-BE49-F238E27FC236}">
                <a16:creationId xmlns:a16="http://schemas.microsoft.com/office/drawing/2014/main" id="{5E27C404-A6F3-1C49-AA13-DE1CB0F99C11}"/>
              </a:ext>
            </a:extLst>
          </p:cNvPr>
          <p:cNvSpPr/>
          <p:nvPr/>
        </p:nvSpPr>
        <p:spPr>
          <a:xfrm>
            <a:off x="3495554" y="3171463"/>
            <a:ext cx="3136739" cy="486137"/>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664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view results</a:t>
            </a:r>
            <a:endParaRPr lang="en-US" dirty="0">
              <a:effectLst/>
            </a:endParaRPr>
          </a:p>
        </p:txBody>
      </p:sp>
      <p:pic>
        <p:nvPicPr>
          <p:cNvPr id="5" name="Picture 4">
            <a:extLst>
              <a:ext uri="{FF2B5EF4-FFF2-40B4-BE49-F238E27FC236}">
                <a16:creationId xmlns:a16="http://schemas.microsoft.com/office/drawing/2014/main" id="{5452DFFE-656A-6546-8F20-C6265649B6D3}"/>
              </a:ext>
            </a:extLst>
          </p:cNvPr>
          <p:cNvPicPr>
            <a:picLocks noChangeAspect="1"/>
          </p:cNvPicPr>
          <p:nvPr/>
        </p:nvPicPr>
        <p:blipFill>
          <a:blip r:embed="rId3"/>
          <a:stretch>
            <a:fillRect/>
          </a:stretch>
        </p:blipFill>
        <p:spPr>
          <a:xfrm>
            <a:off x="854588" y="1806829"/>
            <a:ext cx="10484439" cy="6836627"/>
          </a:xfrm>
          <a:prstGeom prst="rect">
            <a:avLst/>
          </a:prstGeom>
        </p:spPr>
      </p:pic>
      <p:sp>
        <p:nvSpPr>
          <p:cNvPr id="4" name="Frame 3">
            <a:extLst>
              <a:ext uri="{FF2B5EF4-FFF2-40B4-BE49-F238E27FC236}">
                <a16:creationId xmlns:a16="http://schemas.microsoft.com/office/drawing/2014/main" id="{2FFF31BB-F236-9B49-B40E-2BCFC720309C}"/>
              </a:ext>
            </a:extLst>
          </p:cNvPr>
          <p:cNvSpPr/>
          <p:nvPr/>
        </p:nvSpPr>
        <p:spPr>
          <a:xfrm>
            <a:off x="9479666" y="3588152"/>
            <a:ext cx="983848" cy="277792"/>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DC73C930-65D1-114B-A57D-32D4FF5F0C9D}"/>
              </a:ext>
            </a:extLst>
          </p:cNvPr>
          <p:cNvSpPr/>
          <p:nvPr/>
        </p:nvSpPr>
        <p:spPr>
          <a:xfrm>
            <a:off x="9421793" y="3055717"/>
            <a:ext cx="1122743" cy="648182"/>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41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B39EE-392C-2143-9BA2-54662D489842}"/>
              </a:ext>
            </a:extLst>
          </p:cNvPr>
          <p:cNvPicPr>
            <a:picLocks noChangeAspect="1"/>
          </p:cNvPicPr>
          <p:nvPr/>
        </p:nvPicPr>
        <p:blipFill>
          <a:blip r:embed="rId3"/>
          <a:stretch>
            <a:fillRect/>
          </a:stretch>
        </p:blipFill>
        <p:spPr>
          <a:xfrm>
            <a:off x="2585420" y="-264160"/>
            <a:ext cx="6497620" cy="7122160"/>
          </a:xfrm>
          <a:prstGeom prst="rect">
            <a:avLst/>
          </a:prstGeom>
        </p:spPr>
      </p:pic>
    </p:spTree>
    <p:extLst>
      <p:ext uri="{BB962C8B-B14F-4D97-AF65-F5344CB8AC3E}">
        <p14:creationId xmlns:p14="http://schemas.microsoft.com/office/powerpoint/2010/main" val="352790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generate networks</a:t>
            </a:r>
            <a:endParaRPr lang="en-US" dirty="0">
              <a:effectLst/>
            </a:endParaRPr>
          </a:p>
        </p:txBody>
      </p:sp>
      <p:pic>
        <p:nvPicPr>
          <p:cNvPr id="5" name="Picture 4">
            <a:extLst>
              <a:ext uri="{FF2B5EF4-FFF2-40B4-BE49-F238E27FC236}">
                <a16:creationId xmlns:a16="http://schemas.microsoft.com/office/drawing/2014/main" id="{5452DFFE-656A-6546-8F20-C6265649B6D3}"/>
              </a:ext>
            </a:extLst>
          </p:cNvPr>
          <p:cNvPicPr>
            <a:picLocks noChangeAspect="1"/>
          </p:cNvPicPr>
          <p:nvPr/>
        </p:nvPicPr>
        <p:blipFill>
          <a:blip r:embed="rId3"/>
          <a:stretch>
            <a:fillRect/>
          </a:stretch>
        </p:blipFill>
        <p:spPr>
          <a:xfrm>
            <a:off x="854588" y="1806829"/>
            <a:ext cx="10484439" cy="6836627"/>
          </a:xfrm>
          <a:prstGeom prst="rect">
            <a:avLst/>
          </a:prstGeom>
        </p:spPr>
      </p:pic>
      <p:sp>
        <p:nvSpPr>
          <p:cNvPr id="2" name="Frame 1">
            <a:extLst>
              <a:ext uri="{FF2B5EF4-FFF2-40B4-BE49-F238E27FC236}">
                <a16:creationId xmlns:a16="http://schemas.microsoft.com/office/drawing/2014/main" id="{E5590524-B4CD-144F-9032-5B9653C78961}"/>
              </a:ext>
            </a:extLst>
          </p:cNvPr>
          <p:cNvSpPr/>
          <p:nvPr/>
        </p:nvSpPr>
        <p:spPr>
          <a:xfrm>
            <a:off x="3784922" y="3379808"/>
            <a:ext cx="5625296" cy="590308"/>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96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explore networks</a:t>
            </a:r>
            <a:endParaRPr lang="en-US" dirty="0">
              <a:effectLst/>
            </a:endParaRPr>
          </a:p>
        </p:txBody>
      </p:sp>
      <p:pic>
        <p:nvPicPr>
          <p:cNvPr id="7" name="Picture 6">
            <a:extLst>
              <a:ext uri="{FF2B5EF4-FFF2-40B4-BE49-F238E27FC236}">
                <a16:creationId xmlns:a16="http://schemas.microsoft.com/office/drawing/2014/main" id="{885AD057-B554-F342-AF59-B530DF2C22B2}"/>
              </a:ext>
            </a:extLst>
          </p:cNvPr>
          <p:cNvPicPr>
            <a:picLocks noChangeAspect="1"/>
          </p:cNvPicPr>
          <p:nvPr/>
        </p:nvPicPr>
        <p:blipFill>
          <a:blip r:embed="rId3"/>
          <a:stretch>
            <a:fillRect/>
          </a:stretch>
        </p:blipFill>
        <p:spPr>
          <a:xfrm>
            <a:off x="973369" y="1690688"/>
            <a:ext cx="10245262" cy="6350797"/>
          </a:xfrm>
          <a:prstGeom prst="rect">
            <a:avLst/>
          </a:prstGeom>
        </p:spPr>
      </p:pic>
    </p:spTree>
    <p:extLst>
      <p:ext uri="{BB962C8B-B14F-4D97-AF65-F5344CB8AC3E}">
        <p14:creationId xmlns:p14="http://schemas.microsoft.com/office/powerpoint/2010/main" val="71760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B7CE20-0657-7B4A-BA12-43C4825E9D3C}"/>
              </a:ext>
            </a:extLst>
          </p:cNvPr>
          <p:cNvPicPr>
            <a:picLocks noChangeAspect="1"/>
          </p:cNvPicPr>
          <p:nvPr/>
        </p:nvPicPr>
        <p:blipFill>
          <a:blip r:embed="rId3"/>
          <a:stretch>
            <a:fillRect/>
          </a:stretch>
        </p:blipFill>
        <p:spPr>
          <a:xfrm>
            <a:off x="6096000" y="3286418"/>
            <a:ext cx="4851400" cy="2235200"/>
          </a:xfrm>
          <a:prstGeom prst="rect">
            <a:avLst/>
          </a:prstGeom>
        </p:spPr>
      </p:pic>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explore networks</a:t>
            </a:r>
            <a:endParaRPr lang="en-US" dirty="0">
              <a:effectLst/>
            </a:endParaRPr>
          </a:p>
        </p:txBody>
      </p:sp>
      <p:pic>
        <p:nvPicPr>
          <p:cNvPr id="4" name="Picture 3">
            <a:extLst>
              <a:ext uri="{FF2B5EF4-FFF2-40B4-BE49-F238E27FC236}">
                <a16:creationId xmlns:a16="http://schemas.microsoft.com/office/drawing/2014/main" id="{E394304A-ABC6-7A49-8E0E-5C35CC476FC1}"/>
              </a:ext>
            </a:extLst>
          </p:cNvPr>
          <p:cNvPicPr>
            <a:picLocks noChangeAspect="1"/>
          </p:cNvPicPr>
          <p:nvPr/>
        </p:nvPicPr>
        <p:blipFill>
          <a:blip r:embed="rId4"/>
          <a:stretch>
            <a:fillRect/>
          </a:stretch>
        </p:blipFill>
        <p:spPr>
          <a:xfrm>
            <a:off x="1035242" y="1697289"/>
            <a:ext cx="5060758" cy="5160711"/>
          </a:xfrm>
          <a:prstGeom prst="rect">
            <a:avLst/>
          </a:prstGeom>
        </p:spPr>
      </p:pic>
      <p:sp>
        <p:nvSpPr>
          <p:cNvPr id="5" name="TextBox 4">
            <a:extLst>
              <a:ext uri="{FF2B5EF4-FFF2-40B4-BE49-F238E27FC236}">
                <a16:creationId xmlns:a16="http://schemas.microsoft.com/office/drawing/2014/main" id="{0764EEF7-F59B-FD48-A675-26CF4933F78B}"/>
              </a:ext>
            </a:extLst>
          </p:cNvPr>
          <p:cNvSpPr txBox="1"/>
          <p:nvPr/>
        </p:nvSpPr>
        <p:spPr>
          <a:xfrm>
            <a:off x="6096000" y="1842900"/>
            <a:ext cx="4386943" cy="1436917"/>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Inferred Cell Type:</a:t>
            </a:r>
          </a:p>
          <a:p>
            <a:pPr>
              <a:spcAft>
                <a:spcPts val="600"/>
              </a:spcAft>
            </a:pPr>
            <a:r>
              <a:rPr lang="en-US" sz="2400" dirty="0">
                <a:latin typeface="Helvetica" charset="0"/>
                <a:ea typeface="Times New Roman" charset="0"/>
                <a:cs typeface="Arial" charset="0"/>
              </a:rPr>
              <a:t>Cancer associated fibroblast</a:t>
            </a:r>
          </a:p>
        </p:txBody>
      </p:sp>
      <p:pic>
        <p:nvPicPr>
          <p:cNvPr id="8" name="Picture 7">
            <a:extLst>
              <a:ext uri="{FF2B5EF4-FFF2-40B4-BE49-F238E27FC236}">
                <a16:creationId xmlns:a16="http://schemas.microsoft.com/office/drawing/2014/main" id="{6B652B3A-0600-E847-8DA1-D08E3E028B44}"/>
              </a:ext>
            </a:extLst>
          </p:cNvPr>
          <p:cNvPicPr>
            <a:picLocks noChangeAspect="1"/>
          </p:cNvPicPr>
          <p:nvPr/>
        </p:nvPicPr>
        <p:blipFill>
          <a:blip r:embed="rId5"/>
          <a:stretch>
            <a:fillRect/>
          </a:stretch>
        </p:blipFill>
        <p:spPr>
          <a:xfrm>
            <a:off x="6096000" y="3286418"/>
            <a:ext cx="6095999" cy="3571582"/>
          </a:xfrm>
          <a:prstGeom prst="rect">
            <a:avLst/>
          </a:prstGeom>
        </p:spPr>
      </p:pic>
    </p:spTree>
    <p:extLst>
      <p:ext uri="{BB962C8B-B14F-4D97-AF65-F5344CB8AC3E}">
        <p14:creationId xmlns:p14="http://schemas.microsoft.com/office/powerpoint/2010/main" val="7103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from atlas to networks</a:t>
            </a:r>
            <a:endParaRPr lang="en-US" dirty="0">
              <a:effectLst/>
            </a:endParaRPr>
          </a:p>
        </p:txBody>
      </p:sp>
      <p:pic>
        <p:nvPicPr>
          <p:cNvPr id="6" name="Picture 5">
            <a:extLst>
              <a:ext uri="{FF2B5EF4-FFF2-40B4-BE49-F238E27FC236}">
                <a16:creationId xmlns:a16="http://schemas.microsoft.com/office/drawing/2014/main" id="{89A56AC0-1C4F-5B47-B7FE-08488BECB562}"/>
              </a:ext>
            </a:extLst>
          </p:cNvPr>
          <p:cNvPicPr>
            <a:picLocks noChangeAspect="1"/>
          </p:cNvPicPr>
          <p:nvPr/>
        </p:nvPicPr>
        <p:blipFill>
          <a:blip r:embed="rId3"/>
          <a:stretch>
            <a:fillRect/>
          </a:stretch>
        </p:blipFill>
        <p:spPr>
          <a:xfrm>
            <a:off x="1429602" y="1328057"/>
            <a:ext cx="9187490" cy="5529943"/>
          </a:xfrm>
          <a:prstGeom prst="rect">
            <a:avLst/>
          </a:prstGeom>
        </p:spPr>
      </p:pic>
    </p:spTree>
    <p:extLst>
      <p:ext uri="{BB962C8B-B14F-4D97-AF65-F5344CB8AC3E}">
        <p14:creationId xmlns:p14="http://schemas.microsoft.com/office/powerpoint/2010/main" val="66594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from atlas to networks</a:t>
            </a:r>
            <a:endParaRPr lang="en-US" dirty="0">
              <a:effectLst/>
            </a:endParaRPr>
          </a:p>
        </p:txBody>
      </p:sp>
      <p:pic>
        <p:nvPicPr>
          <p:cNvPr id="6" name="Picture 5">
            <a:extLst>
              <a:ext uri="{FF2B5EF4-FFF2-40B4-BE49-F238E27FC236}">
                <a16:creationId xmlns:a16="http://schemas.microsoft.com/office/drawing/2014/main" id="{89A56AC0-1C4F-5B47-B7FE-08488BECB562}"/>
              </a:ext>
            </a:extLst>
          </p:cNvPr>
          <p:cNvPicPr>
            <a:picLocks noChangeAspect="1"/>
          </p:cNvPicPr>
          <p:nvPr/>
        </p:nvPicPr>
        <p:blipFill>
          <a:blip r:embed="rId3"/>
          <a:stretch>
            <a:fillRect/>
          </a:stretch>
        </p:blipFill>
        <p:spPr>
          <a:xfrm>
            <a:off x="1447420" y="1328057"/>
            <a:ext cx="9151854" cy="5529943"/>
          </a:xfrm>
          <a:prstGeom prst="rect">
            <a:avLst/>
          </a:prstGeom>
        </p:spPr>
      </p:pic>
      <p:pic>
        <p:nvPicPr>
          <p:cNvPr id="4" name="Picture 3">
            <a:extLst>
              <a:ext uri="{FF2B5EF4-FFF2-40B4-BE49-F238E27FC236}">
                <a16:creationId xmlns:a16="http://schemas.microsoft.com/office/drawing/2014/main" id="{789195DD-4D8B-4C42-9480-E32107F87634}"/>
              </a:ext>
            </a:extLst>
          </p:cNvPr>
          <p:cNvPicPr>
            <a:picLocks noChangeAspect="1"/>
          </p:cNvPicPr>
          <p:nvPr/>
        </p:nvPicPr>
        <p:blipFill>
          <a:blip r:embed="rId4"/>
          <a:stretch>
            <a:fillRect/>
          </a:stretch>
        </p:blipFill>
        <p:spPr>
          <a:xfrm>
            <a:off x="6377650" y="3630658"/>
            <a:ext cx="5277413" cy="3227341"/>
          </a:xfrm>
          <a:prstGeom prst="rect">
            <a:avLst/>
          </a:prstGeom>
        </p:spPr>
      </p:pic>
      <p:pic>
        <p:nvPicPr>
          <p:cNvPr id="7" name="Picture 6">
            <a:extLst>
              <a:ext uri="{FF2B5EF4-FFF2-40B4-BE49-F238E27FC236}">
                <a16:creationId xmlns:a16="http://schemas.microsoft.com/office/drawing/2014/main" id="{F3C201FF-B060-0347-A427-8DC0154B9E9D}"/>
              </a:ext>
            </a:extLst>
          </p:cNvPr>
          <p:cNvPicPr>
            <a:picLocks noChangeAspect="1"/>
          </p:cNvPicPr>
          <p:nvPr/>
        </p:nvPicPr>
        <p:blipFill rotWithShape="1">
          <a:blip r:embed="rId5"/>
          <a:srcRect/>
          <a:stretch/>
        </p:blipFill>
        <p:spPr>
          <a:xfrm>
            <a:off x="5367850" y="3530530"/>
            <a:ext cx="6287213" cy="3327469"/>
          </a:xfrm>
          <a:prstGeom prst="rect">
            <a:avLst/>
          </a:prstGeom>
        </p:spPr>
      </p:pic>
    </p:spTree>
    <p:extLst>
      <p:ext uri="{BB962C8B-B14F-4D97-AF65-F5344CB8AC3E}">
        <p14:creationId xmlns:p14="http://schemas.microsoft.com/office/powerpoint/2010/main" val="31554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1859279" y="1865597"/>
            <a:ext cx="9766663" cy="5548186"/>
          </a:xfrm>
        </p:spPr>
        <p:txBody>
          <a:bodyPr/>
          <a:lstStyle/>
          <a:p>
            <a:pPr fontAlgn="base"/>
            <a:r>
              <a:rPr lang="en-US" dirty="0"/>
              <a:t>Easy access to published </a:t>
            </a:r>
            <a:r>
              <a:rPr lang="en-US" dirty="0" err="1"/>
              <a:t>scRNA</a:t>
            </a:r>
            <a:r>
              <a:rPr lang="en-US" dirty="0"/>
              <a:t>-seq datasets</a:t>
            </a:r>
          </a:p>
          <a:p>
            <a:pPr fontAlgn="base"/>
            <a:r>
              <a:rPr lang="en-US" dirty="0"/>
              <a:t>Flexible grouping by clusters and categories</a:t>
            </a:r>
          </a:p>
          <a:p>
            <a:pPr fontAlgn="base"/>
            <a:r>
              <a:rPr lang="en-US" dirty="0" err="1"/>
              <a:t>tSNE</a:t>
            </a:r>
            <a:r>
              <a:rPr lang="en-US" dirty="0"/>
              <a:t> and UMAP cell plots with data overlay</a:t>
            </a:r>
            <a:endParaRPr lang="en-US" i="1" dirty="0"/>
          </a:p>
          <a:p>
            <a:pPr fontAlgn="base"/>
            <a:r>
              <a:rPr lang="en-US" dirty="0"/>
              <a:t>One-click differential expression (DE) analysis</a:t>
            </a:r>
          </a:p>
          <a:p>
            <a:pPr fontAlgn="base"/>
            <a:endParaRPr lang="en-US" dirty="0"/>
          </a:p>
          <a:p>
            <a:pPr fontAlgn="base"/>
            <a:r>
              <a:rPr lang="en-US" dirty="0"/>
              <a:t>Network reconstruction from DE results</a:t>
            </a:r>
          </a:p>
          <a:p>
            <a:pPr fontAlgn="base"/>
            <a:r>
              <a:rPr lang="en-US" dirty="0"/>
              <a:t>Expression data overlay on networks</a:t>
            </a:r>
          </a:p>
          <a:p>
            <a:pPr fontAlgn="base"/>
            <a:r>
              <a:rPr lang="en-US" dirty="0"/>
              <a:t>Functional enrichment analysis on networks</a:t>
            </a:r>
          </a:p>
          <a:p>
            <a:pPr fontAlgn="base"/>
            <a:endParaRPr lang="en-US" dirty="0"/>
          </a:p>
          <a:p>
            <a:pPr fontAlgn="base"/>
            <a:endParaRPr lang="en-US" dirty="0"/>
          </a:p>
          <a:p>
            <a:pPr fontAlgn="base"/>
            <a:endParaRPr lang="en-US" i="1" dirty="0"/>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err="1">
                <a:effectLst/>
              </a:rPr>
              <a:t>scNetViz</a:t>
            </a:r>
            <a:r>
              <a:rPr lang="en-US" dirty="0">
                <a:effectLst/>
              </a:rPr>
              <a:t> Features</a:t>
            </a:r>
          </a:p>
        </p:txBody>
      </p:sp>
      <p:sp>
        <p:nvSpPr>
          <p:cNvPr id="4" name="TextBox 3">
            <a:extLst>
              <a:ext uri="{FF2B5EF4-FFF2-40B4-BE49-F238E27FC236}">
                <a16:creationId xmlns:a16="http://schemas.microsoft.com/office/drawing/2014/main" id="{525FC1B2-02F8-9F40-BFB3-DB4053CB8EB0}"/>
              </a:ext>
            </a:extLst>
          </p:cNvPr>
          <p:cNvSpPr txBox="1"/>
          <p:nvPr/>
        </p:nvSpPr>
        <p:spPr>
          <a:xfrm>
            <a:off x="7701280" y="1233488"/>
            <a:ext cx="3556000" cy="497840"/>
          </a:xfrm>
          <a:prstGeom prst="rect">
            <a:avLst/>
          </a:prstGeom>
          <a:noFill/>
          <a:ln>
            <a:noFill/>
          </a:ln>
        </p:spPr>
        <p:txBody>
          <a:bodyPr wrap="none" rtlCol="0" anchor="ctr" anchorCtr="0">
            <a:noAutofit/>
          </a:bodyPr>
          <a:lstStyle/>
          <a:p>
            <a:pPr>
              <a:spcAft>
                <a:spcPts val="600"/>
              </a:spcAft>
            </a:pPr>
            <a:r>
              <a:rPr lang="en-US" sz="2000" i="1" dirty="0">
                <a:solidFill>
                  <a:schemeClr val="bg1"/>
                </a:solidFill>
                <a:latin typeface="Helvetica" charset="0"/>
                <a:ea typeface="Times New Roman" charset="0"/>
                <a:cs typeface="Arial" charset="0"/>
              </a:rPr>
              <a:t>by Scooter Morris, UCSF/CZI</a:t>
            </a:r>
          </a:p>
        </p:txBody>
      </p:sp>
    </p:spTree>
    <p:extLst>
      <p:ext uri="{BB962C8B-B14F-4D97-AF65-F5344CB8AC3E}">
        <p14:creationId xmlns:p14="http://schemas.microsoft.com/office/powerpoint/2010/main" val="39390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392432" y="1865597"/>
            <a:ext cx="11737838" cy="4408386"/>
          </a:xfrm>
        </p:spPr>
        <p:txBody>
          <a:bodyPr/>
          <a:lstStyle/>
          <a:p>
            <a:pPr fontAlgn="base"/>
            <a:r>
              <a:rPr lang="en-US" u="sng" dirty="0"/>
              <a:t>From normalized </a:t>
            </a:r>
            <a:r>
              <a:rPr lang="en-US" u="sng" dirty="0" err="1"/>
              <a:t>scRNA-seq</a:t>
            </a:r>
            <a:r>
              <a:rPr lang="en-US" u="sng" dirty="0"/>
              <a:t> datasets to networks and function</a:t>
            </a:r>
          </a:p>
          <a:p>
            <a:pPr marL="0" indent="0" fontAlgn="base">
              <a:buNone/>
            </a:pPr>
            <a:endParaRPr lang="en-US" dirty="0"/>
          </a:p>
          <a:p>
            <a:pPr lvl="1" fontAlgn="base"/>
            <a:r>
              <a:rPr lang="en-US" dirty="0"/>
              <a:t>EBI Single Cell Expression Atlas and CZI Human Cell Atlas</a:t>
            </a:r>
          </a:p>
          <a:p>
            <a:pPr lvl="1" fontAlgn="base"/>
            <a:r>
              <a:rPr lang="en-US" b="1" dirty="0" err="1"/>
              <a:t>scNetViz</a:t>
            </a:r>
            <a:r>
              <a:rPr lang="en-US" b="1" dirty="0"/>
              <a:t> in Cytoscape</a:t>
            </a:r>
            <a:endParaRPr lang="en-US" i="1" dirty="0"/>
          </a:p>
          <a:p>
            <a:pPr lvl="2" fontAlgn="base"/>
            <a:r>
              <a:rPr lang="en-US" sz="2800" dirty="0"/>
              <a:t>Browse available datasets (or import your own)</a:t>
            </a:r>
          </a:p>
          <a:p>
            <a:pPr lvl="2" fontAlgn="base"/>
            <a:r>
              <a:rPr lang="en-US" sz="2800" dirty="0"/>
              <a:t>Select available </a:t>
            </a:r>
            <a:r>
              <a:rPr lang="en-US" sz="2800"/>
              <a:t>clusters or </a:t>
            </a:r>
            <a:r>
              <a:rPr lang="en-US" sz="2800" dirty="0"/>
              <a:t>categories (or import your own)</a:t>
            </a:r>
          </a:p>
          <a:p>
            <a:pPr lvl="2" fontAlgn="base"/>
            <a:r>
              <a:rPr lang="en-US" sz="2800" dirty="0"/>
              <a:t>Perform DE and find top genes</a:t>
            </a:r>
          </a:p>
          <a:p>
            <a:pPr lvl="2" fontAlgn="base"/>
            <a:r>
              <a:rPr lang="en-US" sz="2800" dirty="0"/>
              <a:t>Construct networks from STRING interaction database</a:t>
            </a:r>
          </a:p>
          <a:p>
            <a:pPr lvl="2" fontAlgn="base"/>
            <a:r>
              <a:rPr lang="en-US" sz="2800" dirty="0"/>
              <a:t>Perform enrichment analysis on gene sets </a:t>
            </a:r>
            <a:r>
              <a:rPr lang="en-US" sz="2800" i="1" dirty="0"/>
              <a:t>within cell populations</a:t>
            </a:r>
          </a:p>
          <a:p>
            <a:pPr lvl="2" fontAlgn="base"/>
            <a:r>
              <a:rPr lang="en-US" sz="2800" dirty="0"/>
              <a:t>Export tables, plots and networks with data overlays</a:t>
            </a:r>
            <a:endParaRPr lang="en-US" dirty="0"/>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Wrap up</a:t>
            </a:r>
            <a:endParaRPr lang="en-US" dirty="0">
              <a:effectLst/>
            </a:endParaRPr>
          </a:p>
        </p:txBody>
      </p:sp>
    </p:spTree>
    <p:extLst>
      <p:ext uri="{BB962C8B-B14F-4D97-AF65-F5344CB8AC3E}">
        <p14:creationId xmlns:p14="http://schemas.microsoft.com/office/powerpoint/2010/main" val="17064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11" name="Picture 10">
            <a:extLst>
              <a:ext uri="{FF2B5EF4-FFF2-40B4-BE49-F238E27FC236}">
                <a16:creationId xmlns:a16="http://schemas.microsoft.com/office/drawing/2014/main" id="{7E111C85-3857-6642-9407-4DBE88F8B9E5}"/>
              </a:ext>
            </a:extLst>
          </p:cNvPr>
          <p:cNvPicPr>
            <a:picLocks noChangeAspect="1"/>
          </p:cNvPicPr>
          <p:nvPr/>
        </p:nvPicPr>
        <p:blipFill>
          <a:blip r:embed="rId3"/>
          <a:stretch>
            <a:fillRect/>
          </a:stretch>
        </p:blipFill>
        <p:spPr>
          <a:xfrm>
            <a:off x="678180" y="1921925"/>
            <a:ext cx="5121834" cy="3953437"/>
          </a:xfrm>
          <a:prstGeom prst="rect">
            <a:avLst/>
          </a:prstGeom>
        </p:spPr>
      </p:pic>
      <p:grpSp>
        <p:nvGrpSpPr>
          <p:cNvPr id="16" name="Group 15">
            <a:extLst>
              <a:ext uri="{FF2B5EF4-FFF2-40B4-BE49-F238E27FC236}">
                <a16:creationId xmlns:a16="http://schemas.microsoft.com/office/drawing/2014/main" id="{FC5EE51B-959D-2447-9A79-6EA12364BD04}"/>
              </a:ext>
            </a:extLst>
          </p:cNvPr>
          <p:cNvGrpSpPr/>
          <p:nvPr/>
        </p:nvGrpSpPr>
        <p:grpSpPr>
          <a:xfrm>
            <a:off x="2860303" y="2046984"/>
            <a:ext cx="8493497" cy="4234418"/>
            <a:chOff x="2860303" y="2046984"/>
            <a:chExt cx="8493497" cy="4234418"/>
          </a:xfrm>
        </p:grpSpPr>
        <p:pic>
          <p:nvPicPr>
            <p:cNvPr id="14" name="Picture 13" descr="Waddington_Landscape_network.jpg">
              <a:extLst>
                <a:ext uri="{FF2B5EF4-FFF2-40B4-BE49-F238E27FC236}">
                  <a16:creationId xmlns:a16="http://schemas.microsoft.com/office/drawing/2014/main" id="{90BB3278-1EE0-D14B-85DE-BE1D02CC4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934" y="2046984"/>
              <a:ext cx="5596866" cy="3586139"/>
            </a:xfrm>
            <a:prstGeom prst="rect">
              <a:avLst/>
            </a:prstGeom>
          </p:spPr>
        </p:pic>
        <p:sp>
          <p:nvSpPr>
            <p:cNvPr id="15" name="TextBox 14">
              <a:extLst>
                <a:ext uri="{FF2B5EF4-FFF2-40B4-BE49-F238E27FC236}">
                  <a16:creationId xmlns:a16="http://schemas.microsoft.com/office/drawing/2014/main" id="{BFFD9939-108B-6F45-BE8B-B210E6046CD4}"/>
                </a:ext>
              </a:extLst>
            </p:cNvPr>
            <p:cNvSpPr txBox="1"/>
            <p:nvPr/>
          </p:nvSpPr>
          <p:spPr>
            <a:xfrm>
              <a:off x="2860303" y="5758182"/>
              <a:ext cx="6276077" cy="523220"/>
            </a:xfrm>
            <a:prstGeom prst="rect">
              <a:avLst/>
            </a:prstGeom>
            <a:noFill/>
          </p:spPr>
          <p:txBody>
            <a:bodyPr wrap="none" rtlCol="0">
              <a:spAutoFit/>
            </a:bodyPr>
            <a:lstStyle/>
            <a:p>
              <a:r>
                <a:rPr lang="en-US" sz="2800" dirty="0"/>
                <a:t>Waddington’s </a:t>
              </a:r>
              <a:r>
                <a:rPr lang="en-US" sz="2800" i="1" dirty="0"/>
                <a:t>Epigenetic Landscape,</a:t>
              </a:r>
              <a:r>
                <a:rPr lang="en-US" sz="2800" dirty="0"/>
                <a:t> 1940</a:t>
              </a:r>
              <a:endParaRPr lang="en-US" sz="2800" i="1" dirty="0"/>
            </a:p>
          </p:txBody>
        </p:sp>
      </p:grpSp>
    </p:spTree>
    <p:extLst>
      <p:ext uri="{BB962C8B-B14F-4D97-AF65-F5344CB8AC3E}">
        <p14:creationId xmlns:p14="http://schemas.microsoft.com/office/powerpoint/2010/main" val="35855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Gene lists + interaction database = networks</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5" name="Picture 4">
            <a:extLst>
              <a:ext uri="{FF2B5EF4-FFF2-40B4-BE49-F238E27FC236}">
                <a16:creationId xmlns:a16="http://schemas.microsoft.com/office/drawing/2014/main" id="{26D93F3C-1D63-864B-A151-8E59FC17DF73}"/>
              </a:ext>
            </a:extLst>
          </p:cNvPr>
          <p:cNvPicPr>
            <a:picLocks noChangeAspect="1"/>
          </p:cNvPicPr>
          <p:nvPr/>
        </p:nvPicPr>
        <p:blipFill rotWithShape="1">
          <a:blip r:embed="rId4"/>
          <a:srcRect b="31773"/>
          <a:stretch/>
        </p:blipFill>
        <p:spPr>
          <a:xfrm>
            <a:off x="134685" y="2470895"/>
            <a:ext cx="5240711" cy="3751165"/>
          </a:xfrm>
          <a:prstGeom prst="rect">
            <a:avLst/>
          </a:prstGeom>
        </p:spPr>
      </p:pic>
      <p:pic>
        <p:nvPicPr>
          <p:cNvPr id="6" name="Picture 5">
            <a:extLst>
              <a:ext uri="{FF2B5EF4-FFF2-40B4-BE49-F238E27FC236}">
                <a16:creationId xmlns:a16="http://schemas.microsoft.com/office/drawing/2014/main" id="{8759B1CF-CDA4-7F4F-B71B-43ABCD7BA5AC}"/>
              </a:ext>
            </a:extLst>
          </p:cNvPr>
          <p:cNvPicPr>
            <a:picLocks noChangeAspect="1"/>
          </p:cNvPicPr>
          <p:nvPr/>
        </p:nvPicPr>
        <p:blipFill>
          <a:blip r:embed="rId5"/>
          <a:stretch>
            <a:fillRect/>
          </a:stretch>
        </p:blipFill>
        <p:spPr>
          <a:xfrm>
            <a:off x="5811327" y="3708500"/>
            <a:ext cx="2103314" cy="810061"/>
          </a:xfrm>
          <a:prstGeom prst="rect">
            <a:avLst/>
          </a:prstGeom>
        </p:spPr>
      </p:pic>
      <p:sp>
        <p:nvSpPr>
          <p:cNvPr id="9" name="Rectangle 8">
            <a:extLst>
              <a:ext uri="{FF2B5EF4-FFF2-40B4-BE49-F238E27FC236}">
                <a16:creationId xmlns:a16="http://schemas.microsoft.com/office/drawing/2014/main" id="{7915F50E-E590-A641-98DC-33BD0844FF03}"/>
              </a:ext>
            </a:extLst>
          </p:cNvPr>
          <p:cNvSpPr/>
          <p:nvPr/>
        </p:nvSpPr>
        <p:spPr>
          <a:xfrm>
            <a:off x="5392505" y="3775529"/>
            <a:ext cx="439544" cy="707886"/>
          </a:xfrm>
          <a:prstGeom prst="rect">
            <a:avLst/>
          </a:prstGeom>
        </p:spPr>
        <p:txBody>
          <a:bodyPr wrap="none">
            <a:spAutoFit/>
          </a:bodyPr>
          <a:lstStyle/>
          <a:p>
            <a:r>
              <a:rPr lang="en-US" sz="4000" b="1" dirty="0"/>
              <a:t>+</a:t>
            </a:r>
          </a:p>
        </p:txBody>
      </p:sp>
      <p:sp>
        <p:nvSpPr>
          <p:cNvPr id="10" name="Rectangle 9">
            <a:extLst>
              <a:ext uri="{FF2B5EF4-FFF2-40B4-BE49-F238E27FC236}">
                <a16:creationId xmlns:a16="http://schemas.microsoft.com/office/drawing/2014/main" id="{B9460A20-7284-424D-A3F9-F16581F2DD29}"/>
              </a:ext>
            </a:extLst>
          </p:cNvPr>
          <p:cNvSpPr/>
          <p:nvPr/>
        </p:nvSpPr>
        <p:spPr>
          <a:xfrm>
            <a:off x="7985518" y="3775529"/>
            <a:ext cx="439544" cy="707886"/>
          </a:xfrm>
          <a:prstGeom prst="rect">
            <a:avLst/>
          </a:prstGeom>
        </p:spPr>
        <p:txBody>
          <a:bodyPr wrap="none">
            <a:spAutoFit/>
          </a:bodyPr>
          <a:lstStyle/>
          <a:p>
            <a:r>
              <a:rPr lang="en-US" sz="4000" b="1" dirty="0"/>
              <a:t>=</a:t>
            </a:r>
          </a:p>
        </p:txBody>
      </p:sp>
    </p:spTree>
    <p:extLst>
      <p:ext uri="{BB962C8B-B14F-4D97-AF65-F5344CB8AC3E}">
        <p14:creationId xmlns:p14="http://schemas.microsoft.com/office/powerpoint/2010/main" val="231427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Overlay expression data onto network</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5" name="Picture 4">
            <a:extLst>
              <a:ext uri="{FF2B5EF4-FFF2-40B4-BE49-F238E27FC236}">
                <a16:creationId xmlns:a16="http://schemas.microsoft.com/office/drawing/2014/main" id="{26D93F3C-1D63-864B-A151-8E59FC17DF73}"/>
              </a:ext>
            </a:extLst>
          </p:cNvPr>
          <p:cNvPicPr>
            <a:picLocks noChangeAspect="1"/>
          </p:cNvPicPr>
          <p:nvPr/>
        </p:nvPicPr>
        <p:blipFill rotWithShape="1">
          <a:blip r:embed="rId4"/>
          <a:srcRect b="31773"/>
          <a:stretch/>
        </p:blipFill>
        <p:spPr>
          <a:xfrm>
            <a:off x="134685" y="2470895"/>
            <a:ext cx="5240711" cy="3751165"/>
          </a:xfrm>
          <a:prstGeom prst="rect">
            <a:avLst/>
          </a:prstGeom>
        </p:spPr>
      </p:pic>
      <p:pic>
        <p:nvPicPr>
          <p:cNvPr id="6" name="Picture 5">
            <a:extLst>
              <a:ext uri="{FF2B5EF4-FFF2-40B4-BE49-F238E27FC236}">
                <a16:creationId xmlns:a16="http://schemas.microsoft.com/office/drawing/2014/main" id="{8759B1CF-CDA4-7F4F-B71B-43ABCD7BA5AC}"/>
              </a:ext>
            </a:extLst>
          </p:cNvPr>
          <p:cNvPicPr>
            <a:picLocks noChangeAspect="1"/>
          </p:cNvPicPr>
          <p:nvPr/>
        </p:nvPicPr>
        <p:blipFill>
          <a:blip r:embed="rId5"/>
          <a:stretch>
            <a:fillRect/>
          </a:stretch>
        </p:blipFill>
        <p:spPr>
          <a:xfrm>
            <a:off x="5811327" y="3708500"/>
            <a:ext cx="2103314" cy="810061"/>
          </a:xfrm>
          <a:prstGeom prst="rect">
            <a:avLst/>
          </a:prstGeom>
        </p:spPr>
      </p:pic>
      <p:sp>
        <p:nvSpPr>
          <p:cNvPr id="9" name="Rectangle 8">
            <a:extLst>
              <a:ext uri="{FF2B5EF4-FFF2-40B4-BE49-F238E27FC236}">
                <a16:creationId xmlns:a16="http://schemas.microsoft.com/office/drawing/2014/main" id="{7915F50E-E590-A641-98DC-33BD0844FF03}"/>
              </a:ext>
            </a:extLst>
          </p:cNvPr>
          <p:cNvSpPr/>
          <p:nvPr/>
        </p:nvSpPr>
        <p:spPr>
          <a:xfrm>
            <a:off x="5392505" y="3775529"/>
            <a:ext cx="439544" cy="707886"/>
          </a:xfrm>
          <a:prstGeom prst="rect">
            <a:avLst/>
          </a:prstGeom>
        </p:spPr>
        <p:txBody>
          <a:bodyPr wrap="none">
            <a:spAutoFit/>
          </a:bodyPr>
          <a:lstStyle/>
          <a:p>
            <a:r>
              <a:rPr lang="en-US" sz="4000" b="1" dirty="0"/>
              <a:t>+</a:t>
            </a:r>
          </a:p>
        </p:txBody>
      </p:sp>
      <p:sp>
        <p:nvSpPr>
          <p:cNvPr id="10" name="Rectangle 9">
            <a:extLst>
              <a:ext uri="{FF2B5EF4-FFF2-40B4-BE49-F238E27FC236}">
                <a16:creationId xmlns:a16="http://schemas.microsoft.com/office/drawing/2014/main" id="{B9460A20-7284-424D-A3F9-F16581F2DD29}"/>
              </a:ext>
            </a:extLst>
          </p:cNvPr>
          <p:cNvSpPr/>
          <p:nvPr/>
        </p:nvSpPr>
        <p:spPr>
          <a:xfrm>
            <a:off x="7985518" y="3775529"/>
            <a:ext cx="439544" cy="707886"/>
          </a:xfrm>
          <a:prstGeom prst="rect">
            <a:avLst/>
          </a:prstGeom>
        </p:spPr>
        <p:txBody>
          <a:bodyPr wrap="none">
            <a:spAutoFit/>
          </a:bodyPr>
          <a:lstStyle/>
          <a:p>
            <a:r>
              <a:rPr lang="en-US" sz="4000" b="1" dirty="0"/>
              <a:t>=</a:t>
            </a:r>
          </a:p>
        </p:txBody>
      </p:sp>
    </p:spTree>
    <p:extLst>
      <p:ext uri="{BB962C8B-B14F-4D97-AF65-F5344CB8AC3E}">
        <p14:creationId xmlns:p14="http://schemas.microsoft.com/office/powerpoint/2010/main" val="28897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Weighted interactions by evidence type</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11" name="Picture 10">
            <a:extLst>
              <a:ext uri="{FF2B5EF4-FFF2-40B4-BE49-F238E27FC236}">
                <a16:creationId xmlns:a16="http://schemas.microsoft.com/office/drawing/2014/main" id="{148C1C5C-C1C7-4347-814A-7725E4C8ECE6}"/>
              </a:ext>
            </a:extLst>
          </p:cNvPr>
          <p:cNvPicPr>
            <a:picLocks noChangeAspect="1"/>
          </p:cNvPicPr>
          <p:nvPr/>
        </p:nvPicPr>
        <p:blipFill rotWithShape="1">
          <a:blip r:embed="rId4"/>
          <a:srcRect l="1495" b="14410"/>
          <a:stretch/>
        </p:blipFill>
        <p:spPr>
          <a:xfrm>
            <a:off x="1320799" y="2644996"/>
            <a:ext cx="6684619" cy="3402958"/>
          </a:xfrm>
          <a:prstGeom prst="rect">
            <a:avLst/>
          </a:prstGeom>
        </p:spPr>
      </p:pic>
    </p:spTree>
    <p:extLst>
      <p:ext uri="{BB962C8B-B14F-4D97-AF65-F5344CB8AC3E}">
        <p14:creationId xmlns:p14="http://schemas.microsoft.com/office/powerpoint/2010/main" val="39502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GO analysis on relevant parts of network</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6" name="Picture 5">
            <a:extLst>
              <a:ext uri="{FF2B5EF4-FFF2-40B4-BE49-F238E27FC236}">
                <a16:creationId xmlns:a16="http://schemas.microsoft.com/office/drawing/2014/main" id="{2DF486A2-F6BA-1048-B10B-0BBFF609B02A}"/>
              </a:ext>
            </a:extLst>
          </p:cNvPr>
          <p:cNvPicPr>
            <a:picLocks noChangeAspect="1"/>
          </p:cNvPicPr>
          <p:nvPr/>
        </p:nvPicPr>
        <p:blipFill rotWithShape="1">
          <a:blip r:embed="rId4"/>
          <a:srcRect r="40526"/>
          <a:stretch/>
        </p:blipFill>
        <p:spPr>
          <a:xfrm>
            <a:off x="566057" y="2606080"/>
            <a:ext cx="7781381" cy="3480790"/>
          </a:xfrm>
          <a:prstGeom prst="rect">
            <a:avLst/>
          </a:prstGeom>
        </p:spPr>
      </p:pic>
    </p:spTree>
    <p:extLst>
      <p:ext uri="{BB962C8B-B14F-4D97-AF65-F5344CB8AC3E}">
        <p14:creationId xmlns:p14="http://schemas.microsoft.com/office/powerpoint/2010/main" val="26753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err="1">
                <a:effectLst/>
              </a:rPr>
              <a:t>scNetViz</a:t>
            </a:r>
            <a:r>
              <a:rPr lang="en-US" dirty="0">
                <a:effectLst/>
              </a:rPr>
              <a:t> Overview</a:t>
            </a:r>
          </a:p>
        </p:txBody>
      </p:sp>
      <p:sp>
        <p:nvSpPr>
          <p:cNvPr id="5" name="Text Placeholder 4">
            <a:extLst>
              <a:ext uri="{FF2B5EF4-FFF2-40B4-BE49-F238E27FC236}">
                <a16:creationId xmlns:a16="http://schemas.microsoft.com/office/drawing/2014/main" id="{83ECB276-FF7B-D048-AE8B-2556104A1EF0}"/>
              </a:ext>
            </a:extLst>
          </p:cNvPr>
          <p:cNvSpPr>
            <a:spLocks noGrp="1"/>
          </p:cNvSpPr>
          <p:nvPr>
            <p:ph type="body" sz="quarter" idx="10"/>
          </p:nvPr>
        </p:nvSpPr>
        <p:spPr>
          <a:xfrm>
            <a:off x="1456855" y="1888432"/>
            <a:ext cx="5086847" cy="4242187"/>
          </a:xfrm>
        </p:spPr>
        <p:txBody>
          <a:bodyPr/>
          <a:lstStyle/>
          <a:p>
            <a:pPr marL="914400" lvl="2" indent="0" algn="ctr" fontAlgn="base">
              <a:buNone/>
            </a:pPr>
            <a:r>
              <a:rPr lang="en-US" dirty="0"/>
              <a:t>Browse available datasets </a:t>
            </a:r>
          </a:p>
          <a:p>
            <a:pPr marL="914400" lvl="2" indent="0" algn="ctr" fontAlgn="base">
              <a:buNone/>
            </a:pPr>
            <a:r>
              <a:rPr lang="en-US" dirty="0"/>
              <a:t>(or import your own)</a:t>
            </a:r>
          </a:p>
          <a:p>
            <a:pPr marL="914400" lvl="2" indent="0" algn="ctr" fontAlgn="base">
              <a:buNone/>
            </a:pPr>
            <a:endParaRPr lang="en-US" dirty="0"/>
          </a:p>
          <a:p>
            <a:pPr marL="914400" lvl="2" indent="0" algn="ctr" fontAlgn="base">
              <a:buNone/>
            </a:pPr>
            <a:endParaRPr lang="en-US" dirty="0"/>
          </a:p>
          <a:p>
            <a:pPr marL="914400" lvl="2" indent="0" algn="ctr" fontAlgn="base">
              <a:buNone/>
            </a:pPr>
            <a:r>
              <a:rPr lang="en-US" dirty="0"/>
              <a:t>Select available clusters or categories (or import your own)</a:t>
            </a:r>
          </a:p>
          <a:p>
            <a:pPr marL="914400" lvl="2" indent="0" algn="ctr" fontAlgn="base">
              <a:buNone/>
            </a:pPr>
            <a:endParaRPr lang="en-US" dirty="0"/>
          </a:p>
          <a:p>
            <a:pPr marL="914400" lvl="2" indent="0" algn="ctr" fontAlgn="base">
              <a:buNone/>
            </a:pPr>
            <a:endParaRPr lang="en-US" dirty="0"/>
          </a:p>
          <a:p>
            <a:pPr marL="914400" lvl="2" indent="0" algn="ctr" fontAlgn="base">
              <a:buNone/>
            </a:pPr>
            <a:r>
              <a:rPr lang="en-US" dirty="0"/>
              <a:t>Perform DE and find top genes</a:t>
            </a:r>
          </a:p>
          <a:p>
            <a:pPr marL="914400" lvl="2" indent="0" algn="ctr" fontAlgn="base">
              <a:buNone/>
            </a:pPr>
            <a:endParaRPr lang="en-US" dirty="0"/>
          </a:p>
          <a:p>
            <a:pPr marL="914400" lvl="2" indent="0" algn="ctr" fontAlgn="base">
              <a:buNone/>
            </a:pPr>
            <a:endParaRPr lang="en-US" dirty="0"/>
          </a:p>
          <a:p>
            <a:pPr marL="914400" lvl="2" indent="0" algn="ctr" fontAlgn="base">
              <a:buNone/>
            </a:pPr>
            <a:r>
              <a:rPr lang="en-US" dirty="0"/>
              <a:t>Construct networks and perform enrichment analysis</a:t>
            </a:r>
          </a:p>
        </p:txBody>
      </p:sp>
      <p:grpSp>
        <p:nvGrpSpPr>
          <p:cNvPr id="9" name="Group 8">
            <a:extLst>
              <a:ext uri="{FF2B5EF4-FFF2-40B4-BE49-F238E27FC236}">
                <a16:creationId xmlns:a16="http://schemas.microsoft.com/office/drawing/2014/main" id="{68D3B963-4905-0841-BD92-C69E856920B5}"/>
              </a:ext>
            </a:extLst>
          </p:cNvPr>
          <p:cNvGrpSpPr/>
          <p:nvPr/>
        </p:nvGrpSpPr>
        <p:grpSpPr>
          <a:xfrm>
            <a:off x="4390888" y="2675636"/>
            <a:ext cx="341906" cy="2776330"/>
            <a:chOff x="5646752" y="2671638"/>
            <a:chExt cx="341906" cy="2776330"/>
          </a:xfrm>
        </p:grpSpPr>
        <p:sp>
          <p:nvSpPr>
            <p:cNvPr id="6" name="Down Arrow 5">
              <a:extLst>
                <a:ext uri="{FF2B5EF4-FFF2-40B4-BE49-F238E27FC236}">
                  <a16:creationId xmlns:a16="http://schemas.microsoft.com/office/drawing/2014/main" id="{A3F8C90E-D9A4-3840-ADDD-272430675F62}"/>
                </a:ext>
              </a:extLst>
            </p:cNvPr>
            <p:cNvSpPr/>
            <p:nvPr/>
          </p:nvSpPr>
          <p:spPr>
            <a:xfrm>
              <a:off x="5646752" y="2671638"/>
              <a:ext cx="341906" cy="500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9FD32FA0-3FE5-CF4E-B5C2-395A11FCF047}"/>
                </a:ext>
              </a:extLst>
            </p:cNvPr>
            <p:cNvSpPr/>
            <p:nvPr/>
          </p:nvSpPr>
          <p:spPr>
            <a:xfrm>
              <a:off x="5646752" y="3898197"/>
              <a:ext cx="341906" cy="500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B1588A97-8D62-1745-81C8-21BC6F0A8054}"/>
                </a:ext>
              </a:extLst>
            </p:cNvPr>
            <p:cNvSpPr/>
            <p:nvPr/>
          </p:nvSpPr>
          <p:spPr>
            <a:xfrm>
              <a:off x="5646752" y="4947036"/>
              <a:ext cx="341906" cy="500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2E95F07-F444-7A4D-8AAE-6D0ABCB2D0DF}"/>
              </a:ext>
            </a:extLst>
          </p:cNvPr>
          <p:cNvPicPr>
            <a:picLocks noChangeAspect="1"/>
          </p:cNvPicPr>
          <p:nvPr/>
        </p:nvPicPr>
        <p:blipFill rotWithShape="1">
          <a:blip r:embed="rId3"/>
          <a:srcRect l="610"/>
          <a:stretch/>
        </p:blipFill>
        <p:spPr>
          <a:xfrm>
            <a:off x="7084380" y="1888432"/>
            <a:ext cx="2704407" cy="1341174"/>
          </a:xfrm>
          <a:prstGeom prst="rect">
            <a:avLst/>
          </a:prstGeom>
        </p:spPr>
      </p:pic>
      <p:pic>
        <p:nvPicPr>
          <p:cNvPr id="11" name="Picture 10">
            <a:extLst>
              <a:ext uri="{FF2B5EF4-FFF2-40B4-BE49-F238E27FC236}">
                <a16:creationId xmlns:a16="http://schemas.microsoft.com/office/drawing/2014/main" id="{944AEED8-E03A-8143-BBD3-4597D96BEF70}"/>
              </a:ext>
            </a:extLst>
          </p:cNvPr>
          <p:cNvPicPr>
            <a:picLocks noChangeAspect="1"/>
          </p:cNvPicPr>
          <p:nvPr/>
        </p:nvPicPr>
        <p:blipFill>
          <a:blip r:embed="rId4"/>
          <a:stretch>
            <a:fillRect/>
          </a:stretch>
        </p:blipFill>
        <p:spPr>
          <a:xfrm>
            <a:off x="7681539" y="3352431"/>
            <a:ext cx="1510087" cy="1655234"/>
          </a:xfrm>
          <a:prstGeom prst="rect">
            <a:avLst/>
          </a:prstGeom>
        </p:spPr>
      </p:pic>
      <p:pic>
        <p:nvPicPr>
          <p:cNvPr id="12" name="Picture 11">
            <a:extLst>
              <a:ext uri="{FF2B5EF4-FFF2-40B4-BE49-F238E27FC236}">
                <a16:creationId xmlns:a16="http://schemas.microsoft.com/office/drawing/2014/main" id="{F2D26029-C878-7549-8CB4-954566115F82}"/>
              </a:ext>
            </a:extLst>
          </p:cNvPr>
          <p:cNvPicPr>
            <a:picLocks noChangeAspect="1"/>
          </p:cNvPicPr>
          <p:nvPr/>
        </p:nvPicPr>
        <p:blipFill>
          <a:blip r:embed="rId5"/>
          <a:stretch>
            <a:fillRect/>
          </a:stretch>
        </p:blipFill>
        <p:spPr>
          <a:xfrm>
            <a:off x="7578630" y="5007665"/>
            <a:ext cx="1715909" cy="1749799"/>
          </a:xfrm>
          <a:prstGeom prst="rect">
            <a:avLst/>
          </a:prstGeom>
        </p:spPr>
      </p:pic>
    </p:spTree>
    <p:extLst>
      <p:ext uri="{BB962C8B-B14F-4D97-AF65-F5344CB8AC3E}">
        <p14:creationId xmlns:p14="http://schemas.microsoft.com/office/powerpoint/2010/main" val="85541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F40B5-BB35-6145-9250-E2AA5C19A08D}"/>
              </a:ext>
            </a:extLst>
          </p:cNvPr>
          <p:cNvPicPr>
            <a:picLocks noChangeAspect="1"/>
          </p:cNvPicPr>
          <p:nvPr/>
        </p:nvPicPr>
        <p:blipFill>
          <a:blip r:embed="rId3"/>
          <a:stretch>
            <a:fillRect/>
          </a:stretch>
        </p:blipFill>
        <p:spPr>
          <a:xfrm>
            <a:off x="1442852" y="0"/>
            <a:ext cx="9027183" cy="7712765"/>
          </a:xfrm>
          <a:prstGeom prst="rect">
            <a:avLst/>
          </a:prstGeom>
        </p:spPr>
      </p:pic>
    </p:spTree>
    <p:extLst>
      <p:ext uri="{BB962C8B-B14F-4D97-AF65-F5344CB8AC3E}">
        <p14:creationId xmlns:p14="http://schemas.microsoft.com/office/powerpoint/2010/main" val="3962071315"/>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3" id="{520861A0-039A-2D44-AB17-004FAF73F726}" vid="{04C3138C-DD1C-EC4B-885C-41923CF60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24163</TotalTime>
  <Words>566</Words>
  <Application>Microsoft Macintosh PowerPoint</Application>
  <PresentationFormat>Widescreen</PresentationFormat>
  <Paragraphs>103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Zapf Dingbats</vt:lpstr>
      <vt:lpstr>Arial</vt:lpstr>
      <vt:lpstr>Calibri</vt:lpstr>
      <vt:lpstr>Helvetica</vt:lpstr>
      <vt:lpstr>Office Theme</vt:lpstr>
      <vt:lpstr>Single Cell  Network Visualization scNetViz and STRING in Cytoscape </vt:lpstr>
      <vt:lpstr>scNetViz Features</vt:lpstr>
      <vt:lpstr>Networks in gene expression analysis</vt:lpstr>
      <vt:lpstr>Networks in gene expression analysis</vt:lpstr>
      <vt:lpstr>Networks in gene expression analysis</vt:lpstr>
      <vt:lpstr>Networks in gene expression analysis</vt:lpstr>
      <vt:lpstr>Networks in gene expression analysis</vt:lpstr>
      <vt:lpstr>scNetViz Overview</vt:lpstr>
      <vt:lpstr>PowerPoint Presentation</vt:lpstr>
      <vt:lpstr>PowerPoint Presentation</vt:lpstr>
      <vt:lpstr>PowerPoint Presentation</vt:lpstr>
      <vt:lpstr>scNetViz: perform differential expression</vt:lpstr>
      <vt:lpstr>scNetViz: view results</vt:lpstr>
      <vt:lpstr>PowerPoint Presentation</vt:lpstr>
      <vt:lpstr>scNetViz: generate networks</vt:lpstr>
      <vt:lpstr>scNetViz: explore networks</vt:lpstr>
      <vt:lpstr>scNetViz: explore networks</vt:lpstr>
      <vt:lpstr>scNetViz: from atlas to networks</vt:lpstr>
      <vt:lpstr>scNetViz: from atlas to networks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60</cp:revision>
  <cp:lastPrinted>2019-05-14T02:07:01Z</cp:lastPrinted>
  <dcterms:created xsi:type="dcterms:W3CDTF">2019-03-13T22:39:35Z</dcterms:created>
  <dcterms:modified xsi:type="dcterms:W3CDTF">2021-03-31T17:50:57Z</dcterms:modified>
</cp:coreProperties>
</file>