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81"/>
  </p:notesMasterIdLst>
  <p:handoutMasterIdLst>
    <p:handoutMasterId r:id="rId82"/>
  </p:handoutMasterIdLst>
  <p:sldIdLst>
    <p:sldId id="263" r:id="rId2"/>
    <p:sldId id="305" r:id="rId3"/>
    <p:sldId id="306" r:id="rId4"/>
    <p:sldId id="331" r:id="rId5"/>
    <p:sldId id="344" r:id="rId6"/>
    <p:sldId id="343" r:id="rId7"/>
    <p:sldId id="337" r:id="rId8"/>
    <p:sldId id="313" r:id="rId9"/>
    <p:sldId id="314" r:id="rId10"/>
    <p:sldId id="315" r:id="rId11"/>
    <p:sldId id="317" r:id="rId12"/>
    <p:sldId id="326" r:id="rId13"/>
    <p:sldId id="327" r:id="rId14"/>
    <p:sldId id="322" r:id="rId15"/>
    <p:sldId id="348" r:id="rId16"/>
    <p:sldId id="321" r:id="rId17"/>
    <p:sldId id="371" r:id="rId18"/>
    <p:sldId id="411" r:id="rId19"/>
    <p:sldId id="353" r:id="rId20"/>
    <p:sldId id="382" r:id="rId21"/>
    <p:sldId id="374" r:id="rId22"/>
    <p:sldId id="338" r:id="rId23"/>
    <p:sldId id="435" r:id="rId24"/>
    <p:sldId id="345" r:id="rId25"/>
    <p:sldId id="387" r:id="rId26"/>
    <p:sldId id="412" r:id="rId27"/>
    <p:sldId id="406" r:id="rId28"/>
    <p:sldId id="423" r:id="rId29"/>
    <p:sldId id="407" r:id="rId30"/>
    <p:sldId id="414" r:id="rId31"/>
    <p:sldId id="415" r:id="rId32"/>
    <p:sldId id="388" r:id="rId33"/>
    <p:sldId id="385" r:id="rId34"/>
    <p:sldId id="430" r:id="rId35"/>
    <p:sldId id="440" r:id="rId36"/>
    <p:sldId id="425" r:id="rId37"/>
    <p:sldId id="427" r:id="rId38"/>
    <p:sldId id="418" r:id="rId39"/>
    <p:sldId id="434" r:id="rId40"/>
    <p:sldId id="339" r:id="rId41"/>
    <p:sldId id="359" r:id="rId42"/>
    <p:sldId id="362" r:id="rId43"/>
    <p:sldId id="383" r:id="rId44"/>
    <p:sldId id="442" r:id="rId45"/>
    <p:sldId id="336" r:id="rId46"/>
    <p:sldId id="391" r:id="rId47"/>
    <p:sldId id="392" r:id="rId48"/>
    <p:sldId id="437" r:id="rId49"/>
    <p:sldId id="393" r:id="rId50"/>
    <p:sldId id="394" r:id="rId51"/>
    <p:sldId id="395" r:id="rId52"/>
    <p:sldId id="397" r:id="rId53"/>
    <p:sldId id="439" r:id="rId54"/>
    <p:sldId id="379" r:id="rId55"/>
    <p:sldId id="367" r:id="rId56"/>
    <p:sldId id="373" r:id="rId57"/>
    <p:sldId id="429" r:id="rId58"/>
    <p:sldId id="372" r:id="rId59"/>
    <p:sldId id="364" r:id="rId60"/>
    <p:sldId id="332" r:id="rId61"/>
    <p:sldId id="340" r:id="rId62"/>
    <p:sldId id="421" r:id="rId63"/>
    <p:sldId id="342" r:id="rId64"/>
    <p:sldId id="333" r:id="rId65"/>
    <p:sldId id="334" r:id="rId66"/>
    <p:sldId id="400" r:id="rId67"/>
    <p:sldId id="402" r:id="rId68"/>
    <p:sldId id="405" r:id="rId69"/>
    <p:sldId id="417" r:id="rId70"/>
    <p:sldId id="404" r:id="rId71"/>
    <p:sldId id="351" r:id="rId72"/>
    <p:sldId id="311" r:id="rId73"/>
    <p:sldId id="309" r:id="rId74"/>
    <p:sldId id="280" r:id="rId75"/>
    <p:sldId id="441" r:id="rId76"/>
    <p:sldId id="320" r:id="rId77"/>
    <p:sldId id="424" r:id="rId78"/>
    <p:sldId id="426" r:id="rId79"/>
    <p:sldId id="330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1D4"/>
    <a:srgbClr val="002A40"/>
    <a:srgbClr val="CD28A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3"/>
    <p:restoredTop sz="73210"/>
  </p:normalViewPr>
  <p:slideViewPr>
    <p:cSldViewPr snapToGrid="0" snapToObjects="1">
      <p:cViewPr varScale="1">
        <p:scale>
          <a:sx n="55" d="100"/>
          <a:sy n="55" d="100"/>
        </p:scale>
        <p:origin x="5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488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Helvetica Regular" charset="0"/>
              </a:rPr>
              <a:t>11/29/21</a:t>
            </a:fld>
            <a:endParaRPr lang="en-US" dirty="0">
              <a:latin typeface="Helvetica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Helvetica Regular" charset="0"/>
              </a:rPr>
              <a:t>‹#›</a:t>
            </a:fld>
            <a:endParaRPr lang="en-US" dirty="0"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11/29/21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Regular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nitab.com/en-us/minitab/18/help-and-how-to/statistics/basic-statistics/supporting-topics/basics/null-and-alternative-hypotheses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nitab.com/en-us/minitab/18/help-and-how-to/statistics/basic-statistics/supporting-topics/data-concepts/what-are-parameters-parameter-estimates-and-sampling-distributions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nitab.com/minitab/19/help-and-how-to/probability-distributions-random-data-and-resampling-analyses/how-to/probability-distributions/methods-and-formulas/methods-and-formulas/#f-distribution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6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More at 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blog.minitab.com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/adventures-in-statistics-2/understanding-t-tests-t-values-and-t-distributions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T-values are an example of what statisticians call test statistics. A test statistic is a standardized value that is calculated from sample data during a hypothesis test.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The procedure that calculates the test statistic compares your data to what is expected under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  <a:hlinkClick r:id="rId3"/>
              </a:rPr>
              <a:t>null hypothesis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Each type of t-test uses a specific procedure to boil all of your sample data down to one value, the t-value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The calculations behind t-values compare your sample mean(s) to the null hypothesis and incorporates both the sample size and the variability in the data.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A t-value of 0 indicates that the sample results exactly equal the null hypothesis. As the difference between the sample data and the null hypothesis increases, the absolute value of the t-value increases.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1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More at 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blog.minitab.com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/adventures-in-statistics-2/understanding-t-tests-t-values-and-t-distributions</a:t>
            </a:r>
          </a:p>
          <a:p>
            <a:endParaRPr lang="en-US" dirty="0">
              <a:solidFill>
                <a:srgbClr val="424446"/>
              </a:solidFill>
              <a:latin typeface="Segoe UI" panose="020B0502040204020203" pitchFamily="34" charset="0"/>
            </a:endParaRPr>
          </a:p>
          <a:p>
            <a:r>
              <a:rPr lang="en-US" dirty="0"/>
              <a:t>A sampling distribution is a theoretical probability distribution of the possible values of some sample statistic that would occur if we were to draw all possible samples of a fixed size from a given population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If we drew multiple random samples of the same size from the same population and performed the same t-test, we would obtain many t-values and we could plot a distribution of all of them. This type of distribution is known as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  <a:hlinkClick r:id="rId3"/>
              </a:rPr>
              <a:t>sampling distribution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We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don’t need to collect many samples to do this but different t-distributions exist for every sample size!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4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To use the F-test to determine whether group means are equal, it’s just a matter of including the correct variances in the ratio. In one-way ANOVA, the F-statistic is this ratio: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F = variation between sample means / variation within the samples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For one-way ANOVA, the ratio of the between-group variability to the within-group variability follows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  <a:hlinkClick r:id="rId3"/>
              </a:rPr>
              <a:t>F-distribution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 when the null hypothesis is true.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two-way ANOVA is used to estimate how the mean of a quantitative variable changes according to the levels of two categorical variables. Use a two-way ANOVA when you want to know how two independent variables, in combination, affect a dependent variable( more here: https://</a:t>
            </a:r>
            <a:r>
              <a:rPr lang="en-US" dirty="0" err="1"/>
              <a:t>www.scribbr.com</a:t>
            </a:r>
            <a:r>
              <a:rPr lang="en-US" dirty="0"/>
              <a:t>/statistics/two-way-</a:t>
            </a:r>
            <a:r>
              <a:rPr lang="en-US" dirty="0" err="1"/>
              <a:t>anova</a:t>
            </a:r>
            <a:r>
              <a:rPr lang="en-US" dirty="0"/>
              <a:t>/)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www.fiosgenomics.com</a:t>
            </a:r>
            <a:r>
              <a:rPr lang="en-US" dirty="0"/>
              <a:t>/experimental-design/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Control for systematic bias (error): 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Distribute the biological groups systematically in a balanced fashion: for two groups of equal size, every second from each group 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Divide it into roughly equal size batches limited by your capacity for the step 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Tip: </a:t>
            </a:r>
            <a:r>
              <a:rPr lang="en-US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colour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code the sample names by biological group and the column next to it by batch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Randomization and balancing with respect to biology of interest: Possible to separate technical variation from biological variation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3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00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Suggested reading: </a:t>
            </a:r>
            <a:r>
              <a:rPr lang="en-US" sz="1200" dirty="0"/>
              <a:t>Stephen M.. 2016. Seven Pillars of Statistical Wisdom. Harvard University Press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5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Probability refers to finding the chance that a particular event occurs given a distribution of the data or some conditions/evidence. Probability is the percentage that an event will occur, it talks about the future and it’s written as P(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Hypothesis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|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Evidence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).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In Likelihood,  we try to fit a distribution to data. It talks about the past as the event had been already happened. It can be written as P(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Evidence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|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Hypothesis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).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/analytics-</a:t>
            </a:r>
            <a:r>
              <a:rPr lang="en-US" dirty="0" err="1"/>
              <a:t>vidhya</a:t>
            </a:r>
            <a:r>
              <a:rPr lang="en-US" dirty="0"/>
              <a:t>/probability-vs-likelihood-873dcfe15df8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The probability density function (PDF) is the probability that a random variable, say X, will take a value exactly equal to x.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The cumulative distribution function (CDF) is the probability that a random variable, say X, will take a value less than or equal to x.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Helvetica Regular" charset="0"/>
                <a:ea typeface="+mn-ea"/>
                <a:cs typeface="+mn-cs"/>
              </a:rPr>
              <a:t>For the cumulative distribution function, we are interested in the probability taking on a value equal to or less than the specified value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Helvetica Regular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1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Experimental error: uncontrolled variation in the experiment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Identify the experimental units and the source of variation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central limit theorem states that the sampling distribution of the mean of any independent, random variable will be normal or nearly normal, if the sample size is large enough.</a:t>
            </a:r>
          </a:p>
          <a:p>
            <a:r>
              <a:rPr lang="en-US" dirty="0"/>
              <a:t>More about it: https://</a:t>
            </a:r>
            <a:r>
              <a:rPr lang="en-US" dirty="0" err="1"/>
              <a:t>corporatefinanceinstitute.com</a:t>
            </a:r>
            <a:r>
              <a:rPr lang="en-US" dirty="0"/>
              <a:t>/resources/knowledge/other/central-limit-theorem/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information: https</a:t>
            </a:r>
            <a:r>
              <a:rPr lang="en-US" dirty="0"/>
              <a:t>://</a:t>
            </a:r>
            <a:r>
              <a:rPr lang="en-US" dirty="0" err="1"/>
              <a:t>uca.edu</a:t>
            </a:r>
            <a:r>
              <a:rPr lang="en-US" dirty="0"/>
              <a:t>/psychology/files/2013/08/Ch10-Experimental-Design_Statistical-Analysis-of-Data.pdf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sampling distribution is a theoretical probability distribution of the possible values of some sample statistic that would occur if we were to draw all possible samples of a fixed size from a given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6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about multiple testing correction: </a:t>
            </a:r>
          </a:p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/an-overview-of-methods-to-address-the-multiple-comparison-problem-310427b3ba92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9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more about replicates and </a:t>
            </a:r>
            <a:r>
              <a:rPr lang="en-US" dirty="0" err="1"/>
              <a:t>repeats:https</a:t>
            </a:r>
            <a:r>
              <a:rPr lang="en-US" dirty="0"/>
              <a:t>://</a:t>
            </a:r>
            <a:r>
              <a:rPr lang="en-US" dirty="0" err="1"/>
              <a:t>support.minitab.com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</a:t>
            </a:r>
            <a:r>
              <a:rPr lang="en-US" dirty="0" err="1"/>
              <a:t>minitab</a:t>
            </a:r>
            <a:r>
              <a:rPr lang="en-US" dirty="0"/>
              <a:t>/18/help-and-how-to/modeling-statistics/doe/supporting-topics/basics/replicates-and-repeats-in-designed-experiments/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https://select-</a:t>
                </a:r>
                <a:r>
                  <a:rPr lang="en-US" dirty="0" err="1"/>
                  <a:t>statistics.co.uk</a:t>
                </a:r>
                <a:r>
                  <a:rPr lang="en-US" dirty="0"/>
                  <a:t>/blog/importance-effect-sample-size/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Confidence interval: 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/>
                          </a:rPr>
                          <m:t>CI</m:t>
                        </m:r>
                      </m:e>
                      <m:sub>
                        <m:r>
                          <a:rPr lang="en-US" sz="2400" b="0" i="0">
                            <a:latin typeface="Cambria Math"/>
                          </a:rPr>
                          <m:t>95%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rPr>
                      <m:t>has</m:t>
                    </m:r>
                    <m:r>
                      <a:rPr lang="en-US" sz="2400" b="0" i="0" dirty="0">
                        <a:latin typeface="Cambria Math"/>
                      </a:rPr>
                      <m:t> </m:t>
                    </m:r>
                    <m:r>
                      <a:rPr lang="en-US" sz="2400" b="0" i="0">
                        <a:latin typeface="Cambria Math"/>
                      </a:rPr>
                      <m:t>95%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of chance to contain the true value of the parameter 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In term of the </a:t>
                </a:r>
                <a:r>
                  <a:rPr lang="en-US" sz="24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mean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the </a:t>
                </a:r>
                <a:r>
                  <a:rPr lang="en-US" sz="24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standard deviation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and the </a:t>
                </a:r>
                <a:r>
                  <a:rPr lang="en-US" sz="24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sample size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sz="2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latin typeface="Cambria Math"/>
                          </a:rPr>
                          <m:t>CI</m:t>
                        </m:r>
                      </m:e>
                      <m:sub>
                        <m:r>
                          <a:rPr lang="en-US" sz="2400" b="0" i="0">
                            <a:latin typeface="Cambria Math"/>
                          </a:rPr>
                          <m:t>95%</m:t>
                        </m:r>
                      </m:sub>
                    </m:sSub>
                    <m:r>
                      <a:rPr lang="en-US" sz="2400" b="0" i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acc>
                    <m:r>
                      <a:rPr lang="en-US" sz="2400" b="0" i="0" dirty="0">
                        <a:latin typeface="Cambria Math"/>
                      </a:rPr>
                      <m:t>−1.96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>
                            <a:latin typeface="Cambria Math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dirty="0">
                                <a:latin typeface="Cambria Math"/>
                              </a:rPr>
                              <m:t>n</m:t>
                            </m:r>
                          </m:e>
                        </m:rad>
                      </m:den>
                    </m:f>
                    <m:r>
                      <a:rPr lang="en-US" sz="2400" b="0" i="0" dirty="0">
                        <a:latin typeface="Cambria Math"/>
                      </a:rPr>
                      <m:t>;</m:t>
                    </m:r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dirty="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acc>
                    <m:r>
                      <a:rPr lang="en-US" sz="2400" b="0" i="0" dirty="0">
                        <a:latin typeface="Cambria Math"/>
                      </a:rPr>
                      <m:t>+1.96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>
                            <a:latin typeface="Cambria Math"/>
                          </a:rP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dirty="0">
                                <a:latin typeface="Cambria Math"/>
                              </a:rPr>
                              <m:t>n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rPr>
                      <m:t>]</m:t>
                    </m:r>
                  </m:oMath>
                </a14:m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Example of use:</a:t>
                </a:r>
              </a:p>
              <a:p>
                <a:pPr lvl="1"/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CI=[-5,-2]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 The value is negative</a:t>
                </a:r>
              </a:p>
              <a:p>
                <a:pPr lvl="1"/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CI=[-5,5]  Not significant</a:t>
                </a:r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https://select-</a:t>
                </a:r>
                <a:r>
                  <a:rPr lang="en-US" dirty="0" err="1"/>
                  <a:t>statistics.co.uk</a:t>
                </a:r>
                <a:r>
                  <a:rPr lang="en-US" dirty="0"/>
                  <a:t>/blog/importance-effect-sample-size/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Confidence interval: 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The </a:t>
                </a:r>
                <a:r>
                  <a:rPr lang="en-US" sz="2400" b="0" i="0">
                    <a:latin typeface="Cambria Math"/>
                  </a:rPr>
                  <a:t>CI</a:t>
                </a:r>
                <a:r>
                  <a:rPr lang="en-US" sz="2400" b="0" i="0">
                    <a:latin typeface="Cambria Math" panose="02040503050406030204" pitchFamily="18" charset="0"/>
                  </a:rPr>
                  <a:t>_(</a:t>
                </a:r>
                <a:r>
                  <a:rPr lang="en-US" sz="2400" b="0" i="0">
                    <a:latin typeface="Cambria Math"/>
                  </a:rPr>
                  <a:t>95%</a:t>
                </a:r>
                <a:r>
                  <a:rPr lang="en-US" sz="2400" b="0" i="0">
                    <a:latin typeface="Cambria Math" panose="02040503050406030204" pitchFamily="18" charset="0"/>
                  </a:rPr>
                  <a:t>)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 "</a:t>
                </a:r>
                <a:r>
                  <a:rPr lang="en-US" sz="2400" i="0" dirty="0">
                    <a:latin typeface="Cambria Math" panose="02040503050406030204" pitchFamily="18" charset="0"/>
                    <a:ea typeface="Helvetica Neue Light" panose="02000403000000020004" pitchFamily="2" charset="0"/>
                  </a:rPr>
                  <a:t>has</a:t>
                </a:r>
                <a:r>
                  <a:rPr lang="en-US" sz="2400" b="0" i="0" dirty="0">
                    <a:latin typeface="Cambria Math"/>
                    <a:ea typeface="Helvetica Neue Light" panose="02000403000000020004" pitchFamily="2" charset="0"/>
                  </a:rPr>
                  <a:t>"</a:t>
                </a:r>
                <a:r>
                  <a:rPr lang="en-US" sz="2400" b="0" i="0" dirty="0">
                    <a:latin typeface="Cambria Math"/>
                  </a:rPr>
                  <a:t> </a:t>
                </a:r>
                <a:r>
                  <a:rPr lang="en-US" sz="2400" b="0" i="0">
                    <a:latin typeface="Cambria Math"/>
                  </a:rPr>
                  <a:t>95%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of chance to contain the true value of the parameter 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In term of the </a:t>
                </a:r>
                <a:r>
                  <a:rPr lang="en-US" sz="24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mean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the </a:t>
                </a:r>
                <a:r>
                  <a:rPr lang="en-US" sz="24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standard deviation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, and the </a:t>
                </a:r>
                <a:r>
                  <a:rPr lang="en-US" sz="2400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sample size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US" sz="2400" dirty="0">
                  <a:solidFill>
                    <a:srgbClr val="FF000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r>
                  <a:rPr lang="en-US" sz="2400" b="0" i="0">
                    <a:latin typeface="Cambria Math"/>
                  </a:rPr>
                  <a:t>CI</a:t>
                </a:r>
                <a:r>
                  <a:rPr lang="en-US" sz="2400" b="0" i="0">
                    <a:latin typeface="Cambria Math" panose="02040503050406030204" pitchFamily="18" charset="0"/>
                  </a:rPr>
                  <a:t>_(</a:t>
                </a:r>
                <a:r>
                  <a:rPr lang="en-US" sz="2400" b="0" i="0">
                    <a:latin typeface="Cambria Math"/>
                  </a:rPr>
                  <a:t>95%</a:t>
                </a:r>
                <a:r>
                  <a:rPr lang="en-US" sz="2400" b="0" i="0">
                    <a:latin typeface="Cambria Math" panose="02040503050406030204" pitchFamily="18" charset="0"/>
                  </a:rPr>
                  <a:t>)</a:t>
                </a:r>
                <a:r>
                  <a:rPr lang="en-US" sz="2400" b="0" i="0">
                    <a:latin typeface="Cambria Math"/>
                  </a:rPr>
                  <a:t>=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[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(</a:t>
                </a:r>
                <a:r>
                  <a:rPr lang="en-US" sz="2400" b="0" i="0" dirty="0">
                    <a:latin typeface="Cambria Math"/>
                  </a:rPr>
                  <a:t>X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</a:t>
                </a:r>
                <a:r>
                  <a:rPr lang="en-US" sz="2400" b="0" i="0" dirty="0">
                    <a:latin typeface="Cambria Math"/>
                  </a:rPr>
                  <a:t>n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 ) ̅</a:t>
                </a:r>
                <a:r>
                  <a:rPr lang="en-US" sz="2400" b="0" i="0" dirty="0">
                    <a:latin typeface="Cambria Math"/>
                  </a:rPr>
                  <a:t>−1.96 s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/√</a:t>
                </a:r>
                <a:r>
                  <a:rPr lang="en-US" sz="2400" b="0" i="0" dirty="0">
                    <a:latin typeface="Cambria Math"/>
                  </a:rPr>
                  <a:t>n;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(</a:t>
                </a:r>
                <a:r>
                  <a:rPr lang="en-US" sz="2400" b="0" i="0" dirty="0">
                    <a:latin typeface="Cambria Math"/>
                  </a:rPr>
                  <a:t>X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</a:t>
                </a:r>
                <a:r>
                  <a:rPr lang="en-US" sz="2400" b="0" i="0" dirty="0">
                    <a:latin typeface="Cambria Math"/>
                  </a:rPr>
                  <a:t>n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 ) ̅</a:t>
                </a:r>
                <a:r>
                  <a:rPr lang="en-US" sz="2400" b="0" i="0" dirty="0">
                    <a:latin typeface="Cambria Math"/>
                  </a:rPr>
                  <a:t>+1.96 s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/√</a:t>
                </a:r>
                <a:r>
                  <a:rPr lang="en-US" sz="2400" b="0" i="0" dirty="0">
                    <a:latin typeface="Cambria Math"/>
                  </a:rPr>
                  <a:t>n "</a:t>
                </a:r>
                <a:r>
                  <a:rPr lang="en-US" sz="2400" i="0" dirty="0">
                    <a:latin typeface="Cambria Math" panose="02040503050406030204" pitchFamily="18" charset="0"/>
                    <a:ea typeface="Helvetica Neue Light" panose="02000403000000020004" pitchFamily="2" charset="0"/>
                  </a:rPr>
                  <a:t>]</a:t>
                </a:r>
                <a:r>
                  <a:rPr lang="en-US" sz="2400" i="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"</a:t>
                </a:r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Example of use:</a:t>
                </a:r>
              </a:p>
              <a:p>
                <a:pPr lvl="1"/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CI=[-5,-2] </a:t>
                </a:r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 The value is negative</a:t>
                </a:r>
              </a:p>
              <a:p>
                <a:pPr lvl="1"/>
                <a:r>
                  <a:rPr lang="en-US" sz="24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CI=[-5,5]  Not significant</a:t>
                </a:r>
                <a:endParaRPr lang="en-US" sz="24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6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D28A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20208"/>
            <a:ext cx="12252960" cy="689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5" y="-20208"/>
            <a:ext cx="12245710" cy="689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  <a:lvl2pPr>
              <a:defRPr>
                <a:solidFill>
                  <a:srgbClr val="002A40"/>
                </a:solidFill>
              </a:defRPr>
            </a:lvl2pPr>
            <a:lvl3pPr>
              <a:defRPr>
                <a:solidFill>
                  <a:srgbClr val="002A40"/>
                </a:solidFill>
              </a:defRPr>
            </a:lvl3pPr>
            <a:lvl4pPr>
              <a:defRPr>
                <a:solidFill>
                  <a:srgbClr val="002A40"/>
                </a:solidFill>
              </a:defRPr>
            </a:lvl4pPr>
            <a:lvl5pPr>
              <a:defRPr>
                <a:solidFill>
                  <a:srgbClr val="002A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CD28A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CD28A3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  <a:lvl2pPr>
              <a:defRPr>
                <a:solidFill>
                  <a:srgbClr val="002A40"/>
                </a:solidFill>
              </a:defRPr>
            </a:lvl2pPr>
            <a:lvl3pPr>
              <a:defRPr>
                <a:solidFill>
                  <a:srgbClr val="002A40"/>
                </a:solidFill>
              </a:defRPr>
            </a:lvl3pPr>
            <a:lvl4pPr>
              <a:defRPr>
                <a:solidFill>
                  <a:srgbClr val="002A40"/>
                </a:solidFill>
              </a:defRPr>
            </a:lvl4pPr>
            <a:lvl5pPr>
              <a:defRPr>
                <a:solidFill>
                  <a:srgbClr val="002A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  <a:lvl2pPr>
              <a:defRPr>
                <a:solidFill>
                  <a:srgbClr val="002A40"/>
                </a:solidFill>
              </a:defRPr>
            </a:lvl2pPr>
            <a:lvl3pPr>
              <a:defRPr>
                <a:solidFill>
                  <a:srgbClr val="002A40"/>
                </a:solidFill>
              </a:defRPr>
            </a:lvl3pPr>
            <a:lvl4pPr>
              <a:defRPr>
                <a:solidFill>
                  <a:srgbClr val="002A40"/>
                </a:solidFill>
              </a:defRPr>
            </a:lvl4pPr>
            <a:lvl5pPr>
              <a:defRPr>
                <a:solidFill>
                  <a:srgbClr val="002A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A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  <a:lvl2pPr>
              <a:defRPr>
                <a:solidFill>
                  <a:srgbClr val="002A40"/>
                </a:solidFill>
              </a:defRPr>
            </a:lvl2pPr>
            <a:lvl3pPr>
              <a:defRPr>
                <a:solidFill>
                  <a:srgbClr val="002A40"/>
                </a:solidFill>
              </a:defRPr>
            </a:lvl3pPr>
            <a:lvl4pPr>
              <a:defRPr>
                <a:solidFill>
                  <a:srgbClr val="002A40"/>
                </a:solidFill>
              </a:defRPr>
            </a:lvl4pPr>
            <a:lvl5pPr>
              <a:defRPr>
                <a:solidFill>
                  <a:srgbClr val="002A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A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  <a:lvl2pPr>
              <a:defRPr>
                <a:solidFill>
                  <a:srgbClr val="002A40"/>
                </a:solidFill>
              </a:defRPr>
            </a:lvl2pPr>
            <a:lvl3pPr>
              <a:defRPr>
                <a:solidFill>
                  <a:srgbClr val="002A40"/>
                </a:solidFill>
              </a:defRPr>
            </a:lvl3pPr>
            <a:lvl4pPr>
              <a:defRPr>
                <a:solidFill>
                  <a:srgbClr val="002A40"/>
                </a:solidFill>
              </a:defRPr>
            </a:lvl4pPr>
            <a:lvl5pPr>
              <a:defRPr>
                <a:solidFill>
                  <a:srgbClr val="002A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522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58" r:id="rId3"/>
    <p:sldLayoutId id="2147483771" r:id="rId4"/>
    <p:sldLayoutId id="2147483768" r:id="rId5"/>
    <p:sldLayoutId id="2147483770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ioinformatics@gladstone.ucsf.ed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11" Type="http://schemas.openxmlformats.org/officeDocument/2006/relationships/image" Target="../media/image28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a.traglia@gladstone.ucsf.edu" TargetMode="External"/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reuben.Thomas@Gladstone.ucsf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ladstone.org/events?series=responsible-conduct-of-research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cr.ucsf.edu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gladstone.org/events?series=data-science-training-program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F75J6V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reuben.Thomas@Gladstone.ucsf.edu" TargetMode="External"/><Relationship Id="rId4" Type="http://schemas.openxmlformats.org/officeDocument/2006/relationships/hyperlink" Target="mailto:michela.traglia@gladstone.ucsf.edu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28">
            <a:extLst>
              <a:ext uri="{FF2B5EF4-FFF2-40B4-BE49-F238E27FC236}">
                <a16:creationId xmlns:a16="http://schemas.microsoft.com/office/drawing/2014/main" id="{3AD74794-0160-0C4C-B1BA-15B6136BAAC6}"/>
              </a:ext>
            </a:extLst>
          </p:cNvPr>
          <p:cNvSpPr txBox="1">
            <a:spLocks/>
          </p:cNvSpPr>
          <p:nvPr/>
        </p:nvSpPr>
        <p:spPr>
          <a:xfrm>
            <a:off x="1524000" y="1736035"/>
            <a:ext cx="9144000" cy="13675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000"/>
            </a:pPr>
            <a:r>
              <a:rPr lang="en-US" sz="6000" b="0" dirty="0"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Experimental design and statistical analysis</a:t>
            </a:r>
          </a:p>
        </p:txBody>
      </p:sp>
      <p:sp>
        <p:nvSpPr>
          <p:cNvPr id="5" name="Google Shape;114;p28">
            <a:extLst>
              <a:ext uri="{FF2B5EF4-FFF2-40B4-BE49-F238E27FC236}">
                <a16:creationId xmlns:a16="http://schemas.microsoft.com/office/drawing/2014/main" id="{B20F40DE-BA66-9946-8C93-E088D50C068E}"/>
              </a:ext>
            </a:extLst>
          </p:cNvPr>
          <p:cNvSpPr txBox="1">
            <a:spLocks/>
          </p:cNvSpPr>
          <p:nvPr/>
        </p:nvSpPr>
        <p:spPr>
          <a:xfrm>
            <a:off x="1524000" y="3884879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Michela </a:t>
            </a:r>
            <a:r>
              <a:rPr lang="en-US" sz="3200" dirty="0" err="1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Traglia</a:t>
            </a: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 and Reuben Thomas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Bioinformatics Core, GIDB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Gladstone Institutes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100"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100"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November 30, 2021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100"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5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9;p29">
            <a:extLst>
              <a:ext uri="{FF2B5EF4-FFF2-40B4-BE49-F238E27FC236}">
                <a16:creationId xmlns:a16="http://schemas.microsoft.com/office/drawing/2014/main" id="{98D6EBA8-8114-8547-9743-6E8D0EDDFEFC}"/>
              </a:ext>
            </a:extLst>
          </p:cNvPr>
          <p:cNvSpPr txBox="1">
            <a:spLocks/>
          </p:cNvSpPr>
          <p:nvPr/>
        </p:nvSpPr>
        <p:spPr>
          <a:xfrm>
            <a:off x="359898" y="413034"/>
            <a:ext cx="10515600" cy="9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4400" dirty="0">
                <a:solidFill>
                  <a:schemeClr val="bg1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Real data is complex</a:t>
            </a:r>
            <a:endParaRPr lang="en-US" sz="4400" dirty="0">
              <a:solidFill>
                <a:schemeClr val="bg1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F7C6B-5D56-5940-9F7A-9D029BD8A8D2}"/>
              </a:ext>
            </a:extLst>
          </p:cNvPr>
          <p:cNvSpPr/>
          <p:nvPr/>
        </p:nvSpPr>
        <p:spPr>
          <a:xfrm>
            <a:off x="179949" y="1299968"/>
            <a:ext cx="11832102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474121">
              <a:lnSpc>
                <a:spcPct val="150000"/>
              </a:lnSpc>
              <a:spcBef>
                <a:spcPts val="1067"/>
              </a:spcBef>
              <a:buSzPts val="2000"/>
              <a:buChar char="●"/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609585" indent="-474121">
              <a:lnSpc>
                <a:spcPct val="150000"/>
              </a:lnSpc>
              <a:spcBef>
                <a:spcPts val="1067"/>
              </a:spcBef>
              <a:buSzPts val="2000"/>
              <a:buChar char="●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workshop provides an introduction to typical experimental design and statistics. </a:t>
            </a:r>
          </a:p>
          <a:p>
            <a:pPr marL="609585" indent="-474121">
              <a:lnSpc>
                <a:spcPct val="150000"/>
              </a:lnSpc>
              <a:spcBef>
                <a:spcPts val="1067"/>
              </a:spcBef>
              <a:buSzPts val="2000"/>
              <a:buChar char="●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Experimental design can be very complicated</a:t>
            </a:r>
          </a:p>
          <a:p>
            <a:pPr marL="609585" indent="-474121">
              <a:lnSpc>
                <a:spcPct val="150000"/>
              </a:lnSpc>
              <a:spcBef>
                <a:spcPts val="1067"/>
              </a:spcBef>
              <a:buSzPts val="2000"/>
              <a:buChar char="●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Real data might need additional analyses choices.</a:t>
            </a:r>
            <a:endParaRPr lang="en-US"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609585" indent="-474121">
              <a:lnSpc>
                <a:spcPct val="150000"/>
              </a:lnSpc>
              <a:spcBef>
                <a:spcPts val="1067"/>
              </a:spcBef>
              <a:buSzPts val="2000"/>
              <a:buChar char="●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analysis choices need experience. </a:t>
            </a:r>
          </a:p>
          <a:p>
            <a:pPr marL="135464" indent="0">
              <a:lnSpc>
                <a:spcPct val="150000"/>
              </a:lnSpc>
              <a:spcBef>
                <a:spcPts val="1067"/>
              </a:spcBef>
              <a:buSzPts val="2000"/>
              <a:buNone/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135464" indent="0">
              <a:lnSpc>
                <a:spcPct val="150000"/>
              </a:lnSpc>
              <a:spcBef>
                <a:spcPts val="1067"/>
              </a:spcBef>
              <a:buSzPts val="2000"/>
              <a:buNone/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135464">
              <a:lnSpc>
                <a:spcPct val="150000"/>
              </a:lnSpc>
              <a:spcBef>
                <a:spcPts val="1067"/>
              </a:spcBef>
              <a:buSzPts val="2000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Consult with the </a:t>
            </a:r>
            <a:r>
              <a:rPr lang="en-US" sz="2400" u="sng" dirty="0">
                <a:solidFill>
                  <a:schemeClr val="hlink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2"/>
              </a:rPr>
              <a:t>Gladstone Bioinformatics core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for such scenarios and data.</a:t>
            </a:r>
          </a:p>
        </p:txBody>
      </p:sp>
    </p:spTree>
    <p:extLst>
      <p:ext uri="{BB962C8B-B14F-4D97-AF65-F5344CB8AC3E}">
        <p14:creationId xmlns:p14="http://schemas.microsoft.com/office/powerpoint/2010/main" val="24053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69616-37BC-CB4A-9898-0FFCC1D74DCE}"/>
              </a:ext>
            </a:extLst>
          </p:cNvPr>
          <p:cNvSpPr/>
          <p:nvPr/>
        </p:nvSpPr>
        <p:spPr>
          <a:xfrm>
            <a:off x="237217" y="149441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Outline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7D8B3-6BA2-FD4E-B4F9-3985725E84B7}"/>
              </a:ext>
            </a:extLst>
          </p:cNvPr>
          <p:cNvSpPr txBox="1"/>
          <p:nvPr/>
        </p:nvSpPr>
        <p:spPr>
          <a:xfrm>
            <a:off x="237217" y="983915"/>
            <a:ext cx="1195478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Experimental design principles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Types of analytical studies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Independent variable / response variable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Target population and generalization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endParaRPr lang="en-US" sz="24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Statistical principles</a:t>
            </a:r>
          </a:p>
          <a:p>
            <a:r>
              <a:rPr lang="en-US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Experiment: Assess differences between gene expression at two developmental stages</a:t>
            </a: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Aggregation and inter-comparison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P-value and multiple test correction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Biological and technical replicates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Power and sample size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Overview statistical tests based on response and predictor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endParaRPr lang="en-US" sz="22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Confounding factors</a:t>
            </a:r>
          </a:p>
          <a:p>
            <a:endParaRPr lang="en-US" sz="22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Good vs bad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66892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F0BBF3-220C-F84D-A401-8FA1C07E3ECE}"/>
              </a:ext>
            </a:extLst>
          </p:cNvPr>
          <p:cNvSpPr/>
          <p:nvPr/>
        </p:nvSpPr>
        <p:spPr>
          <a:xfrm>
            <a:off x="237217" y="149441"/>
            <a:ext cx="11717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Statistical experimental designs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EB999CE-E607-074C-83DD-7D36D0E82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1" r="20692"/>
          <a:stretch/>
        </p:blipFill>
        <p:spPr>
          <a:xfrm>
            <a:off x="9002233" y="1270338"/>
            <a:ext cx="3189767" cy="4178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9D4442-2CB0-EB4D-AE8F-3D20A49617FA}"/>
              </a:ext>
            </a:extLst>
          </p:cNvPr>
          <p:cNvSpPr/>
          <p:nvPr/>
        </p:nvSpPr>
        <p:spPr>
          <a:xfrm>
            <a:off x="237216" y="1270338"/>
            <a:ext cx="8460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scientific method consists of iterative application of the following steps: 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observing of the state of nature</a:t>
            </a: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(2) hypothesizing the mechanism for what has been observed</a:t>
            </a: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(3) collecting data</a:t>
            </a: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(4) analyzing the data to confirm or reject the hypothesis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Statistical experimental designs provide a plan for collecting data in a way that they can be analyzed statistically to corroborate the conjecture in question. </a:t>
            </a:r>
          </a:p>
        </p:txBody>
      </p:sp>
    </p:spTree>
    <p:extLst>
      <p:ext uri="{BB962C8B-B14F-4D97-AF65-F5344CB8AC3E}">
        <p14:creationId xmlns:p14="http://schemas.microsoft.com/office/powerpoint/2010/main" val="348904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D8BC4FF-8253-A74F-BD95-EB6352A5E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" r="-2" b="136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27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B6602-A69F-5648-A8A7-3552387A1912}"/>
              </a:ext>
            </a:extLst>
          </p:cNvPr>
          <p:cNvSpPr/>
          <p:nvPr/>
        </p:nvSpPr>
        <p:spPr>
          <a:xfrm>
            <a:off x="237217" y="149441"/>
            <a:ext cx="3940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Ronald Fisher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D6AB8-3105-D945-AED3-76C645FF4ADB}"/>
              </a:ext>
            </a:extLst>
          </p:cNvPr>
          <p:cNvSpPr txBox="1"/>
          <p:nvPr/>
        </p:nvSpPr>
        <p:spPr>
          <a:xfrm>
            <a:off x="3566160" y="1005071"/>
            <a:ext cx="8625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Overcome the large amount of variation in agricultural and biological experiments that often confused the results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This motivated him to find experimental techniques that could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eliminate as much of the natural variation as possible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prevent unremoved variation from confusing or biasing the effects being tested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detect cause and effect with the minimal amount of experimental effort necessary - time consuming and costly</a:t>
            </a:r>
          </a:p>
        </p:txBody>
      </p:sp>
      <p:pic>
        <p:nvPicPr>
          <p:cNvPr id="5" name="Content Placeholder 10" descr="RonaldFisher.jpg">
            <a:extLst>
              <a:ext uri="{FF2B5EF4-FFF2-40B4-BE49-F238E27FC236}">
                <a16:creationId xmlns:a16="http://schemas.microsoft.com/office/drawing/2014/main" id="{C28C7691-8AA8-F241-8C5C-DD0235044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42" r="-15742"/>
          <a:stretch>
            <a:fillRect/>
          </a:stretch>
        </p:blipFill>
        <p:spPr>
          <a:xfrm>
            <a:off x="-401134" y="1054824"/>
            <a:ext cx="4515062" cy="4578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3D441-53C7-244C-B137-EAF86D91FD21}"/>
              </a:ext>
            </a:extLst>
          </p:cNvPr>
          <p:cNvSpPr txBox="1"/>
          <p:nvPr/>
        </p:nvSpPr>
        <p:spPr>
          <a:xfrm>
            <a:off x="146634" y="5787196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1920 CE, Design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174005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66902E-1203-C743-BB8D-7867E94F21E4}"/>
              </a:ext>
            </a:extLst>
          </p:cNvPr>
          <p:cNvSpPr/>
          <p:nvPr/>
        </p:nvSpPr>
        <p:spPr>
          <a:xfrm>
            <a:off x="237217" y="149441"/>
            <a:ext cx="1183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Problem definition and research question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48E4E-7E95-1D44-B252-C4FC051262D5}"/>
              </a:ext>
            </a:extLst>
          </p:cNvPr>
          <p:cNvSpPr/>
          <p:nvPr/>
        </p:nvSpPr>
        <p:spPr>
          <a:xfrm>
            <a:off x="982971" y="2080828"/>
            <a:ext cx="10226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 specific issue, contradiction between two or more perspectives, or a gap in knowledge that you will aim to address in your research.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266952-C25A-FD4B-AAA6-AFCD38F46CDA}"/>
              </a:ext>
            </a:extLst>
          </p:cNvPr>
          <p:cNvSpPr/>
          <p:nvPr/>
        </p:nvSpPr>
        <p:spPr>
          <a:xfrm>
            <a:off x="237217" y="5326520"/>
            <a:ext cx="11835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What is a (or the) scientific question that you are currently working on?</a:t>
            </a:r>
            <a:endParaRPr lang="en-US" sz="3200" b="0" i="0" dirty="0">
              <a:solidFill>
                <a:srgbClr val="CD28A3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277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CE049-9207-3D4A-88E2-F120A0E0C9FC}"/>
              </a:ext>
            </a:extLst>
          </p:cNvPr>
          <p:cNvSpPr/>
          <p:nvPr/>
        </p:nvSpPr>
        <p:spPr>
          <a:xfrm>
            <a:off x="237217" y="149441"/>
            <a:ext cx="10628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Analytical studies – define objectives</a:t>
            </a:r>
            <a:endParaRPr lang="en-US" sz="440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79FCF1-66B4-BD41-BF21-27384CF41A3E}"/>
              </a:ext>
            </a:extLst>
          </p:cNvPr>
          <p:cNvGrpSpPr/>
          <p:nvPr/>
        </p:nvGrpSpPr>
        <p:grpSpPr>
          <a:xfrm>
            <a:off x="965199" y="1653906"/>
            <a:ext cx="9245600" cy="3581580"/>
            <a:chOff x="482599" y="1250412"/>
            <a:chExt cx="9245600" cy="35815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197EFE-9650-0D48-808E-3EB2F4F4F653}"/>
                </a:ext>
              </a:extLst>
            </p:cNvPr>
            <p:cNvGrpSpPr/>
            <p:nvPr/>
          </p:nvGrpSpPr>
          <p:grpSpPr>
            <a:xfrm>
              <a:off x="482599" y="1250412"/>
              <a:ext cx="9042401" cy="3550188"/>
              <a:chOff x="1220733" y="2095500"/>
              <a:chExt cx="9042401" cy="355018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0B1245F-CFE9-CD4D-BEBB-14956D6CE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1650" y="2095500"/>
                <a:ext cx="0" cy="3550188"/>
              </a:xfrm>
              <a:prstGeom prst="line">
                <a:avLst/>
              </a:prstGeom>
              <a:ln w="349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93B0611-B34A-8B4E-AB23-6CE29C4513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0733" y="2743200"/>
                <a:ext cx="9042401" cy="0"/>
              </a:xfrm>
              <a:prstGeom prst="line">
                <a:avLst/>
              </a:prstGeom>
              <a:ln w="349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CFE7E0-A614-CF43-8E48-7C1A3AAD4FA6}"/>
                  </a:ext>
                </a:extLst>
              </p:cNvPr>
              <p:cNvSpPr txBox="1"/>
              <p:nvPr/>
            </p:nvSpPr>
            <p:spPr>
              <a:xfrm>
                <a:off x="6169989" y="2104698"/>
                <a:ext cx="31630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tx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Experimental studies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175083-F9DF-CB46-951E-667F949B53BD}"/>
                  </a:ext>
                </a:extLst>
              </p:cNvPr>
              <p:cNvSpPr txBox="1"/>
              <p:nvPr/>
            </p:nvSpPr>
            <p:spPr>
              <a:xfrm>
                <a:off x="1429706" y="2095500"/>
                <a:ext cx="32752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>
                    <a:solidFill>
                      <a:schemeClr val="tx2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Observational studies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81B8D2-CE04-1E43-A69C-8A2DC522009E}"/>
                </a:ext>
              </a:extLst>
            </p:cNvPr>
            <p:cNvSpPr txBox="1"/>
            <p:nvPr/>
          </p:nvSpPr>
          <p:spPr>
            <a:xfrm>
              <a:off x="482599" y="2031225"/>
              <a:ext cx="442118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Researchers don’t assign choices</a:t>
              </a:r>
            </a:p>
            <a:p>
              <a:endPara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Observing what is already happening</a:t>
              </a:r>
            </a:p>
            <a:p>
              <a:endPara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No establishing cause-effect</a:t>
              </a:r>
            </a:p>
            <a:p>
              <a:endPara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Ex. Case-controls, cohort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014ED8-D49F-2148-A1D5-7497CC23AE9B}"/>
                </a:ext>
              </a:extLst>
            </p:cNvPr>
            <p:cNvSpPr txBox="1"/>
            <p:nvPr/>
          </p:nvSpPr>
          <p:spPr>
            <a:xfrm>
              <a:off x="5380941" y="2031225"/>
              <a:ext cx="434725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Researchers manipulate factors</a:t>
              </a:r>
            </a:p>
            <a:p>
              <a:endPara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Create a treatment and compare the response</a:t>
              </a:r>
            </a:p>
            <a:p>
              <a:endPara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Changes cause an effect</a:t>
              </a:r>
            </a:p>
            <a:p>
              <a:endPara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  <a:p>
              <a:r>
                <a:rPr lang="en-US" sz="2200" dirty="0" err="1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Ex.Clinical</a:t>
              </a:r>
              <a:r>
                <a:rPr lang="en-US" sz="22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 trials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D4602E7-9FF4-5D46-B76B-9CF70ED20ED1}"/>
              </a:ext>
            </a:extLst>
          </p:cNvPr>
          <p:cNvSpPr/>
          <p:nvPr/>
        </p:nvSpPr>
        <p:spPr>
          <a:xfrm>
            <a:off x="145588" y="5498895"/>
            <a:ext cx="12046412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Why is the experiment to be performed?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Aim is to classify sources of variability? Or to study cause and effect relationship?</a:t>
            </a:r>
          </a:p>
        </p:txBody>
      </p:sp>
    </p:spTree>
    <p:extLst>
      <p:ext uri="{BB962C8B-B14F-4D97-AF65-F5344CB8AC3E}">
        <p14:creationId xmlns:p14="http://schemas.microsoft.com/office/powerpoint/2010/main" val="125963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>
            <a:extLst>
              <a:ext uri="{FF2B5EF4-FFF2-40B4-BE49-F238E27FC236}">
                <a16:creationId xmlns:a16="http://schemas.microsoft.com/office/drawing/2014/main" id="{C4C828E4-933A-644D-B136-49594E76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137" y="2965104"/>
            <a:ext cx="1505797" cy="1517487"/>
          </a:xfrm>
          <a:prstGeom prst="rect">
            <a:avLst/>
          </a:prstGeom>
        </p:spPr>
      </p:pic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2D298574-640D-A640-A8D0-0287C5628B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5777" y="3043504"/>
            <a:ext cx="1505797" cy="1517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8AF393-A14E-7643-961F-34EFBCA2F3E1}"/>
              </a:ext>
            </a:extLst>
          </p:cNvPr>
          <p:cNvSpPr/>
          <p:nvPr/>
        </p:nvSpPr>
        <p:spPr>
          <a:xfrm>
            <a:off x="2373351" y="5366022"/>
            <a:ext cx="1255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1F9992"/>
                </a:solidFill>
                <a:latin typeface="Century Gothic"/>
                <a:cs typeface="Century Gothic"/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31BEA-9324-1D41-B9C5-993B75C2C7AC}"/>
              </a:ext>
            </a:extLst>
          </p:cNvPr>
          <p:cNvSpPr/>
          <p:nvPr/>
        </p:nvSpPr>
        <p:spPr>
          <a:xfrm>
            <a:off x="6804048" y="5330846"/>
            <a:ext cx="1292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D42E2E"/>
                </a:solidFill>
                <a:latin typeface="Century Gothic"/>
                <a:cs typeface="Century Gothic"/>
              </a:rPr>
              <a:t>ASD CASE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5AC7D-BAC5-D54C-B6E2-026460574176}"/>
              </a:ext>
            </a:extLst>
          </p:cNvPr>
          <p:cNvSpPr txBox="1"/>
          <p:nvPr/>
        </p:nvSpPr>
        <p:spPr>
          <a:xfrm>
            <a:off x="4985998" y="6336268"/>
            <a:ext cx="388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Lyall </a:t>
            </a:r>
            <a:r>
              <a:rPr lang="en-US" sz="1600" i="1" dirty="0">
                <a:latin typeface="Arial"/>
                <a:cs typeface="Arial"/>
              </a:rPr>
              <a:t>et al, </a:t>
            </a:r>
            <a:r>
              <a:rPr lang="en-US" sz="1600" dirty="0">
                <a:latin typeface="Arial"/>
                <a:cs typeface="Arial"/>
              </a:rPr>
              <a:t>Environ Health </a:t>
            </a:r>
            <a:r>
              <a:rPr lang="en-US" sz="1600" dirty="0" err="1">
                <a:latin typeface="Arial"/>
                <a:cs typeface="Arial"/>
              </a:rPr>
              <a:t>Perspect</a:t>
            </a:r>
            <a:r>
              <a:rPr lang="en-US" sz="1600" dirty="0">
                <a:latin typeface="Arial"/>
                <a:cs typeface="Arial"/>
              </a:rPr>
              <a:t> 2017</a:t>
            </a:r>
          </a:p>
        </p:txBody>
      </p:sp>
      <p:pic>
        <p:nvPicPr>
          <p:cNvPr id="17" name="Picture 16" descr="danger-sign-board-500x500.jpg">
            <a:extLst>
              <a:ext uri="{FF2B5EF4-FFF2-40B4-BE49-F238E27FC236}">
                <a16:creationId xmlns:a16="http://schemas.microsoft.com/office/drawing/2014/main" id="{2E299A34-7CB6-4A47-82B2-3971613766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3919" r="6458" b="9254"/>
          <a:stretch/>
        </p:blipFill>
        <p:spPr>
          <a:xfrm>
            <a:off x="699197" y="1294564"/>
            <a:ext cx="1416714" cy="124985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8192E1-DE7A-FD41-A95C-0B3010357527}"/>
              </a:ext>
            </a:extLst>
          </p:cNvPr>
          <p:cNvCxnSpPr/>
          <p:nvPr/>
        </p:nvCxnSpPr>
        <p:spPr>
          <a:xfrm>
            <a:off x="2061473" y="4267808"/>
            <a:ext cx="446953" cy="214783"/>
          </a:xfrm>
          <a:prstGeom prst="straightConnector1">
            <a:avLst/>
          </a:prstGeom>
          <a:ln>
            <a:solidFill>
              <a:srgbClr val="1F999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503EA2-F44D-4A45-BE80-5DCEEBE5366D}"/>
              </a:ext>
            </a:extLst>
          </p:cNvPr>
          <p:cNvCxnSpPr/>
          <p:nvPr/>
        </p:nvCxnSpPr>
        <p:spPr>
          <a:xfrm>
            <a:off x="6480993" y="4420208"/>
            <a:ext cx="446953" cy="214783"/>
          </a:xfrm>
          <a:prstGeom prst="straightConnector1">
            <a:avLst/>
          </a:prstGeom>
          <a:ln>
            <a:solidFill>
              <a:srgbClr val="BD1127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baby (1).png">
            <a:extLst>
              <a:ext uri="{FF2B5EF4-FFF2-40B4-BE49-F238E27FC236}">
                <a16:creationId xmlns:a16="http://schemas.microsoft.com/office/drawing/2014/main" id="{011FDA78-A9D4-6040-AA4D-F933AD78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51" y="4074007"/>
            <a:ext cx="1203537" cy="1203537"/>
          </a:xfrm>
          <a:prstGeom prst="rect">
            <a:avLst/>
          </a:prstGeom>
        </p:spPr>
      </p:pic>
      <p:pic>
        <p:nvPicPr>
          <p:cNvPr id="22" name="Picture 21" descr="baby (1).png">
            <a:extLst>
              <a:ext uri="{FF2B5EF4-FFF2-40B4-BE49-F238E27FC236}">
                <a16:creationId xmlns:a16="http://schemas.microsoft.com/office/drawing/2014/main" id="{8FA62550-4761-AA4F-B1D0-89A0F873FB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16" y="4045415"/>
            <a:ext cx="1203537" cy="1203537"/>
          </a:xfrm>
          <a:prstGeom prst="rect">
            <a:avLst/>
          </a:prstGeom>
        </p:spPr>
      </p:pic>
      <p:pic>
        <p:nvPicPr>
          <p:cNvPr id="23" name="Picture 22" descr="danger-sign-board-500x500.jpg">
            <a:extLst>
              <a:ext uri="{FF2B5EF4-FFF2-40B4-BE49-F238E27FC236}">
                <a16:creationId xmlns:a16="http://schemas.microsoft.com/office/drawing/2014/main" id="{35709F15-C3DF-E24A-BF21-A2C6FB2D3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3919" r="6458" b="9254"/>
          <a:stretch/>
        </p:blipFill>
        <p:spPr>
          <a:xfrm>
            <a:off x="4985998" y="1375572"/>
            <a:ext cx="1416714" cy="12498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F541861-6250-3F40-B3EC-C1D4261DD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118" y="1279222"/>
            <a:ext cx="1270000" cy="1270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947448-8E91-AA43-BFBA-F78C4F540BCB}"/>
              </a:ext>
            </a:extLst>
          </p:cNvPr>
          <p:cNvSpPr/>
          <p:nvPr/>
        </p:nvSpPr>
        <p:spPr>
          <a:xfrm>
            <a:off x="237217" y="149441"/>
            <a:ext cx="1183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Problem definition and research question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8D6DAE6-0E22-DF45-A9FC-53EEE40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150" y="2135821"/>
            <a:ext cx="4679745" cy="1329595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Chemical pollutants during pregnancy contributing to autism in children</a:t>
            </a:r>
          </a:p>
        </p:txBody>
      </p:sp>
    </p:spTree>
    <p:extLst>
      <p:ext uri="{BB962C8B-B14F-4D97-AF65-F5344CB8AC3E}">
        <p14:creationId xmlns:p14="http://schemas.microsoft.com/office/powerpoint/2010/main" val="76447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357808" y="344212"/>
            <a:ext cx="112113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Poll</a:t>
            </a:r>
            <a:endParaRPr lang="en-US" b="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357808" y="1212574"/>
            <a:ext cx="11350488" cy="4056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We want to study a potential association between pollutants measured in a cohort of pregnant women and autism diagnosed in their children (age 2-3).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Which kind of study are you dealing with?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1. Observational study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2. Experimental study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73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1C9907-E4BE-734A-8308-04EBAF0EFA9F}"/>
              </a:ext>
            </a:extLst>
          </p:cNvPr>
          <p:cNvSpPr/>
          <p:nvPr/>
        </p:nvSpPr>
        <p:spPr>
          <a:xfrm>
            <a:off x="366079" y="268377"/>
            <a:ext cx="9478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Independent variable and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A7E3F-95D9-C94B-BC90-371CB657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9" y="1133613"/>
            <a:ext cx="8864316" cy="2961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4670F4-2EE6-B542-96A9-C0DB4BA53F24}"/>
              </a:ext>
            </a:extLst>
          </p:cNvPr>
          <p:cNvSpPr/>
          <p:nvPr/>
        </p:nvSpPr>
        <p:spPr>
          <a:xfrm>
            <a:off x="9835265" y="6611779"/>
            <a:ext cx="23567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Poppins" pitchFamily="2" charset="77"/>
                <a:cs typeface="Poppins" pitchFamily="2" charset="77"/>
              </a:rPr>
              <a:t>Image source: by Hannah Bonville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CE602-F40B-C44A-8FBF-BAD90DB150A9}"/>
              </a:ext>
            </a:extLst>
          </p:cNvPr>
          <p:cNvSpPr txBox="1"/>
          <p:nvPr/>
        </p:nvSpPr>
        <p:spPr>
          <a:xfrm>
            <a:off x="1309664" y="4307821"/>
            <a:ext cx="14895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Risk factors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Genotype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B2AF8-72FA-3C43-B689-C51646C36ABC}"/>
              </a:ext>
            </a:extLst>
          </p:cNvPr>
          <p:cNvSpPr txBox="1"/>
          <p:nvPr/>
        </p:nvSpPr>
        <p:spPr>
          <a:xfrm>
            <a:off x="6275097" y="4307821"/>
            <a:ext cx="21483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Disease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Gene expression 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18965-10E5-464D-85FA-08AD70E181AF}"/>
              </a:ext>
            </a:extLst>
          </p:cNvPr>
          <p:cNvSpPr/>
          <p:nvPr/>
        </p:nvSpPr>
        <p:spPr>
          <a:xfrm>
            <a:off x="144319" y="5976950"/>
            <a:ext cx="12261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an </a:t>
            </a:r>
            <a:r>
              <a:rPr lang="en-US" sz="2200" u="sng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you manipulate an independent variable to study </a:t>
            </a:r>
            <a:r>
              <a:rPr lang="en-US" sz="2200" u="sng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its effects 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on a dependent variable (response)</a:t>
            </a:r>
          </a:p>
        </p:txBody>
      </p:sp>
    </p:spTree>
    <p:extLst>
      <p:ext uri="{BB962C8B-B14F-4D97-AF65-F5344CB8AC3E}">
        <p14:creationId xmlns:p14="http://schemas.microsoft.com/office/powerpoint/2010/main" val="291435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5EEFE9-A697-DD4F-A49C-F55E1937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070"/>
            <a:ext cx="10515600" cy="679673"/>
          </a:xfrm>
        </p:spPr>
        <p:txBody>
          <a:bodyPr/>
          <a:lstStyle/>
          <a:p>
            <a:r>
              <a:rPr lang="en" sz="4800" b="0" dirty="0"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Introductions</a:t>
            </a:r>
            <a:endParaRPr lang="en-US" sz="4800" b="0" dirty="0"/>
          </a:p>
        </p:txBody>
      </p:sp>
      <p:sp>
        <p:nvSpPr>
          <p:cNvPr id="9" name="Google Shape;120;p29">
            <a:extLst>
              <a:ext uri="{FF2B5EF4-FFF2-40B4-BE49-F238E27FC236}">
                <a16:creationId xmlns:a16="http://schemas.microsoft.com/office/drawing/2014/main" id="{75C4F977-DFC5-804D-B61D-493AB54FD74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002A40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002A40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rgbClr val="002A40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2A40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2A40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>
              <a:spcBef>
                <a:spcPts val="1333"/>
              </a:spcBef>
            </a:pPr>
            <a:r>
              <a:rPr lang="en-US" sz="3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Michela </a:t>
            </a:r>
            <a:r>
              <a:rPr lang="en-US" sz="3000" dirty="0" err="1"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Traglia</a:t>
            </a:r>
            <a:endParaRPr lang="en-US" sz="3000" dirty="0"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 marL="609585">
              <a:spcBef>
                <a:spcPts val="1333"/>
              </a:spcBef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Statistician III</a:t>
            </a:r>
          </a:p>
          <a:p>
            <a:pPr marL="609585">
              <a:spcBef>
                <a:spcPts val="1333"/>
              </a:spcBef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 marL="609585">
              <a:spcBef>
                <a:spcPts val="1333"/>
              </a:spcBef>
            </a:pPr>
            <a:r>
              <a:rPr lang="en-US" sz="3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Reuben Thomas</a:t>
            </a:r>
          </a:p>
          <a:p>
            <a:pPr marL="609585">
              <a:spcBef>
                <a:spcPts val="1333"/>
              </a:spcBef>
              <a:buClr>
                <a:schemeClr val="dk1"/>
              </a:buClr>
              <a:buSzPct val="55000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Associate Core Director  </a:t>
            </a:r>
          </a:p>
          <a:p>
            <a:pPr marL="609585">
              <a:spcBef>
                <a:spcPts val="1333"/>
              </a:spcBef>
            </a:pPr>
            <a:endParaRPr lang="en-US" sz="2667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6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CE049-9207-3D4A-88E2-F120A0E0C9FC}"/>
              </a:ext>
            </a:extLst>
          </p:cNvPr>
          <p:cNvSpPr/>
          <p:nvPr/>
        </p:nvSpPr>
        <p:spPr>
          <a:xfrm>
            <a:off x="237217" y="149441"/>
            <a:ext cx="5355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Experimental units</a:t>
            </a:r>
            <a:endParaRPr lang="en-US" sz="440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602E7-9FF4-5D46-B76B-9CF70ED20ED1}"/>
              </a:ext>
            </a:extLst>
          </p:cNvPr>
          <p:cNvSpPr/>
          <p:nvPr/>
        </p:nvSpPr>
        <p:spPr>
          <a:xfrm>
            <a:off x="237216" y="918882"/>
            <a:ext cx="11881989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Experimental materials to which we apply treatment and on which we make observations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Animal or human subject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Raw material for some processing operation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Condition that exist at a point in time or trial?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4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0" y="198438"/>
            <a:ext cx="10443411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Target population -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448917" y="1066800"/>
            <a:ext cx="9799983" cy="4056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All subjects/units that we want base our claims/conclusions on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cardiac tissue of all mice at embryonic stage E9.5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All children below 5 years old who are diagnosed with autism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All mother that were pregnant in a geographical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8C570-CA09-C745-AECD-FF284826E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50" y="4150340"/>
            <a:ext cx="2857500" cy="2276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137638-EC04-0849-9CCF-2AF136382666}"/>
              </a:ext>
            </a:extLst>
          </p:cNvPr>
          <p:cNvSpPr/>
          <p:nvPr/>
        </p:nvSpPr>
        <p:spPr>
          <a:xfrm>
            <a:off x="448917" y="4873078"/>
            <a:ext cx="818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A4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Data is expensive</a:t>
            </a:r>
          </a:p>
          <a:p>
            <a:r>
              <a:rPr lang="en-US" sz="2400" dirty="0">
                <a:solidFill>
                  <a:srgbClr val="002A4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Studying of the sample  </a:t>
            </a:r>
            <a:r>
              <a:rPr lang="en-US" sz="2400" dirty="0">
                <a:solidFill>
                  <a:srgbClr val="002A4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anose="05000000000000000000" pitchFamily="2" charset="2"/>
              </a:rPr>
              <a:t> Conclusion on the population</a:t>
            </a:r>
            <a:endParaRPr lang="en-US" sz="2400" dirty="0">
              <a:solidFill>
                <a:srgbClr val="002A4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ACAEB-9333-9F40-BB37-5663522BF1C1}"/>
              </a:ext>
            </a:extLst>
          </p:cNvPr>
          <p:cNvSpPr/>
          <p:nvPr/>
        </p:nvSpPr>
        <p:spPr>
          <a:xfrm>
            <a:off x="226422" y="5991224"/>
            <a:ext cx="766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What are the conclusions you would like to draw from the results of your experiment?</a:t>
            </a:r>
            <a:endParaRPr lang="en-US" sz="2400" b="0" i="0" dirty="0">
              <a:solidFill>
                <a:srgbClr val="CD28A3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2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660AB5-98F9-7848-92B4-72A5C40762DA}"/>
              </a:ext>
            </a:extLst>
          </p:cNvPr>
          <p:cNvSpPr/>
          <p:nvPr/>
        </p:nvSpPr>
        <p:spPr>
          <a:xfrm>
            <a:off x="188948" y="1229492"/>
            <a:ext cx="12003052" cy="404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Does the samples reflect the hypothesis/question?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else is known beforehand on the topic?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</a:t>
            </a:r>
            <a:r>
              <a:rPr lang="en-US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e.g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Expression levels on known interesting genes available?)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samples are available? More samples at a later time?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Does the cell type express the genes of interest?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All biopsies should be taken from the same part of the tissue! 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 you have enough RNA from each sample or is pooling of samples required?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B37E41-5740-AB40-B2A1-82CA38FC5172}"/>
              </a:ext>
            </a:extLst>
          </p:cNvPr>
          <p:cNvSpPr/>
          <p:nvPr/>
        </p:nvSpPr>
        <p:spPr>
          <a:xfrm>
            <a:off x="188948" y="235126"/>
            <a:ext cx="8329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Biological aspect to consider</a:t>
            </a:r>
            <a:endParaRPr lang="en-US" sz="4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8581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69616-37BC-CB4A-9898-0FFCC1D74DCE}"/>
              </a:ext>
            </a:extLst>
          </p:cNvPr>
          <p:cNvSpPr/>
          <p:nvPr/>
        </p:nvSpPr>
        <p:spPr>
          <a:xfrm>
            <a:off x="237217" y="149441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Outline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7D8B3-6BA2-FD4E-B4F9-3985725E84B7}"/>
              </a:ext>
            </a:extLst>
          </p:cNvPr>
          <p:cNvSpPr txBox="1"/>
          <p:nvPr/>
        </p:nvSpPr>
        <p:spPr>
          <a:xfrm>
            <a:off x="237217" y="983915"/>
            <a:ext cx="1195478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Experimental design principles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Types of analytical studies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Independent variable / response variable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Target population and generalization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endParaRPr lang="en-US" sz="24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Statistical principles</a:t>
            </a:r>
          </a:p>
          <a:p>
            <a:r>
              <a:rPr lang="en-US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Experiment: Assess differences between gene expression at two developmental stages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Aggregation and inter-comparison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P-value and multiple test correction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Biological and technical replicates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Power and sample size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Overview statistical tests based on response and predictor</a:t>
            </a:r>
            <a:endParaRPr lang="en-US" sz="10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Confounding factors</a:t>
            </a: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Good vs bad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281055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E9E7C-51D3-724D-BCDC-96994314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0" y="818759"/>
            <a:ext cx="4934056" cy="55693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1DED73-2E45-2F48-8113-986434CE7E1C}"/>
              </a:ext>
            </a:extLst>
          </p:cNvPr>
          <p:cNvSpPr/>
          <p:nvPr/>
        </p:nvSpPr>
        <p:spPr>
          <a:xfrm>
            <a:off x="5503026" y="6423764"/>
            <a:ext cx="6099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www.ahajournals.org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doi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epub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/10.1161/CIRCEP.108.829341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C1DF6-B27C-504D-A47E-AC5886646FE2}"/>
              </a:ext>
            </a:extLst>
          </p:cNvPr>
          <p:cNvSpPr/>
          <p:nvPr/>
        </p:nvSpPr>
        <p:spPr>
          <a:xfrm>
            <a:off x="5503026" y="3341802"/>
            <a:ext cx="55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Gene controlling developing heart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B3CCE-9E45-D149-BBA5-37566B7B47D7}"/>
              </a:ext>
            </a:extLst>
          </p:cNvPr>
          <p:cNvSpPr/>
          <p:nvPr/>
        </p:nvSpPr>
        <p:spPr>
          <a:xfrm>
            <a:off x="178354" y="85214"/>
            <a:ext cx="1183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Problem definition and research question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719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oxplot_of_gene_expression_two_timepoints.pdf">
            <a:extLst>
              <a:ext uri="{FF2B5EF4-FFF2-40B4-BE49-F238E27FC236}">
                <a16:creationId xmlns:a16="http://schemas.microsoft.com/office/drawing/2014/main" id="{16806EEA-FAC2-C640-A2F0-152162AD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1236161" y="1153027"/>
            <a:ext cx="7774157" cy="43114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7D41B8-F4F6-E24D-ACB0-094EF7EFD912}"/>
              </a:ext>
            </a:extLst>
          </p:cNvPr>
          <p:cNvSpPr txBox="1">
            <a:spLocks/>
          </p:cNvSpPr>
          <p:nvPr/>
        </p:nvSpPr>
        <p:spPr>
          <a:xfrm>
            <a:off x="182881" y="245539"/>
            <a:ext cx="12540342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CD28A3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Is gene differentially expressed between the two developmental time-points?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E1DAA35-DC6E-A142-95FC-6003629E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57" y="5451185"/>
            <a:ext cx="1143000" cy="12954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67222AB-BC9F-2547-90D9-98FBD4BF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455" y="5293722"/>
            <a:ext cx="990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1A4FD9-7253-E74E-86D1-320C184D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66640"/>
            <a:ext cx="11260184" cy="898708"/>
          </a:xfrm>
        </p:spPr>
        <p:txBody>
          <a:bodyPr/>
          <a:lstStyle/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Aggregation: one number to capture an entire distribution</a:t>
            </a:r>
          </a:p>
        </p:txBody>
      </p:sp>
      <p:pic>
        <p:nvPicPr>
          <p:cNvPr id="5" name="Content Placeholder 9" descr="Aggregation.pdf">
            <a:extLst>
              <a:ext uri="{FF2B5EF4-FFF2-40B4-BE49-F238E27FC236}">
                <a16:creationId xmlns:a16="http://schemas.microsoft.com/office/drawing/2014/main" id="{BC210468-F819-414D-8C82-1A3EB72B9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48937" y="1065348"/>
            <a:ext cx="9526306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DD4A-1BA8-BC4C-AF84-4A7AF49A1927}"/>
              </a:ext>
            </a:extLst>
          </p:cNvPr>
          <p:cNvSpPr txBox="1">
            <a:spLocks/>
          </p:cNvSpPr>
          <p:nvPr/>
        </p:nvSpPr>
        <p:spPr>
          <a:xfrm>
            <a:off x="130629" y="198438"/>
            <a:ext cx="11930742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Information on aggregate measure: rate of gain decreases with increasing sample size</a:t>
            </a:r>
          </a:p>
        </p:txBody>
      </p:sp>
      <p:pic>
        <p:nvPicPr>
          <p:cNvPr id="3" name="Content Placeholder 15" descr="Information.pdf">
            <a:extLst>
              <a:ext uri="{FF2B5EF4-FFF2-40B4-BE49-F238E27FC236}">
                <a16:creationId xmlns:a16="http://schemas.microsoft.com/office/drawing/2014/main" id="{6792F168-4CA9-DC4D-8756-F26BE194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57645" y="1414515"/>
            <a:ext cx="9457509" cy="52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49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0092-CDE0-A642-9FEF-EAB67D37C067}"/>
              </a:ext>
            </a:extLst>
          </p:cNvPr>
          <p:cNvSpPr txBox="1">
            <a:spLocks/>
          </p:cNvSpPr>
          <p:nvPr/>
        </p:nvSpPr>
        <p:spPr>
          <a:xfrm>
            <a:off x="345440" y="251912"/>
            <a:ext cx="115214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Inter-comparison: with limited data can make conclusions applicable to larger target population</a:t>
            </a:r>
          </a:p>
        </p:txBody>
      </p:sp>
      <p:pic>
        <p:nvPicPr>
          <p:cNvPr id="3" name="Content Placeholder 3" descr="boxplot_of_gene_expression_two_timepoints.pdf">
            <a:extLst>
              <a:ext uri="{FF2B5EF4-FFF2-40B4-BE49-F238E27FC236}">
                <a16:creationId xmlns:a16="http://schemas.microsoft.com/office/drawing/2014/main" id="{B153CCC8-7C98-9246-99B6-05BE8070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882036" y="1169752"/>
            <a:ext cx="8147440" cy="451849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8E8470D-0558-F645-B042-AB7FEA4A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943" y="5731303"/>
            <a:ext cx="899809" cy="101978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5136F34-23D7-2446-B5F9-323999550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08" y="5688247"/>
            <a:ext cx="779836" cy="11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2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571A-4606-C442-93DA-67C4EFF45484}"/>
              </a:ext>
            </a:extLst>
          </p:cNvPr>
          <p:cNvSpPr txBox="1">
            <a:spLocks/>
          </p:cNvSpPr>
          <p:nvPr/>
        </p:nvSpPr>
        <p:spPr>
          <a:xfrm>
            <a:off x="209006" y="198438"/>
            <a:ext cx="10136777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Convince a skeptic: Repeat this experiment 1000 times </a:t>
            </a:r>
            <a:endParaRPr lang="en-US" sz="3200" b="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Content Placeholder 5" descr="HistogramRepeat.pdf">
            <a:extLst>
              <a:ext uri="{FF2B5EF4-FFF2-40B4-BE49-F238E27FC236}">
                <a16:creationId xmlns:a16="http://schemas.microsoft.com/office/drawing/2014/main" id="{30FDD7B1-0976-BB47-B88C-A3EB3E4C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465523" y="1513907"/>
            <a:ext cx="7394644" cy="4101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53CD9-2A60-EF4B-937A-6F4E4AECF8F4}"/>
              </a:ext>
            </a:extLst>
          </p:cNvPr>
          <p:cNvSpPr txBox="1"/>
          <p:nvPr/>
        </p:nvSpPr>
        <p:spPr>
          <a:xfrm>
            <a:off x="368663" y="5708722"/>
            <a:ext cx="1145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Science, we can not afford to have millions of samples! The frame of reference for statistical decision making is provided by the sampling distribution of a statistic</a:t>
            </a:r>
          </a:p>
        </p:txBody>
      </p:sp>
    </p:spTree>
    <p:extLst>
      <p:ext uri="{BB962C8B-B14F-4D97-AF65-F5344CB8AC3E}">
        <p14:creationId xmlns:p14="http://schemas.microsoft.com/office/powerpoint/2010/main" val="91587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685E8-B098-AE4A-9626-BD39C80C6A2D}"/>
              </a:ext>
            </a:extLst>
          </p:cNvPr>
          <p:cNvSpPr/>
          <p:nvPr/>
        </p:nvSpPr>
        <p:spPr>
          <a:xfrm>
            <a:off x="208401" y="2459504"/>
            <a:ext cx="11775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Statistics is defined as</a:t>
            </a:r>
          </a:p>
          <a:p>
            <a:pPr algn="ctr"/>
            <a:r>
              <a:rPr lang="en-US" sz="3600" dirty="0"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the science of collecting, analyzing, and drawing conclusions from data</a:t>
            </a:r>
          </a:p>
        </p:txBody>
      </p:sp>
    </p:spTree>
    <p:extLst>
      <p:ext uri="{BB962C8B-B14F-4D97-AF65-F5344CB8AC3E}">
        <p14:creationId xmlns:p14="http://schemas.microsoft.com/office/powerpoint/2010/main" val="3469706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57B0-BF49-F046-8E76-5B91C3835EB4}"/>
              </a:ext>
            </a:extLst>
          </p:cNvPr>
          <p:cNvSpPr txBox="1">
            <a:spLocks/>
          </p:cNvSpPr>
          <p:nvPr/>
        </p:nvSpPr>
        <p:spPr>
          <a:xfrm>
            <a:off x="137931" y="228602"/>
            <a:ext cx="1117450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Central limit theorem allows us to estimate the variation of the location of the distribution </a:t>
            </a:r>
          </a:p>
        </p:txBody>
      </p:sp>
      <p:pic>
        <p:nvPicPr>
          <p:cNvPr id="3" name="Content Placeholder 3" descr="ThreeDistributions.pdf">
            <a:extLst>
              <a:ext uri="{FF2B5EF4-FFF2-40B4-BE49-F238E27FC236}">
                <a16:creationId xmlns:a16="http://schemas.microsoft.com/office/drawing/2014/main" id="{9DFE88A2-9D0B-934F-9361-9C7D09CB4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>
          <a:xfrm>
            <a:off x="351291" y="828210"/>
            <a:ext cx="9379131" cy="520157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468F636-25F0-C347-8CAB-D6178D5A5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76840"/>
              </p:ext>
            </p:extLst>
          </p:nvPr>
        </p:nvGraphicFramePr>
        <p:xfrm>
          <a:off x="1865653" y="1518979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" name="Equation" r:id="rId5" imgW="1536700" imgH="431800" progId="Equation.3">
                  <p:embed/>
                </p:oleObj>
              </mc:Choice>
              <mc:Fallback>
                <p:oleObj name="Equation" r:id="rId5" imgW="1536700" imgH="4318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468F636-25F0-C347-8CAB-D6178D5A5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5653" y="1518979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F05BCC5-A17B-F943-8F25-F9FE5A1AF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92233"/>
              </p:ext>
            </p:extLst>
          </p:nvPr>
        </p:nvGraphicFramePr>
        <p:xfrm>
          <a:off x="6908969" y="1518979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Equation" r:id="rId7" imgW="2324100" imgH="431800" progId="Equation.3">
                  <p:embed/>
                </p:oleObj>
              </mc:Choice>
              <mc:Fallback>
                <p:oleObj name="Equation" r:id="rId7" imgW="2324100" imgH="4318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F05BCC5-A17B-F943-8F25-F9FE5A1AF1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08969" y="1518979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46B6E4F-00B3-6B4B-A864-62E1B4978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57513"/>
              </p:ext>
            </p:extLst>
          </p:nvPr>
        </p:nvGraphicFramePr>
        <p:xfrm>
          <a:off x="4289766" y="1518979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Equation" r:id="rId9" imgW="1473200" imgH="431800" progId="Equation.3">
                  <p:embed/>
                </p:oleObj>
              </mc:Choice>
              <mc:Fallback>
                <p:oleObj name="Equation" r:id="rId9" imgW="1473200" imgH="4318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46B6E4F-00B3-6B4B-A864-62E1B49786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9766" y="1518979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B2E2D5A-A56C-CD40-B6DD-C97548EA06D6}"/>
              </a:ext>
            </a:extLst>
          </p:cNvPr>
          <p:cNvSpPr/>
          <p:nvPr/>
        </p:nvSpPr>
        <p:spPr>
          <a:xfrm>
            <a:off x="351291" y="5534710"/>
            <a:ext cx="10961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sampling distribution of the mean approaches a normal distribution as the size of the sample increases, regardless of the shape of the original population distribution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E2B66-FF96-FB43-8893-4751506E02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25407" r="5667"/>
          <a:stretch/>
        </p:blipFill>
        <p:spPr>
          <a:xfrm>
            <a:off x="9829423" y="3367545"/>
            <a:ext cx="2011285" cy="12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5940-DA66-C343-A8C6-54256D7A43EF}"/>
              </a:ext>
            </a:extLst>
          </p:cNvPr>
          <p:cNvSpPr txBox="1">
            <a:spLocks/>
          </p:cNvSpPr>
          <p:nvPr/>
        </p:nvSpPr>
        <p:spPr>
          <a:xfrm>
            <a:off x="287383" y="273527"/>
            <a:ext cx="804513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Two conclusions from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DDF0D-A188-1045-B0B4-4504F35E5BE8}"/>
              </a:ext>
            </a:extLst>
          </p:cNvPr>
          <p:cNvSpPr txBox="1">
            <a:spLocks/>
          </p:cNvSpPr>
          <p:nvPr/>
        </p:nvSpPr>
        <p:spPr>
          <a:xfrm>
            <a:off x="287383" y="1141889"/>
            <a:ext cx="6946537" cy="4056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Conclusion 1</a:t>
            </a:r>
            <a:r>
              <a:rPr lang="en-US" sz="2400" dirty="0"/>
              <a:t>: The difference is interesting, biologically meaningful </a:t>
            </a:r>
            <a:r>
              <a:rPr lang="mr-IN" sz="2400" dirty="0"/>
              <a:t>–</a:t>
            </a:r>
            <a:r>
              <a:rPr lang="en-US" sz="2400" dirty="0"/>
              <a:t> PI happy, start writing manuscript, plan further experiments.</a:t>
            </a:r>
          </a:p>
          <a:p>
            <a:endParaRPr lang="en-US" sz="2400" i="1" dirty="0"/>
          </a:p>
          <a:p>
            <a:r>
              <a:rPr lang="en-US" sz="2400" i="1" dirty="0"/>
              <a:t>Conclusion 2</a:t>
            </a:r>
            <a:r>
              <a:rPr lang="en-US" sz="2400" dirty="0"/>
              <a:t>: Skeptical viewpoint, there is no difference, or unable to conclude that there is one </a:t>
            </a:r>
            <a:r>
              <a:rPr lang="mr-IN" sz="2400" dirty="0"/>
              <a:t>–</a:t>
            </a:r>
            <a:r>
              <a:rPr lang="en-US" sz="2400" dirty="0"/>
              <a:t> back to the drawing board.</a:t>
            </a:r>
          </a:p>
          <a:p>
            <a:endParaRPr lang="en-US" sz="2400" dirty="0"/>
          </a:p>
          <a:p>
            <a:r>
              <a:rPr lang="en-US" sz="2400" dirty="0"/>
              <a:t>All statistical hypothesis testing is based on the latter the skeptical viewpoint</a:t>
            </a:r>
          </a:p>
          <a:p>
            <a:endParaRPr lang="en-US" sz="2400" dirty="0"/>
          </a:p>
          <a:p>
            <a:r>
              <a:rPr lang="en-US" sz="2200" dirty="0"/>
              <a:t>How can we establish which of these alternatives has the higher probability of being true?</a:t>
            </a:r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6E87E-17F8-BC43-902F-C5C53584AB94}"/>
              </a:ext>
            </a:extLst>
          </p:cNvPr>
          <p:cNvSpPr/>
          <p:nvPr/>
        </p:nvSpPr>
        <p:spPr>
          <a:xfrm>
            <a:off x="4471172" y="6322863"/>
            <a:ext cx="746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Hypothesis Testing workshop - Reuben Thomas</a:t>
            </a:r>
          </a:p>
        </p:txBody>
      </p:sp>
      <p:pic>
        <p:nvPicPr>
          <p:cNvPr id="6" name="Content Placeholder 3" descr="boxplot_of_gene_expression_two_timepoints.pdf">
            <a:extLst>
              <a:ext uri="{FF2B5EF4-FFF2-40B4-BE49-F238E27FC236}">
                <a16:creationId xmlns:a16="http://schemas.microsoft.com/office/drawing/2014/main" id="{20479322-7888-A840-B5B3-7B837633B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059316" y="1394625"/>
            <a:ext cx="5132684" cy="284653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0E1ACCA-335E-554E-98D7-1D27E02FB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223" y="4309660"/>
            <a:ext cx="754635" cy="855254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B561C01-03D7-EF4B-BB20-77BF0CF03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279" y="4216924"/>
            <a:ext cx="654018" cy="9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62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B97B-C4AD-C545-94C4-41C021E9E3E7}"/>
              </a:ext>
            </a:extLst>
          </p:cNvPr>
          <p:cNvSpPr txBox="1">
            <a:spLocks/>
          </p:cNvSpPr>
          <p:nvPr/>
        </p:nvSpPr>
        <p:spPr>
          <a:xfrm>
            <a:off x="0" y="224688"/>
            <a:ext cx="11730445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Theoretical distribution of difference in means under the skeptical view-point/Null hypothesis</a:t>
            </a:r>
          </a:p>
        </p:txBody>
      </p:sp>
      <p:pic>
        <p:nvPicPr>
          <p:cNvPr id="3" name="Content Placeholder 7" descr="Null_Z_Distribution_sd_14_n_4.pdf">
            <a:extLst>
              <a:ext uri="{FF2B5EF4-FFF2-40B4-BE49-F238E27FC236}">
                <a16:creationId xmlns:a16="http://schemas.microsoft.com/office/drawing/2014/main" id="{6F1FE6BE-E2F1-2B47-92EF-A3C184EF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914400" y="1735138"/>
            <a:ext cx="7313613" cy="4056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BA184-A4FC-3042-8696-A15E854421D1}"/>
              </a:ext>
            </a:extLst>
          </p:cNvPr>
          <p:cNvSpPr txBox="1"/>
          <p:nvPr/>
        </p:nvSpPr>
        <p:spPr>
          <a:xfrm>
            <a:off x="2838944" y="5875939"/>
            <a:ext cx="236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 error </a:t>
            </a:r>
            <a:r>
              <a:rPr lang="en-US" dirty="0"/>
              <a:t>and p-value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3195F-EBE8-7348-A22C-388D7B792766}"/>
              </a:ext>
            </a:extLst>
          </p:cNvPr>
          <p:cNvSpPr txBox="1"/>
          <p:nvPr/>
        </p:nvSpPr>
        <p:spPr>
          <a:xfrm>
            <a:off x="7575586" y="3478794"/>
            <a:ext cx="3286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ppins" pitchFamily="2" charset="77"/>
                <a:cs typeface="Poppins" pitchFamily="2" charset="77"/>
              </a:rPr>
              <a:t>H0 No differences – TRUE</a:t>
            </a: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dirty="0">
                <a:latin typeface="Poppins" pitchFamily="2" charset="77"/>
                <a:cs typeface="Poppins" pitchFamily="2" charset="77"/>
              </a:rPr>
              <a:t>Reject H0 – wrong decision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CC21B-FFF6-5044-84E3-22D7F4416B07}"/>
              </a:ext>
            </a:extLst>
          </p:cNvPr>
          <p:cNvSpPr/>
          <p:nvPr/>
        </p:nvSpPr>
        <p:spPr>
          <a:xfrm>
            <a:off x="364683" y="6349885"/>
            <a:ext cx="11462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Your findings are significant when in fact they have occurred by chance - FP</a:t>
            </a:r>
          </a:p>
        </p:txBody>
      </p:sp>
    </p:spTree>
    <p:extLst>
      <p:ext uri="{BB962C8B-B14F-4D97-AF65-F5344CB8AC3E}">
        <p14:creationId xmlns:p14="http://schemas.microsoft.com/office/powerpoint/2010/main" val="2738036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5E5BCBFC-0E70-E943-8F9A-F661034377AE}"/>
              </a:ext>
            </a:extLst>
          </p:cNvPr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Alter the number of replicates</a:t>
            </a:r>
          </a:p>
        </p:txBody>
      </p:sp>
      <p:pic>
        <p:nvPicPr>
          <p:cNvPr id="4" name="Picture 3" descr="Null_Z_Distribution_sd_14_n_4.pdf">
            <a:extLst>
              <a:ext uri="{FF2B5EF4-FFF2-40B4-BE49-F238E27FC236}">
                <a16:creationId xmlns:a16="http://schemas.microsoft.com/office/drawing/2014/main" id="{11ACB433-8916-524C-A83B-DFC860727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89" y="2025984"/>
            <a:ext cx="2973805" cy="2973805"/>
          </a:xfrm>
          <a:prstGeom prst="rect">
            <a:avLst/>
          </a:prstGeom>
        </p:spPr>
      </p:pic>
      <p:pic>
        <p:nvPicPr>
          <p:cNvPr id="5" name="Picture 4" descr="Null_Z_Distribution_sd_14_n_3.pdf">
            <a:extLst>
              <a:ext uri="{FF2B5EF4-FFF2-40B4-BE49-F238E27FC236}">
                <a16:creationId xmlns:a16="http://schemas.microsoft.com/office/drawing/2014/main" id="{3489456E-0F55-B64C-B88E-01D2DB3B0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00" y="2013284"/>
            <a:ext cx="2986505" cy="2986505"/>
          </a:xfrm>
          <a:prstGeom prst="rect">
            <a:avLst/>
          </a:prstGeom>
        </p:spPr>
      </p:pic>
      <p:pic>
        <p:nvPicPr>
          <p:cNvPr id="7" name="Picture 6" descr="Null_Z_Distribution_sd_14_n_15.pdf">
            <a:extLst>
              <a:ext uri="{FF2B5EF4-FFF2-40B4-BE49-F238E27FC236}">
                <a16:creationId xmlns:a16="http://schemas.microsoft.com/office/drawing/2014/main" id="{CA75A568-3EA9-5D45-B5A3-EF1C40498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09" y="2013284"/>
            <a:ext cx="2946399" cy="2946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02F713-CEC7-4943-B438-8CE4D60584C9}"/>
              </a:ext>
            </a:extLst>
          </p:cNvPr>
          <p:cNvSpPr txBox="1"/>
          <p:nvPr/>
        </p:nvSpPr>
        <p:spPr>
          <a:xfrm>
            <a:off x="2514924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D9F79-DCFF-9043-946B-FE4BDD30F769}"/>
              </a:ext>
            </a:extLst>
          </p:cNvPr>
          <p:cNvSpPr txBox="1"/>
          <p:nvPr/>
        </p:nvSpPr>
        <p:spPr>
          <a:xfrm>
            <a:off x="5648482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36788-1731-F346-9A9E-04990FCBBFA1}"/>
              </a:ext>
            </a:extLst>
          </p:cNvPr>
          <p:cNvSpPr txBox="1"/>
          <p:nvPr/>
        </p:nvSpPr>
        <p:spPr>
          <a:xfrm>
            <a:off x="8634988" y="1679077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252716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F32839F-8A46-7149-8C47-25391DE07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600200"/>
                <a:ext cx="8229600" cy="4876800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800" kern="12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2400" kern="12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2000" kern="12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800" kern="12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Tx/>
                  <a:buNone/>
                  <a:defRPr sz="1800" kern="120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α</a:t>
                </a:r>
                <a:r>
                  <a:rPr lang="en-US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= false positive rate </a:t>
                </a:r>
              </a:p>
              <a:p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    = P(H1|H0)</a:t>
                </a:r>
              </a:p>
              <a:p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Most of the time equal to </a:t>
                </a:r>
                <a:r>
                  <a:rPr lang="en-US" dirty="0">
                    <a:solidFill>
                      <a:srgbClr val="FF0000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5%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power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test</m:t>
                      </m:r>
                    </m:oMath>
                  </m:oMathPara>
                </a14:m>
                <a:endParaRPr lang="en-US" b="0" dirty="0">
                  <a:latin typeface="Helvetica Neue Light" panose="02000403000000020004" pitchFamily="2" charset="0"/>
                  <a:ea typeface="Cambria Math"/>
                </a:endParaRPr>
              </a:p>
              <a:p>
                <a:pPr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is the likelihood of a significance test detecting an effect when there actually is one</a:t>
                </a:r>
              </a:p>
              <a:p>
                <a:pPr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Power is the probability of avoiding a Type II error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F32839F-8A46-7149-8C47-25391DE0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876800"/>
              </a:xfrm>
              <a:prstGeom prst="rect">
                <a:avLst/>
              </a:prstGeom>
              <a:blipFill>
                <a:blip r:embed="rId2"/>
                <a:stretch>
                  <a:fillRect l="-1235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7ED0560-1249-2D4C-9B4D-E787FBB16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518496"/>
                  </p:ext>
                </p:extLst>
              </p:nvPr>
            </p:nvGraphicFramePr>
            <p:xfrm>
              <a:off x="838200" y="1752600"/>
              <a:ext cx="6629400" cy="2021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Reality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Result of the 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Accept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OK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Type 2 error (</a:t>
                          </a:r>
                          <a:r>
                            <a:rPr lang="el-GR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Reject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Type</a:t>
                          </a:r>
                          <a:r>
                            <a:rPr lang="en-US" b="0" i="0" baseline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 1 error (</a:t>
                          </a:r>
                          <a:r>
                            <a:rPr lang="el-GR" b="0" i="0" baseline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b="0" i="0" baseline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OK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7ED0560-1249-2D4C-9B4D-E787FBB16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2518496"/>
                  </p:ext>
                </p:extLst>
              </p:nvPr>
            </p:nvGraphicFramePr>
            <p:xfrm>
              <a:off x="838200" y="1752600"/>
              <a:ext cx="6629400" cy="2021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Reality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5833" t="-106667" r="-101667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5833" t="-106667" r="-1667" b="-3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Result of the test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833" t="-124000" r="-201667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OK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Type 2 error (</a:t>
                          </a:r>
                          <a:r>
                            <a:rPr lang="el-GR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833" t="-219608" r="-201667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Type</a:t>
                          </a:r>
                          <a:r>
                            <a:rPr lang="en-US" b="0" i="0" baseline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 1 error (</a:t>
                          </a:r>
                          <a:r>
                            <a:rPr lang="el-GR" b="0" i="0" baseline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b="0" i="0" baseline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OK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E2A26593-807C-D84F-A647-9D86D1E516A0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6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Test errors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662D59-CE5F-AF4B-9912-0C023B340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096" y="1758568"/>
            <a:ext cx="3349830" cy="21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2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86385-2E08-2144-AF71-1E6EEA621C6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0439400" cy="487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P-value = probability that the result (significance) is only due to chance</a:t>
            </a:r>
          </a:p>
          <a:p>
            <a:r>
              <a:rPr lang="en-US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P-value = </a:t>
            </a:r>
            <a:r>
              <a:rPr lang="en-US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Probability of incorrectly rejecting the null hypothesis, given that it’s true (false positive</a:t>
            </a:r>
            <a:r>
              <a:rPr lang="en-US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). </a:t>
            </a:r>
            <a:endParaRPr lang="en-US" dirty="0">
              <a:solidFill>
                <a:srgbClr val="FF000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Compared to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rate chosen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B72BBD-240D-C24B-9B23-12C31B06C178}"/>
              </a:ext>
            </a:extLst>
          </p:cNvPr>
          <p:cNvCxnSpPr/>
          <p:nvPr/>
        </p:nvCxnSpPr>
        <p:spPr>
          <a:xfrm>
            <a:off x="1295400" y="4826061"/>
            <a:ext cx="5410200" cy="0"/>
          </a:xfrm>
          <a:prstGeom prst="straightConnector1">
            <a:avLst/>
          </a:prstGeom>
          <a:ln w="47625">
            <a:headEnd type="oval"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C893508-D2E7-934F-8B39-05AE02D82559}"/>
              </a:ext>
            </a:extLst>
          </p:cNvPr>
          <p:cNvSpPr txBox="1"/>
          <p:nvPr/>
        </p:nvSpPr>
        <p:spPr>
          <a:xfrm>
            <a:off x="6858000" y="4635561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P-value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52C73-D75E-2D4F-BF47-852AB701DA57}"/>
              </a:ext>
            </a:extLst>
          </p:cNvPr>
          <p:cNvCxnSpPr/>
          <p:nvPr/>
        </p:nvCxnSpPr>
        <p:spPr>
          <a:xfrm>
            <a:off x="3810004" y="4559361"/>
            <a:ext cx="0" cy="266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E2D26F-758F-FB4E-A45B-7F0264AE4B81}"/>
              </a:ext>
            </a:extLst>
          </p:cNvPr>
          <p:cNvSpPr txBox="1"/>
          <p:nvPr/>
        </p:nvSpPr>
        <p:spPr>
          <a:xfrm>
            <a:off x="3037613" y="397458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5%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D760D40A-EBA8-E541-80AE-50D2ED24391E}"/>
              </a:ext>
            </a:extLst>
          </p:cNvPr>
          <p:cNvSpPr/>
          <p:nvPr/>
        </p:nvSpPr>
        <p:spPr>
          <a:xfrm rot="16200000">
            <a:off x="2377787" y="3934174"/>
            <a:ext cx="342900" cy="25076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0D63A21-8507-4149-9443-16C4BD044C2D}"/>
              </a:ext>
            </a:extLst>
          </p:cNvPr>
          <p:cNvSpPr/>
          <p:nvPr/>
        </p:nvSpPr>
        <p:spPr>
          <a:xfrm rot="16200000">
            <a:off x="5067882" y="3786392"/>
            <a:ext cx="342900" cy="28032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16695-96AD-CE46-ACFF-BBAB5084FDDA}"/>
                  </a:ext>
                </a:extLst>
              </p:cNvPr>
              <p:cNvSpPr txBox="1"/>
              <p:nvPr/>
            </p:nvSpPr>
            <p:spPr>
              <a:xfrm>
                <a:off x="1939637" y="535946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316695-96AD-CE46-ACFF-BBAB5084F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7" y="5359461"/>
                <a:ext cx="1219200" cy="369332"/>
              </a:xfrm>
              <a:prstGeom prst="rect">
                <a:avLst/>
              </a:prstGeom>
              <a:blipFill>
                <a:blip r:embed="rId2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E45AB-85EA-3443-8E87-0DB8E529515F}"/>
                  </a:ext>
                </a:extLst>
              </p:cNvPr>
              <p:cNvSpPr txBox="1"/>
              <p:nvPr/>
            </p:nvSpPr>
            <p:spPr>
              <a:xfrm>
                <a:off x="4634924" y="5391972"/>
                <a:ext cx="1227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E45AB-85EA-3443-8E87-0DB8E529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24" y="5391972"/>
                <a:ext cx="1227284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E35271D4-F89B-E145-99D9-6258AC547A28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6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P-value</a:t>
            </a:r>
          </a:p>
        </p:txBody>
      </p:sp>
    </p:spTree>
    <p:extLst>
      <p:ext uri="{BB962C8B-B14F-4D97-AF65-F5344CB8AC3E}">
        <p14:creationId xmlns:p14="http://schemas.microsoft.com/office/powerpoint/2010/main" val="2861168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A860-95C4-5F45-B553-D02C141E77A1}"/>
              </a:ext>
            </a:extLst>
          </p:cNvPr>
          <p:cNvSpPr txBox="1">
            <a:spLocks/>
          </p:cNvSpPr>
          <p:nvPr/>
        </p:nvSpPr>
        <p:spPr>
          <a:xfrm>
            <a:off x="365760" y="259398"/>
            <a:ext cx="118262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Testing for differences in expression of multiple genes</a:t>
            </a:r>
          </a:p>
        </p:txBody>
      </p:sp>
      <p:pic>
        <p:nvPicPr>
          <p:cNvPr id="3" name="Content Placeholder 3" descr="Multiple_tests.pdf">
            <a:extLst>
              <a:ext uri="{FF2B5EF4-FFF2-40B4-BE49-F238E27FC236}">
                <a16:creationId xmlns:a16="http://schemas.microsoft.com/office/drawing/2014/main" id="{1BDC0D8A-AC08-5A45-BD7F-E19F14B55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-176587" y="1371600"/>
            <a:ext cx="98927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C6BF-682C-8E42-95A1-E6DD9430A9C2}"/>
              </a:ext>
            </a:extLst>
          </p:cNvPr>
          <p:cNvSpPr txBox="1">
            <a:spLocks/>
          </p:cNvSpPr>
          <p:nvPr/>
        </p:nvSpPr>
        <p:spPr>
          <a:xfrm>
            <a:off x="347613" y="361869"/>
            <a:ext cx="9165265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6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Look at distribution of p-values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CCA0F-7ACB-1D47-96AF-7F5AC94993AF}"/>
              </a:ext>
            </a:extLst>
          </p:cNvPr>
          <p:cNvSpPr txBox="1">
            <a:spLocks/>
          </p:cNvSpPr>
          <p:nvPr/>
        </p:nvSpPr>
        <p:spPr>
          <a:xfrm>
            <a:off x="971326" y="1419366"/>
            <a:ext cx="3200400" cy="584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</a:rPr>
              <a:t>No real differences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" name="Content Placeholder 6" descr="NullpValueDistribution.pdf">
            <a:extLst>
              <a:ext uri="{FF2B5EF4-FFF2-40B4-BE49-F238E27FC236}">
                <a16:creationId xmlns:a16="http://schemas.microsoft.com/office/drawing/2014/main" id="{65D1EEBA-EE7C-B849-8F5F-B1C12E347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>
          <a:xfrm>
            <a:off x="897367" y="2174875"/>
            <a:ext cx="3566160" cy="36163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E2BDD-14AB-FA42-950E-F3A8EFFFDA35}"/>
              </a:ext>
            </a:extLst>
          </p:cNvPr>
          <p:cNvSpPr txBox="1">
            <a:spLocks/>
          </p:cNvSpPr>
          <p:nvPr/>
        </p:nvSpPr>
        <p:spPr>
          <a:xfrm>
            <a:off x="4930246" y="1419366"/>
            <a:ext cx="4320079" cy="584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Possible differences</a:t>
            </a:r>
          </a:p>
        </p:txBody>
      </p:sp>
      <p:pic>
        <p:nvPicPr>
          <p:cNvPr id="6" name="Content Placeholder 7" descr="pValueDistributionWSign.pdf">
            <a:extLst>
              <a:ext uri="{FF2B5EF4-FFF2-40B4-BE49-F238E27FC236}">
                <a16:creationId xmlns:a16="http://schemas.microsoft.com/office/drawing/2014/main" id="{93080CE1-2EE0-934B-A501-DC393640B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>
          <a:xfrm>
            <a:off x="4646514" y="2174875"/>
            <a:ext cx="3566160" cy="3616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D8E24-14A4-BB41-B74E-E1ADE3DA0A6B}"/>
              </a:ext>
            </a:extLst>
          </p:cNvPr>
          <p:cNvSpPr txBox="1"/>
          <p:nvPr/>
        </p:nvSpPr>
        <p:spPr>
          <a:xfrm>
            <a:off x="413229" y="5433645"/>
            <a:ext cx="392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Multiple testing procedures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5AFFD0-12A2-1545-B061-F27FB09F38B1}"/>
                  </a:ext>
                </a:extLst>
              </p:cNvPr>
              <p:cNvSpPr/>
              <p:nvPr/>
            </p:nvSpPr>
            <p:spPr>
              <a:xfrm>
                <a:off x="4646514" y="5353075"/>
                <a:ext cx="6096000" cy="13558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If running a lot of test at 5% </a:t>
                </a:r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 Many false positives</a:t>
                </a:r>
              </a:p>
              <a:p>
                <a:pPr lvl="1"/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Choosing a lower value</a:t>
                </a:r>
              </a:p>
              <a:p>
                <a:pPr lvl="1"/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Bonferroni method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5%</m:t>
                    </m:r>
                  </m:oMath>
                </a14:m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number</m:t>
                    </m:r>
                    <m: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of</m:t>
                    </m:r>
                    <m: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tests</m:t>
                    </m:r>
                    <m: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Tukey 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sym typeface="Wingdings" panose="05000000000000000000" pitchFamily="2" charset="2"/>
                      </a:rPr>
                      <m:t>5%</m:t>
                    </m:r>
                  </m:oMath>
                </a14:m>
                <a:r>
                  <a:rPr lang="en-US" sz="2000" dirty="0">
                    <a:latin typeface="Helvetica Neue Light" panose="02000403000000020004" pitchFamily="2" charset="0"/>
                    <a:ea typeface="Helvetica Neue Light" panose="02000403000000020004" pitchFamily="2" charset="0"/>
                    <a:sym typeface="Wingdings" panose="05000000000000000000" pitchFamily="2" charset="2"/>
                  </a:rPr>
                  <a:t> 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sym typeface="Wingdings" panose="05000000000000000000" pitchFamily="2" charset="2"/>
                          </a:rPr>
                          <m:t>number</m:t>
                        </m:r>
                        <m:r>
                          <a:rPr lang="en-US" sz="2000" b="0" i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sym typeface="Wingdings" panose="05000000000000000000" pitchFamily="2" charset="2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sym typeface="Wingdings" panose="05000000000000000000" pitchFamily="2" charset="2"/>
                          </a:rPr>
                          <m:t>tests</m:t>
                        </m:r>
                      </m:e>
                    </m:rad>
                  </m:oMath>
                </a14:m>
                <a:endPara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5AFFD0-12A2-1545-B061-F27FB09F3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14" y="5353075"/>
                <a:ext cx="6096000" cy="1355884"/>
              </a:xfrm>
              <a:prstGeom prst="rect">
                <a:avLst/>
              </a:prstGeom>
              <a:blipFill>
                <a:blip r:embed="rId5"/>
                <a:stretch>
                  <a:fillRect l="-1040" t="-2778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686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097B60-F87A-5E46-A61C-BD542546DC88}"/>
              </a:ext>
            </a:extLst>
          </p:cNvPr>
          <p:cNvSpPr/>
          <p:nvPr/>
        </p:nvSpPr>
        <p:spPr>
          <a:xfrm>
            <a:off x="188948" y="235126"/>
            <a:ext cx="5153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Break ~ 5 minutes</a:t>
            </a:r>
            <a:endParaRPr lang="en-US" sz="4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Google Shape;861;p110">
            <a:extLst>
              <a:ext uri="{FF2B5EF4-FFF2-40B4-BE49-F238E27FC236}">
                <a16:creationId xmlns:a16="http://schemas.microsoft.com/office/drawing/2014/main" id="{A9309F5E-0104-F54E-9818-361ECFAF527A}"/>
              </a:ext>
            </a:extLst>
          </p:cNvPr>
          <p:cNvSpPr txBox="1"/>
          <p:nvPr/>
        </p:nvSpPr>
        <p:spPr>
          <a:xfrm>
            <a:off x="208000" y="5176493"/>
            <a:ext cx="11984000" cy="16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" sz="3400" b="1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Please take the survey:</a:t>
            </a:r>
            <a:endParaRPr sz="3400" b="1" dirty="0">
              <a:solidFill>
                <a:srgbClr val="CD28A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400" u="sng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https://www.surveymonkey.com/r/F75J6VZ</a:t>
            </a:r>
            <a:endParaRPr lang="en-US" sz="3400" dirty="0">
              <a:solidFill>
                <a:srgbClr val="CD28A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90000"/>
              </a:lnSpc>
            </a:pPr>
            <a:endParaRPr sz="3400" dirty="0">
              <a:solidFill>
                <a:srgbClr val="CD28A3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D7023-7847-A644-87A5-788345702FF1}"/>
              </a:ext>
            </a:extLst>
          </p:cNvPr>
          <p:cNvSpPr txBox="1"/>
          <p:nvPr/>
        </p:nvSpPr>
        <p:spPr>
          <a:xfrm>
            <a:off x="208000" y="1982534"/>
            <a:ext cx="5461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2A40"/>
                </a:solidFill>
                <a:latin typeface="Poppins" pitchFamily="2" charset="77"/>
                <a:cs typeface="Poppins" pitchFamily="2" charset="77"/>
              </a:rPr>
              <a:t>For more details and questions: </a:t>
            </a:r>
          </a:p>
          <a:p>
            <a:r>
              <a:rPr lang="en-US" sz="2200" dirty="0">
                <a:solidFill>
                  <a:srgbClr val="002A40"/>
                </a:solidFill>
                <a:latin typeface="Poppins" pitchFamily="2" charset="77"/>
                <a:cs typeface="Poppi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michela.traglia@gladstone.ucsf.edu</a:t>
            </a:r>
            <a:endParaRPr lang="en-US" sz="2200" dirty="0">
              <a:solidFill>
                <a:srgbClr val="002A40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rgbClr val="002A40"/>
                </a:solidFill>
                <a:latin typeface="Poppins" pitchFamily="2" charset="77"/>
                <a:cs typeface="Poppi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reuben.thomas@Gladstone.ucsf.edu</a:t>
            </a:r>
            <a:endParaRPr lang="en-US" sz="2200" dirty="0">
              <a:solidFill>
                <a:srgbClr val="002A4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231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69616-37BC-CB4A-9898-0FFCC1D74DCE}"/>
              </a:ext>
            </a:extLst>
          </p:cNvPr>
          <p:cNvSpPr/>
          <p:nvPr/>
        </p:nvSpPr>
        <p:spPr>
          <a:xfrm>
            <a:off x="237217" y="149441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Outline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7D8B3-6BA2-FD4E-B4F9-3985725E84B7}"/>
              </a:ext>
            </a:extLst>
          </p:cNvPr>
          <p:cNvSpPr txBox="1"/>
          <p:nvPr/>
        </p:nvSpPr>
        <p:spPr>
          <a:xfrm>
            <a:off x="237217" y="983915"/>
            <a:ext cx="11954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Experimental design principles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Types of analytical studies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Independent variable / response variable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Target population and generalization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endParaRPr lang="en-US" sz="24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Statistical principles</a:t>
            </a:r>
          </a:p>
          <a:p>
            <a:r>
              <a:rPr lang="en-US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Experiment: Assess differences between gene expression at two developmental stages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Aggregation and inter-comparison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P-value and multiple test correction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Biological and technical replicates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A40"/>
                </a:solidFill>
                <a:latin typeface="Poppins" pitchFamily="2" charset="77"/>
                <a:cs typeface="Poppins" pitchFamily="2" charset="77"/>
              </a:rPr>
              <a:t>Power and sample size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Overview statistical tests based on response and predictor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Confounding factors</a:t>
            </a: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Good vs bad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470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DB19489D-DD5F-C846-8976-A057040C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474" y="1356847"/>
            <a:ext cx="6079877" cy="6166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6DF98B-5847-CE4C-A0F5-0342D432898D}"/>
              </a:ext>
            </a:extLst>
          </p:cNvPr>
          <p:cNvSpPr/>
          <p:nvPr/>
        </p:nvSpPr>
        <p:spPr>
          <a:xfrm>
            <a:off x="6096000" y="3670492"/>
            <a:ext cx="4257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oppins" pitchFamily="2" charset="77"/>
                <a:cs typeface="Poppins" pitchFamily="2" charset="77"/>
              </a:rPr>
              <a:t>Generalization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7FB47-C1B4-C342-B4FD-62BAA13D3918}"/>
              </a:ext>
            </a:extLst>
          </p:cNvPr>
          <p:cNvSpPr txBox="1"/>
          <p:nvPr/>
        </p:nvSpPr>
        <p:spPr>
          <a:xfrm>
            <a:off x="6283551" y="4688378"/>
            <a:ext cx="3882794" cy="1065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u="sng" dirty="0">
                <a:latin typeface="Poppins" pitchFamily="2" charset="77"/>
                <a:cs typeface="Poppins" pitchFamily="2" charset="77"/>
              </a:rPr>
              <a:t>Empirical</a:t>
            </a:r>
            <a:r>
              <a:rPr lang="en-US" sz="2200" dirty="0">
                <a:latin typeface="Poppins" pitchFamily="2" charset="77"/>
                <a:cs typeface="Poppins" pitchFamily="2" charset="77"/>
              </a:rPr>
              <a:t> data are noisy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u="sng" dirty="0">
                <a:latin typeface="Poppins" pitchFamily="2" charset="77"/>
                <a:cs typeface="Poppins" pitchFamily="2" charset="77"/>
              </a:rPr>
              <a:t>Resources</a:t>
            </a:r>
            <a:r>
              <a:rPr lang="en-US" sz="2200" dirty="0">
                <a:latin typeface="Poppins" pitchFamily="2" charset="77"/>
                <a:cs typeface="Poppins" pitchFamily="2" charset="77"/>
              </a:rPr>
              <a:t> are </a:t>
            </a:r>
            <a:r>
              <a:rPr lang="en-US" sz="2200" u="sng" dirty="0">
                <a:latin typeface="Poppins" pitchFamily="2" charset="77"/>
                <a:cs typeface="Poppins" pitchFamily="2" charset="77"/>
              </a:rPr>
              <a:t>limited</a:t>
            </a:r>
          </a:p>
        </p:txBody>
      </p:sp>
    </p:spTree>
    <p:extLst>
      <p:ext uri="{BB962C8B-B14F-4D97-AF65-F5344CB8AC3E}">
        <p14:creationId xmlns:p14="http://schemas.microsoft.com/office/powerpoint/2010/main" val="656700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53B0F8-8276-B74D-8B9A-BDC74530EB3C}"/>
              </a:ext>
            </a:extLst>
          </p:cNvPr>
          <p:cNvSpPr/>
          <p:nvPr/>
        </p:nvSpPr>
        <p:spPr>
          <a:xfrm>
            <a:off x="227035" y="3228991"/>
            <a:ext cx="11676790" cy="279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Biological vs technical replicates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Number of replicate runs that will give a high probability of detecting an effect of practical importance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Use biological replicates to answer biological questions, and technical replicates to answer technical questions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0E750-D4ED-C540-9505-797A1307AE63}"/>
              </a:ext>
            </a:extLst>
          </p:cNvPr>
          <p:cNvSpPr/>
          <p:nvPr/>
        </p:nvSpPr>
        <p:spPr>
          <a:xfrm>
            <a:off x="343413" y="168624"/>
            <a:ext cx="2704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Replicates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C40A3-953B-7D4D-9C0A-4F2FE898C3AD}"/>
              </a:ext>
            </a:extLst>
          </p:cNvPr>
          <p:cNvSpPr/>
          <p:nvPr/>
        </p:nvSpPr>
        <p:spPr>
          <a:xfrm>
            <a:off x="343412" y="987951"/>
            <a:ext cx="11069655" cy="154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How large differences are you looking for?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is the expected expression difference of targeted biology in these samples?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Will ”no change” be a desired significant result? </a:t>
            </a:r>
          </a:p>
        </p:txBody>
      </p:sp>
    </p:spTree>
    <p:extLst>
      <p:ext uri="{BB962C8B-B14F-4D97-AF65-F5344CB8AC3E}">
        <p14:creationId xmlns:p14="http://schemas.microsoft.com/office/powerpoint/2010/main" val="2161804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40E750-D4ED-C540-9505-797A1307AE63}"/>
              </a:ext>
            </a:extLst>
          </p:cNvPr>
          <p:cNvSpPr/>
          <p:nvPr/>
        </p:nvSpPr>
        <p:spPr>
          <a:xfrm>
            <a:off x="343413" y="168624"/>
            <a:ext cx="106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Poll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66627A0-262E-0F40-9FC8-CFCD1DED4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2" b="10293"/>
          <a:stretch/>
        </p:blipFill>
        <p:spPr>
          <a:xfrm>
            <a:off x="2273415" y="714894"/>
            <a:ext cx="4657549" cy="1812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AE921-61C0-164B-BC64-402DC5479B8E}"/>
              </a:ext>
            </a:extLst>
          </p:cNvPr>
          <p:cNvSpPr txBox="1"/>
          <p:nvPr/>
        </p:nvSpPr>
        <p:spPr>
          <a:xfrm>
            <a:off x="3009208" y="2808803"/>
            <a:ext cx="53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996C8-958D-A546-9FEB-B44035D8E19B}"/>
              </a:ext>
            </a:extLst>
          </p:cNvPr>
          <p:cNvSpPr txBox="1"/>
          <p:nvPr/>
        </p:nvSpPr>
        <p:spPr>
          <a:xfrm>
            <a:off x="5420995" y="2753535"/>
            <a:ext cx="53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7A81B-D8D9-7C42-9646-5F7F1FE2A7EF}"/>
              </a:ext>
            </a:extLst>
          </p:cNvPr>
          <p:cNvSpPr/>
          <p:nvPr/>
        </p:nvSpPr>
        <p:spPr>
          <a:xfrm>
            <a:off x="227035" y="3228991"/>
            <a:ext cx="9548732" cy="256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Cell cultures have originated from one mouse (Exp A) and from 3 mice (Exp B). What do you have in experiment B?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3 technical replicates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3 biological replicates</a:t>
            </a:r>
          </a:p>
        </p:txBody>
      </p:sp>
    </p:spTree>
    <p:extLst>
      <p:ext uri="{BB962C8B-B14F-4D97-AF65-F5344CB8AC3E}">
        <p14:creationId xmlns:p14="http://schemas.microsoft.com/office/powerpoint/2010/main" val="547625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54E0B0B-DB20-594F-9BA8-E1F04EC41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0" y="1717288"/>
            <a:ext cx="10830999" cy="38806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1CAD38-CB54-9B43-8B9C-375A0538E40D}"/>
              </a:ext>
            </a:extLst>
          </p:cNvPr>
          <p:cNvSpPr/>
          <p:nvPr/>
        </p:nvSpPr>
        <p:spPr>
          <a:xfrm>
            <a:off x="315651" y="235823"/>
            <a:ext cx="8133445" cy="976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Biological vs technical replicates </a:t>
            </a:r>
          </a:p>
        </p:txBody>
      </p:sp>
    </p:spTree>
    <p:extLst>
      <p:ext uri="{BB962C8B-B14F-4D97-AF65-F5344CB8AC3E}">
        <p14:creationId xmlns:p14="http://schemas.microsoft.com/office/powerpoint/2010/main" val="2832928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B92B10-ABAF-2844-8409-ABAAF4414B8C}"/>
              </a:ext>
            </a:extLst>
          </p:cNvPr>
          <p:cNvSpPr txBox="1">
            <a:spLocks/>
          </p:cNvSpPr>
          <p:nvPr/>
        </p:nvSpPr>
        <p:spPr>
          <a:xfrm>
            <a:off x="165100" y="18723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Effect size and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B6B8F-CB1C-934B-97C4-F101BF2B3E45}"/>
              </a:ext>
            </a:extLst>
          </p:cNvPr>
          <p:cNvSpPr txBox="1"/>
          <p:nvPr/>
        </p:nvSpPr>
        <p:spPr>
          <a:xfrm>
            <a:off x="31496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93888-F31F-3347-BF66-A27BCBA1943E}"/>
              </a:ext>
            </a:extLst>
          </p:cNvPr>
          <p:cNvSpPr/>
          <p:nvPr/>
        </p:nvSpPr>
        <p:spPr>
          <a:xfrm>
            <a:off x="165100" y="922151"/>
            <a:ext cx="11861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Sample size -&gt; amount of information -&gt; precision (margin of error) / level of confidence in our sample estimates.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High variability -&gt; Greater uncertainty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Larger sample size -&gt; more information -&gt; less uncertainty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  </a:t>
            </a:r>
          </a:p>
          <a:p>
            <a:r>
              <a:rPr lang="en-US" sz="2200" b="1" i="1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Power </a:t>
            </a:r>
            <a:r>
              <a:rPr lang="en-US" sz="22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– probability  that we find statistically significant evidence of a difference between the groups, given that there is a difference in the population. </a:t>
            </a:r>
          </a:p>
          <a:p>
            <a:endParaRPr lang="en-US" sz="2200" b="1" i="1" dirty="0">
              <a:solidFill>
                <a:srgbClr val="14A1D4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200" b="1" i="1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Effect size </a:t>
            </a:r>
            <a:r>
              <a:rPr lang="en-US" sz="22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is the estimated difference between the groups that we observe in our sample</a:t>
            </a:r>
          </a:p>
          <a:p>
            <a:endParaRPr lang="en-US" sz="2400" i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Small effect size -&gt;  large sample size to detect the difference OR effect masked by the randomness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29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301CB3-94EC-934C-B920-0851630BB676}"/>
              </a:ext>
            </a:extLst>
          </p:cNvPr>
          <p:cNvSpPr/>
          <p:nvPr/>
        </p:nvSpPr>
        <p:spPr>
          <a:xfrm>
            <a:off x="398582" y="2336393"/>
            <a:ext cx="1139483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2A4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goal is to collect enough data from a sample to statistically test whether you can reasonably reject the null hypothesis in favor of the alternative hypothesis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57D066-09D5-224A-B479-51231BC72A52}"/>
              </a:ext>
            </a:extLst>
          </p:cNvPr>
          <p:cNvSpPr/>
          <p:nvPr/>
        </p:nvSpPr>
        <p:spPr>
          <a:xfrm>
            <a:off x="398582" y="4818062"/>
            <a:ext cx="10503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Perform a sample size calculation before – acceptable power &gt;0.8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If there are true effects to be found in 100 different studies with 80% power, only 80 out of 100 statistical tests will actually detect them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D5A5-8A42-D846-90D7-8E89FB148226}"/>
              </a:ext>
            </a:extLst>
          </p:cNvPr>
          <p:cNvSpPr/>
          <p:nvPr/>
        </p:nvSpPr>
        <p:spPr>
          <a:xfrm>
            <a:off x="398583" y="116704"/>
            <a:ext cx="113948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Is  a larger sample sizes always better? 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</a:t>
            </a:r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+ Greater precision and power</a:t>
            </a:r>
          </a:p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 Cost more time and money</a:t>
            </a:r>
          </a:p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62831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F072CB-097A-0347-BFA3-26D6B3792086}"/>
              </a:ext>
            </a:extLst>
          </p:cNvPr>
          <p:cNvSpPr txBox="1">
            <a:spLocks/>
          </p:cNvSpPr>
          <p:nvPr/>
        </p:nvSpPr>
        <p:spPr>
          <a:xfrm>
            <a:off x="304800" y="198438"/>
            <a:ext cx="106680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How many n?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A11A0C-7D18-A844-BEDA-60EA709FF1F8}"/>
              </a:ext>
            </a:extLst>
          </p:cNvPr>
          <p:cNvSpPr txBox="1">
            <a:spLocks/>
          </p:cNvSpPr>
          <p:nvPr/>
        </p:nvSpPr>
        <p:spPr>
          <a:xfrm>
            <a:off x="0" y="969603"/>
            <a:ext cx="8895021" cy="405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Identify parameters of interest given experimental design </a:t>
            </a:r>
            <a:r>
              <a:rPr lang="mr-IN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–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two variables models to more complex multivariate designs</a:t>
            </a:r>
          </a:p>
          <a:p>
            <a:pPr marL="457200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Test statistic for the parameters of interest </a:t>
            </a:r>
          </a:p>
          <a:p>
            <a:pPr marL="457200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Decide on the number of samples (to be drawn from the population of samples) under each setting</a:t>
            </a:r>
          </a:p>
          <a:p>
            <a:pPr marL="457200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Estimates n  of variation and correlation between variables of interest </a:t>
            </a:r>
            <a:r>
              <a:rPr lang="mr-IN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–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use pilot data or publicly available data</a:t>
            </a:r>
          </a:p>
          <a:p>
            <a:pPr marL="457200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Sampling distribution of this test statistic</a:t>
            </a:r>
          </a:p>
          <a:p>
            <a:pPr marL="457200" indent="-457200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Check assumptions for the validity of the sampling distributions</a:t>
            </a:r>
          </a:p>
        </p:txBody>
      </p:sp>
      <p:pic>
        <p:nvPicPr>
          <p:cNvPr id="4" name="Content Placeholder 3" descr="boxplot_of_gene_expression_two_timepoints.pdf">
            <a:extLst>
              <a:ext uri="{FF2B5EF4-FFF2-40B4-BE49-F238E27FC236}">
                <a16:creationId xmlns:a16="http://schemas.microsoft.com/office/drawing/2014/main" id="{70E0527C-782E-4F44-9EC8-515A1E0B6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281333" y="1400968"/>
            <a:ext cx="5758000" cy="3193333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CD0362E-C31C-244F-8B2D-BDD69D9D9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23" y="4651958"/>
            <a:ext cx="846573" cy="95945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37436-79CF-7147-BC99-C32CFE46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951" y="4510863"/>
            <a:ext cx="733697" cy="11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30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F37F50-C24F-0044-B398-0021F98FA047}"/>
              </a:ext>
            </a:extLst>
          </p:cNvPr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Z/T-statistic</a:t>
            </a:r>
            <a:endParaRPr lang="en-US" sz="2800" b="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D18532-918C-214D-94DA-329BA910C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7342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4" imgW="1905000" imgH="647700" progId="Equation.3">
                  <p:embed/>
                </p:oleObj>
              </mc:Choice>
              <mc:Fallback>
                <p:oleObj name="Equation" r:id="rId4" imgW="1905000" imgH="64770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ED18532-918C-214D-94DA-329BA910C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7342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A844-6CD6-774E-A9EC-A4223C77E6C7}"/>
              </a:ext>
            </a:extLst>
          </p:cNvPr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T-statistic and sampling distribution</a:t>
            </a:r>
          </a:p>
        </p:txBody>
      </p:sp>
      <p:pic>
        <p:nvPicPr>
          <p:cNvPr id="3" name="Content Placeholder 3" descr="Histogram_of_t-statistics.pdf">
            <a:extLst>
              <a:ext uri="{FF2B5EF4-FFF2-40B4-BE49-F238E27FC236}">
                <a16:creationId xmlns:a16="http://schemas.microsoft.com/office/drawing/2014/main" id="{AAA31F91-0FF0-8C4B-A931-596ECAE3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112911" y="1105562"/>
            <a:ext cx="9743383" cy="5403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10FE6-A7C0-5D4D-AC1A-E80879CF548F}"/>
              </a:ext>
            </a:extLst>
          </p:cNvPr>
          <p:cNvSpPr/>
          <p:nvPr/>
        </p:nvSpPr>
        <p:spPr>
          <a:xfrm>
            <a:off x="5818935" y="219789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T-distributions assume that you draw repeated random samples from a population where the null hypothesis is true. </a:t>
            </a:r>
          </a:p>
          <a:p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t-value from your study in the t-distribution to determine how consistent your results are with the null hypothesis.</a:t>
            </a:r>
          </a:p>
        </p:txBody>
      </p:sp>
    </p:spTree>
    <p:extLst>
      <p:ext uri="{BB962C8B-B14F-4D97-AF65-F5344CB8AC3E}">
        <p14:creationId xmlns:p14="http://schemas.microsoft.com/office/powerpoint/2010/main" val="1462113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69616-37BC-CB4A-9898-0FFCC1D74DCE}"/>
              </a:ext>
            </a:extLst>
          </p:cNvPr>
          <p:cNvSpPr/>
          <p:nvPr/>
        </p:nvSpPr>
        <p:spPr>
          <a:xfrm>
            <a:off x="237217" y="149441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Outline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7D8B3-6BA2-FD4E-B4F9-3985725E84B7}"/>
              </a:ext>
            </a:extLst>
          </p:cNvPr>
          <p:cNvSpPr txBox="1"/>
          <p:nvPr/>
        </p:nvSpPr>
        <p:spPr>
          <a:xfrm>
            <a:off x="237217" y="983915"/>
            <a:ext cx="11954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Experimental design principles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Types of analytical studies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Independent variable / response variable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Target population and generalization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endParaRPr lang="en-US" sz="24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Statistical principles</a:t>
            </a:r>
          </a:p>
          <a:p>
            <a:r>
              <a:rPr lang="en-US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Experiment: Assess differences between gene expression at two developmental stages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Aggregation and inter-comparison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P-value and multiple test correction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Biological and technical replicates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Power and sample size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Overview statistical tests based on response and predictor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Confounding factors</a:t>
            </a: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Good vs bad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35684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E069-94FE-1642-9330-A29FB0F38AF0}"/>
              </a:ext>
            </a:extLst>
          </p:cNvPr>
          <p:cNvSpPr txBox="1">
            <a:spLocks/>
          </p:cNvSpPr>
          <p:nvPr/>
        </p:nvSpPr>
        <p:spPr>
          <a:xfrm>
            <a:off x="339635" y="198438"/>
            <a:ext cx="10789919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Continuous response and categorical predictor</a:t>
            </a:r>
          </a:p>
        </p:txBody>
      </p:sp>
      <p:pic>
        <p:nvPicPr>
          <p:cNvPr id="3" name="Content Placeholder 5" descr="OneWayAnova.pdf">
            <a:extLst>
              <a:ext uri="{FF2B5EF4-FFF2-40B4-BE49-F238E27FC236}">
                <a16:creationId xmlns:a16="http://schemas.microsoft.com/office/drawing/2014/main" id="{BA746868-B44C-8340-B5FC-D1F9DC46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914400" y="1735138"/>
            <a:ext cx="7313613" cy="4056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96784-BC05-134C-BE52-8551509B7897}"/>
              </a:ext>
            </a:extLst>
          </p:cNvPr>
          <p:cNvSpPr txBox="1"/>
          <p:nvPr/>
        </p:nvSpPr>
        <p:spPr>
          <a:xfrm>
            <a:off x="2933938" y="5791200"/>
            <a:ext cx="4220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Y: gene expression</a:t>
            </a:r>
          </a:p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X: development time</a:t>
            </a:r>
          </a:p>
          <a:p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One-way ANOVA </a:t>
            </a:r>
            <a:r>
              <a:rPr lang="mr-IN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–</a:t>
            </a:r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F-statistics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B7D66-21CD-7D44-AEB7-80612D881547}"/>
              </a:ext>
            </a:extLst>
          </p:cNvPr>
          <p:cNvSpPr txBox="1"/>
          <p:nvPr/>
        </p:nvSpPr>
        <p:spPr>
          <a:xfrm>
            <a:off x="7154068" y="3209171"/>
            <a:ext cx="2771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Three unrelated groups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Differences among means</a:t>
            </a:r>
          </a:p>
        </p:txBody>
      </p:sp>
    </p:spTree>
    <p:extLst>
      <p:ext uri="{BB962C8B-B14F-4D97-AF65-F5344CB8AC3E}">
        <p14:creationId xmlns:p14="http://schemas.microsoft.com/office/powerpoint/2010/main" val="365855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nnidis.png">
            <a:extLst>
              <a:ext uri="{FF2B5EF4-FFF2-40B4-BE49-F238E27FC236}">
                <a16:creationId xmlns:a16="http://schemas.microsoft.com/office/drawing/2014/main" id="{9627DB03-41CE-4A45-AF96-8F0CF7F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5"/>
          <a:stretch/>
        </p:blipFill>
        <p:spPr>
          <a:xfrm>
            <a:off x="1296784" y="0"/>
            <a:ext cx="9144000" cy="6388100"/>
          </a:xfrm>
          <a:prstGeom prst="rect">
            <a:avLst/>
          </a:prstGeom>
        </p:spPr>
      </p:pic>
      <p:pic>
        <p:nvPicPr>
          <p:cNvPr id="5" name="Picture 4" descr="IonnidisRef.png">
            <a:extLst>
              <a:ext uri="{FF2B5EF4-FFF2-40B4-BE49-F238E27FC236}">
                <a16:creationId xmlns:a16="http://schemas.microsoft.com/office/drawing/2014/main" id="{34634851-6698-AE40-BF31-AF0570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84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1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2977-56B9-2B47-9436-361F5267B856}"/>
              </a:ext>
            </a:extLst>
          </p:cNvPr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Two categorical variables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2491278-B9CC-6F47-99F3-3FFDB84B4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634409"/>
              </p:ext>
            </p:extLst>
          </p:nvPr>
        </p:nvGraphicFramePr>
        <p:xfrm>
          <a:off x="914400" y="1350912"/>
          <a:ext cx="7313613" cy="290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TGF-b signaling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in TGF-b signaling pathway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Differentially</a:t>
                      </a:r>
                      <a:r>
                        <a:rPr lang="en-US" baseline="0" dirty="0"/>
                        <a:t> expressed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Not differential expressed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71CCF4-5AE0-9E45-926E-3B744640819C}"/>
              </a:ext>
            </a:extLst>
          </p:cNvPr>
          <p:cNvSpPr txBox="1"/>
          <p:nvPr/>
        </p:nvSpPr>
        <p:spPr>
          <a:xfrm>
            <a:off x="2646948" y="4594457"/>
            <a:ext cx="4496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Y1: gene differentially expressed or not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Y2: gene in TGF-b signaling pathway or not</a:t>
            </a:r>
          </a:p>
          <a:p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Odds ratio, Chi-square statistics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9C260-909D-0F48-BECB-CB8F77B573B0}"/>
              </a:ext>
            </a:extLst>
          </p:cNvPr>
          <p:cNvSpPr/>
          <p:nvPr/>
        </p:nvSpPr>
        <p:spPr>
          <a:xfrm>
            <a:off x="166855" y="6031596"/>
            <a:ext cx="1157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chi-squared test works by calculating the frequencies we would expect to see in the cells if there were absolutely no association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A76C-1C5D-6940-BEE1-1CA5A132945E}"/>
              </a:ext>
            </a:extLst>
          </p:cNvPr>
          <p:cNvSpPr txBox="1">
            <a:spLocks/>
          </p:cNvSpPr>
          <p:nvPr/>
        </p:nvSpPr>
        <p:spPr>
          <a:xfrm>
            <a:off x="0" y="198438"/>
            <a:ext cx="10110651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Continuous response against a continuous variable</a:t>
            </a:r>
          </a:p>
        </p:txBody>
      </p:sp>
      <p:pic>
        <p:nvPicPr>
          <p:cNvPr id="3" name="Content Placeholder 3" descr="Regression.pdf">
            <a:extLst>
              <a:ext uri="{FF2B5EF4-FFF2-40B4-BE49-F238E27FC236}">
                <a16:creationId xmlns:a16="http://schemas.microsoft.com/office/drawing/2014/main" id="{F60878F8-B743-E443-BE67-EFAFDCCD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506252" y="1587837"/>
            <a:ext cx="7313613" cy="4056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20166-61EE-0C44-AE7F-8A0984FFF73F}"/>
              </a:ext>
            </a:extLst>
          </p:cNvPr>
          <p:cNvSpPr txBox="1"/>
          <p:nvPr/>
        </p:nvSpPr>
        <p:spPr>
          <a:xfrm>
            <a:off x="1147845" y="5696335"/>
            <a:ext cx="3259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Y: Child’s height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X: Parent’s height</a:t>
            </a:r>
          </a:p>
          <a:p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Slope, linear regression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CBD2F-835E-2F4F-8279-73359872D181}"/>
              </a:ext>
            </a:extLst>
          </p:cNvPr>
          <p:cNvSpPr/>
          <p:nvPr/>
        </p:nvSpPr>
        <p:spPr>
          <a:xfrm>
            <a:off x="270297" y="902187"/>
            <a:ext cx="5014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Associate multiple (noisy) factors with each other</a:t>
            </a:r>
          </a:p>
        </p:txBody>
      </p:sp>
      <p:pic>
        <p:nvPicPr>
          <p:cNvPr id="7" name="Content Placeholder 2" descr="RegressionTight.pdf">
            <a:extLst>
              <a:ext uri="{FF2B5EF4-FFF2-40B4-BE49-F238E27FC236}">
                <a16:creationId xmlns:a16="http://schemas.microsoft.com/office/drawing/2014/main" id="{22F309E2-1DA0-2D45-A803-7CC892A35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941008" y="1587837"/>
            <a:ext cx="7313613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37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233FEEC-2173-6540-8ADE-DFCE85EEB58F}"/>
              </a:ext>
            </a:extLst>
          </p:cNvPr>
          <p:cNvSpPr txBox="1">
            <a:spLocks/>
          </p:cNvSpPr>
          <p:nvPr/>
        </p:nvSpPr>
        <p:spPr>
          <a:xfrm>
            <a:off x="4679720" y="5703342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Residual: Predicted - Observed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5465A0F-F87B-DA40-AF07-A0B98E6ACFB1}"/>
              </a:ext>
            </a:extLst>
          </p:cNvPr>
          <p:cNvSpPr txBox="1">
            <a:spLocks/>
          </p:cNvSpPr>
          <p:nvPr/>
        </p:nvSpPr>
        <p:spPr>
          <a:xfrm>
            <a:off x="4839834" y="1487280"/>
            <a:ext cx="3200400" cy="584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 model</a:t>
            </a:r>
          </a:p>
        </p:txBody>
      </p:sp>
      <p:pic>
        <p:nvPicPr>
          <p:cNvPr id="4" name="Content Placeholder 8" descr="ResidualOneWayANOVAData.pdf">
            <a:extLst>
              <a:ext uri="{FF2B5EF4-FFF2-40B4-BE49-F238E27FC236}">
                <a16:creationId xmlns:a16="http://schemas.microsoft.com/office/drawing/2014/main" id="{30ACE0B7-4650-7E4C-9EE4-89FE37C2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>
          <a:xfrm>
            <a:off x="4640584" y="2128349"/>
            <a:ext cx="3566160" cy="361632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CC14F3A-5F47-1649-A249-EA887D657E31}"/>
              </a:ext>
            </a:extLst>
          </p:cNvPr>
          <p:cNvSpPr txBox="1">
            <a:spLocks/>
          </p:cNvSpPr>
          <p:nvPr/>
        </p:nvSpPr>
        <p:spPr>
          <a:xfrm>
            <a:off x="8792933" y="1443302"/>
            <a:ext cx="3200400" cy="584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Mean model</a:t>
            </a:r>
          </a:p>
        </p:txBody>
      </p:sp>
      <p:pic>
        <p:nvPicPr>
          <p:cNvPr id="6" name="Content Placeholder 9" descr="ResidualNullOneWayANOVAData.pdf">
            <a:extLst>
              <a:ext uri="{FF2B5EF4-FFF2-40B4-BE49-F238E27FC236}">
                <a16:creationId xmlns:a16="http://schemas.microsoft.com/office/drawing/2014/main" id="{3C6E1F98-342F-F74C-B373-07C59320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>
          <a:xfrm>
            <a:off x="8389731" y="2128349"/>
            <a:ext cx="3566160" cy="36163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FDA674-8580-584F-95DF-604C7AA7C6A1}"/>
              </a:ext>
            </a:extLst>
          </p:cNvPr>
          <p:cNvSpPr txBox="1">
            <a:spLocks/>
          </p:cNvSpPr>
          <p:nvPr/>
        </p:nvSpPr>
        <p:spPr>
          <a:xfrm>
            <a:off x="152301" y="286296"/>
            <a:ext cx="11311566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Residual: Variation left over after we have captured the known effects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6A69F-B249-E447-9977-8388865DED87}"/>
              </a:ext>
            </a:extLst>
          </p:cNvPr>
          <p:cNvSpPr/>
          <p:nvPr/>
        </p:nvSpPr>
        <p:spPr>
          <a:xfrm>
            <a:off x="4839834" y="194368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lm</a:t>
            </a:r>
            <a:r>
              <a:rPr lang="en-US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 Y ~ condition)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642AB8-1AE3-7C48-A2ED-7A4793A19A8B}"/>
              </a:ext>
            </a:extLst>
          </p:cNvPr>
          <p:cNvSpPr/>
          <p:nvPr/>
        </p:nvSpPr>
        <p:spPr>
          <a:xfrm>
            <a:off x="8816228" y="1842671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lm</a:t>
            </a:r>
            <a:r>
              <a:rPr lang="en-US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 Y ~ 1)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6BDF2A-850E-574E-A696-ECDBDB015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098" y="2445362"/>
            <a:ext cx="4332499" cy="24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1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E69616-37BC-CB4A-9898-0FFCC1D74DCE}"/>
              </a:ext>
            </a:extLst>
          </p:cNvPr>
          <p:cNvSpPr/>
          <p:nvPr/>
        </p:nvSpPr>
        <p:spPr>
          <a:xfrm>
            <a:off x="237217" y="149441"/>
            <a:ext cx="2183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Outline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7D8B3-6BA2-FD4E-B4F9-3985725E84B7}"/>
              </a:ext>
            </a:extLst>
          </p:cNvPr>
          <p:cNvSpPr txBox="1"/>
          <p:nvPr/>
        </p:nvSpPr>
        <p:spPr>
          <a:xfrm>
            <a:off x="237217" y="983915"/>
            <a:ext cx="11954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Experimental design principles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Types of analytical studies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Independent variable / response variable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Target population and generalization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latin typeface="Poppins" pitchFamily="2" charset="77"/>
              <a:cs typeface="Poppins" pitchFamily="2" charset="77"/>
            </a:endParaRPr>
          </a:p>
          <a:p>
            <a:endParaRPr lang="en-US" sz="2400" dirty="0">
              <a:solidFill>
                <a:srgbClr val="CD28A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4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Statistical principles</a:t>
            </a:r>
          </a:p>
          <a:p>
            <a:r>
              <a:rPr lang="en-US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Experiment: Assess differences between gene expression at two developmental stages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Aggregation and inter-comparison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P-value and multiple test correction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Biological and technical replicates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Power and sample size</a:t>
            </a:r>
          </a:p>
          <a:p>
            <a:pPr marL="285750" indent="-285750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Poppins" pitchFamily="2" charset="77"/>
                <a:cs typeface="Poppins" pitchFamily="2" charset="77"/>
              </a:rPr>
              <a:t>Overview statistical tests based on response and predictor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Confounding factors</a:t>
            </a:r>
          </a:p>
          <a:p>
            <a:endParaRPr lang="en-US" sz="2200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rgbClr val="CD28A3"/>
                </a:solidFill>
                <a:latin typeface="Poppins" pitchFamily="2" charset="77"/>
                <a:cs typeface="Poppins" pitchFamily="2" charset="77"/>
              </a:rPr>
              <a:t>Good vs bad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193586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03A131-8E5D-4042-83D2-E316B43C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32" y="1537855"/>
            <a:ext cx="7805735" cy="4666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BE39BE-7E18-5945-A3CC-B838D67057B4}"/>
              </a:ext>
            </a:extLst>
          </p:cNvPr>
          <p:cNvSpPr/>
          <p:nvPr/>
        </p:nvSpPr>
        <p:spPr>
          <a:xfrm>
            <a:off x="366079" y="268377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A third variable</a:t>
            </a:r>
          </a:p>
        </p:txBody>
      </p:sp>
    </p:spTree>
    <p:extLst>
      <p:ext uri="{BB962C8B-B14F-4D97-AF65-F5344CB8AC3E}">
        <p14:creationId xmlns:p14="http://schemas.microsoft.com/office/powerpoint/2010/main" val="3572734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357808" y="344212"/>
            <a:ext cx="112113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Be aware of confounding factors</a:t>
            </a:r>
            <a:endParaRPr lang="en-US" b="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483704" y="970898"/>
            <a:ext cx="11350488" cy="4056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observational studies (case-control, cohort studies):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lurking variables could cause unusual interpretations of data and the relationships between variables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experimental studies: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 design the experiment to eliminate (as much as possible) the risk of lurking variables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5A40-9BC2-5F4D-82D6-379B2EA169A2}"/>
              </a:ext>
            </a:extLst>
          </p:cNvPr>
          <p:cNvSpPr/>
          <p:nvPr/>
        </p:nvSpPr>
        <p:spPr>
          <a:xfrm>
            <a:off x="218660" y="5653646"/>
            <a:ext cx="113504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D28A3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Which potential variables could be affecting the relationship between the variables in your study?</a:t>
            </a:r>
          </a:p>
        </p:txBody>
      </p:sp>
    </p:spTree>
    <p:extLst>
      <p:ext uri="{BB962C8B-B14F-4D97-AF65-F5344CB8AC3E}">
        <p14:creationId xmlns:p14="http://schemas.microsoft.com/office/powerpoint/2010/main" val="431521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357808" y="344212"/>
            <a:ext cx="112113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b="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288234" y="138766"/>
            <a:ext cx="11350488" cy="12200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Chemical in pregnant maternal blood correlating with healthy children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80ADB-915F-B94F-8DFE-49495DE75359}"/>
              </a:ext>
            </a:extLst>
          </p:cNvPr>
          <p:cNvSpPr txBox="1"/>
          <p:nvPr/>
        </p:nvSpPr>
        <p:spPr>
          <a:xfrm>
            <a:off x="627020" y="5244042"/>
            <a:ext cx="996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?</a:t>
            </a:r>
          </a:p>
          <a:p>
            <a:pPr algn="ctr"/>
            <a:r>
              <a:rPr lang="en-US" sz="2400" dirty="0">
                <a:solidFill>
                  <a:srgbClr val="002A40"/>
                </a:solidFill>
                <a:latin typeface="Poppins" pitchFamily="2" charset="77"/>
                <a:cs typeface="Poppins" pitchFamily="2" charset="77"/>
              </a:rPr>
              <a:t>Genetics make-up controlling metabolism of chemical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D0E5E-A9F0-EA4A-88BA-0AC39AF9457C}"/>
              </a:ext>
            </a:extLst>
          </p:cNvPr>
          <p:cNvSpPr txBox="1"/>
          <p:nvPr/>
        </p:nvSpPr>
        <p:spPr>
          <a:xfrm>
            <a:off x="4848351" y="272750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" pitchFamily="2" charset="77"/>
                <a:cs typeface="Poppins" pitchFamily="2" charset="77"/>
              </a:rPr>
              <a:t>-&gt;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BC99EF-A830-0C4A-B169-50A0337D5DD6}"/>
              </a:ext>
            </a:extLst>
          </p:cNvPr>
          <p:cNvSpPr/>
          <p:nvPr/>
        </p:nvSpPr>
        <p:spPr>
          <a:xfrm>
            <a:off x="543174" y="2433902"/>
            <a:ext cx="3474298" cy="1097114"/>
          </a:xfrm>
          <a:prstGeom prst="round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Poppins" pitchFamily="2" charset="77"/>
                <a:cs typeface="Poppins" pitchFamily="2" charset="77"/>
              </a:rPr>
              <a:t>Mother with high levels of chemicals blood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97EFDE3-8A58-AC45-AC2B-5F98B94E0C22}"/>
              </a:ext>
            </a:extLst>
          </p:cNvPr>
          <p:cNvSpPr/>
          <p:nvPr/>
        </p:nvSpPr>
        <p:spPr>
          <a:xfrm>
            <a:off x="6358244" y="2433902"/>
            <a:ext cx="3474298" cy="1097114"/>
          </a:xfrm>
          <a:prstGeom prst="round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Poppins" pitchFamily="2" charset="77"/>
                <a:cs typeface="Poppins" pitchFamily="2" charset="77"/>
              </a:rPr>
              <a:t>Healthy kids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89C28-7518-2542-B87E-A099B0C8DDDD}"/>
              </a:ext>
            </a:extLst>
          </p:cNvPr>
          <p:cNvSpPr txBox="1"/>
          <p:nvPr/>
        </p:nvSpPr>
        <p:spPr>
          <a:xfrm>
            <a:off x="3711789" y="3252118"/>
            <a:ext cx="285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Correlation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74ABA-5025-0340-A5DA-52E31DDEB15B}"/>
              </a:ext>
            </a:extLst>
          </p:cNvPr>
          <p:cNvSpPr/>
          <p:nvPr/>
        </p:nvSpPr>
        <p:spPr>
          <a:xfrm>
            <a:off x="2036972" y="4063473"/>
            <a:ext cx="6540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333333"/>
                </a:solidFill>
                <a:latin typeface="Helvetica Neue" panose="02000503000000020004" pitchFamily="2" charset="0"/>
              </a:rPr>
              <a:t>High chemicals levels – not developing autism</a:t>
            </a:r>
          </a:p>
          <a:p>
            <a:r>
              <a:rPr lang="en-US" sz="2200" dirty="0">
                <a:solidFill>
                  <a:srgbClr val="333333"/>
                </a:solidFill>
                <a:latin typeface="Helvetica Neue" panose="02000503000000020004" pitchFamily="2" charset="0"/>
              </a:rPr>
              <a:t>Low chemicals levels – children developing autism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4B45DDB-A210-6D48-BA59-AE7F7592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323" y="1029643"/>
            <a:ext cx="1723329" cy="1723329"/>
          </a:xfrm>
          <a:prstGeom prst="rect">
            <a:avLst/>
          </a:prstGeom>
        </p:spPr>
      </p:pic>
      <p:pic>
        <p:nvPicPr>
          <p:cNvPr id="15" name="Picture 14" descr="images.jpg">
            <a:extLst>
              <a:ext uri="{FF2B5EF4-FFF2-40B4-BE49-F238E27FC236}">
                <a16:creationId xmlns:a16="http://schemas.microsoft.com/office/drawing/2014/main" id="{F72020C7-BCD0-C24E-BA7A-E32B87CFB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8566" y="1493583"/>
            <a:ext cx="763514" cy="769441"/>
          </a:xfrm>
          <a:prstGeom prst="rect">
            <a:avLst/>
          </a:prstGeom>
        </p:spPr>
      </p:pic>
      <p:pic>
        <p:nvPicPr>
          <p:cNvPr id="16" name="Picture 15" descr="baby (1).png">
            <a:extLst>
              <a:ext uri="{FF2B5EF4-FFF2-40B4-BE49-F238E27FC236}">
                <a16:creationId xmlns:a16="http://schemas.microsoft.com/office/drawing/2014/main" id="{08CB8CC0-C3EC-F449-875C-F89B83AC6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66" y="1391613"/>
            <a:ext cx="972591" cy="9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99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357808" y="344212"/>
            <a:ext cx="112113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b="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288234" y="138766"/>
            <a:ext cx="11350488" cy="12200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Correlation vs Causation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A555AD7-C17D-E44D-BBA7-81AE8847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2" y="1679944"/>
            <a:ext cx="11106390" cy="4071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26DF1-CE53-C740-BFFC-781497AFE132}"/>
              </a:ext>
            </a:extLst>
          </p:cNvPr>
          <p:cNvSpPr txBox="1"/>
          <p:nvPr/>
        </p:nvSpPr>
        <p:spPr>
          <a:xfrm>
            <a:off x="357808" y="1679944"/>
            <a:ext cx="4809615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53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357808" y="344212"/>
            <a:ext cx="112113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Poll</a:t>
            </a:r>
            <a:endParaRPr lang="en-US" b="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357808" y="1212574"/>
            <a:ext cx="11350488" cy="4056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Research question: </a:t>
            </a:r>
            <a:r>
              <a:rPr lang="en-US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Does </a:t>
            </a:r>
            <a:r>
              <a:rPr lang="en-US" i="1" u="sng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light exposure </a:t>
            </a:r>
            <a:r>
              <a:rPr lang="en-US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improve </a:t>
            </a:r>
            <a:r>
              <a:rPr lang="en-US" i="1" u="sng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learning ability </a:t>
            </a:r>
            <a:r>
              <a:rPr lang="en-US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mice?</a:t>
            </a:r>
          </a:p>
          <a:p>
            <a:endParaRPr lang="en-US" i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can be the source of variability, confounding the outcome?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Select all that apply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1. Mouse inbred strains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2. Genetic background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3. Learning environment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4. All are ‘independent variables’</a:t>
            </a:r>
            <a:endParaRPr lang="en-US" dirty="0"/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23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CD5D-400B-7D46-BC06-2F05085A425B}"/>
              </a:ext>
            </a:extLst>
          </p:cNvPr>
          <p:cNvSpPr txBox="1">
            <a:spLocks/>
          </p:cNvSpPr>
          <p:nvPr/>
        </p:nvSpPr>
        <p:spPr>
          <a:xfrm>
            <a:off x="357808" y="344212"/>
            <a:ext cx="1121134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40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Factors potentially affecting the response</a:t>
            </a:r>
            <a:endParaRPr lang="en-US" b="0" dirty="0">
              <a:solidFill>
                <a:srgbClr val="14A1D4"/>
              </a:solidFill>
              <a:latin typeface="Poppins" pitchFamily="2" charset="77"/>
              <a:ea typeface="Helvetica Neue Light" panose="02000403000000020004" pitchFamily="2" charset="0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CB2-1633-3845-B4AE-46445353510A}"/>
              </a:ext>
            </a:extLst>
          </p:cNvPr>
          <p:cNvSpPr txBox="1">
            <a:spLocks/>
          </p:cNvSpPr>
          <p:nvPr/>
        </p:nvSpPr>
        <p:spPr>
          <a:xfrm>
            <a:off x="357808" y="1212574"/>
            <a:ext cx="11834192" cy="4056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Biological factors that could affect the response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-BMI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-gender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Non-biological or technical factors that could affect the response.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-time/day/month of experiment/batch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-reagents used, reagents batch used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	-technician</a:t>
            </a:r>
          </a:p>
        </p:txBody>
      </p:sp>
    </p:spTree>
    <p:extLst>
      <p:ext uri="{BB962C8B-B14F-4D97-AF65-F5344CB8AC3E}">
        <p14:creationId xmlns:p14="http://schemas.microsoft.com/office/powerpoint/2010/main" val="66089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hical Science talk FINAL_Sub.pdf">
            <a:extLst>
              <a:ext uri="{FF2B5EF4-FFF2-40B4-BE49-F238E27FC236}">
                <a16:creationId xmlns:a16="http://schemas.microsoft.com/office/drawing/2014/main" id="{3B101291-7797-EC43-9723-4514C9F8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4" b="4580"/>
          <a:stretch/>
        </p:blipFill>
        <p:spPr>
          <a:xfrm>
            <a:off x="581890" y="1213659"/>
            <a:ext cx="10507287" cy="4425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44E34-EC62-6C49-B250-EF45BFB4EF94}"/>
              </a:ext>
            </a:extLst>
          </p:cNvPr>
          <p:cNvSpPr txBox="1"/>
          <p:nvPr/>
        </p:nvSpPr>
        <p:spPr>
          <a:xfrm>
            <a:off x="0" y="5903893"/>
            <a:ext cx="455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Thanks: Kevin </a:t>
            </a:r>
            <a:r>
              <a:rPr lang="en-US" sz="14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Mullane</a:t>
            </a:r>
            <a:endParaRPr lang="en-US"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Director, Corporate Liaison &amp; Ventures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Corporate Ventures and Translation</a:t>
            </a:r>
          </a:p>
          <a:p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Gladstone Institutes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16395-3262-AE4E-90BD-7C032A05C743}"/>
              </a:ext>
            </a:extLst>
          </p:cNvPr>
          <p:cNvSpPr/>
          <p:nvPr/>
        </p:nvSpPr>
        <p:spPr>
          <a:xfrm>
            <a:off x="3707476" y="6057780"/>
            <a:ext cx="831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oppins" pitchFamily="2" charset="77"/>
                <a:cs typeface="Poppins" pitchFamily="2" charset="77"/>
                <a:hlinkClick r:id="rId3"/>
              </a:rPr>
              <a:t>https://gladstone.org/events?series=responsible-conduct-of-research</a:t>
            </a:r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dirty="0">
                <a:latin typeface="Poppins" pitchFamily="2" charset="77"/>
                <a:cs typeface="Poppins" pitchFamily="2" charset="77"/>
                <a:hlinkClick r:id="rId4"/>
              </a:rPr>
              <a:t>https://rcr.ucsf.edu/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7789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058E-B62E-5E4A-B386-BCB5705BBC90}"/>
              </a:ext>
            </a:extLst>
          </p:cNvPr>
          <p:cNvSpPr txBox="1">
            <a:spLocks/>
          </p:cNvSpPr>
          <p:nvPr/>
        </p:nvSpPr>
        <p:spPr>
          <a:xfrm>
            <a:off x="182880" y="250689"/>
            <a:ext cx="1200912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Capture effects of interest and avoid unwanted variation in experiment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76A5-805B-414C-8CEA-772803009193}"/>
              </a:ext>
            </a:extLst>
          </p:cNvPr>
          <p:cNvSpPr txBox="1">
            <a:spLocks/>
          </p:cNvSpPr>
          <p:nvPr/>
        </p:nvSpPr>
        <p:spPr>
          <a:xfrm>
            <a:off x="489615" y="1699821"/>
            <a:ext cx="10972800" cy="405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Identify the response and variables of interest </a:t>
            </a:r>
          </a:p>
          <a:p>
            <a:pPr marL="457200" indent="-457200">
              <a:lnSpc>
                <a:spcPct val="17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Identify target population that you want to base your claims on</a:t>
            </a:r>
          </a:p>
          <a:p>
            <a:pPr marL="457200" indent="-457200">
              <a:lnSpc>
                <a:spcPct val="17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Identify factors that affect the response of interest</a:t>
            </a:r>
          </a:p>
          <a:p>
            <a:pPr marL="457200" indent="-457200">
              <a:lnSpc>
                <a:spcPct val="17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Choose samples from target population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Randomly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assign samples across different levels of factors affecting response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solidFill>
                  <a:srgbClr val="CD28A3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Block out 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variation that is not of interest by randomly assigning to levels of factors within a block</a:t>
            </a:r>
          </a:p>
        </p:txBody>
      </p:sp>
    </p:spTree>
    <p:extLst>
      <p:ext uri="{BB962C8B-B14F-4D97-AF65-F5344CB8AC3E}">
        <p14:creationId xmlns:p14="http://schemas.microsoft.com/office/powerpoint/2010/main" val="305040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D5F79-F255-3E4B-8340-DE6408AFFC85}"/>
              </a:ext>
            </a:extLst>
          </p:cNvPr>
          <p:cNvSpPr/>
          <p:nvPr/>
        </p:nvSpPr>
        <p:spPr>
          <a:xfrm>
            <a:off x="237217" y="149441"/>
            <a:ext cx="11717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Randomization 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5D56B7-84B0-C645-BA19-AE90AE95C3CE}"/>
              </a:ext>
            </a:extLst>
          </p:cNvPr>
          <p:cNvSpPr/>
          <p:nvPr/>
        </p:nvSpPr>
        <p:spPr>
          <a:xfrm>
            <a:off x="237217" y="1296569"/>
            <a:ext cx="81056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Fisher -&gt; helps to avoid confusion or biases due to changes in background or lurking variables. </a:t>
            </a:r>
          </a:p>
          <a:p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One of the main purposes for experimental designs is to minimize the effect of experimental error.</a:t>
            </a:r>
          </a:p>
          <a:p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2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Randomization, replication, and blocking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are methods of error control. </a:t>
            </a:r>
          </a:p>
          <a:p>
            <a:endParaRPr lang="en-US" sz="22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E812E6D7-63A7-AE4B-BB05-1E7517A60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8" t="28986" r="5382" b="15362"/>
          <a:stretch/>
        </p:blipFill>
        <p:spPr>
          <a:xfrm>
            <a:off x="8342904" y="728594"/>
            <a:ext cx="3379305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21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343A4340-ED5C-434B-9B90-1C4EFDCB4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8"/>
          <a:stretch/>
        </p:blipFill>
        <p:spPr>
          <a:xfrm>
            <a:off x="1372563" y="834885"/>
            <a:ext cx="4267200" cy="57994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9D5679-BD01-DB4A-8C0D-EEB6487DB7CA}"/>
              </a:ext>
            </a:extLst>
          </p:cNvPr>
          <p:cNvSpPr/>
          <p:nvPr/>
        </p:nvSpPr>
        <p:spPr>
          <a:xfrm>
            <a:off x="237217" y="149441"/>
            <a:ext cx="11717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Randomized block design </a:t>
            </a:r>
            <a:endParaRPr lang="en-US" sz="40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CE813-72DB-1949-96BF-3E107C76EEDA}"/>
              </a:ext>
            </a:extLst>
          </p:cNvPr>
          <p:cNvSpPr/>
          <p:nvPr/>
        </p:nvSpPr>
        <p:spPr>
          <a:xfrm>
            <a:off x="5639763" y="6137413"/>
            <a:ext cx="5618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https://quantifyinghealth.com/randomized-block-design/</a:t>
            </a:r>
          </a:p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stattrek.com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/experiments/experimental-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design.aspx</a:t>
            </a:r>
            <a:endParaRPr lang="en-US" sz="1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D369C341-ACA4-D448-8866-BC88B2AF0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448" y="3734626"/>
            <a:ext cx="4241800" cy="2197100"/>
          </a:xfrm>
          <a:prstGeom prst="rect">
            <a:avLst/>
          </a:prstGeom>
        </p:spPr>
      </p:pic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5D31339-1516-B34C-83D6-2938BA27D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751" y="1449453"/>
            <a:ext cx="41783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76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D5F79-F255-3E4B-8340-DE6408AFFC85}"/>
              </a:ext>
            </a:extLst>
          </p:cNvPr>
          <p:cNvSpPr/>
          <p:nvPr/>
        </p:nvSpPr>
        <p:spPr>
          <a:xfrm>
            <a:off x="10628127" y="7913528"/>
            <a:ext cx="11717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Randomization 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7963FDC-E342-3645-B7EC-5D8EAC3A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889000"/>
            <a:ext cx="8521700" cy="508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20E41-CDEB-0149-83EB-3A31745AB405}"/>
              </a:ext>
            </a:extLst>
          </p:cNvPr>
          <p:cNvSpPr/>
          <p:nvPr/>
        </p:nvSpPr>
        <p:spPr>
          <a:xfrm>
            <a:off x="6969257" y="6435208"/>
            <a:ext cx="4618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Poppins" pitchFamily="2" charset="77"/>
                <a:cs typeface="Poppins" pitchFamily="2" charset="77"/>
              </a:rPr>
              <a:t>Solveig 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Mjelstad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400" dirty="0" err="1">
                <a:latin typeface="Poppins" pitchFamily="2" charset="77"/>
                <a:cs typeface="Poppins" pitchFamily="2" charset="77"/>
              </a:rPr>
              <a:t>Olafsrud</a:t>
            </a:r>
            <a:r>
              <a:rPr lang="en-US" sz="1400" dirty="0">
                <a:latin typeface="Poppins" pitchFamily="2" charset="77"/>
                <a:cs typeface="Poppins" pitchFamily="2" charset="77"/>
              </a:rPr>
              <a:t>, Oslo University Hospital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CB0DD-6114-084C-B196-BA6626CEAA02}"/>
              </a:ext>
            </a:extLst>
          </p:cNvPr>
          <p:cNvSpPr/>
          <p:nvPr/>
        </p:nvSpPr>
        <p:spPr>
          <a:xfrm>
            <a:off x="237217" y="149441"/>
            <a:ext cx="9692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Good vs Bad experimental design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F7D7AD-A92B-8B44-9468-F4649811096B}"/>
              </a:ext>
            </a:extLst>
          </p:cNvPr>
          <p:cNvSpPr/>
          <p:nvPr/>
        </p:nvSpPr>
        <p:spPr>
          <a:xfrm>
            <a:off x="0" y="5657671"/>
            <a:ext cx="11587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The default analysis  assumes the data have come from a completely randomized design.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practice, this is often a false assumption.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2733E-A1EC-A54E-829B-220FAC0B6E44}"/>
              </a:ext>
            </a:extLst>
          </p:cNvPr>
          <p:cNvSpPr/>
          <p:nvPr/>
        </p:nvSpPr>
        <p:spPr>
          <a:xfrm>
            <a:off x="3483906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827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9C51F0-949E-A74B-B38F-A09C1A49755A}"/>
              </a:ext>
            </a:extLst>
          </p:cNvPr>
          <p:cNvSpPr txBox="1">
            <a:spLocks/>
          </p:cNvSpPr>
          <p:nvPr/>
        </p:nvSpPr>
        <p:spPr>
          <a:xfrm>
            <a:off x="593282" y="4558166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Which is better design?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BAF874F-11A5-A24C-BF05-D9F824387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324375"/>
              </p:ext>
            </p:extLst>
          </p:nvPr>
        </p:nvGraphicFramePr>
        <p:xfrm>
          <a:off x="1672045" y="685216"/>
          <a:ext cx="85713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725377-C06C-E943-A006-EA5173D5CC94}"/>
              </a:ext>
            </a:extLst>
          </p:cNvPr>
          <p:cNvSpPr txBox="1"/>
          <p:nvPr/>
        </p:nvSpPr>
        <p:spPr>
          <a:xfrm>
            <a:off x="685878" y="5451712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Design 1</a:t>
            </a:r>
          </a:p>
          <a:p>
            <a:r>
              <a:rPr lang="en-US" dirty="0"/>
              <a:t>2) Design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B80A5-94BB-A348-97CA-4BEC4D7F5CC2}"/>
              </a:ext>
            </a:extLst>
          </p:cNvPr>
          <p:cNvSpPr/>
          <p:nvPr/>
        </p:nvSpPr>
        <p:spPr>
          <a:xfrm>
            <a:off x="343413" y="168624"/>
            <a:ext cx="106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1689680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B548D76-6CE4-3647-A738-D3CAB23F9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593773"/>
              </p:ext>
            </p:extLst>
          </p:nvPr>
        </p:nvGraphicFramePr>
        <p:xfrm>
          <a:off x="2011680" y="710298"/>
          <a:ext cx="731361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 -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874608B-302F-234A-A210-3C3059FD0F1D}"/>
              </a:ext>
            </a:extLst>
          </p:cNvPr>
          <p:cNvSpPr txBox="1">
            <a:spLocks/>
          </p:cNvSpPr>
          <p:nvPr/>
        </p:nvSpPr>
        <p:spPr>
          <a:xfrm>
            <a:off x="593282" y="4558166"/>
            <a:ext cx="7313613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2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Which is better design?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E6F67-6A8F-0647-BA14-5793A1D36357}"/>
              </a:ext>
            </a:extLst>
          </p:cNvPr>
          <p:cNvSpPr txBox="1"/>
          <p:nvPr/>
        </p:nvSpPr>
        <p:spPr>
          <a:xfrm>
            <a:off x="685878" y="5451712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1</a:t>
            </a:r>
          </a:p>
          <a:p>
            <a:r>
              <a:rPr lang="en-US" dirty="0"/>
              <a:t>Design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92090-63CC-444F-BC53-280853355D20}"/>
              </a:ext>
            </a:extLst>
          </p:cNvPr>
          <p:cNvSpPr/>
          <p:nvPr/>
        </p:nvSpPr>
        <p:spPr>
          <a:xfrm>
            <a:off x="343413" y="168624"/>
            <a:ext cx="106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688750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1A195A-E69C-ED4B-B7D3-DFFBA4B7C79F}"/>
              </a:ext>
            </a:extLst>
          </p:cNvPr>
          <p:cNvSpPr txBox="1">
            <a:spLocks/>
          </p:cNvSpPr>
          <p:nvPr/>
        </p:nvSpPr>
        <p:spPr>
          <a:xfrm>
            <a:off x="200721" y="198438"/>
            <a:ext cx="12192001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Genotype and development time effect on gene expression</a:t>
            </a:r>
          </a:p>
        </p:txBody>
      </p:sp>
      <p:pic>
        <p:nvPicPr>
          <p:cNvPr id="5" name="Content Placeholder 3" descr="PCA_Plot_Samples.pdf">
            <a:extLst>
              <a:ext uri="{FF2B5EF4-FFF2-40B4-BE49-F238E27FC236}">
                <a16:creationId xmlns:a16="http://schemas.microsoft.com/office/drawing/2014/main" id="{89B29F12-3486-F04F-8674-8B776157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7" r="-12137"/>
          <a:stretch>
            <a:fillRect/>
          </a:stretch>
        </p:blipFill>
        <p:spPr>
          <a:xfrm>
            <a:off x="1312127" y="1353379"/>
            <a:ext cx="9567746" cy="53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65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PCAPlotSamples.pdf">
            <a:extLst>
              <a:ext uri="{FF2B5EF4-FFF2-40B4-BE49-F238E27FC236}">
                <a16:creationId xmlns:a16="http://schemas.microsoft.com/office/drawing/2014/main" id="{12B0A76C-BA37-E643-91AE-DF5D2605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>
          <a:xfrm>
            <a:off x="914400" y="1066800"/>
            <a:ext cx="9433932" cy="52319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9B72C2-10BB-1E41-9169-680EF55EC54F}"/>
              </a:ext>
            </a:extLst>
          </p:cNvPr>
          <p:cNvSpPr txBox="1">
            <a:spLocks/>
          </p:cNvSpPr>
          <p:nvPr/>
        </p:nvSpPr>
        <p:spPr>
          <a:xfrm>
            <a:off x="289932" y="198438"/>
            <a:ext cx="10215154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Litter effect dominates the variation</a:t>
            </a:r>
          </a:p>
        </p:txBody>
      </p:sp>
    </p:spTree>
    <p:extLst>
      <p:ext uri="{BB962C8B-B14F-4D97-AF65-F5344CB8AC3E}">
        <p14:creationId xmlns:p14="http://schemas.microsoft.com/office/powerpoint/2010/main" val="32834281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8E37-97B1-D94B-85BD-1BD7066BC7B7}"/>
              </a:ext>
            </a:extLst>
          </p:cNvPr>
          <p:cNvSpPr txBox="1">
            <a:spLocks/>
          </p:cNvSpPr>
          <p:nvPr/>
        </p:nvSpPr>
        <p:spPr>
          <a:xfrm>
            <a:off x="209006" y="290866"/>
            <a:ext cx="11390811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Confounding in </a:t>
            </a:r>
            <a:r>
              <a:rPr lang="en-US" sz="3200" b="0" dirty="0" err="1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scRNA</a:t>
            </a:r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-seq data is a big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B4466-603C-E74A-90B5-77A5377C711D}"/>
              </a:ext>
            </a:extLst>
          </p:cNvPr>
          <p:cNvSpPr txBox="1"/>
          <p:nvPr/>
        </p:nvSpPr>
        <p:spPr>
          <a:xfrm>
            <a:off x="275913" y="6129401"/>
            <a:ext cx="10847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Hicks, S. C., Townes, F. W., 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Teng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, M. &amp; Irizarry, R. A. Missing data and technical variability in single-cell </a:t>
            </a:r>
          </a:p>
          <a:p>
            <a:r>
              <a:rPr lang="en-US" sz="1600" dirty="0">
                <a:latin typeface="Poppins" pitchFamily="2" charset="77"/>
                <a:cs typeface="Poppins" pitchFamily="2" charset="77"/>
              </a:rPr>
              <a:t>RNA-sequencing experiments.  Preprint available 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from:https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://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doi.org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/10.1093/biostatistics/kxx053 (2017).</a:t>
            </a:r>
          </a:p>
        </p:txBody>
      </p:sp>
      <p:pic>
        <p:nvPicPr>
          <p:cNvPr id="6" name="Content Placeholder 3" descr="tsne_e11_e12_h6_nUMI_percentMito.pdf">
            <a:extLst>
              <a:ext uri="{FF2B5EF4-FFF2-40B4-BE49-F238E27FC236}">
                <a16:creationId xmlns:a16="http://schemas.microsoft.com/office/drawing/2014/main" id="{22B300ED-E533-5646-9886-55E2A9112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592183" y="1043845"/>
            <a:ext cx="8860820" cy="49141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811FB0-832D-CE44-82CE-17A445608CB8}"/>
              </a:ext>
            </a:extLst>
          </p:cNvPr>
          <p:cNvSpPr/>
          <p:nvPr/>
        </p:nvSpPr>
        <p:spPr>
          <a:xfrm>
            <a:off x="7129005" y="2971800"/>
            <a:ext cx="85526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8A275-D42C-F146-938D-CEE82F4CE6BD}"/>
              </a:ext>
            </a:extLst>
          </p:cNvPr>
          <p:cNvSpPr/>
          <p:nvPr/>
        </p:nvSpPr>
        <p:spPr>
          <a:xfrm>
            <a:off x="5767310" y="6156747"/>
            <a:ext cx="6205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oppins" pitchFamily="2" charset="77"/>
                <a:cs typeface="Poppins" pitchFamily="2" charset="77"/>
              </a:rPr>
              <a:t>https://</a:t>
            </a:r>
            <a:r>
              <a:rPr lang="en-US" dirty="0" err="1">
                <a:latin typeface="Poppins" pitchFamily="2" charset="77"/>
                <a:cs typeface="Poppins" pitchFamily="2" charset="77"/>
              </a:rPr>
              <a:t>www.nature.com</a:t>
            </a:r>
            <a:r>
              <a:rPr lang="en-US" dirty="0">
                <a:latin typeface="Poppins" pitchFamily="2" charset="77"/>
                <a:cs typeface="Poppins" pitchFamily="2" charset="77"/>
              </a:rPr>
              <a:t>/articles/s41592-018-0254-1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2603699-6242-264C-BD02-65F81028E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" r="4751"/>
          <a:stretch/>
        </p:blipFill>
        <p:spPr>
          <a:xfrm>
            <a:off x="1967344" y="1200150"/>
            <a:ext cx="8001845" cy="4457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301AAF-229D-CC48-8CAB-6921C367C9A2}"/>
              </a:ext>
            </a:extLst>
          </p:cNvPr>
          <p:cNvSpPr/>
          <p:nvPr/>
        </p:nvSpPr>
        <p:spPr>
          <a:xfrm>
            <a:off x="200722" y="331921"/>
            <a:ext cx="8669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Well and badly analyzed </a:t>
            </a:r>
            <a:r>
              <a:rPr lang="en-US" sz="3200" dirty="0" err="1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scRNA</a:t>
            </a:r>
            <a:r>
              <a:rPr lang="en-US" sz="320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-seq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480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6DF98B-5847-CE4C-A0F5-0342D432898D}"/>
              </a:ext>
            </a:extLst>
          </p:cNvPr>
          <p:cNvSpPr/>
          <p:nvPr/>
        </p:nvSpPr>
        <p:spPr>
          <a:xfrm>
            <a:off x="847763" y="2736502"/>
            <a:ext cx="107388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Poppins" pitchFamily="2" charset="77"/>
                <a:cs typeface="Poppins" pitchFamily="2" charset="77"/>
              </a:rPr>
              <a:t>The purpose of the experimental design is to</a:t>
            </a:r>
          </a:p>
          <a:p>
            <a:pPr algn="ctr"/>
            <a:r>
              <a:rPr lang="en-US" sz="3600" dirty="0">
                <a:latin typeface="Poppins" pitchFamily="2" charset="77"/>
                <a:cs typeface="Poppins" pitchFamily="2" charset="77"/>
              </a:rPr>
              <a:t>plan the experiment in a way that makes sure</a:t>
            </a:r>
          </a:p>
          <a:p>
            <a:pPr algn="ctr"/>
            <a:r>
              <a:rPr lang="en-US" sz="3600" dirty="0">
                <a:latin typeface="Poppins" pitchFamily="2" charset="77"/>
                <a:cs typeface="Poppins" pitchFamily="2" charset="77"/>
              </a:rPr>
              <a:t>it can answer your biological question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6F7248-08D1-9C4C-9A53-25AE4140E0ED}"/>
              </a:ext>
            </a:extLst>
          </p:cNvPr>
          <p:cNvSpPr/>
          <p:nvPr/>
        </p:nvSpPr>
        <p:spPr>
          <a:xfrm>
            <a:off x="2022024" y="5527655"/>
            <a:ext cx="8390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Poppins" pitchFamily="2" charset="77"/>
                <a:cs typeface="Poppins" pitchFamily="2" charset="77"/>
              </a:rPr>
              <a:t>Old journalists requirements of 5 </a:t>
            </a:r>
            <a:r>
              <a:rPr lang="en-US" sz="2200" dirty="0" err="1">
                <a:latin typeface="Poppins" pitchFamily="2" charset="77"/>
                <a:cs typeface="Poppins" pitchFamily="2" charset="77"/>
              </a:rPr>
              <a:t>Ws</a:t>
            </a:r>
            <a:r>
              <a:rPr lang="en-US" sz="2200" dirty="0">
                <a:latin typeface="Poppins" pitchFamily="2" charset="77"/>
                <a:cs typeface="Poppins" pitchFamily="2" charset="77"/>
              </a:rPr>
              <a:t> and 1 H</a:t>
            </a:r>
          </a:p>
          <a:p>
            <a:pPr algn="ctr"/>
            <a:r>
              <a:rPr lang="en-US" sz="2200" dirty="0">
                <a:latin typeface="Poppins" pitchFamily="2" charset="77"/>
                <a:cs typeface="Poppins" pitchFamily="2" charset="77"/>
              </a:rPr>
              <a:t>who, what, when, where, why and how</a:t>
            </a:r>
          </a:p>
        </p:txBody>
      </p:sp>
    </p:spTree>
    <p:extLst>
      <p:ext uri="{BB962C8B-B14F-4D97-AF65-F5344CB8AC3E}">
        <p14:creationId xmlns:p14="http://schemas.microsoft.com/office/powerpoint/2010/main" val="39914781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chEffectsInScRNA-seq.png">
            <a:extLst>
              <a:ext uri="{FF2B5EF4-FFF2-40B4-BE49-F238E27FC236}">
                <a16:creationId xmlns:a16="http://schemas.microsoft.com/office/drawing/2014/main" id="{D2DE4AA1-228D-A546-AF72-16B6FC432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/>
          <a:stretch/>
        </p:blipFill>
        <p:spPr>
          <a:xfrm>
            <a:off x="931334" y="892098"/>
            <a:ext cx="8500533" cy="59659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FDA7A5-C017-6B46-A59B-D5131800096D}"/>
              </a:ext>
            </a:extLst>
          </p:cNvPr>
          <p:cNvSpPr txBox="1">
            <a:spLocks/>
          </p:cNvSpPr>
          <p:nvPr/>
        </p:nvSpPr>
        <p:spPr>
          <a:xfrm>
            <a:off x="223024" y="273923"/>
            <a:ext cx="12192000" cy="1013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200" b="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Confounding biological variation and batch effects</a:t>
            </a:r>
          </a:p>
        </p:txBody>
      </p:sp>
    </p:spTree>
    <p:extLst>
      <p:ext uri="{BB962C8B-B14F-4D97-AF65-F5344CB8AC3E}">
        <p14:creationId xmlns:p14="http://schemas.microsoft.com/office/powerpoint/2010/main" val="2049520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E842-1722-3C43-97A1-6584CA2D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7" y="723207"/>
            <a:ext cx="10515600" cy="626325"/>
          </a:xfrm>
        </p:spPr>
        <p:txBody>
          <a:bodyPr/>
          <a:lstStyle/>
          <a:p>
            <a:r>
              <a:rPr lang="en" b="0" dirty="0"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Experimental design allow you to:</a:t>
            </a:r>
            <a:endParaRPr lang="en-US" b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011E7-5C9B-794B-B1B8-E7787B0D529B}"/>
              </a:ext>
            </a:extLst>
          </p:cNvPr>
          <p:cNvSpPr/>
          <p:nvPr/>
        </p:nvSpPr>
        <p:spPr>
          <a:xfrm>
            <a:off x="356461" y="2087980"/>
            <a:ext cx="11835539" cy="404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(1) choose an experimental design that is appropriate for the research problem at hand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(2) construct the design (performing randomization and determining the number of replicates)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(3) execute the plan to collect the data (or advise a colleague on how to do it)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(4) determine the model appropriate for the data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(5) fit the model to the data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(6) interpret the data and present the results in a meaningful way to answer the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4133331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1744-0A28-3749-87B3-07BACB3B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744"/>
            <a:ext cx="10515600" cy="626325"/>
          </a:xfrm>
        </p:spPr>
        <p:txBody>
          <a:bodyPr/>
          <a:lstStyle/>
          <a:p>
            <a:r>
              <a:rPr lang="en-US" b="0" dirty="0">
                <a:latin typeface="Poppins" pitchFamily="2" charset="77"/>
                <a:cs typeface="Poppins" pitchFamily="2" charset="77"/>
              </a:rPr>
              <a:t>Take –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A910-1C0C-A344-A575-F0218390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666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Plan ahead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Prevent bias from uncontrollable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Randomization and balancing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Write it down in an Experimental plan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Follow the experimental plan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Be careful with interpretation of results!</a:t>
            </a:r>
          </a:p>
        </p:txBody>
      </p:sp>
    </p:spTree>
    <p:extLst>
      <p:ext uri="{BB962C8B-B14F-4D97-AF65-F5344CB8AC3E}">
        <p14:creationId xmlns:p14="http://schemas.microsoft.com/office/powerpoint/2010/main" val="40772515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66;p111">
            <a:extLst>
              <a:ext uri="{FF2B5EF4-FFF2-40B4-BE49-F238E27FC236}">
                <a16:creationId xmlns:a16="http://schemas.microsoft.com/office/drawing/2014/main" id="{403A1682-582E-FE44-A72B-2E0521C4FEE4}"/>
              </a:ext>
            </a:extLst>
          </p:cNvPr>
          <p:cNvSpPr txBox="1">
            <a:spLocks/>
          </p:cNvSpPr>
          <p:nvPr/>
        </p:nvSpPr>
        <p:spPr>
          <a:xfrm>
            <a:off x="189467" y="189455"/>
            <a:ext cx="10515600" cy="9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Upcoming workshop at Gladstone:</a:t>
            </a:r>
          </a:p>
        </p:txBody>
      </p:sp>
      <p:sp>
        <p:nvSpPr>
          <p:cNvPr id="7" name="Google Shape;867;p111">
            <a:extLst>
              <a:ext uri="{FF2B5EF4-FFF2-40B4-BE49-F238E27FC236}">
                <a16:creationId xmlns:a16="http://schemas.microsoft.com/office/drawing/2014/main" id="{07C5F22A-8D87-CF41-85B9-E43FDB67FE32}"/>
              </a:ext>
            </a:extLst>
          </p:cNvPr>
          <p:cNvSpPr txBox="1">
            <a:spLocks/>
          </p:cNvSpPr>
          <p:nvPr/>
        </p:nvSpPr>
        <p:spPr>
          <a:xfrm>
            <a:off x="300667" y="1749594"/>
            <a:ext cx="11701866" cy="435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333" dirty="0">
                <a:latin typeface="Poppins" pitchFamily="2" charset="77"/>
                <a:ea typeface="Helvetica Neue Light" panose="02000403000000020004" pitchFamily="2" charset="0"/>
                <a:cs typeface="Poppins" pitchFamily="2" charset="77"/>
                <a:sym typeface="Arial"/>
              </a:rPr>
              <a:t>Fall series</a:t>
            </a:r>
          </a:p>
          <a:p>
            <a:pPr>
              <a:spcBef>
                <a:spcPts val="0"/>
              </a:spcBef>
            </a:pPr>
            <a:endParaRPr lang="en-US" sz="3333" dirty="0"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1800"/>
            </a:pPr>
            <a:r>
              <a:rPr lang="en-US" sz="2400" dirty="0">
                <a:solidFill>
                  <a:srgbClr val="22222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December 3 	| Intermediate R: Data Visualization </a:t>
            </a:r>
          </a:p>
          <a:p>
            <a:pPr marL="609585" indent="-457189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1800"/>
            </a:pPr>
            <a:r>
              <a:rPr lang="en-US" sz="2400" dirty="0">
                <a:solidFill>
                  <a:srgbClr val="22222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</a:rPr>
              <a:t>December 6-7 	| Intermediate RNA-Seq analysis Using R </a:t>
            </a:r>
          </a:p>
          <a:p>
            <a:pPr marL="609585">
              <a:lnSpc>
                <a:spcPct val="115000"/>
              </a:lnSpc>
              <a:spcBef>
                <a:spcPts val="1333"/>
              </a:spcBef>
            </a:pPr>
            <a:endParaRPr lang="en-US" sz="2133" dirty="0">
              <a:solidFill>
                <a:srgbClr val="222222"/>
              </a:solidFill>
              <a:highlight>
                <a:srgbClr val="FFFFFF"/>
              </a:highlight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>
              <a:spcBef>
                <a:spcPts val="1333"/>
              </a:spcBef>
            </a:pPr>
            <a:r>
              <a:rPr lang="en-US" u="sng" dirty="0">
                <a:solidFill>
                  <a:schemeClr val="hlink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/>
                <a:sym typeface="Arial"/>
                <a:hlinkClick r:id="rId2"/>
              </a:rPr>
              <a:t>Data Science Training Program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  <a:sym typeface="Arial"/>
              </a:rPr>
              <a:t>Please visit the link before spring 2022 for new workshops</a:t>
            </a:r>
          </a:p>
        </p:txBody>
      </p:sp>
    </p:spTree>
    <p:extLst>
      <p:ext uri="{BB962C8B-B14F-4D97-AF65-F5344CB8AC3E}">
        <p14:creationId xmlns:p14="http://schemas.microsoft.com/office/powerpoint/2010/main" val="5318298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57225" y="2578328"/>
            <a:ext cx="11044237" cy="9403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pPr algn="ctr"/>
            <a:r>
              <a:rPr lang="en-US" sz="6000" b="0" dirty="0">
                <a:latin typeface="Poppins" pitchFamily="2" charset="77"/>
                <a:ea typeface="Helvetica Bold" charset="0"/>
                <a:cs typeface="Poppins" pitchFamily="2" charset="77"/>
              </a:rPr>
              <a:t>Thank you!</a:t>
            </a:r>
          </a:p>
        </p:txBody>
      </p:sp>
      <p:sp>
        <p:nvSpPr>
          <p:cNvPr id="3" name="Google Shape;861;p110">
            <a:extLst>
              <a:ext uri="{FF2B5EF4-FFF2-40B4-BE49-F238E27FC236}">
                <a16:creationId xmlns:a16="http://schemas.microsoft.com/office/drawing/2014/main" id="{0BA6DBA5-A4DF-1146-ABE3-F709D1A31B40}"/>
              </a:ext>
            </a:extLst>
          </p:cNvPr>
          <p:cNvSpPr txBox="1"/>
          <p:nvPr/>
        </p:nvSpPr>
        <p:spPr>
          <a:xfrm>
            <a:off x="187343" y="5263544"/>
            <a:ext cx="11984000" cy="144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" sz="2933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Please take the survey:</a:t>
            </a:r>
            <a:endParaRPr sz="2933" b="1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933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https://www.surveymonkey.com/r/F75J6VZ</a:t>
            </a:r>
            <a:endParaRPr lang="en-US" sz="28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90000"/>
              </a:lnSpc>
            </a:pPr>
            <a:endParaRPr sz="28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4EF3C-7C8D-404A-BDA6-83EB58495A6A}"/>
              </a:ext>
            </a:extLst>
          </p:cNvPr>
          <p:cNvSpPr txBox="1"/>
          <p:nvPr/>
        </p:nvSpPr>
        <p:spPr>
          <a:xfrm>
            <a:off x="952092" y="148075"/>
            <a:ext cx="54617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For questions: </a:t>
            </a:r>
          </a:p>
          <a:p>
            <a:r>
              <a:rPr lang="en-US" sz="2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michela.traglia@gladstone.ucsf.edu</a:t>
            </a:r>
            <a:endParaRPr lang="en-US" sz="2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2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reuben.thomas@Gladstone.ucsf.edu</a:t>
            </a:r>
            <a:endParaRPr lang="en-US" sz="2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0636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2FCF-7C40-0C4C-8040-8637B2A9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744"/>
            <a:ext cx="10515600" cy="626325"/>
          </a:xfrm>
        </p:spPr>
        <p:txBody>
          <a:bodyPr/>
          <a:lstStyle/>
          <a:p>
            <a:r>
              <a:rPr lang="en-US" b="0" dirty="0">
                <a:latin typeface="Poppins" pitchFamily="2" charset="77"/>
                <a:cs typeface="Poppins" pitchFamily="2" charset="77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4114923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F9BF47BD-81F9-A947-A902-FB4CA921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140"/>
            <a:ext cx="8289782" cy="6195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96328-9126-ED4B-89DF-3536605982AB}"/>
              </a:ext>
            </a:extLst>
          </p:cNvPr>
          <p:cNvSpPr txBox="1"/>
          <p:nvPr/>
        </p:nvSpPr>
        <p:spPr>
          <a:xfrm>
            <a:off x="282633" y="242772"/>
            <a:ext cx="9552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400" b="1" dirty="0">
                <a:solidFill>
                  <a:srgbClr val="14A1D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Observational vs Experimental studies 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89945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F1D6-AD64-7A4E-B5E2-5713F0AF1770}"/>
              </a:ext>
            </a:extLst>
          </p:cNvPr>
          <p:cNvSpPr txBox="1">
            <a:spLocks/>
          </p:cNvSpPr>
          <p:nvPr/>
        </p:nvSpPr>
        <p:spPr>
          <a:xfrm>
            <a:off x="0" y="198438"/>
            <a:ext cx="121920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Probability and likelihood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6B1AF-6FB1-0343-AF0A-ECDE56A30858}"/>
              </a:ext>
            </a:extLst>
          </p:cNvPr>
          <p:cNvSpPr/>
          <p:nvPr/>
        </p:nvSpPr>
        <p:spPr>
          <a:xfrm>
            <a:off x="0" y="5996409"/>
            <a:ext cx="11742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02124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Probability is used to finding the chance of occurrence of a particular situation, whereas Likelihood is used to generally maximizing the chances of a particular situation to occur.</a:t>
            </a:r>
            <a:endParaRPr lang="en-US" sz="2200" dirty="0">
              <a:solidFill>
                <a:srgbClr val="202124"/>
              </a:solidFill>
              <a:effectLst/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2CB9689-D809-5D43-9E0E-CBA72C03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1568450"/>
            <a:ext cx="7950200" cy="3721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58698A-1114-3B43-82FC-A4298E43911C}"/>
              </a:ext>
            </a:extLst>
          </p:cNvPr>
          <p:cNvSpPr/>
          <p:nvPr/>
        </p:nvSpPr>
        <p:spPr>
          <a:xfrm>
            <a:off x="7475621" y="192109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model parameters are known and the data/outcome has to be found.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10C8C-B154-EF46-9C8A-C4C3F7F6480A}"/>
              </a:ext>
            </a:extLst>
          </p:cNvPr>
          <p:cNvSpPr/>
          <p:nvPr/>
        </p:nvSpPr>
        <p:spPr>
          <a:xfrm>
            <a:off x="449179" y="4566478"/>
            <a:ext cx="4459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data/outcome is known and the model parameters have to be found</a:t>
            </a:r>
            <a:r>
              <a:rPr lang="en-US" dirty="0">
                <a:solidFill>
                  <a:srgbClr val="292929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 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14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3515ADB-7091-6F46-B597-6981C5554D31}"/>
              </a:ext>
            </a:extLst>
          </p:cNvPr>
          <p:cNvSpPr txBox="1">
            <a:spLocks/>
          </p:cNvSpPr>
          <p:nvPr/>
        </p:nvSpPr>
        <p:spPr>
          <a:xfrm>
            <a:off x="971326" y="1419366"/>
            <a:ext cx="3200400" cy="584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</a:rPr>
              <a:t>Density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3" name="Content Placeholder 8" descr="Null_Z_Distribution_sd_14_n_4.pdf">
            <a:extLst>
              <a:ext uri="{FF2B5EF4-FFF2-40B4-BE49-F238E27FC236}">
                <a16:creationId xmlns:a16="http://schemas.microsoft.com/office/drawing/2014/main" id="{1C85D234-3FA4-D94A-A1CB-280A173E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r="680"/>
          <a:stretch>
            <a:fillRect/>
          </a:stretch>
        </p:blipFill>
        <p:spPr>
          <a:xfrm>
            <a:off x="897367" y="2174875"/>
            <a:ext cx="3566160" cy="3616325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4059452-8DBF-1346-8672-56DB407C28E8}"/>
              </a:ext>
            </a:extLst>
          </p:cNvPr>
          <p:cNvSpPr txBox="1">
            <a:spLocks/>
          </p:cNvSpPr>
          <p:nvPr/>
        </p:nvSpPr>
        <p:spPr>
          <a:xfrm>
            <a:off x="7728475" y="1419366"/>
            <a:ext cx="3200400" cy="584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</a:rPr>
              <a:t>Distribution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5" name="Content Placeholder 9" descr="cdf.pdf">
            <a:extLst>
              <a:ext uri="{FF2B5EF4-FFF2-40B4-BE49-F238E27FC236}">
                <a16:creationId xmlns:a16="http://schemas.microsoft.com/office/drawing/2014/main" id="{2AC019FA-45AB-8248-88F0-FA09560ED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702"/>
          <a:stretch>
            <a:fillRect/>
          </a:stretch>
        </p:blipFill>
        <p:spPr>
          <a:xfrm>
            <a:off x="7444742" y="2174875"/>
            <a:ext cx="3566160" cy="36163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E65F11A-EBEC-1646-B8D7-17F87E668EDB}"/>
              </a:ext>
            </a:extLst>
          </p:cNvPr>
          <p:cNvSpPr txBox="1">
            <a:spLocks/>
          </p:cNvSpPr>
          <p:nvPr/>
        </p:nvSpPr>
        <p:spPr>
          <a:xfrm>
            <a:off x="0" y="198438"/>
            <a:ext cx="121920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z="3800" b="0" dirty="0">
                <a:solidFill>
                  <a:srgbClr val="14A1D4"/>
                </a:solidFill>
                <a:latin typeface="Poppins" pitchFamily="2" charset="77"/>
                <a:cs typeface="Poppins" pitchFamily="2" charset="77"/>
              </a:rPr>
              <a:t>Probability density and cumulative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062135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09ED96-FB2D-114E-95A1-0823E131E0E4}"/>
              </a:ext>
            </a:extLst>
          </p:cNvPr>
          <p:cNvSpPr/>
          <p:nvPr/>
        </p:nvSpPr>
        <p:spPr>
          <a:xfrm>
            <a:off x="237217" y="149441"/>
            <a:ext cx="11381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4A1D4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How to choose the right statistical test? </a:t>
            </a:r>
            <a:endParaRPr lang="en-US" sz="4400" dirty="0">
              <a:solidFill>
                <a:srgbClr val="14A1D4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8801804-DDB3-584E-BF4E-F42E9629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29"/>
          <a:stretch/>
        </p:blipFill>
        <p:spPr>
          <a:xfrm>
            <a:off x="3038431" y="1111124"/>
            <a:ext cx="5779213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3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9;p29">
            <a:extLst>
              <a:ext uri="{FF2B5EF4-FFF2-40B4-BE49-F238E27FC236}">
                <a16:creationId xmlns:a16="http://schemas.microsoft.com/office/drawing/2014/main" id="{98D6EBA8-8114-8547-9743-6E8D0EDDFEFC}"/>
              </a:ext>
            </a:extLst>
          </p:cNvPr>
          <p:cNvSpPr txBox="1">
            <a:spLocks/>
          </p:cNvSpPr>
          <p:nvPr/>
        </p:nvSpPr>
        <p:spPr>
          <a:xfrm>
            <a:off x="359898" y="413034"/>
            <a:ext cx="10515600" cy="9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  <a:sym typeface="Arial"/>
              </a:rPr>
              <a:t>Motivation of the workshop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F7C6B-5D56-5940-9F7A-9D029BD8A8D2}"/>
              </a:ext>
            </a:extLst>
          </p:cNvPr>
          <p:cNvSpPr/>
          <p:nvPr/>
        </p:nvSpPr>
        <p:spPr>
          <a:xfrm>
            <a:off x="359898" y="1753634"/>
            <a:ext cx="11832102" cy="440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Accessible statistical tools allow researcher to easily perform analyses 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How the program work and which setting to use?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How to interpret the results?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Hard to get defensible conclusions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Before the statistical analysis, fundamental is to plan the experimental design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Poppins" pitchFamily="2" charset="77"/>
              </a:rPr>
              <a:t>Understand and critically evaluate scientific publications </a:t>
            </a:r>
          </a:p>
        </p:txBody>
      </p:sp>
    </p:spTree>
    <p:extLst>
      <p:ext uri="{BB962C8B-B14F-4D97-AF65-F5344CB8AC3E}">
        <p14:creationId xmlns:p14="http://schemas.microsoft.com/office/powerpoint/2010/main" val="315963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9;p29">
            <a:extLst>
              <a:ext uri="{FF2B5EF4-FFF2-40B4-BE49-F238E27FC236}">
                <a16:creationId xmlns:a16="http://schemas.microsoft.com/office/drawing/2014/main" id="{98D6EBA8-8114-8547-9743-6E8D0EDDFEFC}"/>
              </a:ext>
            </a:extLst>
          </p:cNvPr>
          <p:cNvSpPr txBox="1">
            <a:spLocks/>
          </p:cNvSpPr>
          <p:nvPr/>
        </p:nvSpPr>
        <p:spPr>
          <a:xfrm>
            <a:off x="359898" y="413034"/>
            <a:ext cx="10515600" cy="982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Poppins" pitchFamily="2" charset="77"/>
                <a:ea typeface="Helvetica Neue Light" panose="02000403000000020004" pitchFamily="2" charset="0"/>
                <a:cs typeface="Poppins" pitchFamily="2" charset="77"/>
              </a:rPr>
              <a:t>Goals of this workshop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F7C6B-5D56-5940-9F7A-9D029BD8A8D2}"/>
              </a:ext>
            </a:extLst>
          </p:cNvPr>
          <p:cNvSpPr/>
          <p:nvPr/>
        </p:nvSpPr>
        <p:spPr>
          <a:xfrm>
            <a:off x="128113" y="1299968"/>
            <a:ext cx="11935774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Introduce basic concepts underpinning experimental design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Learn how to think critically about the data you want to generate and use to make claims about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Overview of statistical tests and concepts</a:t>
            </a:r>
          </a:p>
          <a:p>
            <a:pPr>
              <a:lnSpc>
                <a:spcPct val="20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Basic level course - No prerequisites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Please feel free to interrupt with questions, speak up or use the chat!</a:t>
            </a:r>
          </a:p>
        </p:txBody>
      </p:sp>
    </p:spTree>
    <p:extLst>
      <p:ext uri="{BB962C8B-B14F-4D97-AF65-F5344CB8AC3E}">
        <p14:creationId xmlns:p14="http://schemas.microsoft.com/office/powerpoint/2010/main" val="272046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4162</Words>
  <Application>Microsoft Macintosh PowerPoint</Application>
  <PresentationFormat>Widescreen</PresentationFormat>
  <Paragraphs>652</Paragraphs>
  <Slides>79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4" baseType="lpstr">
      <vt:lpstr>Arial</vt:lpstr>
      <vt:lpstr>Calibri</vt:lpstr>
      <vt:lpstr>Cambria Math</vt:lpstr>
      <vt:lpstr>Century Gothic</vt:lpstr>
      <vt:lpstr>Courier New</vt:lpstr>
      <vt:lpstr>Helvetica</vt:lpstr>
      <vt:lpstr>Helvetica Neue</vt:lpstr>
      <vt:lpstr>HELVETICA NEUE LIGHT</vt:lpstr>
      <vt:lpstr>HELVETICA NEUE LIGHT</vt:lpstr>
      <vt:lpstr>Helvetica Regular</vt:lpstr>
      <vt:lpstr>Poppins</vt:lpstr>
      <vt:lpstr>Segoe UI</vt:lpstr>
      <vt:lpstr>Wingdings</vt:lpstr>
      <vt:lpstr>Office Theme</vt:lpstr>
      <vt:lpstr>Equation</vt:lpstr>
      <vt:lpstr>PowerPoint Presentation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pollutants during pregnancy contributing to autism in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Aggregation: one number to capture an entire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design allow you to:</vt:lpstr>
      <vt:lpstr>Take – home messages</vt:lpstr>
      <vt:lpstr>PowerPoint Presentation</vt:lpstr>
      <vt:lpstr>PowerPoint Presentation</vt:lpstr>
      <vt:lpstr>Additional resources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[Gladstone logo]</dc:title>
  <dc:creator>Julie Langelier</dc:creator>
  <cp:lastModifiedBy>Michela Traglia</cp:lastModifiedBy>
  <cp:revision>856</cp:revision>
  <cp:lastPrinted>2017-07-05T20:32:20Z</cp:lastPrinted>
  <dcterms:created xsi:type="dcterms:W3CDTF">2017-06-23T15:28:02Z</dcterms:created>
  <dcterms:modified xsi:type="dcterms:W3CDTF">2021-11-29T22:27:24Z</dcterms:modified>
</cp:coreProperties>
</file>