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6" r:id="rId1"/>
  </p:sldMasterIdLst>
  <p:notesMasterIdLst>
    <p:notesMasterId r:id="rId22"/>
  </p:notesMasterIdLst>
  <p:handoutMasterIdLst>
    <p:handoutMasterId r:id="rId23"/>
  </p:handoutMasterIdLst>
  <p:sldIdLst>
    <p:sldId id="471" r:id="rId2"/>
    <p:sldId id="525" r:id="rId3"/>
    <p:sldId id="551" r:id="rId4"/>
    <p:sldId id="558" r:id="rId5"/>
    <p:sldId id="542" r:id="rId6"/>
    <p:sldId id="552" r:id="rId7"/>
    <p:sldId id="553" r:id="rId8"/>
    <p:sldId id="546" r:id="rId9"/>
    <p:sldId id="529" r:id="rId10"/>
    <p:sldId id="557" r:id="rId11"/>
    <p:sldId id="559" r:id="rId12"/>
    <p:sldId id="532" r:id="rId13"/>
    <p:sldId id="533" r:id="rId14"/>
    <p:sldId id="534" r:id="rId15"/>
    <p:sldId id="536" r:id="rId16"/>
    <p:sldId id="535" r:id="rId17"/>
    <p:sldId id="537" r:id="rId18"/>
    <p:sldId id="538" r:id="rId19"/>
    <p:sldId id="540" r:id="rId20"/>
    <p:sldId id="54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5A1CD1E-471C-1B4E-9DD3-46B2744C8183}">
          <p14:sldIdLst>
            <p14:sldId id="471"/>
            <p14:sldId id="525"/>
            <p14:sldId id="551"/>
            <p14:sldId id="558"/>
            <p14:sldId id="542"/>
            <p14:sldId id="552"/>
            <p14:sldId id="553"/>
            <p14:sldId id="546"/>
            <p14:sldId id="529"/>
            <p14:sldId id="557"/>
            <p14:sldId id="559"/>
            <p14:sldId id="532"/>
            <p14:sldId id="533"/>
            <p14:sldId id="534"/>
            <p14:sldId id="536"/>
            <p14:sldId id="535"/>
            <p14:sldId id="537"/>
            <p14:sldId id="538"/>
            <p14:sldId id="540"/>
            <p14:sldId id="541"/>
          </p14:sldIdLst>
        </p14:section>
      </p14:sectionLst>
    </p:ext>
    <p:ext uri="{EFAFB233-063F-42B5-8137-9DF3F51BA10A}">
      <p15:sldGuideLst xmlns:p15="http://schemas.microsoft.com/office/powerpoint/2012/main">
        <p15:guide id="1" orient="horz" pos="3840" userDrawn="1">
          <p15:clr>
            <a:srgbClr val="A4A3A4"/>
          </p15:clr>
        </p15:guide>
        <p15:guide id="2" pos="3864" userDrawn="1">
          <p15:clr>
            <a:srgbClr val="A4A3A4"/>
          </p15:clr>
        </p15:guide>
        <p15:guide id="4" pos="722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McDevitt" initials="MG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A00"/>
    <a:srgbClr val="06D0E2"/>
    <a:srgbClr val="002A40"/>
    <a:srgbClr val="CD28A3"/>
    <a:srgbClr val="002B42"/>
    <a:srgbClr val="FFA500"/>
    <a:srgbClr val="D5E4E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42"/>
    <p:restoredTop sz="85788"/>
  </p:normalViewPr>
  <p:slideViewPr>
    <p:cSldViewPr snapToGrid="0" snapToObjects="1">
      <p:cViewPr varScale="1">
        <p:scale>
          <a:sx n="112" d="100"/>
          <a:sy n="112" d="100"/>
        </p:scale>
        <p:origin x="200" y="1584"/>
      </p:cViewPr>
      <p:guideLst>
        <p:guide orient="horz" pos="3840"/>
        <p:guide pos="3864"/>
        <p:guide pos="7224"/>
      </p:guideLst>
    </p:cSldViewPr>
  </p:slideViewPr>
  <p:outlineViewPr>
    <p:cViewPr>
      <p:scale>
        <a:sx n="33" d="100"/>
        <a:sy n="33" d="100"/>
      </p:scale>
      <p:origin x="0" y="0"/>
    </p:cViewPr>
  </p:outlineViewPr>
  <p:notesTextViewPr>
    <p:cViewPr>
      <p:scale>
        <a:sx n="1" d="1"/>
        <a:sy n="1" d="1"/>
      </p:scale>
      <p:origin x="0" y="0"/>
    </p:cViewPr>
  </p:notesTextViewPr>
  <p:sorterViewPr>
    <p:cViewPr>
      <p:scale>
        <a:sx n="160" d="100"/>
        <a:sy n="160" d="100"/>
      </p:scale>
      <p:origin x="0" y="0"/>
    </p:cViewPr>
  </p:sorterViewPr>
  <p:notesViewPr>
    <p:cSldViewPr snapToGrid="0" snapToObjects="1">
      <p:cViewPr varScale="1">
        <p:scale>
          <a:sx n="110" d="100"/>
          <a:sy n="110" d="100"/>
        </p:scale>
        <p:origin x="3144"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dirty="0">
              <a:latin typeface="Arial" charset="0"/>
            </a:endParaRPr>
          </a:p>
        </p:txBody>
      </p:sp>
      <p:sp>
        <p:nvSpPr>
          <p:cNvPr id="3" name="Date Placeholder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FF371A3B-994A-3A49-B57B-E42F4CDF9B6F}" type="datetimeFigureOut">
              <a:rPr lang="en-US" smtClean="0">
                <a:latin typeface="Arial" charset="0"/>
              </a:rPr>
              <a:t>11/5/20</a:t>
            </a:fld>
            <a:endParaRPr lang="en-US" dirty="0">
              <a:latin typeface="Arial"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CCD8BA3-4CB8-0949-BA41-682344F7479D}" type="slidenum">
              <a:rPr lang="en-US" smtClean="0">
                <a:latin typeface="Arial" charset="0"/>
              </a:rPr>
              <a:t>‹#›</a:t>
            </a:fld>
            <a:endParaRPr lang="en-US" dirty="0">
              <a:latin typeface="Arial" charset="0"/>
            </a:endParaRPr>
          </a:p>
        </p:txBody>
      </p:sp>
    </p:spTree>
    <p:extLst>
      <p:ext uri="{BB962C8B-B14F-4D97-AF65-F5344CB8AC3E}">
        <p14:creationId xmlns:p14="http://schemas.microsoft.com/office/powerpoint/2010/main" val="15700767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b="0" i="0">
                <a:latin typeface="Arial" charset="0"/>
              </a:defRPr>
            </a:lvl1pPr>
          </a:lstStyle>
          <a:p>
            <a:endParaRPr lang="en-US" dirty="0"/>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b="0" i="0">
                <a:latin typeface="Arial" charset="0"/>
              </a:defRPr>
            </a:lvl1pPr>
          </a:lstStyle>
          <a:p>
            <a:fld id="{E7F3A0D5-E9AF-4B44-8B89-BAB2B2CD0CCD}" type="datetimeFigureOut">
              <a:rPr lang="en-US" smtClean="0"/>
              <a:pPr/>
              <a:t>11/5/20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charset="0"/>
              </a:defRPr>
            </a:lvl1pPr>
          </a:lstStyle>
          <a:p>
            <a:fld id="{39297335-E23B-0545-8DFE-98A3B1147F8C}" type="slidenum">
              <a:rPr lang="en-US" smtClean="0"/>
              <a:pPr/>
              <a:t>‹#›</a:t>
            </a:fld>
            <a:endParaRPr lang="en-US" dirty="0"/>
          </a:p>
        </p:txBody>
      </p:sp>
    </p:spTree>
    <p:extLst>
      <p:ext uri="{BB962C8B-B14F-4D97-AF65-F5344CB8AC3E}">
        <p14:creationId xmlns:p14="http://schemas.microsoft.com/office/powerpoint/2010/main" val="1814283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charset="0"/>
        <a:ea typeface="+mn-ea"/>
        <a:cs typeface="+mn-cs"/>
      </a:defRPr>
    </a:lvl1pPr>
    <a:lvl2pPr marL="457200" algn="l" defTabSz="914400" rtl="0" eaLnBrk="1" latinLnBrk="0" hangingPunct="1">
      <a:defRPr sz="1200" b="0" i="0" kern="1200">
        <a:solidFill>
          <a:schemeClr val="tx1"/>
        </a:solidFill>
        <a:latin typeface="Arial" charset="0"/>
        <a:ea typeface="+mn-ea"/>
        <a:cs typeface="+mn-cs"/>
      </a:defRPr>
    </a:lvl2pPr>
    <a:lvl3pPr marL="914400" algn="l" defTabSz="914400" rtl="0" eaLnBrk="1" latinLnBrk="0" hangingPunct="1">
      <a:defRPr sz="1200" b="0" i="0" kern="1200">
        <a:solidFill>
          <a:schemeClr val="tx1"/>
        </a:solidFill>
        <a:latin typeface="Arial" charset="0"/>
        <a:ea typeface="+mn-ea"/>
        <a:cs typeface="+mn-cs"/>
      </a:defRPr>
    </a:lvl3pPr>
    <a:lvl4pPr marL="1371600" algn="l" defTabSz="914400" rtl="0" eaLnBrk="1" latinLnBrk="0" hangingPunct="1">
      <a:defRPr sz="1200" b="0" i="0" kern="1200">
        <a:solidFill>
          <a:schemeClr val="tx1"/>
        </a:solidFill>
        <a:latin typeface="Arial" charset="0"/>
        <a:ea typeface="+mn-ea"/>
        <a:cs typeface="+mn-cs"/>
      </a:defRPr>
    </a:lvl4pPr>
    <a:lvl5pPr marL="1828800" algn="l" defTabSz="914400" rtl="0" eaLnBrk="1" latinLnBrk="0" hangingPunct="1">
      <a:defRPr sz="1200" b="0" i="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for something different: </a:t>
            </a:r>
          </a:p>
          <a:p>
            <a:pPr marL="171450" indent="-171450">
              <a:buFont typeface="Arial" panose="020B0604020202020204" pitchFamily="34" charset="0"/>
              <a:buChar char="•"/>
            </a:pPr>
            <a:r>
              <a:rPr lang="en-US" dirty="0"/>
              <a:t>Let’s take a break from R</a:t>
            </a:r>
          </a:p>
          <a:p>
            <a:pPr marL="171450" indent="-171450">
              <a:buFont typeface="Arial" panose="020B0604020202020204" pitchFamily="34" charset="0"/>
              <a:buChar char="•"/>
            </a:pPr>
            <a:r>
              <a:rPr lang="en-US" dirty="0"/>
              <a:t>Go beyond marker genes to using networks to describe/characterize cell populations</a:t>
            </a:r>
          </a:p>
          <a:p>
            <a:pPr marL="171450" indent="-171450">
              <a:buFont typeface="Arial" panose="020B0604020202020204" pitchFamily="34" charset="0"/>
              <a:buChar char="•"/>
            </a:pPr>
            <a:r>
              <a:rPr lang="en-US" dirty="0"/>
              <a:t>Digging deeper into the function of genes within a cell population</a:t>
            </a:r>
          </a:p>
          <a:p>
            <a:pPr marL="171450" indent="-171450">
              <a:buFont typeface="Arial" panose="020B0604020202020204" pitchFamily="34" charset="0"/>
              <a:buChar char="•"/>
            </a:pPr>
            <a:r>
              <a:rPr lang="en-US" dirty="0"/>
              <a:t>Return to R</a:t>
            </a:r>
          </a:p>
        </p:txBody>
      </p:sp>
      <p:sp>
        <p:nvSpPr>
          <p:cNvPr id="4" name="Slide Number Placeholder 3"/>
          <p:cNvSpPr>
            <a:spLocks noGrp="1"/>
          </p:cNvSpPr>
          <p:nvPr>
            <p:ph type="sldNum" sz="quarter" idx="10"/>
          </p:nvPr>
        </p:nvSpPr>
        <p:spPr/>
        <p:txBody>
          <a:bodyPr/>
          <a:lstStyle/>
          <a:p>
            <a:fld id="{39297335-E23B-0545-8DFE-98A3B1147F8C}" type="slidenum">
              <a:rPr lang="en-US" smtClean="0"/>
              <a:pPr/>
              <a:t>1</a:t>
            </a:fld>
            <a:endParaRPr lang="en-US" dirty="0"/>
          </a:p>
        </p:txBody>
      </p:sp>
    </p:spTree>
    <p:extLst>
      <p:ext uri="{BB962C8B-B14F-4D97-AF65-F5344CB8AC3E}">
        <p14:creationId xmlns:p14="http://schemas.microsoft.com/office/powerpoint/2010/main" val="1078870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EBI interface first</a:t>
            </a:r>
          </a:p>
        </p:txBody>
      </p:sp>
      <p:sp>
        <p:nvSpPr>
          <p:cNvPr id="4" name="Slide Number Placeholder 3"/>
          <p:cNvSpPr>
            <a:spLocks noGrp="1"/>
          </p:cNvSpPr>
          <p:nvPr>
            <p:ph type="sldNum" sz="quarter" idx="5"/>
          </p:nvPr>
        </p:nvSpPr>
        <p:spPr/>
        <p:txBody>
          <a:bodyPr/>
          <a:lstStyle/>
          <a:p>
            <a:fld id="{39297335-E23B-0545-8DFE-98A3B1147F8C}" type="slidenum">
              <a:rPr lang="en-US" smtClean="0"/>
              <a:pPr/>
              <a:t>10</a:t>
            </a:fld>
            <a:endParaRPr lang="en-US" dirty="0"/>
          </a:p>
        </p:txBody>
      </p:sp>
    </p:spTree>
    <p:extLst>
      <p:ext uri="{BB962C8B-B14F-4D97-AF65-F5344CB8AC3E}">
        <p14:creationId xmlns:p14="http://schemas.microsoft.com/office/powerpoint/2010/main" val="2135454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EBI interface first</a:t>
            </a:r>
          </a:p>
        </p:txBody>
      </p:sp>
      <p:sp>
        <p:nvSpPr>
          <p:cNvPr id="4" name="Slide Number Placeholder 3"/>
          <p:cNvSpPr>
            <a:spLocks noGrp="1"/>
          </p:cNvSpPr>
          <p:nvPr>
            <p:ph type="sldNum" sz="quarter" idx="5"/>
          </p:nvPr>
        </p:nvSpPr>
        <p:spPr/>
        <p:txBody>
          <a:bodyPr/>
          <a:lstStyle/>
          <a:p>
            <a:fld id="{39297335-E23B-0545-8DFE-98A3B1147F8C}" type="slidenum">
              <a:rPr lang="en-US" smtClean="0"/>
              <a:pPr/>
              <a:t>11</a:t>
            </a:fld>
            <a:endParaRPr lang="en-US" dirty="0"/>
          </a:p>
        </p:txBody>
      </p:sp>
    </p:spTree>
    <p:extLst>
      <p:ext uri="{BB962C8B-B14F-4D97-AF65-F5344CB8AC3E}">
        <p14:creationId xmlns:p14="http://schemas.microsoft.com/office/powerpoint/2010/main" val="2899444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a:t>
            </a:r>
            <a:r>
              <a:rPr lang="en-US" dirty="0" err="1"/>
              <a:t>calc</a:t>
            </a:r>
            <a:r>
              <a:rPr lang="en-US" dirty="0"/>
              <a:t> DE on own, so you can poke around Cytoscape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Q&amp;A</a:t>
            </a:r>
          </a:p>
          <a:p>
            <a:r>
              <a:rPr lang="en-US" dirty="0"/>
              <a:t>Note: Local vs EBI category files</a:t>
            </a:r>
          </a:p>
          <a:p>
            <a:r>
              <a:rPr lang="en-US" dirty="0"/>
              <a:t>Show heatmap</a:t>
            </a:r>
          </a:p>
          <a:p>
            <a:r>
              <a:rPr lang="en-US" dirty="0"/>
              <a:t>Visit: </a:t>
            </a:r>
            <a:r>
              <a:rPr lang="en-US" dirty="0" err="1"/>
              <a:t>scNetViz</a:t>
            </a:r>
            <a:r>
              <a:rPr lang="en-US" dirty="0"/>
              <a:t> docs</a:t>
            </a:r>
          </a:p>
        </p:txBody>
      </p:sp>
      <p:sp>
        <p:nvSpPr>
          <p:cNvPr id="4" name="Slide Number Placeholder 3"/>
          <p:cNvSpPr>
            <a:spLocks noGrp="1"/>
          </p:cNvSpPr>
          <p:nvPr>
            <p:ph type="sldNum" sz="quarter" idx="5"/>
          </p:nvPr>
        </p:nvSpPr>
        <p:spPr/>
        <p:txBody>
          <a:bodyPr/>
          <a:lstStyle/>
          <a:p>
            <a:fld id="{39297335-E23B-0545-8DFE-98A3B1147F8C}" type="slidenum">
              <a:rPr lang="en-US" smtClean="0"/>
              <a:pPr/>
              <a:t>12</a:t>
            </a:fld>
            <a:endParaRPr lang="en-US" dirty="0"/>
          </a:p>
        </p:txBody>
      </p:sp>
    </p:spTree>
    <p:extLst>
      <p:ext uri="{BB962C8B-B14F-4D97-AF65-F5344CB8AC3E}">
        <p14:creationId xmlns:p14="http://schemas.microsoft.com/office/powerpoint/2010/main" val="2735322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13</a:t>
            </a:fld>
            <a:endParaRPr lang="en-US" dirty="0"/>
          </a:p>
        </p:txBody>
      </p:sp>
    </p:spTree>
    <p:extLst>
      <p:ext uri="{BB962C8B-B14F-4D97-AF65-F5344CB8AC3E}">
        <p14:creationId xmlns:p14="http://schemas.microsoft.com/office/powerpoint/2010/main" val="1092664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 though heatmap columns, rows</a:t>
            </a:r>
          </a:p>
          <a:p>
            <a:r>
              <a:rPr lang="en-US" dirty="0"/>
              <a:t>Make some interpretations: down/up, marker genes? (by design)</a:t>
            </a:r>
          </a:p>
        </p:txBody>
      </p:sp>
      <p:sp>
        <p:nvSpPr>
          <p:cNvPr id="4" name="Slide Number Placeholder 3"/>
          <p:cNvSpPr>
            <a:spLocks noGrp="1"/>
          </p:cNvSpPr>
          <p:nvPr>
            <p:ph type="sldNum" sz="quarter" idx="5"/>
          </p:nvPr>
        </p:nvSpPr>
        <p:spPr/>
        <p:txBody>
          <a:bodyPr/>
          <a:lstStyle/>
          <a:p>
            <a:fld id="{39297335-E23B-0545-8DFE-98A3B1147F8C}" type="slidenum">
              <a:rPr lang="en-US" smtClean="0"/>
              <a:pPr/>
              <a:t>14</a:t>
            </a:fld>
            <a:endParaRPr lang="en-US" dirty="0"/>
          </a:p>
        </p:txBody>
      </p:sp>
    </p:spTree>
    <p:extLst>
      <p:ext uri="{BB962C8B-B14F-4D97-AF65-F5344CB8AC3E}">
        <p14:creationId xmlns:p14="http://schemas.microsoft.com/office/powerpoint/2010/main" val="765073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15</a:t>
            </a:fld>
            <a:endParaRPr lang="en-US" dirty="0"/>
          </a:p>
        </p:txBody>
      </p:sp>
    </p:spTree>
    <p:extLst>
      <p:ext uri="{BB962C8B-B14F-4D97-AF65-F5344CB8AC3E}">
        <p14:creationId xmlns:p14="http://schemas.microsoft.com/office/powerpoint/2010/main" val="3277811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16</a:t>
            </a:fld>
            <a:endParaRPr lang="en-US" dirty="0"/>
          </a:p>
        </p:txBody>
      </p:sp>
    </p:spTree>
    <p:extLst>
      <p:ext uri="{BB962C8B-B14F-4D97-AF65-F5344CB8AC3E}">
        <p14:creationId xmlns:p14="http://schemas.microsoft.com/office/powerpoint/2010/main" val="38485528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17</a:t>
            </a:fld>
            <a:endParaRPr lang="en-US" dirty="0"/>
          </a:p>
        </p:txBody>
      </p:sp>
    </p:spTree>
    <p:extLst>
      <p:ext uri="{BB962C8B-B14F-4D97-AF65-F5344CB8AC3E}">
        <p14:creationId xmlns:p14="http://schemas.microsoft.com/office/powerpoint/2010/main" val="38225220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18</a:t>
            </a:fld>
            <a:endParaRPr lang="en-US" dirty="0"/>
          </a:p>
        </p:txBody>
      </p:sp>
    </p:spTree>
    <p:extLst>
      <p:ext uri="{BB962C8B-B14F-4D97-AF65-F5344CB8AC3E}">
        <p14:creationId xmlns:p14="http://schemas.microsoft.com/office/powerpoint/2010/main" val="32617550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19</a:t>
            </a:fld>
            <a:endParaRPr lang="en-US" dirty="0"/>
          </a:p>
        </p:txBody>
      </p:sp>
    </p:spTree>
    <p:extLst>
      <p:ext uri="{BB962C8B-B14F-4D97-AF65-F5344CB8AC3E}">
        <p14:creationId xmlns:p14="http://schemas.microsoft.com/office/powerpoint/2010/main" val="462642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Arial" charset="0"/>
                <a:ea typeface="+mn-ea"/>
                <a:cs typeface="+mn-cs"/>
              </a:rPr>
              <a:t>In this section of the workshop we will introduce a new tool for single cell RNA-</a:t>
            </a:r>
            <a:r>
              <a:rPr lang="en-US" sz="1200" b="0" i="0" u="none" strike="noStrike" kern="1200" dirty="0" err="1">
                <a:solidFill>
                  <a:schemeClr val="tx1"/>
                </a:solidFill>
                <a:effectLst/>
                <a:latin typeface="Arial" charset="0"/>
                <a:ea typeface="+mn-ea"/>
                <a:cs typeface="+mn-cs"/>
              </a:rPr>
              <a:t>seq</a:t>
            </a:r>
            <a:r>
              <a:rPr lang="en-US" sz="1200" b="0" i="0" u="none" strike="noStrike" kern="1200" dirty="0">
                <a:solidFill>
                  <a:schemeClr val="tx1"/>
                </a:solidFill>
                <a:effectLst/>
                <a:latin typeface="Arial" charset="0"/>
                <a:ea typeface="+mn-ea"/>
                <a:cs typeface="+mn-cs"/>
              </a:rPr>
              <a:t> analysis developed here at the Mission Bay campus, called </a:t>
            </a:r>
            <a:r>
              <a:rPr lang="en-US" sz="1200" b="1" i="1" u="none" strike="noStrike" kern="1200" dirty="0" err="1">
                <a:solidFill>
                  <a:schemeClr val="tx1"/>
                </a:solidFill>
                <a:effectLst/>
                <a:latin typeface="Arial" charset="0"/>
                <a:ea typeface="+mn-ea"/>
                <a:cs typeface="+mn-cs"/>
              </a:rPr>
              <a:t>scNetViz</a:t>
            </a:r>
            <a:endParaRPr lang="en-US" sz="1200" b="1" i="1" u="none" strike="noStrike" kern="1200" dirty="0">
              <a:solidFill>
                <a:schemeClr val="tx1"/>
              </a:solidFill>
              <a:effectLst/>
              <a:latin typeface="Arial" charset="0"/>
              <a:ea typeface="+mn-ea"/>
              <a:cs typeface="+mn-cs"/>
            </a:endParaRPr>
          </a:p>
          <a:p>
            <a:endParaRPr lang="en-US" sz="1200" b="0" i="0" u="none" strike="noStrike" kern="1200" dirty="0">
              <a:solidFill>
                <a:schemeClr val="tx1"/>
              </a:solidFill>
              <a:effectLst/>
              <a:latin typeface="Arial" charset="0"/>
              <a:ea typeface="+mn-ea"/>
              <a:cs typeface="+mn-cs"/>
            </a:endParaRPr>
          </a:p>
          <a:p>
            <a:r>
              <a:rPr lang="en-US" sz="1200" b="1" i="1" u="none" strike="noStrike" kern="1200" dirty="0">
                <a:solidFill>
                  <a:schemeClr val="tx1"/>
                </a:solidFill>
                <a:effectLst/>
                <a:latin typeface="Arial" charset="0"/>
                <a:ea typeface="+mn-ea"/>
                <a:cs typeface="+mn-cs"/>
              </a:rPr>
              <a:t>You have a beta version of the app to be release later this year.</a:t>
            </a:r>
            <a:endParaRPr lang="en-US" b="1" i="1"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2</a:t>
            </a:fld>
            <a:endParaRPr lang="en-US" dirty="0"/>
          </a:p>
        </p:txBody>
      </p:sp>
    </p:spTree>
    <p:extLst>
      <p:ext uri="{BB962C8B-B14F-4D97-AF65-F5344CB8AC3E}">
        <p14:creationId xmlns:p14="http://schemas.microsoft.com/office/powerpoint/2010/main" val="33243510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5"/>
          </p:nvPr>
        </p:nvSpPr>
        <p:spPr/>
        <p:txBody>
          <a:bodyPr/>
          <a:lstStyle/>
          <a:p>
            <a:fld id="{39297335-E23B-0545-8DFE-98A3B1147F8C}" type="slidenum">
              <a:rPr lang="en-US" smtClean="0"/>
              <a:pPr/>
              <a:t>20</a:t>
            </a:fld>
            <a:endParaRPr lang="en-US" dirty="0"/>
          </a:p>
        </p:txBody>
      </p:sp>
    </p:spTree>
    <p:extLst>
      <p:ext uri="{BB962C8B-B14F-4D97-AF65-F5344CB8AC3E}">
        <p14:creationId xmlns:p14="http://schemas.microsoft.com/office/powerpoint/2010/main" val="3557757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networks?</a:t>
            </a:r>
          </a:p>
          <a:p>
            <a:endParaRPr lang="en-US" dirty="0"/>
          </a:p>
          <a:p>
            <a:r>
              <a:rPr lang="en-US" dirty="0"/>
              <a:t>You</a:t>
            </a:r>
            <a:r>
              <a:rPr lang="en-US" baseline="0" dirty="0"/>
              <a:t> might recall this image from Session 2. Krishna used it to illustrate the nonlinear transitions between types of cell. The reason it looks like an old hand-made wood print, is because it is. It’s an illustration from 1939. A year later, Waddington paired this image with another image [CLICK] meant to explain what underlies the undulating surface… It’s a network!... We don’t have the data nor the algorithms to directly infer these networks just from sequencing RNA from cells, but we do have methods to generate reasonable hypothetical networks that might explain the cell type transitions we observe. That’s where </a:t>
            </a:r>
            <a:r>
              <a:rPr lang="en-US" baseline="0" dirty="0" err="1"/>
              <a:t>scNetViz</a:t>
            </a:r>
            <a:r>
              <a:rPr lang="en-US" baseline="0" dirty="0"/>
              <a:t> comes in.</a:t>
            </a:r>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3</a:t>
            </a:fld>
            <a:endParaRPr lang="en-US" dirty="0"/>
          </a:p>
        </p:txBody>
      </p:sp>
    </p:spTree>
    <p:extLst>
      <p:ext uri="{BB962C8B-B14F-4D97-AF65-F5344CB8AC3E}">
        <p14:creationId xmlns:p14="http://schemas.microsoft.com/office/powerpoint/2010/main" val="4181359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4</a:t>
            </a:fld>
            <a:endParaRPr lang="en-US" dirty="0"/>
          </a:p>
        </p:txBody>
      </p:sp>
    </p:spTree>
    <p:extLst>
      <p:ext uri="{BB962C8B-B14F-4D97-AF65-F5344CB8AC3E}">
        <p14:creationId xmlns:p14="http://schemas.microsoft.com/office/powerpoint/2010/main" val="2319328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5</a:t>
            </a:fld>
            <a:endParaRPr lang="en-US" dirty="0"/>
          </a:p>
        </p:txBody>
      </p:sp>
    </p:spTree>
    <p:extLst>
      <p:ext uri="{BB962C8B-B14F-4D97-AF65-F5344CB8AC3E}">
        <p14:creationId xmlns:p14="http://schemas.microsoft.com/office/powerpoint/2010/main" val="3295860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6</a:t>
            </a:fld>
            <a:endParaRPr lang="en-US" dirty="0"/>
          </a:p>
        </p:txBody>
      </p:sp>
    </p:spTree>
    <p:extLst>
      <p:ext uri="{BB962C8B-B14F-4D97-AF65-F5344CB8AC3E}">
        <p14:creationId xmlns:p14="http://schemas.microsoft.com/office/powerpoint/2010/main" val="118607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7</a:t>
            </a:fld>
            <a:endParaRPr lang="en-US" dirty="0"/>
          </a:p>
        </p:txBody>
      </p:sp>
    </p:spTree>
    <p:extLst>
      <p:ext uri="{BB962C8B-B14F-4D97-AF65-F5344CB8AC3E}">
        <p14:creationId xmlns:p14="http://schemas.microsoft.com/office/powerpoint/2010/main" val="2471021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Arial" charset="0"/>
                <a:ea typeface="+mn-ea"/>
                <a:cs typeface="+mn-cs"/>
              </a:rPr>
              <a:t>In this section of the workshop we will introduce a new tool for single cell RNA-</a:t>
            </a:r>
            <a:r>
              <a:rPr lang="en-US" sz="1200" b="0" i="0" u="none" strike="noStrike" kern="1200" dirty="0" err="1">
                <a:solidFill>
                  <a:schemeClr val="tx1"/>
                </a:solidFill>
                <a:effectLst/>
                <a:latin typeface="Arial" charset="0"/>
                <a:ea typeface="+mn-ea"/>
                <a:cs typeface="+mn-cs"/>
              </a:rPr>
              <a:t>seq</a:t>
            </a:r>
            <a:r>
              <a:rPr lang="en-US" sz="1200" b="0" i="0" u="none" strike="noStrike" kern="1200" dirty="0">
                <a:solidFill>
                  <a:schemeClr val="tx1"/>
                </a:solidFill>
                <a:effectLst/>
                <a:latin typeface="Arial" charset="0"/>
                <a:ea typeface="+mn-ea"/>
                <a:cs typeface="+mn-cs"/>
              </a:rPr>
              <a:t> analysis developed here at the Mission Bay campus, called </a:t>
            </a:r>
            <a:r>
              <a:rPr lang="en-US" sz="1200" b="1" i="1" u="none" strike="noStrike" kern="1200" dirty="0" err="1">
                <a:solidFill>
                  <a:schemeClr val="tx1"/>
                </a:solidFill>
                <a:effectLst/>
                <a:latin typeface="Arial" charset="0"/>
                <a:ea typeface="+mn-ea"/>
                <a:cs typeface="+mn-cs"/>
              </a:rPr>
              <a:t>scNetViz</a:t>
            </a:r>
            <a:endParaRPr lang="en-US" sz="1200" b="1" i="1" u="none" strike="noStrike" kern="1200" dirty="0">
              <a:solidFill>
                <a:schemeClr val="tx1"/>
              </a:solidFill>
              <a:effectLst/>
              <a:latin typeface="Arial" charset="0"/>
              <a:ea typeface="+mn-ea"/>
              <a:cs typeface="+mn-cs"/>
            </a:endParaRPr>
          </a:p>
          <a:p>
            <a:endParaRPr lang="en-US" sz="1200" b="1" i="1" u="none" strike="noStrike" kern="1200" dirty="0">
              <a:solidFill>
                <a:schemeClr val="tx1"/>
              </a:solidFill>
              <a:effectLst/>
              <a:latin typeface="Arial" charset="0"/>
              <a:ea typeface="+mn-ea"/>
              <a:cs typeface="+mn-cs"/>
            </a:endParaRPr>
          </a:p>
          <a:p>
            <a:r>
              <a:rPr lang="en-US" sz="1200" b="0" i="0" u="none" strike="noStrike" kern="1200" dirty="0">
                <a:solidFill>
                  <a:schemeClr val="tx1"/>
                </a:solidFill>
                <a:effectLst/>
                <a:latin typeface="Arial" charset="0"/>
                <a:ea typeface="+mn-ea"/>
                <a:cs typeface="+mn-cs"/>
              </a:rPr>
              <a:t>Turn list into flow chart</a:t>
            </a:r>
            <a:endParaRPr lang="en-US" b="0" i="0"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8</a:t>
            </a:fld>
            <a:endParaRPr lang="en-US" dirty="0"/>
          </a:p>
        </p:txBody>
      </p:sp>
    </p:spTree>
    <p:extLst>
      <p:ext uri="{BB962C8B-B14F-4D97-AF65-F5344CB8AC3E}">
        <p14:creationId xmlns:p14="http://schemas.microsoft.com/office/powerpoint/2010/main" val="29546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EBI interface first</a:t>
            </a:r>
          </a:p>
        </p:txBody>
      </p:sp>
      <p:sp>
        <p:nvSpPr>
          <p:cNvPr id="4" name="Slide Number Placeholder 3"/>
          <p:cNvSpPr>
            <a:spLocks noGrp="1"/>
          </p:cNvSpPr>
          <p:nvPr>
            <p:ph type="sldNum" sz="quarter" idx="5"/>
          </p:nvPr>
        </p:nvSpPr>
        <p:spPr/>
        <p:txBody>
          <a:bodyPr/>
          <a:lstStyle/>
          <a:p>
            <a:fld id="{39297335-E23B-0545-8DFE-98A3B1147F8C}" type="slidenum">
              <a:rPr lang="en-US" smtClean="0"/>
              <a:pPr/>
              <a:t>9</a:t>
            </a:fld>
            <a:endParaRPr lang="en-US" dirty="0"/>
          </a:p>
        </p:txBody>
      </p:sp>
    </p:spTree>
    <p:extLst>
      <p:ext uri="{BB962C8B-B14F-4D97-AF65-F5344CB8AC3E}">
        <p14:creationId xmlns:p14="http://schemas.microsoft.com/office/powerpoint/2010/main" val="28516811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2A4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232" cy="6858000"/>
          </a:xfrm>
          <a:prstGeom prst="rect">
            <a:avLst/>
          </a:prstGeom>
        </p:spPr>
      </p:pic>
      <p:sp>
        <p:nvSpPr>
          <p:cNvPr id="3" name="Subtitle 2"/>
          <p:cNvSpPr>
            <a:spLocks noGrp="1"/>
          </p:cNvSpPr>
          <p:nvPr>
            <p:ph type="subTitle" idx="1" hasCustomPrompt="1"/>
          </p:nvPr>
        </p:nvSpPr>
        <p:spPr>
          <a:xfrm>
            <a:off x="1519616" y="5467527"/>
            <a:ext cx="9144000" cy="1253677"/>
          </a:xfrm>
          <a:prstGeom prst="rect">
            <a:avLst/>
          </a:prstGeom>
        </p:spPr>
        <p:txBody>
          <a:bodyPr lIns="0" tIns="0" rIns="0" bIns="0">
            <a:spAutoFit/>
          </a:bodyPr>
          <a:lstStyle>
            <a:lvl1pPr marL="0" indent="0" algn="ctr">
              <a:buNone/>
              <a:defRPr sz="2400" b="0" i="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Star Presenter Name</a:t>
            </a:r>
          </a:p>
          <a:p>
            <a:r>
              <a:rPr lang="en-US" dirty="0"/>
              <a:t>Staff Scientist @ Bioinformatics Core @ GIDB</a:t>
            </a:r>
          </a:p>
          <a:p>
            <a:r>
              <a:rPr lang="en-US" dirty="0"/>
              <a:t>Date</a:t>
            </a:r>
          </a:p>
        </p:txBody>
      </p:sp>
      <p:sp>
        <p:nvSpPr>
          <p:cNvPr id="2" name="Title 1"/>
          <p:cNvSpPr>
            <a:spLocks noGrp="1"/>
          </p:cNvSpPr>
          <p:nvPr>
            <p:ph type="ctrTitle" hasCustomPrompt="1"/>
          </p:nvPr>
        </p:nvSpPr>
        <p:spPr>
          <a:xfrm>
            <a:off x="914400" y="2463065"/>
            <a:ext cx="10363200" cy="1661993"/>
          </a:xfrm>
          <a:prstGeom prst="rect">
            <a:avLst/>
          </a:prstGeom>
        </p:spPr>
        <p:txBody>
          <a:bodyPr lIns="0" tIns="0" rIns="0" bIns="0" anchor="ctr" anchorCtr="0">
            <a:noAutofit/>
          </a:bodyPr>
          <a:lstStyle>
            <a:lvl1pPr algn="ctr">
              <a:defRPr sz="6000">
                <a:solidFill>
                  <a:schemeClr val="bg1"/>
                </a:solidFill>
              </a:defRPr>
            </a:lvl1pPr>
          </a:lstStyle>
          <a:p>
            <a:r>
              <a:rPr lang="en-US" dirty="0"/>
              <a:t>Must Attend Workshop Name</a:t>
            </a:r>
          </a:p>
        </p:txBody>
      </p:sp>
      <p:sp>
        <p:nvSpPr>
          <p:cNvPr id="7" name="Text Placeholder 6"/>
          <p:cNvSpPr>
            <a:spLocks noGrp="1"/>
          </p:cNvSpPr>
          <p:nvPr>
            <p:ph type="body" sz="quarter" idx="10" hasCustomPrompt="1"/>
          </p:nvPr>
        </p:nvSpPr>
        <p:spPr>
          <a:xfrm>
            <a:off x="914400" y="4182634"/>
            <a:ext cx="10363200" cy="498598"/>
          </a:xfrm>
          <a:prstGeom prst="rect">
            <a:avLst/>
          </a:prstGeom>
        </p:spPr>
        <p:txBody>
          <a:bodyPr wrap="square" lIns="0" tIns="0" rIns="0" bIns="0">
            <a:spAutoFit/>
          </a:bodyPr>
          <a:lstStyle>
            <a:lvl1pPr algn="ctr">
              <a:defRPr sz="3600" b="0" i="0">
                <a:solidFill>
                  <a:srgbClr val="06D0E2"/>
                </a:solidFill>
                <a:latin typeface="Arial" charset="0"/>
                <a:ea typeface="Arial" charset="0"/>
                <a:cs typeface="Arial" charset="0"/>
              </a:defRPr>
            </a:lvl1pPr>
          </a:lstStyle>
          <a:p>
            <a:pPr lvl="0"/>
            <a:r>
              <a:rPr lang="en-US" dirty="0"/>
              <a:t>Gladstone Institutes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02A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charset="0"/>
            </a:endParaRPr>
          </a:p>
        </p:txBody>
      </p:sp>
      <p:sp>
        <p:nvSpPr>
          <p:cNvPr id="7" name="Title 1"/>
          <p:cNvSpPr>
            <a:spLocks noGrp="1"/>
          </p:cNvSpPr>
          <p:nvPr>
            <p:ph type="title"/>
          </p:nvPr>
        </p:nvSpPr>
        <p:spPr>
          <a:xfrm>
            <a:off x="839788" y="457200"/>
            <a:ext cx="3932237" cy="5880100"/>
          </a:xfrm>
          <a:prstGeom prst="rect">
            <a:avLst/>
          </a:prstGeom>
        </p:spPr>
        <p:txBody>
          <a:bodyPr lIns="0" tIns="0" rIns="0" bIns="0" anchor="ctr" anchorCtr="0">
            <a:noAutofit/>
          </a:bodyPr>
          <a:lstStyle>
            <a:lvl1pPr>
              <a:lnSpc>
                <a:spcPts val="5400"/>
              </a:lnSpc>
              <a:defRPr sz="5600">
                <a:solidFill>
                  <a:schemeClr val="bg1"/>
                </a:solidFill>
              </a:defRPr>
            </a:lvl1pPr>
          </a:lstStyle>
          <a:p>
            <a:r>
              <a:rPr lang="en-US"/>
              <a:t>Click to edit Master title style</a:t>
            </a:r>
            <a:endParaRPr lang="en-US" dirty="0"/>
          </a:p>
        </p:txBody>
      </p:sp>
      <p:sp>
        <p:nvSpPr>
          <p:cNvPr id="8" name="Text Placeholder 6"/>
          <p:cNvSpPr>
            <a:spLocks noGrp="1"/>
          </p:cNvSpPr>
          <p:nvPr>
            <p:ph type="body" sz="quarter" idx="10"/>
          </p:nvPr>
        </p:nvSpPr>
        <p:spPr>
          <a:xfrm>
            <a:off x="5092700" y="457200"/>
            <a:ext cx="6262688" cy="5880100"/>
          </a:xfrm>
          <a:prstGeom prst="rect">
            <a:avLst/>
          </a:prstGeom>
        </p:spPr>
        <p:txBody>
          <a:bodyPr lIns="0" tIns="0" rIns="0" bIns="0" anchor="ctr" anchorCtr="0">
            <a:noAutofit/>
          </a:bodyPr>
          <a:lstStyle>
            <a:lvl1pPr>
              <a:lnSpc>
                <a:spcPts val="2600"/>
              </a:lnSpc>
              <a:spcBef>
                <a:spcPts val="600"/>
              </a:spcBef>
              <a:spcAft>
                <a:spcPts val="600"/>
              </a:spcAft>
              <a:defRPr sz="2200" b="0" i="0">
                <a:solidFill>
                  <a:schemeClr val="bg1"/>
                </a:solidFill>
                <a:latin typeface="Arial" charset="0"/>
                <a:ea typeface="Arial" charset="0"/>
                <a:cs typeface="Arial" charset="0"/>
              </a:defRPr>
            </a:lvl1pPr>
            <a:lvl2pPr>
              <a:defRPr sz="2000">
                <a:solidFill>
                  <a:srgbClr val="002A40"/>
                </a:solidFill>
              </a:defRPr>
            </a:lvl2pPr>
            <a:lvl3pPr>
              <a:defRPr sz="1800">
                <a:solidFill>
                  <a:srgbClr val="002A40"/>
                </a:solidFill>
              </a:defRPr>
            </a:lvl3pPr>
          </a:lstStyle>
          <a:p>
            <a:pPr lvl="0"/>
            <a:r>
              <a:rPr lang="en-US"/>
              <a:t>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a:gradFill>
            <a:gsLst>
              <a:gs pos="0">
                <a:srgbClr val="002A40"/>
              </a:gs>
              <a:gs pos="0">
                <a:srgbClr val="007E92">
                  <a:lumMod val="78000"/>
                </a:srgbClr>
              </a:gs>
              <a:gs pos="100000">
                <a:srgbClr val="002A40"/>
              </a:gs>
              <a:gs pos="100000">
                <a:srgbClr val="002A40"/>
              </a:gs>
            </a:gsLst>
            <a:lin ang="2700000" scaled="1"/>
          </a:gradFill>
          <a:effectLst/>
        </p:spPr>
        <p:txBody>
          <a:bodyPr lIns="182880" rIns="182880" anchor="b"/>
          <a:lstStyle>
            <a:lvl1pPr>
              <a:defRPr sz="320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a:prstGeom prst="rect">
            <a:avLst/>
          </a:prstGeom>
        </p:spPr>
        <p:txBody>
          <a:bodyPr anchor="t"/>
          <a:lstStyle>
            <a:lvl1pPr marL="0" indent="0">
              <a:buNone/>
              <a:defRPr sz="3200" b="0" i="0">
                <a:latin typeface="Arial" charset="0"/>
                <a:ea typeface="Arial" charset="0"/>
                <a:cs typeface="Arial"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233534"/>
            <a:ext cx="3932237" cy="3635454"/>
          </a:xfrm>
          <a:prstGeom prst="rect">
            <a:avLst/>
          </a:prstGeom>
        </p:spPr>
        <p:txBody>
          <a:bodyPr/>
          <a:lstStyle>
            <a:lvl1pPr marL="285750" indent="-285750">
              <a:buSzPct val="80000"/>
              <a:buFont typeface="Zapf Dingbats"/>
              <a:buChar char="✦"/>
              <a:defRPr sz="1600" b="0" i="0">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E18269D-AFB9-3746-BC4F-7D1CB1E93973}"/>
              </a:ext>
            </a:extLst>
          </p:cNvPr>
          <p:cNvSpPr>
            <a:spLocks noGrp="1"/>
          </p:cNvSpPr>
          <p:nvPr>
            <p:ph type="dt" sz="half" idx="10"/>
          </p:nvPr>
        </p:nvSpPr>
        <p:spPr/>
        <p:txBody>
          <a:bodyPr/>
          <a:lstStyle/>
          <a:p>
            <a:fld id="{8641D226-0294-9E42-8E4F-806E71086749}" type="datetimeFigureOut">
              <a:rPr lang="en-US" smtClean="0"/>
              <a:t>11/5/20</a:t>
            </a:fld>
            <a:endParaRPr lang="en-US"/>
          </a:p>
        </p:txBody>
      </p:sp>
      <p:sp>
        <p:nvSpPr>
          <p:cNvPr id="6" name="Footer Placeholder 5">
            <a:extLst>
              <a:ext uri="{FF2B5EF4-FFF2-40B4-BE49-F238E27FC236}">
                <a16:creationId xmlns:a16="http://schemas.microsoft.com/office/drawing/2014/main" id="{1D75B73E-8F1B-FC4A-88E8-3C3D119EAA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788774-A28C-744F-9159-F348073C8D66}"/>
              </a:ext>
            </a:extLst>
          </p:cNvPr>
          <p:cNvSpPr>
            <a:spLocks noGrp="1"/>
          </p:cNvSpPr>
          <p:nvPr>
            <p:ph type="sldNum" sz="quarter" idx="12"/>
          </p:nvPr>
        </p:nvSpPr>
        <p:spPr/>
        <p:txBody>
          <a:bodyPr/>
          <a:lstStyle/>
          <a:p>
            <a:fld id="{801F223B-A6F8-6646-9047-C36F817167B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rgbClr val="002A40"/>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normAutofit/>
          </a:bodyPr>
          <a:lstStyle>
            <a:lvl1pPr marL="0" indent="0">
              <a:buNone/>
              <a:defRPr sz="2800" b="0" i="0">
                <a:solidFill>
                  <a:srgbClr val="002A40"/>
                </a:solidFill>
                <a:latin typeface="Arial" charset="0"/>
                <a:ea typeface="Arial" charset="0"/>
                <a:cs typeface="Arial"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8229034-3E92-EA43-8695-5847E49E3D3C}"/>
              </a:ext>
            </a:extLst>
          </p:cNvPr>
          <p:cNvSpPr>
            <a:spLocks noGrp="1"/>
          </p:cNvSpPr>
          <p:nvPr>
            <p:ph type="dt" sz="half" idx="10"/>
          </p:nvPr>
        </p:nvSpPr>
        <p:spPr/>
        <p:txBody>
          <a:bodyPr/>
          <a:lstStyle/>
          <a:p>
            <a:fld id="{8641D226-0294-9E42-8E4F-806E71086749}" type="datetimeFigureOut">
              <a:rPr lang="en-US" smtClean="0"/>
              <a:t>11/5/20</a:t>
            </a:fld>
            <a:endParaRPr lang="en-US"/>
          </a:p>
        </p:txBody>
      </p:sp>
      <p:sp>
        <p:nvSpPr>
          <p:cNvPr id="5" name="Footer Placeholder 4">
            <a:extLst>
              <a:ext uri="{FF2B5EF4-FFF2-40B4-BE49-F238E27FC236}">
                <a16:creationId xmlns:a16="http://schemas.microsoft.com/office/drawing/2014/main" id="{AEAF662D-5D72-304B-B26F-DA8F1F2D16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CA6880-11E1-C54E-9CC3-5D3150D5BF4C}"/>
              </a:ext>
            </a:extLst>
          </p:cNvPr>
          <p:cNvSpPr>
            <a:spLocks noGrp="1"/>
          </p:cNvSpPr>
          <p:nvPr>
            <p:ph type="sldNum" sz="quarter" idx="12"/>
          </p:nvPr>
        </p:nvSpPr>
        <p:spPr/>
        <p:txBody>
          <a:bodyPr/>
          <a:lstStyle/>
          <a:p>
            <a:fld id="{801F223B-A6F8-6646-9047-C36F817167B0}" type="slidenum">
              <a:rPr lang="en-US" smtClean="0"/>
              <a:t>‹#›</a:t>
            </a:fld>
            <a:endParaRPr lang="en-US"/>
          </a:p>
        </p:txBody>
      </p:sp>
    </p:spTree>
    <p:extLst>
      <p:ext uri="{BB962C8B-B14F-4D97-AF65-F5344CB8AC3E}">
        <p14:creationId xmlns:p14="http://schemas.microsoft.com/office/powerpoint/2010/main" val="1470461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A40"/>
                </a:solidFill>
              </a:defRPr>
            </a:lvl1p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D40D9F9-4866-2C4E-8715-9F3E1FCA908E}"/>
              </a:ext>
            </a:extLst>
          </p:cNvPr>
          <p:cNvSpPr>
            <a:spLocks noGrp="1"/>
          </p:cNvSpPr>
          <p:nvPr>
            <p:ph type="dt" sz="half" idx="10"/>
          </p:nvPr>
        </p:nvSpPr>
        <p:spPr/>
        <p:txBody>
          <a:bodyPr/>
          <a:lstStyle/>
          <a:p>
            <a:fld id="{8641D226-0294-9E42-8E4F-806E71086749}" type="datetimeFigureOut">
              <a:rPr lang="en-US" smtClean="0"/>
              <a:t>11/5/20</a:t>
            </a:fld>
            <a:endParaRPr lang="en-US"/>
          </a:p>
        </p:txBody>
      </p:sp>
      <p:sp>
        <p:nvSpPr>
          <p:cNvPr id="5" name="Footer Placeholder 4">
            <a:extLst>
              <a:ext uri="{FF2B5EF4-FFF2-40B4-BE49-F238E27FC236}">
                <a16:creationId xmlns:a16="http://schemas.microsoft.com/office/drawing/2014/main" id="{E2FD8770-880C-F34F-9CDC-AA408DF5AB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94CC18-3CC6-134A-AB48-B509029FF76B}"/>
              </a:ext>
            </a:extLst>
          </p:cNvPr>
          <p:cNvSpPr>
            <a:spLocks noGrp="1"/>
          </p:cNvSpPr>
          <p:nvPr>
            <p:ph type="sldNum" sz="quarter" idx="12"/>
          </p:nvPr>
        </p:nvSpPr>
        <p:spPr/>
        <p:txBody>
          <a:bodyPr/>
          <a:lstStyle/>
          <a:p>
            <a:fld id="{801F223B-A6F8-6646-9047-C36F817167B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A40"/>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232" cy="6858000"/>
          </a:xfrm>
          <a:prstGeom prst="rect">
            <a:avLst/>
          </a:prstGeom>
        </p:spPr>
      </p:pic>
      <p:sp>
        <p:nvSpPr>
          <p:cNvPr id="2" name="Title 1"/>
          <p:cNvSpPr>
            <a:spLocks noGrp="1"/>
          </p:cNvSpPr>
          <p:nvPr>
            <p:ph type="ctrTitle"/>
          </p:nvPr>
        </p:nvSpPr>
        <p:spPr>
          <a:xfrm>
            <a:off x="914400" y="2463066"/>
            <a:ext cx="10363200" cy="1661993"/>
          </a:xfrm>
          <a:prstGeom prst="rect">
            <a:avLst/>
          </a:prstGeom>
        </p:spPr>
        <p:txBody>
          <a:bodyPr lIns="0" tIns="0" rIns="0" bIns="0" anchor="ctr" anchorCtr="0">
            <a:spAutoFit/>
          </a:bodyPr>
          <a:lstStyle>
            <a:lvl1pPr algn="ctr">
              <a:defRPr sz="6000">
                <a:solidFill>
                  <a:schemeClr val="bg1"/>
                </a:solidFill>
              </a:defRPr>
            </a:lvl1pPr>
          </a:lstStyle>
          <a:p>
            <a:r>
              <a:rPr lang="en-US"/>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002A40"/>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77"/>
            <a:ext cx="12183232" cy="6853846"/>
          </a:xfrm>
          <a:prstGeom prst="rect">
            <a:avLst/>
          </a:prstGeom>
        </p:spPr>
      </p:pic>
      <p:sp>
        <p:nvSpPr>
          <p:cNvPr id="2" name="Title 1"/>
          <p:cNvSpPr>
            <a:spLocks noGrp="1"/>
          </p:cNvSpPr>
          <p:nvPr>
            <p:ph type="ctrTitle" hasCustomPrompt="1"/>
          </p:nvPr>
        </p:nvSpPr>
        <p:spPr>
          <a:xfrm>
            <a:off x="914400" y="2878564"/>
            <a:ext cx="10363200" cy="830997"/>
          </a:xfrm>
          <a:prstGeom prst="rect">
            <a:avLst/>
          </a:prstGeom>
        </p:spPr>
        <p:txBody>
          <a:bodyPr lIns="0" tIns="0" rIns="0" bIns="0" anchor="ctr" anchorCtr="0">
            <a:spAutoFit/>
          </a:bodyPr>
          <a:lstStyle>
            <a:lvl1pPr algn="ctr">
              <a:defRPr sz="6000">
                <a:solidFill>
                  <a:schemeClr val="bg1"/>
                </a:solidFill>
              </a:defRPr>
            </a:lvl1pPr>
          </a:lstStyle>
          <a:p>
            <a:r>
              <a:rPr lang="en-US" dirty="0"/>
              <a:t>Click to edit Section 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002A4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878564"/>
            <a:ext cx="10363200" cy="830997"/>
          </a:xfrm>
          <a:prstGeom prst="rect">
            <a:avLst/>
          </a:prstGeom>
        </p:spPr>
        <p:txBody>
          <a:bodyPr lIns="0" tIns="0" rIns="0" bIns="0" anchor="ctr" anchorCtr="0">
            <a:spAutoFit/>
          </a:bodyPr>
          <a:lstStyle>
            <a:lvl1pPr algn="ctr">
              <a:defRPr sz="6000">
                <a:solidFill>
                  <a:schemeClr val="bg1"/>
                </a:solidFill>
              </a:defRPr>
            </a:lvl1pPr>
          </a:lstStyle>
          <a:p>
            <a:r>
              <a:rPr lang="en-US" dirty="0"/>
              <a:t>Click to edit Section Title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bg>
      <p:bgPr>
        <a:gradFill>
          <a:gsLst>
            <a:gs pos="0">
              <a:srgbClr val="002A40"/>
            </a:gs>
            <a:gs pos="0">
              <a:srgbClr val="007E92">
                <a:lumMod val="78000"/>
              </a:srgbClr>
            </a:gs>
            <a:gs pos="100000">
              <a:srgbClr val="002A40"/>
            </a:gs>
            <a:gs pos="100000">
              <a:srgbClr val="002A40"/>
            </a:gs>
          </a:gsLst>
          <a:lin ang="27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878564"/>
            <a:ext cx="10363200" cy="830997"/>
          </a:xfrm>
          <a:prstGeom prst="rect">
            <a:avLst/>
          </a:prstGeom>
        </p:spPr>
        <p:txBody>
          <a:bodyPr lIns="0" tIns="0" rIns="0" bIns="0" anchor="ctr" anchorCtr="0">
            <a:spAutoFit/>
          </a:bodyPr>
          <a:lstStyle>
            <a:lvl1pPr algn="ctr">
              <a:defRPr sz="6000">
                <a:solidFill>
                  <a:schemeClr val="bg1"/>
                </a:solidFill>
              </a:defRPr>
            </a:lvl1pPr>
          </a:lstStyle>
          <a:p>
            <a:r>
              <a:rPr lang="en-US" dirty="0"/>
              <a:t>Click to edit Section Title</a:t>
            </a:r>
          </a:p>
        </p:txBody>
      </p:sp>
    </p:spTree>
    <p:extLst>
      <p:ext uri="{BB962C8B-B14F-4D97-AF65-F5344CB8AC3E}">
        <p14:creationId xmlns:p14="http://schemas.microsoft.com/office/powerpoint/2010/main" val="479604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002A40"/>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77"/>
            <a:ext cx="12183232" cy="6853846"/>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26526" y="2597728"/>
            <a:ext cx="6138949" cy="166254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838200" y="1876483"/>
            <a:ext cx="10515600" cy="1752275"/>
          </a:xfrm>
          <a:prstGeom prst="rect">
            <a:avLst/>
          </a:prstGeom>
        </p:spPr>
        <p:txBody>
          <a:bodyPr lIns="182880" tIns="0" rIns="0" bIns="0">
            <a:spAutoFit/>
          </a:bodyPr>
          <a:lstStyle>
            <a:lvl1pPr marL="457200" indent="-457200">
              <a:buSzPct val="80000"/>
              <a:buFont typeface="Zapf Dingbats"/>
              <a:buChar char="✦"/>
              <a:defRPr b="0" i="0">
                <a:solidFill>
                  <a:srgbClr val="002B42"/>
                </a:solidFill>
                <a:latin typeface="Arial" charset="0"/>
                <a:ea typeface="Arial" charset="0"/>
                <a:cs typeface="Arial" charset="0"/>
              </a:defRPr>
            </a:lvl1pPr>
            <a:lvl2pPr marL="800100" indent="-342900">
              <a:buSzPct val="80000"/>
              <a:buFont typeface="Zapf Dingbats"/>
              <a:buChar char="✦"/>
              <a:defRPr b="0" i="0">
                <a:solidFill>
                  <a:srgbClr val="002B42"/>
                </a:solidFill>
                <a:latin typeface="Arial" charset="0"/>
                <a:ea typeface="Arial" charset="0"/>
                <a:cs typeface="Arial" charset="0"/>
              </a:defRPr>
            </a:lvl2pPr>
            <a:lvl3pPr marL="1257300" indent="-342900">
              <a:buSzPct val="80000"/>
              <a:buFont typeface="Zapf Dingbats"/>
              <a:buChar char="✦"/>
              <a:defRPr b="0" i="0">
                <a:solidFill>
                  <a:srgbClr val="002B42"/>
                </a:solidFill>
                <a:latin typeface="Arial" charset="0"/>
                <a:ea typeface="Arial" charset="0"/>
                <a:cs typeface="Arial" charset="0"/>
              </a:defRPr>
            </a:lvl3pPr>
            <a:lvl4pPr marL="1657350" indent="-285750">
              <a:buSzPct val="80000"/>
              <a:buFont typeface="Zapf Dingbats"/>
              <a:buChar char="✦"/>
              <a:defRPr b="0" i="0">
                <a:solidFill>
                  <a:srgbClr val="002B42"/>
                </a:solidFill>
                <a:latin typeface="Arial" charset="0"/>
                <a:ea typeface="Arial" charset="0"/>
                <a:cs typeface="Arial" charset="0"/>
              </a:defRPr>
            </a:lvl4pPr>
            <a:lvl5pPr marL="2114550" indent="-285750">
              <a:buSzPct val="80000"/>
              <a:buFont typeface="Zapf Dingbats"/>
              <a:buChar char="✦"/>
              <a:defRPr b="0" i="0">
                <a:solidFill>
                  <a:srgbClr val="002B42"/>
                </a:solidFill>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a:extLst>
              <a:ext uri="{FF2B5EF4-FFF2-40B4-BE49-F238E27FC236}">
                <a16:creationId xmlns:a16="http://schemas.microsoft.com/office/drawing/2014/main" id="{37A61093-104A-3F48-A441-57D9D495D0FC}"/>
              </a:ext>
            </a:extLst>
          </p:cNvPr>
          <p:cNvSpPr>
            <a:spLocks noGrp="1"/>
          </p:cNvSpPr>
          <p:nvPr>
            <p:ph type="title"/>
          </p:nvPr>
        </p:nvSpPr>
        <p:spPr>
          <a:xfrm>
            <a:off x="838200" y="365125"/>
            <a:ext cx="10515600" cy="1325563"/>
          </a:xfrm>
          <a:gradFill flip="none" rotWithShape="1">
            <a:gsLst>
              <a:gs pos="0">
                <a:srgbClr val="002A40"/>
              </a:gs>
              <a:gs pos="22000">
                <a:srgbClr val="007E92">
                  <a:lumMod val="78000"/>
                </a:srgbClr>
              </a:gs>
              <a:gs pos="83000">
                <a:srgbClr val="002A40"/>
              </a:gs>
              <a:gs pos="100000">
                <a:srgbClr val="002A40"/>
              </a:gs>
            </a:gsLst>
            <a:path path="circle">
              <a:fillToRect l="100000" t="100000"/>
            </a:path>
            <a:tileRect r="-100000" b="-100000"/>
          </a:gradFill>
          <a:ln>
            <a:noFill/>
          </a:ln>
          <a:effectLst/>
        </p:spPr>
        <p:txBody>
          <a:bodyPr lIns="182880" tIns="0">
            <a:normAutofit/>
          </a:bodyPr>
          <a:lstStyle>
            <a:lvl1pPr>
              <a:defRPr>
                <a:solidFill>
                  <a:schemeClr val="bg1"/>
                </a:solidFill>
              </a:defRPr>
            </a:lvl1pPr>
          </a:lstStyle>
          <a:p>
            <a:r>
              <a:rPr lang="en-US" sz="3200">
                <a:solidFill>
                  <a:schemeClr val="bg1"/>
                </a:solidFill>
              </a:rPr>
              <a:t>Click to edit Master title style</a:t>
            </a:r>
            <a:endParaRPr lang="en-US" sz="3200" dirty="0">
              <a:solidFill>
                <a:schemeClr val="bg1"/>
              </a:solidFill>
            </a:endParaRPr>
          </a:p>
        </p:txBody>
      </p:sp>
      <p:sp>
        <p:nvSpPr>
          <p:cNvPr id="2" name="Date Placeholder 1">
            <a:extLst>
              <a:ext uri="{FF2B5EF4-FFF2-40B4-BE49-F238E27FC236}">
                <a16:creationId xmlns:a16="http://schemas.microsoft.com/office/drawing/2014/main" id="{C08A48E8-F0AA-9D4B-8702-008B8CF86FFA}"/>
              </a:ext>
            </a:extLst>
          </p:cNvPr>
          <p:cNvSpPr>
            <a:spLocks noGrp="1"/>
          </p:cNvSpPr>
          <p:nvPr>
            <p:ph type="dt" sz="half" idx="11"/>
          </p:nvPr>
        </p:nvSpPr>
        <p:spPr/>
        <p:txBody>
          <a:bodyPr/>
          <a:lstStyle/>
          <a:p>
            <a:fld id="{8641D226-0294-9E42-8E4F-806E71086749}" type="datetimeFigureOut">
              <a:rPr lang="en-US" smtClean="0"/>
              <a:t>11/5/20</a:t>
            </a:fld>
            <a:endParaRPr lang="en-US"/>
          </a:p>
        </p:txBody>
      </p:sp>
      <p:sp>
        <p:nvSpPr>
          <p:cNvPr id="3" name="Footer Placeholder 2">
            <a:extLst>
              <a:ext uri="{FF2B5EF4-FFF2-40B4-BE49-F238E27FC236}">
                <a16:creationId xmlns:a16="http://schemas.microsoft.com/office/drawing/2014/main" id="{91593CBB-8A69-B749-A978-F952C3CB3135}"/>
              </a:ext>
            </a:extLst>
          </p:cNvPr>
          <p:cNvSpPr>
            <a:spLocks noGrp="1"/>
          </p:cNvSpPr>
          <p:nvPr>
            <p:ph type="ftr" sz="quarter" idx="12"/>
          </p:nvPr>
        </p:nvSpPr>
        <p:spPr/>
        <p:txBody>
          <a:bodyPr/>
          <a:lstStyle/>
          <a:p>
            <a:endParaRPr lang="en-US"/>
          </a:p>
        </p:txBody>
      </p:sp>
      <p:sp>
        <p:nvSpPr>
          <p:cNvPr id="4" name="Slide Number Placeholder 3">
            <a:extLst>
              <a:ext uri="{FF2B5EF4-FFF2-40B4-BE49-F238E27FC236}">
                <a16:creationId xmlns:a16="http://schemas.microsoft.com/office/drawing/2014/main" id="{7B4A6EDD-0AA4-C14E-87E6-2DB381DB9D23}"/>
              </a:ext>
            </a:extLst>
          </p:cNvPr>
          <p:cNvSpPr>
            <a:spLocks noGrp="1"/>
          </p:cNvSpPr>
          <p:nvPr>
            <p:ph type="sldNum" sz="quarter" idx="13"/>
          </p:nvPr>
        </p:nvSpPr>
        <p:spPr/>
        <p:txBody>
          <a:bodyPr/>
          <a:lstStyle/>
          <a:p>
            <a:fld id="{801F223B-A6F8-6646-9047-C36F817167B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02A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charset="0"/>
            </a:endParaRPr>
          </a:p>
        </p:txBody>
      </p:sp>
      <p:sp>
        <p:nvSpPr>
          <p:cNvPr id="5" name="Title 1"/>
          <p:cNvSpPr>
            <a:spLocks noGrp="1"/>
          </p:cNvSpPr>
          <p:nvPr>
            <p:ph type="title"/>
          </p:nvPr>
        </p:nvSpPr>
        <p:spPr>
          <a:xfrm>
            <a:off x="838200" y="723207"/>
            <a:ext cx="10515600" cy="609398"/>
          </a:xfrm>
          <a:prstGeom prst="rect">
            <a:avLst/>
          </a:prstGeom>
        </p:spPr>
        <p:txBody>
          <a:bodyPr lIns="0" tIns="0" rIns="0" bIns="0" anchor="ctr" anchorCtr="0">
            <a:noAutofit/>
          </a:bodyPr>
          <a:lstStyle>
            <a:lvl1pPr>
              <a:defRPr>
                <a:solidFill>
                  <a:schemeClr val="bg1"/>
                </a:solidFill>
              </a:defRPr>
            </a:lvl1pPr>
          </a:lstStyle>
          <a:p>
            <a:r>
              <a:rPr lang="en-US"/>
              <a:t>Click to edit Master title style</a:t>
            </a:r>
            <a:endParaRPr lang="en-US" dirty="0"/>
          </a:p>
        </p:txBody>
      </p:sp>
      <p:sp>
        <p:nvSpPr>
          <p:cNvPr id="6" name="Text Placeholder 4"/>
          <p:cNvSpPr>
            <a:spLocks noGrp="1"/>
          </p:cNvSpPr>
          <p:nvPr>
            <p:ph type="body" sz="quarter" idx="10"/>
          </p:nvPr>
        </p:nvSpPr>
        <p:spPr>
          <a:xfrm>
            <a:off x="838200" y="1695859"/>
            <a:ext cx="10515600" cy="1752275"/>
          </a:xfrm>
          <a:prstGeom prst="rect">
            <a:avLst/>
          </a:prstGeom>
        </p:spPr>
        <p:txBody>
          <a:bodyPr lIns="0" tIns="0" rIns="0" bIns="0">
            <a:spAutoFit/>
          </a:bodyPr>
          <a:lstStyle>
            <a:lvl1pPr>
              <a:defRPr b="0" i="0">
                <a:solidFill>
                  <a:schemeClr val="bg1"/>
                </a:solidFill>
                <a:latin typeface="Arial" charset="0"/>
                <a:ea typeface="Arial" charset="0"/>
                <a:cs typeface="Arial" charset="0"/>
              </a:defRPr>
            </a:lvl1pPr>
            <a:lvl2pPr>
              <a:defRPr b="0" i="0">
                <a:solidFill>
                  <a:schemeClr val="bg1"/>
                </a:solidFill>
                <a:latin typeface="Arial" charset="0"/>
                <a:ea typeface="Arial" charset="0"/>
                <a:cs typeface="Arial" charset="0"/>
              </a:defRPr>
            </a:lvl2pPr>
            <a:lvl3pPr>
              <a:defRPr b="0" i="0">
                <a:solidFill>
                  <a:schemeClr val="bg1"/>
                </a:solidFill>
                <a:latin typeface="Arial" charset="0"/>
                <a:ea typeface="Arial" charset="0"/>
                <a:cs typeface="Arial" charset="0"/>
              </a:defRPr>
            </a:lvl3pPr>
            <a:lvl4pPr>
              <a:defRPr b="0" i="0">
                <a:solidFill>
                  <a:schemeClr val="bg1"/>
                </a:solidFill>
                <a:latin typeface="Arial" charset="0"/>
                <a:ea typeface="Arial" charset="0"/>
                <a:cs typeface="Arial" charset="0"/>
              </a:defRPr>
            </a:lvl4pPr>
            <a:lvl5pPr>
              <a:defRPr b="0" i="0">
                <a:solidFill>
                  <a:schemeClr val="bg1"/>
                </a:solidFill>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5880100"/>
          </a:xfrm>
          <a:prstGeom prst="rect">
            <a:avLst/>
          </a:prstGeom>
          <a:gradFill>
            <a:gsLst>
              <a:gs pos="0">
                <a:srgbClr val="002A40"/>
              </a:gs>
              <a:gs pos="22000">
                <a:srgbClr val="007E92">
                  <a:lumMod val="78000"/>
                </a:srgbClr>
              </a:gs>
              <a:gs pos="83000">
                <a:srgbClr val="002A40"/>
              </a:gs>
              <a:gs pos="100000">
                <a:srgbClr val="002A40"/>
              </a:gs>
            </a:gsLst>
            <a:path path="circle">
              <a:fillToRect l="100000" t="100000"/>
            </a:path>
          </a:gradFill>
          <a:effectLst/>
        </p:spPr>
        <p:txBody>
          <a:bodyPr lIns="182880" tIns="0" rIns="182880" bIns="0" anchor="ctr" anchorCtr="0">
            <a:noAutofit/>
          </a:bodyPr>
          <a:lstStyle>
            <a:lvl1pPr>
              <a:lnSpc>
                <a:spcPts val="5400"/>
              </a:lnSpc>
              <a:defRPr sz="5600">
                <a:solidFill>
                  <a:schemeClr val="bg1"/>
                </a:solidFill>
              </a:defRPr>
            </a:lvl1pPr>
          </a:lstStyle>
          <a:p>
            <a:r>
              <a:rPr lang="en-US"/>
              <a:t>Click to edit Master title style</a:t>
            </a:r>
            <a:endParaRPr lang="en-US" dirty="0"/>
          </a:p>
        </p:txBody>
      </p:sp>
      <p:sp>
        <p:nvSpPr>
          <p:cNvPr id="7" name="Text Placeholder 6"/>
          <p:cNvSpPr>
            <a:spLocks noGrp="1"/>
          </p:cNvSpPr>
          <p:nvPr>
            <p:ph type="body" sz="quarter" idx="10"/>
          </p:nvPr>
        </p:nvSpPr>
        <p:spPr>
          <a:xfrm>
            <a:off x="5092700" y="457200"/>
            <a:ext cx="6262688" cy="5880100"/>
          </a:xfrm>
          <a:prstGeom prst="rect">
            <a:avLst/>
          </a:prstGeom>
        </p:spPr>
        <p:txBody>
          <a:bodyPr lIns="0" tIns="0" rIns="0" bIns="0" anchor="ctr" anchorCtr="0">
            <a:noAutofit/>
          </a:bodyPr>
          <a:lstStyle>
            <a:lvl1pPr marL="342900" indent="-342900">
              <a:lnSpc>
                <a:spcPts val="2600"/>
              </a:lnSpc>
              <a:spcBef>
                <a:spcPts val="600"/>
              </a:spcBef>
              <a:spcAft>
                <a:spcPts val="600"/>
              </a:spcAft>
              <a:buSzPct val="80000"/>
              <a:buFont typeface="Zapf Dingbats"/>
              <a:buChar char="✦"/>
              <a:defRPr sz="2200" b="0" i="0">
                <a:solidFill>
                  <a:srgbClr val="002A40"/>
                </a:solidFill>
                <a:latin typeface="Arial" charset="0"/>
                <a:ea typeface="Arial" charset="0"/>
                <a:cs typeface="Arial" charset="0"/>
              </a:defRPr>
            </a:lvl1pPr>
            <a:lvl2pPr>
              <a:defRPr sz="2000">
                <a:solidFill>
                  <a:srgbClr val="002A40"/>
                </a:solidFill>
              </a:defRPr>
            </a:lvl2pPr>
            <a:lvl3pPr>
              <a:defRPr sz="1800">
                <a:solidFill>
                  <a:srgbClr val="002A40"/>
                </a:solidFill>
              </a:defRPr>
            </a:lvl3pPr>
          </a:lstStyle>
          <a:p>
            <a:pPr lvl="0"/>
            <a:r>
              <a:rPr lang="en-US"/>
              <a:t>Edit Master text styles</a:t>
            </a:r>
          </a:p>
        </p:txBody>
      </p:sp>
      <p:sp>
        <p:nvSpPr>
          <p:cNvPr id="3" name="Date Placeholder 2">
            <a:extLst>
              <a:ext uri="{FF2B5EF4-FFF2-40B4-BE49-F238E27FC236}">
                <a16:creationId xmlns:a16="http://schemas.microsoft.com/office/drawing/2014/main" id="{F5A69F69-56A6-2D49-9671-658A0CD33106}"/>
              </a:ext>
            </a:extLst>
          </p:cNvPr>
          <p:cNvSpPr>
            <a:spLocks noGrp="1"/>
          </p:cNvSpPr>
          <p:nvPr>
            <p:ph type="dt" sz="half" idx="11"/>
          </p:nvPr>
        </p:nvSpPr>
        <p:spPr/>
        <p:txBody>
          <a:bodyPr/>
          <a:lstStyle/>
          <a:p>
            <a:fld id="{8641D226-0294-9E42-8E4F-806E71086749}" type="datetimeFigureOut">
              <a:rPr lang="en-US" smtClean="0"/>
              <a:t>11/5/20</a:t>
            </a:fld>
            <a:endParaRPr lang="en-US"/>
          </a:p>
        </p:txBody>
      </p:sp>
      <p:sp>
        <p:nvSpPr>
          <p:cNvPr id="4" name="Footer Placeholder 3">
            <a:extLst>
              <a:ext uri="{FF2B5EF4-FFF2-40B4-BE49-F238E27FC236}">
                <a16:creationId xmlns:a16="http://schemas.microsoft.com/office/drawing/2014/main" id="{2A8D9541-EF29-144A-9A0E-4E6C7B079FC6}"/>
              </a:ext>
            </a:extLst>
          </p:cNvPr>
          <p:cNvSpPr>
            <a:spLocks noGrp="1"/>
          </p:cNvSpPr>
          <p:nvPr>
            <p:ph type="ftr" sz="quarter" idx="12"/>
          </p:nvPr>
        </p:nvSpPr>
        <p:spPr/>
        <p:txBody>
          <a:bodyPr/>
          <a:lstStyle/>
          <a:p>
            <a:endParaRPr lang="en-US"/>
          </a:p>
        </p:txBody>
      </p:sp>
      <p:sp>
        <p:nvSpPr>
          <p:cNvPr id="5" name="Slide Number Placeholder 4">
            <a:extLst>
              <a:ext uri="{FF2B5EF4-FFF2-40B4-BE49-F238E27FC236}">
                <a16:creationId xmlns:a16="http://schemas.microsoft.com/office/drawing/2014/main" id="{23D4C786-5C5C-C345-854B-880B99CCE789}"/>
              </a:ext>
            </a:extLst>
          </p:cNvPr>
          <p:cNvSpPr>
            <a:spLocks noGrp="1"/>
          </p:cNvSpPr>
          <p:nvPr>
            <p:ph type="sldNum" sz="quarter" idx="13"/>
          </p:nvPr>
        </p:nvSpPr>
        <p:spPr/>
        <p:txBody>
          <a:bodyPr/>
          <a:lstStyle/>
          <a:p>
            <a:fld id="{801F223B-A6F8-6646-9047-C36F817167B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6"/>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 name="Footer Placeholder 1">
            <a:extLst>
              <a:ext uri="{FF2B5EF4-FFF2-40B4-BE49-F238E27FC236}">
                <a16:creationId xmlns:a16="http://schemas.microsoft.com/office/drawing/2014/main" id="{697297EE-AF36-F544-95BB-117173E1BE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3" name="Slide Number Placeholder 2">
            <a:extLst>
              <a:ext uri="{FF2B5EF4-FFF2-40B4-BE49-F238E27FC236}">
                <a16:creationId xmlns:a16="http://schemas.microsoft.com/office/drawing/2014/main" id="{EC57862E-4DEF-974C-91A7-F75BFFB612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1F223B-A6F8-6646-9047-C36F817167B0}" type="slidenum">
              <a:rPr lang="en-US" smtClean="0"/>
              <a:t>‹#›</a:t>
            </a:fld>
            <a:endParaRPr lang="en-US"/>
          </a:p>
        </p:txBody>
      </p:sp>
      <p:sp>
        <p:nvSpPr>
          <p:cNvPr id="4" name="Date Placeholder 3">
            <a:extLst>
              <a:ext uri="{FF2B5EF4-FFF2-40B4-BE49-F238E27FC236}">
                <a16:creationId xmlns:a16="http://schemas.microsoft.com/office/drawing/2014/main" id="{6B81CDD8-88F1-7047-9C13-42D5511FBF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41D226-0294-9E42-8E4F-806E71086749}" type="datetimeFigureOut">
              <a:rPr lang="en-US" smtClean="0"/>
              <a:t>11/5/20</a:t>
            </a:fld>
            <a:endParaRPr lang="en-US"/>
          </a:p>
        </p:txBody>
      </p:sp>
      <p:sp>
        <p:nvSpPr>
          <p:cNvPr id="5" name="Text Placeholder 4">
            <a:extLst>
              <a:ext uri="{FF2B5EF4-FFF2-40B4-BE49-F238E27FC236}">
                <a16:creationId xmlns:a16="http://schemas.microsoft.com/office/drawing/2014/main" id="{6D2A6CDF-E9CC-E544-B2C9-C5187A3545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0038607"/>
      </p:ext>
    </p:extLst>
  </p:cSld>
  <p:clrMap bg1="lt1" tx1="dk1" bg2="lt2" tx2="dk2" accent1="accent1" accent2="accent2" accent3="accent3" accent4="accent4" accent5="accent5" accent6="accent6" hlink="hlink" folHlink="folHlink"/>
  <p:sldLayoutIdLst>
    <p:sldLayoutId id="2147483757" r:id="rId1"/>
    <p:sldLayoutId id="2147483769" r:id="rId2"/>
    <p:sldLayoutId id="2147483774" r:id="rId3"/>
    <p:sldLayoutId id="2147483779" r:id="rId4"/>
    <p:sldLayoutId id="2147483780" r:id="rId5"/>
    <p:sldLayoutId id="2147483773" r:id="rId6"/>
    <p:sldLayoutId id="2147483768" r:id="rId7"/>
    <p:sldLayoutId id="2147483770" r:id="rId8"/>
    <p:sldLayoutId id="2147483764" r:id="rId9"/>
    <p:sldLayoutId id="2147483775" r:id="rId10"/>
    <p:sldLayoutId id="2147483765" r:id="rId11"/>
    <p:sldLayoutId id="2147483776" r:id="rId12"/>
    <p:sldLayoutId id="2147483778" r:id="rId13"/>
  </p:sldLayoutIdLst>
  <p:txStyles>
    <p:titleStyle>
      <a:lvl1pPr algn="l" defTabSz="914400" rtl="0" eaLnBrk="1" latinLnBrk="0" hangingPunct="1">
        <a:lnSpc>
          <a:spcPct val="90000"/>
        </a:lnSpc>
        <a:spcBef>
          <a:spcPct val="0"/>
        </a:spcBef>
        <a:buNone/>
        <a:defRPr sz="4400" b="0" i="0" kern="1200">
          <a:solidFill>
            <a:schemeClr val="tx1"/>
          </a:solidFill>
          <a:latin typeface="Arial" charset="0"/>
          <a:ea typeface="Arial" charset="0"/>
          <a:cs typeface="Arial" charset="0"/>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Helvetica" charset="0"/>
          <a:ea typeface="Helvetica" charset="0"/>
          <a:cs typeface="Helvetica" charset="0"/>
        </a:defRPr>
      </a:lvl1pPr>
      <a:lvl2pPr marL="457200" indent="0" algn="l" defTabSz="914400" rtl="0" eaLnBrk="1" latinLnBrk="0" hangingPunct="1">
        <a:lnSpc>
          <a:spcPct val="90000"/>
        </a:lnSpc>
        <a:spcBef>
          <a:spcPts val="500"/>
        </a:spcBef>
        <a:buFontTx/>
        <a:buNone/>
        <a:defRPr sz="2400" kern="1200">
          <a:solidFill>
            <a:schemeClr val="tx1"/>
          </a:solidFill>
          <a:latin typeface="Helvetica" charset="0"/>
          <a:ea typeface="Helvetica" charset="0"/>
          <a:cs typeface="Helvetica" charset="0"/>
        </a:defRPr>
      </a:lvl2pPr>
      <a:lvl3pPr marL="914400" indent="0" algn="l" defTabSz="914400" rtl="0" eaLnBrk="1" latinLnBrk="0" hangingPunct="1">
        <a:lnSpc>
          <a:spcPct val="90000"/>
        </a:lnSpc>
        <a:spcBef>
          <a:spcPts val="500"/>
        </a:spcBef>
        <a:buFontTx/>
        <a:buNone/>
        <a:defRPr sz="2000" kern="1200">
          <a:solidFill>
            <a:schemeClr val="tx1"/>
          </a:solidFill>
          <a:latin typeface="Helvetica" charset="0"/>
          <a:ea typeface="Helvetica" charset="0"/>
          <a:cs typeface="Helvetica" charset="0"/>
        </a:defRPr>
      </a:lvl3pPr>
      <a:lvl4pPr marL="1371600" indent="0" algn="l" defTabSz="914400" rtl="0" eaLnBrk="1" latinLnBrk="0" hangingPunct="1">
        <a:lnSpc>
          <a:spcPct val="90000"/>
        </a:lnSpc>
        <a:spcBef>
          <a:spcPts val="500"/>
        </a:spcBef>
        <a:buFontTx/>
        <a:buNone/>
        <a:defRPr sz="1800" kern="1200">
          <a:solidFill>
            <a:schemeClr val="tx1"/>
          </a:solidFill>
          <a:latin typeface="Helvetica" charset="0"/>
          <a:ea typeface="Helvetica" charset="0"/>
          <a:cs typeface="Helvetica" charset="0"/>
        </a:defRPr>
      </a:lvl4pPr>
      <a:lvl5pPr marL="1828800" indent="0" algn="l" defTabSz="914400" rtl="0" eaLnBrk="1" latinLnBrk="0" hangingPunct="1">
        <a:lnSpc>
          <a:spcPct val="90000"/>
        </a:lnSpc>
        <a:spcBef>
          <a:spcPts val="500"/>
        </a:spcBef>
        <a:buFontTx/>
        <a:buNone/>
        <a:defRPr sz="1800" kern="1200">
          <a:solidFill>
            <a:schemeClr val="tx1"/>
          </a:solidFill>
          <a:latin typeface="Helvetica" charset="0"/>
          <a:ea typeface="Helvetica" charset="0"/>
          <a:cs typeface="Helvetica"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348288"/>
            <a:ext cx="9144000" cy="1253677"/>
          </a:xfrm>
          <a:prstGeom prst="rect">
            <a:avLst/>
          </a:prstGeom>
        </p:spPr>
        <p:txBody>
          <a:bodyPr/>
          <a:lstStyle/>
          <a:p>
            <a:r>
              <a:rPr lang="en-US" dirty="0"/>
              <a:t>Alex Pico</a:t>
            </a:r>
          </a:p>
          <a:p>
            <a:r>
              <a:rPr lang="en-US" dirty="0"/>
              <a:t>Bioinformatics Core, GIDB</a:t>
            </a:r>
          </a:p>
          <a:p>
            <a:r>
              <a:rPr lang="en-US" dirty="0"/>
              <a:t>November 2020</a:t>
            </a:r>
          </a:p>
        </p:txBody>
      </p:sp>
      <p:sp>
        <p:nvSpPr>
          <p:cNvPr id="2" name="Title 1"/>
          <p:cNvSpPr>
            <a:spLocks noGrp="1"/>
          </p:cNvSpPr>
          <p:nvPr>
            <p:ph type="ctrTitle"/>
          </p:nvPr>
        </p:nvSpPr>
        <p:spPr>
          <a:xfrm>
            <a:off x="914400" y="2463065"/>
            <a:ext cx="10363200" cy="1661993"/>
          </a:xfrm>
        </p:spPr>
        <p:txBody>
          <a:bodyPr/>
          <a:lstStyle/>
          <a:p>
            <a:r>
              <a:rPr lang="en-US" b="1" dirty="0"/>
              <a:t>Single Cell </a:t>
            </a:r>
            <a:br>
              <a:rPr lang="en-US" b="1" dirty="0"/>
            </a:br>
            <a:r>
              <a:rPr lang="en-US" b="1" dirty="0"/>
              <a:t>Network Visualization</a:t>
            </a:r>
            <a:br>
              <a:rPr lang="en-US" b="1" dirty="0"/>
            </a:br>
            <a:r>
              <a:rPr lang="en-US" sz="3200" b="1" dirty="0" err="1">
                <a:solidFill>
                  <a:schemeClr val="bg1">
                    <a:lumMod val="85000"/>
                  </a:schemeClr>
                </a:solidFill>
              </a:rPr>
              <a:t>scNetViz</a:t>
            </a:r>
            <a:r>
              <a:rPr lang="en-US" sz="3200" b="1" dirty="0">
                <a:solidFill>
                  <a:schemeClr val="bg1">
                    <a:lumMod val="85000"/>
                  </a:schemeClr>
                </a:solidFill>
              </a:rPr>
              <a:t> and STRING in Cytoscape</a:t>
            </a:r>
            <a:br>
              <a:rPr lang="en-US" sz="3200" b="1" dirty="0">
                <a:solidFill>
                  <a:schemeClr val="bg1">
                    <a:lumMod val="75000"/>
                  </a:schemeClr>
                </a:solidFill>
              </a:rPr>
            </a:br>
            <a:endParaRPr lang="en-US" b="1" dirty="0">
              <a:solidFill>
                <a:schemeClr val="bg1">
                  <a:lumMod val="75000"/>
                </a:schemeClr>
              </a:solidFill>
              <a:effectLst/>
            </a:endParaRPr>
          </a:p>
        </p:txBody>
      </p:sp>
      <p:sp>
        <p:nvSpPr>
          <p:cNvPr id="7" name="Text Placeholder 6"/>
          <p:cNvSpPr>
            <a:spLocks noGrp="1"/>
          </p:cNvSpPr>
          <p:nvPr>
            <p:ph type="body" sz="quarter" idx="10"/>
          </p:nvPr>
        </p:nvSpPr>
        <p:spPr/>
        <p:txBody>
          <a:bodyPr/>
          <a:lstStyle/>
          <a:p>
            <a:r>
              <a:rPr lang="en-US" dirty="0"/>
              <a:t>Gladstone Institutes</a:t>
            </a:r>
          </a:p>
        </p:txBody>
      </p:sp>
    </p:spTree>
    <p:extLst>
      <p:ext uri="{BB962C8B-B14F-4D97-AF65-F5344CB8AC3E}">
        <p14:creationId xmlns:p14="http://schemas.microsoft.com/office/powerpoint/2010/main" val="251947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EF40B5-BB35-6145-9250-E2AA5C19A08D}"/>
              </a:ext>
            </a:extLst>
          </p:cNvPr>
          <p:cNvPicPr>
            <a:picLocks noChangeAspect="1"/>
          </p:cNvPicPr>
          <p:nvPr/>
        </p:nvPicPr>
        <p:blipFill rotWithShape="1">
          <a:blip r:embed="rId3"/>
          <a:srcRect l="4132" t="7315"/>
          <a:stretch/>
        </p:blipFill>
        <p:spPr>
          <a:xfrm>
            <a:off x="130175" y="102870"/>
            <a:ext cx="11931650" cy="6372013"/>
          </a:xfrm>
          <a:prstGeom prst="rect">
            <a:avLst/>
          </a:prstGeom>
        </p:spPr>
      </p:pic>
      <p:sp>
        <p:nvSpPr>
          <p:cNvPr id="2" name="Frame 1">
            <a:extLst>
              <a:ext uri="{FF2B5EF4-FFF2-40B4-BE49-F238E27FC236}">
                <a16:creationId xmlns:a16="http://schemas.microsoft.com/office/drawing/2014/main" id="{7961B7D5-2BDA-AF43-B5F6-9606FFB6C27F}"/>
              </a:ext>
            </a:extLst>
          </p:cNvPr>
          <p:cNvSpPr/>
          <p:nvPr/>
        </p:nvSpPr>
        <p:spPr>
          <a:xfrm rot="5400000">
            <a:off x="4987925" y="-21590"/>
            <a:ext cx="568960" cy="817880"/>
          </a:xfrm>
          <a:prstGeom prst="frame">
            <a:avLst/>
          </a:prstGeom>
          <a:ln w="38100">
            <a:solidFill>
              <a:srgbClr val="FF6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71915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EF40B5-BB35-6145-9250-E2AA5C19A08D}"/>
              </a:ext>
            </a:extLst>
          </p:cNvPr>
          <p:cNvPicPr>
            <a:picLocks noChangeAspect="1"/>
          </p:cNvPicPr>
          <p:nvPr/>
        </p:nvPicPr>
        <p:blipFill rotWithShape="1">
          <a:blip r:embed="rId3"/>
          <a:srcRect l="4132" t="7315"/>
          <a:stretch/>
        </p:blipFill>
        <p:spPr>
          <a:xfrm>
            <a:off x="130175" y="102870"/>
            <a:ext cx="11931650" cy="6372013"/>
          </a:xfrm>
          <a:prstGeom prst="rect">
            <a:avLst/>
          </a:prstGeom>
        </p:spPr>
      </p:pic>
      <p:sp>
        <p:nvSpPr>
          <p:cNvPr id="2" name="Frame 1">
            <a:extLst>
              <a:ext uri="{FF2B5EF4-FFF2-40B4-BE49-F238E27FC236}">
                <a16:creationId xmlns:a16="http://schemas.microsoft.com/office/drawing/2014/main" id="{7961B7D5-2BDA-AF43-B5F6-9606FFB6C27F}"/>
              </a:ext>
            </a:extLst>
          </p:cNvPr>
          <p:cNvSpPr/>
          <p:nvPr/>
        </p:nvSpPr>
        <p:spPr>
          <a:xfrm rot="5400000">
            <a:off x="4987925" y="-21590"/>
            <a:ext cx="568960" cy="817880"/>
          </a:xfrm>
          <a:prstGeom prst="frame">
            <a:avLst/>
          </a:prstGeom>
          <a:ln w="38100">
            <a:solidFill>
              <a:srgbClr val="FF6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Down Arrow 2">
            <a:extLst>
              <a:ext uri="{FF2B5EF4-FFF2-40B4-BE49-F238E27FC236}">
                <a16:creationId xmlns:a16="http://schemas.microsoft.com/office/drawing/2014/main" id="{79F26276-67D8-A84B-A06F-2EB77317DE70}"/>
              </a:ext>
            </a:extLst>
          </p:cNvPr>
          <p:cNvSpPr/>
          <p:nvPr/>
        </p:nvSpPr>
        <p:spPr>
          <a:xfrm rot="10800000">
            <a:off x="4864202" y="751418"/>
            <a:ext cx="369365" cy="438573"/>
          </a:xfrm>
          <a:prstGeom prst="downArrow">
            <a:avLst>
              <a:gd name="adj1" fmla="val 50000"/>
              <a:gd name="adj2" fmla="val 50000"/>
            </a:avLst>
          </a:prstGeom>
          <a:solidFill>
            <a:srgbClr val="FF6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93B1104-E0A2-AA4E-B165-27D3ABE4E713}"/>
              </a:ext>
            </a:extLst>
          </p:cNvPr>
          <p:cNvPicPr>
            <a:picLocks noChangeAspect="1"/>
          </p:cNvPicPr>
          <p:nvPr/>
        </p:nvPicPr>
        <p:blipFill rotWithShape="1">
          <a:blip r:embed="rId4"/>
          <a:srcRect l="610"/>
          <a:stretch/>
        </p:blipFill>
        <p:spPr>
          <a:xfrm>
            <a:off x="1317303" y="2076886"/>
            <a:ext cx="9425648" cy="4674383"/>
          </a:xfrm>
          <a:prstGeom prst="rect">
            <a:avLst/>
          </a:prstGeom>
        </p:spPr>
      </p:pic>
    </p:spTree>
    <p:extLst>
      <p:ext uri="{BB962C8B-B14F-4D97-AF65-F5344CB8AC3E}">
        <p14:creationId xmlns:p14="http://schemas.microsoft.com/office/powerpoint/2010/main" val="2900078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5DB94A-D2F7-FB4E-956D-D4B4BE088EB1}"/>
              </a:ext>
            </a:extLst>
          </p:cNvPr>
          <p:cNvSpPr>
            <a:spLocks noGrp="1"/>
          </p:cNvSpPr>
          <p:nvPr>
            <p:ph type="title"/>
          </p:nvPr>
        </p:nvSpPr>
        <p:spPr/>
        <p:txBody>
          <a:bodyPr/>
          <a:lstStyle/>
          <a:p>
            <a:r>
              <a:rPr lang="en-US" i="1" dirty="0" err="1"/>
              <a:t>scNetViz</a:t>
            </a:r>
            <a:r>
              <a:rPr lang="en-US" dirty="0"/>
              <a:t>: perform differential expression</a:t>
            </a:r>
            <a:endParaRPr lang="en-US" dirty="0">
              <a:effectLst/>
            </a:endParaRPr>
          </a:p>
        </p:txBody>
      </p:sp>
      <p:pic>
        <p:nvPicPr>
          <p:cNvPr id="5" name="Picture 4">
            <a:extLst>
              <a:ext uri="{FF2B5EF4-FFF2-40B4-BE49-F238E27FC236}">
                <a16:creationId xmlns:a16="http://schemas.microsoft.com/office/drawing/2014/main" id="{5452DFFE-656A-6546-8F20-C6265649B6D3}"/>
              </a:ext>
            </a:extLst>
          </p:cNvPr>
          <p:cNvPicPr>
            <a:picLocks noChangeAspect="1"/>
          </p:cNvPicPr>
          <p:nvPr/>
        </p:nvPicPr>
        <p:blipFill>
          <a:blip r:embed="rId3"/>
          <a:stretch>
            <a:fillRect/>
          </a:stretch>
        </p:blipFill>
        <p:spPr>
          <a:xfrm>
            <a:off x="854588" y="1802803"/>
            <a:ext cx="10484439" cy="6844679"/>
          </a:xfrm>
          <a:prstGeom prst="rect">
            <a:avLst/>
          </a:prstGeom>
        </p:spPr>
      </p:pic>
      <p:sp>
        <p:nvSpPr>
          <p:cNvPr id="4" name="Frame 3">
            <a:extLst>
              <a:ext uri="{FF2B5EF4-FFF2-40B4-BE49-F238E27FC236}">
                <a16:creationId xmlns:a16="http://schemas.microsoft.com/office/drawing/2014/main" id="{5E27C404-A6F3-1C49-AA13-DE1CB0F99C11}"/>
              </a:ext>
            </a:extLst>
          </p:cNvPr>
          <p:cNvSpPr/>
          <p:nvPr/>
        </p:nvSpPr>
        <p:spPr>
          <a:xfrm>
            <a:off x="3495554" y="3171463"/>
            <a:ext cx="3136739" cy="486137"/>
          </a:xfrm>
          <a:prstGeom prst="frame">
            <a:avLst/>
          </a:prstGeom>
          <a:ln w="9525"/>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66419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5DB94A-D2F7-FB4E-956D-D4B4BE088EB1}"/>
              </a:ext>
            </a:extLst>
          </p:cNvPr>
          <p:cNvSpPr>
            <a:spLocks noGrp="1"/>
          </p:cNvSpPr>
          <p:nvPr>
            <p:ph type="title"/>
          </p:nvPr>
        </p:nvSpPr>
        <p:spPr/>
        <p:txBody>
          <a:bodyPr/>
          <a:lstStyle/>
          <a:p>
            <a:r>
              <a:rPr lang="en-US" i="1" dirty="0" err="1"/>
              <a:t>scNetViz</a:t>
            </a:r>
            <a:r>
              <a:rPr lang="en-US" dirty="0"/>
              <a:t>: view results</a:t>
            </a:r>
            <a:endParaRPr lang="en-US" dirty="0">
              <a:effectLst/>
            </a:endParaRPr>
          </a:p>
        </p:txBody>
      </p:sp>
      <p:pic>
        <p:nvPicPr>
          <p:cNvPr id="5" name="Picture 4">
            <a:extLst>
              <a:ext uri="{FF2B5EF4-FFF2-40B4-BE49-F238E27FC236}">
                <a16:creationId xmlns:a16="http://schemas.microsoft.com/office/drawing/2014/main" id="{5452DFFE-656A-6546-8F20-C6265649B6D3}"/>
              </a:ext>
            </a:extLst>
          </p:cNvPr>
          <p:cNvPicPr>
            <a:picLocks noChangeAspect="1"/>
          </p:cNvPicPr>
          <p:nvPr/>
        </p:nvPicPr>
        <p:blipFill>
          <a:blip r:embed="rId3"/>
          <a:stretch>
            <a:fillRect/>
          </a:stretch>
        </p:blipFill>
        <p:spPr>
          <a:xfrm>
            <a:off x="854588" y="1806829"/>
            <a:ext cx="10484439" cy="6836627"/>
          </a:xfrm>
          <a:prstGeom prst="rect">
            <a:avLst/>
          </a:prstGeom>
        </p:spPr>
      </p:pic>
      <p:sp>
        <p:nvSpPr>
          <p:cNvPr id="4" name="Frame 3">
            <a:extLst>
              <a:ext uri="{FF2B5EF4-FFF2-40B4-BE49-F238E27FC236}">
                <a16:creationId xmlns:a16="http://schemas.microsoft.com/office/drawing/2014/main" id="{2FFF31BB-F236-9B49-B40E-2BCFC720309C}"/>
              </a:ext>
            </a:extLst>
          </p:cNvPr>
          <p:cNvSpPr/>
          <p:nvPr/>
        </p:nvSpPr>
        <p:spPr>
          <a:xfrm>
            <a:off x="9479666" y="3588152"/>
            <a:ext cx="983848" cy="277792"/>
          </a:xfrm>
          <a:prstGeom prst="frame">
            <a:avLst/>
          </a:prstGeom>
          <a:ln w="9525"/>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6" name="Frame 5">
            <a:extLst>
              <a:ext uri="{FF2B5EF4-FFF2-40B4-BE49-F238E27FC236}">
                <a16:creationId xmlns:a16="http://schemas.microsoft.com/office/drawing/2014/main" id="{DC73C930-65D1-114B-A57D-32D4FF5F0C9D}"/>
              </a:ext>
            </a:extLst>
          </p:cNvPr>
          <p:cNvSpPr/>
          <p:nvPr/>
        </p:nvSpPr>
        <p:spPr>
          <a:xfrm>
            <a:off x="9421793" y="3055717"/>
            <a:ext cx="1122743" cy="648182"/>
          </a:xfrm>
          <a:prstGeom prst="frame">
            <a:avLst/>
          </a:prstGeom>
          <a:ln w="9525"/>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14112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2" nodeType="clickEffect">
                                  <p:stCondLst>
                                    <p:cond delay="0"/>
                                  </p:stCondLst>
                                  <p:childTnLst>
                                    <p:set>
                                      <p:cBhvr>
                                        <p:cTn id="11" dur="1" fill="hold">
                                          <p:stCondLst>
                                            <p:cond delay="0"/>
                                          </p:stCondLst>
                                        </p:cTn>
                                        <p:tgtEl>
                                          <p:spTgt spid="4"/>
                                        </p:tgtEl>
                                        <p:attrNameLst>
                                          <p:attrName>style.visibility</p:attrName>
                                        </p:attrNameLst>
                                      </p:cBhvr>
                                      <p:to>
                                        <p:strVal val="hidden"/>
                                      </p:to>
                                    </p:set>
                                  </p:childTnLst>
                                </p:cTn>
                              </p:par>
                              <p:par>
                                <p:cTn id="12" presetID="9"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dissolv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4" grpId="2"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CB39EE-392C-2143-9BA2-54662D489842}"/>
              </a:ext>
            </a:extLst>
          </p:cNvPr>
          <p:cNvPicPr>
            <a:picLocks noChangeAspect="1"/>
          </p:cNvPicPr>
          <p:nvPr/>
        </p:nvPicPr>
        <p:blipFill>
          <a:blip r:embed="rId3"/>
          <a:stretch>
            <a:fillRect/>
          </a:stretch>
        </p:blipFill>
        <p:spPr>
          <a:xfrm>
            <a:off x="2585420" y="-264160"/>
            <a:ext cx="6497620" cy="7122160"/>
          </a:xfrm>
          <a:prstGeom prst="rect">
            <a:avLst/>
          </a:prstGeom>
        </p:spPr>
      </p:pic>
    </p:spTree>
    <p:extLst>
      <p:ext uri="{BB962C8B-B14F-4D97-AF65-F5344CB8AC3E}">
        <p14:creationId xmlns:p14="http://schemas.microsoft.com/office/powerpoint/2010/main" val="3527906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5DB94A-D2F7-FB4E-956D-D4B4BE088EB1}"/>
              </a:ext>
            </a:extLst>
          </p:cNvPr>
          <p:cNvSpPr>
            <a:spLocks noGrp="1"/>
          </p:cNvSpPr>
          <p:nvPr>
            <p:ph type="title"/>
          </p:nvPr>
        </p:nvSpPr>
        <p:spPr/>
        <p:txBody>
          <a:bodyPr/>
          <a:lstStyle/>
          <a:p>
            <a:r>
              <a:rPr lang="en-US" i="1" dirty="0" err="1"/>
              <a:t>scNetViz</a:t>
            </a:r>
            <a:r>
              <a:rPr lang="en-US" dirty="0"/>
              <a:t>: generate networks</a:t>
            </a:r>
            <a:endParaRPr lang="en-US" dirty="0">
              <a:effectLst/>
            </a:endParaRPr>
          </a:p>
        </p:txBody>
      </p:sp>
      <p:pic>
        <p:nvPicPr>
          <p:cNvPr id="5" name="Picture 4">
            <a:extLst>
              <a:ext uri="{FF2B5EF4-FFF2-40B4-BE49-F238E27FC236}">
                <a16:creationId xmlns:a16="http://schemas.microsoft.com/office/drawing/2014/main" id="{5452DFFE-656A-6546-8F20-C6265649B6D3}"/>
              </a:ext>
            </a:extLst>
          </p:cNvPr>
          <p:cNvPicPr>
            <a:picLocks noChangeAspect="1"/>
          </p:cNvPicPr>
          <p:nvPr/>
        </p:nvPicPr>
        <p:blipFill>
          <a:blip r:embed="rId3"/>
          <a:stretch>
            <a:fillRect/>
          </a:stretch>
        </p:blipFill>
        <p:spPr>
          <a:xfrm>
            <a:off x="854588" y="1806829"/>
            <a:ext cx="10484439" cy="6836627"/>
          </a:xfrm>
          <a:prstGeom prst="rect">
            <a:avLst/>
          </a:prstGeom>
        </p:spPr>
      </p:pic>
      <p:sp>
        <p:nvSpPr>
          <p:cNvPr id="2" name="Frame 1">
            <a:extLst>
              <a:ext uri="{FF2B5EF4-FFF2-40B4-BE49-F238E27FC236}">
                <a16:creationId xmlns:a16="http://schemas.microsoft.com/office/drawing/2014/main" id="{E5590524-B4CD-144F-9032-5B9653C78961}"/>
              </a:ext>
            </a:extLst>
          </p:cNvPr>
          <p:cNvSpPr/>
          <p:nvPr/>
        </p:nvSpPr>
        <p:spPr>
          <a:xfrm>
            <a:off x="3784922" y="3379808"/>
            <a:ext cx="5625296" cy="590308"/>
          </a:xfrm>
          <a:prstGeom prst="frame">
            <a:avLst/>
          </a:prstGeom>
          <a:ln w="9525"/>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1967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5DB94A-D2F7-FB4E-956D-D4B4BE088EB1}"/>
              </a:ext>
            </a:extLst>
          </p:cNvPr>
          <p:cNvSpPr>
            <a:spLocks noGrp="1"/>
          </p:cNvSpPr>
          <p:nvPr>
            <p:ph type="title"/>
          </p:nvPr>
        </p:nvSpPr>
        <p:spPr/>
        <p:txBody>
          <a:bodyPr/>
          <a:lstStyle/>
          <a:p>
            <a:r>
              <a:rPr lang="en-US" i="1" dirty="0" err="1"/>
              <a:t>scNetViz</a:t>
            </a:r>
            <a:r>
              <a:rPr lang="en-US" dirty="0"/>
              <a:t>: explore networks</a:t>
            </a:r>
            <a:endParaRPr lang="en-US" dirty="0">
              <a:effectLst/>
            </a:endParaRPr>
          </a:p>
        </p:txBody>
      </p:sp>
      <p:pic>
        <p:nvPicPr>
          <p:cNvPr id="7" name="Picture 6">
            <a:extLst>
              <a:ext uri="{FF2B5EF4-FFF2-40B4-BE49-F238E27FC236}">
                <a16:creationId xmlns:a16="http://schemas.microsoft.com/office/drawing/2014/main" id="{885AD057-B554-F342-AF59-B530DF2C22B2}"/>
              </a:ext>
            </a:extLst>
          </p:cNvPr>
          <p:cNvPicPr>
            <a:picLocks noChangeAspect="1"/>
          </p:cNvPicPr>
          <p:nvPr/>
        </p:nvPicPr>
        <p:blipFill>
          <a:blip r:embed="rId3"/>
          <a:stretch>
            <a:fillRect/>
          </a:stretch>
        </p:blipFill>
        <p:spPr>
          <a:xfrm>
            <a:off x="973369" y="1690688"/>
            <a:ext cx="10245262" cy="6350797"/>
          </a:xfrm>
          <a:prstGeom prst="rect">
            <a:avLst/>
          </a:prstGeom>
        </p:spPr>
      </p:pic>
    </p:spTree>
    <p:extLst>
      <p:ext uri="{BB962C8B-B14F-4D97-AF65-F5344CB8AC3E}">
        <p14:creationId xmlns:p14="http://schemas.microsoft.com/office/powerpoint/2010/main" val="717603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5B7CE20-0657-7B4A-BA12-43C4825E9D3C}"/>
              </a:ext>
            </a:extLst>
          </p:cNvPr>
          <p:cNvPicPr>
            <a:picLocks noChangeAspect="1"/>
          </p:cNvPicPr>
          <p:nvPr/>
        </p:nvPicPr>
        <p:blipFill>
          <a:blip r:embed="rId3"/>
          <a:stretch>
            <a:fillRect/>
          </a:stretch>
        </p:blipFill>
        <p:spPr>
          <a:xfrm>
            <a:off x="6096000" y="3286418"/>
            <a:ext cx="4851400" cy="2235200"/>
          </a:xfrm>
          <a:prstGeom prst="rect">
            <a:avLst/>
          </a:prstGeom>
        </p:spPr>
      </p:pic>
      <p:sp>
        <p:nvSpPr>
          <p:cNvPr id="3" name="Title 2">
            <a:extLst>
              <a:ext uri="{FF2B5EF4-FFF2-40B4-BE49-F238E27FC236}">
                <a16:creationId xmlns:a16="http://schemas.microsoft.com/office/drawing/2014/main" id="{8D5DB94A-D2F7-FB4E-956D-D4B4BE088EB1}"/>
              </a:ext>
            </a:extLst>
          </p:cNvPr>
          <p:cNvSpPr>
            <a:spLocks noGrp="1"/>
          </p:cNvSpPr>
          <p:nvPr>
            <p:ph type="title"/>
          </p:nvPr>
        </p:nvSpPr>
        <p:spPr/>
        <p:txBody>
          <a:bodyPr/>
          <a:lstStyle/>
          <a:p>
            <a:r>
              <a:rPr lang="en-US" i="1" dirty="0" err="1"/>
              <a:t>scNetViz</a:t>
            </a:r>
            <a:r>
              <a:rPr lang="en-US" dirty="0"/>
              <a:t>: explore networks</a:t>
            </a:r>
            <a:endParaRPr lang="en-US" dirty="0">
              <a:effectLst/>
            </a:endParaRPr>
          </a:p>
        </p:txBody>
      </p:sp>
      <p:pic>
        <p:nvPicPr>
          <p:cNvPr id="4" name="Picture 3">
            <a:extLst>
              <a:ext uri="{FF2B5EF4-FFF2-40B4-BE49-F238E27FC236}">
                <a16:creationId xmlns:a16="http://schemas.microsoft.com/office/drawing/2014/main" id="{E394304A-ABC6-7A49-8E0E-5C35CC476FC1}"/>
              </a:ext>
            </a:extLst>
          </p:cNvPr>
          <p:cNvPicPr>
            <a:picLocks noChangeAspect="1"/>
          </p:cNvPicPr>
          <p:nvPr/>
        </p:nvPicPr>
        <p:blipFill>
          <a:blip r:embed="rId4"/>
          <a:stretch>
            <a:fillRect/>
          </a:stretch>
        </p:blipFill>
        <p:spPr>
          <a:xfrm>
            <a:off x="1035242" y="1697289"/>
            <a:ext cx="5060758" cy="5160711"/>
          </a:xfrm>
          <a:prstGeom prst="rect">
            <a:avLst/>
          </a:prstGeom>
        </p:spPr>
      </p:pic>
      <p:sp>
        <p:nvSpPr>
          <p:cNvPr id="5" name="TextBox 4">
            <a:extLst>
              <a:ext uri="{FF2B5EF4-FFF2-40B4-BE49-F238E27FC236}">
                <a16:creationId xmlns:a16="http://schemas.microsoft.com/office/drawing/2014/main" id="{0764EEF7-F59B-FD48-A675-26CF4933F78B}"/>
              </a:ext>
            </a:extLst>
          </p:cNvPr>
          <p:cNvSpPr txBox="1"/>
          <p:nvPr/>
        </p:nvSpPr>
        <p:spPr>
          <a:xfrm>
            <a:off x="6096000" y="1842900"/>
            <a:ext cx="4386943" cy="1436917"/>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Inferred Cell Type:</a:t>
            </a:r>
          </a:p>
          <a:p>
            <a:pPr>
              <a:spcAft>
                <a:spcPts val="600"/>
              </a:spcAft>
            </a:pPr>
            <a:r>
              <a:rPr lang="en-US" sz="2400" dirty="0">
                <a:latin typeface="Helvetica" charset="0"/>
                <a:ea typeface="Times New Roman" charset="0"/>
                <a:cs typeface="Arial" charset="0"/>
              </a:rPr>
              <a:t>Cancer associated fibroblast</a:t>
            </a:r>
          </a:p>
        </p:txBody>
      </p:sp>
      <p:pic>
        <p:nvPicPr>
          <p:cNvPr id="8" name="Picture 7">
            <a:extLst>
              <a:ext uri="{FF2B5EF4-FFF2-40B4-BE49-F238E27FC236}">
                <a16:creationId xmlns:a16="http://schemas.microsoft.com/office/drawing/2014/main" id="{6B652B3A-0600-E847-8DA1-D08E3E028B44}"/>
              </a:ext>
            </a:extLst>
          </p:cNvPr>
          <p:cNvPicPr>
            <a:picLocks noChangeAspect="1"/>
          </p:cNvPicPr>
          <p:nvPr/>
        </p:nvPicPr>
        <p:blipFill>
          <a:blip r:embed="rId5"/>
          <a:stretch>
            <a:fillRect/>
          </a:stretch>
        </p:blipFill>
        <p:spPr>
          <a:xfrm>
            <a:off x="6096000" y="3286418"/>
            <a:ext cx="6095999" cy="3571582"/>
          </a:xfrm>
          <a:prstGeom prst="rect">
            <a:avLst/>
          </a:prstGeom>
        </p:spPr>
      </p:pic>
    </p:spTree>
    <p:extLst>
      <p:ext uri="{BB962C8B-B14F-4D97-AF65-F5344CB8AC3E}">
        <p14:creationId xmlns:p14="http://schemas.microsoft.com/office/powerpoint/2010/main" val="710365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5DB94A-D2F7-FB4E-956D-D4B4BE088EB1}"/>
              </a:ext>
            </a:extLst>
          </p:cNvPr>
          <p:cNvSpPr>
            <a:spLocks noGrp="1"/>
          </p:cNvSpPr>
          <p:nvPr>
            <p:ph type="title"/>
          </p:nvPr>
        </p:nvSpPr>
        <p:spPr/>
        <p:txBody>
          <a:bodyPr/>
          <a:lstStyle/>
          <a:p>
            <a:r>
              <a:rPr lang="en-US" i="1" dirty="0" err="1"/>
              <a:t>scNetViz</a:t>
            </a:r>
            <a:r>
              <a:rPr lang="en-US" dirty="0"/>
              <a:t>: from atlas to networks</a:t>
            </a:r>
            <a:endParaRPr lang="en-US" dirty="0">
              <a:effectLst/>
            </a:endParaRPr>
          </a:p>
        </p:txBody>
      </p:sp>
      <p:pic>
        <p:nvPicPr>
          <p:cNvPr id="6" name="Picture 5">
            <a:extLst>
              <a:ext uri="{FF2B5EF4-FFF2-40B4-BE49-F238E27FC236}">
                <a16:creationId xmlns:a16="http://schemas.microsoft.com/office/drawing/2014/main" id="{89A56AC0-1C4F-5B47-B7FE-08488BECB562}"/>
              </a:ext>
            </a:extLst>
          </p:cNvPr>
          <p:cNvPicPr>
            <a:picLocks noChangeAspect="1"/>
          </p:cNvPicPr>
          <p:nvPr/>
        </p:nvPicPr>
        <p:blipFill>
          <a:blip r:embed="rId3"/>
          <a:stretch>
            <a:fillRect/>
          </a:stretch>
        </p:blipFill>
        <p:spPr>
          <a:xfrm>
            <a:off x="1429602" y="1328057"/>
            <a:ext cx="9187490" cy="5529943"/>
          </a:xfrm>
          <a:prstGeom prst="rect">
            <a:avLst/>
          </a:prstGeom>
        </p:spPr>
      </p:pic>
    </p:spTree>
    <p:extLst>
      <p:ext uri="{BB962C8B-B14F-4D97-AF65-F5344CB8AC3E}">
        <p14:creationId xmlns:p14="http://schemas.microsoft.com/office/powerpoint/2010/main" val="665941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5DB94A-D2F7-FB4E-956D-D4B4BE088EB1}"/>
              </a:ext>
            </a:extLst>
          </p:cNvPr>
          <p:cNvSpPr>
            <a:spLocks noGrp="1"/>
          </p:cNvSpPr>
          <p:nvPr>
            <p:ph type="title"/>
          </p:nvPr>
        </p:nvSpPr>
        <p:spPr/>
        <p:txBody>
          <a:bodyPr/>
          <a:lstStyle/>
          <a:p>
            <a:r>
              <a:rPr lang="en-US" i="1" dirty="0" err="1"/>
              <a:t>scNetViz</a:t>
            </a:r>
            <a:r>
              <a:rPr lang="en-US" dirty="0"/>
              <a:t>: from atlas to networks</a:t>
            </a:r>
            <a:endParaRPr lang="en-US" dirty="0">
              <a:effectLst/>
            </a:endParaRPr>
          </a:p>
        </p:txBody>
      </p:sp>
      <p:pic>
        <p:nvPicPr>
          <p:cNvPr id="6" name="Picture 5">
            <a:extLst>
              <a:ext uri="{FF2B5EF4-FFF2-40B4-BE49-F238E27FC236}">
                <a16:creationId xmlns:a16="http://schemas.microsoft.com/office/drawing/2014/main" id="{89A56AC0-1C4F-5B47-B7FE-08488BECB562}"/>
              </a:ext>
            </a:extLst>
          </p:cNvPr>
          <p:cNvPicPr>
            <a:picLocks noChangeAspect="1"/>
          </p:cNvPicPr>
          <p:nvPr/>
        </p:nvPicPr>
        <p:blipFill>
          <a:blip r:embed="rId3"/>
          <a:stretch>
            <a:fillRect/>
          </a:stretch>
        </p:blipFill>
        <p:spPr>
          <a:xfrm>
            <a:off x="1447420" y="1328057"/>
            <a:ext cx="9151854" cy="5529943"/>
          </a:xfrm>
          <a:prstGeom prst="rect">
            <a:avLst/>
          </a:prstGeom>
        </p:spPr>
      </p:pic>
      <p:pic>
        <p:nvPicPr>
          <p:cNvPr id="4" name="Picture 3">
            <a:extLst>
              <a:ext uri="{FF2B5EF4-FFF2-40B4-BE49-F238E27FC236}">
                <a16:creationId xmlns:a16="http://schemas.microsoft.com/office/drawing/2014/main" id="{789195DD-4D8B-4C42-9480-E32107F87634}"/>
              </a:ext>
            </a:extLst>
          </p:cNvPr>
          <p:cNvPicPr>
            <a:picLocks noChangeAspect="1"/>
          </p:cNvPicPr>
          <p:nvPr/>
        </p:nvPicPr>
        <p:blipFill>
          <a:blip r:embed="rId4"/>
          <a:stretch>
            <a:fillRect/>
          </a:stretch>
        </p:blipFill>
        <p:spPr>
          <a:xfrm>
            <a:off x="6377650" y="3630658"/>
            <a:ext cx="5277413" cy="3227341"/>
          </a:xfrm>
          <a:prstGeom prst="rect">
            <a:avLst/>
          </a:prstGeom>
        </p:spPr>
      </p:pic>
      <p:pic>
        <p:nvPicPr>
          <p:cNvPr id="7" name="Picture 6">
            <a:extLst>
              <a:ext uri="{FF2B5EF4-FFF2-40B4-BE49-F238E27FC236}">
                <a16:creationId xmlns:a16="http://schemas.microsoft.com/office/drawing/2014/main" id="{F3C201FF-B060-0347-A427-8DC0154B9E9D}"/>
              </a:ext>
            </a:extLst>
          </p:cNvPr>
          <p:cNvPicPr>
            <a:picLocks noChangeAspect="1"/>
          </p:cNvPicPr>
          <p:nvPr/>
        </p:nvPicPr>
        <p:blipFill rotWithShape="1">
          <a:blip r:embed="rId5"/>
          <a:srcRect/>
          <a:stretch/>
        </p:blipFill>
        <p:spPr>
          <a:xfrm>
            <a:off x="5367850" y="3530530"/>
            <a:ext cx="6287213" cy="3327469"/>
          </a:xfrm>
          <a:prstGeom prst="rect">
            <a:avLst/>
          </a:prstGeom>
        </p:spPr>
      </p:pic>
    </p:spTree>
    <p:extLst>
      <p:ext uri="{BB962C8B-B14F-4D97-AF65-F5344CB8AC3E}">
        <p14:creationId xmlns:p14="http://schemas.microsoft.com/office/powerpoint/2010/main" val="315545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6AFF45-8FBB-CD43-A127-48909BF70077}"/>
              </a:ext>
            </a:extLst>
          </p:cNvPr>
          <p:cNvSpPr>
            <a:spLocks noGrp="1"/>
          </p:cNvSpPr>
          <p:nvPr>
            <p:ph type="body" sz="quarter" idx="10"/>
          </p:nvPr>
        </p:nvSpPr>
        <p:spPr>
          <a:xfrm>
            <a:off x="1859279" y="1865597"/>
            <a:ext cx="9766663" cy="5548186"/>
          </a:xfrm>
        </p:spPr>
        <p:txBody>
          <a:bodyPr/>
          <a:lstStyle/>
          <a:p>
            <a:pPr fontAlgn="base"/>
            <a:r>
              <a:rPr lang="en-US" dirty="0"/>
              <a:t>Easy access to published </a:t>
            </a:r>
            <a:r>
              <a:rPr lang="en-US" dirty="0" err="1"/>
              <a:t>scRNA</a:t>
            </a:r>
            <a:r>
              <a:rPr lang="en-US" dirty="0"/>
              <a:t>-seq datasets</a:t>
            </a:r>
          </a:p>
          <a:p>
            <a:pPr fontAlgn="base"/>
            <a:r>
              <a:rPr lang="en-US" dirty="0"/>
              <a:t>Flexible grouping by clusters and categories</a:t>
            </a:r>
          </a:p>
          <a:p>
            <a:pPr fontAlgn="base"/>
            <a:r>
              <a:rPr lang="en-US" dirty="0" err="1"/>
              <a:t>tSNE</a:t>
            </a:r>
            <a:r>
              <a:rPr lang="en-US" dirty="0"/>
              <a:t> and UMAP cell plots with data overlay</a:t>
            </a:r>
            <a:endParaRPr lang="en-US" i="1" dirty="0"/>
          </a:p>
          <a:p>
            <a:pPr fontAlgn="base"/>
            <a:r>
              <a:rPr lang="en-US" dirty="0"/>
              <a:t>One-click differential expression (DE) analysis</a:t>
            </a:r>
          </a:p>
          <a:p>
            <a:pPr fontAlgn="base"/>
            <a:endParaRPr lang="en-US" dirty="0"/>
          </a:p>
          <a:p>
            <a:pPr fontAlgn="base"/>
            <a:r>
              <a:rPr lang="en-US" dirty="0"/>
              <a:t>Network reconstruction from DE results</a:t>
            </a:r>
          </a:p>
          <a:p>
            <a:pPr fontAlgn="base"/>
            <a:r>
              <a:rPr lang="en-US" dirty="0"/>
              <a:t>Expression data overlay on networks</a:t>
            </a:r>
          </a:p>
          <a:p>
            <a:pPr fontAlgn="base"/>
            <a:r>
              <a:rPr lang="en-US" dirty="0"/>
              <a:t>Functional enrichment analysis on networks</a:t>
            </a:r>
          </a:p>
          <a:p>
            <a:pPr fontAlgn="base"/>
            <a:endParaRPr lang="en-US" dirty="0"/>
          </a:p>
          <a:p>
            <a:pPr fontAlgn="base"/>
            <a:endParaRPr lang="en-US" dirty="0"/>
          </a:p>
          <a:p>
            <a:pPr fontAlgn="base"/>
            <a:endParaRPr lang="en-US" i="1" dirty="0"/>
          </a:p>
        </p:txBody>
      </p:sp>
      <p:sp>
        <p:nvSpPr>
          <p:cNvPr id="3" name="Title 2">
            <a:extLst>
              <a:ext uri="{FF2B5EF4-FFF2-40B4-BE49-F238E27FC236}">
                <a16:creationId xmlns:a16="http://schemas.microsoft.com/office/drawing/2014/main" id="{8D5DB94A-D2F7-FB4E-956D-D4B4BE088EB1}"/>
              </a:ext>
            </a:extLst>
          </p:cNvPr>
          <p:cNvSpPr>
            <a:spLocks noGrp="1"/>
          </p:cNvSpPr>
          <p:nvPr>
            <p:ph type="title"/>
          </p:nvPr>
        </p:nvSpPr>
        <p:spPr/>
        <p:txBody>
          <a:bodyPr/>
          <a:lstStyle/>
          <a:p>
            <a:r>
              <a:rPr lang="en-US" dirty="0" err="1">
                <a:effectLst/>
              </a:rPr>
              <a:t>scNetViz</a:t>
            </a:r>
            <a:r>
              <a:rPr lang="en-US" dirty="0">
                <a:effectLst/>
              </a:rPr>
              <a:t> Features</a:t>
            </a:r>
          </a:p>
        </p:txBody>
      </p:sp>
      <p:sp>
        <p:nvSpPr>
          <p:cNvPr id="4" name="TextBox 3">
            <a:extLst>
              <a:ext uri="{FF2B5EF4-FFF2-40B4-BE49-F238E27FC236}">
                <a16:creationId xmlns:a16="http://schemas.microsoft.com/office/drawing/2014/main" id="{525FC1B2-02F8-9F40-BFB3-DB4053CB8EB0}"/>
              </a:ext>
            </a:extLst>
          </p:cNvPr>
          <p:cNvSpPr txBox="1"/>
          <p:nvPr/>
        </p:nvSpPr>
        <p:spPr>
          <a:xfrm>
            <a:off x="7701280" y="1233488"/>
            <a:ext cx="3556000" cy="497840"/>
          </a:xfrm>
          <a:prstGeom prst="rect">
            <a:avLst/>
          </a:prstGeom>
          <a:noFill/>
          <a:ln>
            <a:noFill/>
          </a:ln>
        </p:spPr>
        <p:txBody>
          <a:bodyPr wrap="none" rtlCol="0" anchor="ctr" anchorCtr="0">
            <a:noAutofit/>
          </a:bodyPr>
          <a:lstStyle/>
          <a:p>
            <a:pPr>
              <a:spcAft>
                <a:spcPts val="600"/>
              </a:spcAft>
            </a:pPr>
            <a:r>
              <a:rPr lang="en-US" sz="2000" i="1" dirty="0">
                <a:solidFill>
                  <a:schemeClr val="bg1"/>
                </a:solidFill>
                <a:latin typeface="Helvetica" charset="0"/>
                <a:ea typeface="Times New Roman" charset="0"/>
                <a:cs typeface="Arial" charset="0"/>
              </a:rPr>
              <a:t>by Scooter Morris, UCSF/CZI</a:t>
            </a:r>
          </a:p>
        </p:txBody>
      </p:sp>
    </p:spTree>
    <p:extLst>
      <p:ext uri="{BB962C8B-B14F-4D97-AF65-F5344CB8AC3E}">
        <p14:creationId xmlns:p14="http://schemas.microsoft.com/office/powerpoint/2010/main" val="393906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6AFF45-8FBB-CD43-A127-48909BF70077}"/>
              </a:ext>
            </a:extLst>
          </p:cNvPr>
          <p:cNvSpPr>
            <a:spLocks noGrp="1"/>
          </p:cNvSpPr>
          <p:nvPr>
            <p:ph type="body" sz="quarter" idx="10"/>
          </p:nvPr>
        </p:nvSpPr>
        <p:spPr>
          <a:xfrm>
            <a:off x="392432" y="1865597"/>
            <a:ext cx="11737838" cy="4408386"/>
          </a:xfrm>
        </p:spPr>
        <p:txBody>
          <a:bodyPr/>
          <a:lstStyle/>
          <a:p>
            <a:pPr fontAlgn="base"/>
            <a:r>
              <a:rPr lang="en-US" u="sng" dirty="0"/>
              <a:t>From normalized </a:t>
            </a:r>
            <a:r>
              <a:rPr lang="en-US" u="sng" dirty="0" err="1"/>
              <a:t>scRNA-seq</a:t>
            </a:r>
            <a:r>
              <a:rPr lang="en-US" u="sng" dirty="0"/>
              <a:t> datasets to networks and function</a:t>
            </a:r>
          </a:p>
          <a:p>
            <a:pPr marL="0" indent="0" fontAlgn="base">
              <a:buNone/>
            </a:pPr>
            <a:endParaRPr lang="en-US" dirty="0"/>
          </a:p>
          <a:p>
            <a:pPr lvl="1" fontAlgn="base"/>
            <a:r>
              <a:rPr lang="en-US" dirty="0"/>
              <a:t>EBI Single Cell Expression Atlas and CZI Human Cell Atlas</a:t>
            </a:r>
          </a:p>
          <a:p>
            <a:pPr lvl="1" fontAlgn="base"/>
            <a:r>
              <a:rPr lang="en-US" b="1" dirty="0" err="1"/>
              <a:t>scNetViz</a:t>
            </a:r>
            <a:r>
              <a:rPr lang="en-US" b="1" dirty="0"/>
              <a:t> in Cytoscape</a:t>
            </a:r>
            <a:endParaRPr lang="en-US" i="1" dirty="0"/>
          </a:p>
          <a:p>
            <a:pPr lvl="2" fontAlgn="base"/>
            <a:r>
              <a:rPr lang="en-US" sz="2800" dirty="0"/>
              <a:t>Browse available datasets (or import your own)</a:t>
            </a:r>
          </a:p>
          <a:p>
            <a:pPr lvl="2" fontAlgn="base"/>
            <a:r>
              <a:rPr lang="en-US" sz="2800" dirty="0"/>
              <a:t>Select available clusters and categories (or import your own)</a:t>
            </a:r>
          </a:p>
          <a:p>
            <a:pPr lvl="2" fontAlgn="base"/>
            <a:r>
              <a:rPr lang="en-US" sz="2800" dirty="0"/>
              <a:t>Perform DE and find top genes</a:t>
            </a:r>
          </a:p>
          <a:p>
            <a:pPr lvl="2" fontAlgn="base"/>
            <a:r>
              <a:rPr lang="en-US" sz="2800" dirty="0"/>
              <a:t>Construct networks from STRING interaction database</a:t>
            </a:r>
          </a:p>
          <a:p>
            <a:pPr lvl="2" fontAlgn="base"/>
            <a:r>
              <a:rPr lang="en-US" sz="2800" dirty="0"/>
              <a:t>Perform enrichment analysis on gene sets </a:t>
            </a:r>
            <a:r>
              <a:rPr lang="en-US" sz="2800" i="1" dirty="0"/>
              <a:t>within cell populations</a:t>
            </a:r>
          </a:p>
          <a:p>
            <a:pPr lvl="2" fontAlgn="base"/>
            <a:r>
              <a:rPr lang="en-US" sz="2800" dirty="0"/>
              <a:t>Export tables, plots and networks with data overlays</a:t>
            </a:r>
            <a:endParaRPr lang="en-US" dirty="0"/>
          </a:p>
        </p:txBody>
      </p:sp>
      <p:sp>
        <p:nvSpPr>
          <p:cNvPr id="3" name="Title 2">
            <a:extLst>
              <a:ext uri="{FF2B5EF4-FFF2-40B4-BE49-F238E27FC236}">
                <a16:creationId xmlns:a16="http://schemas.microsoft.com/office/drawing/2014/main" id="{8D5DB94A-D2F7-FB4E-956D-D4B4BE088EB1}"/>
              </a:ext>
            </a:extLst>
          </p:cNvPr>
          <p:cNvSpPr>
            <a:spLocks noGrp="1"/>
          </p:cNvSpPr>
          <p:nvPr>
            <p:ph type="title"/>
          </p:nvPr>
        </p:nvSpPr>
        <p:spPr/>
        <p:txBody>
          <a:bodyPr/>
          <a:lstStyle/>
          <a:p>
            <a:r>
              <a:rPr lang="en-US" dirty="0"/>
              <a:t>Wrap up</a:t>
            </a:r>
            <a:endParaRPr lang="en-US" dirty="0">
              <a:effectLst/>
            </a:endParaRPr>
          </a:p>
        </p:txBody>
      </p:sp>
    </p:spTree>
    <p:extLst>
      <p:ext uri="{BB962C8B-B14F-4D97-AF65-F5344CB8AC3E}">
        <p14:creationId xmlns:p14="http://schemas.microsoft.com/office/powerpoint/2010/main" val="1706498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5DB94A-D2F7-FB4E-956D-D4B4BE088EB1}"/>
              </a:ext>
            </a:extLst>
          </p:cNvPr>
          <p:cNvSpPr>
            <a:spLocks noGrp="1"/>
          </p:cNvSpPr>
          <p:nvPr>
            <p:ph type="title"/>
          </p:nvPr>
        </p:nvSpPr>
        <p:spPr>
          <a:xfrm>
            <a:off x="838200" y="365125"/>
            <a:ext cx="10515600" cy="1325563"/>
          </a:xfrm>
        </p:spPr>
        <p:txBody>
          <a:bodyPr>
            <a:normAutofit/>
          </a:bodyPr>
          <a:lstStyle/>
          <a:p>
            <a:r>
              <a:rPr lang="en-US" sz="4000" dirty="0"/>
              <a:t>Networks in gene expression analysis</a:t>
            </a:r>
            <a:endParaRPr lang="en-US" sz="4000" dirty="0">
              <a:effectLst/>
            </a:endParaRPr>
          </a:p>
        </p:txBody>
      </p:sp>
      <p:pic>
        <p:nvPicPr>
          <p:cNvPr id="11" name="Picture 10">
            <a:extLst>
              <a:ext uri="{FF2B5EF4-FFF2-40B4-BE49-F238E27FC236}">
                <a16:creationId xmlns:a16="http://schemas.microsoft.com/office/drawing/2014/main" id="{7E111C85-3857-6642-9407-4DBE88F8B9E5}"/>
              </a:ext>
            </a:extLst>
          </p:cNvPr>
          <p:cNvPicPr>
            <a:picLocks noChangeAspect="1"/>
          </p:cNvPicPr>
          <p:nvPr/>
        </p:nvPicPr>
        <p:blipFill>
          <a:blip r:embed="rId3"/>
          <a:stretch>
            <a:fillRect/>
          </a:stretch>
        </p:blipFill>
        <p:spPr>
          <a:xfrm>
            <a:off x="678180" y="1921925"/>
            <a:ext cx="5121834" cy="3953437"/>
          </a:xfrm>
          <a:prstGeom prst="rect">
            <a:avLst/>
          </a:prstGeom>
        </p:spPr>
      </p:pic>
      <p:grpSp>
        <p:nvGrpSpPr>
          <p:cNvPr id="16" name="Group 15">
            <a:extLst>
              <a:ext uri="{FF2B5EF4-FFF2-40B4-BE49-F238E27FC236}">
                <a16:creationId xmlns:a16="http://schemas.microsoft.com/office/drawing/2014/main" id="{FC5EE51B-959D-2447-9A79-6EA12364BD04}"/>
              </a:ext>
            </a:extLst>
          </p:cNvPr>
          <p:cNvGrpSpPr/>
          <p:nvPr/>
        </p:nvGrpSpPr>
        <p:grpSpPr>
          <a:xfrm>
            <a:off x="2860303" y="2046984"/>
            <a:ext cx="8493497" cy="4234418"/>
            <a:chOff x="2860303" y="2046984"/>
            <a:chExt cx="8493497" cy="4234418"/>
          </a:xfrm>
        </p:grpSpPr>
        <p:pic>
          <p:nvPicPr>
            <p:cNvPr id="14" name="Picture 13" descr="Waddington_Landscape_network.jpg">
              <a:extLst>
                <a:ext uri="{FF2B5EF4-FFF2-40B4-BE49-F238E27FC236}">
                  <a16:creationId xmlns:a16="http://schemas.microsoft.com/office/drawing/2014/main" id="{90BB3278-1EE0-D14B-85DE-BE1D02CC47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6934" y="2046984"/>
              <a:ext cx="5596866" cy="3586139"/>
            </a:xfrm>
            <a:prstGeom prst="rect">
              <a:avLst/>
            </a:prstGeom>
          </p:spPr>
        </p:pic>
        <p:sp>
          <p:nvSpPr>
            <p:cNvPr id="15" name="TextBox 14">
              <a:extLst>
                <a:ext uri="{FF2B5EF4-FFF2-40B4-BE49-F238E27FC236}">
                  <a16:creationId xmlns:a16="http://schemas.microsoft.com/office/drawing/2014/main" id="{BFFD9939-108B-6F45-BE8B-B210E6046CD4}"/>
                </a:ext>
              </a:extLst>
            </p:cNvPr>
            <p:cNvSpPr txBox="1"/>
            <p:nvPr/>
          </p:nvSpPr>
          <p:spPr>
            <a:xfrm>
              <a:off x="2860303" y="5758182"/>
              <a:ext cx="6276077" cy="523220"/>
            </a:xfrm>
            <a:prstGeom prst="rect">
              <a:avLst/>
            </a:prstGeom>
            <a:noFill/>
          </p:spPr>
          <p:txBody>
            <a:bodyPr wrap="none" rtlCol="0">
              <a:spAutoFit/>
            </a:bodyPr>
            <a:lstStyle/>
            <a:p>
              <a:r>
                <a:rPr lang="en-US" sz="2800" dirty="0"/>
                <a:t>Waddington’s </a:t>
              </a:r>
              <a:r>
                <a:rPr lang="en-US" sz="2800" i="1" dirty="0"/>
                <a:t>Epigenetic Landscape,</a:t>
              </a:r>
              <a:r>
                <a:rPr lang="en-US" sz="2800" dirty="0"/>
                <a:t> 1940</a:t>
              </a:r>
              <a:endParaRPr lang="en-US" sz="2800" i="1" dirty="0"/>
            </a:p>
          </p:txBody>
        </p:sp>
      </p:grpSp>
    </p:spTree>
    <p:extLst>
      <p:ext uri="{BB962C8B-B14F-4D97-AF65-F5344CB8AC3E}">
        <p14:creationId xmlns:p14="http://schemas.microsoft.com/office/powerpoint/2010/main" val="3585542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5EA1574-A1EC-014F-8D48-DEC11B2D220A}"/>
              </a:ext>
            </a:extLst>
          </p:cNvPr>
          <p:cNvPicPr>
            <a:picLocks noChangeAspect="1"/>
          </p:cNvPicPr>
          <p:nvPr/>
        </p:nvPicPr>
        <p:blipFill>
          <a:blip r:embed="rId3"/>
          <a:stretch>
            <a:fillRect/>
          </a:stretch>
        </p:blipFill>
        <p:spPr>
          <a:xfrm>
            <a:off x="8208619" y="2044172"/>
            <a:ext cx="3976303" cy="4604607"/>
          </a:xfrm>
          <a:prstGeom prst="rect">
            <a:avLst/>
          </a:prstGeom>
        </p:spPr>
      </p:pic>
      <p:sp>
        <p:nvSpPr>
          <p:cNvPr id="2" name="Text Placeholder 1">
            <a:extLst>
              <a:ext uri="{FF2B5EF4-FFF2-40B4-BE49-F238E27FC236}">
                <a16:creationId xmlns:a16="http://schemas.microsoft.com/office/drawing/2014/main" id="{166AFF45-8FBB-CD43-A127-48909BF70077}"/>
              </a:ext>
            </a:extLst>
          </p:cNvPr>
          <p:cNvSpPr>
            <a:spLocks noGrp="1"/>
          </p:cNvSpPr>
          <p:nvPr>
            <p:ph type="body" sz="quarter" idx="10"/>
          </p:nvPr>
        </p:nvSpPr>
        <p:spPr>
          <a:xfrm>
            <a:off x="566057" y="1865597"/>
            <a:ext cx="11059886" cy="387798"/>
          </a:xfrm>
        </p:spPr>
        <p:txBody>
          <a:bodyPr/>
          <a:lstStyle/>
          <a:p>
            <a:pPr lvl="1" fontAlgn="base"/>
            <a:r>
              <a:rPr lang="en-US" sz="2800" dirty="0"/>
              <a:t>Gene lists + interaction database = networks</a:t>
            </a:r>
          </a:p>
        </p:txBody>
      </p:sp>
      <p:sp>
        <p:nvSpPr>
          <p:cNvPr id="3" name="Title 2">
            <a:extLst>
              <a:ext uri="{FF2B5EF4-FFF2-40B4-BE49-F238E27FC236}">
                <a16:creationId xmlns:a16="http://schemas.microsoft.com/office/drawing/2014/main" id="{8D5DB94A-D2F7-FB4E-956D-D4B4BE088EB1}"/>
              </a:ext>
            </a:extLst>
          </p:cNvPr>
          <p:cNvSpPr>
            <a:spLocks noGrp="1"/>
          </p:cNvSpPr>
          <p:nvPr>
            <p:ph type="title"/>
          </p:nvPr>
        </p:nvSpPr>
        <p:spPr>
          <a:xfrm>
            <a:off x="838200" y="365125"/>
            <a:ext cx="10515600" cy="1325563"/>
          </a:xfrm>
        </p:spPr>
        <p:txBody>
          <a:bodyPr>
            <a:normAutofit/>
          </a:bodyPr>
          <a:lstStyle/>
          <a:p>
            <a:r>
              <a:rPr lang="en-US" sz="4000" dirty="0"/>
              <a:t>Networks in gene expression analysis</a:t>
            </a:r>
            <a:endParaRPr lang="en-US" sz="4000" dirty="0">
              <a:effectLst/>
            </a:endParaRPr>
          </a:p>
        </p:txBody>
      </p:sp>
      <p:pic>
        <p:nvPicPr>
          <p:cNvPr id="5" name="Picture 4">
            <a:extLst>
              <a:ext uri="{FF2B5EF4-FFF2-40B4-BE49-F238E27FC236}">
                <a16:creationId xmlns:a16="http://schemas.microsoft.com/office/drawing/2014/main" id="{26D93F3C-1D63-864B-A151-8E59FC17DF73}"/>
              </a:ext>
            </a:extLst>
          </p:cNvPr>
          <p:cNvPicPr>
            <a:picLocks noChangeAspect="1"/>
          </p:cNvPicPr>
          <p:nvPr/>
        </p:nvPicPr>
        <p:blipFill rotWithShape="1">
          <a:blip r:embed="rId4"/>
          <a:srcRect b="31773"/>
          <a:stretch/>
        </p:blipFill>
        <p:spPr>
          <a:xfrm>
            <a:off x="134685" y="2470895"/>
            <a:ext cx="5240711" cy="3751165"/>
          </a:xfrm>
          <a:prstGeom prst="rect">
            <a:avLst/>
          </a:prstGeom>
        </p:spPr>
      </p:pic>
      <p:pic>
        <p:nvPicPr>
          <p:cNvPr id="6" name="Picture 5">
            <a:extLst>
              <a:ext uri="{FF2B5EF4-FFF2-40B4-BE49-F238E27FC236}">
                <a16:creationId xmlns:a16="http://schemas.microsoft.com/office/drawing/2014/main" id="{8759B1CF-CDA4-7F4F-B71B-43ABCD7BA5AC}"/>
              </a:ext>
            </a:extLst>
          </p:cNvPr>
          <p:cNvPicPr>
            <a:picLocks noChangeAspect="1"/>
          </p:cNvPicPr>
          <p:nvPr/>
        </p:nvPicPr>
        <p:blipFill>
          <a:blip r:embed="rId5"/>
          <a:stretch>
            <a:fillRect/>
          </a:stretch>
        </p:blipFill>
        <p:spPr>
          <a:xfrm>
            <a:off x="5811327" y="3708500"/>
            <a:ext cx="2103314" cy="810061"/>
          </a:xfrm>
          <a:prstGeom prst="rect">
            <a:avLst/>
          </a:prstGeom>
        </p:spPr>
      </p:pic>
      <p:sp>
        <p:nvSpPr>
          <p:cNvPr id="9" name="Rectangle 8">
            <a:extLst>
              <a:ext uri="{FF2B5EF4-FFF2-40B4-BE49-F238E27FC236}">
                <a16:creationId xmlns:a16="http://schemas.microsoft.com/office/drawing/2014/main" id="{7915F50E-E590-A641-98DC-33BD0844FF03}"/>
              </a:ext>
            </a:extLst>
          </p:cNvPr>
          <p:cNvSpPr/>
          <p:nvPr/>
        </p:nvSpPr>
        <p:spPr>
          <a:xfrm>
            <a:off x="5392505" y="3775529"/>
            <a:ext cx="439544" cy="707886"/>
          </a:xfrm>
          <a:prstGeom prst="rect">
            <a:avLst/>
          </a:prstGeom>
        </p:spPr>
        <p:txBody>
          <a:bodyPr wrap="none">
            <a:spAutoFit/>
          </a:bodyPr>
          <a:lstStyle/>
          <a:p>
            <a:r>
              <a:rPr lang="en-US" sz="4000" b="1" dirty="0"/>
              <a:t>+</a:t>
            </a:r>
          </a:p>
        </p:txBody>
      </p:sp>
      <p:sp>
        <p:nvSpPr>
          <p:cNvPr id="10" name="Rectangle 9">
            <a:extLst>
              <a:ext uri="{FF2B5EF4-FFF2-40B4-BE49-F238E27FC236}">
                <a16:creationId xmlns:a16="http://schemas.microsoft.com/office/drawing/2014/main" id="{B9460A20-7284-424D-A3F9-F16581F2DD29}"/>
              </a:ext>
            </a:extLst>
          </p:cNvPr>
          <p:cNvSpPr/>
          <p:nvPr/>
        </p:nvSpPr>
        <p:spPr>
          <a:xfrm>
            <a:off x="7985518" y="3775529"/>
            <a:ext cx="439544" cy="707886"/>
          </a:xfrm>
          <a:prstGeom prst="rect">
            <a:avLst/>
          </a:prstGeom>
        </p:spPr>
        <p:txBody>
          <a:bodyPr wrap="none">
            <a:spAutoFit/>
          </a:bodyPr>
          <a:lstStyle/>
          <a:p>
            <a:r>
              <a:rPr lang="en-US" sz="4000" b="1" dirty="0"/>
              <a:t>=</a:t>
            </a:r>
          </a:p>
        </p:txBody>
      </p:sp>
    </p:spTree>
    <p:extLst>
      <p:ext uri="{BB962C8B-B14F-4D97-AF65-F5344CB8AC3E}">
        <p14:creationId xmlns:p14="http://schemas.microsoft.com/office/powerpoint/2010/main" val="2314274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5EA1574-A1EC-014F-8D48-DEC11B2D220A}"/>
              </a:ext>
            </a:extLst>
          </p:cNvPr>
          <p:cNvPicPr>
            <a:picLocks noChangeAspect="1"/>
          </p:cNvPicPr>
          <p:nvPr/>
        </p:nvPicPr>
        <p:blipFill>
          <a:blip r:embed="rId3"/>
          <a:stretch>
            <a:fillRect/>
          </a:stretch>
        </p:blipFill>
        <p:spPr>
          <a:xfrm>
            <a:off x="8208619" y="2044172"/>
            <a:ext cx="3976303" cy="4604607"/>
          </a:xfrm>
          <a:prstGeom prst="rect">
            <a:avLst/>
          </a:prstGeom>
        </p:spPr>
      </p:pic>
      <p:sp>
        <p:nvSpPr>
          <p:cNvPr id="2" name="Text Placeholder 1">
            <a:extLst>
              <a:ext uri="{FF2B5EF4-FFF2-40B4-BE49-F238E27FC236}">
                <a16:creationId xmlns:a16="http://schemas.microsoft.com/office/drawing/2014/main" id="{166AFF45-8FBB-CD43-A127-48909BF70077}"/>
              </a:ext>
            </a:extLst>
          </p:cNvPr>
          <p:cNvSpPr>
            <a:spLocks noGrp="1"/>
          </p:cNvSpPr>
          <p:nvPr>
            <p:ph type="body" sz="quarter" idx="10"/>
          </p:nvPr>
        </p:nvSpPr>
        <p:spPr>
          <a:xfrm>
            <a:off x="566057" y="1865597"/>
            <a:ext cx="11059886" cy="387798"/>
          </a:xfrm>
        </p:spPr>
        <p:txBody>
          <a:bodyPr/>
          <a:lstStyle/>
          <a:p>
            <a:pPr lvl="1" fontAlgn="base"/>
            <a:r>
              <a:rPr lang="en-US" sz="2800" dirty="0"/>
              <a:t>Overlay expression data onto network</a:t>
            </a:r>
          </a:p>
        </p:txBody>
      </p:sp>
      <p:sp>
        <p:nvSpPr>
          <p:cNvPr id="3" name="Title 2">
            <a:extLst>
              <a:ext uri="{FF2B5EF4-FFF2-40B4-BE49-F238E27FC236}">
                <a16:creationId xmlns:a16="http://schemas.microsoft.com/office/drawing/2014/main" id="{8D5DB94A-D2F7-FB4E-956D-D4B4BE088EB1}"/>
              </a:ext>
            </a:extLst>
          </p:cNvPr>
          <p:cNvSpPr>
            <a:spLocks noGrp="1"/>
          </p:cNvSpPr>
          <p:nvPr>
            <p:ph type="title"/>
          </p:nvPr>
        </p:nvSpPr>
        <p:spPr>
          <a:xfrm>
            <a:off x="838200" y="365125"/>
            <a:ext cx="10515600" cy="1325563"/>
          </a:xfrm>
        </p:spPr>
        <p:txBody>
          <a:bodyPr>
            <a:normAutofit/>
          </a:bodyPr>
          <a:lstStyle/>
          <a:p>
            <a:r>
              <a:rPr lang="en-US" sz="4000" dirty="0"/>
              <a:t>Networks in gene expression analysis</a:t>
            </a:r>
            <a:endParaRPr lang="en-US" sz="4000" dirty="0">
              <a:effectLst/>
            </a:endParaRPr>
          </a:p>
        </p:txBody>
      </p:sp>
      <p:pic>
        <p:nvPicPr>
          <p:cNvPr id="5" name="Picture 4">
            <a:extLst>
              <a:ext uri="{FF2B5EF4-FFF2-40B4-BE49-F238E27FC236}">
                <a16:creationId xmlns:a16="http://schemas.microsoft.com/office/drawing/2014/main" id="{26D93F3C-1D63-864B-A151-8E59FC17DF73}"/>
              </a:ext>
            </a:extLst>
          </p:cNvPr>
          <p:cNvPicPr>
            <a:picLocks noChangeAspect="1"/>
          </p:cNvPicPr>
          <p:nvPr/>
        </p:nvPicPr>
        <p:blipFill rotWithShape="1">
          <a:blip r:embed="rId4"/>
          <a:srcRect b="31773"/>
          <a:stretch/>
        </p:blipFill>
        <p:spPr>
          <a:xfrm>
            <a:off x="134685" y="2470895"/>
            <a:ext cx="5240711" cy="3751165"/>
          </a:xfrm>
          <a:prstGeom prst="rect">
            <a:avLst/>
          </a:prstGeom>
        </p:spPr>
      </p:pic>
      <p:pic>
        <p:nvPicPr>
          <p:cNvPr id="6" name="Picture 5">
            <a:extLst>
              <a:ext uri="{FF2B5EF4-FFF2-40B4-BE49-F238E27FC236}">
                <a16:creationId xmlns:a16="http://schemas.microsoft.com/office/drawing/2014/main" id="{8759B1CF-CDA4-7F4F-B71B-43ABCD7BA5AC}"/>
              </a:ext>
            </a:extLst>
          </p:cNvPr>
          <p:cNvPicPr>
            <a:picLocks noChangeAspect="1"/>
          </p:cNvPicPr>
          <p:nvPr/>
        </p:nvPicPr>
        <p:blipFill>
          <a:blip r:embed="rId5"/>
          <a:stretch>
            <a:fillRect/>
          </a:stretch>
        </p:blipFill>
        <p:spPr>
          <a:xfrm>
            <a:off x="5811327" y="3708500"/>
            <a:ext cx="2103314" cy="810061"/>
          </a:xfrm>
          <a:prstGeom prst="rect">
            <a:avLst/>
          </a:prstGeom>
        </p:spPr>
      </p:pic>
      <p:sp>
        <p:nvSpPr>
          <p:cNvPr id="9" name="Rectangle 8">
            <a:extLst>
              <a:ext uri="{FF2B5EF4-FFF2-40B4-BE49-F238E27FC236}">
                <a16:creationId xmlns:a16="http://schemas.microsoft.com/office/drawing/2014/main" id="{7915F50E-E590-A641-98DC-33BD0844FF03}"/>
              </a:ext>
            </a:extLst>
          </p:cNvPr>
          <p:cNvSpPr/>
          <p:nvPr/>
        </p:nvSpPr>
        <p:spPr>
          <a:xfrm>
            <a:off x="5392505" y="3775529"/>
            <a:ext cx="439544" cy="707886"/>
          </a:xfrm>
          <a:prstGeom prst="rect">
            <a:avLst/>
          </a:prstGeom>
        </p:spPr>
        <p:txBody>
          <a:bodyPr wrap="none">
            <a:spAutoFit/>
          </a:bodyPr>
          <a:lstStyle/>
          <a:p>
            <a:r>
              <a:rPr lang="en-US" sz="4000" b="1" dirty="0"/>
              <a:t>+</a:t>
            </a:r>
          </a:p>
        </p:txBody>
      </p:sp>
      <p:sp>
        <p:nvSpPr>
          <p:cNvPr id="10" name="Rectangle 9">
            <a:extLst>
              <a:ext uri="{FF2B5EF4-FFF2-40B4-BE49-F238E27FC236}">
                <a16:creationId xmlns:a16="http://schemas.microsoft.com/office/drawing/2014/main" id="{B9460A20-7284-424D-A3F9-F16581F2DD29}"/>
              </a:ext>
            </a:extLst>
          </p:cNvPr>
          <p:cNvSpPr/>
          <p:nvPr/>
        </p:nvSpPr>
        <p:spPr>
          <a:xfrm>
            <a:off x="7985518" y="3775529"/>
            <a:ext cx="439544" cy="707886"/>
          </a:xfrm>
          <a:prstGeom prst="rect">
            <a:avLst/>
          </a:prstGeom>
        </p:spPr>
        <p:txBody>
          <a:bodyPr wrap="none">
            <a:spAutoFit/>
          </a:bodyPr>
          <a:lstStyle/>
          <a:p>
            <a:r>
              <a:rPr lang="en-US" sz="4000" b="1" dirty="0"/>
              <a:t>=</a:t>
            </a:r>
          </a:p>
        </p:txBody>
      </p:sp>
    </p:spTree>
    <p:extLst>
      <p:ext uri="{BB962C8B-B14F-4D97-AF65-F5344CB8AC3E}">
        <p14:creationId xmlns:p14="http://schemas.microsoft.com/office/powerpoint/2010/main" val="2889747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5EA1574-A1EC-014F-8D48-DEC11B2D220A}"/>
              </a:ext>
            </a:extLst>
          </p:cNvPr>
          <p:cNvPicPr>
            <a:picLocks noChangeAspect="1"/>
          </p:cNvPicPr>
          <p:nvPr/>
        </p:nvPicPr>
        <p:blipFill>
          <a:blip r:embed="rId3"/>
          <a:stretch>
            <a:fillRect/>
          </a:stretch>
        </p:blipFill>
        <p:spPr>
          <a:xfrm>
            <a:off x="8208619" y="2044172"/>
            <a:ext cx="3976303" cy="4604607"/>
          </a:xfrm>
          <a:prstGeom prst="rect">
            <a:avLst/>
          </a:prstGeom>
        </p:spPr>
      </p:pic>
      <p:sp>
        <p:nvSpPr>
          <p:cNvPr id="2" name="Text Placeholder 1">
            <a:extLst>
              <a:ext uri="{FF2B5EF4-FFF2-40B4-BE49-F238E27FC236}">
                <a16:creationId xmlns:a16="http://schemas.microsoft.com/office/drawing/2014/main" id="{166AFF45-8FBB-CD43-A127-48909BF70077}"/>
              </a:ext>
            </a:extLst>
          </p:cNvPr>
          <p:cNvSpPr>
            <a:spLocks noGrp="1"/>
          </p:cNvSpPr>
          <p:nvPr>
            <p:ph type="body" sz="quarter" idx="10"/>
          </p:nvPr>
        </p:nvSpPr>
        <p:spPr>
          <a:xfrm>
            <a:off x="566057" y="1865597"/>
            <a:ext cx="11059886" cy="387798"/>
          </a:xfrm>
        </p:spPr>
        <p:txBody>
          <a:bodyPr/>
          <a:lstStyle/>
          <a:p>
            <a:pPr lvl="1" fontAlgn="base"/>
            <a:r>
              <a:rPr lang="en-US" sz="2800" dirty="0"/>
              <a:t>Weighted interactions by evidence type</a:t>
            </a:r>
          </a:p>
        </p:txBody>
      </p:sp>
      <p:sp>
        <p:nvSpPr>
          <p:cNvPr id="3" name="Title 2">
            <a:extLst>
              <a:ext uri="{FF2B5EF4-FFF2-40B4-BE49-F238E27FC236}">
                <a16:creationId xmlns:a16="http://schemas.microsoft.com/office/drawing/2014/main" id="{8D5DB94A-D2F7-FB4E-956D-D4B4BE088EB1}"/>
              </a:ext>
            </a:extLst>
          </p:cNvPr>
          <p:cNvSpPr>
            <a:spLocks noGrp="1"/>
          </p:cNvSpPr>
          <p:nvPr>
            <p:ph type="title"/>
          </p:nvPr>
        </p:nvSpPr>
        <p:spPr>
          <a:xfrm>
            <a:off x="838200" y="365125"/>
            <a:ext cx="10515600" cy="1325563"/>
          </a:xfrm>
        </p:spPr>
        <p:txBody>
          <a:bodyPr>
            <a:normAutofit/>
          </a:bodyPr>
          <a:lstStyle/>
          <a:p>
            <a:r>
              <a:rPr lang="en-US" sz="4000" dirty="0"/>
              <a:t>Networks in gene expression analysis</a:t>
            </a:r>
            <a:endParaRPr lang="en-US" sz="4000" dirty="0">
              <a:effectLst/>
            </a:endParaRPr>
          </a:p>
        </p:txBody>
      </p:sp>
      <p:pic>
        <p:nvPicPr>
          <p:cNvPr id="11" name="Picture 10">
            <a:extLst>
              <a:ext uri="{FF2B5EF4-FFF2-40B4-BE49-F238E27FC236}">
                <a16:creationId xmlns:a16="http://schemas.microsoft.com/office/drawing/2014/main" id="{148C1C5C-C1C7-4347-814A-7725E4C8ECE6}"/>
              </a:ext>
            </a:extLst>
          </p:cNvPr>
          <p:cNvPicPr>
            <a:picLocks noChangeAspect="1"/>
          </p:cNvPicPr>
          <p:nvPr/>
        </p:nvPicPr>
        <p:blipFill rotWithShape="1">
          <a:blip r:embed="rId4"/>
          <a:srcRect l="1495" b="14410"/>
          <a:stretch/>
        </p:blipFill>
        <p:spPr>
          <a:xfrm>
            <a:off x="1320799" y="2644996"/>
            <a:ext cx="6684619" cy="3402958"/>
          </a:xfrm>
          <a:prstGeom prst="rect">
            <a:avLst/>
          </a:prstGeom>
        </p:spPr>
      </p:pic>
    </p:spTree>
    <p:extLst>
      <p:ext uri="{BB962C8B-B14F-4D97-AF65-F5344CB8AC3E}">
        <p14:creationId xmlns:p14="http://schemas.microsoft.com/office/powerpoint/2010/main" val="3950286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5EA1574-A1EC-014F-8D48-DEC11B2D220A}"/>
              </a:ext>
            </a:extLst>
          </p:cNvPr>
          <p:cNvPicPr>
            <a:picLocks noChangeAspect="1"/>
          </p:cNvPicPr>
          <p:nvPr/>
        </p:nvPicPr>
        <p:blipFill>
          <a:blip r:embed="rId3"/>
          <a:stretch>
            <a:fillRect/>
          </a:stretch>
        </p:blipFill>
        <p:spPr>
          <a:xfrm>
            <a:off x="8208619" y="2044172"/>
            <a:ext cx="3976303" cy="4604607"/>
          </a:xfrm>
          <a:prstGeom prst="rect">
            <a:avLst/>
          </a:prstGeom>
        </p:spPr>
      </p:pic>
      <p:sp>
        <p:nvSpPr>
          <p:cNvPr id="2" name="Text Placeholder 1">
            <a:extLst>
              <a:ext uri="{FF2B5EF4-FFF2-40B4-BE49-F238E27FC236}">
                <a16:creationId xmlns:a16="http://schemas.microsoft.com/office/drawing/2014/main" id="{166AFF45-8FBB-CD43-A127-48909BF70077}"/>
              </a:ext>
            </a:extLst>
          </p:cNvPr>
          <p:cNvSpPr>
            <a:spLocks noGrp="1"/>
          </p:cNvSpPr>
          <p:nvPr>
            <p:ph type="body" sz="quarter" idx="10"/>
          </p:nvPr>
        </p:nvSpPr>
        <p:spPr>
          <a:xfrm>
            <a:off x="566057" y="1865597"/>
            <a:ext cx="11059886" cy="387798"/>
          </a:xfrm>
        </p:spPr>
        <p:txBody>
          <a:bodyPr/>
          <a:lstStyle/>
          <a:p>
            <a:pPr lvl="1" fontAlgn="base"/>
            <a:r>
              <a:rPr lang="en-US" sz="2800" dirty="0"/>
              <a:t>GO analysis on relevant parts of network</a:t>
            </a:r>
          </a:p>
        </p:txBody>
      </p:sp>
      <p:sp>
        <p:nvSpPr>
          <p:cNvPr id="3" name="Title 2">
            <a:extLst>
              <a:ext uri="{FF2B5EF4-FFF2-40B4-BE49-F238E27FC236}">
                <a16:creationId xmlns:a16="http://schemas.microsoft.com/office/drawing/2014/main" id="{8D5DB94A-D2F7-FB4E-956D-D4B4BE088EB1}"/>
              </a:ext>
            </a:extLst>
          </p:cNvPr>
          <p:cNvSpPr>
            <a:spLocks noGrp="1"/>
          </p:cNvSpPr>
          <p:nvPr>
            <p:ph type="title"/>
          </p:nvPr>
        </p:nvSpPr>
        <p:spPr>
          <a:xfrm>
            <a:off x="838200" y="365125"/>
            <a:ext cx="10515600" cy="1325563"/>
          </a:xfrm>
        </p:spPr>
        <p:txBody>
          <a:bodyPr>
            <a:normAutofit/>
          </a:bodyPr>
          <a:lstStyle/>
          <a:p>
            <a:r>
              <a:rPr lang="en-US" sz="4000" dirty="0"/>
              <a:t>Networks in gene expression analysis</a:t>
            </a:r>
            <a:endParaRPr lang="en-US" sz="4000" dirty="0">
              <a:effectLst/>
            </a:endParaRPr>
          </a:p>
        </p:txBody>
      </p:sp>
      <p:pic>
        <p:nvPicPr>
          <p:cNvPr id="6" name="Picture 5">
            <a:extLst>
              <a:ext uri="{FF2B5EF4-FFF2-40B4-BE49-F238E27FC236}">
                <a16:creationId xmlns:a16="http://schemas.microsoft.com/office/drawing/2014/main" id="{2DF486A2-F6BA-1048-B10B-0BBFF609B02A}"/>
              </a:ext>
            </a:extLst>
          </p:cNvPr>
          <p:cNvPicPr>
            <a:picLocks noChangeAspect="1"/>
          </p:cNvPicPr>
          <p:nvPr/>
        </p:nvPicPr>
        <p:blipFill rotWithShape="1">
          <a:blip r:embed="rId4"/>
          <a:srcRect r="40526"/>
          <a:stretch/>
        </p:blipFill>
        <p:spPr>
          <a:xfrm>
            <a:off x="566057" y="2606080"/>
            <a:ext cx="7781381" cy="3480790"/>
          </a:xfrm>
          <a:prstGeom prst="rect">
            <a:avLst/>
          </a:prstGeom>
        </p:spPr>
      </p:pic>
    </p:spTree>
    <p:extLst>
      <p:ext uri="{BB962C8B-B14F-4D97-AF65-F5344CB8AC3E}">
        <p14:creationId xmlns:p14="http://schemas.microsoft.com/office/powerpoint/2010/main" val="267532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5DB94A-D2F7-FB4E-956D-D4B4BE088EB1}"/>
              </a:ext>
            </a:extLst>
          </p:cNvPr>
          <p:cNvSpPr>
            <a:spLocks noGrp="1"/>
          </p:cNvSpPr>
          <p:nvPr>
            <p:ph type="title"/>
          </p:nvPr>
        </p:nvSpPr>
        <p:spPr/>
        <p:txBody>
          <a:bodyPr/>
          <a:lstStyle/>
          <a:p>
            <a:r>
              <a:rPr lang="en-US" dirty="0" err="1">
                <a:effectLst/>
              </a:rPr>
              <a:t>scNetViz</a:t>
            </a:r>
            <a:r>
              <a:rPr lang="en-US" dirty="0">
                <a:effectLst/>
              </a:rPr>
              <a:t> Overview</a:t>
            </a:r>
          </a:p>
        </p:txBody>
      </p:sp>
      <p:sp>
        <p:nvSpPr>
          <p:cNvPr id="5" name="Text Placeholder 4">
            <a:extLst>
              <a:ext uri="{FF2B5EF4-FFF2-40B4-BE49-F238E27FC236}">
                <a16:creationId xmlns:a16="http://schemas.microsoft.com/office/drawing/2014/main" id="{83ECB276-FF7B-D048-AE8B-2556104A1EF0}"/>
              </a:ext>
            </a:extLst>
          </p:cNvPr>
          <p:cNvSpPr>
            <a:spLocks noGrp="1"/>
          </p:cNvSpPr>
          <p:nvPr>
            <p:ph type="body" sz="quarter" idx="10"/>
          </p:nvPr>
        </p:nvSpPr>
        <p:spPr>
          <a:xfrm>
            <a:off x="1456855" y="1888432"/>
            <a:ext cx="5086847" cy="4242187"/>
          </a:xfrm>
        </p:spPr>
        <p:txBody>
          <a:bodyPr/>
          <a:lstStyle/>
          <a:p>
            <a:pPr marL="914400" lvl="2" indent="0" algn="ctr" fontAlgn="base">
              <a:buNone/>
            </a:pPr>
            <a:r>
              <a:rPr lang="en-US" dirty="0"/>
              <a:t>Browse available datasets </a:t>
            </a:r>
          </a:p>
          <a:p>
            <a:pPr marL="914400" lvl="2" indent="0" algn="ctr" fontAlgn="base">
              <a:buNone/>
            </a:pPr>
            <a:r>
              <a:rPr lang="en-US" dirty="0"/>
              <a:t>(or import your own)</a:t>
            </a:r>
          </a:p>
          <a:p>
            <a:pPr marL="914400" lvl="2" indent="0" algn="ctr" fontAlgn="base">
              <a:buNone/>
            </a:pPr>
            <a:endParaRPr lang="en-US" dirty="0"/>
          </a:p>
          <a:p>
            <a:pPr marL="914400" lvl="2" indent="0" algn="ctr" fontAlgn="base">
              <a:buNone/>
            </a:pPr>
            <a:endParaRPr lang="en-US" dirty="0"/>
          </a:p>
          <a:p>
            <a:pPr marL="914400" lvl="2" indent="0" algn="ctr" fontAlgn="base">
              <a:buNone/>
            </a:pPr>
            <a:r>
              <a:rPr lang="en-US" dirty="0"/>
              <a:t>Select available clusters and categories (or import your own)</a:t>
            </a:r>
          </a:p>
          <a:p>
            <a:pPr marL="914400" lvl="2" indent="0" algn="ctr" fontAlgn="base">
              <a:buNone/>
            </a:pPr>
            <a:endParaRPr lang="en-US" dirty="0"/>
          </a:p>
          <a:p>
            <a:pPr marL="914400" lvl="2" indent="0" algn="ctr" fontAlgn="base">
              <a:buNone/>
            </a:pPr>
            <a:endParaRPr lang="en-US" dirty="0"/>
          </a:p>
          <a:p>
            <a:pPr marL="914400" lvl="2" indent="0" algn="ctr" fontAlgn="base">
              <a:buNone/>
            </a:pPr>
            <a:r>
              <a:rPr lang="en-US" dirty="0"/>
              <a:t>Perform DE and find top genes</a:t>
            </a:r>
          </a:p>
          <a:p>
            <a:pPr marL="914400" lvl="2" indent="0" algn="ctr" fontAlgn="base">
              <a:buNone/>
            </a:pPr>
            <a:endParaRPr lang="en-US" dirty="0"/>
          </a:p>
          <a:p>
            <a:pPr marL="914400" lvl="2" indent="0" algn="ctr" fontAlgn="base">
              <a:buNone/>
            </a:pPr>
            <a:endParaRPr lang="en-US" dirty="0"/>
          </a:p>
          <a:p>
            <a:pPr marL="914400" lvl="2" indent="0" algn="ctr" fontAlgn="base">
              <a:buNone/>
            </a:pPr>
            <a:r>
              <a:rPr lang="en-US" dirty="0"/>
              <a:t>Construct networks and perform enrichment analysis</a:t>
            </a:r>
          </a:p>
        </p:txBody>
      </p:sp>
      <p:grpSp>
        <p:nvGrpSpPr>
          <p:cNvPr id="9" name="Group 8">
            <a:extLst>
              <a:ext uri="{FF2B5EF4-FFF2-40B4-BE49-F238E27FC236}">
                <a16:creationId xmlns:a16="http://schemas.microsoft.com/office/drawing/2014/main" id="{68D3B963-4905-0841-BD92-C69E856920B5}"/>
              </a:ext>
            </a:extLst>
          </p:cNvPr>
          <p:cNvGrpSpPr/>
          <p:nvPr/>
        </p:nvGrpSpPr>
        <p:grpSpPr>
          <a:xfrm>
            <a:off x="4390888" y="2675636"/>
            <a:ext cx="341906" cy="2776330"/>
            <a:chOff x="5646752" y="2671638"/>
            <a:chExt cx="341906" cy="2776330"/>
          </a:xfrm>
        </p:grpSpPr>
        <p:sp>
          <p:nvSpPr>
            <p:cNvPr id="6" name="Down Arrow 5">
              <a:extLst>
                <a:ext uri="{FF2B5EF4-FFF2-40B4-BE49-F238E27FC236}">
                  <a16:creationId xmlns:a16="http://schemas.microsoft.com/office/drawing/2014/main" id="{A3F8C90E-D9A4-3840-ADDD-272430675F62}"/>
                </a:ext>
              </a:extLst>
            </p:cNvPr>
            <p:cNvSpPr/>
            <p:nvPr/>
          </p:nvSpPr>
          <p:spPr>
            <a:xfrm>
              <a:off x="5646752" y="2671638"/>
              <a:ext cx="341906" cy="5009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a:extLst>
                <a:ext uri="{FF2B5EF4-FFF2-40B4-BE49-F238E27FC236}">
                  <a16:creationId xmlns:a16="http://schemas.microsoft.com/office/drawing/2014/main" id="{9FD32FA0-3FE5-CF4E-B5C2-395A11FCF047}"/>
                </a:ext>
              </a:extLst>
            </p:cNvPr>
            <p:cNvSpPr/>
            <p:nvPr/>
          </p:nvSpPr>
          <p:spPr>
            <a:xfrm>
              <a:off x="5646752" y="3898197"/>
              <a:ext cx="341906" cy="5009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a:extLst>
                <a:ext uri="{FF2B5EF4-FFF2-40B4-BE49-F238E27FC236}">
                  <a16:creationId xmlns:a16="http://schemas.microsoft.com/office/drawing/2014/main" id="{B1588A97-8D62-1745-81C8-21BC6F0A8054}"/>
                </a:ext>
              </a:extLst>
            </p:cNvPr>
            <p:cNvSpPr/>
            <p:nvPr/>
          </p:nvSpPr>
          <p:spPr>
            <a:xfrm>
              <a:off x="5646752" y="4947036"/>
              <a:ext cx="341906" cy="5009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a:extLst>
              <a:ext uri="{FF2B5EF4-FFF2-40B4-BE49-F238E27FC236}">
                <a16:creationId xmlns:a16="http://schemas.microsoft.com/office/drawing/2014/main" id="{72E95F07-F444-7A4D-8AAE-6D0ABCB2D0DF}"/>
              </a:ext>
            </a:extLst>
          </p:cNvPr>
          <p:cNvPicPr>
            <a:picLocks noChangeAspect="1"/>
          </p:cNvPicPr>
          <p:nvPr/>
        </p:nvPicPr>
        <p:blipFill rotWithShape="1">
          <a:blip r:embed="rId3"/>
          <a:srcRect l="610"/>
          <a:stretch/>
        </p:blipFill>
        <p:spPr>
          <a:xfrm>
            <a:off x="7084380" y="1888432"/>
            <a:ext cx="2704407" cy="1341174"/>
          </a:xfrm>
          <a:prstGeom prst="rect">
            <a:avLst/>
          </a:prstGeom>
        </p:spPr>
      </p:pic>
      <p:pic>
        <p:nvPicPr>
          <p:cNvPr id="11" name="Picture 10">
            <a:extLst>
              <a:ext uri="{FF2B5EF4-FFF2-40B4-BE49-F238E27FC236}">
                <a16:creationId xmlns:a16="http://schemas.microsoft.com/office/drawing/2014/main" id="{944AEED8-E03A-8143-BBD3-4597D96BEF70}"/>
              </a:ext>
            </a:extLst>
          </p:cNvPr>
          <p:cNvPicPr>
            <a:picLocks noChangeAspect="1"/>
          </p:cNvPicPr>
          <p:nvPr/>
        </p:nvPicPr>
        <p:blipFill>
          <a:blip r:embed="rId4"/>
          <a:stretch>
            <a:fillRect/>
          </a:stretch>
        </p:blipFill>
        <p:spPr>
          <a:xfrm>
            <a:off x="7681539" y="3352431"/>
            <a:ext cx="1510087" cy="1655234"/>
          </a:xfrm>
          <a:prstGeom prst="rect">
            <a:avLst/>
          </a:prstGeom>
        </p:spPr>
      </p:pic>
      <p:pic>
        <p:nvPicPr>
          <p:cNvPr id="12" name="Picture 11">
            <a:extLst>
              <a:ext uri="{FF2B5EF4-FFF2-40B4-BE49-F238E27FC236}">
                <a16:creationId xmlns:a16="http://schemas.microsoft.com/office/drawing/2014/main" id="{F2D26029-C878-7549-8CB4-954566115F82}"/>
              </a:ext>
            </a:extLst>
          </p:cNvPr>
          <p:cNvPicPr>
            <a:picLocks noChangeAspect="1"/>
          </p:cNvPicPr>
          <p:nvPr/>
        </p:nvPicPr>
        <p:blipFill>
          <a:blip r:embed="rId5"/>
          <a:stretch>
            <a:fillRect/>
          </a:stretch>
        </p:blipFill>
        <p:spPr>
          <a:xfrm>
            <a:off x="7578630" y="5007665"/>
            <a:ext cx="1715909" cy="1749799"/>
          </a:xfrm>
          <a:prstGeom prst="rect">
            <a:avLst/>
          </a:prstGeom>
        </p:spPr>
      </p:pic>
    </p:spTree>
    <p:extLst>
      <p:ext uri="{BB962C8B-B14F-4D97-AF65-F5344CB8AC3E}">
        <p14:creationId xmlns:p14="http://schemas.microsoft.com/office/powerpoint/2010/main" val="855418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EF40B5-BB35-6145-9250-E2AA5C19A08D}"/>
              </a:ext>
            </a:extLst>
          </p:cNvPr>
          <p:cNvPicPr>
            <a:picLocks noChangeAspect="1"/>
          </p:cNvPicPr>
          <p:nvPr/>
        </p:nvPicPr>
        <p:blipFill>
          <a:blip r:embed="rId3"/>
          <a:stretch>
            <a:fillRect/>
          </a:stretch>
        </p:blipFill>
        <p:spPr>
          <a:xfrm>
            <a:off x="1442852" y="0"/>
            <a:ext cx="9027183" cy="7712765"/>
          </a:xfrm>
          <a:prstGeom prst="rect">
            <a:avLst/>
          </a:prstGeom>
        </p:spPr>
      </p:pic>
    </p:spTree>
    <p:extLst>
      <p:ext uri="{BB962C8B-B14F-4D97-AF65-F5344CB8AC3E}">
        <p14:creationId xmlns:p14="http://schemas.microsoft.com/office/powerpoint/2010/main" val="3962071315"/>
      </p:ext>
    </p:extLst>
  </p:cSld>
  <p:clrMapOvr>
    <a:masterClrMapping/>
  </p:clrMapOvr>
</p:sld>
</file>

<file path=ppt/theme/theme1.xml><?xml version="1.0" encoding="utf-8"?>
<a:theme xmlns:a="http://schemas.openxmlformats.org/drawingml/2006/main" name="Office Theme">
  <a:themeElements>
    <a:clrScheme name="Gladstone">
      <a:dk1>
        <a:srgbClr val="000000"/>
      </a:dk1>
      <a:lt1>
        <a:srgbClr val="FFFFFF"/>
      </a:lt1>
      <a:dk2>
        <a:srgbClr val="44546A"/>
      </a:dk2>
      <a:lt2>
        <a:srgbClr val="E7E6E6"/>
      </a:lt2>
      <a:accent1>
        <a:srgbClr val="002A40"/>
      </a:accent1>
      <a:accent2>
        <a:srgbClr val="E5E1D5"/>
      </a:accent2>
      <a:accent3>
        <a:srgbClr val="96938C"/>
      </a:accent3>
      <a:accent4>
        <a:srgbClr val="F76912"/>
      </a:accent4>
      <a:accent5>
        <a:srgbClr val="FAA308"/>
      </a:accent5>
      <a:accent6>
        <a:srgbClr val="00D3E6"/>
      </a:accent6>
      <a:hlink>
        <a:srgbClr val="CC28A3"/>
      </a:hlink>
      <a:folHlink>
        <a:srgbClr val="CC28A3"/>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a:solidFill>
            <a:schemeClr val="accent1">
              <a:shade val="50000"/>
            </a:schemeClr>
          </a:solidFill>
        </a:ln>
      </a:spPr>
      <a:bodyPr wrap="square" rtlCol="0" anchor="ctr" anchorCtr="0">
        <a:noAutofit/>
      </a:bodyPr>
      <a:lstStyle>
        <a:defPPr>
          <a:spcAft>
            <a:spcPts val="600"/>
          </a:spcAft>
          <a:defRPr sz="2000" dirty="0" err="1" smtClean="0">
            <a:latin typeface="Helvetica" charset="0"/>
            <a:ea typeface="Times New Roman" charset="0"/>
            <a:cs typeface="Arial" charset="0"/>
          </a:defRPr>
        </a:defPPr>
      </a:lstStyle>
    </a:txDef>
  </a:objectDefaults>
  <a:extraClrSchemeLst/>
  <a:extLst>
    <a:ext uri="{05A4C25C-085E-4340-85A3-A5531E510DB2}">
      <thm15:themeFamily xmlns:thm15="http://schemas.microsoft.com/office/thememl/2012/main" name="Presentation3" id="{520861A0-039A-2D44-AB17-004FAF73F726}" vid="{04C3138C-DD1C-EC4B-885C-41923CF60C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24150</TotalTime>
  <Words>590</Words>
  <Application>Microsoft Macintosh PowerPoint</Application>
  <PresentationFormat>Widescreen</PresentationFormat>
  <Paragraphs>107</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Zapf Dingbats</vt:lpstr>
      <vt:lpstr>Arial</vt:lpstr>
      <vt:lpstr>Calibri</vt:lpstr>
      <vt:lpstr>Helvetica</vt:lpstr>
      <vt:lpstr>Office Theme</vt:lpstr>
      <vt:lpstr>Single Cell  Network Visualization scNetViz and STRING in Cytoscape </vt:lpstr>
      <vt:lpstr>scNetViz Features</vt:lpstr>
      <vt:lpstr>Networks in gene expression analysis</vt:lpstr>
      <vt:lpstr>Networks in gene expression analysis</vt:lpstr>
      <vt:lpstr>Networks in gene expression analysis</vt:lpstr>
      <vt:lpstr>Networks in gene expression analysis</vt:lpstr>
      <vt:lpstr>Networks in gene expression analysis</vt:lpstr>
      <vt:lpstr>scNetViz Overview</vt:lpstr>
      <vt:lpstr>PowerPoint Presentation</vt:lpstr>
      <vt:lpstr>PowerPoint Presentation</vt:lpstr>
      <vt:lpstr>PowerPoint Presentation</vt:lpstr>
      <vt:lpstr>scNetViz: perform differential expression</vt:lpstr>
      <vt:lpstr>scNetViz: view results</vt:lpstr>
      <vt:lpstr>PowerPoint Presentation</vt:lpstr>
      <vt:lpstr>scNetViz: generate networks</vt:lpstr>
      <vt:lpstr>scNetViz: explore networks</vt:lpstr>
      <vt:lpstr>scNetViz: explore networks</vt:lpstr>
      <vt:lpstr>scNetViz: from atlas to networks</vt:lpstr>
      <vt:lpstr>scNetViz: from atlas to networks</vt:lpstr>
      <vt:lpstr>Wrap 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Must Attend Workshop Title</dc:title>
  <dc:creator>Microsoft Office User</dc:creator>
  <cp:lastModifiedBy>Microsoft Office User</cp:lastModifiedBy>
  <cp:revision>55</cp:revision>
  <cp:lastPrinted>2019-05-14T02:07:01Z</cp:lastPrinted>
  <dcterms:created xsi:type="dcterms:W3CDTF">2019-03-13T22:39:35Z</dcterms:created>
  <dcterms:modified xsi:type="dcterms:W3CDTF">2020-11-05T19:36:41Z</dcterms:modified>
</cp:coreProperties>
</file>