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9" r:id="rId1"/>
  </p:sldMasterIdLst>
  <p:notesMasterIdLst>
    <p:notesMasterId r:id="rId85"/>
  </p:notesMasterIdLst>
  <p:sldIdLst>
    <p:sldId id="256" r:id="rId2"/>
    <p:sldId id="334" r:id="rId3"/>
    <p:sldId id="327" r:id="rId4"/>
    <p:sldId id="326" r:id="rId5"/>
    <p:sldId id="333" r:id="rId6"/>
    <p:sldId id="310" r:id="rId7"/>
    <p:sldId id="332" r:id="rId8"/>
    <p:sldId id="257" r:id="rId9"/>
    <p:sldId id="335" r:id="rId10"/>
    <p:sldId id="258" r:id="rId11"/>
    <p:sldId id="336" r:id="rId12"/>
    <p:sldId id="264" r:id="rId13"/>
    <p:sldId id="311" r:id="rId14"/>
    <p:sldId id="337" r:id="rId15"/>
    <p:sldId id="259" r:id="rId16"/>
    <p:sldId id="338" r:id="rId17"/>
    <p:sldId id="312" r:id="rId18"/>
    <p:sldId id="276" r:id="rId19"/>
    <p:sldId id="277" r:id="rId20"/>
    <p:sldId id="278" r:id="rId21"/>
    <p:sldId id="355" r:id="rId22"/>
    <p:sldId id="356" r:id="rId23"/>
    <p:sldId id="279" r:id="rId24"/>
    <p:sldId id="280" r:id="rId25"/>
    <p:sldId id="283" r:id="rId26"/>
    <p:sldId id="353" r:id="rId27"/>
    <p:sldId id="339" r:id="rId28"/>
    <p:sldId id="340" r:id="rId29"/>
    <p:sldId id="284" r:id="rId30"/>
    <p:sldId id="285" r:id="rId31"/>
    <p:sldId id="286" r:id="rId32"/>
    <p:sldId id="357" r:id="rId33"/>
    <p:sldId id="287" r:id="rId34"/>
    <p:sldId id="347" r:id="rId35"/>
    <p:sldId id="348" r:id="rId36"/>
    <p:sldId id="345" r:id="rId37"/>
    <p:sldId id="344" r:id="rId38"/>
    <p:sldId id="346" r:id="rId39"/>
    <p:sldId id="349" r:id="rId40"/>
    <p:sldId id="350" r:id="rId41"/>
    <p:sldId id="351" r:id="rId42"/>
    <p:sldId id="352" r:id="rId43"/>
    <p:sldId id="289" r:id="rId44"/>
    <p:sldId id="281" r:id="rId45"/>
    <p:sldId id="282" r:id="rId46"/>
    <p:sldId id="290" r:id="rId47"/>
    <p:sldId id="291" r:id="rId48"/>
    <p:sldId id="292" r:id="rId49"/>
    <p:sldId id="305" r:id="rId50"/>
    <p:sldId id="314" r:id="rId51"/>
    <p:sldId id="260" r:id="rId52"/>
    <p:sldId id="275" r:id="rId53"/>
    <p:sldId id="294" r:id="rId54"/>
    <p:sldId id="321" r:id="rId55"/>
    <p:sldId id="306" r:id="rId56"/>
    <p:sldId id="307" r:id="rId57"/>
    <p:sldId id="308" r:id="rId58"/>
    <p:sldId id="309" r:id="rId59"/>
    <p:sldId id="313" r:id="rId60"/>
    <p:sldId id="354" r:id="rId61"/>
    <p:sldId id="265" r:id="rId62"/>
    <p:sldId id="297" r:id="rId63"/>
    <p:sldId id="295" r:id="rId64"/>
    <p:sldId id="296" r:id="rId65"/>
    <p:sldId id="298" r:id="rId66"/>
    <p:sldId id="300" r:id="rId67"/>
    <p:sldId id="301" r:id="rId68"/>
    <p:sldId id="328" r:id="rId69"/>
    <p:sldId id="329" r:id="rId70"/>
    <p:sldId id="322" r:id="rId71"/>
    <p:sldId id="323" r:id="rId72"/>
    <p:sldId id="330" r:id="rId73"/>
    <p:sldId id="331" r:id="rId74"/>
    <p:sldId id="293" r:id="rId75"/>
    <p:sldId id="315" r:id="rId76"/>
    <p:sldId id="263" r:id="rId77"/>
    <p:sldId id="299" r:id="rId78"/>
    <p:sldId id="262" r:id="rId79"/>
    <p:sldId id="316" r:id="rId80"/>
    <p:sldId id="320" r:id="rId81"/>
    <p:sldId id="317" r:id="rId82"/>
    <p:sldId id="318" r:id="rId83"/>
    <p:sldId id="319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2"/>
    <p:restoredTop sz="94661"/>
  </p:normalViewPr>
  <p:slideViewPr>
    <p:cSldViewPr snapToGrid="0" snapToObjects="1">
      <p:cViewPr varScale="1">
        <p:scale>
          <a:sx n="199" d="100"/>
          <a:sy n="199" d="100"/>
        </p:scale>
        <p:origin x="1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784B1-012E-964D-ACA3-99AA60317338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1CBE4-1A0C-AC44-8C78-6615A674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www.ahajournals.org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</a:t>
            </a:r>
            <a:r>
              <a:rPr lang="en-US" dirty="0" err="1"/>
              <a:t>epub</a:t>
            </a:r>
            <a:r>
              <a:rPr lang="en-US" dirty="0"/>
              <a:t>/10.1161/CIRCEP.108.829341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1CBE4-1A0C-AC44-8C78-6615A674AA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  <p:sldLayoutId id="2147484038" r:id="rId19"/>
    <p:sldLayoutId id="214748403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8.emf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8.emf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3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ncbi.nlm.nih.gov/pmc/articles/PMC2642865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Statistics and Experimental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Reuben Thomas</a:t>
            </a:r>
          </a:p>
          <a:p>
            <a:r>
              <a:rPr lang="en-US" dirty="0"/>
              <a:t>Gladstone Bioinformatics Core</a:t>
            </a:r>
          </a:p>
          <a:p>
            <a:r>
              <a:rPr lang="en-US" dirty="0"/>
              <a:t>2/22/2022</a:t>
            </a:r>
          </a:p>
        </p:txBody>
      </p:sp>
    </p:spTree>
    <p:extLst>
      <p:ext uri="{BB962C8B-B14F-4D97-AF65-F5344CB8AC3E}">
        <p14:creationId xmlns:p14="http://schemas.microsoft.com/office/powerpoint/2010/main" val="1183307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1. Aggregation</a:t>
            </a:r>
            <a:r>
              <a:rPr lang="en-US" sz="2400" dirty="0"/>
              <a:t>: one number to capture an entire distribution</a:t>
            </a:r>
          </a:p>
        </p:txBody>
      </p:sp>
      <p:pic>
        <p:nvPicPr>
          <p:cNvPr id="10" name="Content Placeholder 9" descr="Aggrega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368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CF5C-D3AC-9042-8AA2-874C29AB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b="1" dirty="0"/>
              <a:t>Poll:</a:t>
            </a:r>
            <a:r>
              <a:rPr lang="en-US" sz="2000" dirty="0"/>
              <a:t> Over what group of samples is the mean expression implied when we say that the mean of the expression of the genes is shifted up?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21E7-50F9-704B-8F50-C62A1A11A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Target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subjects/units that we want base our claims/conclusions on</a:t>
            </a:r>
          </a:p>
          <a:p>
            <a:pPr lvl="1"/>
            <a:r>
              <a:rPr lang="en-US" dirty="0"/>
              <a:t>The cardiac tissue of all mice at embryonic stage E9.5</a:t>
            </a:r>
          </a:p>
          <a:p>
            <a:pPr lvl="1"/>
            <a:r>
              <a:rPr lang="en-US" dirty="0"/>
              <a:t>All children below 5 years old who are diagnosed with autism</a:t>
            </a:r>
          </a:p>
        </p:txBody>
      </p:sp>
    </p:spTree>
    <p:extLst>
      <p:ext uri="{BB962C8B-B14F-4D97-AF65-F5344CB8AC3E}">
        <p14:creationId xmlns:p14="http://schemas.microsoft.com/office/powerpoint/2010/main" val="36332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Aggregation</a:t>
            </a:r>
          </a:p>
          <a:p>
            <a:r>
              <a:rPr lang="en-US" b="1" dirty="0"/>
              <a:t>Information</a:t>
            </a:r>
          </a:p>
          <a:p>
            <a:r>
              <a:rPr lang="en-US" dirty="0"/>
              <a:t>Inter-comparison</a:t>
            </a:r>
          </a:p>
          <a:p>
            <a:r>
              <a:rPr lang="en-US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23427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7048-D150-C142-A003-CF860D4F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9326-4177-0C47-B0E1-BA8272B03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samples does one need to get “sufficient” information about the location/mean of a given distribution?</a:t>
            </a:r>
          </a:p>
          <a:p>
            <a:r>
              <a:rPr lang="en-US" dirty="0"/>
              <a:t>More the better….</a:t>
            </a:r>
          </a:p>
        </p:txBody>
      </p:sp>
    </p:spTree>
    <p:extLst>
      <p:ext uri="{BB962C8B-B14F-4D97-AF65-F5344CB8AC3E}">
        <p14:creationId xmlns:p14="http://schemas.microsoft.com/office/powerpoint/2010/main" val="800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2. Information on aggregate measure</a:t>
            </a:r>
            <a:r>
              <a:rPr lang="en-US" sz="2800" dirty="0"/>
              <a:t>: rate of gain decreases with increasing sample size</a:t>
            </a:r>
          </a:p>
        </p:txBody>
      </p:sp>
      <p:pic>
        <p:nvPicPr>
          <p:cNvPr id="16" name="Content Placeholder 15" descr="Informa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824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CC5F-C6AF-FA45-8BE5-FB5992AF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941B-831E-E542-B712-8EF0E6B4E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Poll:</a:t>
            </a:r>
            <a:r>
              <a:rPr lang="en-US" dirty="0"/>
              <a:t> Dr. Shady Joe was told that he needed 10 measurements of Sars-CoV-2 antibodies in a local county to get an accurate measure of seroprevalence in this population. He asked a friend to submit their samples for testing on multiple days to make up this number. Did he get an accurate measure of seroprevalence in this population?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AABB3-0B68-0444-9324-71BD85BDF60A}"/>
              </a:ext>
            </a:extLst>
          </p:cNvPr>
          <p:cNvSpPr txBox="1"/>
          <p:nvPr/>
        </p:nvSpPr>
        <p:spPr>
          <a:xfrm>
            <a:off x="236305" y="5437257"/>
            <a:ext cx="8834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 is important to get samples representative of the population over which you want to</a:t>
            </a:r>
          </a:p>
          <a:p>
            <a:r>
              <a:rPr lang="en-US" sz="2000" dirty="0"/>
              <a:t>base your conclusions on!</a:t>
            </a:r>
          </a:p>
        </p:txBody>
      </p:sp>
    </p:spTree>
    <p:extLst>
      <p:ext uri="{BB962C8B-B14F-4D97-AF65-F5344CB8AC3E}">
        <p14:creationId xmlns:p14="http://schemas.microsoft.com/office/powerpoint/2010/main" val="30038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b="1" dirty="0"/>
              <a:t>Inter-comparison</a:t>
            </a:r>
          </a:p>
          <a:p>
            <a:r>
              <a:rPr lang="en-US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23427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3. Inter-comparison</a:t>
            </a:r>
            <a:r>
              <a:rPr lang="en-US" sz="2800" dirty="0"/>
              <a:t>: with limited data can make conclusions applicable to larger target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97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010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2975-E57B-7C44-9281-0A4FAA61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FADCF-045D-B147-A275-329CEB7E2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</a:t>
            </a:r>
            <a:r>
              <a:rPr lang="en-US" u="sng" dirty="0"/>
              <a:t>basic introduction</a:t>
            </a:r>
            <a:r>
              <a:rPr lang="en-US" dirty="0"/>
              <a:t> to concepts underpinning </a:t>
            </a:r>
            <a:r>
              <a:rPr lang="en-US" u="sng" dirty="0"/>
              <a:t>statistics</a:t>
            </a:r>
            <a:r>
              <a:rPr lang="en-US" dirty="0"/>
              <a:t> and </a:t>
            </a:r>
            <a:r>
              <a:rPr lang="en-US" u="sng" dirty="0"/>
              <a:t>experimental design</a:t>
            </a:r>
          </a:p>
          <a:p>
            <a:r>
              <a:rPr lang="en-US" dirty="0"/>
              <a:t>Goal is to get you thinking a little deeper about the data you want to generate and use to make claims about</a:t>
            </a:r>
          </a:p>
          <a:p>
            <a:r>
              <a:rPr lang="en-US" dirty="0"/>
              <a:t>No prerequisites</a:t>
            </a:r>
          </a:p>
          <a:p>
            <a:r>
              <a:rPr lang="en-US" dirty="0"/>
              <a:t>Please interrupt with questions and comments!</a:t>
            </a:r>
          </a:p>
        </p:txBody>
      </p:sp>
    </p:spTree>
    <p:extLst>
      <p:ext uri="{BB962C8B-B14F-4D97-AF65-F5344CB8AC3E}">
        <p14:creationId xmlns:p14="http://schemas.microsoft.com/office/powerpoint/2010/main" val="404483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skeptic: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AD9CD-C088-4144-8DF5-A76DE13420CA}"/>
              </a:ext>
            </a:extLst>
          </p:cNvPr>
          <p:cNvSpPr txBox="1"/>
          <p:nvPr/>
        </p:nvSpPr>
        <p:spPr>
          <a:xfrm>
            <a:off x="349321" y="6020656"/>
            <a:ext cx="865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will obtain the </a:t>
            </a:r>
            <a:r>
              <a:rPr lang="en-US" b="1" dirty="0"/>
              <a:t>sampling distribution</a:t>
            </a:r>
            <a:r>
              <a:rPr lang="en-US" dirty="0"/>
              <a:t> of the difference in means when you normalize the </a:t>
            </a:r>
          </a:p>
          <a:p>
            <a:r>
              <a:rPr lang="en-US" dirty="0"/>
              <a:t>y-axis and perform “infinite” experiments</a:t>
            </a:r>
          </a:p>
        </p:txBody>
      </p:sp>
    </p:spTree>
    <p:extLst>
      <p:ext uri="{BB962C8B-B14F-4D97-AF65-F5344CB8AC3E}">
        <p14:creationId xmlns:p14="http://schemas.microsoft.com/office/powerpoint/2010/main" val="345852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9F8F-F350-CF48-82B1-691B0D45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captures the distribution of the chosen statistic over repeated experiments</a:t>
            </a:r>
          </a:p>
        </p:txBody>
      </p:sp>
      <p:pic>
        <p:nvPicPr>
          <p:cNvPr id="4" name="Content Placeholder 7" descr="Null_Z_Distribution_sd_14_n_4.pdf">
            <a:extLst>
              <a:ext uri="{FF2B5EF4-FFF2-40B4-BE49-F238E27FC236}">
                <a16:creationId xmlns:a16="http://schemas.microsoft.com/office/drawing/2014/main" id="{5DA681F3-B910-DE4D-BF98-80735C386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759425" y="1913489"/>
            <a:ext cx="7313613" cy="40560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BB149-C719-3F4D-B7C3-A1F3BEABFA57}"/>
              </a:ext>
            </a:extLst>
          </p:cNvPr>
          <p:cNvSpPr txBox="1"/>
          <p:nvPr/>
        </p:nvSpPr>
        <p:spPr>
          <a:xfrm>
            <a:off x="369870" y="6062418"/>
            <a:ext cx="8681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under the curve provides the fraction of time one observes given ranges of the difference</a:t>
            </a:r>
          </a:p>
          <a:p>
            <a:r>
              <a:rPr lang="en-US" dirty="0"/>
              <a:t>in means</a:t>
            </a:r>
          </a:p>
        </p:txBody>
      </p:sp>
    </p:spTree>
    <p:extLst>
      <p:ext uri="{BB962C8B-B14F-4D97-AF65-F5344CB8AC3E}">
        <p14:creationId xmlns:p14="http://schemas.microsoft.com/office/powerpoint/2010/main" val="27364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8EAA-2700-8240-A0CD-4B1233AF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07" y="502239"/>
            <a:ext cx="7313613" cy="4056062"/>
          </a:xfrm>
        </p:spPr>
        <p:txBody>
          <a:bodyPr/>
          <a:lstStyle/>
          <a:p>
            <a:r>
              <a:rPr lang="en-US" b="1" dirty="0"/>
              <a:t>Poll:</a:t>
            </a:r>
            <a:r>
              <a:rPr lang="en-US" dirty="0"/>
              <a:t> What is your best estimate of the fraction of time one would observe values of the difference of means between -30 and 30?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7" descr="Null_Z_Distribution_sd_14_n_4.pdf">
            <a:extLst>
              <a:ext uri="{FF2B5EF4-FFF2-40B4-BE49-F238E27FC236}">
                <a16:creationId xmlns:a16="http://schemas.microsoft.com/office/drawing/2014/main" id="{C6B10754-1320-6F4C-81AD-89270155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759425" y="1913489"/>
            <a:ext cx="7313613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31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Central limit theorem allows us to estimate the variation of the location of the </a:t>
            </a:r>
            <a:r>
              <a:rPr lang="en-US" sz="2800" b="1" u="sng" dirty="0"/>
              <a:t>sampling</a:t>
            </a:r>
            <a:r>
              <a:rPr lang="en-US" sz="2800" dirty="0"/>
              <a:t> </a:t>
            </a:r>
            <a:r>
              <a:rPr lang="en-US" sz="2800" b="1" u="sng" dirty="0"/>
              <a:t>distribution</a:t>
            </a:r>
            <a:r>
              <a:rPr lang="en-US" sz="2800" dirty="0"/>
              <a:t> over repeated experiments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20667"/>
              </p:ext>
            </p:extLst>
          </p:nvPr>
        </p:nvGraphicFramePr>
        <p:xfrm>
          <a:off x="1504950" y="2143125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" name="Equation" r:id="rId4" imgW="1536700" imgH="431800" progId="Equation.3">
                  <p:embed/>
                </p:oleObj>
              </mc:Choice>
              <mc:Fallback>
                <p:oleObj name="Equation" r:id="rId4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4950" y="2143125"/>
                        <a:ext cx="1536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79520"/>
              </p:ext>
            </p:extLst>
          </p:nvPr>
        </p:nvGraphicFramePr>
        <p:xfrm>
          <a:off x="5802313" y="2143125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" name="Equation" r:id="rId6" imgW="2324100" imgH="431800" progId="Equation.3">
                  <p:embed/>
                </p:oleObj>
              </mc:Choice>
              <mc:Fallback>
                <p:oleObj name="Equation" r:id="rId6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2313" y="2143125"/>
                        <a:ext cx="2324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59722"/>
              </p:ext>
            </p:extLst>
          </p:nvPr>
        </p:nvGraphicFramePr>
        <p:xfrm>
          <a:off x="3929063" y="2143125"/>
          <a:ext cx="147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" name="Equation" r:id="rId8" imgW="1473200" imgH="431800" progId="Equation.3">
                  <p:embed/>
                </p:oleObj>
              </mc:Choice>
              <mc:Fallback>
                <p:oleObj name="Equation" r:id="rId8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29063" y="2143125"/>
                        <a:ext cx="147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F9CD6DD-C0DD-A949-929C-1260DB0B6592}"/>
              </a:ext>
            </a:extLst>
          </p:cNvPr>
          <p:cNvSpPr/>
          <p:nvPr/>
        </p:nvSpPr>
        <p:spPr>
          <a:xfrm>
            <a:off x="0" y="564687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Goudy Old Style" panose="02020502050305020303" pitchFamily="18" charset="77"/>
                <a:ea typeface="Helvetica Neue Light" panose="02000403000000020004" pitchFamily="2" charset="0"/>
              </a:rPr>
              <a:t>The sampling distribution of the mean approaches a normal distribution as the size of the sample increases, regardless of the shape of the original population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093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Two conclusions from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Conclusion 1</a:t>
            </a:r>
            <a:r>
              <a:rPr lang="en-US" dirty="0"/>
              <a:t>: The difference is interesting, biologically meaningful </a:t>
            </a:r>
            <a:r>
              <a:rPr lang="mr-IN" dirty="0"/>
              <a:t>–</a:t>
            </a:r>
            <a:r>
              <a:rPr lang="en-US" dirty="0"/>
              <a:t> PI happy, start writing manuscript, plan further experiments.</a:t>
            </a:r>
          </a:p>
          <a:p>
            <a:r>
              <a:rPr lang="en-US" i="1" dirty="0"/>
              <a:t>Conclusion 2</a:t>
            </a:r>
            <a:r>
              <a:rPr lang="en-US" dirty="0"/>
              <a:t>: Skeptical viewpoint, there is no difference, or unable to conclude that there is one </a:t>
            </a:r>
            <a:r>
              <a:rPr lang="mr-IN" dirty="0"/>
              <a:t>–</a:t>
            </a:r>
            <a:r>
              <a:rPr lang="en-US" dirty="0"/>
              <a:t> back to the drawing board.</a:t>
            </a:r>
          </a:p>
          <a:p>
            <a:r>
              <a:rPr lang="en-US" dirty="0"/>
              <a:t>All statistical hypothesis testing is based on the latter the skeptical viewpoint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2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Theoretical distribution of difference in means under the skeptical view-point/Null hypothesis (H0)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709779" y="1666909"/>
            <a:ext cx="7313613" cy="4056062"/>
          </a:xfrm>
        </p:spPr>
      </p:pic>
      <p:sp>
        <p:nvSpPr>
          <p:cNvPr id="9" name="TextBox 8"/>
          <p:cNvSpPr txBox="1"/>
          <p:nvPr/>
        </p:nvSpPr>
        <p:spPr>
          <a:xfrm>
            <a:off x="1051617" y="6075831"/>
            <a:ext cx="236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I error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p-value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BF09B-9715-1D43-9A33-89B0C3BAF76C}"/>
              </a:ext>
            </a:extLst>
          </p:cNvPr>
          <p:cNvSpPr txBox="1"/>
          <p:nvPr/>
        </p:nvSpPr>
        <p:spPr>
          <a:xfrm>
            <a:off x="5084058" y="2525790"/>
            <a:ext cx="316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will need to make a decision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13ABA-EDF7-6349-B31B-0B4F802E35C6}"/>
              </a:ext>
            </a:extLst>
          </p:cNvPr>
          <p:cNvSpPr txBox="1"/>
          <p:nvPr/>
        </p:nvSpPr>
        <p:spPr>
          <a:xfrm>
            <a:off x="5045186" y="3190431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a decision point on this 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24CB4-6A22-0D46-B91E-49F4A9006B74}"/>
              </a:ext>
            </a:extLst>
          </p:cNvPr>
          <p:cNvSpPr txBox="1"/>
          <p:nvPr/>
        </p:nvSpPr>
        <p:spPr>
          <a:xfrm>
            <a:off x="3849431" y="5934670"/>
            <a:ext cx="5194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</a:t>
            </a:r>
          </a:p>
          <a:p>
            <a:r>
              <a:rPr lang="en-US" dirty="0">
                <a:solidFill>
                  <a:srgbClr val="FF0000"/>
                </a:solidFill>
              </a:rPr>
              <a:t>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</a:t>
            </a:r>
          </a:p>
          <a:p>
            <a:r>
              <a:rPr lang="en-US" dirty="0">
                <a:solidFill>
                  <a:srgbClr val="FF0000"/>
                </a:solidFill>
              </a:rPr>
              <a:t>experiment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416562-B6D8-5F43-A260-53CB577C5216}"/>
              </a:ext>
            </a:extLst>
          </p:cNvPr>
          <p:cNvCxnSpPr/>
          <p:nvPr/>
        </p:nvCxnSpPr>
        <p:spPr>
          <a:xfrm>
            <a:off x="2445249" y="4222679"/>
            <a:ext cx="0" cy="9684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5E11C6-080C-944B-919A-9EBA367F114A}"/>
              </a:ext>
            </a:extLst>
          </p:cNvPr>
          <p:cNvCxnSpPr/>
          <p:nvPr/>
        </p:nvCxnSpPr>
        <p:spPr>
          <a:xfrm>
            <a:off x="2630184" y="3698697"/>
            <a:ext cx="0" cy="1492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76D5A6B-C85E-764F-87C8-2CEF3C629BF0}"/>
              </a:ext>
            </a:extLst>
          </p:cNvPr>
          <p:cNvSpPr txBox="1"/>
          <p:nvPr/>
        </p:nvSpPr>
        <p:spPr>
          <a:xfrm>
            <a:off x="1800886" y="3366377"/>
            <a:ext cx="20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 difference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9583B-9055-FF4E-B138-F7F22F26681A}"/>
              </a:ext>
            </a:extLst>
          </p:cNvPr>
          <p:cNvSpPr txBox="1"/>
          <p:nvPr/>
        </p:nvSpPr>
        <p:spPr>
          <a:xfrm>
            <a:off x="5106257" y="4222679"/>
            <a:ext cx="3964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will be mistaken that there is a true</a:t>
            </a:r>
          </a:p>
          <a:p>
            <a:r>
              <a:rPr lang="en-US" dirty="0">
                <a:solidFill>
                  <a:srgbClr val="7030A0"/>
                </a:solidFill>
              </a:rPr>
              <a:t>relationship p–value fraction of time you</a:t>
            </a:r>
          </a:p>
          <a:p>
            <a:r>
              <a:rPr lang="en-US" dirty="0">
                <a:solidFill>
                  <a:srgbClr val="7030A0"/>
                </a:solidFill>
              </a:rPr>
              <a:t>repeat the experiment </a:t>
            </a:r>
          </a:p>
        </p:txBody>
      </p:sp>
    </p:spTree>
    <p:extLst>
      <p:ext uri="{BB962C8B-B14F-4D97-AF65-F5344CB8AC3E}">
        <p14:creationId xmlns:p14="http://schemas.microsoft.com/office/powerpoint/2010/main" val="323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5" grpId="0"/>
      <p:bldP spid="1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FE272-391D-BE47-9CAB-1156A7198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Poll: </a:t>
            </a:r>
            <a:r>
              <a:rPr lang="en-US" dirty="0"/>
              <a:t>You choose a Type I error value of 0.05. What is the percentage of time you repeat the experiment that you will correctly claim that there is no difference when there really isn’t?</a:t>
            </a:r>
          </a:p>
        </p:txBody>
      </p:sp>
    </p:spTree>
    <p:extLst>
      <p:ext uri="{BB962C8B-B14F-4D97-AF65-F5344CB8AC3E}">
        <p14:creationId xmlns:p14="http://schemas.microsoft.com/office/powerpoint/2010/main" val="285265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5960-0DDB-1540-BC07-C9419D1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FE272-391D-BE47-9CAB-1156A7198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Poll:</a:t>
            </a:r>
            <a:r>
              <a:rPr lang="en-US" dirty="0"/>
              <a:t> You are convinced that there is a real difference in the mean gene expression, when in fact there isn’t a difference. You are flush with money, </a:t>
            </a:r>
            <a:r>
              <a:rPr lang="en-US" dirty="0">
                <a:sym typeface="Wingdings" pitchFamily="2" charset="2"/>
              </a:rPr>
              <a:t>, and so you decide to repeat the experiment a 100 times. Each time you base your decision using a Type I error value of 0.05. How many times will you come up with an inference that there is a difference?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22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43C5-2299-0742-8BC0-55CED20C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A7EB-7206-B14C-AE59-35C86F995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Poll:</a:t>
            </a:r>
            <a:r>
              <a:rPr lang="en-US" dirty="0"/>
              <a:t> You are convinced that there is a real difference in the mean gene expression in a fraction of 100 chosen genes, when in fact there isn’t a difference in any of them. You perform a targeted gene expression assay. For each gene, you base your decision using a Type I error value of 0.05. How many times will you come up with an inference that there is a difference?</a:t>
            </a:r>
          </a:p>
        </p:txBody>
      </p:sp>
    </p:spTree>
    <p:extLst>
      <p:ext uri="{BB962C8B-B14F-4D97-AF65-F5344CB8AC3E}">
        <p14:creationId xmlns:p14="http://schemas.microsoft.com/office/powerpoint/2010/main" val="1840229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does the sampling distribution change with varying underlying variation?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2276061" y="2473158"/>
            <a:ext cx="4555202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5126404" y="2473158"/>
            <a:ext cx="4512217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360936" y="2267169"/>
            <a:ext cx="2441074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443769" y="2053757"/>
            <a:ext cx="71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4384" y="2104194"/>
            <a:ext cx="72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9516" y="2103826"/>
            <a:ext cx="61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EDC51-040F-D247-856B-ACC84018C780}"/>
              </a:ext>
            </a:extLst>
          </p:cNvPr>
          <p:cNvSpPr txBox="1"/>
          <p:nvPr/>
        </p:nvSpPr>
        <p:spPr>
          <a:xfrm>
            <a:off x="914400" y="5658185"/>
            <a:ext cx="695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the variance of the response is the wider is the sampling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28346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hical Science talk FINAL_Su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4"/>
            <a:ext cx="9144000" cy="5143500"/>
          </a:xfrm>
          <a:prstGeom prst="rect">
            <a:avLst/>
          </a:prstGeom>
        </p:spPr>
      </p:pic>
      <p:pic>
        <p:nvPicPr>
          <p:cNvPr id="5" name="Picture 4" descr="Mulla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33" y="5165584"/>
            <a:ext cx="5440947" cy="1752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39650"/>
            <a:ext cx="455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Kevin </a:t>
            </a:r>
            <a:r>
              <a:rPr lang="en-US" dirty="0" err="1"/>
              <a:t>Mullane</a:t>
            </a:r>
            <a:endParaRPr lang="en-US" dirty="0"/>
          </a:p>
          <a:p>
            <a:r>
              <a:rPr lang="en-US" dirty="0"/>
              <a:t>Director, Corporate Liaison &amp; Ventures</a:t>
            </a:r>
          </a:p>
          <a:p>
            <a:r>
              <a:rPr lang="en-US" dirty="0"/>
              <a:t>Corporate Ventures and Translation</a:t>
            </a:r>
          </a:p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4074092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does the sampling distribution change with the number of replicates?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" y="2025984"/>
            <a:ext cx="2973805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45" y="2013284"/>
            <a:ext cx="2986505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4" y="2013284"/>
            <a:ext cx="2946399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3769" y="1684425"/>
            <a:ext cx="54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7327" y="1684425"/>
            <a:ext cx="54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3833" y="1679077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EDBE1E-0B3C-0146-BDF3-74EBF5B13C04}"/>
              </a:ext>
            </a:extLst>
          </p:cNvPr>
          <p:cNvSpPr txBox="1"/>
          <p:nvPr/>
        </p:nvSpPr>
        <p:spPr>
          <a:xfrm>
            <a:off x="914400" y="5869059"/>
            <a:ext cx="747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Smaller the number of replicates sampled the wider is the sampling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2944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7030A0"/>
                </a:solidFill>
              </a:rPr>
              <a:t>Power</a:t>
            </a:r>
            <a:r>
              <a:rPr lang="en-US" sz="2800" dirty="0"/>
              <a:t>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310853" y="1562489"/>
            <a:ext cx="7313613" cy="4056062"/>
          </a:xfrm>
        </p:spPr>
      </p:pic>
      <p:sp>
        <p:nvSpPr>
          <p:cNvPr id="7" name="TextBox 6"/>
          <p:cNvSpPr txBox="1"/>
          <p:nvPr/>
        </p:nvSpPr>
        <p:spPr>
          <a:xfrm>
            <a:off x="5144036" y="1778790"/>
            <a:ext cx="243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I</a:t>
            </a:r>
            <a:r>
              <a:rPr lang="en-US" dirty="0"/>
              <a:t>  and </a:t>
            </a:r>
            <a:r>
              <a:rPr lang="en-US" dirty="0">
                <a:solidFill>
                  <a:srgbClr val="0000FF"/>
                </a:solidFill>
              </a:rPr>
              <a:t>Type II </a:t>
            </a:r>
            <a:r>
              <a:rPr lang="en-US" dirty="0"/>
              <a:t>error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2AD9D3-CE98-2A4E-A9B5-3D99D0BDFD42}"/>
              </a:ext>
            </a:extLst>
          </p:cNvPr>
          <p:cNvSpPr/>
          <p:nvPr/>
        </p:nvSpPr>
        <p:spPr>
          <a:xfrm>
            <a:off x="4504532" y="23390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experiment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ADC44-05E7-404B-A675-239306C366BE}"/>
              </a:ext>
            </a:extLst>
          </p:cNvPr>
          <p:cNvSpPr/>
          <p:nvPr/>
        </p:nvSpPr>
        <p:spPr>
          <a:xfrm>
            <a:off x="4504532" y="3568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You are mistaken that there is no difference </a:t>
            </a:r>
            <a:r>
              <a:rPr lang="en-US" b="1" dirty="0">
                <a:solidFill>
                  <a:srgbClr val="00B0F0"/>
                </a:solidFill>
              </a:rPr>
              <a:t>Type II error </a:t>
            </a:r>
            <a:r>
              <a:rPr lang="en-US" dirty="0">
                <a:solidFill>
                  <a:srgbClr val="00B0F0"/>
                </a:solidFill>
              </a:rPr>
              <a:t>fraction of time you repeat this experiment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92ACC-E226-E14D-86E4-95038EF7AC59}"/>
              </a:ext>
            </a:extLst>
          </p:cNvPr>
          <p:cNvSpPr txBox="1"/>
          <p:nvPr/>
        </p:nvSpPr>
        <p:spPr>
          <a:xfrm>
            <a:off x="4571206" y="4844832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= 1 – </a:t>
            </a:r>
            <a:r>
              <a:rPr lang="en-US" b="1" dirty="0">
                <a:solidFill>
                  <a:srgbClr val="7030A0"/>
                </a:solidFill>
              </a:rPr>
              <a:t>Type II error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0AB73-7D96-6A4A-94D6-461A7ED5D0BB}"/>
              </a:ext>
            </a:extLst>
          </p:cNvPr>
          <p:cNvSpPr/>
          <p:nvPr/>
        </p:nvSpPr>
        <p:spPr>
          <a:xfrm>
            <a:off x="4572000" y="52955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correctly say that there is a difference </a:t>
            </a:r>
            <a:r>
              <a:rPr lang="en-US" b="1" dirty="0">
                <a:solidFill>
                  <a:srgbClr val="7030A0"/>
                </a:solidFill>
              </a:rPr>
              <a:t>Power </a:t>
            </a:r>
            <a:r>
              <a:rPr lang="en-US" dirty="0">
                <a:solidFill>
                  <a:srgbClr val="7030A0"/>
                </a:solidFill>
              </a:rPr>
              <a:t>fraction of time you repeat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36371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64F84-FB83-3D4A-AD6B-BA873AF5F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Poll</a:t>
            </a:r>
            <a:r>
              <a:rPr lang="en-US" dirty="0"/>
              <a:t>: What are the factors that affect Type II error or the fraction of time you claim that there is no real difference when there is actually a difference?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04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790"/>
            <a:ext cx="3047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1951791"/>
            <a:ext cx="3047998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39" y="1951790"/>
            <a:ext cx="3047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632" y="1617584"/>
            <a:ext cx="159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2085" y="1582458"/>
            <a:ext cx="16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3663" y="1617584"/>
            <a:ext cx="14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0DE9D-D8D1-1B4B-B9C1-3514D70BEACB}"/>
              </a:ext>
            </a:extLst>
          </p:cNvPr>
          <p:cNvSpPr txBox="1"/>
          <p:nvPr/>
        </p:nvSpPr>
        <p:spPr>
          <a:xfrm>
            <a:off x="728084" y="5921220"/>
            <a:ext cx="659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effect sizes are easier to estimate compared to smaller effect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E459D-67C5-5140-BED6-9FE7AB46AC81}"/>
              </a:ext>
            </a:extLst>
          </p:cNvPr>
          <p:cNvSpPr txBox="1"/>
          <p:nvPr/>
        </p:nvSpPr>
        <p:spPr>
          <a:xfrm>
            <a:off x="703871" y="5551888"/>
            <a:ext cx="39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II error smaller for larger effect sizes</a:t>
            </a:r>
          </a:p>
        </p:txBody>
      </p:sp>
    </p:spTree>
    <p:extLst>
      <p:ext uri="{BB962C8B-B14F-4D97-AF65-F5344CB8AC3E}">
        <p14:creationId xmlns:p14="http://schemas.microsoft.com/office/powerpoint/2010/main" val="31363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7815C5-A4C3-4949-AB12-B665377C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Power analyses or how one tries to minimize Type II error – before your experiment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8A6D9-8F81-114C-8289-582B1575A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the sample size to “narrow” the sampling distribution – increase </a:t>
            </a:r>
            <a:r>
              <a:rPr lang="en-US" i="1" dirty="0"/>
              <a:t>n</a:t>
            </a:r>
          </a:p>
          <a:p>
            <a:r>
              <a:rPr lang="en-US" dirty="0"/>
              <a:t>Technological advancement to minimize the experimental/technical variation – reduce </a:t>
            </a:r>
            <a:r>
              <a:rPr lang="en-US" i="1" dirty="0" err="1"/>
              <a:t>sd</a:t>
            </a:r>
            <a:endParaRPr lang="en-US" i="1" dirty="0"/>
          </a:p>
          <a:p>
            <a:r>
              <a:rPr lang="en-US" dirty="0"/>
              <a:t>Choose an appropriate experimental design </a:t>
            </a:r>
          </a:p>
          <a:p>
            <a:r>
              <a:rPr lang="en-US" u="sng" dirty="0"/>
              <a:t>Note</a:t>
            </a:r>
            <a:r>
              <a:rPr lang="en-US" dirty="0"/>
              <a:t>: all this assumes you have a sense of the effect size you are interested in estimating</a:t>
            </a:r>
          </a:p>
        </p:txBody>
      </p:sp>
    </p:spTree>
    <p:extLst>
      <p:ext uri="{BB962C8B-B14F-4D97-AF65-F5344CB8AC3E}">
        <p14:creationId xmlns:p14="http://schemas.microsoft.com/office/powerpoint/2010/main" val="648203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0957-3C11-304B-9BEE-E3A8186C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Control false positives or reduce Type I error – after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6CA84-ED56-0F4E-9708-B918852C9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your decision point, Type I error ,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endParaRPr lang="en-US" dirty="0"/>
          </a:p>
          <a:p>
            <a:r>
              <a:rPr lang="en-US" dirty="0">
                <a:latin typeface="Goudy Old Style" panose="02020502050305020303" pitchFamily="18" charset="77"/>
                <a:ea typeface="Helvetica Neue Light" panose="02000403000000020004" pitchFamily="2" charset="0"/>
              </a:rPr>
              <a:t>Hope for the best, </a:t>
            </a:r>
            <a:r>
              <a:rPr lang="en-US" dirty="0">
                <a:latin typeface="Goudy Old Style" panose="02020502050305020303" pitchFamily="18" charset="77"/>
                <a:ea typeface="Helvetica Neue Light" panose="02000403000000020004" pitchFamily="2" charset="0"/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68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C040-8D78-4B41-BF34-B7BEEFF0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P0, pre-experiment probability of finding a true association among all possible testable 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B9706-EF5B-A34C-BD5B-7AC597F7B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field of study</a:t>
            </a:r>
          </a:p>
          <a:p>
            <a:r>
              <a:rPr lang="en-US" dirty="0"/>
              <a:t>An -omics study on a given disease typically involves 100s of 1000s of associations tested </a:t>
            </a:r>
          </a:p>
          <a:p>
            <a:r>
              <a:rPr lang="en-US" dirty="0"/>
              <a:t>One would expect only a small fraction of these associations to be true, P0 would be small</a:t>
            </a:r>
          </a:p>
        </p:txBody>
      </p:sp>
    </p:spTree>
    <p:extLst>
      <p:ext uri="{BB962C8B-B14F-4D97-AF65-F5344CB8AC3E}">
        <p14:creationId xmlns:p14="http://schemas.microsoft.com/office/powerpoint/2010/main" val="1875758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F274-FFC6-DD4D-8459-F37472C6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9323091"/>
                  </p:ext>
                </p:extLst>
              </p:nvPr>
            </p:nvGraphicFramePr>
            <p:xfrm>
              <a:off x="83820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9323091"/>
                  </p:ext>
                </p:extLst>
              </p:nvPr>
            </p:nvGraphicFramePr>
            <p:xfrm>
              <a:off x="83820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06667" r="-10166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06667" r="-166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20121B-A663-184E-AF68-A53BF29B5EB9}"/>
              </a:ext>
            </a:extLst>
          </p:cNvPr>
          <p:cNvSpPr txBox="1"/>
          <p:nvPr/>
        </p:nvSpPr>
        <p:spPr>
          <a:xfrm>
            <a:off x="0" y="3235960"/>
            <a:ext cx="9023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Poll:</a:t>
            </a:r>
            <a:r>
              <a:rPr lang="en-US" sz="2400" dirty="0"/>
              <a:t> How many of the </a:t>
            </a:r>
            <a:r>
              <a:rPr lang="en-US" sz="2400" i="1" dirty="0"/>
              <a:t>c</a:t>
            </a:r>
            <a:r>
              <a:rPr lang="en-US" sz="2400" dirty="0"/>
              <a:t> associations tested would we claim as a research </a:t>
            </a:r>
          </a:p>
          <a:p>
            <a:r>
              <a:rPr lang="en-US" sz="2400" dirty="0"/>
              <a:t>finding when in fact they are not true associations?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09297-CC85-CF4F-A246-BCB019B7117D}"/>
              </a:ext>
            </a:extLst>
          </p:cNvPr>
          <p:cNvSpPr txBox="1"/>
          <p:nvPr/>
        </p:nvSpPr>
        <p:spPr>
          <a:xfrm>
            <a:off x="2874394" y="4462792"/>
            <a:ext cx="2799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c = 100,000</a:t>
            </a:r>
          </a:p>
          <a:p>
            <a:r>
              <a:rPr lang="en-US" sz="2400" dirty="0"/>
              <a:t>             P0 = 0.0001</a:t>
            </a:r>
          </a:p>
          <a:p>
            <a:r>
              <a:rPr lang="en-US" sz="2400" dirty="0"/>
              <a:t>Type 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sz="2400" dirty="0"/>
              <a:t> = 0.05</a:t>
            </a:r>
          </a:p>
          <a:p>
            <a:r>
              <a:rPr lang="en-US" sz="2400" dirty="0"/>
              <a:t>Type II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sz="2400" dirty="0"/>
              <a:t> = 0.3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FF17D-EFF0-924E-B8B5-6227A60195A8}"/>
              </a:ext>
            </a:extLst>
          </p:cNvPr>
          <p:cNvSpPr txBox="1"/>
          <p:nvPr/>
        </p:nvSpPr>
        <p:spPr>
          <a:xfrm>
            <a:off x="6277510" y="640080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EF9AEA-B83D-5847-A546-D2374EFCE0A0}"/>
              </a:ext>
            </a:extLst>
          </p:cNvPr>
          <p:cNvSpPr/>
          <p:nvPr/>
        </p:nvSpPr>
        <p:spPr>
          <a:xfrm>
            <a:off x="4994031" y="2854960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4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F274-FFC6-DD4D-8459-F37472C6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31131"/>
                  </p:ext>
                </p:extLst>
              </p:nvPr>
            </p:nvGraphicFramePr>
            <p:xfrm>
              <a:off x="83820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31131"/>
                  </p:ext>
                </p:extLst>
              </p:nvPr>
            </p:nvGraphicFramePr>
            <p:xfrm>
              <a:off x="83820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06667" r="-10166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06667" r="-166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20121B-A663-184E-AF68-A53BF29B5EB9}"/>
              </a:ext>
            </a:extLst>
          </p:cNvPr>
          <p:cNvSpPr txBox="1"/>
          <p:nvPr/>
        </p:nvSpPr>
        <p:spPr>
          <a:xfrm>
            <a:off x="23385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not true associations?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7AC3C-8140-D441-88F0-FDC61A48F83C}"/>
              </a:ext>
            </a:extLst>
          </p:cNvPr>
          <p:cNvSpPr txBox="1"/>
          <p:nvPr/>
        </p:nvSpPr>
        <p:spPr>
          <a:xfrm>
            <a:off x="402848" y="4226702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798A3-794A-6E4C-A485-1227A809A5ED}"/>
              </a:ext>
            </a:extLst>
          </p:cNvPr>
          <p:cNvSpPr txBox="1"/>
          <p:nvPr/>
        </p:nvSpPr>
        <p:spPr>
          <a:xfrm>
            <a:off x="402848" y="4811802"/>
            <a:ext cx="530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= c x (1 – P0) = 99990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A32E9-EF2D-D243-BF8C-B99C01AFE958}"/>
              </a:ext>
            </a:extLst>
          </p:cNvPr>
          <p:cNvSpPr txBox="1"/>
          <p:nvPr/>
        </p:nvSpPr>
        <p:spPr>
          <a:xfrm>
            <a:off x="402848" y="5381351"/>
            <a:ext cx="835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claimed as a research finding = c x (1 – P0) x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= 5000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6AF16-D34B-DE47-AD74-9606D50CDA4F}"/>
              </a:ext>
            </a:extLst>
          </p:cNvPr>
          <p:cNvSpPr txBox="1"/>
          <p:nvPr/>
        </p:nvSpPr>
        <p:spPr>
          <a:xfrm>
            <a:off x="6791218" y="6452904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23770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F274-FFC6-DD4D-8459-F37472C6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614719"/>
                  </p:ext>
                </p:extLst>
              </p:nvPr>
            </p:nvGraphicFramePr>
            <p:xfrm>
              <a:off x="83820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614719"/>
                  </p:ext>
                </p:extLst>
              </p:nvPr>
            </p:nvGraphicFramePr>
            <p:xfrm>
              <a:off x="83820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1667" b="-2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1667" b="-24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20121B-A663-184E-AF68-A53BF29B5EB9}"/>
              </a:ext>
            </a:extLst>
          </p:cNvPr>
          <p:cNvSpPr txBox="1"/>
          <p:nvPr/>
        </p:nvSpPr>
        <p:spPr>
          <a:xfrm>
            <a:off x="23385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7AC3C-8140-D441-88F0-FDC61A48F83C}"/>
              </a:ext>
            </a:extLst>
          </p:cNvPr>
          <p:cNvSpPr txBox="1"/>
          <p:nvPr/>
        </p:nvSpPr>
        <p:spPr>
          <a:xfrm>
            <a:off x="402848" y="4557437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A32E9-EF2D-D243-BF8C-B99C01AFE958}"/>
              </a:ext>
            </a:extLst>
          </p:cNvPr>
          <p:cNvSpPr txBox="1"/>
          <p:nvPr/>
        </p:nvSpPr>
        <p:spPr>
          <a:xfrm>
            <a:off x="402848" y="5381351"/>
            <a:ext cx="791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claimed as a research finding = c x P0 x (1 –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)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= 7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2F4B1-796D-2644-9337-C16FDF78C107}"/>
              </a:ext>
            </a:extLst>
          </p:cNvPr>
          <p:cNvSpPr txBox="1"/>
          <p:nvPr/>
        </p:nvSpPr>
        <p:spPr>
          <a:xfrm>
            <a:off x="6873411" y="644263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BA216B-B5AA-2244-B4C1-22B1CE7FCB22}"/>
              </a:ext>
            </a:extLst>
          </p:cNvPr>
          <p:cNvSpPr/>
          <p:nvPr/>
        </p:nvSpPr>
        <p:spPr>
          <a:xfrm>
            <a:off x="6508930" y="2867323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onnid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84348"/>
          </a:xfrm>
          <a:prstGeom prst="rect">
            <a:avLst/>
          </a:prstGeom>
        </p:spPr>
      </p:pic>
      <p:pic>
        <p:nvPicPr>
          <p:cNvPr id="6" name="Picture 5" descr="IonnidisRe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6388100"/>
            <a:ext cx="3759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06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F274-FFC6-DD4D-8459-F37472C6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Only a very tiny fraction (0.1%) of your research findings would be true findings!!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230368"/>
                  </p:ext>
                </p:extLst>
              </p:nvPr>
            </p:nvGraphicFramePr>
            <p:xfrm>
              <a:off x="83820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230368"/>
                  </p:ext>
                </p:extLst>
              </p:nvPr>
            </p:nvGraphicFramePr>
            <p:xfrm>
              <a:off x="83820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06667" r="-10166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06667" r="-166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20121B-A663-184E-AF68-A53BF29B5EB9}"/>
              </a:ext>
            </a:extLst>
          </p:cNvPr>
          <p:cNvSpPr txBox="1"/>
          <p:nvPr/>
        </p:nvSpPr>
        <p:spPr>
          <a:xfrm>
            <a:off x="23385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7AC3C-8140-D441-88F0-FDC61A48F83C}"/>
              </a:ext>
            </a:extLst>
          </p:cNvPr>
          <p:cNvSpPr txBox="1"/>
          <p:nvPr/>
        </p:nvSpPr>
        <p:spPr>
          <a:xfrm>
            <a:off x="402848" y="4557437"/>
            <a:ext cx="593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Pre-study probability of finding a true relationships = P0 = 1e-4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64952C-6B16-9444-A44E-17D46DD6AD50}"/>
                  </a:ext>
                </a:extLst>
              </p:cNvPr>
              <p:cNvSpPr txBox="1"/>
              <p:nvPr/>
            </p:nvSpPr>
            <p:spPr>
              <a:xfrm>
                <a:off x="402848" y="5241748"/>
                <a:ext cx="8470011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Post-study probability of finding a true relationships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7+5000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=0.0014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64952C-6B16-9444-A44E-17D46DD6A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48" y="5241748"/>
                <a:ext cx="8470011" cy="533095"/>
              </a:xfrm>
              <a:prstGeom prst="rect">
                <a:avLst/>
              </a:prstGeom>
              <a:blipFill>
                <a:blip r:embed="rId3"/>
                <a:stretch>
                  <a:fillRect l="-59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C16E1C4-5E7D-F94F-8B76-5C9EB0465AC3}"/>
              </a:ext>
            </a:extLst>
          </p:cNvPr>
          <p:cNvSpPr txBox="1"/>
          <p:nvPr/>
        </p:nvSpPr>
        <p:spPr>
          <a:xfrm>
            <a:off x="6683571" y="647345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19264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790011"/>
                  </p:ext>
                </p:extLst>
              </p:nvPr>
            </p:nvGraphicFramePr>
            <p:xfrm>
              <a:off x="83820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790011"/>
                  </p:ext>
                </p:extLst>
              </p:nvPr>
            </p:nvGraphicFramePr>
            <p:xfrm>
              <a:off x="83820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1667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1667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20121B-A663-184E-AF68-A53BF29B5EB9}"/>
              </a:ext>
            </a:extLst>
          </p:cNvPr>
          <p:cNvSpPr txBox="1"/>
          <p:nvPr/>
        </p:nvSpPr>
        <p:spPr>
          <a:xfrm>
            <a:off x="0" y="3366373"/>
            <a:ext cx="9365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not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C7DDCD-E739-8D4D-B4AC-BF8C5B4E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8C28C-3C04-DD4C-8332-90D8D7583316}"/>
              </a:ext>
            </a:extLst>
          </p:cNvPr>
          <p:cNvSpPr txBox="1"/>
          <p:nvPr/>
        </p:nvSpPr>
        <p:spPr>
          <a:xfrm>
            <a:off x="-1" y="4422899"/>
            <a:ext cx="887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correctly not claim as a research </a:t>
            </a:r>
          </a:p>
          <a:p>
            <a:r>
              <a:rPr lang="en-US" sz="2000" dirty="0"/>
              <a:t>finding?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4D348-D432-1B46-95B8-A78D21B2F121}"/>
              </a:ext>
            </a:extLst>
          </p:cNvPr>
          <p:cNvSpPr txBox="1"/>
          <p:nvPr/>
        </p:nvSpPr>
        <p:spPr>
          <a:xfrm>
            <a:off x="6914508" y="643235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E3A615-E759-F540-A1AF-CA5A4A5AA2E3}"/>
              </a:ext>
            </a:extLst>
          </p:cNvPr>
          <p:cNvSpPr/>
          <p:nvPr/>
        </p:nvSpPr>
        <p:spPr>
          <a:xfrm>
            <a:off x="6503110" y="2518569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F8BBC0-AFA9-6E47-AC24-A1263F6B4225}"/>
              </a:ext>
            </a:extLst>
          </p:cNvPr>
          <p:cNvSpPr/>
          <p:nvPr/>
        </p:nvSpPr>
        <p:spPr>
          <a:xfrm>
            <a:off x="5013214" y="2518569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1623798"/>
                  </p:ext>
                </p:extLst>
              </p:nvPr>
            </p:nvGraphicFramePr>
            <p:xfrm>
              <a:off x="838200" y="1752600"/>
              <a:ext cx="7000982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172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94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94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0942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c.(1-P0).(1-</a:t>
                          </a:r>
                          <a:r>
                            <a:rPr lang="el-GR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α</a:t>
                          </a:r>
                          <a:r>
                            <a:rPr lang="en-US" sz="1800" b="0" i="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c.P0.</a:t>
                          </a:r>
                          <a:r>
                            <a:rPr lang="el-GR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 β</a:t>
                          </a:r>
                          <a:endParaRPr lang="en-US" sz="1800" b="0" i="0" dirty="0">
                            <a:latin typeface="Helvetica Neue" panose="02000503000000020004" pitchFamily="2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 .(1 – P0).</a:t>
                          </a:r>
                          <a:r>
                            <a:rPr lang="el-GR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α</a:t>
                          </a:r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 </a:t>
                          </a:r>
                          <a:endParaRPr lang="en-US" sz="1800" b="1" i="0" dirty="0">
                            <a:latin typeface="Helvetica Neue" panose="02000503000000020004" pitchFamily="2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c.P0 .(1-</a:t>
                          </a:r>
                          <a:r>
                            <a:rPr lang="el-GR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) </a:t>
                          </a:r>
                          <a:endParaRPr lang="en-US" sz="1800" b="1" i="0" dirty="0">
                            <a:latin typeface="Helvetica Neue" panose="02000503000000020004" pitchFamily="2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1623798"/>
                  </p:ext>
                </p:extLst>
              </p:nvPr>
            </p:nvGraphicFramePr>
            <p:xfrm>
              <a:off x="838200" y="1752600"/>
              <a:ext cx="7000982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172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94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94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0942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433" t="-106667" r="-1007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433" t="-106667" r="-7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c.(1-P0).(1-</a:t>
                          </a:r>
                          <a:r>
                            <a:rPr lang="el-GR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α</a:t>
                          </a:r>
                          <a:r>
                            <a:rPr lang="en-US" sz="1800" b="0" i="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c.P0.</a:t>
                          </a:r>
                          <a:r>
                            <a:rPr lang="el-GR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 β</a:t>
                          </a:r>
                          <a:endParaRPr lang="en-US" sz="1800" b="0" i="0" dirty="0">
                            <a:latin typeface="Helvetica Neue" panose="02000503000000020004" pitchFamily="2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 .(1 – P0).</a:t>
                          </a:r>
                          <a:r>
                            <a:rPr lang="el-GR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α</a:t>
                          </a:r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 </a:t>
                          </a:r>
                          <a:endParaRPr lang="en-US" sz="1800" b="1" i="0" dirty="0">
                            <a:latin typeface="Helvetica Neue" panose="02000503000000020004" pitchFamily="2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c.P0 .(1-</a:t>
                          </a:r>
                          <a:r>
                            <a:rPr lang="el-GR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) </a:t>
                          </a:r>
                          <a:endParaRPr lang="en-US" sz="1800" b="1" i="0" dirty="0">
                            <a:latin typeface="Helvetica Neue" panose="02000503000000020004" pitchFamily="2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20121B-A663-184E-AF68-A53BF29B5EB9}"/>
              </a:ext>
            </a:extLst>
          </p:cNvPr>
          <p:cNvSpPr txBox="1"/>
          <p:nvPr/>
        </p:nvSpPr>
        <p:spPr>
          <a:xfrm>
            <a:off x="0" y="3366373"/>
            <a:ext cx="9365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not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C7DDCD-E739-8D4D-B4AC-BF8C5B4E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8C28C-3C04-DD4C-8332-90D8D7583316}"/>
              </a:ext>
            </a:extLst>
          </p:cNvPr>
          <p:cNvSpPr txBox="1"/>
          <p:nvPr/>
        </p:nvSpPr>
        <p:spPr>
          <a:xfrm>
            <a:off x="-1" y="4422899"/>
            <a:ext cx="887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correctly not claim as a research </a:t>
            </a:r>
          </a:p>
          <a:p>
            <a:r>
              <a:rPr lang="en-US" sz="2000" dirty="0"/>
              <a:t>finding?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850099-950B-4743-BCBD-B8661DDA96A8}"/>
              </a:ext>
            </a:extLst>
          </p:cNvPr>
          <p:cNvSpPr txBox="1"/>
          <p:nvPr/>
        </p:nvSpPr>
        <p:spPr>
          <a:xfrm>
            <a:off x="7055153" y="644263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414169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Terminology for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Estimate relationships between variables</a:t>
            </a:r>
          </a:p>
          <a:p>
            <a:r>
              <a:rPr lang="en-US" dirty="0"/>
              <a:t>Response variables, predictor variables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the test statistic</a:t>
            </a:r>
          </a:p>
          <a:p>
            <a:r>
              <a:rPr lang="en-US" dirty="0"/>
              <a:t>Type of variable: Continuous and categorical</a:t>
            </a:r>
          </a:p>
          <a:p>
            <a:pPr lvl="1"/>
            <a:r>
              <a:rPr lang="en-US" dirty="0"/>
              <a:t>What are the variables whose association we are interested in estimating?</a:t>
            </a:r>
          </a:p>
          <a:p>
            <a:pPr lvl="1"/>
            <a:r>
              <a:rPr lang="en-US" dirty="0"/>
              <a:t>What types are these variables?</a:t>
            </a:r>
          </a:p>
        </p:txBody>
      </p:sp>
    </p:spTree>
    <p:extLst>
      <p:ext uri="{BB962C8B-B14F-4D97-AF65-F5344CB8AC3E}">
        <p14:creationId xmlns:p14="http://schemas.microsoft.com/office/powerpoint/2010/main" val="2823478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659935"/>
              </p:ext>
            </p:extLst>
          </p:nvPr>
        </p:nvGraphicFramePr>
        <p:xfrm>
          <a:off x="1397342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" name="Equation" r:id="rId3" imgW="1905000" imgH="647700" progId="Equation.3">
                  <p:embed/>
                </p:oleObj>
              </mc:Choice>
              <mc:Fallback>
                <p:oleObj name="Equation" r:id="rId3" imgW="19050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342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92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T-statistic and sampling distribution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85584" y="1454410"/>
            <a:ext cx="9743383" cy="5403590"/>
          </a:xfrm>
        </p:spPr>
      </p:pic>
    </p:spTree>
    <p:extLst>
      <p:ext uri="{BB962C8B-B14F-4D97-AF65-F5344CB8AC3E}">
        <p14:creationId xmlns:p14="http://schemas.microsoft.com/office/powerpoint/2010/main" val="1963537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Continuous response and categorical predictor</a:t>
            </a:r>
          </a:p>
        </p:txBody>
      </p:sp>
      <p:pic>
        <p:nvPicPr>
          <p:cNvPr id="6" name="Content Placeholder 5" descr="OneWayAnov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713805" y="5858040"/>
            <a:ext cx="3899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Y: gene expression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X: development 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One-way ANOVA </a:t>
            </a:r>
            <a:r>
              <a:rPr lang="mr-IN" sz="2400" dirty="0">
                <a:solidFill>
                  <a:srgbClr val="FF0000"/>
                </a:solidFill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F-statistics</a:t>
            </a:r>
          </a:p>
        </p:txBody>
      </p:sp>
    </p:spTree>
    <p:extLst>
      <p:ext uri="{BB962C8B-B14F-4D97-AF65-F5344CB8AC3E}">
        <p14:creationId xmlns:p14="http://schemas.microsoft.com/office/powerpoint/2010/main" val="1556750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Two categorical variables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878414"/>
              </p:ext>
            </p:extLst>
          </p:nvPr>
        </p:nvGraphicFramePr>
        <p:xfrm>
          <a:off x="914400" y="2216401"/>
          <a:ext cx="7313613" cy="290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7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TGF-b signaling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in TGF-b signaling pathway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901">
                <a:tc>
                  <a:txBody>
                    <a:bodyPr/>
                    <a:lstStyle/>
                    <a:p>
                      <a:r>
                        <a:rPr lang="en-US" dirty="0"/>
                        <a:t>Differentially</a:t>
                      </a:r>
                      <a:r>
                        <a:rPr lang="en-US" baseline="0" dirty="0"/>
                        <a:t> expressed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901">
                <a:tc>
                  <a:txBody>
                    <a:bodyPr/>
                    <a:lstStyle/>
                    <a:p>
                      <a:r>
                        <a:rPr lang="en-US" dirty="0"/>
                        <a:t>Not differential expressed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87579" y="5414210"/>
            <a:ext cx="4147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Y1: gene differentially expressed or not</a:t>
            </a:r>
          </a:p>
          <a:p>
            <a:r>
              <a:rPr lang="en-US" dirty="0"/>
              <a:t>Y2: gene in TGF-b signaling pathway or not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Odds ratio, Chi-square statistics</a:t>
            </a:r>
          </a:p>
        </p:txBody>
      </p:sp>
    </p:spTree>
    <p:extLst>
      <p:ext uri="{BB962C8B-B14F-4D97-AF65-F5344CB8AC3E}">
        <p14:creationId xmlns:p14="http://schemas.microsoft.com/office/powerpoint/2010/main" val="1706704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Continuous response with a categorical variable</a:t>
            </a:r>
          </a:p>
        </p:txBody>
      </p:sp>
      <p:pic>
        <p:nvPicPr>
          <p:cNvPr id="6" name="Content Placeholder 5" descr="Km_pl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13" r="-2771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967789" y="5844674"/>
            <a:ext cx="3265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Y: survival time in years</a:t>
            </a:r>
          </a:p>
          <a:p>
            <a:r>
              <a:rPr lang="en-US" dirty="0"/>
              <a:t>X: Gene signature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Hazard ratio, </a:t>
            </a:r>
            <a:r>
              <a:rPr lang="en-US" sz="2400" dirty="0" err="1">
                <a:solidFill>
                  <a:srgbClr val="FF0000"/>
                </a:solidFill>
              </a:rPr>
              <a:t>logrank</a:t>
            </a:r>
            <a:r>
              <a:rPr lang="en-US" sz="2400" dirty="0">
                <a:solidFill>
                  <a:srgbClr val="FF0000"/>
                </a:solidFill>
              </a:rPr>
              <a:t> test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5373" y="1365806"/>
            <a:ext cx="4724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File:Km_plot.jpg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8951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Continuous response against a continuous variable</a:t>
            </a:r>
          </a:p>
        </p:txBody>
      </p:sp>
      <p:pic>
        <p:nvPicPr>
          <p:cNvPr id="4" name="Content Placeholder 3" descr="Regress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368842" y="5831305"/>
            <a:ext cx="30018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Y: Child’s height</a:t>
            </a:r>
          </a:p>
          <a:p>
            <a:r>
              <a:rPr lang="en-US" dirty="0"/>
              <a:t>X: Parent’s height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Slope,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98837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8E30-AA92-1E4C-BDBA-1B0601D3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Motivation for use of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711-0E15-064D-B5D5-D65C0D275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</a:t>
            </a:r>
            <a:r>
              <a:rPr lang="en-US" u="sng" dirty="0"/>
              <a:t>make scientific claims that are</a:t>
            </a:r>
            <a:r>
              <a:rPr lang="en-US" dirty="0"/>
              <a:t> as </a:t>
            </a:r>
            <a:r>
              <a:rPr lang="en-US" b="1" dirty="0"/>
              <a:t>generalizable</a:t>
            </a:r>
            <a:r>
              <a:rPr lang="en-US" dirty="0"/>
              <a:t> as possible</a:t>
            </a:r>
          </a:p>
          <a:p>
            <a:r>
              <a:rPr lang="en-US" dirty="0"/>
              <a:t>However,</a:t>
            </a:r>
          </a:p>
          <a:p>
            <a:pPr lvl="1"/>
            <a:r>
              <a:rPr lang="en-US" u="sng" dirty="0"/>
              <a:t>Empirical data</a:t>
            </a:r>
            <a:r>
              <a:rPr lang="en-US" dirty="0"/>
              <a:t> are inherently </a:t>
            </a:r>
            <a:r>
              <a:rPr lang="en-US" u="sng" dirty="0"/>
              <a:t>noisy</a:t>
            </a:r>
          </a:p>
          <a:p>
            <a:pPr lvl="1"/>
            <a:r>
              <a:rPr lang="en-US" u="sng" dirty="0"/>
              <a:t>Resources</a:t>
            </a:r>
            <a:r>
              <a:rPr lang="en-US" dirty="0"/>
              <a:t> are </a:t>
            </a:r>
            <a:r>
              <a:rPr lang="en-US" u="sng" dirty="0"/>
              <a:t>limited</a:t>
            </a:r>
          </a:p>
          <a:p>
            <a:r>
              <a:rPr lang="en-US" dirty="0"/>
              <a:t>Enter </a:t>
            </a:r>
            <a:r>
              <a:rPr lang="en-US" b="1" dirty="0"/>
              <a:t>Statistics!</a:t>
            </a:r>
          </a:p>
        </p:txBody>
      </p:sp>
    </p:spTree>
    <p:extLst>
      <p:ext uri="{BB962C8B-B14F-4D97-AF65-F5344CB8AC3E}">
        <p14:creationId xmlns:p14="http://schemas.microsoft.com/office/powerpoint/2010/main" val="17700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Inter-comparison</a:t>
            </a:r>
          </a:p>
          <a:p>
            <a:r>
              <a:rPr lang="en-US" b="1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951756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4. Likelihood</a:t>
            </a:r>
            <a:r>
              <a:rPr lang="en-US" sz="2800" dirty="0"/>
              <a:t>: model variation in the location of data using probability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605228"/>
              </p:ext>
            </p:extLst>
          </p:nvPr>
        </p:nvGraphicFramePr>
        <p:xfrm>
          <a:off x="1504950" y="2143125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" name="Equation" r:id="rId4" imgW="1536700" imgH="431800" progId="Equation.3">
                  <p:embed/>
                </p:oleObj>
              </mc:Choice>
              <mc:Fallback>
                <p:oleObj name="Equation" r:id="rId4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4950" y="2143125"/>
                        <a:ext cx="1536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76932"/>
              </p:ext>
            </p:extLst>
          </p:nvPr>
        </p:nvGraphicFramePr>
        <p:xfrm>
          <a:off x="5802313" y="2143125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" name="Equation" r:id="rId6" imgW="2324100" imgH="431800" progId="Equation.3">
                  <p:embed/>
                </p:oleObj>
              </mc:Choice>
              <mc:Fallback>
                <p:oleObj name="Equation" r:id="rId6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2313" y="2143125"/>
                        <a:ext cx="2324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23493"/>
              </p:ext>
            </p:extLst>
          </p:nvPr>
        </p:nvGraphicFramePr>
        <p:xfrm>
          <a:off x="3929063" y="2143125"/>
          <a:ext cx="147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" name="Equation" r:id="rId8" imgW="1473200" imgH="431800" progId="Equation.3">
                  <p:embed/>
                </p:oleObj>
              </mc:Choice>
              <mc:Fallback>
                <p:oleObj name="Equation" r:id="rId8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29063" y="2143125"/>
                        <a:ext cx="147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80C7F4-6D74-864E-B932-40FEC94B5F6B}"/>
              </a:ext>
            </a:extLst>
          </p:cNvPr>
          <p:cNvSpPr txBox="1"/>
          <p:nvPr/>
        </p:nvSpPr>
        <p:spPr>
          <a:xfrm>
            <a:off x="499967" y="5640683"/>
            <a:ext cx="8644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 sampling distribution of the mean approaches a normal distribution as the size 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of the sample increases, regardless of the shape of the original population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00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/>
              <a:t>Poll</a:t>
            </a:r>
            <a:r>
              <a:rPr lang="en-US" sz="2800" dirty="0"/>
              <a:t>: Which of these genes are differentially expressed?</a:t>
            </a:r>
          </a:p>
        </p:txBody>
      </p:sp>
      <p:pic>
        <p:nvPicPr>
          <p:cNvPr id="4" name="Content Placeholder 3" descr="Multiple_tes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-176587" y="1381874"/>
            <a:ext cx="9892700" cy="5486400"/>
          </a:xfrm>
        </p:spPr>
      </p:pic>
    </p:spTree>
    <p:extLst>
      <p:ext uri="{BB962C8B-B14F-4D97-AF65-F5344CB8AC3E}">
        <p14:creationId xmlns:p14="http://schemas.microsoft.com/office/powerpoint/2010/main" val="11117904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Look at distribution of p-values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real differences</a:t>
            </a:r>
          </a:p>
        </p:txBody>
      </p:sp>
      <p:pic>
        <p:nvPicPr>
          <p:cNvPr id="7" name="Content Placeholder 6" descr="NullpValueDistribution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49" b="-1544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Possible differences</a:t>
            </a:r>
          </a:p>
        </p:txBody>
      </p:sp>
      <p:pic>
        <p:nvPicPr>
          <p:cNvPr id="8" name="Content Placeholder 7" descr="pValueDistributionWSign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49" b="-15449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130167" y="5975684"/>
            <a:ext cx="703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Multiple testing procedures: Holm, </a:t>
            </a:r>
            <a:r>
              <a:rPr lang="en-US" sz="2400" dirty="0" err="1">
                <a:solidFill>
                  <a:srgbClr val="FF0000"/>
                </a:solidFill>
              </a:rPr>
              <a:t>Benjamini</a:t>
            </a:r>
            <a:r>
              <a:rPr lang="en-US" sz="2400" dirty="0">
                <a:solidFill>
                  <a:srgbClr val="FF0000"/>
                </a:solidFill>
              </a:rPr>
              <a:t>-Hochberg</a:t>
            </a:r>
          </a:p>
        </p:txBody>
      </p:sp>
    </p:spTree>
    <p:extLst>
      <p:ext uri="{BB962C8B-B14F-4D97-AF65-F5344CB8AC3E}">
        <p14:creationId xmlns:p14="http://schemas.microsoft.com/office/powerpoint/2010/main" val="3645062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dirty="0">
                <a:solidFill>
                  <a:srgbClr val="7F7F7F"/>
                </a:solidFill>
              </a:rPr>
              <a:t>Inter-comparison</a:t>
            </a:r>
          </a:p>
          <a:p>
            <a:r>
              <a:rPr lang="en-US" dirty="0">
                <a:solidFill>
                  <a:srgbClr val="7F7F7F"/>
                </a:solidFill>
              </a:rPr>
              <a:t>Likelihood</a:t>
            </a:r>
          </a:p>
          <a:p>
            <a:r>
              <a:rPr lang="en-US" dirty="0">
                <a:solidFill>
                  <a:srgbClr val="7F7F7F"/>
                </a:solidFill>
              </a:rPr>
              <a:t>Regression</a:t>
            </a:r>
          </a:p>
          <a:p>
            <a:r>
              <a:rPr lang="en-US" dirty="0">
                <a:solidFill>
                  <a:srgbClr val="7F7F7F"/>
                </a:solidFill>
              </a:rPr>
              <a:t>Residuals</a:t>
            </a:r>
          </a:p>
          <a:p>
            <a:r>
              <a:rPr lang="en-US" sz="2800" b="1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585087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7. Design</a:t>
            </a:r>
            <a:r>
              <a:rPr lang="en-US" sz="2800" dirty="0"/>
              <a:t>: Capture effects of interest and avoid unwanted variation</a:t>
            </a:r>
            <a:r>
              <a:rPr lang="en-US" sz="2800" b="1" dirty="0"/>
              <a:t> 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Identify the response and variable(</a:t>
            </a:r>
            <a:r>
              <a:rPr lang="en-US" b="1" dirty="0"/>
              <a:t>S</a:t>
            </a:r>
            <a:r>
              <a:rPr lang="en-US" dirty="0"/>
              <a:t>) of interest </a:t>
            </a:r>
          </a:p>
          <a:p>
            <a:r>
              <a:rPr lang="en-US" dirty="0"/>
              <a:t>Identify target population that you want to base your claims on</a:t>
            </a:r>
          </a:p>
          <a:p>
            <a:r>
              <a:rPr lang="en-US" dirty="0"/>
              <a:t>Identify factors that affect the response of interest</a:t>
            </a:r>
          </a:p>
          <a:p>
            <a:r>
              <a:rPr lang="en-US" dirty="0"/>
              <a:t> Choose samples from target population</a:t>
            </a:r>
          </a:p>
          <a:p>
            <a:r>
              <a:rPr lang="en-US" sz="3200" b="1" dirty="0"/>
              <a:t>Randomly </a:t>
            </a:r>
            <a:r>
              <a:rPr lang="en-US" dirty="0"/>
              <a:t>assign samples across different levels of factors affecting response </a:t>
            </a:r>
          </a:p>
          <a:p>
            <a:r>
              <a:rPr lang="en-US" sz="3200" b="1" dirty="0"/>
              <a:t>Block out</a:t>
            </a:r>
            <a:r>
              <a:rPr lang="en-US" sz="3600" b="1" dirty="0"/>
              <a:t> </a:t>
            </a:r>
            <a:r>
              <a:rPr lang="en-US" dirty="0"/>
              <a:t>variation that is not of interest by randomly assigning to levels of factors within a block</a:t>
            </a:r>
          </a:p>
        </p:txBody>
      </p:sp>
    </p:spTree>
    <p:extLst>
      <p:ext uri="{BB962C8B-B14F-4D97-AF65-F5344CB8AC3E}">
        <p14:creationId xmlns:p14="http://schemas.microsoft.com/office/powerpoint/2010/main" val="331980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Which is better? Design 1 or Design 2?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264004"/>
              </p:ext>
            </p:extLst>
          </p:nvPr>
        </p:nvGraphicFramePr>
        <p:xfrm>
          <a:off x="914400" y="1735138"/>
          <a:ext cx="7313613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1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2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Sample_1_E9.5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Sample_1_E11.5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69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Which is better? Design 1 or Design 2?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563127"/>
              </p:ext>
            </p:extLst>
          </p:nvPr>
        </p:nvGraphicFramePr>
        <p:xfrm>
          <a:off x="914400" y="1735138"/>
          <a:ext cx="731361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1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2  - 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Sample_1_E9.5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Sample_1_E11.5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175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Which is better? Design 1 or Design 2?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456498"/>
              </p:ext>
            </p:extLst>
          </p:nvPr>
        </p:nvGraphicFramePr>
        <p:xfrm>
          <a:off x="914400" y="1735138"/>
          <a:ext cx="7313613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1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 and</a:t>
                      </a:r>
                      <a:r>
                        <a:rPr lang="en-US" baseline="0" dirty="0"/>
                        <a:t> 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2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 and 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Sample_1_E9.5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Sample_1_E11.5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744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many </a:t>
            </a:r>
            <a:r>
              <a:rPr lang="en-US" sz="2800" i="1" dirty="0"/>
              <a:t>n</a:t>
            </a:r>
            <a:r>
              <a:rPr lang="en-US" sz="2800" dirty="0"/>
              <a:t>? What do we need to perform statistical power calculations?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the experimental design?</a:t>
            </a:r>
          </a:p>
          <a:p>
            <a:r>
              <a:rPr lang="en-US" dirty="0"/>
              <a:t>Identify parameters of interest given experimental design </a:t>
            </a:r>
            <a:r>
              <a:rPr lang="mr-IN" dirty="0"/>
              <a:t>–</a:t>
            </a:r>
            <a:r>
              <a:rPr lang="en-US" dirty="0"/>
              <a:t> two variables design to more complex multivariate designs</a:t>
            </a:r>
          </a:p>
          <a:p>
            <a:r>
              <a:rPr lang="en-US" dirty="0"/>
              <a:t>Test statistic for the parameters of interest</a:t>
            </a:r>
          </a:p>
          <a:p>
            <a:r>
              <a:rPr lang="en-US" dirty="0"/>
              <a:t>Estimates of variation and correlation between variables of interest </a:t>
            </a:r>
            <a:r>
              <a:rPr lang="mr-IN" dirty="0"/>
              <a:t>–</a:t>
            </a:r>
            <a:r>
              <a:rPr lang="en-US" dirty="0"/>
              <a:t> use pilot data or publicly available data</a:t>
            </a:r>
          </a:p>
          <a:p>
            <a:r>
              <a:rPr lang="en-US" dirty="0"/>
              <a:t>Sampling distribution of this test statistic</a:t>
            </a:r>
          </a:p>
          <a:p>
            <a:pPr lvl="1"/>
            <a:r>
              <a:rPr lang="en-US" dirty="0"/>
              <a:t>Check assumptions for the validity of the sampling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9000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Historical figures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Ibn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Sina</a:t>
            </a:r>
            <a:r>
              <a:rPr lang="en-US" dirty="0"/>
              <a:t> </a:t>
            </a:r>
          </a:p>
        </p:txBody>
      </p:sp>
      <p:pic>
        <p:nvPicPr>
          <p:cNvPr id="8" name="Content Placeholder 7" descr="220px-Avicenna_Portrait_on_Silver_Vase_-_Museum_at_BuAli_Sina_(Avicenna)_Mausoleum_-_Hamadan_-_Western_Iran_(7423560860)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7" r="-1566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Ronald Fisher </a:t>
            </a:r>
          </a:p>
        </p:txBody>
      </p:sp>
      <p:pic>
        <p:nvPicPr>
          <p:cNvPr id="11" name="Content Placeholder 10" descr="RonaldFisher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42" r="-15742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0" y="6613024"/>
            <a:ext cx="78919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en.wikipedia.org</a:t>
            </a:r>
            <a:r>
              <a:rPr lang="en-US" sz="800" dirty="0"/>
              <a:t>/wiki/Avicenna#/media/File:Avicenna_Portrait_on_Silver_Vase_-_</a:t>
            </a:r>
            <a:r>
              <a:rPr lang="en-US" sz="800" dirty="0" err="1"/>
              <a:t>Museum_at_BuAli_Sina</a:t>
            </a:r>
            <a:r>
              <a:rPr lang="en-US" sz="800" dirty="0"/>
              <a:t>_(Avicenna)_Mausoleum_-_Hamadan_-_</a:t>
            </a:r>
            <a:r>
              <a:rPr lang="en-US" sz="800" dirty="0" err="1"/>
              <a:t>Western_Iran</a:t>
            </a:r>
            <a:r>
              <a:rPr lang="en-US" sz="800" dirty="0"/>
              <a:t>_(7423560860).jpg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44" y="6416842"/>
            <a:ext cx="26725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www.newworldencyclopedia.org</a:t>
            </a:r>
            <a:r>
              <a:rPr lang="en-US" sz="800" dirty="0"/>
              <a:t>/entry/</a:t>
            </a:r>
            <a:r>
              <a:rPr lang="en-US" sz="800" dirty="0" err="1"/>
              <a:t>Ronald_Fisher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2143" y="5940562"/>
            <a:ext cx="312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C.E., Cannon of Medicine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0232" y="5924702"/>
            <a:ext cx="318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1920 CE, Design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2684896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0ACC-E473-1044-8530-A6E98815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Sampling to maximize chance of identifying an association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6EA4E0-D36E-0B45-8F1A-D146497B3955}"/>
              </a:ext>
            </a:extLst>
          </p:cNvPr>
          <p:cNvGrpSpPr/>
          <p:nvPr/>
        </p:nvGrpSpPr>
        <p:grpSpPr>
          <a:xfrm>
            <a:off x="1397282" y="3429000"/>
            <a:ext cx="5516880" cy="3553407"/>
            <a:chOff x="2468880" y="3396668"/>
            <a:chExt cx="5516880" cy="355340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D84A437-51BE-D341-B364-56D667E1EC6A}"/>
                </a:ext>
              </a:extLst>
            </p:cNvPr>
            <p:cNvCxnSpPr/>
            <p:nvPr/>
          </p:nvCxnSpPr>
          <p:spPr>
            <a:xfrm>
              <a:off x="3779520" y="3429000"/>
              <a:ext cx="0" cy="271780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169378A-1CCC-8A4D-90FA-72C9ACBEDE9E}"/>
                </a:ext>
              </a:extLst>
            </p:cNvPr>
            <p:cNvCxnSpPr/>
            <p:nvPr/>
          </p:nvCxnSpPr>
          <p:spPr>
            <a:xfrm>
              <a:off x="3383280" y="6065520"/>
              <a:ext cx="4602480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33A916-7E14-2A41-A4C7-F2C38C1DE832}"/>
                </a:ext>
              </a:extLst>
            </p:cNvPr>
            <p:cNvSpPr txBox="1"/>
            <p:nvPr/>
          </p:nvSpPr>
          <p:spPr>
            <a:xfrm>
              <a:off x="2468880" y="3429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Helvetica" charset="0"/>
                  <a:ea typeface="Times New Roman" charset="0"/>
                  <a:cs typeface="Arial" charset="0"/>
                </a:rPr>
                <a:t>Behavior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BB9C7-FFE1-A34F-AF5E-95731AC281EB}"/>
                </a:ext>
              </a:extLst>
            </p:cNvPr>
            <p:cNvSpPr txBox="1"/>
            <p:nvPr/>
          </p:nvSpPr>
          <p:spPr>
            <a:xfrm>
              <a:off x="7071360" y="6035675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Helvetica" charset="0"/>
                  <a:ea typeface="Times New Roman" charset="0"/>
                  <a:cs typeface="Arial" charset="0"/>
                </a:rPr>
                <a:t>Histopathology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DB08F0-2F4F-F146-8AAE-222ABF57EA50}"/>
                </a:ext>
              </a:extLst>
            </p:cNvPr>
            <p:cNvSpPr/>
            <p:nvPr/>
          </p:nvSpPr>
          <p:spPr>
            <a:xfrm>
              <a:off x="4008120" y="5750560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B6D9CB-0336-BE45-AA8A-87C04A12F91B}"/>
                </a:ext>
              </a:extLst>
            </p:cNvPr>
            <p:cNvSpPr/>
            <p:nvPr/>
          </p:nvSpPr>
          <p:spPr>
            <a:xfrm>
              <a:off x="6416040" y="4647299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499E394-4B1C-5446-9D5C-03BF516BCBC0}"/>
                </a:ext>
              </a:extLst>
            </p:cNvPr>
            <p:cNvSpPr/>
            <p:nvPr/>
          </p:nvSpPr>
          <p:spPr>
            <a:xfrm>
              <a:off x="5143500" y="4544748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9E54F4-5C72-EC47-BAD3-598B29958F4E}"/>
                </a:ext>
              </a:extLst>
            </p:cNvPr>
            <p:cNvSpPr/>
            <p:nvPr/>
          </p:nvSpPr>
          <p:spPr>
            <a:xfrm>
              <a:off x="4287520" y="4906431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95F437-5FD2-0D47-887E-F35018D4854C}"/>
                </a:ext>
              </a:extLst>
            </p:cNvPr>
            <p:cNvSpPr/>
            <p:nvPr/>
          </p:nvSpPr>
          <p:spPr>
            <a:xfrm>
              <a:off x="5486401" y="5264970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39C643-D6CA-CA41-AC24-BB4F8340DEB3}"/>
                </a:ext>
              </a:extLst>
            </p:cNvPr>
            <p:cNvSpPr/>
            <p:nvPr/>
          </p:nvSpPr>
          <p:spPr>
            <a:xfrm>
              <a:off x="5897880" y="3915355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DC406B-D702-6342-92E5-9469E37F957B}"/>
                </a:ext>
              </a:extLst>
            </p:cNvPr>
            <p:cNvSpPr/>
            <p:nvPr/>
          </p:nvSpPr>
          <p:spPr>
            <a:xfrm>
              <a:off x="6172200" y="4302760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358AC6E-2D36-5049-B2A7-2B44B1723F66}"/>
                </a:ext>
              </a:extLst>
            </p:cNvPr>
            <p:cNvSpPr/>
            <p:nvPr/>
          </p:nvSpPr>
          <p:spPr>
            <a:xfrm>
              <a:off x="4518661" y="5356410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86AD062-9B3C-2E47-83AB-86040528C8A3}"/>
                </a:ext>
              </a:extLst>
            </p:cNvPr>
            <p:cNvSpPr/>
            <p:nvPr/>
          </p:nvSpPr>
          <p:spPr>
            <a:xfrm>
              <a:off x="5527041" y="4505060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3DEC86-FB01-054C-893E-FDA699E82A86}"/>
                </a:ext>
              </a:extLst>
            </p:cNvPr>
            <p:cNvSpPr/>
            <p:nvPr/>
          </p:nvSpPr>
          <p:spPr>
            <a:xfrm>
              <a:off x="4884419" y="4849599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B3DF8C-A7F8-514B-9653-651A525751EE}"/>
                </a:ext>
              </a:extLst>
            </p:cNvPr>
            <p:cNvSpPr/>
            <p:nvPr/>
          </p:nvSpPr>
          <p:spPr>
            <a:xfrm>
              <a:off x="5821680" y="4835311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ACB1AD-5CFD-0944-96D7-1117DDD3785E}"/>
                </a:ext>
              </a:extLst>
            </p:cNvPr>
            <p:cNvSpPr/>
            <p:nvPr/>
          </p:nvSpPr>
          <p:spPr>
            <a:xfrm>
              <a:off x="4663439" y="4250107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72791D4-4CAE-1E4D-9923-25C0A8D828A4}"/>
                </a:ext>
              </a:extLst>
            </p:cNvPr>
            <p:cNvSpPr/>
            <p:nvPr/>
          </p:nvSpPr>
          <p:spPr>
            <a:xfrm>
              <a:off x="6568440" y="3488476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ED278F-7902-CB4C-9756-8B48979259CA}"/>
                </a:ext>
              </a:extLst>
            </p:cNvPr>
            <p:cNvSpPr/>
            <p:nvPr/>
          </p:nvSpPr>
          <p:spPr>
            <a:xfrm>
              <a:off x="5085080" y="4457751"/>
              <a:ext cx="213360" cy="259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EFD2DD-654B-9A45-8BA9-690EE2F4A26F}"/>
                </a:ext>
              </a:extLst>
            </p:cNvPr>
            <p:cNvSpPr/>
            <p:nvPr/>
          </p:nvSpPr>
          <p:spPr>
            <a:xfrm>
              <a:off x="5821680" y="3827924"/>
              <a:ext cx="213360" cy="259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11D932-66E6-1A41-A3E4-7799A7346C90}"/>
                </a:ext>
              </a:extLst>
            </p:cNvPr>
            <p:cNvSpPr/>
            <p:nvPr/>
          </p:nvSpPr>
          <p:spPr>
            <a:xfrm>
              <a:off x="3935731" y="5661978"/>
              <a:ext cx="213360" cy="259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3D6CF09-D592-EE4F-8B29-DF08D942FACA}"/>
                </a:ext>
              </a:extLst>
            </p:cNvPr>
            <p:cNvSpPr/>
            <p:nvPr/>
          </p:nvSpPr>
          <p:spPr>
            <a:xfrm>
              <a:off x="6492240" y="3396668"/>
              <a:ext cx="213360" cy="259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029E952-C21B-7A4B-9324-3F7FB1501D4A}"/>
              </a:ext>
            </a:extLst>
          </p:cNvPr>
          <p:cNvSpPr txBox="1"/>
          <p:nvPr/>
        </p:nvSpPr>
        <p:spPr>
          <a:xfrm>
            <a:off x="0" y="2147733"/>
            <a:ext cx="864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have already run behavior and histopathological assays on randomly sampled mice from a</a:t>
            </a:r>
          </a:p>
          <a:p>
            <a:r>
              <a:rPr lang="en-US" dirty="0"/>
              <a:t> group of Alzheimer’s disease mouse models.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6C966-A28D-334F-A033-0F7D0F928756}"/>
              </a:ext>
            </a:extLst>
          </p:cNvPr>
          <p:cNvSpPr txBox="1"/>
          <p:nvPr/>
        </p:nvSpPr>
        <p:spPr>
          <a:xfrm>
            <a:off x="16775" y="1507999"/>
            <a:ext cx="8165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would like to identify gene expression associations with changes in behavior and/or</a:t>
            </a:r>
          </a:p>
          <a:p>
            <a:r>
              <a:rPr lang="en-US" dirty="0"/>
              <a:t>histopathology in the brains of Alzheimer’s disease mice.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823B4D-F486-AC4C-BEE9-930E2EAD20EB}"/>
              </a:ext>
            </a:extLst>
          </p:cNvPr>
          <p:cNvSpPr txBox="1"/>
          <p:nvPr/>
        </p:nvSpPr>
        <p:spPr>
          <a:xfrm>
            <a:off x="-18753" y="2804207"/>
            <a:ext cx="502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have the budget for only 4 gene expression assays</a:t>
            </a:r>
          </a:p>
        </p:txBody>
      </p:sp>
    </p:spTree>
    <p:extLst>
      <p:ext uri="{BB962C8B-B14F-4D97-AF65-F5344CB8AC3E}">
        <p14:creationId xmlns:p14="http://schemas.microsoft.com/office/powerpoint/2010/main" val="42453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Genotype and development time effect on gene expression</a:t>
            </a:r>
          </a:p>
        </p:txBody>
      </p:sp>
      <p:pic>
        <p:nvPicPr>
          <p:cNvPr id="4" name="Content Placeholder 3" descr="PCA_Plot_Samp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7" r="-1213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296526" y="3031254"/>
            <a:ext cx="640219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E11.5</a:t>
            </a:r>
          </a:p>
          <a:p>
            <a:r>
              <a:rPr lang="en-US" sz="1600" dirty="0"/>
              <a:t>E9.5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6525" y="3820699"/>
            <a:ext cx="1216527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KO</a:t>
            </a:r>
          </a:p>
          <a:p>
            <a:r>
              <a:rPr lang="en-US" sz="1600" dirty="0"/>
              <a:t>WT</a:t>
            </a:r>
          </a:p>
        </p:txBody>
      </p:sp>
    </p:spTree>
    <p:extLst>
      <p:ext uri="{BB962C8B-B14F-4D97-AF65-F5344CB8AC3E}">
        <p14:creationId xmlns:p14="http://schemas.microsoft.com/office/powerpoint/2010/main" val="12205095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Cellular reprogramming efficiency as a function of </a:t>
            </a:r>
            <a:r>
              <a:rPr lang="en-US" sz="2800" dirty="0" err="1"/>
              <a:t>Wnt</a:t>
            </a:r>
            <a:r>
              <a:rPr lang="en-US" sz="2800" dirty="0"/>
              <a:t> and Bmp levels</a:t>
            </a:r>
          </a:p>
        </p:txBody>
      </p:sp>
      <p:pic>
        <p:nvPicPr>
          <p:cNvPr id="4" name="Content Placeholder 3" descr="contou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0" y="1371600"/>
            <a:ext cx="9020248" cy="5002546"/>
          </a:xfrm>
        </p:spPr>
      </p:pic>
    </p:spTree>
    <p:extLst>
      <p:ext uri="{BB962C8B-B14F-4D97-AF65-F5344CB8AC3E}">
        <p14:creationId xmlns:p14="http://schemas.microsoft.com/office/powerpoint/2010/main" val="716023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Genotype effect on gene expression</a:t>
            </a:r>
          </a:p>
        </p:txBody>
      </p:sp>
      <p:pic>
        <p:nvPicPr>
          <p:cNvPr id="4" name="Content Placeholder 3" descr="PCAPlotSamp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81" r="-1788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6243053" y="3462420"/>
            <a:ext cx="914400" cy="1042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96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Litter effect dominates the variation</a:t>
            </a:r>
          </a:p>
        </p:txBody>
      </p:sp>
      <p:pic>
        <p:nvPicPr>
          <p:cNvPr id="4" name="Content Placeholder 3" descr="PCAPlotSamp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81" r="-178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93230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Plate design: Response over time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Before treatment with drug</a:t>
            </a:r>
          </a:p>
        </p:txBody>
      </p:sp>
      <p:pic>
        <p:nvPicPr>
          <p:cNvPr id="11" name="Content Placeholder 10" descr="1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71" b="-19671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treatment with drug</a:t>
            </a:r>
          </a:p>
        </p:txBody>
      </p:sp>
      <p:sp>
        <p:nvSpPr>
          <p:cNvPr id="13" name="Oval 12"/>
          <p:cNvSpPr/>
          <p:nvPr/>
        </p:nvSpPr>
        <p:spPr>
          <a:xfrm>
            <a:off x="1296737" y="4498449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7433" y="4503801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52777" y="4503801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33473" y="4509153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96737" y="6416842"/>
            <a:ext cx="441158" cy="441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96737" y="3763188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77433" y="3763188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52777" y="3763188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33473" y="3763188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96737" y="5871409"/>
            <a:ext cx="441158" cy="44115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96737" y="5350042"/>
            <a:ext cx="441158" cy="44115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50173" y="538996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drug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6809" y="5943235"/>
            <a:ext cx="10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dose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2194" y="6488668"/>
            <a:ext cx="111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dose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Content Placeholder 10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71" b="-19671"/>
          <a:stretch>
            <a:fillRect/>
          </a:stretch>
        </p:blipFill>
        <p:spPr>
          <a:xfrm>
            <a:off x="4659127" y="2180227"/>
            <a:ext cx="3566160" cy="361632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058497" y="4503801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39193" y="4509153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14537" y="4509153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95233" y="4514505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8497" y="3768540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39193" y="3768540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614537" y="3768540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95233" y="3768540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744255" y="6416842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www.cellsignet.com</a:t>
            </a:r>
            <a:r>
              <a:rPr lang="en-US" sz="1600" dirty="0"/>
              <a:t>/media/plates/12.jpg</a:t>
            </a:r>
          </a:p>
        </p:txBody>
      </p:sp>
    </p:spTree>
    <p:extLst>
      <p:ext uri="{BB962C8B-B14F-4D97-AF65-F5344CB8AC3E}">
        <p14:creationId xmlns:p14="http://schemas.microsoft.com/office/powerpoint/2010/main" val="4888134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Gene expression association: smaller effect size</a:t>
            </a:r>
          </a:p>
        </p:txBody>
      </p:sp>
      <p:pic>
        <p:nvPicPr>
          <p:cNvPr id="9" name="Content Placeholder 8" descr="LongitudinalBoxPlo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694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Longitudinal data design</a:t>
            </a:r>
          </a:p>
        </p:txBody>
      </p:sp>
      <p:pic>
        <p:nvPicPr>
          <p:cNvPr id="4" name="Content Placeholder 3" descr="LongitudinalLinePlo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52029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scRNA-seq</a:t>
            </a:r>
            <a:r>
              <a:rPr lang="en-US" sz="2800" dirty="0"/>
              <a:t> data for 3  conditions</a:t>
            </a:r>
          </a:p>
        </p:txBody>
      </p:sp>
      <p:pic>
        <p:nvPicPr>
          <p:cNvPr id="4" name="Content Placeholder 3" descr="tsne_e11_e12_h6_nUMI_percentMi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6309894" y="3261895"/>
            <a:ext cx="28073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524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scRNA-seq</a:t>
            </a:r>
            <a:r>
              <a:rPr lang="en-US" sz="2800" dirty="0"/>
              <a:t> data for 3  conditions</a:t>
            </a:r>
          </a:p>
        </p:txBody>
      </p:sp>
      <p:pic>
        <p:nvPicPr>
          <p:cNvPr id="4" name="Content Placeholder 3" descr="tsne_e11_e12_h6_nUMI_percentMi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309938" y="3355458"/>
            <a:ext cx="415498" cy="577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err="1"/>
              <a:t>Mut</a:t>
            </a:r>
            <a:endParaRPr lang="en-US" sz="1050" dirty="0"/>
          </a:p>
          <a:p>
            <a:r>
              <a:rPr lang="en-US" sz="1050" dirty="0"/>
              <a:t>WT</a:t>
            </a:r>
          </a:p>
          <a:p>
            <a:r>
              <a:rPr lang="en-US" sz="1050" dirty="0"/>
              <a:t>WT</a:t>
            </a:r>
          </a:p>
        </p:txBody>
      </p:sp>
    </p:spTree>
    <p:extLst>
      <p:ext uri="{BB962C8B-B14F-4D97-AF65-F5344CB8AC3E}">
        <p14:creationId xmlns:p14="http://schemas.microsoft.com/office/powerpoint/2010/main" val="276375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0055-5906-B747-85C9-85F0CB28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Experiment:</a:t>
            </a:r>
            <a:r>
              <a:rPr lang="en-US" sz="2800" dirty="0"/>
              <a:t> Gene controlling developing heart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25B544-C55B-9949-B478-20058A370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553" y="1306760"/>
            <a:ext cx="4918051" cy="55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286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Aggregation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Inter-comparison</a:t>
            </a:r>
          </a:p>
          <a:p>
            <a:r>
              <a:rPr lang="en-US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sz="3200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13726758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Please give us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latin typeface="Helvetica Neue Light" panose="02000403000000020004" pitchFamily="2" charset="0"/>
                <a:ea typeface="Helvetica Neue Light" panose="0200040300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https://www.surveymonkey.com/r/F75J6VZ</a:t>
            </a:r>
            <a:endParaRPr lang="en-US" sz="2000" dirty="0"/>
          </a:p>
          <a:p>
            <a:r>
              <a:rPr lang="en-US" sz="2000" dirty="0"/>
              <a:t>~3 min</a:t>
            </a:r>
          </a:p>
        </p:txBody>
      </p:sp>
    </p:spTree>
    <p:extLst>
      <p:ext uri="{BB962C8B-B14F-4D97-AF65-F5344CB8AC3E}">
        <p14:creationId xmlns:p14="http://schemas.microsoft.com/office/powerpoint/2010/main" val="13209885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chEffectsInScRNA-se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09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Confounding in </a:t>
            </a:r>
            <a:r>
              <a:rPr lang="en-US" sz="2800" dirty="0" err="1"/>
              <a:t>scRNA-seq</a:t>
            </a:r>
            <a:r>
              <a:rPr lang="en-US" sz="2800" dirty="0"/>
              <a:t> data is a big problem</a:t>
            </a:r>
          </a:p>
        </p:txBody>
      </p:sp>
      <p:pic>
        <p:nvPicPr>
          <p:cNvPr id="3" name="Picture 2" descr="scRNA-seqConfou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566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57974"/>
            <a:ext cx="88608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Hicks, S. C., Townes, F. W., </a:t>
            </a:r>
            <a:r>
              <a:rPr lang="en-US" sz="1600" dirty="0" err="1"/>
              <a:t>Teng</a:t>
            </a:r>
            <a:r>
              <a:rPr lang="en-US" sz="1600" dirty="0"/>
              <a:t>, M. &amp; Irizarry, R. A. Missing data and technical variability in single-cell </a:t>
            </a:r>
          </a:p>
          <a:p>
            <a:r>
              <a:rPr lang="en-US" sz="1600" dirty="0"/>
              <a:t>RNA-sequencing experiments.  Preprint available </a:t>
            </a:r>
            <a:r>
              <a:rPr lang="en-US" sz="1600" dirty="0" err="1"/>
              <a:t>from:https</a:t>
            </a:r>
            <a:r>
              <a:rPr lang="en-US" sz="1600" dirty="0"/>
              <a:t>://</a:t>
            </a:r>
            <a:r>
              <a:rPr lang="en-US" sz="1600" dirty="0" err="1"/>
              <a:t>doi.org</a:t>
            </a:r>
            <a:r>
              <a:rPr lang="en-US" sz="1600" dirty="0"/>
              <a:t>/10.1093/biostatistics/kxx053 (2017).</a:t>
            </a:r>
          </a:p>
        </p:txBody>
      </p:sp>
    </p:spTree>
    <p:extLst>
      <p:ext uri="{BB962C8B-B14F-4D97-AF65-F5344CB8AC3E}">
        <p14:creationId xmlns:p14="http://schemas.microsoft.com/office/powerpoint/2010/main" val="42209188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Density</a:t>
            </a:r>
          </a:p>
        </p:txBody>
      </p:sp>
      <p:pic>
        <p:nvPicPr>
          <p:cNvPr id="9" name="Content Placeholder 8" descr="Null_Z_Distribution_sd_14_n_4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r="68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pic>
        <p:nvPicPr>
          <p:cNvPr id="10" name="Content Placeholder 9" descr="cdf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r="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99909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dirty="0">
                <a:solidFill>
                  <a:srgbClr val="7F7F7F"/>
                </a:solidFill>
              </a:rPr>
              <a:t>Inter-comparison</a:t>
            </a:r>
          </a:p>
          <a:p>
            <a:r>
              <a:rPr lang="en-US" dirty="0">
                <a:solidFill>
                  <a:srgbClr val="7F7F7F"/>
                </a:solidFill>
              </a:rPr>
              <a:t>Likelihood</a:t>
            </a:r>
          </a:p>
          <a:p>
            <a:r>
              <a:rPr lang="en-US" b="1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0738805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827" y="2860841"/>
            <a:ext cx="8111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 have no faith in anything short of actual measurement and the Rule of Three </a:t>
            </a:r>
          </a:p>
          <a:p>
            <a:r>
              <a:rPr lang="en-US" sz="2000" dirty="0"/>
              <a:t>												</a:t>
            </a:r>
            <a:r>
              <a:rPr lang="mr-IN" sz="2000" dirty="0"/>
              <a:t>–</a:t>
            </a:r>
            <a:r>
              <a:rPr lang="en-US" sz="2000" dirty="0"/>
              <a:t> Charles Darwin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88332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of three</a:t>
            </a:r>
          </a:p>
        </p:txBody>
      </p:sp>
      <p:pic>
        <p:nvPicPr>
          <p:cNvPr id="4" name="Content Placeholder 3" descr="RuleOfThre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09" r="-44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29430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5. Regression</a:t>
            </a:r>
            <a:r>
              <a:rPr lang="en-US" sz="2800" dirty="0"/>
              <a:t>: associate multiple (noisy) factors with each other</a:t>
            </a:r>
          </a:p>
        </p:txBody>
      </p:sp>
      <p:pic>
        <p:nvPicPr>
          <p:cNvPr id="4" name="Content Placeholder 3" descr="Regress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7608" y="6162843"/>
            <a:ext cx="838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Tall parents tend to have shorter children while tall children tend to have shorter parents </a:t>
            </a:r>
          </a:p>
        </p:txBody>
      </p:sp>
    </p:spTree>
    <p:extLst>
      <p:ext uri="{BB962C8B-B14F-4D97-AF65-F5344CB8AC3E}">
        <p14:creationId xmlns:p14="http://schemas.microsoft.com/office/powerpoint/2010/main" val="15546298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dirty="0">
                <a:solidFill>
                  <a:srgbClr val="7F7F7F"/>
                </a:solidFill>
              </a:rPr>
              <a:t>Inter-comparison</a:t>
            </a:r>
          </a:p>
          <a:p>
            <a:r>
              <a:rPr lang="en-US" dirty="0">
                <a:solidFill>
                  <a:srgbClr val="7F7F7F"/>
                </a:solidFill>
              </a:rPr>
              <a:t>Likelihood</a:t>
            </a:r>
          </a:p>
          <a:p>
            <a:r>
              <a:rPr lang="en-US" dirty="0">
                <a:solidFill>
                  <a:srgbClr val="7F7F7F"/>
                </a:solidFill>
              </a:rPr>
              <a:t>Regression</a:t>
            </a:r>
          </a:p>
          <a:p>
            <a:r>
              <a:rPr lang="en-US" b="1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75219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Aggregation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Inter-comparison</a:t>
            </a:r>
          </a:p>
          <a:p>
            <a:r>
              <a:rPr lang="en-US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sz="3200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3513523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7. Residual: </a:t>
            </a:r>
            <a:r>
              <a:rPr lang="en-US" sz="2800" dirty="0"/>
              <a:t>Variation left over after we have captured the known effects</a:t>
            </a:r>
          </a:p>
        </p:txBody>
      </p:sp>
      <p:pic>
        <p:nvPicPr>
          <p:cNvPr id="5" name="Content Placeholder 4" descr="OneWayAnovaWMeanLin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90293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Residual: Predicted - Observed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model</a:t>
            </a:r>
          </a:p>
        </p:txBody>
      </p:sp>
      <p:pic>
        <p:nvPicPr>
          <p:cNvPr id="9" name="Content Placeholder 8" descr="ResidualOneWayANOVAData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9" b="-1032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Mean model</a:t>
            </a:r>
          </a:p>
        </p:txBody>
      </p:sp>
      <p:pic>
        <p:nvPicPr>
          <p:cNvPr id="10" name="Content Placeholder 9" descr="ResidualNullOneWayANOVAData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9" b="-10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95352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Predict child’s height from parent’s height</a:t>
            </a:r>
          </a:p>
        </p:txBody>
      </p:sp>
      <p:pic>
        <p:nvPicPr>
          <p:cNvPr id="3" name="Content Placeholder 2" descr="RegressionTigh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32722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Distribution of error in predicting child’s height</a:t>
            </a:r>
          </a:p>
        </p:txBody>
      </p:sp>
      <p:pic>
        <p:nvPicPr>
          <p:cNvPr id="4" name="Content Placeholder 3" descr="DistributionOfResidual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642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9308D-AF81-284A-8413-6C630101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Poll</a:t>
            </a:r>
            <a:r>
              <a:rPr lang="en-US" sz="2800" dirty="0"/>
              <a:t>: Is the gene differentially expressed between these two time-points?</a:t>
            </a:r>
          </a:p>
        </p:txBody>
      </p:sp>
      <p:pic>
        <p:nvPicPr>
          <p:cNvPr id="4" name="Content Placeholder 3" descr="boxplot_of_gene_expression_two_timepoints.pdf">
            <a:extLst>
              <a:ext uri="{FF2B5EF4-FFF2-40B4-BE49-F238E27FC236}">
                <a16:creationId xmlns:a16="http://schemas.microsoft.com/office/drawing/2014/main" id="{028C2C84-158D-4349-BDAF-672422CD0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914400" y="1735138"/>
            <a:ext cx="7313613" cy="40560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338DD-B8C5-FB4E-BF77-A9E07FC2220B}"/>
              </a:ext>
            </a:extLst>
          </p:cNvPr>
          <p:cNvSpPr txBox="1"/>
          <p:nvPr/>
        </p:nvSpPr>
        <p:spPr>
          <a:xfrm>
            <a:off x="914400" y="5791200"/>
            <a:ext cx="76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Intuition: The scatter of expression values at E11.5 is shifted up compared to E9.5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2C93F-91FA-154D-AA27-373022823540}"/>
              </a:ext>
            </a:extLst>
          </p:cNvPr>
          <p:cNvSpPr txBox="1"/>
          <p:nvPr/>
        </p:nvSpPr>
        <p:spPr>
          <a:xfrm>
            <a:off x="914400" y="6211669"/>
            <a:ext cx="7731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Quantitative: The mean of expression values at E11.5 is shifted up compared to the </a:t>
            </a:r>
          </a:p>
          <a:p>
            <a:r>
              <a:rPr lang="en-US" dirty="0"/>
              <a:t>Mean of expression values at E9.5 by 15 units</a:t>
            </a:r>
          </a:p>
        </p:txBody>
      </p:sp>
    </p:spTree>
    <p:extLst>
      <p:ext uri="{BB962C8B-B14F-4D97-AF65-F5344CB8AC3E}">
        <p14:creationId xmlns:p14="http://schemas.microsoft.com/office/powerpoint/2010/main" val="39818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38048</TotalTime>
  <Words>3281</Words>
  <Application>Microsoft Macintosh PowerPoint</Application>
  <PresentationFormat>On-screen Show (4:3)</PresentationFormat>
  <Paragraphs>473</Paragraphs>
  <Slides>83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Calibri</vt:lpstr>
      <vt:lpstr>Cambria Math</vt:lpstr>
      <vt:lpstr>Goudy Old Style</vt:lpstr>
      <vt:lpstr>Helvetica</vt:lpstr>
      <vt:lpstr>Helvetica Neue</vt:lpstr>
      <vt:lpstr>Helvetica Neue Light</vt:lpstr>
      <vt:lpstr>Impact</vt:lpstr>
      <vt:lpstr>Rockwell</vt:lpstr>
      <vt:lpstr>Inkwell</vt:lpstr>
      <vt:lpstr>Equation</vt:lpstr>
      <vt:lpstr>Introduction to Statistics and Experimental Design</vt:lpstr>
      <vt:lpstr>About this course</vt:lpstr>
      <vt:lpstr>PowerPoint Presentation</vt:lpstr>
      <vt:lpstr>PowerPoint Presentation</vt:lpstr>
      <vt:lpstr>Motivation for use of Statistics</vt:lpstr>
      <vt:lpstr>Historical figures</vt:lpstr>
      <vt:lpstr>Experiment: Gene controlling developing heart</vt:lpstr>
      <vt:lpstr>Seven pillars of statistical wisdom</vt:lpstr>
      <vt:lpstr>Poll: Is the gene differentially expressed between these two time-points?</vt:lpstr>
      <vt:lpstr>1. Aggregation: one number to capture an entire distribution</vt:lpstr>
      <vt:lpstr>Poll: Over what group of samples is the mean expression implied when we say that the mean of the expression of the genes is shifted up? </vt:lpstr>
      <vt:lpstr>Target population</vt:lpstr>
      <vt:lpstr>Seven pillars of statistical wisdom</vt:lpstr>
      <vt:lpstr>PowerPoint Presentation</vt:lpstr>
      <vt:lpstr>2. Information on aggregate measure: rate of gain decreases with increasing sample size</vt:lpstr>
      <vt:lpstr>PowerPoint Presentation</vt:lpstr>
      <vt:lpstr>Seven pillars of statistical wisdom</vt:lpstr>
      <vt:lpstr>3. Inter-comparison: with limited data can make conclusions applicable to larger target population</vt:lpstr>
      <vt:lpstr>Is gene differentially expressed between the two developmental time-points?</vt:lpstr>
      <vt:lpstr>Convince a skeptic: Repeat this experiment 1000 times </vt:lpstr>
      <vt:lpstr>Sampling distribution captures the distribution of the chosen statistic over repeated experiments</vt:lpstr>
      <vt:lpstr>PowerPoint Presentation</vt:lpstr>
      <vt:lpstr>Central limit theorem allows us to estimate the variation of the location of the sampling distribution over repeated experiments </vt:lpstr>
      <vt:lpstr>Two conclusions from the data</vt:lpstr>
      <vt:lpstr>Theoretical distribution of difference in means under the skeptical view-point/Null hypothesis (H0)</vt:lpstr>
      <vt:lpstr>PowerPoint Presentation</vt:lpstr>
      <vt:lpstr>PowerPoint Presentation</vt:lpstr>
      <vt:lpstr>PowerPoint Presentation</vt:lpstr>
      <vt:lpstr>How does the sampling distribution change with varying underlying variation?</vt:lpstr>
      <vt:lpstr>How does the sampling distribution change with the number of replicates?</vt:lpstr>
      <vt:lpstr>Power to detect a difference of means of -15</vt:lpstr>
      <vt:lpstr>PowerPoint Presentation</vt:lpstr>
      <vt:lpstr>Power to detect varying levels of difference in mean differences</vt:lpstr>
      <vt:lpstr>Power analyses or how one tries to minimize Type II error – before your experiment</vt:lpstr>
      <vt:lpstr>Control false positives or reduce Type I error – after experiment</vt:lpstr>
      <vt:lpstr>P0, pre-experiment probability of finding a true association among all possible testable associations</vt:lpstr>
      <vt:lpstr>Assume that we test c associations in all …</vt:lpstr>
      <vt:lpstr>Assume that we test c associations in all …</vt:lpstr>
      <vt:lpstr>Assume that we test c associations in all …</vt:lpstr>
      <vt:lpstr>Only a very tiny fraction (0.1%) of your research findings would be true findings!!</vt:lpstr>
      <vt:lpstr>PowerPoint Presentation</vt:lpstr>
      <vt:lpstr>PowerPoint Presentation</vt:lpstr>
      <vt:lpstr>Terminology for Hypothesis Testing</vt:lpstr>
      <vt:lpstr>Z/T-statistic</vt:lpstr>
      <vt:lpstr>T-statistic and sampling distribution</vt:lpstr>
      <vt:lpstr>Continuous response and categorical predictor</vt:lpstr>
      <vt:lpstr>Two categorical variables</vt:lpstr>
      <vt:lpstr>Continuous response with a categorical variable</vt:lpstr>
      <vt:lpstr>Continuous response against a continuous variable</vt:lpstr>
      <vt:lpstr>Seven pillars of statistical wisdom</vt:lpstr>
      <vt:lpstr>4. Likelihood: model variation in the location of data using probability</vt:lpstr>
      <vt:lpstr>Poll: Which of these genes are differentially expressed?</vt:lpstr>
      <vt:lpstr>Look at distribution of p-values</vt:lpstr>
      <vt:lpstr>Seven pillars of statistical wisdom</vt:lpstr>
      <vt:lpstr>7. Design: Capture effects of interest and avoid unwanted variation  </vt:lpstr>
      <vt:lpstr>Which is better? Design 1 or Design 2?</vt:lpstr>
      <vt:lpstr>Which is better? Design 1 or Design 2?</vt:lpstr>
      <vt:lpstr>Which is better? Design 1 or Design 2?</vt:lpstr>
      <vt:lpstr>How many n? What do we need to perform statistical power calculations?</vt:lpstr>
      <vt:lpstr>Sampling to maximize chance of identifying an association</vt:lpstr>
      <vt:lpstr>Genotype and development time effect on gene expression</vt:lpstr>
      <vt:lpstr>Cellular reprogramming efficiency as a function of Wnt and Bmp levels</vt:lpstr>
      <vt:lpstr>Genotype effect on gene expression</vt:lpstr>
      <vt:lpstr>Litter effect dominates the variation</vt:lpstr>
      <vt:lpstr>Plate design: Response over time</vt:lpstr>
      <vt:lpstr>Gene expression association: smaller effect size</vt:lpstr>
      <vt:lpstr>Longitudinal data design</vt:lpstr>
      <vt:lpstr>scRNA-seq data for 3  conditions</vt:lpstr>
      <vt:lpstr>scRNA-seq data for 3  conditions</vt:lpstr>
      <vt:lpstr>Seven pillars of statistical wisdom</vt:lpstr>
      <vt:lpstr>Please give us feedback</vt:lpstr>
      <vt:lpstr>PowerPoint Presentation</vt:lpstr>
      <vt:lpstr>Confounding in scRNA-seq data is a big problem</vt:lpstr>
      <vt:lpstr>PowerPoint Presentation</vt:lpstr>
      <vt:lpstr>Seven pillars of statistical wisdom</vt:lpstr>
      <vt:lpstr>PowerPoint Presentation</vt:lpstr>
      <vt:lpstr>Rule of three</vt:lpstr>
      <vt:lpstr>5. Regression: associate multiple (noisy) factors with each other</vt:lpstr>
      <vt:lpstr>Seven pillars of statistical wisdom</vt:lpstr>
      <vt:lpstr>7. Residual: Variation left over after we have captured the known effects</vt:lpstr>
      <vt:lpstr>Residual: Predicted - Observed</vt:lpstr>
      <vt:lpstr>Predict child’s height from parent’s height</vt:lpstr>
      <vt:lpstr>Distribution of error in predicting child’s height</vt:lpstr>
    </vt:vector>
  </TitlesOfParts>
  <Company>J D Gladstone Institutes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 and Experimental Design</dc:title>
  <dc:creator>Reuben Thomas</dc:creator>
  <cp:lastModifiedBy>Microsoft Office User</cp:lastModifiedBy>
  <cp:revision>202</cp:revision>
  <dcterms:created xsi:type="dcterms:W3CDTF">2019-02-08T22:01:19Z</dcterms:created>
  <dcterms:modified xsi:type="dcterms:W3CDTF">2022-02-22T19:57:42Z</dcterms:modified>
</cp:coreProperties>
</file>