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6858000" cx="12192000"/>
  <p:notesSz cx="6858000" cy="9144000"/>
  <p:embeddedFontLst>
    <p:embeddedFont>
      <p:font typeface="Helvetica Neue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40">
          <p15:clr>
            <a:srgbClr val="A4A3A4"/>
          </p15:clr>
        </p15:guide>
        <p15:guide id="2" pos="3864">
          <p15:clr>
            <a:srgbClr val="A4A3A4"/>
          </p15:clr>
        </p15:guide>
        <p15:guide id="3" pos="722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4" roundtripDataSignature="AMtx7mjhVLcePpeuJkagHw7IKGlkTXai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 orient="horz"/>
        <p:guide pos="3864"/>
        <p:guide pos="72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elveticaNeue-boldItalic.fntdata"/><Relationship Id="rId72" Type="http://schemas.openxmlformats.org/officeDocument/2006/relationships/font" Target="fonts/HelveticaNeue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customschemas.google.com/relationships/presentationmetadata" Target="meta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HelveticaNeue-bold.fntdata"/><Relationship Id="rId70" Type="http://schemas.openxmlformats.org/officeDocument/2006/relationships/font" Target="fonts/HelveticaNeue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15ec95c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15ec95c8_0_1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f315ec95c8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15ec95c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15ec95c8_0_2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f315ec95c8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3cfdc37e5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3cfdc37e5_0_5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103cfdc37e5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3cfdc37e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03cfdc37e5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resource: https://ggplot2.tidyverse.org/</a:t>
            </a:r>
            <a:endParaRPr/>
          </a:p>
        </p:txBody>
      </p:sp>
      <p:sp>
        <p:nvSpPr>
          <p:cNvPr id="352" name="Google Shape;352;g103cfdc37e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3cfdc37e5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3cfdc37e5_0_85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resource: https://ggplot2.tidyverse.org/</a:t>
            </a:r>
            <a:endParaRPr/>
          </a:p>
        </p:txBody>
      </p:sp>
      <p:sp>
        <p:nvSpPr>
          <p:cNvPr id="361" name="Google Shape;361;g103cfdc37e5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3cfdc37e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03cfdc37e5_0_39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03cfdc37e5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315ec95c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315ec95c8_0_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f315ec95c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https://www.interaction-design.org/literature/book/the-encyclopedia-of-human-computer-interaction-2nd-ed/data-visualization-for-human-perception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The quote in Title is by </a:t>
            </a:r>
            <a:r>
              <a:rPr b="0" lang="en-US"/>
              <a:t>Ben Shneiderman</a:t>
            </a:r>
            <a:r>
              <a:rPr b="1" lang="en-US"/>
              <a:t>.</a:t>
            </a:r>
            <a:endParaRPr/>
          </a:p>
        </p:txBody>
      </p:sp>
      <p:sp>
        <p:nvSpPr>
          <p:cNvPr id="421" name="Google Shape;42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03cfdc37e5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03cfdc37e5_0_59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103cfdc37e5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https://shiny.rstudio.com/gallery/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4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https://rstudio-pubs-static.s3.amazonaws.com/13301_6641d73cfac741a59c0a851feb99e98b.html</a:t>
            </a:r>
            <a:endParaRPr/>
          </a:p>
        </p:txBody>
      </p:sp>
      <p:sp>
        <p:nvSpPr>
          <p:cNvPr id="502" name="Google Shape;502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4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https://cran.r-project.org/web/packages/UpSetR/README.html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Note that the data displayed on this slide is not the same as that on the previous slide.</a:t>
            </a:r>
            <a:endParaRPr/>
          </a:p>
        </p:txBody>
      </p:sp>
      <p:sp>
        <p:nvSpPr>
          <p:cNvPr id="510" name="Google Shape;510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4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https://earlglynn.github.io/RNotes/package/RColorBrewer/index.html</a:t>
            </a:r>
            <a:endParaRPr b="0"/>
          </a:p>
        </p:txBody>
      </p:sp>
      <p:sp>
        <p:nvSpPr>
          <p:cNvPr id="519" name="Google Shape;519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03cfdc37e5_0_7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103cfdc37e5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5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5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https://rstudio.com/wp-content/uploads/2015/03/ggplot2-cheatsheet.pdf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https://link.springer.com/book/10.1007%2F978-0-387-98141-3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https://link.springer.com/book/10.1007%2F0-387-28695-0</a:t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002A4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3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8"/>
          <p:cNvSpPr txBox="1"/>
          <p:nvPr>
            <p:ph idx="1" type="subTitle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8"/>
          <p:cNvSpPr txBox="1"/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8"/>
          <p:cNvSpPr txBox="1"/>
          <p:nvPr>
            <p:ph idx="2" type="body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D0E2"/>
              </a:buClr>
              <a:buSzPts val="3600"/>
              <a:buFont typeface="Arial"/>
              <a:buNone/>
              <a:defRPr b="0" i="0" sz="3600">
                <a:solidFill>
                  <a:srgbClr val="06D0E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gradFill>
          <a:gsLst>
            <a:gs pos="0">
              <a:srgbClr val="002A40"/>
            </a:gs>
            <a:gs pos="100000">
              <a:srgbClr val="002A40"/>
            </a:gs>
          </a:gsLst>
          <a:lin ang="2700000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7"/>
          <p:cNvSpPr txBox="1"/>
          <p:nvPr>
            <p:ph type="ctrTitle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8"/>
          <p:cNvSpPr txBox="1"/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" type="body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9"/>
          <p:cNvSpPr txBox="1"/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9"/>
          <p:cNvSpPr txBox="1"/>
          <p:nvPr>
            <p:ph idx="1" type="body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8181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A40"/>
              </a:buClr>
              <a:buSzPts val="2000"/>
              <a:buFont typeface="Helvetica Neue"/>
              <a:buNone/>
              <a:defRPr sz="2000"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 sz="1800"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100000">
                <a:srgbClr val="002A40"/>
              </a:gs>
            </a:gsLst>
            <a:lin ang="2700000" scaled="0"/>
          </a:gradFill>
          <a:ln>
            <a:noFill/>
          </a:ln>
        </p:spPr>
        <p:txBody>
          <a:bodyPr anchorCtr="0" anchor="b" bIns="45700" lIns="182875" spcFirstLastPara="1" rIns="18287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0"/>
          <p:cNvSpPr txBox="1"/>
          <p:nvPr>
            <p:ph idx="1" type="body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988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●"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 txBox="1"/>
          <p:nvPr>
            <p:ph idx="1" type="body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>
            <a:lvl1pPr indent="-3708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  <a:defRPr sz="6000"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  <a:defRPr b="0" i="0" sz="2800">
                <a:solidFill>
                  <a:srgbClr val="002A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Helvetica Neue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400"/>
              <a:buFont typeface="Arial"/>
              <a:buNone/>
              <a:defRPr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/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182875" spcFirstLastPara="1" rIns="182875" wrap="square" tIns="0">
            <a:noAutofit/>
          </a:bodyPr>
          <a:lstStyle>
            <a:lvl1pPr lvl="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2"/>
          <p:cNvSpPr txBox="1"/>
          <p:nvPr>
            <p:ph idx="1" type="body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0360" lvl="0" marL="457200" algn="l">
              <a:lnSpc>
                <a:spcPct val="118181"/>
              </a:lnSpc>
              <a:spcBef>
                <a:spcPts val="600"/>
              </a:spcBef>
              <a:spcAft>
                <a:spcPts val="0"/>
              </a:spcAft>
              <a:buClr>
                <a:srgbClr val="002A40"/>
              </a:buClr>
              <a:buSzPts val="1760"/>
              <a:buFont typeface="Arial"/>
              <a:buChar char="●"/>
              <a:defRPr b="0" i="0" sz="2200">
                <a:solidFill>
                  <a:srgbClr val="002A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A40"/>
              </a:buClr>
              <a:buSzPts val="2000"/>
              <a:buFont typeface="Helvetica Neue"/>
              <a:buNone/>
              <a:defRPr sz="2000"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 sz="1800"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002A4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77"/>
            <a:ext cx="12183232" cy="685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6526" y="2597728"/>
            <a:ext cx="6138949" cy="166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A40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3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4"/>
          <p:cNvSpPr txBox="1"/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rgbClr val="002A4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77"/>
            <a:ext cx="12183232" cy="685384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5"/>
          <p:cNvSpPr txBox="1"/>
          <p:nvPr>
            <p:ph type="ctrTitle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rgbClr val="002A4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/>
          <p:nvPr>
            <p:ph type="ctrTitle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24.png"/><Relationship Id="rId6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Relationship Id="rId4" Type="http://schemas.openxmlformats.org/officeDocument/2006/relationships/hyperlink" Target="https://raw.githubusercontent.com/rstudio/cheatsheets/master/data-visualization.pdf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raw.githubusercontent.com/rstudio/cheatsheets/master/data-visualization.pdf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raw.githubusercontent.com/rstudio/cheatsheets/master/data-visualization.pdf" TargetMode="External"/><Relationship Id="rId4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stackoverflow.com/" TargetMode="External"/><Relationship Id="rId4" Type="http://schemas.openxmlformats.org/officeDocument/2006/relationships/hyperlink" Target="https://cran.r-project.org/web/packages/egg/vignettes/Ecosystem.html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ww.surveymonkey.com/r/F75J6VZ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www.r-graph-gallery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shiny.rstudio.com/gallery/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journals.plos.org/ploscompbiol/article?id=10.1371/journal.pcbi.1003833#s6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1524000" y="5348288"/>
            <a:ext cx="91440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Leandro Lima, Ayushi Agrawal, Anders Riutta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Bioinformatics Core, GIDB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December, 2021</a:t>
            </a:r>
            <a:endParaRPr/>
          </a:p>
        </p:txBody>
      </p:sp>
      <p:sp>
        <p:nvSpPr>
          <p:cNvPr id="78" name="Google Shape;78;p1"/>
          <p:cNvSpPr txBox="1"/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Data Visualization with R</a:t>
            </a:r>
            <a:endParaRPr/>
          </a:p>
        </p:txBody>
      </p:sp>
      <p:sp>
        <p:nvSpPr>
          <p:cNvPr id="79" name="Google Shape;79;p1"/>
          <p:cNvSpPr txBox="1"/>
          <p:nvPr>
            <p:ph idx="2" type="body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D0E2"/>
              </a:buClr>
              <a:buSzPts val="3600"/>
              <a:buFont typeface="Arial"/>
              <a:buNone/>
            </a:pPr>
            <a:r>
              <a:rPr lang="en-US"/>
              <a:t>Gladstone Institutes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Refresher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6159500" y="2228870"/>
            <a:ext cx="5194300" cy="340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 sz="2400"/>
              <a:t>R can do all that a calculator can.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Open R.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Try 2+3.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Try 2*3.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Try (2+3)/5.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 sz="2400"/>
              <a:t>Conclusion: Off with the calculators!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R:= Calculator with more “buttons” than you'll ever use.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971" y="2228870"/>
            <a:ext cx="4824413" cy="297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838200" y="1876483"/>
            <a:ext cx="10515600" cy="322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Text only interface. Inputs and outputs can be images.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RStudio: Brings more Graphical User Interface (GUI) features to R.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RStudio is to R as Microsoft Word is to Notepad in Windows or TextEdit in Mac. (~kinda)</a:t>
            </a:r>
            <a:endParaRPr/>
          </a:p>
        </p:txBody>
      </p:sp>
      <p:sp>
        <p:nvSpPr>
          <p:cNvPr id="150" name="Google Shape;1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 is a console application.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838200" y="1876483"/>
            <a:ext cx="10515600" cy="3752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Looking at an old script, or someone else’s script can be scary.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Speak to machine in code.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Leave comments in natural language (e.g., English).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Anything written after # is interpreted by R as a comment for humans.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56" name="Google Shape;1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Commenting inside a source script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Empty workspace/environment</a:t>
            </a:r>
            <a:endParaRPr/>
          </a:p>
        </p:txBody>
      </p:sp>
      <p:pic>
        <p:nvPicPr>
          <p:cNvPr id="162" name="Google Shape;16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121" y="2603500"/>
            <a:ext cx="574607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Data analysis creates objects that store data. </a:t>
            </a:r>
            <a:br>
              <a:rPr lang="en-US" sz="2400">
                <a:solidFill>
                  <a:schemeClr val="lt1"/>
                </a:solidFill>
              </a:rPr>
            </a:br>
            <a:r>
              <a:rPr lang="en-US" sz="1600">
                <a:solidFill>
                  <a:schemeClr val="lt1"/>
                </a:solidFill>
              </a:rPr>
              <a:t>(top-right pane in RStudio)</a:t>
            </a:r>
            <a:endParaRPr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500" y="2131070"/>
            <a:ext cx="69850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593" y="3479464"/>
            <a:ext cx="1736132" cy="96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7051" y="3724341"/>
            <a:ext cx="774915" cy="69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5020" y="3504939"/>
            <a:ext cx="2133858" cy="9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>
            <a:off x="810065" y="24049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400"/>
              <a:buFont typeface="Arial"/>
              <a:buNone/>
            </a:pPr>
            <a:r>
              <a:rPr lang="en-US"/>
              <a:t>Data structures</a:t>
            </a:r>
            <a:endParaRPr/>
          </a:p>
        </p:txBody>
      </p:sp>
      <p:sp>
        <p:nvSpPr>
          <p:cNvPr id="179" name="Google Shape;1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Data structures are data organization/storage formats.</a:t>
            </a:r>
            <a:endParaRPr i="1" sz="2800">
              <a:solidFill>
                <a:schemeClr val="lt1"/>
              </a:solidFill>
            </a:endParaRPr>
          </a:p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838200" y="1825625"/>
            <a:ext cx="10515600" cy="3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Storing data physically? Options: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783" y="3127635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7268" y="2923081"/>
            <a:ext cx="2520430" cy="23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5">
            <a:alphaModFix/>
          </a:blip>
          <a:srcRect b="10939" l="0" r="0" t="0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2173" y="3127635"/>
            <a:ext cx="2313482" cy="166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Sticky note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Printer paper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pad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scroll</a:t>
            </a:r>
            <a:endParaRPr/>
          </a:p>
        </p:txBody>
      </p:sp>
      <p:sp>
        <p:nvSpPr>
          <p:cNvPr id="194" name="Google Shape;19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Data structures are data organization/storage formats.</a:t>
            </a:r>
            <a:endParaRPr i="1" sz="2800">
              <a:solidFill>
                <a:schemeClr val="lt1"/>
              </a:solidFill>
            </a:endParaRPr>
          </a:p>
        </p:txBody>
      </p:sp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838200" y="1825625"/>
            <a:ext cx="10515600" cy="419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Working with data in R? Options: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Numeric vector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c(2, 5, 10, 11)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Character vector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c(“apples”, “oranges”, “butter”, “dry yeast”)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Data frames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dat from Iris example.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Matrix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Example counts for genes in several samples.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Lists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Flexible data structures.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mylist &lt;- list(a = c(2, 5, 10, 11),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en-US" sz="2000"/>
              <a:t>            b = c(“apples”, “oranges”, “butter”, “dry yeast”)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en-US" sz="2000"/>
              <a:t>)</a:t>
            </a:r>
            <a:endParaRPr/>
          </a:p>
          <a:p>
            <a:pPr indent="-400811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201" name="Google Shape;2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Error!!!</a:t>
            </a:r>
            <a:endParaRPr/>
          </a:p>
        </p:txBody>
      </p:sp>
      <p:pic>
        <p:nvPicPr>
          <p:cNvPr id="207" name="Google Shape;2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1478" y="2248255"/>
            <a:ext cx="4169043" cy="375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315ec95c8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86" name="Google Shape;86;gf315ec95c8_0_14"/>
          <p:cNvSpPr txBox="1"/>
          <p:nvPr>
            <p:ph idx="1" type="body"/>
          </p:nvPr>
        </p:nvSpPr>
        <p:spPr>
          <a:xfrm>
            <a:off x="838200" y="2392858"/>
            <a:ext cx="10515600" cy="24525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Leandro Lima, Bioinformatician II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Ayushi Agrawal, Bioinformatician II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Anders Riutta, Software Engineer III (T.A.)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992944" y="24752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400"/>
              <a:buFont typeface="Arial"/>
              <a:buNone/>
            </a:pPr>
            <a:r>
              <a:rPr lang="en-US"/>
              <a:t>Functions</a:t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Working with buttons for modern scientific calculations? </a:t>
            </a:r>
            <a:endParaRPr/>
          </a:p>
        </p:txBody>
      </p:sp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838200" y="2389239"/>
            <a:ext cx="4235245" cy="3787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The best of calculators =&gt; 10s of buttons for specific tasks.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Modern science needs many times more than 10s.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138" y="2389239"/>
            <a:ext cx="2662051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Functions are to R what buttons are to calculators. </a:t>
            </a:r>
            <a:endParaRPr/>
          </a:p>
        </p:txBody>
      </p:sp>
      <p:sp>
        <p:nvSpPr>
          <p:cNvPr id="227" name="Google Shape;227;p19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 can perform 100s of 1000s of tasks.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Tasks are performed by using functions.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Examples: sum(), prod(), mean(), t.test().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function()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19"/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4" name="Google Shape;234;p19"/>
          <p:cNvCxnSpPr/>
          <p:nvPr/>
        </p:nvCxnSpPr>
        <p:spPr>
          <a:xfrm flipH="1" rot="10800000">
            <a:off x="2851042" y="5231651"/>
            <a:ext cx="1488483" cy="21803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35" name="Google Shape;235;p19"/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Result1</a:t>
            </a: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Result2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Result3</a:t>
            </a:r>
            <a:endParaRPr/>
          </a:p>
        </p:txBody>
      </p:sp>
      <p:cxnSp>
        <p:nvCxnSpPr>
          <p:cNvPr id="238" name="Google Shape;238;p19"/>
          <p:cNvCxnSpPr>
            <a:endCxn id="235" idx="1"/>
          </p:cNvCxnSpPr>
          <p:nvPr/>
        </p:nvCxnSpPr>
        <p:spPr>
          <a:xfrm flipH="1" rot="10800000">
            <a:off x="7636790" y="4229724"/>
            <a:ext cx="1600200" cy="435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9" name="Google Shape;239;p19"/>
          <p:cNvCxnSpPr>
            <a:endCxn id="236" idx="1"/>
          </p:cNvCxnSpPr>
          <p:nvPr/>
        </p:nvCxnSpPr>
        <p:spPr>
          <a:xfrm flipH="1" rot="10800000">
            <a:off x="7700451" y="4817893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40" name="Google Shape;240;p19"/>
          <p:cNvCxnSpPr>
            <a:endCxn id="237" idx="1"/>
          </p:cNvCxnSpPr>
          <p:nvPr/>
        </p:nvCxnSpPr>
        <p:spPr>
          <a:xfrm>
            <a:off x="7609551" y="5358305"/>
            <a:ext cx="1488600" cy="9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There are functions for all sorts of things.</a:t>
            </a:r>
            <a:endParaRPr/>
          </a:p>
        </p:txBody>
      </p:sp>
      <p:sp>
        <p:nvSpPr>
          <p:cNvPr id="247" name="Google Shape;247;p20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 to read a table saved in a file: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read.table()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Usage: read.table(“filename”)</a:t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read.table()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name</a:t>
            </a:r>
            <a:endParaRPr/>
          </a:p>
        </p:txBody>
      </p:sp>
      <p:cxnSp>
        <p:nvCxnSpPr>
          <p:cNvPr id="250" name="Google Shape;250;p20"/>
          <p:cNvCxnSpPr/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51" name="Google Shape;251;p20"/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displayed in R.</a:t>
            </a:r>
            <a:endParaRPr/>
          </a:p>
        </p:txBody>
      </p:sp>
      <p:cxnSp>
        <p:nvCxnSpPr>
          <p:cNvPr id="252" name="Google Shape;252;p20"/>
          <p:cNvCxnSpPr>
            <a:endCxn id="251" idx="1"/>
          </p:cNvCxnSpPr>
          <p:nvPr/>
        </p:nvCxnSpPr>
        <p:spPr>
          <a:xfrm>
            <a:off x="7700451" y="4801905"/>
            <a:ext cx="1397700" cy="15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53" name="Google Shape;2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There are functions for all sorts of things.</a:t>
            </a:r>
            <a:endParaRPr/>
          </a:p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 to find complementary DNA sequence.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complement()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Usage: complement(sequence)</a:t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complement()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ACGT</a:t>
            </a:r>
            <a:endParaRPr/>
          </a:p>
        </p:txBody>
      </p:sp>
      <p:cxnSp>
        <p:nvCxnSpPr>
          <p:cNvPr id="262" name="Google Shape;262;p21"/>
          <p:cNvCxnSpPr/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63" name="Google Shape;263;p21"/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TGCA</a:t>
            </a:r>
            <a:endParaRPr/>
          </a:p>
        </p:txBody>
      </p:sp>
      <p:cxnSp>
        <p:nvCxnSpPr>
          <p:cNvPr id="264" name="Google Shape;264;p21"/>
          <p:cNvCxnSpPr>
            <a:endCxn id="263" idx="1"/>
          </p:cNvCxnSpPr>
          <p:nvPr/>
        </p:nvCxnSpPr>
        <p:spPr>
          <a:xfrm flipH="1" rot="10800000">
            <a:off x="7700451" y="4714464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65" name="Google Shape;26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There are functions for all sorts of things.</a:t>
            </a:r>
            <a:endParaRPr/>
          </a:p>
        </p:txBody>
      </p:sp>
      <p:sp>
        <p:nvSpPr>
          <p:cNvPr id="271" name="Google Shape;271;p22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 to install a package in R.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install.packages()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Usage: install.packages(“ggplot2”)</a:t>
            </a:r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Install.packages()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1362397" y="4656941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name</a:t>
            </a:r>
            <a:endParaRPr/>
          </a:p>
        </p:txBody>
      </p:sp>
      <p:cxnSp>
        <p:nvCxnSpPr>
          <p:cNvPr id="274" name="Google Shape;274;p22"/>
          <p:cNvCxnSpPr/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75" name="Google Shape;275;p22"/>
          <p:cNvSpPr txBox="1"/>
          <p:nvPr/>
        </p:nvSpPr>
        <p:spPr>
          <a:xfrm>
            <a:off x="9098151" y="4529798"/>
            <a:ext cx="15653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installed</a:t>
            </a:r>
            <a:endParaRPr/>
          </a:p>
        </p:txBody>
      </p:sp>
      <p:cxnSp>
        <p:nvCxnSpPr>
          <p:cNvPr id="276" name="Google Shape;276;p22"/>
          <p:cNvCxnSpPr>
            <a:endCxn id="275" idx="1"/>
          </p:cNvCxnSpPr>
          <p:nvPr/>
        </p:nvCxnSpPr>
        <p:spPr>
          <a:xfrm>
            <a:off x="7700451" y="4837964"/>
            <a:ext cx="1397700" cy="15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77" name="Google Shape;2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Directing output of one function as input to another.</a:t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read.table()</a:t>
            </a:r>
            <a:endParaRPr/>
          </a:p>
        </p:txBody>
      </p:sp>
      <p:sp>
        <p:nvSpPr>
          <p:cNvPr id="284" name="Google Shape;284;p23"/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name</a:t>
            </a:r>
            <a:endParaRPr/>
          </a:p>
        </p:txBody>
      </p:sp>
      <p:cxnSp>
        <p:nvCxnSpPr>
          <p:cNvPr id="285" name="Google Shape;285;p23"/>
          <p:cNvCxnSpPr/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86" name="Google Shape;286;p23"/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displayed in R.</a:t>
            </a:r>
            <a:endParaRPr/>
          </a:p>
        </p:txBody>
      </p:sp>
      <p:cxnSp>
        <p:nvCxnSpPr>
          <p:cNvPr id="287" name="Google Shape;287;p23"/>
          <p:cNvCxnSpPr/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88" name="Google Shape;288;p23"/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edgeR()</a:t>
            </a:r>
            <a:endParaRPr/>
          </a:p>
        </p:txBody>
      </p:sp>
      <p:cxnSp>
        <p:nvCxnSpPr>
          <p:cNvPr id="289" name="Google Shape;289;p23"/>
          <p:cNvCxnSpPr/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90" name="Google Shape;290;p23"/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differentially expressed genes.</a:t>
            </a:r>
            <a:endParaRPr/>
          </a:p>
        </p:txBody>
      </p:sp>
      <p:cxnSp>
        <p:nvCxnSpPr>
          <p:cNvPr id="291" name="Google Shape;291;p23"/>
          <p:cNvCxnSpPr/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92" name="Google Shape;29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i="1" lang="en-US" sz="2800">
                <a:solidFill>
                  <a:schemeClr val="lt1"/>
                </a:solidFill>
              </a:rPr>
              <a:t>Library</a:t>
            </a:r>
            <a:r>
              <a:rPr lang="en-US" sz="2800">
                <a:solidFill>
                  <a:schemeClr val="lt1"/>
                </a:solidFill>
              </a:rPr>
              <a:t> is a collection of functions.</a:t>
            </a:r>
            <a:endParaRPr/>
          </a:p>
        </p:txBody>
      </p:sp>
      <p:sp>
        <p:nvSpPr>
          <p:cNvPr id="298" name="Google Shape;29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 works with &gt; 100000 functions. 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More being added everyday.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If the software were to load (i.e., make available) all of them at startup, it will take a while to launch.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Solution: Bundle related functions together in a </a:t>
            </a:r>
            <a:r>
              <a:rPr i="1" lang="en-US" sz="2000"/>
              <a:t>library. 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Example: edgeR.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Load functions only when needed. (:= Install apps on smartphone as needed)</a:t>
            </a:r>
            <a:endParaRPr/>
          </a:p>
        </p:txBody>
      </p:sp>
      <p:sp>
        <p:nvSpPr>
          <p:cNvPr id="299" name="Google Shape;29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Functions may need lots of information</a:t>
            </a:r>
            <a:endParaRPr/>
          </a:p>
        </p:txBody>
      </p:sp>
      <p:sp>
        <p:nvSpPr>
          <p:cNvPr id="305" name="Google Shape;305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Calculators may take only numbers.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 functions take variety of things. Numbers, characters, etc.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Reading a file. Inputs required: File name and address on computer, formatting of file, type of file, etc.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Writing a file. Inputs required: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what to write?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where to write?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how to format the file?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Include column names, row names?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separate with comma?</a:t>
            </a:r>
            <a:endParaRPr/>
          </a:p>
        </p:txBody>
      </p:sp>
      <p:sp>
        <p:nvSpPr>
          <p:cNvPr id="306" name="Google Shape;30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/>
              <a:t>ggplot2: Package with functions for plotting.</a:t>
            </a:r>
            <a:endParaRPr/>
          </a:p>
        </p:txBody>
      </p:sp>
      <p:sp>
        <p:nvSpPr>
          <p:cNvPr id="312" name="Google Shape;312;p26"/>
          <p:cNvSpPr txBox="1"/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R can perform 100s of 1000s of tasks.</a:t>
            </a:r>
            <a:endParaRPr/>
          </a:p>
          <a:p>
            <a:pPr indent="-38608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t/>
            </a:r>
            <a:endParaRPr sz="1400">
              <a:solidFill>
                <a:srgbClr val="002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Tasks are performed by using functions.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Examples: sum(), prod(), mean(), t.test().</a:t>
            </a: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4339525" y="4592381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function()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1999281" y="4375405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1835903" y="4882454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1726769" y="5413703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26"/>
          <p:cNvCxnSpPr/>
          <p:nvPr/>
        </p:nvCxnSpPr>
        <p:spPr>
          <a:xfrm>
            <a:off x="3245603" y="4560071"/>
            <a:ext cx="1093922" cy="39232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18" name="Google Shape;318;p26"/>
          <p:cNvCxnSpPr/>
          <p:nvPr/>
        </p:nvCxnSpPr>
        <p:spPr>
          <a:xfrm>
            <a:off x="2851042" y="5182470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19" name="Google Shape;319;p26"/>
          <p:cNvCxnSpPr/>
          <p:nvPr/>
        </p:nvCxnSpPr>
        <p:spPr>
          <a:xfrm flipH="1" rot="10800000">
            <a:off x="2851042" y="5407015"/>
            <a:ext cx="1488483" cy="21803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20" name="Google Shape;320;p26"/>
          <p:cNvSpPr txBox="1"/>
          <p:nvPr/>
        </p:nvSpPr>
        <p:spPr>
          <a:xfrm>
            <a:off x="9236990" y="4220422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Result1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9098151" y="4808591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Result2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9098151" y="5440803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Result3</a:t>
            </a:r>
            <a:endParaRPr/>
          </a:p>
        </p:txBody>
      </p:sp>
      <p:cxnSp>
        <p:nvCxnSpPr>
          <p:cNvPr id="323" name="Google Shape;323;p26"/>
          <p:cNvCxnSpPr>
            <a:endCxn id="320" idx="1"/>
          </p:cNvCxnSpPr>
          <p:nvPr/>
        </p:nvCxnSpPr>
        <p:spPr>
          <a:xfrm flipH="1" rot="10800000">
            <a:off x="7636790" y="4405088"/>
            <a:ext cx="1600200" cy="435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24" name="Google Shape;324;p26"/>
          <p:cNvCxnSpPr>
            <a:endCxn id="321" idx="1"/>
          </p:cNvCxnSpPr>
          <p:nvPr/>
        </p:nvCxnSpPr>
        <p:spPr>
          <a:xfrm flipH="1" rot="10800000">
            <a:off x="7700451" y="4993257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25" name="Google Shape;325;p26"/>
          <p:cNvCxnSpPr>
            <a:endCxn id="322" idx="1"/>
          </p:cNvCxnSpPr>
          <p:nvPr/>
        </p:nvCxnSpPr>
        <p:spPr>
          <a:xfrm>
            <a:off x="7609551" y="5533669"/>
            <a:ext cx="1488600" cy="9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26" name="Google Shape;326;p2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15ec95c8_0_26"/>
          <p:cNvSpPr txBox="1"/>
          <p:nvPr>
            <p:ph idx="1" type="body"/>
          </p:nvPr>
        </p:nvSpPr>
        <p:spPr>
          <a:xfrm>
            <a:off x="838200" y="1876483"/>
            <a:ext cx="10515600" cy="25911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Prior </a:t>
            </a:r>
            <a:r>
              <a:rPr lang="en-US" sz="2500"/>
              <a:t>experience</a:t>
            </a:r>
            <a:r>
              <a:rPr lang="en-US" sz="2500"/>
              <a:t> with</a:t>
            </a:r>
            <a:r>
              <a:rPr lang="en-US" sz="2500"/>
              <a:t> </a:t>
            </a:r>
            <a:r>
              <a:rPr lang="en-US" sz="2500"/>
              <a:t>R</a:t>
            </a:r>
            <a:r>
              <a:rPr lang="en-US" sz="2500"/>
              <a:t>?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None - </a:t>
            </a:r>
            <a:r>
              <a:rPr lang="en-US" sz="2500"/>
              <a:t>I do not know what R is</a:t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Beginner - I can perform basic operations in R</a:t>
            </a:r>
            <a:r>
              <a:rPr lang="en-US" sz="2500"/>
              <a:t> </a:t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Intermediate - I have used R before for some analyses </a:t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Expert - I use R all the time</a:t>
            </a:r>
            <a:endParaRPr sz="2500"/>
          </a:p>
        </p:txBody>
      </p:sp>
      <p:sp>
        <p:nvSpPr>
          <p:cNvPr id="93" name="Google Shape;93;gf315ec95c8_0_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 question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/>
              <a:t>ggplot2: Package with functions for plotting.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Plotting layer-by-layer.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Function names: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qplot</a:t>
            </a:r>
            <a:endParaRPr b="0" i="0" sz="2800" u="none" cap="none" strike="noStrike">
              <a:solidFill>
                <a:srgbClr val="002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ggplot</a:t>
            </a:r>
            <a:endParaRPr b="0" i="0" sz="2800" u="none" cap="none" strike="noStrike">
              <a:solidFill>
                <a:srgbClr val="002B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4903195" y="4417017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ggplot()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3158990" y="4110450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2242851" y="5205270"/>
            <a:ext cx="15188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on how to plot</a:t>
            </a:r>
            <a:endParaRPr/>
          </a:p>
        </p:txBody>
      </p:sp>
      <p:cxnSp>
        <p:nvCxnSpPr>
          <p:cNvPr id="336" name="Google Shape;336;p27"/>
          <p:cNvCxnSpPr/>
          <p:nvPr/>
        </p:nvCxnSpPr>
        <p:spPr>
          <a:xfrm>
            <a:off x="3809273" y="4384707"/>
            <a:ext cx="1093922" cy="39232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37" name="Google Shape;337;p27"/>
          <p:cNvCxnSpPr/>
          <p:nvPr/>
        </p:nvCxnSpPr>
        <p:spPr>
          <a:xfrm flipH="1" rot="10800000">
            <a:off x="3414712" y="5144608"/>
            <a:ext cx="1397754" cy="30549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38" name="Google Shape;338;p27"/>
          <p:cNvSpPr txBox="1"/>
          <p:nvPr/>
        </p:nvSpPr>
        <p:spPr>
          <a:xfrm>
            <a:off x="9661821" y="4633227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</a:t>
            </a:r>
            <a:endParaRPr/>
          </a:p>
        </p:txBody>
      </p:sp>
      <p:cxnSp>
        <p:nvCxnSpPr>
          <p:cNvPr id="339" name="Google Shape;339;p27"/>
          <p:cNvCxnSpPr>
            <a:endCxn id="338" idx="1"/>
          </p:cNvCxnSpPr>
          <p:nvPr/>
        </p:nvCxnSpPr>
        <p:spPr>
          <a:xfrm flipH="1" rot="10800000">
            <a:off x="8264121" y="4817893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0" name="Google Shape;340;p2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27"/>
          <p:cNvCxnSpPr/>
          <p:nvPr/>
        </p:nvCxnSpPr>
        <p:spPr>
          <a:xfrm>
            <a:off x="3057665" y="4941261"/>
            <a:ext cx="1721483" cy="1711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2" name="Google Shape;342;p27"/>
          <p:cNvSpPr txBox="1"/>
          <p:nvPr/>
        </p:nvSpPr>
        <p:spPr>
          <a:xfrm>
            <a:off x="1463893" y="4743112"/>
            <a:ext cx="19508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plot?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3cfdc37e5_0_53"/>
          <p:cNvSpPr txBox="1"/>
          <p:nvPr>
            <p:ph type="title"/>
          </p:nvPr>
        </p:nvSpPr>
        <p:spPr>
          <a:xfrm>
            <a:off x="1731300" y="2766150"/>
            <a:ext cx="87294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 (10 min)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103cfdc37e5_0_0"/>
          <p:cNvPicPr preferRelativeResize="0"/>
          <p:nvPr/>
        </p:nvPicPr>
        <p:blipFill rotWithShape="1">
          <a:blip r:embed="rId3">
            <a:alphaModFix/>
          </a:blip>
          <a:srcRect b="47682" l="0" r="0" t="5920"/>
          <a:stretch/>
        </p:blipFill>
        <p:spPr>
          <a:xfrm>
            <a:off x="5678475" y="820079"/>
            <a:ext cx="5568696" cy="521784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103cfdc37e5_0_0"/>
          <p:cNvSpPr txBox="1"/>
          <p:nvPr/>
        </p:nvSpPr>
        <p:spPr>
          <a:xfrm>
            <a:off x="567550" y="4166525"/>
            <a:ext cx="258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ggplot2 cheat sheet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g103cfdc37e5_0_0"/>
          <p:cNvSpPr txBox="1"/>
          <p:nvPr/>
        </p:nvSpPr>
        <p:spPr>
          <a:xfrm>
            <a:off x="567550" y="2182200"/>
            <a:ext cx="36156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002B42"/>
                </a:solidFill>
              </a:rPr>
              <a:t>ggplot2 basics</a:t>
            </a:r>
            <a:endParaRPr sz="6200">
              <a:solidFill>
                <a:srgbClr val="002B42"/>
              </a:solidFill>
            </a:endParaRPr>
          </a:p>
        </p:txBody>
      </p:sp>
      <p:cxnSp>
        <p:nvCxnSpPr>
          <p:cNvPr id="357" name="Google Shape;357;g103cfdc37e5_0_0"/>
          <p:cNvCxnSpPr/>
          <p:nvPr/>
        </p:nvCxnSpPr>
        <p:spPr>
          <a:xfrm>
            <a:off x="5098813" y="685800"/>
            <a:ext cx="45000" cy="54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3cfdc37e5_0_85"/>
          <p:cNvSpPr txBox="1"/>
          <p:nvPr/>
        </p:nvSpPr>
        <p:spPr>
          <a:xfrm>
            <a:off x="567550" y="4166525"/>
            <a:ext cx="258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ggplot2 cheat sheet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Google Shape;364;g103cfdc37e5_0_85"/>
          <p:cNvSpPr txBox="1"/>
          <p:nvPr/>
        </p:nvSpPr>
        <p:spPr>
          <a:xfrm>
            <a:off x="567550" y="2182200"/>
            <a:ext cx="36156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002B42"/>
                </a:solidFill>
              </a:rPr>
              <a:t>ggplot2 </a:t>
            </a:r>
            <a:r>
              <a:rPr lang="en-US" sz="6200">
                <a:solidFill>
                  <a:srgbClr val="002B42"/>
                </a:solidFill>
              </a:rPr>
              <a:t>basics</a:t>
            </a:r>
            <a:endParaRPr sz="6200">
              <a:solidFill>
                <a:srgbClr val="002B42"/>
              </a:solidFill>
            </a:endParaRPr>
          </a:p>
        </p:txBody>
      </p:sp>
      <p:cxnSp>
        <p:nvCxnSpPr>
          <p:cNvPr id="365" name="Google Shape;365;g103cfdc37e5_0_85"/>
          <p:cNvCxnSpPr/>
          <p:nvPr/>
        </p:nvCxnSpPr>
        <p:spPr>
          <a:xfrm>
            <a:off x="5098813" y="685800"/>
            <a:ext cx="45000" cy="54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g103cfdc37e5_0_85"/>
          <p:cNvSpPr txBox="1"/>
          <p:nvPr/>
        </p:nvSpPr>
        <p:spPr>
          <a:xfrm>
            <a:off x="5671400" y="927750"/>
            <a:ext cx="59985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There are two functions for generating plots in ggplot2: </a:t>
            </a:r>
            <a:r>
              <a:rPr b="1" lang="en-US" sz="2000">
                <a:solidFill>
                  <a:srgbClr val="002B42"/>
                </a:solidFill>
                <a:highlight>
                  <a:srgbClr val="FFFFFF"/>
                </a:highlight>
              </a:rPr>
              <a:t>qplot()</a:t>
            </a: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 and </a:t>
            </a:r>
            <a:r>
              <a:rPr b="1" lang="en-US" sz="2000">
                <a:solidFill>
                  <a:srgbClr val="002B42"/>
                </a:solidFill>
                <a:highlight>
                  <a:srgbClr val="FFFFFF"/>
                </a:highlight>
              </a:rPr>
              <a:t>ggplot()</a:t>
            </a: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. 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qplot function has some advantages over ggplot: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2B42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Easier syntax 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Can visualize vectors and data frames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Still, qplot has many disadvantages compared to more powerful ggplot function: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2B42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Limited options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Difficult to modify the plots</a:t>
            </a:r>
            <a:endParaRPr sz="2000">
              <a:solidFill>
                <a:srgbClr val="002B4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rgbClr val="002B42"/>
                </a:solidFill>
                <a:highlight>
                  <a:srgbClr val="FFFFFF"/>
                </a:highlight>
              </a:rPr>
              <a:t>ggplot is much more flexible.</a:t>
            </a:r>
            <a:endParaRPr sz="2000">
              <a:solidFill>
                <a:srgbClr val="002B4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3cfdc37e5_0_39"/>
          <p:cNvSpPr txBox="1"/>
          <p:nvPr/>
        </p:nvSpPr>
        <p:spPr>
          <a:xfrm>
            <a:off x="567550" y="4166525"/>
            <a:ext cx="258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ggplot2 cheat sheet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g103cfdc37e5_0_39"/>
          <p:cNvSpPr txBox="1"/>
          <p:nvPr/>
        </p:nvSpPr>
        <p:spPr>
          <a:xfrm>
            <a:off x="567550" y="2182200"/>
            <a:ext cx="45312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002B42"/>
                </a:solidFill>
              </a:rPr>
              <a:t>ggplot2 components</a:t>
            </a:r>
            <a:endParaRPr sz="6200">
              <a:solidFill>
                <a:srgbClr val="002B42"/>
              </a:solidFill>
            </a:endParaRPr>
          </a:p>
        </p:txBody>
      </p:sp>
      <p:cxnSp>
        <p:nvCxnSpPr>
          <p:cNvPr id="374" name="Google Shape;374;g103cfdc37e5_0_39"/>
          <p:cNvCxnSpPr/>
          <p:nvPr/>
        </p:nvCxnSpPr>
        <p:spPr>
          <a:xfrm>
            <a:off x="5098813" y="685800"/>
            <a:ext cx="45000" cy="54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5" name="Google Shape;375;g103cfdc37e5_0_39"/>
          <p:cNvPicPr preferRelativeResize="0"/>
          <p:nvPr/>
        </p:nvPicPr>
        <p:blipFill rotWithShape="1">
          <a:blip r:embed="rId4">
            <a:alphaModFix/>
          </a:blip>
          <a:srcRect b="19568" l="2846" r="0" t="55308"/>
          <a:stretch/>
        </p:blipFill>
        <p:spPr>
          <a:xfrm>
            <a:off x="5526024" y="1776250"/>
            <a:ext cx="6358350" cy="33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103cfdc37e5_0_39"/>
          <p:cNvSpPr txBox="1"/>
          <p:nvPr/>
        </p:nvSpPr>
        <p:spPr>
          <a:xfrm>
            <a:off x="8321275" y="5216175"/>
            <a:ext cx="356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“+” is used to separate the </a:t>
            </a: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="1" lang="en-US" sz="1600">
                <a:latin typeface="Helvetica Neue"/>
                <a:ea typeface="Helvetica Neue"/>
                <a:cs typeface="Helvetica Neue"/>
                <a:sym typeface="Helvetica Neue"/>
              </a:rPr>
              <a:t>ayers</a:t>
            </a:r>
            <a:endParaRPr b="1"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Hands-on: Part 1</a:t>
            </a:r>
            <a:endParaRPr/>
          </a:p>
        </p:txBody>
      </p:sp>
      <p:sp>
        <p:nvSpPr>
          <p:cNvPr id="382" name="Google Shape;382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"/>
          <p:cNvSpPr txBox="1"/>
          <p:nvPr>
            <p:ph idx="1" type="body"/>
          </p:nvPr>
        </p:nvSpPr>
        <p:spPr>
          <a:xfrm>
            <a:off x="838200" y="1876483"/>
            <a:ext cx="10515600" cy="3871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“iris.csv”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Iris is a plant genus.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Species of this genus may be identified based on the dimensions of petals and sepals of its flowers. 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“Iris.pdf”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“1. iris.R”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8" name="Google Shape;38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Explore </a:t>
            </a:r>
            <a:r>
              <a:rPr i="1" lang="en-US" sz="3200"/>
              <a:t>Iris</a:t>
            </a:r>
            <a:r>
              <a:rPr lang="en-US" sz="3200"/>
              <a:t> data and save a publication-ready figure.</a:t>
            </a:r>
            <a:endParaRPr/>
          </a:p>
        </p:txBody>
      </p:sp>
      <p:pic>
        <p:nvPicPr>
          <p:cNvPr id="389" name="Google Shape;3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063" y="3446788"/>
            <a:ext cx="27527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9"/>
          <p:cNvSpPr txBox="1"/>
          <p:nvPr/>
        </p:nvSpPr>
        <p:spPr>
          <a:xfrm>
            <a:off x="8601075" y="6013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 of iris flower and the features in our data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 txBox="1"/>
          <p:nvPr>
            <p:ph idx="1" type="body"/>
          </p:nvPr>
        </p:nvSpPr>
        <p:spPr>
          <a:xfrm>
            <a:off x="838200" y="1876483"/>
            <a:ext cx="10515600" cy="2212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Q&amp;A: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https://stackoverflow.com/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More on arranging figures for publications.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https://cran.r-project.org/web/packages/egg/vignettes/Ecosystem.html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</p:txBody>
      </p:sp>
      <p:sp>
        <p:nvSpPr>
          <p:cNvPr id="396" name="Google Shape;39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Additional resources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/>
          <p:nvPr/>
        </p:nvSpPr>
        <p:spPr>
          <a:xfrm>
            <a:off x="1292772" y="4319757"/>
            <a:ext cx="8229600" cy="7132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1292772" y="5512681"/>
            <a:ext cx="2743200" cy="7132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1292772" y="331077"/>
            <a:ext cx="2743200" cy="27432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4871542" y="911721"/>
            <a:ext cx="1581912" cy="158191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7993117" y="614855"/>
            <a:ext cx="2774731" cy="1008993"/>
          </a:xfrm>
          <a:prstGeom prst="rect">
            <a:avLst/>
          </a:prstGeom>
          <a:noFill/>
          <a:ln cap="flat" cmpd="sng" w="9525">
            <a:solidFill>
              <a:srgbClr val="001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Notes on geometrical attributes of data.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Which color occupies third largest area?</a:t>
            </a:r>
            <a:endParaRPr/>
          </a:p>
        </p:txBody>
      </p:sp>
      <p:pic>
        <p:nvPicPr>
          <p:cNvPr id="411" name="Google Shape;4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585" y="2318188"/>
            <a:ext cx="8935545" cy="331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315ec95c8_0_8"/>
          <p:cNvSpPr txBox="1"/>
          <p:nvPr>
            <p:ph idx="1" type="body"/>
          </p:nvPr>
        </p:nvSpPr>
        <p:spPr>
          <a:xfrm>
            <a:off x="838200" y="1876483"/>
            <a:ext cx="10515600" cy="3900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spAutoFit/>
          </a:bodyPr>
          <a:lstStyle/>
          <a:p>
            <a:pPr indent="-3708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R refresher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Introduction to ggplot2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Char char="●"/>
            </a:pPr>
            <a:r>
              <a:rPr i="1" lang="en-US">
                <a:solidFill>
                  <a:srgbClr val="FF0000"/>
                </a:solidFill>
              </a:rPr>
              <a:t>Break (</a:t>
            </a:r>
            <a:r>
              <a:rPr i="1" lang="en-US">
                <a:solidFill>
                  <a:srgbClr val="FF0000"/>
                </a:solidFill>
              </a:rPr>
              <a:t>10</a:t>
            </a:r>
            <a:r>
              <a:rPr i="1" lang="en-US">
                <a:solidFill>
                  <a:srgbClr val="FF0000"/>
                </a:solidFill>
              </a:rPr>
              <a:t> min)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Hands-on Part 1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Char char="●"/>
            </a:pPr>
            <a:r>
              <a:rPr i="1" lang="en-US">
                <a:solidFill>
                  <a:srgbClr val="FF0000"/>
                </a:solidFill>
              </a:rPr>
              <a:t>Break (10 min)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Hands-on Part 2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Recommendations for making figures (10 simple rules)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Conclusion</a:t>
            </a:r>
            <a:endParaRPr/>
          </a:p>
        </p:txBody>
      </p:sp>
      <p:sp>
        <p:nvSpPr>
          <p:cNvPr id="100" name="Google Shape;100;gf315ec95c8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We are better at comparing lengths than areas.</a:t>
            </a:r>
            <a:endParaRPr/>
          </a:p>
        </p:txBody>
      </p:sp>
      <p:pic>
        <p:nvPicPr>
          <p:cNvPr id="417" name="Google Shape;4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662" y="2318188"/>
            <a:ext cx="8765627" cy="360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4"/>
          <p:cNvSpPr txBox="1"/>
          <p:nvPr>
            <p:ph idx="1" type="body"/>
          </p:nvPr>
        </p:nvSpPr>
        <p:spPr>
          <a:xfrm>
            <a:off x="838200" y="1876483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424" name="Google Shape;42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“The purpose of data visualization is insight, not pictures.”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Brief digression to heatmaps</a:t>
            </a:r>
            <a:endParaRPr/>
          </a:p>
        </p:txBody>
      </p:sp>
      <p:sp>
        <p:nvSpPr>
          <p:cNvPr id="430" name="Google Shape;430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/>
          <p:nvPr>
            <p:ph idx="1" type="body"/>
          </p:nvPr>
        </p:nvSpPr>
        <p:spPr>
          <a:xfrm>
            <a:off x="838200" y="1876483"/>
            <a:ext cx="10515600" cy="380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“norm_counts.txt”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Results: “Heatmap.pdf” and “Heatmap.tiff”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“5_Heatmap.R”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6" name="Google Shape;43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Save a heatmap for </a:t>
            </a:r>
            <a:r>
              <a:rPr i="1" lang="en-US" sz="3600"/>
              <a:t>counts</a:t>
            </a:r>
            <a:r>
              <a:rPr lang="en-US" sz="3600"/>
              <a:t> of genes.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/>
          <p:nvPr>
            <p:ph idx="1" type="body"/>
          </p:nvPr>
        </p:nvSpPr>
        <p:spPr>
          <a:xfrm>
            <a:off x="838200" y="1760572"/>
            <a:ext cx="10515600" cy="529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good grammar for effective communication.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Grammar of Graphics for plotting data.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Scripts for high-resolution graphics.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Reproducible research.</a:t>
            </a:r>
            <a:endParaRPr/>
          </a:p>
          <a:p>
            <a:pPr indent="-251459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Fine control over all of plotting area.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Easily change/reproduce figures with alternate themes/annotations.</a:t>
            </a:r>
            <a:endParaRPr/>
          </a:p>
          <a:p>
            <a:pPr indent="-441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40"/>
              <a:buFont typeface="Arial"/>
              <a:buNone/>
            </a:pPr>
            <a:r>
              <a:t/>
            </a:r>
            <a:endParaRPr sz="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None/>
            </a:pPr>
            <a:r>
              <a:rPr lang="en-US"/>
              <a:t>Part 2: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Exploring large-scale data enabled by automated plotting.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Integrate information from multiple sources on same plot.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</p:txBody>
      </p:sp>
      <p:sp>
        <p:nvSpPr>
          <p:cNvPr id="442" name="Google Shape;44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Conclusion (Part 1)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3cfdc37e5_0_59"/>
          <p:cNvSpPr txBox="1"/>
          <p:nvPr>
            <p:ph type="title"/>
          </p:nvPr>
        </p:nvSpPr>
        <p:spPr>
          <a:xfrm>
            <a:off x="1731300" y="2766150"/>
            <a:ext cx="87294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 (10 min)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Hands-on: Part 2</a:t>
            </a:r>
            <a:endParaRPr/>
          </a:p>
        </p:txBody>
      </p:sp>
      <p:sp>
        <p:nvSpPr>
          <p:cNvPr id="454" name="Google Shape;454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0"/>
          <p:cNvSpPr txBox="1"/>
          <p:nvPr>
            <p:ph idx="1" type="body"/>
          </p:nvPr>
        </p:nvSpPr>
        <p:spPr>
          <a:xfrm>
            <a:off x="838200" y="1876483"/>
            <a:ext cx="10515600" cy="3300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“nucleotide_resolution.RData”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One value for six replicates of each nucleotide of &gt; 10000 genes.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Need to plot specific regions of 10 genes and annotate motifs.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…</a:t>
            </a:r>
            <a:endParaRPr/>
          </a:p>
          <a:p>
            <a:pPr indent="-23114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None/>
            </a:pPr>
            <a:r>
              <a:t/>
            </a: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“Nucleotide_resolution.pdf”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“2. nucleotide_resolution.R”</a:t>
            </a:r>
            <a:endParaRPr/>
          </a:p>
        </p:txBody>
      </p:sp>
      <p:sp>
        <p:nvSpPr>
          <p:cNvPr id="460" name="Google Shape;46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Plot and annotate nucleotide-resolution data.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/>
          <p:nvPr>
            <p:ph idx="1" type="body"/>
          </p:nvPr>
        </p:nvSpPr>
        <p:spPr>
          <a:xfrm>
            <a:off x="838200" y="1876483"/>
            <a:ext cx="105156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92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https://www.surveymonkey.com/r/F75J6VZ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92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/>
              <a:t>~3 min.</a:t>
            </a:r>
            <a:endParaRPr/>
          </a:p>
        </p:txBody>
      </p:sp>
      <p:sp>
        <p:nvSpPr>
          <p:cNvPr id="466" name="Google Shape;466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Your feedback is important to us!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Hands-on: Additional</a:t>
            </a:r>
            <a:endParaRPr/>
          </a:p>
        </p:txBody>
      </p:sp>
      <p:sp>
        <p:nvSpPr>
          <p:cNvPr id="472" name="Google Shape;472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838200" y="1876483"/>
            <a:ext cx="10515600" cy="3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Introduction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Hands-on analysis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/>
            </a:pPr>
            <a:r>
              <a:rPr lang="en-US" sz="1800"/>
              <a:t>Explore </a:t>
            </a:r>
            <a:r>
              <a:rPr i="1" lang="en-US" sz="1800"/>
              <a:t>Iris</a:t>
            </a:r>
            <a:r>
              <a:rPr lang="en-US" sz="1800"/>
              <a:t> data and save a publication-ready figure.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Data: “iris.csv” 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Result: “Iris.pdf”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Script: “1. iris.R”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/>
            </a:pPr>
            <a:r>
              <a:rPr lang="en-US" sz="1800"/>
              <a:t>Brief digression to save a heatmap.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Data: “norm_counts.txt”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Results: “Heatmap.pdf” and “Heatmap.tiff”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Script: “5. Heatmap.R”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Conclusion</a:t>
            </a:r>
            <a:endParaRPr/>
          </a:p>
          <a:p>
            <a:pPr indent="-312419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480"/>
              <a:buNone/>
            </a:pPr>
            <a:r>
              <a:t/>
            </a:r>
            <a:endParaRPr sz="600"/>
          </a:p>
        </p:txBody>
      </p:sp>
      <p:sp>
        <p:nvSpPr>
          <p:cNvPr id="106" name="Google Shape;10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Part 1 Outline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2"/>
          <p:cNvSpPr txBox="1"/>
          <p:nvPr>
            <p:ph idx="1" type="body"/>
          </p:nvPr>
        </p:nvSpPr>
        <p:spPr>
          <a:xfrm>
            <a:off x="838200" y="1876483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To generate using Hill equation.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Hill equation gives reaction velocity in terms of substrate concentration.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https://en.wikipedia.org/wiki/Hill_equation_(biochemistry)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“Hill_equation.pdf”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“3. Hill_equation_static.R”</a:t>
            </a:r>
            <a:endParaRPr/>
          </a:p>
        </p:txBody>
      </p:sp>
      <p:sp>
        <p:nvSpPr>
          <p:cNvPr id="478" name="Google Shape;47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Flip book type animation for characteristics of Hill equation.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/>
          <p:nvPr>
            <p:ph idx="1" type="body"/>
          </p:nvPr>
        </p:nvSpPr>
        <p:spPr>
          <a:xfrm>
            <a:off x="838200" y="1876483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To generate using Hill equation.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Hill equation gives reaction velocity in terms of substrate concentration.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https://en.wikipedia.org/wiki/Hill_equation_(biochemistry)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Interactive application is launched.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“4. Hill_equation_interactive.R”</a:t>
            </a:r>
            <a:endParaRPr/>
          </a:p>
        </p:txBody>
      </p:sp>
      <p:sp>
        <p:nvSpPr>
          <p:cNvPr id="484" name="Google Shape;484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Interactive visualization for characteristics of Hill equation using Shiny.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/>
          <p:nvPr>
            <p:ph idx="1" type="body"/>
          </p:nvPr>
        </p:nvSpPr>
        <p:spPr>
          <a:xfrm>
            <a:off x="838200" y="1876483"/>
            <a:ext cx="10515600" cy="1807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to define user interface (UI).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to serve data/figures to UI and communicate input values. </a:t>
            </a:r>
            <a:endParaRPr/>
          </a:p>
        </p:txBody>
      </p:sp>
      <p:sp>
        <p:nvSpPr>
          <p:cNvPr id="491" name="Google Shape;49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Interactive visualization with Shiny.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 txBox="1"/>
          <p:nvPr>
            <p:ph idx="1" type="body"/>
          </p:nvPr>
        </p:nvSpPr>
        <p:spPr>
          <a:xfrm>
            <a:off x="838200" y="1876483"/>
            <a:ext cx="3682285" cy="116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Check out a package called ComplexHeatmap.</a:t>
            </a:r>
            <a:endParaRPr/>
          </a:p>
        </p:txBody>
      </p:sp>
      <p:sp>
        <p:nvSpPr>
          <p:cNvPr id="497" name="Google Shape;497;p45"/>
          <p:cNvSpPr txBox="1"/>
          <p:nvPr>
            <p:ph type="title"/>
          </p:nvPr>
        </p:nvSpPr>
        <p:spPr>
          <a:xfrm>
            <a:off x="838200" y="365125"/>
            <a:ext cx="4480775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1. Heatmap.</a:t>
            </a:r>
            <a:endParaRPr/>
          </a:p>
        </p:txBody>
      </p:sp>
      <p:pic>
        <p:nvPicPr>
          <p:cNvPr id="498" name="Google Shape;4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330" y="0"/>
            <a:ext cx="67369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"/>
          <p:cNvSpPr txBox="1"/>
          <p:nvPr>
            <p:ph idx="1" type="body"/>
          </p:nvPr>
        </p:nvSpPr>
        <p:spPr>
          <a:xfrm>
            <a:off x="838200" y="1876484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505" name="Google Shape;50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2. Venn diagram with multiple sets.</a:t>
            </a:r>
            <a:endParaRPr/>
          </a:p>
        </p:txBody>
      </p:sp>
      <p:pic>
        <p:nvPicPr>
          <p:cNvPr id="506" name="Google Shape;50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458" y="2264282"/>
            <a:ext cx="5189774" cy="44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/>
          <p:nvPr>
            <p:ph idx="1" type="body"/>
          </p:nvPr>
        </p:nvSpPr>
        <p:spPr>
          <a:xfrm>
            <a:off x="838200" y="1876484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513" name="Google Shape;51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2. Venn diagrams with multiple sets (alternative).</a:t>
            </a:r>
            <a:endParaRPr/>
          </a:p>
        </p:txBody>
      </p:sp>
      <p:pic>
        <p:nvPicPr>
          <p:cNvPr id="514" name="Google Shape;5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395" y="2264282"/>
            <a:ext cx="732790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7"/>
          <p:cNvSpPr txBox="1"/>
          <p:nvPr/>
        </p:nvSpPr>
        <p:spPr>
          <a:xfrm>
            <a:off x="3894082" y="5407572"/>
            <a:ext cx="630621" cy="9616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Lizard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Snake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8"/>
          <p:cNvSpPr txBox="1"/>
          <p:nvPr>
            <p:ph idx="1" type="body"/>
          </p:nvPr>
        </p:nvSpPr>
        <p:spPr>
          <a:xfrm>
            <a:off x="838200" y="1876484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522" name="Google Shape;522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3. Select color palettes using RColorBrewer.</a:t>
            </a:r>
            <a:endParaRPr/>
          </a:p>
        </p:txBody>
      </p:sp>
      <p:pic>
        <p:nvPicPr>
          <p:cNvPr id="523" name="Google Shape;52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1573" y="2264282"/>
            <a:ext cx="6589986" cy="458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529" name="Google Shape;529;p5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1"/>
          <p:cNvSpPr txBox="1"/>
          <p:nvPr>
            <p:ph idx="1" type="body"/>
          </p:nvPr>
        </p:nvSpPr>
        <p:spPr>
          <a:xfrm>
            <a:off x="838200" y="1876483"/>
            <a:ext cx="105156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Hands on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with ggplot2.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Writing loops.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Saving figures in high resolution.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heatmaps.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Time-permitting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Interactive data visualization with Shiny.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5" name="Google Shape;535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 topics covered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2"/>
          <p:cNvSpPr txBox="1"/>
          <p:nvPr>
            <p:ph idx="1" type="body"/>
          </p:nvPr>
        </p:nvSpPr>
        <p:spPr>
          <a:xfrm>
            <a:off x="838200" y="1876483"/>
            <a:ext cx="10515600" cy="903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https://www.r-graph-gallery.com/</a:t>
            </a:r>
            <a:r>
              <a:rPr lang="en-US"/>
              <a:t> 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1" name="Google Shape;541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Examples of high-resolution graphics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876483"/>
            <a:ext cx="10515600" cy="3198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Introduction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Hands-on analysis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 startAt="3"/>
            </a:pPr>
            <a:r>
              <a:rPr lang="en-US" sz="1800"/>
              <a:t>Plot and annotate nucleotide-resolution data.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Data: “nucleotide_resolution.RData”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Result: “Nucleotide_resolution.pdf”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Script: “2. nucleotide_resolution.R”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 startAt="3"/>
            </a:pPr>
            <a:r>
              <a:rPr lang="en-US" sz="1800"/>
              <a:t>Miscellaneous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Interactive data visualization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Visualization options beyond ggplot2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Conclusion</a:t>
            </a:r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Part 2 Outline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3"/>
          <p:cNvSpPr txBox="1"/>
          <p:nvPr>
            <p:ph idx="1" type="body"/>
          </p:nvPr>
        </p:nvSpPr>
        <p:spPr>
          <a:xfrm>
            <a:off x="838200" y="1876483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https://shiny.rstudio.com/gallery/</a:t>
            </a:r>
            <a:r>
              <a:rPr lang="en-US"/>
              <a:t> </a:t>
            </a:r>
            <a:endParaRPr/>
          </a:p>
        </p:txBody>
      </p:sp>
      <p:sp>
        <p:nvSpPr>
          <p:cNvPr id="547" name="Google Shape;547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Interactive visualization with Shiny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03cfdc37e5_0_73"/>
          <p:cNvSpPr txBox="1"/>
          <p:nvPr>
            <p:ph idx="1" type="body"/>
          </p:nvPr>
        </p:nvSpPr>
        <p:spPr>
          <a:xfrm>
            <a:off x="838200" y="1876483"/>
            <a:ext cx="105156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10 simple rules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https://journals.plos.org/ploscompbiol/article?id=10.1371/journal.pcbi.1003833#s6</a:t>
            </a:r>
            <a:r>
              <a:rPr lang="en-US"/>
              <a:t> </a:t>
            </a:r>
            <a:endParaRPr/>
          </a:p>
        </p:txBody>
      </p:sp>
      <p:sp>
        <p:nvSpPr>
          <p:cNvPr id="553" name="Google Shape;553;g103cfdc37e5_0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Recommendations for making figures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4"/>
          <p:cNvSpPr txBox="1"/>
          <p:nvPr>
            <p:ph idx="1" type="body"/>
          </p:nvPr>
        </p:nvSpPr>
        <p:spPr>
          <a:xfrm>
            <a:off x="838200" y="1876483"/>
            <a:ext cx="10515600" cy="46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92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/>
              <a:t>Need good grammar for effective communication.</a:t>
            </a:r>
            <a:endParaRPr/>
          </a:p>
          <a:p>
            <a:pPr indent="-3733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400"/>
              <a:buChar char="●"/>
            </a:pPr>
            <a:r>
              <a:rPr lang="en-US"/>
              <a:t>Grammar of Graphics for plotting data.</a:t>
            </a:r>
            <a:endParaRPr/>
          </a:p>
          <a:p>
            <a:pPr indent="-251459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2000"/>
          </a:p>
          <a:p>
            <a:pPr indent="-492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/>
              <a:t>Exploring large-scale data enabled by automated plotting.</a:t>
            </a:r>
            <a:endParaRPr/>
          </a:p>
          <a:p>
            <a:pPr indent="-3733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400"/>
              <a:buChar char="●"/>
            </a:pPr>
            <a:r>
              <a:rPr lang="en-US"/>
              <a:t>Integrate information from multiple sources on same plot.</a:t>
            </a:r>
            <a:endParaRPr/>
          </a:p>
          <a:p>
            <a:pPr indent="-365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None/>
            </a:pPr>
            <a:r>
              <a:t/>
            </a:r>
            <a:endParaRPr sz="2000"/>
          </a:p>
          <a:p>
            <a:pPr indent="-492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/>
              <a:t>Scripts for high-resolution graphics.</a:t>
            </a:r>
            <a:endParaRPr/>
          </a:p>
          <a:p>
            <a:pPr indent="-3733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400"/>
              <a:buChar char="●"/>
            </a:pPr>
            <a:r>
              <a:rPr lang="en-US"/>
              <a:t>Reproducible research.</a:t>
            </a:r>
            <a:endParaRPr/>
          </a:p>
          <a:p>
            <a:pPr indent="-251459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2000"/>
          </a:p>
          <a:p>
            <a:pPr indent="-492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/>
              <a:t>Fine control over all of plotting area.</a:t>
            </a:r>
            <a:endParaRPr/>
          </a:p>
          <a:p>
            <a:pPr indent="-3733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400"/>
              <a:buChar char="●"/>
            </a:pPr>
            <a:r>
              <a:rPr lang="en-US"/>
              <a:t>Easily change/reproduce figures with alternate themes/annotations.</a:t>
            </a:r>
            <a:endParaRPr/>
          </a:p>
        </p:txBody>
      </p:sp>
      <p:sp>
        <p:nvSpPr>
          <p:cNvPr id="559" name="Google Shape;559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838200" y="1876483"/>
            <a:ext cx="10515600" cy="3798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Hands on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with ggplot2.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Writing loops.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Saving figures in high resolution.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heatmaps.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Time-permitting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Interactive data visualization with Shiny.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 topics covered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838200" y="1876484"/>
            <a:ext cx="10515600" cy="4637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Familiarity with R and RStudio.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Basic arithmetic operations in R.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Variables and assignments.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Commenting in scripts.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Functions and libraries.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Read, subset and explore data.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Basic plotting of data.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Data structures available in R.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Troubleshooting.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Assumed background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38200" y="1876483"/>
            <a:ext cx="10515600" cy="4775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ggplot2 cheatsheet. (download link in description)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i="1" lang="en-US"/>
              <a:t>ggplot2: Elegant Graphics for Data Analysis </a:t>
            </a:r>
            <a:r>
              <a:rPr lang="en-US"/>
              <a:t>by Hadley Wickham. (download link in description)</a:t>
            </a:r>
            <a:endParaRPr i="1"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i="1" lang="en-US"/>
              <a:t>The Grammar of Graphics </a:t>
            </a:r>
            <a:r>
              <a:rPr lang="en-US"/>
              <a:t>by Leland Wilkinson. (download link in description)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 i="1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Material from </a:t>
            </a:r>
            <a:r>
              <a:rPr i="1" lang="en-US"/>
              <a:t>Introduction to R </a:t>
            </a:r>
            <a:r>
              <a:rPr lang="en-US"/>
              <a:t>workshop on GitHub.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Reading resources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2019-04-03T23:32:34Z</dcterms:created>
  <dc:creator>Microsoft Office User</dc:creator>
</cp:coreProperties>
</file>