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56"/>
  </p:notesMasterIdLst>
  <p:handoutMasterIdLst>
    <p:handoutMasterId r:id="rId57"/>
  </p:handoutMasterIdLst>
  <p:sldIdLst>
    <p:sldId id="471" r:id="rId2"/>
    <p:sldId id="534" r:id="rId3"/>
    <p:sldId id="585" r:id="rId4"/>
    <p:sldId id="535" r:id="rId5"/>
    <p:sldId id="537" r:id="rId6"/>
    <p:sldId id="536" r:id="rId7"/>
    <p:sldId id="569" r:id="rId8"/>
    <p:sldId id="571" r:id="rId9"/>
    <p:sldId id="572" r:id="rId10"/>
    <p:sldId id="573" r:id="rId11"/>
    <p:sldId id="574" r:id="rId12"/>
    <p:sldId id="575" r:id="rId13"/>
    <p:sldId id="588" r:id="rId14"/>
    <p:sldId id="589" r:id="rId15"/>
    <p:sldId id="590" r:id="rId16"/>
    <p:sldId id="586" r:id="rId17"/>
    <p:sldId id="576" r:id="rId18"/>
    <p:sldId id="577" r:id="rId19"/>
    <p:sldId id="578" r:id="rId20"/>
    <p:sldId id="579" r:id="rId21"/>
    <p:sldId id="580" r:id="rId22"/>
    <p:sldId id="591" r:id="rId23"/>
    <p:sldId id="581" r:id="rId24"/>
    <p:sldId id="544" r:id="rId25"/>
    <p:sldId id="582" r:id="rId26"/>
    <p:sldId id="553" r:id="rId27"/>
    <p:sldId id="554" r:id="rId28"/>
    <p:sldId id="538" r:id="rId29"/>
    <p:sldId id="539" r:id="rId30"/>
    <p:sldId id="551" r:id="rId31"/>
    <p:sldId id="564" r:id="rId32"/>
    <p:sldId id="566" r:id="rId33"/>
    <p:sldId id="567" r:id="rId34"/>
    <p:sldId id="568" r:id="rId35"/>
    <p:sldId id="583" r:id="rId36"/>
    <p:sldId id="584" r:id="rId37"/>
    <p:sldId id="540" r:id="rId38"/>
    <p:sldId id="541" r:id="rId39"/>
    <p:sldId id="542" r:id="rId40"/>
    <p:sldId id="543" r:id="rId41"/>
    <p:sldId id="558" r:id="rId42"/>
    <p:sldId id="563" r:id="rId43"/>
    <p:sldId id="559" r:id="rId44"/>
    <p:sldId id="560" r:id="rId45"/>
    <p:sldId id="561" r:id="rId46"/>
    <p:sldId id="562" r:id="rId47"/>
    <p:sldId id="528" r:id="rId48"/>
    <p:sldId id="545" r:id="rId49"/>
    <p:sldId id="550" r:id="rId50"/>
    <p:sldId id="546" r:id="rId51"/>
    <p:sldId id="547" r:id="rId52"/>
    <p:sldId id="549" r:id="rId53"/>
    <p:sldId id="518" r:id="rId54"/>
    <p:sldId id="472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4" pos="7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McDevitt" initials="MG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B42"/>
    <a:srgbClr val="06D0E2"/>
    <a:srgbClr val="002A40"/>
    <a:srgbClr val="CD28A3"/>
    <a:srgbClr val="FFA500"/>
    <a:srgbClr val="D5E4E5"/>
    <a:srgbClr val="FF6A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82"/>
    <p:restoredTop sz="89844"/>
  </p:normalViewPr>
  <p:slideViewPr>
    <p:cSldViewPr snapToGrid="0" snapToObjects="1">
      <p:cViewPr varScale="1">
        <p:scale>
          <a:sx n="99" d="100"/>
          <a:sy n="99" d="100"/>
        </p:scale>
        <p:origin x="792" y="168"/>
      </p:cViewPr>
      <p:guideLst>
        <p:guide orient="horz" pos="3840"/>
        <p:guide pos="3864"/>
        <p:guide pos="7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24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71A3B-994A-3A49-B57B-E42F4CDF9B6F}" type="datetimeFigureOut">
              <a:rPr lang="en-US" smtClean="0">
                <a:latin typeface="Arial" charset="0"/>
              </a:rPr>
              <a:t>3/24/20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D8BA3-4CB8-0949-BA41-682344F7479D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76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7F3A0D5-E9AF-4B44-8B89-BAB2B2CD0CCD}" type="datetimeFigureOut">
              <a:rPr lang="en-US" smtClean="0"/>
              <a:pPr/>
              <a:t>3/24/20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39297335-E23B-0545-8DFE-98A3B1147F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83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870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rstudio.com</a:t>
            </a:r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-content/uploads/2015/03/ggplot2-cheatsheet.pdf</a:t>
            </a:r>
          </a:p>
          <a:p>
            <a:r>
              <a:rPr lang="en-US" dirty="0"/>
              <a:t>https://</a:t>
            </a:r>
            <a:r>
              <a:rPr lang="en-US" dirty="0" err="1"/>
              <a:t>link.springer.com</a:t>
            </a:r>
            <a:r>
              <a:rPr lang="en-US" dirty="0"/>
              <a:t>/book/10.1007%2F978-0-387-98141-3</a:t>
            </a:r>
          </a:p>
          <a:p>
            <a:r>
              <a:rPr lang="en-US" dirty="0"/>
              <a:t>https://</a:t>
            </a:r>
            <a:r>
              <a:rPr lang="en-US" dirty="0" err="1"/>
              <a:t>link.springer.com</a:t>
            </a:r>
            <a:r>
              <a:rPr lang="en-US" dirty="0"/>
              <a:t>/book/10.1007%2F0-387-28695-0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366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www.interaction-design.org</a:t>
            </a:r>
            <a:r>
              <a:rPr lang="en-US" dirty="0"/>
              <a:t>/literature/book/the-encyclopedia-of-human-computer-interaction-2nd-ed/data-visualization-for-human-perception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quote in Title is by </a:t>
            </a:r>
            <a:r>
              <a:rPr lang="en-US" b="0" dirty="0"/>
              <a:t>Ben </a:t>
            </a:r>
            <a:r>
              <a:rPr lang="en-US" b="0" dirty="0" err="1"/>
              <a:t>Shneiderman</a:t>
            </a:r>
            <a:r>
              <a:rPr lang="en-US" b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923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shiny.rstudio.com</a:t>
            </a:r>
            <a:r>
              <a:rPr lang="en-US" dirty="0"/>
              <a:t>/gallery/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787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https://rstudio-pubs-static.s3.amazonaws.com/13301_6641d73cfac741a59c0a851feb99e98b.html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451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https://</a:t>
            </a:r>
            <a:r>
              <a:rPr lang="en-US" b="0" dirty="0" err="1"/>
              <a:t>cran.r-project.org</a:t>
            </a:r>
            <a:r>
              <a:rPr lang="en-US" b="0" dirty="0"/>
              <a:t>/web/packages/</a:t>
            </a:r>
            <a:r>
              <a:rPr lang="en-US" b="0" dirty="0" err="1"/>
              <a:t>UpSetR</a:t>
            </a:r>
            <a:r>
              <a:rPr lang="en-US" b="0" dirty="0"/>
              <a:t>/</a:t>
            </a:r>
            <a:r>
              <a:rPr lang="en-US" b="0" dirty="0" err="1"/>
              <a:t>README.html</a:t>
            </a:r>
            <a:endParaRPr lang="en-US" b="0" dirty="0"/>
          </a:p>
          <a:p>
            <a:r>
              <a:rPr lang="en-US" b="0" dirty="0"/>
              <a:t>Note that the data displayed on this slide is not the same as that on the previous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467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https://</a:t>
            </a:r>
            <a:r>
              <a:rPr lang="en-US" b="0" dirty="0" err="1"/>
              <a:t>earlglynn.github.io</a:t>
            </a:r>
            <a:r>
              <a:rPr lang="en-US" b="0" dirty="0"/>
              <a:t>/</a:t>
            </a:r>
            <a:r>
              <a:rPr lang="en-US" b="0" dirty="0" err="1"/>
              <a:t>RNotes</a:t>
            </a:r>
            <a:r>
              <a:rPr lang="en-US" b="0" dirty="0"/>
              <a:t>/package/</a:t>
            </a:r>
            <a:r>
              <a:rPr lang="en-US" b="0" dirty="0" err="1"/>
              <a:t>RColorBrewer</a:t>
            </a:r>
            <a:r>
              <a:rPr lang="en-US" b="0" dirty="0"/>
              <a:t>/</a:t>
            </a:r>
            <a:r>
              <a:rPr lang="en-US" b="0" dirty="0" err="1"/>
              <a:t>index.html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99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215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2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32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19616" y="5467527"/>
            <a:ext cx="9144000" cy="12536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Star Presenter Name</a:t>
            </a:r>
          </a:p>
          <a:p>
            <a:r>
              <a:rPr lang="en-US" dirty="0"/>
              <a:t>Staff Scientist @ Bioinformatics Core @ GIDB</a:t>
            </a:r>
          </a:p>
          <a:p>
            <a:r>
              <a:rPr lang="en-US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463065"/>
            <a:ext cx="10363200" cy="166199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Must Attend Workshop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182634"/>
            <a:ext cx="103632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600" b="0" i="0">
                <a:solidFill>
                  <a:srgbClr val="06D0E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Gladstone Institutes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54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92700" y="457200"/>
            <a:ext cx="6262688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defRPr sz="2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002A40"/>
                </a:solidFill>
              </a:defRPr>
            </a:lvl2pPr>
            <a:lvl3pPr>
              <a:defRPr sz="1800">
                <a:solidFill>
                  <a:srgbClr val="002A40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gradFill>
            <a:gsLst>
              <a:gs pos="0">
                <a:srgbClr val="002A40"/>
              </a:gs>
              <a:gs pos="0">
                <a:srgbClr val="007E92">
                  <a:lumMod val="78000"/>
                </a:srgbClr>
              </a:gs>
              <a:gs pos="100000">
                <a:srgbClr val="002A40"/>
              </a:gs>
              <a:gs pos="100000">
                <a:srgbClr val="002A40"/>
              </a:gs>
            </a:gsLst>
            <a:lin ang="2700000" scaled="1"/>
          </a:gradFill>
          <a:effectLst/>
        </p:spPr>
        <p:txBody>
          <a:bodyPr lIns="182880" rIns="18288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33534"/>
            <a:ext cx="3932237" cy="3635454"/>
          </a:xfrm>
          <a:prstGeom prst="rect">
            <a:avLst/>
          </a:prstGeom>
        </p:spPr>
        <p:txBody>
          <a:bodyPr/>
          <a:lstStyle>
            <a:lvl1pPr marL="285750" indent="-285750">
              <a:buSzPct val="80000"/>
              <a:buFont typeface="Zapf Dingbats"/>
              <a:buChar char="✦"/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8269D-AFB9-3746-BC4F-7D1CB1E93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3/24/20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5B73E-8F1B-FC4A-88E8-3C3D119EA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788774-A28C-744F-9159-F348073C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rgbClr val="002A4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29034-3E92-EA43-8695-5847E49E3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F662D-5D72-304B-B26F-DA8F1F2D1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A6880-11E1-C54E-9CC3-5D3150D5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61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A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0D9F9-4866-2C4E-8715-9F3E1FCA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D8770-880C-F34F-9CDC-AA408DF5A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4CC18-3CC6-134A-AB48-B509029F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63066"/>
            <a:ext cx="10363200" cy="1661993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"/>
            <a:ext cx="12183232" cy="6853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gradFill>
          <a:gsLst>
            <a:gs pos="0">
              <a:srgbClr val="002A40"/>
            </a:gs>
            <a:gs pos="0">
              <a:srgbClr val="007E92">
                <a:lumMod val="78000"/>
              </a:srgbClr>
            </a:gs>
            <a:gs pos="100000">
              <a:srgbClr val="002A40"/>
            </a:gs>
            <a:gs pos="100000">
              <a:srgbClr val="002A4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7960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"/>
            <a:ext cx="12183232" cy="6853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26" y="2597728"/>
            <a:ext cx="6138949" cy="1662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752275"/>
          </a:xfrm>
          <a:prstGeom prst="rect">
            <a:avLst/>
          </a:prstGeom>
        </p:spPr>
        <p:txBody>
          <a:bodyPr lIns="182880" tIns="0" rIns="0" bIns="0">
            <a:spAutoFit/>
          </a:bodyPr>
          <a:lstStyle>
            <a:lvl1pPr marL="457200" indent="-4572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57350" indent="-28575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4pPr>
            <a:lvl5pPr marL="2114550" indent="-28575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A61093-104A-3F48-A441-57D9D495D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lIns="182880" tIns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3200">
                <a:solidFill>
                  <a:schemeClr val="bg1"/>
                </a:solidFill>
              </a:rPr>
              <a:t>Click to edit Master title style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8A48E8-F0AA-9D4B-8702-008B8CF86FF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3/24/20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593CBB-8A69-B749-A978-F952C3CB313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A6EDD-0AA4-C14E-87E6-2DB381DB9D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723207"/>
            <a:ext cx="10515600" cy="6093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695859"/>
            <a:ext cx="10515600" cy="17522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880100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</a:gradFill>
          <a:effectLst/>
        </p:spPr>
        <p:txBody>
          <a:bodyPr lIns="182880" tIns="0" rIns="182880" bIns="0" anchor="ctr" anchorCtr="0">
            <a:noAutofit/>
          </a:bodyPr>
          <a:lstStyle>
            <a:lvl1pPr>
              <a:lnSpc>
                <a:spcPts val="54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92700" y="457200"/>
            <a:ext cx="6262688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342900" indent="-3429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Zapf Dingbats"/>
              <a:buChar char="✦"/>
              <a:defRPr sz="2200" b="0" i="0">
                <a:solidFill>
                  <a:srgbClr val="002A4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002A40"/>
                </a:solidFill>
              </a:defRPr>
            </a:lvl2pPr>
            <a:lvl3pPr>
              <a:defRPr sz="1800">
                <a:solidFill>
                  <a:srgbClr val="002A40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69F69-56A6-2D49-9671-658A0CD3310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3/24/20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D9541-EF29-144A-9A0E-4E6C7B079FC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4C786-5C5C-C345-854B-880B99CCE7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7297EE-AF36-F544-95BB-117173E1B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57862E-4DEF-974C-91A7-F75BFFB61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1CDD8-88F1-7047-9C13-42D5511FB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1D226-0294-9E42-8E4F-806E71086749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A6CDF-E9CC-E544-B2C9-C5187A354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003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9" r:id="rId2"/>
    <p:sldLayoutId id="2147483774" r:id="rId3"/>
    <p:sldLayoutId id="2147483779" r:id="rId4"/>
    <p:sldLayoutId id="2147483780" r:id="rId5"/>
    <p:sldLayoutId id="2147483773" r:id="rId6"/>
    <p:sldLayoutId id="2147483768" r:id="rId7"/>
    <p:sldLayoutId id="2147483770" r:id="rId8"/>
    <p:sldLayoutId id="2147483764" r:id="rId9"/>
    <p:sldLayoutId id="2147483775" r:id="rId10"/>
    <p:sldLayoutId id="2147483765" r:id="rId11"/>
    <p:sldLayoutId id="2147483776" r:id="rId12"/>
    <p:sldLayoutId id="21474837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web/packages/egg/vignettes/Ecosystem.html" TargetMode="External"/><Relationship Id="rId2" Type="http://schemas.openxmlformats.org/officeDocument/2006/relationships/hyperlink" Target="https://stackoverflow.com/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bioinformatics-course-feedback.questionpro.com/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348288"/>
            <a:ext cx="9144000" cy="125367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Krishna Choudhary</a:t>
            </a:r>
          </a:p>
          <a:p>
            <a:r>
              <a:rPr lang="en-US" dirty="0"/>
              <a:t>Bioinformatics Core, GIDB</a:t>
            </a:r>
          </a:p>
          <a:p>
            <a:r>
              <a:rPr lang="en-US" dirty="0"/>
              <a:t>2020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Visualization with 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Gladstone Institutes</a:t>
            </a:r>
          </a:p>
        </p:txBody>
      </p:sp>
    </p:spTree>
    <p:extLst>
      <p:ext uri="{BB962C8B-B14F-4D97-AF65-F5344CB8AC3E}">
        <p14:creationId xmlns:p14="http://schemas.microsoft.com/office/powerpoint/2010/main" val="251947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02B4B1-E056-2648-9D5B-D556C785CE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752309"/>
          </a:xfrm>
        </p:spPr>
        <p:txBody>
          <a:bodyPr/>
          <a:lstStyle/>
          <a:p>
            <a:r>
              <a:rPr lang="en-US" dirty="0"/>
              <a:t>Looking at an old script, or someone else’s script can be scary.</a:t>
            </a:r>
          </a:p>
          <a:p>
            <a:endParaRPr lang="en-US" dirty="0"/>
          </a:p>
          <a:p>
            <a:r>
              <a:rPr lang="en-US" dirty="0"/>
              <a:t>Speak to machine in code.</a:t>
            </a:r>
          </a:p>
          <a:p>
            <a:endParaRPr lang="en-US" dirty="0"/>
          </a:p>
          <a:p>
            <a:r>
              <a:rPr lang="en-US" dirty="0"/>
              <a:t>Leave comments in natural language (e.g., English).</a:t>
            </a:r>
          </a:p>
          <a:p>
            <a:pPr lvl="1"/>
            <a:r>
              <a:rPr lang="en-US" dirty="0"/>
              <a:t>Anything written after # is interpreted by R as a comment for humans.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39E860-9726-2F45-B579-80DA8C6C0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Commenting inside a source script</a:t>
            </a:r>
          </a:p>
        </p:txBody>
      </p:sp>
    </p:spTree>
    <p:extLst>
      <p:ext uri="{BB962C8B-B14F-4D97-AF65-F5344CB8AC3E}">
        <p14:creationId xmlns:p14="http://schemas.microsoft.com/office/powerpoint/2010/main" val="2700033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Empty workspace/environment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86257AE-5B80-384A-B936-6F1D38EE1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5121" y="2603500"/>
            <a:ext cx="5746070" cy="34163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76D3F1-1F3F-0D44-9EDE-DBE5F9D38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8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Data analysis creates objects that store data.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(top-right pane in </a:t>
            </a:r>
            <a:r>
              <a:rPr lang="en-US" sz="1600" dirty="0" err="1">
                <a:solidFill>
                  <a:schemeClr val="bg1"/>
                </a:solidFill>
              </a:rPr>
              <a:t>RStudio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9415593B-3B9B-434F-AC24-2CD1D90AB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0" y="2131070"/>
            <a:ext cx="6985000" cy="4152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B21D1F-21F8-9F4C-9099-B37BA5933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593" y="3479464"/>
            <a:ext cx="1736132" cy="9671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9CA814-595C-2346-B448-9F7C81866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051" y="3724341"/>
            <a:ext cx="774915" cy="6967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607C49-397C-ED44-BE26-30D1C0AED7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5020" y="3504939"/>
            <a:ext cx="2133858" cy="9858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830B62-3CC5-BE4C-9A0D-E75073CB0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51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73304-644B-034C-8E37-99DB8B93A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240494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Data structures.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25A29-89B7-824E-B52E-76DED6A58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14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Data structures are data organization/storage formats.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2939"/>
          </a:xfrm>
        </p:spPr>
        <p:txBody>
          <a:bodyPr>
            <a:normAutofit lnSpcReduction="10000"/>
          </a:bodyPr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Storing data physically? Options: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9F2E4F-3971-2A43-89B3-37869031F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783" y="3127635"/>
            <a:ext cx="1562100" cy="1562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B38E97-59AC-A54F-8D45-AF98BD7BE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268" y="2923081"/>
            <a:ext cx="2520430" cy="23018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AB87A3-F8BD-0544-918A-D83B853090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939"/>
          <a:stretch/>
        </p:blipFill>
        <p:spPr>
          <a:xfrm>
            <a:off x="8870326" y="2600792"/>
            <a:ext cx="2755900" cy="26241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5C8591-2B3F-9D4B-AD91-A4442C1D69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173" y="3127635"/>
            <a:ext cx="2313482" cy="16654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CB8B975-FFD9-3846-A6D2-817A217E5766}"/>
              </a:ext>
            </a:extLst>
          </p:cNvPr>
          <p:cNvSpPr txBox="1"/>
          <p:nvPr/>
        </p:nvSpPr>
        <p:spPr>
          <a:xfrm>
            <a:off x="997783" y="5741229"/>
            <a:ext cx="1334125" cy="52684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Sticky note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D29A57-BE8F-9743-92E7-3DEE4DF3FB46}"/>
              </a:ext>
            </a:extLst>
          </p:cNvPr>
          <p:cNvSpPr txBox="1"/>
          <p:nvPr/>
        </p:nvSpPr>
        <p:spPr>
          <a:xfrm>
            <a:off x="3620667" y="5741229"/>
            <a:ext cx="1334125" cy="52684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Printer paper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6A9DDF-A69D-2644-9348-60CDB1B632B3}"/>
              </a:ext>
            </a:extLst>
          </p:cNvPr>
          <p:cNvSpPr txBox="1"/>
          <p:nvPr/>
        </p:nvSpPr>
        <p:spPr>
          <a:xfrm>
            <a:off x="6724814" y="5741229"/>
            <a:ext cx="1334125" cy="52684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Task pad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F05ADB-E5E1-D44A-8868-5CE593887B45}"/>
              </a:ext>
            </a:extLst>
          </p:cNvPr>
          <p:cNvSpPr txBox="1"/>
          <p:nvPr/>
        </p:nvSpPr>
        <p:spPr>
          <a:xfrm>
            <a:off x="9700625" y="5741229"/>
            <a:ext cx="1334125" cy="52684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Long scroll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121A03-C761-DB49-90AF-5FCE74A25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06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Data structures are data organization/storage formats.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9016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Working with data in R? Options: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Numeric vector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c(2, 5, 10, 11)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Character vector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c(“apples”, “oranges”, “butter”, “dry yeast”)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Data frames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 err="1"/>
              <a:t>dat</a:t>
            </a:r>
            <a:r>
              <a:rPr lang="en-US" dirty="0"/>
              <a:t> from Iris example.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Matrix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Example counts for genes in several samples.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Lists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Flexible data structures. 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 err="1"/>
              <a:t>mylist</a:t>
            </a:r>
            <a:r>
              <a:rPr lang="en-US" dirty="0"/>
              <a:t> &lt;- list(a = c(2, 5, 10, 11),</a:t>
            </a:r>
          </a:p>
          <a:p>
            <a:pPr lvl="4">
              <a:buSzPct val="80000"/>
            </a:pPr>
            <a:r>
              <a:rPr lang="en-US" sz="2000" dirty="0"/>
              <a:t>            b = c(“apples”, “oranges”, “butter”, “dry yeast”)</a:t>
            </a:r>
          </a:p>
          <a:p>
            <a:pPr lvl="4">
              <a:buSzPct val="80000"/>
            </a:pPr>
            <a:r>
              <a:rPr lang="en-US" sz="2000" dirty="0"/>
              <a:t>)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endParaRPr lang="en-US" sz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4331BB-D48B-4842-9902-652ACD410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25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082A15-6770-C446-8A3B-34B25AC90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Error!!!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D5BB3A64-4432-7F4B-93AC-530C726E3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478" y="2248255"/>
            <a:ext cx="4169043" cy="375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96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8F38D-D62D-CD4E-865E-B14FB59EC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944" y="247527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72996-4A41-9E48-85DB-3AC94E45B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46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Working with buttons for modern scientific calculations?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9239"/>
            <a:ext cx="4235245" cy="3787724"/>
          </a:xfrm>
        </p:spPr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The best of calculators =&gt; 10s of buttons for specific tasks.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Modern science needs many times more than 10s.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55D868EC-B22B-3144-8585-BB30015A0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138" y="2389239"/>
            <a:ext cx="2662051" cy="34163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213BF9-475C-364D-A29C-FE24930A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46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Functions are to R what buttons are to calculators.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9239"/>
            <a:ext cx="10754032" cy="1946787"/>
          </a:xfrm>
        </p:spPr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R can perform 100s of 1000s of tasks.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Tasks are performed by using functions.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Examples: sum(), prod(), mean(), </a:t>
            </a:r>
            <a:r>
              <a:rPr lang="en-US" sz="2000" dirty="0" err="1"/>
              <a:t>t.test</a:t>
            </a:r>
            <a:r>
              <a:rPr lang="en-US" sz="2000" dirty="0"/>
              <a:t>().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3ACAEFF-E208-DD4C-9052-DBBBC877E701}"/>
              </a:ext>
            </a:extLst>
          </p:cNvPr>
          <p:cNvSpPr/>
          <p:nvPr/>
        </p:nvSpPr>
        <p:spPr>
          <a:xfrm>
            <a:off x="4339525" y="4417017"/>
            <a:ext cx="3270143" cy="1286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function()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4910F-ACDB-244B-9239-2E86B31221FA}"/>
              </a:ext>
            </a:extLst>
          </p:cNvPr>
          <p:cNvSpPr txBox="1"/>
          <p:nvPr/>
        </p:nvSpPr>
        <p:spPr>
          <a:xfrm>
            <a:off x="1999281" y="4200041"/>
            <a:ext cx="151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DatasetA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9CFDA8-1B49-DD48-8CDC-9D2B288BE0F4}"/>
              </a:ext>
            </a:extLst>
          </p:cNvPr>
          <p:cNvSpPr txBox="1"/>
          <p:nvPr/>
        </p:nvSpPr>
        <p:spPr>
          <a:xfrm>
            <a:off x="1835903" y="4707090"/>
            <a:ext cx="151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DatasetB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A5D866-3D3E-F44A-B16F-1B5240309E06}"/>
              </a:ext>
            </a:extLst>
          </p:cNvPr>
          <p:cNvSpPr txBox="1"/>
          <p:nvPr/>
        </p:nvSpPr>
        <p:spPr>
          <a:xfrm>
            <a:off x="1726769" y="5238339"/>
            <a:ext cx="151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DatasetC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BBE0EEF-56E7-824A-9F4F-F17D4D14FD84}"/>
              </a:ext>
            </a:extLst>
          </p:cNvPr>
          <p:cNvCxnSpPr/>
          <p:nvPr/>
        </p:nvCxnSpPr>
        <p:spPr>
          <a:xfrm>
            <a:off x="3245603" y="4384707"/>
            <a:ext cx="1093922" cy="392327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E7CA95A-0C2F-314B-A7A0-C3AB824EA21E}"/>
              </a:ext>
            </a:extLst>
          </p:cNvPr>
          <p:cNvCxnSpPr>
            <a:cxnSpLocks/>
          </p:cNvCxnSpPr>
          <p:nvPr/>
        </p:nvCxnSpPr>
        <p:spPr>
          <a:xfrm>
            <a:off x="2851042" y="5007106"/>
            <a:ext cx="1461361" cy="122596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E8163B-C31B-B548-9CA1-D354BA17A25A}"/>
              </a:ext>
            </a:extLst>
          </p:cNvPr>
          <p:cNvCxnSpPr>
            <a:cxnSpLocks/>
          </p:cNvCxnSpPr>
          <p:nvPr/>
        </p:nvCxnSpPr>
        <p:spPr>
          <a:xfrm flipV="1">
            <a:off x="2851042" y="5231651"/>
            <a:ext cx="1488483" cy="218031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4FFD814-5DCD-944A-BEAA-5ED06D611E6E}"/>
              </a:ext>
            </a:extLst>
          </p:cNvPr>
          <p:cNvSpPr txBox="1"/>
          <p:nvPr/>
        </p:nvSpPr>
        <p:spPr>
          <a:xfrm>
            <a:off x="9236990" y="4045058"/>
            <a:ext cx="156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01AAED-A2F1-5A4C-B6AA-F0EC1B9E29F4}"/>
              </a:ext>
            </a:extLst>
          </p:cNvPr>
          <p:cNvSpPr txBox="1"/>
          <p:nvPr/>
        </p:nvSpPr>
        <p:spPr>
          <a:xfrm>
            <a:off x="9098151" y="4633227"/>
            <a:ext cx="156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51FD21-4196-E140-A352-645FF5B04C99}"/>
              </a:ext>
            </a:extLst>
          </p:cNvPr>
          <p:cNvSpPr txBox="1"/>
          <p:nvPr/>
        </p:nvSpPr>
        <p:spPr>
          <a:xfrm>
            <a:off x="9098151" y="5265439"/>
            <a:ext cx="156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Result3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9F8CE35-2375-E74A-965C-77EF8595407B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7636790" y="4229724"/>
            <a:ext cx="1600200" cy="435162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97408DD-7A0D-E040-BA5D-0AE664FC13A3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7700397" y="4817893"/>
            <a:ext cx="1397754" cy="123368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912ED90-FF05-1442-91E6-0671222403AE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7609668" y="5358301"/>
            <a:ext cx="1488483" cy="91804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AFD5E-1989-0D44-B444-C36E6FBF1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97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210DA0-51F1-0442-8A4B-5CC56BBEB9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387868"/>
          </a:xfrm>
        </p:spPr>
        <p:txBody>
          <a:bodyPr/>
          <a:lstStyle/>
          <a:p>
            <a:r>
              <a:rPr lang="en-US" sz="1800" dirty="0"/>
              <a:t>Introduction</a:t>
            </a:r>
          </a:p>
          <a:p>
            <a:r>
              <a:rPr lang="en-US" sz="1800" dirty="0"/>
              <a:t>Hands-on analysis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Explore </a:t>
            </a:r>
            <a:r>
              <a:rPr lang="en-US" sz="1800" i="1" dirty="0"/>
              <a:t>Iris</a:t>
            </a:r>
            <a:r>
              <a:rPr lang="en-US" sz="1800" dirty="0"/>
              <a:t> data and save a publication-ready figure.</a:t>
            </a:r>
          </a:p>
          <a:p>
            <a:pPr lvl="2"/>
            <a:r>
              <a:rPr lang="en-US" sz="1800" dirty="0"/>
              <a:t>Data: “</a:t>
            </a:r>
            <a:r>
              <a:rPr lang="en-US" sz="1800" dirty="0" err="1"/>
              <a:t>iris.csv</a:t>
            </a:r>
            <a:r>
              <a:rPr lang="en-US" sz="1800" dirty="0"/>
              <a:t>” </a:t>
            </a:r>
          </a:p>
          <a:p>
            <a:pPr lvl="2"/>
            <a:r>
              <a:rPr lang="en-US" sz="1800" dirty="0"/>
              <a:t>Result: “</a:t>
            </a:r>
            <a:r>
              <a:rPr lang="en-US" sz="1800" dirty="0" err="1"/>
              <a:t>Iris.pdf</a:t>
            </a:r>
            <a:r>
              <a:rPr lang="en-US" sz="1800" dirty="0"/>
              <a:t>”</a:t>
            </a:r>
          </a:p>
          <a:p>
            <a:pPr lvl="2"/>
            <a:r>
              <a:rPr lang="en-US" sz="1800" dirty="0"/>
              <a:t>Script: “1. </a:t>
            </a:r>
            <a:r>
              <a:rPr lang="en-US" sz="1800" dirty="0" err="1"/>
              <a:t>iris.R</a:t>
            </a:r>
            <a:r>
              <a:rPr lang="en-US" sz="1800" dirty="0"/>
              <a:t>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Brief digression to save a heatmap.</a:t>
            </a:r>
          </a:p>
          <a:p>
            <a:pPr lvl="2"/>
            <a:r>
              <a:rPr lang="en-US" sz="1800" dirty="0"/>
              <a:t>Data: “</a:t>
            </a:r>
            <a:r>
              <a:rPr lang="en-US" sz="1800" dirty="0" err="1"/>
              <a:t>norm_counts.txt</a:t>
            </a:r>
            <a:r>
              <a:rPr lang="en-US" sz="1800" dirty="0"/>
              <a:t>”</a:t>
            </a:r>
          </a:p>
          <a:p>
            <a:pPr lvl="2"/>
            <a:r>
              <a:rPr lang="en-US" sz="1800" dirty="0"/>
              <a:t>Results: “</a:t>
            </a:r>
            <a:r>
              <a:rPr lang="en-US" sz="1800" dirty="0" err="1"/>
              <a:t>Heatmap.pdf</a:t>
            </a:r>
            <a:r>
              <a:rPr lang="en-US" sz="1800" dirty="0"/>
              <a:t>” and “</a:t>
            </a:r>
            <a:r>
              <a:rPr lang="en-US" sz="1800" dirty="0" err="1"/>
              <a:t>Heatmap.tiff</a:t>
            </a:r>
            <a:r>
              <a:rPr lang="en-US" sz="1800" dirty="0"/>
              <a:t>”</a:t>
            </a:r>
          </a:p>
          <a:p>
            <a:pPr lvl="2"/>
            <a:r>
              <a:rPr lang="en-US" sz="1800" dirty="0"/>
              <a:t>Script: “5_Heatmap.R”</a:t>
            </a:r>
            <a:endParaRPr lang="en-US" sz="600" dirty="0"/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Plot and annotate nucleotide-resolution data.</a:t>
            </a:r>
          </a:p>
          <a:p>
            <a:pPr lvl="2"/>
            <a:r>
              <a:rPr lang="en-US" sz="1800" dirty="0"/>
              <a:t>Data: “</a:t>
            </a:r>
            <a:r>
              <a:rPr lang="en-US" sz="1800" dirty="0" err="1"/>
              <a:t>nucleotide_resolution.RData</a:t>
            </a:r>
            <a:r>
              <a:rPr lang="en-US" sz="1800" dirty="0"/>
              <a:t>”</a:t>
            </a:r>
          </a:p>
          <a:p>
            <a:pPr lvl="2"/>
            <a:r>
              <a:rPr lang="en-US" sz="1800" dirty="0"/>
              <a:t>Result: “</a:t>
            </a:r>
            <a:r>
              <a:rPr lang="en-US" sz="1800" dirty="0" err="1"/>
              <a:t>Nucleotide_resolution.pdf</a:t>
            </a:r>
            <a:r>
              <a:rPr lang="en-US" sz="1800" dirty="0"/>
              <a:t>”</a:t>
            </a:r>
          </a:p>
          <a:p>
            <a:pPr lvl="2"/>
            <a:r>
              <a:rPr lang="en-US" sz="1800" dirty="0"/>
              <a:t>Script: “2. </a:t>
            </a:r>
            <a:r>
              <a:rPr lang="en-US" sz="1800" dirty="0" err="1"/>
              <a:t>nucleotide_resolution.R</a:t>
            </a:r>
            <a:r>
              <a:rPr lang="en-US" sz="1800" dirty="0"/>
              <a:t>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958949-4366-B94D-9D84-F79062DB4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(contd. on next slide)</a:t>
            </a:r>
          </a:p>
        </p:txBody>
      </p:sp>
    </p:spTree>
    <p:extLst>
      <p:ext uri="{BB962C8B-B14F-4D97-AF65-F5344CB8AC3E}">
        <p14:creationId xmlns:p14="http://schemas.microsoft.com/office/powerpoint/2010/main" val="603645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There are functions for all sorts of things.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9239"/>
            <a:ext cx="10754032" cy="1946787"/>
          </a:xfrm>
        </p:spPr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Example to read a table saved in a file: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read.table</a:t>
            </a:r>
            <a:r>
              <a:rPr lang="en-US" sz="2000" dirty="0"/>
              <a:t>()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Usage: </a:t>
            </a:r>
            <a:r>
              <a:rPr lang="en-US" sz="2000" dirty="0" err="1"/>
              <a:t>read.table</a:t>
            </a:r>
            <a:r>
              <a:rPr lang="en-US" sz="2000" dirty="0"/>
              <a:t>(“filename”)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6DCFB3-52E2-CB43-AB70-C35EC30244B5}"/>
              </a:ext>
            </a:extLst>
          </p:cNvPr>
          <p:cNvSpPr/>
          <p:nvPr/>
        </p:nvSpPr>
        <p:spPr>
          <a:xfrm>
            <a:off x="4339525" y="4277529"/>
            <a:ext cx="3270143" cy="1286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read.table</a:t>
            </a:r>
            <a:r>
              <a:rPr lang="en-US" sz="2800" dirty="0"/>
              <a:t>()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550739-7921-B340-9E8E-4D37C43E4C67}"/>
              </a:ext>
            </a:extLst>
          </p:cNvPr>
          <p:cNvSpPr txBox="1"/>
          <p:nvPr/>
        </p:nvSpPr>
        <p:spPr>
          <a:xfrm>
            <a:off x="1665422" y="4632238"/>
            <a:ext cx="151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File name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5621EE5-1EF0-CF4B-823F-61209BEB6250}"/>
              </a:ext>
            </a:extLst>
          </p:cNvPr>
          <p:cNvCxnSpPr>
            <a:cxnSpLocks/>
          </p:cNvCxnSpPr>
          <p:nvPr/>
        </p:nvCxnSpPr>
        <p:spPr>
          <a:xfrm>
            <a:off x="2851042" y="4867618"/>
            <a:ext cx="1461361" cy="122596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E455936-60F7-2C4E-A062-006B6234B9CB}"/>
              </a:ext>
            </a:extLst>
          </p:cNvPr>
          <p:cNvSpPr txBox="1"/>
          <p:nvPr/>
        </p:nvSpPr>
        <p:spPr>
          <a:xfrm>
            <a:off x="9098151" y="4493739"/>
            <a:ext cx="1565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is displayed in R.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E2C9EA6-E388-624D-89FE-FD36623843D2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7700397" y="4801773"/>
            <a:ext cx="1397754" cy="15132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D8A21-8A10-ED45-9E8A-D0FCE05B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83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There are functions for all sorts of things.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9239"/>
            <a:ext cx="10754032" cy="1946787"/>
          </a:xfrm>
        </p:spPr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Example to find complementary DNA sequence.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complement()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Usage: complement(sequence)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F760788-4885-1B4D-9B02-DAC9E400EC58}"/>
              </a:ext>
            </a:extLst>
          </p:cNvPr>
          <p:cNvSpPr/>
          <p:nvPr/>
        </p:nvSpPr>
        <p:spPr>
          <a:xfrm>
            <a:off x="4339525" y="4313588"/>
            <a:ext cx="3360872" cy="1286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complement()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408E9-BA41-6242-9557-C1B572B71119}"/>
              </a:ext>
            </a:extLst>
          </p:cNvPr>
          <p:cNvSpPr txBox="1"/>
          <p:nvPr/>
        </p:nvSpPr>
        <p:spPr>
          <a:xfrm>
            <a:off x="1665422" y="4668297"/>
            <a:ext cx="151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ACGT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6477CA-67CD-614F-8CCF-96F7E9393AE7}"/>
              </a:ext>
            </a:extLst>
          </p:cNvPr>
          <p:cNvCxnSpPr>
            <a:cxnSpLocks/>
          </p:cNvCxnSpPr>
          <p:nvPr/>
        </p:nvCxnSpPr>
        <p:spPr>
          <a:xfrm>
            <a:off x="2851042" y="4903677"/>
            <a:ext cx="1461361" cy="122596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9E8589B-9184-8145-8E98-0AFAE60ADE25}"/>
              </a:ext>
            </a:extLst>
          </p:cNvPr>
          <p:cNvSpPr txBox="1"/>
          <p:nvPr/>
        </p:nvSpPr>
        <p:spPr>
          <a:xfrm>
            <a:off x="9098151" y="4529798"/>
            <a:ext cx="156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TGCA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143BEEA-FC00-8B4D-9A95-4AD4E03F3D03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7700397" y="4714464"/>
            <a:ext cx="1397754" cy="123368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5D87B-8B7D-0944-8B9E-282B4B837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23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There are functions for all sorts of things.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9239"/>
            <a:ext cx="10754032" cy="1946787"/>
          </a:xfrm>
        </p:spPr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Example to install a package in R.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install.packages</a:t>
            </a:r>
            <a:r>
              <a:rPr lang="en-US" sz="2000" dirty="0"/>
              <a:t>()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Usage: </a:t>
            </a:r>
            <a:r>
              <a:rPr lang="en-US" sz="2000" dirty="0" err="1"/>
              <a:t>install.packages</a:t>
            </a:r>
            <a:r>
              <a:rPr lang="en-US" sz="2000" dirty="0"/>
              <a:t>(“ggplot2”)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F760788-4885-1B4D-9B02-DAC9E400EC58}"/>
              </a:ext>
            </a:extLst>
          </p:cNvPr>
          <p:cNvSpPr/>
          <p:nvPr/>
        </p:nvSpPr>
        <p:spPr>
          <a:xfrm>
            <a:off x="4339525" y="4313588"/>
            <a:ext cx="3360872" cy="1286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Install.packages</a:t>
            </a:r>
            <a:r>
              <a:rPr lang="en-US" sz="2400" dirty="0"/>
              <a:t>()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408E9-BA41-6242-9557-C1B572B71119}"/>
              </a:ext>
            </a:extLst>
          </p:cNvPr>
          <p:cNvSpPr txBox="1"/>
          <p:nvPr/>
        </p:nvSpPr>
        <p:spPr>
          <a:xfrm>
            <a:off x="1362397" y="4656941"/>
            <a:ext cx="151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Package name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6477CA-67CD-614F-8CCF-96F7E9393AE7}"/>
              </a:ext>
            </a:extLst>
          </p:cNvPr>
          <p:cNvCxnSpPr>
            <a:cxnSpLocks/>
          </p:cNvCxnSpPr>
          <p:nvPr/>
        </p:nvCxnSpPr>
        <p:spPr>
          <a:xfrm>
            <a:off x="2851042" y="4903677"/>
            <a:ext cx="1461361" cy="122596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9E8589B-9184-8145-8E98-0AFAE60ADE25}"/>
              </a:ext>
            </a:extLst>
          </p:cNvPr>
          <p:cNvSpPr txBox="1"/>
          <p:nvPr/>
        </p:nvSpPr>
        <p:spPr>
          <a:xfrm>
            <a:off x="9098151" y="4529798"/>
            <a:ext cx="1565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Package installed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143BEEA-FC00-8B4D-9A95-4AD4E03F3D03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7700397" y="4837832"/>
            <a:ext cx="1397754" cy="15132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5D87B-8B7D-0944-8B9E-282B4B837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22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Directing output of one function as input to another.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979EB7E-FED5-E049-92CE-C80E0C1B1784}"/>
              </a:ext>
            </a:extLst>
          </p:cNvPr>
          <p:cNvSpPr/>
          <p:nvPr/>
        </p:nvSpPr>
        <p:spPr>
          <a:xfrm>
            <a:off x="2038351" y="3046569"/>
            <a:ext cx="2811973" cy="1286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read.table</a:t>
            </a:r>
            <a:r>
              <a:rPr lang="en-US" sz="2400" dirty="0"/>
              <a:t>()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CA522E-0E08-B34D-8ED6-8AF78ABE0CEF}"/>
              </a:ext>
            </a:extLst>
          </p:cNvPr>
          <p:cNvSpPr txBox="1"/>
          <p:nvPr/>
        </p:nvSpPr>
        <p:spPr>
          <a:xfrm>
            <a:off x="69097" y="3454369"/>
            <a:ext cx="1713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File name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0338414-2989-E645-ACF0-6C83789ED4B1}"/>
              </a:ext>
            </a:extLst>
          </p:cNvPr>
          <p:cNvCxnSpPr>
            <a:cxnSpLocks/>
          </p:cNvCxnSpPr>
          <p:nvPr/>
        </p:nvCxnSpPr>
        <p:spPr>
          <a:xfrm>
            <a:off x="1254718" y="3689749"/>
            <a:ext cx="682572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48446A7-6BD4-5644-8924-66F51E7FECAB}"/>
              </a:ext>
            </a:extLst>
          </p:cNvPr>
          <p:cNvSpPr txBox="1"/>
          <p:nvPr/>
        </p:nvSpPr>
        <p:spPr>
          <a:xfrm>
            <a:off x="5633957" y="3315869"/>
            <a:ext cx="1076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is displayed in R.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3A2E1F8-5694-0145-A6AB-B168AE076014}"/>
              </a:ext>
            </a:extLst>
          </p:cNvPr>
          <p:cNvCxnSpPr>
            <a:cxnSpLocks/>
          </p:cNvCxnSpPr>
          <p:nvPr/>
        </p:nvCxnSpPr>
        <p:spPr>
          <a:xfrm>
            <a:off x="4820619" y="3639035"/>
            <a:ext cx="712277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51604F63-A024-F04D-8654-2070E6E51111}"/>
              </a:ext>
            </a:extLst>
          </p:cNvPr>
          <p:cNvSpPr/>
          <p:nvPr/>
        </p:nvSpPr>
        <p:spPr>
          <a:xfrm>
            <a:off x="7494399" y="2967324"/>
            <a:ext cx="2145547" cy="1286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edgeR</a:t>
            </a:r>
            <a:r>
              <a:rPr lang="en-US" sz="2400" dirty="0"/>
              <a:t>()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783E8BB-7FB7-554B-9EEC-E7BB72F12A96}"/>
              </a:ext>
            </a:extLst>
          </p:cNvPr>
          <p:cNvCxnSpPr>
            <a:cxnSpLocks/>
          </p:cNvCxnSpPr>
          <p:nvPr/>
        </p:nvCxnSpPr>
        <p:spPr>
          <a:xfrm>
            <a:off x="6710766" y="3622936"/>
            <a:ext cx="682572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3DAB3F9-D0BA-E04B-B201-87293BB57128}"/>
              </a:ext>
            </a:extLst>
          </p:cNvPr>
          <p:cNvSpPr txBox="1"/>
          <p:nvPr/>
        </p:nvSpPr>
        <p:spPr>
          <a:xfrm>
            <a:off x="10470719" y="3177370"/>
            <a:ext cx="1586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List of differentially expressed genes.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1EFB57A-26FC-F54B-B415-3A0A6D28703C}"/>
              </a:ext>
            </a:extLst>
          </p:cNvPr>
          <p:cNvCxnSpPr>
            <a:cxnSpLocks/>
          </p:cNvCxnSpPr>
          <p:nvPr/>
        </p:nvCxnSpPr>
        <p:spPr>
          <a:xfrm>
            <a:off x="9812042" y="3587119"/>
            <a:ext cx="712277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0F34CD-D55D-A44A-B2ED-F581BF6E4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35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i="1" dirty="0">
                <a:solidFill>
                  <a:schemeClr val="bg1"/>
                </a:solidFill>
              </a:rPr>
              <a:t>Library</a:t>
            </a:r>
            <a:r>
              <a:rPr lang="en-US" sz="2800" dirty="0">
                <a:solidFill>
                  <a:schemeClr val="bg1"/>
                </a:solidFill>
              </a:rPr>
              <a:t> is a collection of functions.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R works with &gt; 100000 functions. 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More being added everyday.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If the software were to load (i.e., make available) all of them at startup, it will take a while to launch.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Solution: Bundle related functions together in a </a:t>
            </a:r>
            <a:r>
              <a:rPr lang="en-US" sz="2000" i="1" dirty="0"/>
              <a:t>library. </a:t>
            </a:r>
          </a:p>
          <a:p>
            <a:pPr marL="1257300" lvl="2" indent="-342900">
              <a:buSzPct val="80000"/>
              <a:buFont typeface="Zapf Dingbats"/>
              <a:buChar char="✦"/>
            </a:pPr>
            <a:r>
              <a:rPr lang="en-US" dirty="0"/>
              <a:t>Example: </a:t>
            </a:r>
            <a:r>
              <a:rPr lang="en-US" dirty="0" err="1"/>
              <a:t>edgeR</a:t>
            </a:r>
            <a:r>
              <a:rPr lang="en-US" dirty="0"/>
              <a:t>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Load functions only when needed. (:= Install apps on smartphone as needed)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135012-1DCF-EA4A-A3C7-F1D95D176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6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Functions may need lots of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Calculators may take only numbers.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R functions take variety of things. Numbers, characters, etc.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Example: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Reading a file. Inputs required: File name and address on computer, formatting of file, type of file, etc.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Writing a file. Inputs required: 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what to write?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where to write? 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how to format the file? 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Include column names, row names? 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separate with comma?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FD862F-307A-624C-94D6-8AB337474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07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B07C66-C400-944B-9EE5-BD0CDBE9A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ggplot2: Package with functions for plotting.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77ED3A-5119-0E47-AE25-6AA37B1C5E2E}"/>
              </a:ext>
            </a:extLst>
          </p:cNvPr>
          <p:cNvSpPr txBox="1">
            <a:spLocks/>
          </p:cNvSpPr>
          <p:nvPr/>
        </p:nvSpPr>
        <p:spPr>
          <a:xfrm>
            <a:off x="838200" y="1863483"/>
            <a:ext cx="10754032" cy="1946787"/>
          </a:xfrm>
          <a:prstGeom prst="rect">
            <a:avLst/>
          </a:prstGeom>
        </p:spPr>
        <p:txBody>
          <a:bodyPr lIns="91440" tIns="182880" r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80000"/>
              <a:buFont typeface="Zapf Dingbats"/>
              <a:buChar char="✦"/>
            </a:pPr>
            <a:r>
              <a:rPr lang="en-US" dirty="0">
                <a:solidFill>
                  <a:srgbClr val="002B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can perform 100s of 1000s of tasks.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1400" dirty="0">
              <a:solidFill>
                <a:srgbClr val="002B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dirty="0">
                <a:solidFill>
                  <a:srgbClr val="002B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 are performed by using functions.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800" dirty="0">
                <a:solidFill>
                  <a:srgbClr val="002B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Examples: sum(), prod(), mean(), </a:t>
            </a:r>
            <a:r>
              <a:rPr lang="en-US" sz="2800" dirty="0" err="1">
                <a:solidFill>
                  <a:srgbClr val="002B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t.test</a:t>
            </a:r>
            <a:r>
              <a:rPr lang="en-US" sz="2800" dirty="0">
                <a:solidFill>
                  <a:srgbClr val="002B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350566B-1642-604F-92DA-06DEA4DDA2CF}"/>
              </a:ext>
            </a:extLst>
          </p:cNvPr>
          <p:cNvSpPr/>
          <p:nvPr/>
        </p:nvSpPr>
        <p:spPr>
          <a:xfrm>
            <a:off x="4339525" y="4592381"/>
            <a:ext cx="3270143" cy="1286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function()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C7769C-386F-004D-83B5-12C105C2C58B}"/>
              </a:ext>
            </a:extLst>
          </p:cNvPr>
          <p:cNvSpPr txBox="1"/>
          <p:nvPr/>
        </p:nvSpPr>
        <p:spPr>
          <a:xfrm>
            <a:off x="1999281" y="4375405"/>
            <a:ext cx="151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DatasetA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06368C-B33A-7442-941B-7E5AEEC698C1}"/>
              </a:ext>
            </a:extLst>
          </p:cNvPr>
          <p:cNvSpPr txBox="1"/>
          <p:nvPr/>
        </p:nvSpPr>
        <p:spPr>
          <a:xfrm>
            <a:off x="1835903" y="4882454"/>
            <a:ext cx="151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DatasetB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C13BF7-AEF7-3941-8959-145FB49975B4}"/>
              </a:ext>
            </a:extLst>
          </p:cNvPr>
          <p:cNvSpPr txBox="1"/>
          <p:nvPr/>
        </p:nvSpPr>
        <p:spPr>
          <a:xfrm>
            <a:off x="1726769" y="5413703"/>
            <a:ext cx="151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DatasetC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3AACD74-19FE-1B49-AD53-BAD206FED55C}"/>
              </a:ext>
            </a:extLst>
          </p:cNvPr>
          <p:cNvCxnSpPr/>
          <p:nvPr/>
        </p:nvCxnSpPr>
        <p:spPr>
          <a:xfrm>
            <a:off x="3245603" y="4560071"/>
            <a:ext cx="1093922" cy="392327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10720AE-B3B8-AC4B-89D7-B0D4AC5DC6AB}"/>
              </a:ext>
            </a:extLst>
          </p:cNvPr>
          <p:cNvCxnSpPr>
            <a:cxnSpLocks/>
          </p:cNvCxnSpPr>
          <p:nvPr/>
        </p:nvCxnSpPr>
        <p:spPr>
          <a:xfrm>
            <a:off x="2851042" y="5182470"/>
            <a:ext cx="1461361" cy="122596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90CF6C7-502F-5A41-A30C-7F2FA5E1323B}"/>
              </a:ext>
            </a:extLst>
          </p:cNvPr>
          <p:cNvCxnSpPr>
            <a:cxnSpLocks/>
          </p:cNvCxnSpPr>
          <p:nvPr/>
        </p:nvCxnSpPr>
        <p:spPr>
          <a:xfrm flipV="1">
            <a:off x="2851042" y="5407015"/>
            <a:ext cx="1488483" cy="218031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56F7EBB-BC90-5144-9DCA-EB009386CD1D}"/>
              </a:ext>
            </a:extLst>
          </p:cNvPr>
          <p:cNvSpPr txBox="1"/>
          <p:nvPr/>
        </p:nvSpPr>
        <p:spPr>
          <a:xfrm>
            <a:off x="9236990" y="4220422"/>
            <a:ext cx="156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8D0082-F924-CD4D-8C97-84498C8E3AB8}"/>
              </a:ext>
            </a:extLst>
          </p:cNvPr>
          <p:cNvSpPr txBox="1"/>
          <p:nvPr/>
        </p:nvSpPr>
        <p:spPr>
          <a:xfrm>
            <a:off x="9098151" y="4808591"/>
            <a:ext cx="156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49216D-470A-F44B-8D8A-49FB34DFD1CD}"/>
              </a:ext>
            </a:extLst>
          </p:cNvPr>
          <p:cNvSpPr txBox="1"/>
          <p:nvPr/>
        </p:nvSpPr>
        <p:spPr>
          <a:xfrm>
            <a:off x="9098151" y="5440803"/>
            <a:ext cx="156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Result3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12B6818-5F0B-6A43-9B5F-A82FF20E1653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7636790" y="4405088"/>
            <a:ext cx="1600200" cy="435162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B014A30-242F-4E41-868E-84A84CA13EE3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7700397" y="4993257"/>
            <a:ext cx="1397754" cy="123368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8E0C78B-8A50-E446-91ED-96068960D431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7609668" y="5533665"/>
            <a:ext cx="1488483" cy="91804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34B693A3-6435-274F-9352-42CF3B509DC2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41D34A-FBDC-6A46-8354-CEC3040F589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97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B07C66-C400-944B-9EE5-BD0CDBE9A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ggplot2: Package with functions for plotting.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77ED3A-5119-0E47-AE25-6AA37B1C5E2E}"/>
              </a:ext>
            </a:extLst>
          </p:cNvPr>
          <p:cNvSpPr txBox="1">
            <a:spLocks/>
          </p:cNvSpPr>
          <p:nvPr/>
        </p:nvSpPr>
        <p:spPr>
          <a:xfrm>
            <a:off x="838200" y="1863483"/>
            <a:ext cx="10754032" cy="1946787"/>
          </a:xfrm>
          <a:prstGeom prst="rect">
            <a:avLst/>
          </a:prstGeom>
        </p:spPr>
        <p:txBody>
          <a:bodyPr lIns="91440" tIns="182880" r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80000"/>
              <a:buFont typeface="Zapf Dingbats"/>
              <a:buChar char="✦"/>
            </a:pPr>
            <a:r>
              <a:rPr lang="en-US" dirty="0">
                <a:solidFill>
                  <a:srgbClr val="002B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Plotting layer-by-layer.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dirty="0">
                <a:solidFill>
                  <a:srgbClr val="002B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 names: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800" dirty="0" err="1">
                <a:solidFill>
                  <a:srgbClr val="002B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qplot</a:t>
            </a:r>
            <a:endParaRPr lang="en-US" sz="2800" dirty="0">
              <a:solidFill>
                <a:srgbClr val="002B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800" dirty="0" err="1">
                <a:solidFill>
                  <a:srgbClr val="002B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ggplot</a:t>
            </a:r>
            <a:endParaRPr lang="en-US" sz="2800" dirty="0">
              <a:solidFill>
                <a:srgbClr val="002B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350566B-1642-604F-92DA-06DEA4DDA2CF}"/>
              </a:ext>
            </a:extLst>
          </p:cNvPr>
          <p:cNvSpPr/>
          <p:nvPr/>
        </p:nvSpPr>
        <p:spPr>
          <a:xfrm>
            <a:off x="4903195" y="4417017"/>
            <a:ext cx="3270143" cy="1286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ggplot</a:t>
            </a:r>
            <a:r>
              <a:rPr lang="en-US" sz="2800" dirty="0"/>
              <a:t>()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C7769C-386F-004D-83B5-12C105C2C58B}"/>
              </a:ext>
            </a:extLst>
          </p:cNvPr>
          <p:cNvSpPr txBox="1"/>
          <p:nvPr/>
        </p:nvSpPr>
        <p:spPr>
          <a:xfrm>
            <a:off x="3158990" y="4110450"/>
            <a:ext cx="151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06368C-B33A-7442-941B-7E5AEEC698C1}"/>
              </a:ext>
            </a:extLst>
          </p:cNvPr>
          <p:cNvSpPr txBox="1"/>
          <p:nvPr/>
        </p:nvSpPr>
        <p:spPr>
          <a:xfrm>
            <a:off x="2242851" y="5205270"/>
            <a:ext cx="1518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Details on how to plot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3AACD74-19FE-1B49-AD53-BAD206FED55C}"/>
              </a:ext>
            </a:extLst>
          </p:cNvPr>
          <p:cNvCxnSpPr/>
          <p:nvPr/>
        </p:nvCxnSpPr>
        <p:spPr>
          <a:xfrm>
            <a:off x="3809273" y="4384707"/>
            <a:ext cx="1093922" cy="392327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10720AE-B3B8-AC4B-89D7-B0D4AC5DC6AB}"/>
              </a:ext>
            </a:extLst>
          </p:cNvPr>
          <p:cNvCxnSpPr>
            <a:cxnSpLocks/>
          </p:cNvCxnSpPr>
          <p:nvPr/>
        </p:nvCxnSpPr>
        <p:spPr>
          <a:xfrm flipV="1">
            <a:off x="3414712" y="5144608"/>
            <a:ext cx="1397754" cy="305497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B8D0082-F924-CD4D-8C97-84498C8E3AB8}"/>
              </a:ext>
            </a:extLst>
          </p:cNvPr>
          <p:cNvSpPr txBox="1"/>
          <p:nvPr/>
        </p:nvSpPr>
        <p:spPr>
          <a:xfrm>
            <a:off x="9661821" y="4633227"/>
            <a:ext cx="156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B014A30-242F-4E41-868E-84A84CA13EE3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8264067" y="4817893"/>
            <a:ext cx="1397754" cy="123368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34B693A3-6435-274F-9352-42CF3B509DC2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41D34A-FBDC-6A46-8354-CEC3040F5894}" type="slidenum">
              <a:rPr lang="en-US" smtClean="0"/>
              <a:pPr/>
              <a:t>27</a:t>
            </a:fld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1923E58-CF63-784D-8F55-50BF487DCDBD}"/>
              </a:ext>
            </a:extLst>
          </p:cNvPr>
          <p:cNvCxnSpPr>
            <a:cxnSpLocks/>
          </p:cNvCxnSpPr>
          <p:nvPr/>
        </p:nvCxnSpPr>
        <p:spPr>
          <a:xfrm>
            <a:off x="3057665" y="4941261"/>
            <a:ext cx="1721483" cy="17119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279E4DF-140C-A446-8E9E-FBD381E69732}"/>
              </a:ext>
            </a:extLst>
          </p:cNvPr>
          <p:cNvSpPr txBox="1"/>
          <p:nvPr/>
        </p:nvSpPr>
        <p:spPr>
          <a:xfrm>
            <a:off x="1463893" y="4743112"/>
            <a:ext cx="1950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to plot?</a:t>
            </a:r>
          </a:p>
        </p:txBody>
      </p:sp>
    </p:spTree>
    <p:extLst>
      <p:ext uri="{BB962C8B-B14F-4D97-AF65-F5344CB8AC3E}">
        <p14:creationId xmlns:p14="http://schemas.microsoft.com/office/powerpoint/2010/main" val="4007519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A64D2-A035-834A-9A78-A626467EA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Hands-on: Part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61887-4A1C-1543-A5B7-AF93689B25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C194C0-8098-0D44-A4E6-55741CD6EA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871829"/>
          </a:xfrm>
        </p:spPr>
        <p:txBody>
          <a:bodyPr/>
          <a:lstStyle/>
          <a:p>
            <a:r>
              <a:rPr lang="en-US" sz="2600" dirty="0"/>
              <a:t>Data: “</a:t>
            </a:r>
            <a:r>
              <a:rPr lang="en-US" sz="2600" dirty="0" err="1"/>
              <a:t>iris.csv</a:t>
            </a:r>
            <a:r>
              <a:rPr lang="en-US" sz="2600" dirty="0"/>
              <a:t>”</a:t>
            </a:r>
          </a:p>
          <a:p>
            <a:pPr lvl="1"/>
            <a:r>
              <a:rPr lang="en-US" sz="2200" dirty="0"/>
              <a:t>Iris is a plant genus. </a:t>
            </a:r>
          </a:p>
          <a:p>
            <a:pPr lvl="1"/>
            <a:r>
              <a:rPr lang="en-US" sz="2200" dirty="0"/>
              <a:t>Species of this genus may be identified based on the dimensions of petals and sepals of its flowers. </a:t>
            </a:r>
          </a:p>
          <a:p>
            <a:endParaRPr lang="en-US" sz="2600" dirty="0"/>
          </a:p>
          <a:p>
            <a:r>
              <a:rPr lang="en-US" sz="2600" dirty="0"/>
              <a:t>Result: “</a:t>
            </a:r>
            <a:r>
              <a:rPr lang="en-US" sz="2600" dirty="0" err="1"/>
              <a:t>Iris.pdf</a:t>
            </a:r>
            <a:r>
              <a:rPr lang="en-US" sz="2600" dirty="0"/>
              <a:t>”</a:t>
            </a:r>
          </a:p>
          <a:p>
            <a:endParaRPr lang="en-US" sz="2600" dirty="0"/>
          </a:p>
          <a:p>
            <a:r>
              <a:rPr lang="en-US" sz="2600" dirty="0"/>
              <a:t>Script: “1. </a:t>
            </a:r>
            <a:r>
              <a:rPr lang="en-US" sz="2600" dirty="0" err="1"/>
              <a:t>iris.R</a:t>
            </a:r>
            <a:r>
              <a:rPr lang="en-US" sz="2600" dirty="0"/>
              <a:t>”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C3A227-063E-CA48-A99E-BC783EA29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Explore </a:t>
            </a:r>
            <a:r>
              <a:rPr lang="en-US" sz="3200" i="1" dirty="0"/>
              <a:t>Iris</a:t>
            </a:r>
            <a:r>
              <a:rPr lang="en-US" sz="3200" dirty="0"/>
              <a:t> data and save a publication-ready figure.</a:t>
            </a:r>
          </a:p>
        </p:txBody>
      </p:sp>
    </p:spTree>
    <p:extLst>
      <p:ext uri="{BB962C8B-B14F-4D97-AF65-F5344CB8AC3E}">
        <p14:creationId xmlns:p14="http://schemas.microsoft.com/office/powerpoint/2010/main" val="19652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210DA0-51F1-0442-8A4B-5CC56BBEB9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253677"/>
          </a:xfrm>
        </p:spPr>
        <p:txBody>
          <a:bodyPr/>
          <a:lstStyle/>
          <a:p>
            <a:pPr marL="914400" lvl="1" indent="-457200">
              <a:buFont typeface="+mj-lt"/>
              <a:buAutoNum type="arabicPeriod" startAt="4"/>
            </a:pPr>
            <a:r>
              <a:rPr lang="en-US" sz="1800" dirty="0"/>
              <a:t>Miscellaneous</a:t>
            </a:r>
          </a:p>
          <a:p>
            <a:pPr lvl="2"/>
            <a:r>
              <a:rPr lang="en-US" sz="1800" dirty="0"/>
              <a:t>Interactive data visualization</a:t>
            </a:r>
          </a:p>
          <a:p>
            <a:pPr lvl="2"/>
            <a:r>
              <a:rPr lang="en-US" sz="1800" dirty="0"/>
              <a:t>Visualization options beyond ggplot2</a:t>
            </a:r>
          </a:p>
          <a:p>
            <a:r>
              <a:rPr lang="en-US" sz="1800" dirty="0"/>
              <a:t>Conclusion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958949-4366-B94D-9D84-F79062DB4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(contd.)</a:t>
            </a:r>
          </a:p>
        </p:txBody>
      </p:sp>
    </p:spTree>
    <p:extLst>
      <p:ext uri="{BB962C8B-B14F-4D97-AF65-F5344CB8AC3E}">
        <p14:creationId xmlns:p14="http://schemas.microsoft.com/office/powerpoint/2010/main" val="30568672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2910C8-AFBE-AF49-B32B-E612E75DBB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212913"/>
          </a:xfrm>
        </p:spPr>
        <p:txBody>
          <a:bodyPr/>
          <a:lstStyle/>
          <a:p>
            <a:r>
              <a:rPr lang="en-US" dirty="0"/>
              <a:t>Q&amp;A: </a:t>
            </a:r>
            <a:r>
              <a:rPr lang="en-US" dirty="0">
                <a:hlinkClick r:id="rId2"/>
              </a:rPr>
              <a:t>https://stackoverflow.com/</a:t>
            </a:r>
            <a:endParaRPr lang="en-US" dirty="0"/>
          </a:p>
          <a:p>
            <a:endParaRPr lang="en-US" dirty="0"/>
          </a:p>
          <a:p>
            <a:r>
              <a:rPr lang="en-US" dirty="0"/>
              <a:t>More on arranging figures for publications.</a:t>
            </a:r>
          </a:p>
          <a:p>
            <a:pPr lvl="1"/>
            <a:r>
              <a:rPr lang="en-US" dirty="0">
                <a:hlinkClick r:id="rId3"/>
              </a:rPr>
              <a:t>https://cran.r-project.org/web/packages/egg/vignettes/Ecosystem.html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5315C8-7824-C042-BC67-6E108C9D9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</p:spTree>
    <p:extLst>
      <p:ext uri="{BB962C8B-B14F-4D97-AF65-F5344CB8AC3E}">
        <p14:creationId xmlns:p14="http://schemas.microsoft.com/office/powerpoint/2010/main" val="1877935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579AEF-8A51-E449-B889-BA8E1D601DB2}"/>
              </a:ext>
            </a:extLst>
          </p:cNvPr>
          <p:cNvSpPr/>
          <p:nvPr/>
        </p:nvSpPr>
        <p:spPr>
          <a:xfrm>
            <a:off x="1292772" y="4319757"/>
            <a:ext cx="8229600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EDFD0A-EFF5-9B4D-852F-B9C3CD0165FE}"/>
              </a:ext>
            </a:extLst>
          </p:cNvPr>
          <p:cNvSpPr/>
          <p:nvPr/>
        </p:nvSpPr>
        <p:spPr>
          <a:xfrm>
            <a:off x="1292772" y="5512681"/>
            <a:ext cx="2743200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E17830-7A57-FC4A-9F09-795DC37CD7EC}"/>
              </a:ext>
            </a:extLst>
          </p:cNvPr>
          <p:cNvSpPr/>
          <p:nvPr/>
        </p:nvSpPr>
        <p:spPr>
          <a:xfrm>
            <a:off x="1292772" y="331077"/>
            <a:ext cx="2743200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DDD02A7-0F5B-1C4E-9309-0C940EAE8280}"/>
              </a:ext>
            </a:extLst>
          </p:cNvPr>
          <p:cNvSpPr/>
          <p:nvPr/>
        </p:nvSpPr>
        <p:spPr>
          <a:xfrm>
            <a:off x="4871542" y="911721"/>
            <a:ext cx="1581912" cy="1581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3A78FE-88E4-E043-8CA3-A52C7EE51285}"/>
              </a:ext>
            </a:extLst>
          </p:cNvPr>
          <p:cNvSpPr txBox="1"/>
          <p:nvPr/>
        </p:nvSpPr>
        <p:spPr>
          <a:xfrm>
            <a:off x="7993117" y="614855"/>
            <a:ext cx="2774731" cy="100899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Notes on geometrical attributes of data.</a:t>
            </a:r>
          </a:p>
        </p:txBody>
      </p:sp>
    </p:spTree>
    <p:extLst>
      <p:ext uri="{BB962C8B-B14F-4D97-AF65-F5344CB8AC3E}">
        <p14:creationId xmlns:p14="http://schemas.microsoft.com/office/powerpoint/2010/main" val="255818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F58D1A-EB2D-C742-81FF-2DA394B61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Which color occupies third largest area?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C98747-F30A-CB44-8549-03DE4F7FC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585" y="2318188"/>
            <a:ext cx="8935545" cy="331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258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F58D1A-EB2D-C742-81FF-2DA394B61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 are better at comparing lengths than areas.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C98747-F30A-CB44-8549-03DE4F7FC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662" y="2318188"/>
            <a:ext cx="8765627" cy="360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786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D69AD7-A971-DB4B-899B-8C031E74B4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87798"/>
          </a:xfrm>
        </p:spPr>
        <p:txBody>
          <a:bodyPr/>
          <a:lstStyle/>
          <a:p>
            <a:r>
              <a:rPr lang="en-US" dirty="0"/>
              <a:t>See link in description.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2841F8-6406-4148-8DD2-8008C998C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“The purpose of data visualization is insight, not pictures.”</a:t>
            </a:r>
          </a:p>
        </p:txBody>
      </p:sp>
    </p:spTree>
    <p:extLst>
      <p:ext uri="{BB962C8B-B14F-4D97-AF65-F5344CB8AC3E}">
        <p14:creationId xmlns:p14="http://schemas.microsoft.com/office/powerpoint/2010/main" val="13535121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5BF64A-18EF-CF4D-AA35-3B0FCF65C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digression to heatmaps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4D6234-0A0C-6442-A27B-FED50468B6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692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AB13C7-6E72-FE4F-A619-B6FE3FAD4F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806170"/>
          </a:xfrm>
        </p:spPr>
        <p:txBody>
          <a:bodyPr/>
          <a:lstStyle/>
          <a:p>
            <a:r>
              <a:rPr lang="en-US" sz="2600" dirty="0"/>
              <a:t>Data: “</a:t>
            </a:r>
            <a:r>
              <a:rPr lang="en-US" sz="2600" dirty="0" err="1"/>
              <a:t>norm_counts.txt</a:t>
            </a:r>
            <a:r>
              <a:rPr lang="en-US" sz="2600" dirty="0"/>
              <a:t>”</a:t>
            </a:r>
          </a:p>
          <a:p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Results: “</a:t>
            </a:r>
            <a:r>
              <a:rPr lang="en-US" sz="2600" dirty="0" err="1"/>
              <a:t>Heatmap.pdf</a:t>
            </a:r>
            <a:r>
              <a:rPr lang="en-US" sz="2600" dirty="0"/>
              <a:t>” and “</a:t>
            </a:r>
            <a:r>
              <a:rPr lang="en-US" sz="2600" dirty="0" err="1"/>
              <a:t>Heatmap.tiff</a:t>
            </a:r>
            <a:r>
              <a:rPr lang="en-US" sz="2600" dirty="0"/>
              <a:t>”</a:t>
            </a:r>
          </a:p>
          <a:p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Script: “5_Heatmap.R”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AB0312-D9E7-7E41-A25D-08E5DF573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Save a heatmap for </a:t>
            </a:r>
            <a:r>
              <a:rPr lang="en-US" sz="3600" i="1" dirty="0"/>
              <a:t>counts</a:t>
            </a:r>
            <a:r>
              <a:rPr lang="en-US" sz="3600" dirty="0"/>
              <a:t> of genes.</a:t>
            </a:r>
          </a:p>
        </p:txBody>
      </p:sp>
    </p:spTree>
    <p:extLst>
      <p:ext uri="{BB962C8B-B14F-4D97-AF65-F5344CB8AC3E}">
        <p14:creationId xmlns:p14="http://schemas.microsoft.com/office/powerpoint/2010/main" val="39551234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A64D2-A035-834A-9A78-A626467EA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Hands-on: Part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61887-4A1C-1543-A5B7-AF93689B25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692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C194C0-8098-0D44-A4E6-55741CD6EA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300391"/>
          </a:xfrm>
        </p:spPr>
        <p:txBody>
          <a:bodyPr/>
          <a:lstStyle/>
          <a:p>
            <a:r>
              <a:rPr lang="en-US" sz="2600" dirty="0"/>
              <a:t>Data: “</a:t>
            </a:r>
            <a:r>
              <a:rPr lang="en-US" sz="2600" dirty="0" err="1"/>
              <a:t>nucleotide_resolution.RData</a:t>
            </a:r>
            <a:r>
              <a:rPr lang="en-US" sz="2600" dirty="0"/>
              <a:t>”</a:t>
            </a:r>
          </a:p>
          <a:p>
            <a:pPr lvl="1"/>
            <a:r>
              <a:rPr lang="en-US" sz="2200" dirty="0"/>
              <a:t>One value for six replicates of each nucleotide of &gt; 10000 genes.</a:t>
            </a:r>
          </a:p>
          <a:p>
            <a:pPr lvl="1"/>
            <a:r>
              <a:rPr lang="en-US" sz="2200" dirty="0"/>
              <a:t>Need to plot specific regions of 10 genes and annotate motifs.</a:t>
            </a:r>
          </a:p>
          <a:p>
            <a:pPr lvl="1"/>
            <a:r>
              <a:rPr lang="en-US" sz="2200" dirty="0"/>
              <a:t>…</a:t>
            </a:r>
          </a:p>
          <a:p>
            <a:pPr lvl="1"/>
            <a:endParaRPr lang="en-US" sz="2200" dirty="0"/>
          </a:p>
          <a:p>
            <a:r>
              <a:rPr lang="en-US" sz="2600" dirty="0"/>
              <a:t>Result: “</a:t>
            </a:r>
            <a:r>
              <a:rPr lang="en-US" sz="2600" dirty="0" err="1"/>
              <a:t>Nucleotide_resolution.pdf</a:t>
            </a:r>
            <a:r>
              <a:rPr lang="en-US" sz="2600" dirty="0"/>
              <a:t>”</a:t>
            </a:r>
          </a:p>
          <a:p>
            <a:endParaRPr lang="en-US" sz="2600" dirty="0"/>
          </a:p>
          <a:p>
            <a:r>
              <a:rPr lang="en-US" sz="2600" dirty="0"/>
              <a:t>Script: “2. </a:t>
            </a:r>
            <a:r>
              <a:rPr lang="en-US" sz="2600" dirty="0" err="1"/>
              <a:t>nucleotide_resolution.R</a:t>
            </a:r>
            <a:r>
              <a:rPr lang="en-US" sz="2600" dirty="0"/>
              <a:t>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C3A227-063E-CA48-A99E-BC783EA29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Plot and annotate nucleotide-resolution data.</a:t>
            </a:r>
          </a:p>
        </p:txBody>
      </p:sp>
    </p:spTree>
    <p:extLst>
      <p:ext uri="{BB962C8B-B14F-4D97-AF65-F5344CB8AC3E}">
        <p14:creationId xmlns:p14="http://schemas.microsoft.com/office/powerpoint/2010/main" val="24451370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A64D2-A035-834A-9A78-A626467EA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Hands-on: Part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61887-4A1C-1543-A5B7-AF93689B25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03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A1936B-6EDD-4B49-BE30-4610D4C74E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798989"/>
          </a:xfrm>
        </p:spPr>
        <p:txBody>
          <a:bodyPr/>
          <a:lstStyle/>
          <a:p>
            <a:r>
              <a:rPr lang="en-US" dirty="0"/>
              <a:t>Hands on</a:t>
            </a:r>
          </a:p>
          <a:p>
            <a:pPr lvl="1"/>
            <a:r>
              <a:rPr lang="en-US" dirty="0"/>
              <a:t>Plotting with ggplot2.</a:t>
            </a:r>
          </a:p>
          <a:p>
            <a:pPr lvl="1"/>
            <a:r>
              <a:rPr lang="en-US" dirty="0"/>
              <a:t>Writing loops.</a:t>
            </a:r>
          </a:p>
          <a:p>
            <a:pPr lvl="1"/>
            <a:r>
              <a:rPr lang="en-US" dirty="0"/>
              <a:t>Saving figures in high resolution.</a:t>
            </a:r>
          </a:p>
          <a:p>
            <a:pPr lvl="1"/>
            <a:r>
              <a:rPr lang="en-US" dirty="0"/>
              <a:t>Plotting heatmaps.</a:t>
            </a:r>
          </a:p>
          <a:p>
            <a:pPr lvl="1"/>
            <a:endParaRPr lang="en-US" dirty="0"/>
          </a:p>
          <a:p>
            <a:r>
              <a:rPr lang="en-US" dirty="0"/>
              <a:t>Time-permitting</a:t>
            </a:r>
          </a:p>
          <a:p>
            <a:pPr lvl="1"/>
            <a:r>
              <a:rPr lang="en-US" dirty="0"/>
              <a:t>Interactive data visualization with Shiny.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9897A6-1E39-0241-8C63-082FA3C5C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topics covered</a:t>
            </a:r>
          </a:p>
        </p:txBody>
      </p:sp>
    </p:spTree>
    <p:extLst>
      <p:ext uri="{BB962C8B-B14F-4D97-AF65-F5344CB8AC3E}">
        <p14:creationId xmlns:p14="http://schemas.microsoft.com/office/powerpoint/2010/main" val="30456003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C194C0-8098-0D44-A4E6-55741CD6EA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539430"/>
          </a:xfrm>
        </p:spPr>
        <p:txBody>
          <a:bodyPr/>
          <a:lstStyle/>
          <a:p>
            <a:r>
              <a:rPr lang="en-US" sz="2600" dirty="0"/>
              <a:t>Data: To generate using Hill equation.</a:t>
            </a:r>
          </a:p>
          <a:p>
            <a:pPr lvl="1"/>
            <a:r>
              <a:rPr lang="en-US" sz="2200" dirty="0"/>
              <a:t>Hill equation gives reaction velocity in terms of substrate concentration.</a:t>
            </a:r>
          </a:p>
          <a:p>
            <a:pPr lvl="1"/>
            <a:r>
              <a:rPr lang="en-US" sz="2200" dirty="0"/>
              <a:t>https://</a:t>
            </a:r>
            <a:r>
              <a:rPr lang="en-US" sz="2200" dirty="0" err="1"/>
              <a:t>en.wikipedia.org</a:t>
            </a:r>
            <a:r>
              <a:rPr lang="en-US" sz="2200" dirty="0"/>
              <a:t>/wiki/</a:t>
            </a:r>
            <a:r>
              <a:rPr lang="en-US" sz="2200" dirty="0" err="1"/>
              <a:t>Hill_equation</a:t>
            </a:r>
            <a:r>
              <a:rPr lang="en-US" sz="2200" dirty="0"/>
              <a:t>_(biochemistry)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Result: “</a:t>
            </a:r>
            <a:r>
              <a:rPr lang="en-US" sz="2600" dirty="0" err="1"/>
              <a:t>Hill_equation.pdf</a:t>
            </a:r>
            <a:r>
              <a:rPr lang="en-US" sz="2600" dirty="0"/>
              <a:t>”</a:t>
            </a:r>
          </a:p>
          <a:p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Script: “3. </a:t>
            </a:r>
            <a:r>
              <a:rPr lang="en-US" sz="2600" dirty="0" err="1"/>
              <a:t>Hill_equation_static.R</a:t>
            </a:r>
            <a:r>
              <a:rPr lang="en-US" sz="2600" dirty="0"/>
              <a:t>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C3A227-063E-CA48-A99E-BC783EA29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Flip book type animation for characteristics of Hill equation.</a:t>
            </a:r>
          </a:p>
        </p:txBody>
      </p:sp>
    </p:spTree>
    <p:extLst>
      <p:ext uri="{BB962C8B-B14F-4D97-AF65-F5344CB8AC3E}">
        <p14:creationId xmlns:p14="http://schemas.microsoft.com/office/powerpoint/2010/main" val="32721356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C194C0-8098-0D44-A4E6-55741CD6EA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539430"/>
          </a:xfrm>
        </p:spPr>
        <p:txBody>
          <a:bodyPr/>
          <a:lstStyle/>
          <a:p>
            <a:r>
              <a:rPr lang="en-US" sz="2600" dirty="0"/>
              <a:t>Data: To generate using Hill equation.</a:t>
            </a:r>
          </a:p>
          <a:p>
            <a:pPr lvl="1"/>
            <a:r>
              <a:rPr lang="en-US" sz="2200" dirty="0"/>
              <a:t>Hill equation gives reaction velocity in terms of substrate concentration.</a:t>
            </a:r>
          </a:p>
          <a:p>
            <a:pPr lvl="1"/>
            <a:r>
              <a:rPr lang="en-US" sz="2200" dirty="0"/>
              <a:t>https://</a:t>
            </a:r>
            <a:r>
              <a:rPr lang="en-US" sz="2200" dirty="0" err="1"/>
              <a:t>en.wikipedia.org</a:t>
            </a:r>
            <a:r>
              <a:rPr lang="en-US" sz="2200" dirty="0"/>
              <a:t>/wiki/</a:t>
            </a:r>
            <a:r>
              <a:rPr lang="en-US" sz="2200" dirty="0" err="1"/>
              <a:t>Hill_equation</a:t>
            </a:r>
            <a:r>
              <a:rPr lang="en-US" sz="2200" dirty="0"/>
              <a:t>_(biochemistry)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Result: Interactive application is launched.</a:t>
            </a:r>
          </a:p>
          <a:p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Script: “4. </a:t>
            </a:r>
            <a:r>
              <a:rPr lang="en-US" sz="2600" dirty="0" err="1"/>
              <a:t>Hill_equation_interactive.R</a:t>
            </a:r>
            <a:r>
              <a:rPr lang="en-US" sz="2600" dirty="0"/>
              <a:t>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C3A227-063E-CA48-A99E-BC783EA29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Interactive visualization for characteristics of Hill equation using Shiny.</a:t>
            </a:r>
          </a:p>
        </p:txBody>
      </p:sp>
    </p:spTree>
    <p:extLst>
      <p:ext uri="{BB962C8B-B14F-4D97-AF65-F5344CB8AC3E}">
        <p14:creationId xmlns:p14="http://schemas.microsoft.com/office/powerpoint/2010/main" val="2534451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E4936E-5EB0-E64F-A00E-AD1372F31C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807674"/>
          </a:xfrm>
        </p:spPr>
        <p:txBody>
          <a:bodyPr/>
          <a:lstStyle/>
          <a:p>
            <a:r>
              <a:rPr lang="en-US" dirty="0"/>
              <a:t>Need to define user interface (UI).</a:t>
            </a:r>
          </a:p>
          <a:p>
            <a:endParaRPr lang="en-US" dirty="0"/>
          </a:p>
          <a:p>
            <a:r>
              <a:rPr lang="en-US" dirty="0"/>
              <a:t>Need to serve data/figures to UI and communicate input values.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E0B439-95D6-D940-A57D-08E7E04E6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visualization with Shiny.</a:t>
            </a:r>
          </a:p>
        </p:txBody>
      </p:sp>
    </p:spTree>
    <p:extLst>
      <p:ext uri="{BB962C8B-B14F-4D97-AF65-F5344CB8AC3E}">
        <p14:creationId xmlns:p14="http://schemas.microsoft.com/office/powerpoint/2010/main" val="18913991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AB13C7-6E72-FE4F-A619-B6FE3FAD4F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806170"/>
          </a:xfrm>
        </p:spPr>
        <p:txBody>
          <a:bodyPr/>
          <a:lstStyle/>
          <a:p>
            <a:r>
              <a:rPr lang="en-US" sz="2600" dirty="0"/>
              <a:t>Data: “</a:t>
            </a:r>
            <a:r>
              <a:rPr lang="en-US" sz="2600" dirty="0" err="1"/>
              <a:t>norm_counts.txt</a:t>
            </a:r>
            <a:r>
              <a:rPr lang="en-US" sz="2600" dirty="0"/>
              <a:t>”</a:t>
            </a:r>
          </a:p>
          <a:p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Results: “</a:t>
            </a:r>
            <a:r>
              <a:rPr lang="en-US" sz="2600" dirty="0" err="1"/>
              <a:t>Heatmap.pdf</a:t>
            </a:r>
            <a:r>
              <a:rPr lang="en-US" sz="2600" dirty="0"/>
              <a:t>” and “</a:t>
            </a:r>
            <a:r>
              <a:rPr lang="en-US" sz="2600" dirty="0" err="1"/>
              <a:t>Heatmap.tiff</a:t>
            </a:r>
            <a:r>
              <a:rPr lang="en-US" sz="2600" dirty="0"/>
              <a:t>”</a:t>
            </a:r>
          </a:p>
          <a:p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Script: “5_Heatmap.R”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AB0312-D9E7-7E41-A25D-08E5DF573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ggplot2: </a:t>
            </a:r>
            <a:br>
              <a:rPr lang="en-US" dirty="0"/>
            </a:br>
            <a:r>
              <a:rPr lang="en-US" sz="3600" dirty="0"/>
              <a:t>1. Heatmap.</a:t>
            </a:r>
          </a:p>
        </p:txBody>
      </p:sp>
    </p:spTree>
    <p:extLst>
      <p:ext uri="{BB962C8B-B14F-4D97-AF65-F5344CB8AC3E}">
        <p14:creationId xmlns:p14="http://schemas.microsoft.com/office/powerpoint/2010/main" val="42408083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35071C-5DA2-8A48-803B-D130ADAFA6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4"/>
            <a:ext cx="10515600" cy="387798"/>
          </a:xfrm>
        </p:spPr>
        <p:txBody>
          <a:bodyPr/>
          <a:lstStyle/>
          <a:p>
            <a:r>
              <a:rPr lang="en-US" dirty="0"/>
              <a:t>See link in description.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0559EE-F24A-AF46-8274-64E1D1D1A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ggplot2: </a:t>
            </a:r>
            <a:br>
              <a:rPr lang="en-US" dirty="0"/>
            </a:br>
            <a:r>
              <a:rPr lang="en-US" sz="3600" dirty="0"/>
              <a:t>2. Venn diagram with multiple sets.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614728-9F4C-6A4A-8052-DFB65F687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458" y="2264282"/>
            <a:ext cx="5189774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593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35071C-5DA2-8A48-803B-D130ADAFA6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4"/>
            <a:ext cx="10515600" cy="387798"/>
          </a:xfrm>
        </p:spPr>
        <p:txBody>
          <a:bodyPr/>
          <a:lstStyle/>
          <a:p>
            <a:r>
              <a:rPr lang="en-US" dirty="0"/>
              <a:t>See link in description.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0559EE-F24A-AF46-8274-64E1D1D1A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ggplot2: </a:t>
            </a:r>
            <a:br>
              <a:rPr lang="en-US" dirty="0"/>
            </a:br>
            <a:r>
              <a:rPr lang="en-US" sz="3600" dirty="0"/>
              <a:t>2. Venn diagrams with multiple sets (alternative).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614728-9F4C-6A4A-8052-DFB65F687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395" y="2264282"/>
            <a:ext cx="7327900" cy="4470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B2045D-FE6A-4745-9F41-35C0B041353F}"/>
              </a:ext>
            </a:extLst>
          </p:cNvPr>
          <p:cNvSpPr txBox="1"/>
          <p:nvPr/>
        </p:nvSpPr>
        <p:spPr>
          <a:xfrm>
            <a:off x="3894082" y="5407572"/>
            <a:ext cx="630621" cy="961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endParaRPr lang="en-US" sz="1200" dirty="0">
              <a:latin typeface="Helvetica" charset="0"/>
              <a:ea typeface="Times New Roman" charset="0"/>
              <a:cs typeface="Arial" charset="0"/>
            </a:endParaRPr>
          </a:p>
          <a:p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Cat</a:t>
            </a:r>
          </a:p>
          <a:p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Dog</a:t>
            </a:r>
          </a:p>
          <a:p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Lizard</a:t>
            </a:r>
          </a:p>
          <a:p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Snake</a:t>
            </a:r>
          </a:p>
          <a:p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Cow</a:t>
            </a:r>
          </a:p>
          <a:p>
            <a:endParaRPr lang="en-US" sz="1200" dirty="0" err="1">
              <a:latin typeface="Helvetica" charset="0"/>
              <a:ea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0191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35071C-5DA2-8A48-803B-D130ADAFA6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4"/>
            <a:ext cx="10515600" cy="387798"/>
          </a:xfrm>
        </p:spPr>
        <p:txBody>
          <a:bodyPr/>
          <a:lstStyle/>
          <a:p>
            <a:r>
              <a:rPr lang="en-US" dirty="0"/>
              <a:t>See link in description.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0559EE-F24A-AF46-8274-64E1D1D1A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ggplot2: </a:t>
            </a:r>
            <a:br>
              <a:rPr lang="en-US" dirty="0"/>
            </a:br>
            <a:r>
              <a:rPr lang="en-US" sz="3600" dirty="0"/>
              <a:t>3. Select color palettes using </a:t>
            </a:r>
            <a:r>
              <a:rPr lang="en-US" sz="3600" dirty="0" err="1"/>
              <a:t>RColorBrewer</a:t>
            </a:r>
            <a:r>
              <a:rPr lang="en-US" sz="3600" dirty="0"/>
              <a:t>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680092-5E13-E540-B10E-D80061D38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573" y="2264282"/>
            <a:ext cx="6589986" cy="458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031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741519-BE24-CD46-917C-973842317C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419876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https://bioinformatics-course-feedback.questionpro.com/</a:t>
            </a:r>
            <a:endParaRPr lang="en-US" dirty="0"/>
          </a:p>
          <a:p>
            <a:endParaRPr lang="en-US" dirty="0"/>
          </a:p>
          <a:p>
            <a:r>
              <a:rPr lang="en-US" dirty="0"/>
              <a:t>~5 min.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243F3D-84FD-1B47-961E-CAF8E1895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feedback is important to us!</a:t>
            </a:r>
          </a:p>
        </p:txBody>
      </p:sp>
    </p:spTree>
    <p:extLst>
      <p:ext uri="{BB962C8B-B14F-4D97-AF65-F5344CB8AC3E}">
        <p14:creationId xmlns:p14="http://schemas.microsoft.com/office/powerpoint/2010/main" val="10351040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073BB2-FC09-3D47-A116-B865F15F0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2036D7-0204-5546-AE46-7F22D1AF8F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114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A1936B-6EDD-4B49-BE30-4610D4C74E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798989"/>
          </a:xfrm>
        </p:spPr>
        <p:txBody>
          <a:bodyPr/>
          <a:lstStyle/>
          <a:p>
            <a:r>
              <a:rPr lang="en-US" dirty="0"/>
              <a:t>Hands on</a:t>
            </a:r>
          </a:p>
          <a:p>
            <a:pPr lvl="1"/>
            <a:r>
              <a:rPr lang="en-US" dirty="0"/>
              <a:t>Plotting with ggplot2.</a:t>
            </a:r>
          </a:p>
          <a:p>
            <a:pPr lvl="1"/>
            <a:r>
              <a:rPr lang="en-US" dirty="0"/>
              <a:t>Writing loops.</a:t>
            </a:r>
          </a:p>
          <a:p>
            <a:pPr lvl="1"/>
            <a:r>
              <a:rPr lang="en-US" dirty="0"/>
              <a:t>Saving figures in high resolution.</a:t>
            </a:r>
          </a:p>
          <a:p>
            <a:pPr lvl="1"/>
            <a:r>
              <a:rPr lang="en-US" dirty="0"/>
              <a:t>Plotting heatmaps.</a:t>
            </a:r>
          </a:p>
          <a:p>
            <a:pPr lvl="1"/>
            <a:endParaRPr lang="en-US" dirty="0"/>
          </a:p>
          <a:p>
            <a:r>
              <a:rPr lang="en-US" dirty="0"/>
              <a:t>Time-permitting</a:t>
            </a:r>
          </a:p>
          <a:p>
            <a:pPr lvl="1"/>
            <a:r>
              <a:rPr lang="en-US" dirty="0"/>
              <a:t>Interactive data visualization with Shiny.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9897A6-1E39-0241-8C63-082FA3C5C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topics covered</a:t>
            </a:r>
          </a:p>
        </p:txBody>
      </p:sp>
    </p:spTree>
    <p:extLst>
      <p:ext uri="{BB962C8B-B14F-4D97-AF65-F5344CB8AC3E}">
        <p14:creationId xmlns:p14="http://schemas.microsoft.com/office/powerpoint/2010/main" val="3590249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173E01-BD15-7841-90FC-34B90B3DEE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4"/>
            <a:ext cx="10515600" cy="4637206"/>
          </a:xfrm>
        </p:spPr>
        <p:txBody>
          <a:bodyPr/>
          <a:lstStyle/>
          <a:p>
            <a:r>
              <a:rPr lang="en-US" dirty="0"/>
              <a:t>Familiarity with R and </a:t>
            </a:r>
            <a:r>
              <a:rPr lang="en-US" dirty="0" err="1"/>
              <a:t>RStudio</a:t>
            </a:r>
            <a:r>
              <a:rPr lang="en-US" dirty="0"/>
              <a:t>.</a:t>
            </a:r>
          </a:p>
          <a:p>
            <a:r>
              <a:rPr lang="en-US" dirty="0"/>
              <a:t>Basic arithmetic operations in R.</a:t>
            </a:r>
          </a:p>
          <a:p>
            <a:r>
              <a:rPr lang="en-US" dirty="0"/>
              <a:t>Variables and assignments.</a:t>
            </a:r>
          </a:p>
          <a:p>
            <a:r>
              <a:rPr lang="en-US" dirty="0"/>
              <a:t>Commenting in scripts.</a:t>
            </a:r>
          </a:p>
          <a:p>
            <a:r>
              <a:rPr lang="en-US" dirty="0"/>
              <a:t>Functions and libraries.</a:t>
            </a:r>
          </a:p>
          <a:p>
            <a:r>
              <a:rPr lang="en-US" dirty="0"/>
              <a:t>Read, subset and explore data.</a:t>
            </a:r>
          </a:p>
          <a:p>
            <a:r>
              <a:rPr lang="en-US" dirty="0"/>
              <a:t>Basic plotting of data.</a:t>
            </a:r>
          </a:p>
          <a:p>
            <a:r>
              <a:rPr lang="en-US" dirty="0"/>
              <a:t>Data structures available in R.</a:t>
            </a:r>
          </a:p>
          <a:p>
            <a:r>
              <a:rPr lang="en-US" dirty="0"/>
              <a:t>Troubleshooting.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425867-D264-5B48-BDBA-B387AA4B3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Assumed background</a:t>
            </a:r>
          </a:p>
        </p:txBody>
      </p:sp>
    </p:spTree>
    <p:extLst>
      <p:ext uri="{BB962C8B-B14F-4D97-AF65-F5344CB8AC3E}">
        <p14:creationId xmlns:p14="http://schemas.microsoft.com/office/powerpoint/2010/main" val="18473600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5F4066-E7C6-1744-BF47-8B0BC3F641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903837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www.r</a:t>
            </a:r>
            <a:r>
              <a:rPr lang="en-US" dirty="0"/>
              <a:t>-graph-</a:t>
            </a:r>
            <a:r>
              <a:rPr lang="en-US" dirty="0" err="1"/>
              <a:t>gallery.com</a:t>
            </a:r>
            <a:r>
              <a:rPr lang="en-US" dirty="0"/>
              <a:t>/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B8101C-A2FB-8944-9946-92D199970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high-resolution graphics</a:t>
            </a:r>
          </a:p>
        </p:txBody>
      </p:sp>
    </p:spTree>
    <p:extLst>
      <p:ext uri="{BB962C8B-B14F-4D97-AF65-F5344CB8AC3E}">
        <p14:creationId xmlns:p14="http://schemas.microsoft.com/office/powerpoint/2010/main" val="7836292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46987C-7708-714C-B054-10AD97DAF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87798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shiny.rstudio.com</a:t>
            </a:r>
            <a:r>
              <a:rPr lang="en-US" dirty="0"/>
              <a:t>/gallery/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33E483-3D04-BE40-B69D-B22773DA6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visualization with Shiny</a:t>
            </a:r>
          </a:p>
        </p:txBody>
      </p:sp>
    </p:spTree>
    <p:extLst>
      <p:ext uri="{BB962C8B-B14F-4D97-AF65-F5344CB8AC3E}">
        <p14:creationId xmlns:p14="http://schemas.microsoft.com/office/powerpoint/2010/main" val="34204090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155B22-E679-C145-BDD6-7D16311D5F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526367"/>
          </a:xfrm>
        </p:spPr>
        <p:txBody>
          <a:bodyPr/>
          <a:lstStyle/>
          <a:p>
            <a:r>
              <a:rPr lang="en-US" dirty="0"/>
              <a:t>Need good grammar for effective communication.</a:t>
            </a:r>
          </a:p>
          <a:p>
            <a:pPr lvl="1"/>
            <a:r>
              <a:rPr lang="en-US" dirty="0"/>
              <a:t>Grammar of Graphics for plotting data.</a:t>
            </a:r>
          </a:p>
          <a:p>
            <a:pPr lvl="1"/>
            <a:endParaRPr lang="en-US" sz="1800" dirty="0"/>
          </a:p>
          <a:p>
            <a:r>
              <a:rPr lang="en-US" dirty="0"/>
              <a:t>Exploring large-scale data enabled by automated plotting.</a:t>
            </a:r>
          </a:p>
          <a:p>
            <a:pPr lvl="1"/>
            <a:r>
              <a:rPr lang="en-US" dirty="0"/>
              <a:t>Integrate information from multiple sources on same plot.</a:t>
            </a:r>
          </a:p>
          <a:p>
            <a:endParaRPr lang="en-US" sz="1800" dirty="0"/>
          </a:p>
          <a:p>
            <a:r>
              <a:rPr lang="en-US" dirty="0"/>
              <a:t>Scripts for high-resolution graphics.</a:t>
            </a:r>
          </a:p>
          <a:p>
            <a:pPr lvl="1"/>
            <a:r>
              <a:rPr lang="en-US" dirty="0"/>
              <a:t>Reproducible research.</a:t>
            </a:r>
          </a:p>
          <a:p>
            <a:pPr lvl="1"/>
            <a:endParaRPr lang="en-US" sz="1800" dirty="0"/>
          </a:p>
          <a:p>
            <a:r>
              <a:rPr lang="en-US" dirty="0"/>
              <a:t>Fine control over all of plotting area.</a:t>
            </a:r>
          </a:p>
          <a:p>
            <a:pPr lvl="1"/>
            <a:r>
              <a:rPr lang="en-US" dirty="0"/>
              <a:t>Easily change/reproduce figures with alternate themes/annotations.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D90034-F754-574E-9B6A-1BE0200CD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4702792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97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41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247382-D1FD-E144-B6B0-41F82EF3BB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775666"/>
          </a:xfrm>
        </p:spPr>
        <p:txBody>
          <a:bodyPr/>
          <a:lstStyle/>
          <a:p>
            <a:r>
              <a:rPr lang="en-US" dirty="0"/>
              <a:t>ggplot2 </a:t>
            </a:r>
            <a:r>
              <a:rPr lang="en-US" dirty="0" err="1"/>
              <a:t>cheatsheet</a:t>
            </a:r>
            <a:r>
              <a:rPr lang="en-US" dirty="0"/>
              <a:t>. (download link in description)</a:t>
            </a:r>
          </a:p>
          <a:p>
            <a:endParaRPr lang="en-US" dirty="0"/>
          </a:p>
          <a:p>
            <a:r>
              <a:rPr lang="en-US" i="1" dirty="0"/>
              <a:t>ggplot2: Elegant Graphics for Data Analysis </a:t>
            </a:r>
            <a:r>
              <a:rPr lang="en-US" dirty="0"/>
              <a:t>by Hadley Wickham. (download link in description)</a:t>
            </a:r>
            <a:endParaRPr lang="en-US" i="1" dirty="0"/>
          </a:p>
          <a:p>
            <a:endParaRPr lang="en-US" dirty="0"/>
          </a:p>
          <a:p>
            <a:r>
              <a:rPr lang="en-US" i="1" dirty="0"/>
              <a:t>The Grammar of Graphics </a:t>
            </a:r>
            <a:r>
              <a:rPr lang="en-US" dirty="0"/>
              <a:t>by Leland Wilkinson. (download link in description)</a:t>
            </a:r>
          </a:p>
          <a:p>
            <a:endParaRPr lang="en-US" i="1" dirty="0"/>
          </a:p>
          <a:p>
            <a:r>
              <a:rPr lang="en-US" dirty="0"/>
              <a:t>Material from </a:t>
            </a:r>
            <a:r>
              <a:rPr lang="en-US" i="1" dirty="0"/>
              <a:t>Introduction to R </a:t>
            </a:r>
            <a:r>
              <a:rPr lang="en-US" dirty="0"/>
              <a:t>workshop on GitHub.</a:t>
            </a:r>
          </a:p>
          <a:p>
            <a:endParaRPr lang="en-US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7A20A1-4747-8F40-99F7-B8A162DEB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resources</a:t>
            </a:r>
          </a:p>
        </p:txBody>
      </p:sp>
    </p:spTree>
    <p:extLst>
      <p:ext uri="{BB962C8B-B14F-4D97-AF65-F5344CB8AC3E}">
        <p14:creationId xmlns:p14="http://schemas.microsoft.com/office/powerpoint/2010/main" val="524186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A805AB-A855-854E-857F-E77092D9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Refresher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C33E35-F8A4-FC4E-9D98-D736295D11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74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CE5574-17AB-7E40-A103-761B8F3816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59500" y="2228870"/>
            <a:ext cx="5194300" cy="3402470"/>
          </a:xfrm>
        </p:spPr>
        <p:txBody>
          <a:bodyPr/>
          <a:lstStyle/>
          <a:p>
            <a:pPr marL="342900" indent="-342900"/>
            <a:r>
              <a:rPr lang="en-US" sz="2400" dirty="0"/>
              <a:t>R can do all that a calculator can.</a:t>
            </a:r>
          </a:p>
          <a:p>
            <a:pPr lvl="1"/>
            <a:r>
              <a:rPr lang="en-US" sz="2000" dirty="0"/>
              <a:t>Open R.</a:t>
            </a:r>
          </a:p>
          <a:p>
            <a:pPr lvl="1"/>
            <a:r>
              <a:rPr lang="en-US" sz="2000" dirty="0"/>
              <a:t>Try 2+3.</a:t>
            </a:r>
          </a:p>
          <a:p>
            <a:pPr lvl="1"/>
            <a:r>
              <a:rPr lang="en-US" sz="2000" dirty="0"/>
              <a:t>Try 2*3.</a:t>
            </a:r>
          </a:p>
          <a:p>
            <a:pPr lvl="1"/>
            <a:r>
              <a:rPr lang="en-US" sz="2000" dirty="0"/>
              <a:t>Try (2+3)/5.</a:t>
            </a:r>
          </a:p>
          <a:p>
            <a:pPr lvl="1"/>
            <a:endParaRPr lang="en-US" dirty="0"/>
          </a:p>
          <a:p>
            <a:pPr marL="342900" indent="-342900"/>
            <a:r>
              <a:rPr lang="en-US" sz="2400" dirty="0"/>
              <a:t>Conclusion: Off with the calculators!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D30AEA-8F54-414F-8285-D63D416C5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R:= Calculator with more “buttons” than you'll ever use.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B3E691A6-D714-9B45-9828-337E9E322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71" y="2228870"/>
            <a:ext cx="4824413" cy="297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57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48F7E0-720F-B64C-B6C0-87333B3505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227550"/>
          </a:xfrm>
        </p:spPr>
        <p:txBody>
          <a:bodyPr/>
          <a:lstStyle/>
          <a:p>
            <a:r>
              <a:rPr lang="en-US" dirty="0"/>
              <a:t>Text only interface. Inputs and outputs can be images.</a:t>
            </a:r>
          </a:p>
          <a:p>
            <a:endParaRPr lang="en-US" dirty="0"/>
          </a:p>
          <a:p>
            <a:r>
              <a:rPr lang="en-US" dirty="0" err="1"/>
              <a:t>RStudio</a:t>
            </a:r>
            <a:r>
              <a:rPr lang="en-US" dirty="0"/>
              <a:t>: Brings more Graphical User Interface (GUI) features to R.</a:t>
            </a:r>
          </a:p>
          <a:p>
            <a:endParaRPr lang="en-US" dirty="0"/>
          </a:p>
          <a:p>
            <a:r>
              <a:rPr lang="en-US" dirty="0" err="1"/>
              <a:t>RStudio</a:t>
            </a:r>
            <a:r>
              <a:rPr lang="en-US" dirty="0"/>
              <a:t> is to R as Microsoft Word is to Notepad in Windows or TextEdit in Mac. (~</a:t>
            </a:r>
            <a:r>
              <a:rPr lang="en-US" dirty="0" err="1"/>
              <a:t>kinda</a:t>
            </a:r>
            <a:r>
              <a:rPr lang="en-US" dirty="0"/>
              <a:t>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A6DD19-FD0F-A648-8CAE-5393D1B15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is a console application.</a:t>
            </a:r>
          </a:p>
        </p:txBody>
      </p:sp>
    </p:spTree>
    <p:extLst>
      <p:ext uri="{BB962C8B-B14F-4D97-AF65-F5344CB8AC3E}">
        <p14:creationId xmlns:p14="http://schemas.microsoft.com/office/powerpoint/2010/main" val="1673096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ladsto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A40"/>
      </a:accent1>
      <a:accent2>
        <a:srgbClr val="E5E1D5"/>
      </a:accent2>
      <a:accent3>
        <a:srgbClr val="96938C"/>
      </a:accent3>
      <a:accent4>
        <a:srgbClr val="F76912"/>
      </a:accent4>
      <a:accent5>
        <a:srgbClr val="FAA308"/>
      </a:accent5>
      <a:accent6>
        <a:srgbClr val="00D3E6"/>
      </a:accent6>
      <a:hlink>
        <a:srgbClr val="CC28A3"/>
      </a:hlink>
      <a:folHlink>
        <a:srgbClr val="CC28A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solidFill>
            <a:schemeClr val="accent1">
              <a:shade val="50000"/>
            </a:schemeClr>
          </a:solidFill>
        </a:ln>
      </a:spPr>
      <a:bodyPr wrap="square" rtlCol="0" anchor="ctr" anchorCtr="0">
        <a:noAutofit/>
      </a:bodyPr>
      <a:lstStyle>
        <a:defPPr>
          <a:spcAft>
            <a:spcPts val="600"/>
          </a:spcAft>
          <a:defRPr sz="2000" dirty="0" err="1" smtClean="0">
            <a:latin typeface="Helvetica" charset="0"/>
            <a:ea typeface="Times New Roman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isualization_with_ggplot2" id="{12400BA9-F544-E44A-89E8-96728AAE1925}" vid="{C5AF035D-D3A1-6B43-8893-C0B38DC593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5955</TotalTime>
  <Words>1808</Words>
  <Application>Microsoft Macintosh PowerPoint</Application>
  <PresentationFormat>Widescreen</PresentationFormat>
  <Paragraphs>338</Paragraphs>
  <Slides>54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Calibri</vt:lpstr>
      <vt:lpstr>Helvetica</vt:lpstr>
      <vt:lpstr>Times New Roman</vt:lpstr>
      <vt:lpstr>Zapf Dingbats</vt:lpstr>
      <vt:lpstr>Office Theme</vt:lpstr>
      <vt:lpstr>Data Visualization with R</vt:lpstr>
      <vt:lpstr>Outline (contd. on next slide)</vt:lpstr>
      <vt:lpstr>Outline (contd.)</vt:lpstr>
      <vt:lpstr>R topics covered</vt:lpstr>
      <vt:lpstr>Assumed background</vt:lpstr>
      <vt:lpstr>Reading resources</vt:lpstr>
      <vt:lpstr>Refresher</vt:lpstr>
      <vt:lpstr>R:= Calculator with more “buttons” than you'll ever use.</vt:lpstr>
      <vt:lpstr>R is a console application.</vt:lpstr>
      <vt:lpstr>Commenting inside a source script</vt:lpstr>
      <vt:lpstr>Empty workspace/environment</vt:lpstr>
      <vt:lpstr>Data analysis creates objects that store data.  (top-right pane in RStudio)</vt:lpstr>
      <vt:lpstr>Data structures.</vt:lpstr>
      <vt:lpstr>Data structures are data organization/storage formats.</vt:lpstr>
      <vt:lpstr>Data structures are data organization/storage formats.</vt:lpstr>
      <vt:lpstr>Error!!!</vt:lpstr>
      <vt:lpstr>Functions</vt:lpstr>
      <vt:lpstr>Working with buttons for modern scientific calculations? </vt:lpstr>
      <vt:lpstr>Functions are to R what buttons are to calculators. </vt:lpstr>
      <vt:lpstr>There are functions for all sorts of things.</vt:lpstr>
      <vt:lpstr>There are functions for all sorts of things.</vt:lpstr>
      <vt:lpstr>There are functions for all sorts of things.</vt:lpstr>
      <vt:lpstr>Directing output of one function as input to another.</vt:lpstr>
      <vt:lpstr>Library is a collection of functions.</vt:lpstr>
      <vt:lpstr>Functions may need lots of information</vt:lpstr>
      <vt:lpstr>ggplot2: Package with functions for plotting.</vt:lpstr>
      <vt:lpstr>ggplot2: Package with functions for plotting.</vt:lpstr>
      <vt:lpstr>Hands-on: Part 1</vt:lpstr>
      <vt:lpstr>Explore Iris data and save a publication-ready figure.</vt:lpstr>
      <vt:lpstr>Additional resources</vt:lpstr>
      <vt:lpstr>PowerPoint Presentation</vt:lpstr>
      <vt:lpstr>Which color occupies third largest area?</vt:lpstr>
      <vt:lpstr>We are better at comparing lengths than areas.</vt:lpstr>
      <vt:lpstr>“The purpose of data visualization is insight, not pictures.”</vt:lpstr>
      <vt:lpstr>Brief digression to heatmaps</vt:lpstr>
      <vt:lpstr>Save a heatmap for counts of genes.</vt:lpstr>
      <vt:lpstr>Hands-on: Part 2</vt:lpstr>
      <vt:lpstr>Plot and annotate nucleotide-resolution data.</vt:lpstr>
      <vt:lpstr>Hands-on: Part 3</vt:lpstr>
      <vt:lpstr>Flip book type animation for characteristics of Hill equation.</vt:lpstr>
      <vt:lpstr>Interactive visualization for characteristics of Hill equation using Shiny.</vt:lpstr>
      <vt:lpstr>Interactive visualization with Shiny.</vt:lpstr>
      <vt:lpstr>Beyond ggplot2:  1. Heatmap.</vt:lpstr>
      <vt:lpstr>Beyond ggplot2:  2. Venn diagram with multiple sets.</vt:lpstr>
      <vt:lpstr>Beyond ggplot2:  2. Venn diagrams with multiple sets (alternative).</vt:lpstr>
      <vt:lpstr>Beyond ggplot2:  3. Select color palettes using RColorBrewer.</vt:lpstr>
      <vt:lpstr>Your feedback is important to us!</vt:lpstr>
      <vt:lpstr>Additional resources</vt:lpstr>
      <vt:lpstr>R topics covered</vt:lpstr>
      <vt:lpstr>Examples of high-resolution graphics</vt:lpstr>
      <vt:lpstr>Interactive visualization with Shiny</vt:lpstr>
      <vt:lpstr>Conclusion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Visualization with ggplot2 in R</dc:title>
  <dc:creator>Microsoft Office User</dc:creator>
  <cp:lastModifiedBy>Microsoft Office User</cp:lastModifiedBy>
  <cp:revision>269</cp:revision>
  <cp:lastPrinted>2019-10-01T17:51:31Z</cp:lastPrinted>
  <dcterms:created xsi:type="dcterms:W3CDTF">2019-04-03T23:32:34Z</dcterms:created>
  <dcterms:modified xsi:type="dcterms:W3CDTF">2020-03-25T03:06:56Z</dcterms:modified>
</cp:coreProperties>
</file>