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77"/>
  </p:notesMasterIdLst>
  <p:handoutMasterIdLst>
    <p:handoutMasterId r:id="rId78"/>
  </p:handoutMasterIdLst>
  <p:sldIdLst>
    <p:sldId id="471" r:id="rId2"/>
    <p:sldId id="624" r:id="rId3"/>
    <p:sldId id="525" r:id="rId4"/>
    <p:sldId id="531" r:id="rId5"/>
    <p:sldId id="617" r:id="rId6"/>
    <p:sldId id="625" r:id="rId7"/>
    <p:sldId id="631" r:id="rId8"/>
    <p:sldId id="628" r:id="rId9"/>
    <p:sldId id="634" r:id="rId10"/>
    <p:sldId id="629" r:id="rId11"/>
    <p:sldId id="626" r:id="rId12"/>
    <p:sldId id="627" r:id="rId13"/>
    <p:sldId id="630" r:id="rId14"/>
    <p:sldId id="632" r:id="rId15"/>
    <p:sldId id="633" r:id="rId16"/>
    <p:sldId id="530" r:id="rId17"/>
    <p:sldId id="615" r:id="rId18"/>
    <p:sldId id="539" r:id="rId19"/>
    <p:sldId id="540" r:id="rId20"/>
    <p:sldId id="541" r:id="rId21"/>
    <p:sldId id="542" r:id="rId22"/>
    <p:sldId id="543" r:id="rId23"/>
    <p:sldId id="544" r:id="rId24"/>
    <p:sldId id="590" r:id="rId25"/>
    <p:sldId id="545" r:id="rId26"/>
    <p:sldId id="623" r:id="rId27"/>
    <p:sldId id="546" r:id="rId28"/>
    <p:sldId id="548" r:id="rId29"/>
    <p:sldId id="549" r:id="rId30"/>
    <p:sldId id="589" r:id="rId31"/>
    <p:sldId id="550" r:id="rId32"/>
    <p:sldId id="598" r:id="rId33"/>
    <p:sldId id="551" r:id="rId34"/>
    <p:sldId id="552" r:id="rId35"/>
    <p:sldId id="553" r:id="rId36"/>
    <p:sldId id="554" r:id="rId37"/>
    <p:sldId id="616" r:id="rId38"/>
    <p:sldId id="556" r:id="rId39"/>
    <p:sldId id="618" r:id="rId40"/>
    <p:sldId id="557" r:id="rId41"/>
    <p:sldId id="560" r:id="rId42"/>
    <p:sldId id="596" r:id="rId43"/>
    <p:sldId id="561" r:id="rId44"/>
    <p:sldId id="597" r:id="rId45"/>
    <p:sldId id="619" r:id="rId46"/>
    <p:sldId id="635" r:id="rId47"/>
    <p:sldId id="636" r:id="rId48"/>
    <p:sldId id="563" r:id="rId49"/>
    <p:sldId id="565" r:id="rId50"/>
    <p:sldId id="600" r:id="rId51"/>
    <p:sldId id="599" r:id="rId52"/>
    <p:sldId id="567" r:id="rId53"/>
    <p:sldId id="606" r:id="rId54"/>
    <p:sldId id="601" r:id="rId55"/>
    <p:sldId id="604" r:id="rId56"/>
    <p:sldId id="568" r:id="rId57"/>
    <p:sldId id="605" r:id="rId58"/>
    <p:sldId id="574" r:id="rId59"/>
    <p:sldId id="620" r:id="rId60"/>
    <p:sldId id="577" r:id="rId61"/>
    <p:sldId id="578" r:id="rId62"/>
    <p:sldId id="621" r:id="rId63"/>
    <p:sldId id="581" r:id="rId64"/>
    <p:sldId id="584" r:id="rId65"/>
    <p:sldId id="585" r:id="rId66"/>
    <p:sldId id="622" r:id="rId67"/>
    <p:sldId id="528" r:id="rId68"/>
    <p:sldId id="588" r:id="rId69"/>
    <p:sldId id="587" r:id="rId70"/>
    <p:sldId id="610" r:id="rId71"/>
    <p:sldId id="614" r:id="rId72"/>
    <p:sldId id="611" r:id="rId73"/>
    <p:sldId id="612" r:id="rId74"/>
    <p:sldId id="518" r:id="rId75"/>
    <p:sldId id="472"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64" userDrawn="1">
          <p15:clr>
            <a:srgbClr val="A4A3A4"/>
          </p15:clr>
        </p15:guide>
        <p15:guide id="4" pos="7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cDevitt" initials="MG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D0E2"/>
    <a:srgbClr val="002A40"/>
    <a:srgbClr val="CD28A3"/>
    <a:srgbClr val="002B42"/>
    <a:srgbClr val="FFA500"/>
    <a:srgbClr val="D5E4E5"/>
    <a:srgbClr val="FF6A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9"/>
    <p:restoredTop sz="89599"/>
  </p:normalViewPr>
  <p:slideViewPr>
    <p:cSldViewPr snapToGrid="0" snapToObjects="1">
      <p:cViewPr varScale="1">
        <p:scale>
          <a:sx n="100" d="100"/>
          <a:sy n="100" d="100"/>
        </p:scale>
        <p:origin x="1040" y="160"/>
      </p:cViewPr>
      <p:guideLst>
        <p:guide orient="horz" pos="3840"/>
        <p:guide pos="3864"/>
        <p:guide pos="7224"/>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napToGrid="0" snapToObjects="1">
      <p:cViewPr varScale="1">
        <p:scale>
          <a:sx n="106" d="100"/>
          <a:sy n="106" d="100"/>
        </p:scale>
        <p:origin x="2088"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F371A3B-994A-3A49-B57B-E42F4CDF9B6F}" type="datetimeFigureOut">
              <a:rPr lang="en-US" smtClean="0">
                <a:latin typeface="Arial" charset="0"/>
              </a:rPr>
              <a:t>7/4/20</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D8BA3-4CB8-0949-BA41-682344F7479D}"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570076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b="0" i="0">
                <a:latin typeface="Arial" charset="0"/>
              </a:defRPr>
            </a:lvl1pPr>
          </a:lstStyle>
          <a:p>
            <a:fld id="{E7F3A0D5-E9AF-4B44-8B89-BAB2B2CD0CCD}" type="datetimeFigureOut">
              <a:rPr lang="en-US" smtClean="0"/>
              <a:pPr/>
              <a:t>7/4/20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39297335-E23B-0545-8DFE-98A3B1147F8C}" type="slidenum">
              <a:rPr lang="en-US" smtClean="0"/>
              <a:pPr/>
              <a:t>‹#›</a:t>
            </a:fld>
            <a:endParaRPr lang="en-US" dirty="0"/>
          </a:p>
        </p:txBody>
      </p:sp>
    </p:spTree>
    <p:extLst>
      <p:ext uri="{BB962C8B-B14F-4D97-AF65-F5344CB8AC3E}">
        <p14:creationId xmlns:p14="http://schemas.microsoft.com/office/powerpoint/2010/main" val="181428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segalaxy.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1</a:t>
            </a:fld>
            <a:endParaRPr lang="en-US" dirty="0"/>
          </a:p>
        </p:txBody>
      </p:sp>
    </p:spTree>
    <p:extLst>
      <p:ext uri="{BB962C8B-B14F-4D97-AF65-F5344CB8AC3E}">
        <p14:creationId xmlns:p14="http://schemas.microsoft.com/office/powerpoint/2010/main" val="107887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an RNA-</a:t>
            </a:r>
            <a:r>
              <a:rPr lang="en-US" dirty="0" err="1"/>
              <a:t>seq</a:t>
            </a:r>
            <a:r>
              <a:rPr lang="en-US" dirty="0"/>
              <a:t> assay is performed, it is important to carefully consider the experiment design, if necessary in consultation with a statistician. This slide deck does not discuss experiment designs. On our GitHub wiki, we have provided link to a paper that discusses experiment design (Berge et al., 2018). The Gladstone Institute Bioinformatics Core focuses on general principles of experiment design in a separate workshop. </a:t>
            </a:r>
          </a:p>
        </p:txBody>
      </p:sp>
      <p:sp>
        <p:nvSpPr>
          <p:cNvPr id="4" name="Slide Number Placeholder 3"/>
          <p:cNvSpPr>
            <a:spLocks noGrp="1"/>
          </p:cNvSpPr>
          <p:nvPr>
            <p:ph type="sldNum" sz="quarter" idx="5"/>
          </p:nvPr>
        </p:nvSpPr>
        <p:spPr/>
        <p:txBody>
          <a:bodyPr/>
          <a:lstStyle/>
          <a:p>
            <a:fld id="{39297335-E23B-0545-8DFE-98A3B1147F8C}" type="slidenum">
              <a:rPr lang="en-US" smtClean="0"/>
              <a:pPr/>
              <a:t>16</a:t>
            </a:fld>
            <a:endParaRPr lang="en-US" dirty="0"/>
          </a:p>
        </p:txBody>
      </p:sp>
    </p:spTree>
    <p:extLst>
      <p:ext uri="{BB962C8B-B14F-4D97-AF65-F5344CB8AC3E}">
        <p14:creationId xmlns:p14="http://schemas.microsoft.com/office/powerpoint/2010/main" val="184712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Alongside the slide deck, there is a small dataset for a practice analysis. Analysis of real datasets can take time. Real sequenced read libraries can be found online on https://</a:t>
            </a:r>
            <a:r>
              <a:rPr lang="en-US" dirty="0" err="1"/>
              <a:t>www.ncbi.nlm.nih.gov</a:t>
            </a:r>
            <a:r>
              <a:rPr lang="en-US" dirty="0"/>
              <a:t>/</a:t>
            </a:r>
            <a:r>
              <a:rPr lang="en-US" dirty="0" err="1"/>
              <a:t>sra</a:t>
            </a:r>
            <a:r>
              <a:rPr lang="en-US" dirty="0"/>
              <a:t>/.</a:t>
            </a:r>
          </a:p>
          <a:p>
            <a:endParaRPr lang="en-US" dirty="0"/>
          </a:p>
          <a:p>
            <a:r>
              <a:rPr lang="en-US" dirty="0"/>
              <a:t>The practice dataset has a low number of reads, which is not meaningful for differential gene expression analysis. Hence, for differential gene expression analysis use a real counts matrix, an example of which can be found at https://</a:t>
            </a:r>
            <a:r>
              <a:rPr lang="en-US" dirty="0" err="1"/>
              <a:t>www.ncbi.nlm.nih.gov</a:t>
            </a:r>
            <a:r>
              <a:rPr lang="en-US" dirty="0"/>
              <a:t>/geo/query/</a:t>
            </a:r>
            <a:r>
              <a:rPr lang="en-US" dirty="0" err="1"/>
              <a:t>acc.cgi?acc</a:t>
            </a:r>
            <a:r>
              <a:rPr lang="en-US" dirty="0"/>
              <a:t>=GSE49712.</a:t>
            </a:r>
          </a:p>
        </p:txBody>
      </p:sp>
      <p:sp>
        <p:nvSpPr>
          <p:cNvPr id="4" name="Slide Number Placeholder 3"/>
          <p:cNvSpPr>
            <a:spLocks noGrp="1"/>
          </p:cNvSpPr>
          <p:nvPr>
            <p:ph type="sldNum" sz="quarter" idx="5"/>
          </p:nvPr>
        </p:nvSpPr>
        <p:spPr/>
        <p:txBody>
          <a:bodyPr/>
          <a:lstStyle/>
          <a:p>
            <a:fld id="{39297335-E23B-0545-8DFE-98A3B1147F8C}" type="slidenum">
              <a:rPr lang="en-US" smtClean="0"/>
              <a:pPr/>
              <a:t>17</a:t>
            </a:fld>
            <a:endParaRPr lang="en-US" dirty="0"/>
          </a:p>
        </p:txBody>
      </p:sp>
    </p:spTree>
    <p:extLst>
      <p:ext uri="{BB962C8B-B14F-4D97-AF65-F5344CB8AC3E}">
        <p14:creationId xmlns:p14="http://schemas.microsoft.com/office/powerpoint/2010/main" val="3553540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bitesizebio.com</a:t>
            </a:r>
            <a:r>
              <a:rPr lang="en-US" dirty="0"/>
              <a:t>/13546/sequencing-by-synthesis-explaining-the-illumina-sequencing-technology/</a:t>
            </a:r>
          </a:p>
        </p:txBody>
      </p:sp>
      <p:sp>
        <p:nvSpPr>
          <p:cNvPr id="4" name="Slide Number Placeholder 3"/>
          <p:cNvSpPr>
            <a:spLocks noGrp="1"/>
          </p:cNvSpPr>
          <p:nvPr>
            <p:ph type="sldNum" sz="quarter" idx="5"/>
          </p:nvPr>
        </p:nvSpPr>
        <p:spPr/>
        <p:txBody>
          <a:bodyPr/>
          <a:lstStyle/>
          <a:p>
            <a:fld id="{39297335-E23B-0545-8DFE-98A3B1147F8C}" type="slidenum">
              <a:rPr lang="en-US" smtClean="0"/>
              <a:pPr/>
              <a:t>19</a:t>
            </a:fld>
            <a:endParaRPr lang="en-US" dirty="0"/>
          </a:p>
        </p:txBody>
      </p:sp>
    </p:spTree>
    <p:extLst>
      <p:ext uri="{BB962C8B-B14F-4D97-AF65-F5344CB8AC3E}">
        <p14:creationId xmlns:p14="http://schemas.microsoft.com/office/powerpoint/2010/main" val="261658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20</a:t>
            </a:fld>
            <a:endParaRPr lang="en-US" dirty="0"/>
          </a:p>
        </p:txBody>
      </p:sp>
    </p:spTree>
    <p:extLst>
      <p:ext uri="{BB962C8B-B14F-4D97-AF65-F5344CB8AC3E}">
        <p14:creationId xmlns:p14="http://schemas.microsoft.com/office/powerpoint/2010/main" val="352326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kscbioinformatics.wordpress.com</a:t>
            </a:r>
            <a:r>
              <a:rPr lang="en-US" dirty="0"/>
              <a:t>/2017/02/13/</a:t>
            </a:r>
            <a:r>
              <a:rPr lang="en-US" dirty="0" err="1"/>
              <a:t>illumina</a:t>
            </a:r>
            <a:r>
              <a:rPr lang="en-US" dirty="0"/>
              <a:t>-sequencing-for-dummies-samples-are-sequenced/</a:t>
            </a:r>
          </a:p>
        </p:txBody>
      </p:sp>
      <p:sp>
        <p:nvSpPr>
          <p:cNvPr id="4" name="Slide Number Placeholder 3"/>
          <p:cNvSpPr>
            <a:spLocks noGrp="1"/>
          </p:cNvSpPr>
          <p:nvPr>
            <p:ph type="sldNum" sz="quarter" idx="5"/>
          </p:nvPr>
        </p:nvSpPr>
        <p:spPr/>
        <p:txBody>
          <a:bodyPr/>
          <a:lstStyle/>
          <a:p>
            <a:fld id="{39297335-E23B-0545-8DFE-98A3B1147F8C}" type="slidenum">
              <a:rPr lang="en-US" smtClean="0"/>
              <a:pPr/>
              <a:t>21</a:t>
            </a:fld>
            <a:endParaRPr lang="en-US" dirty="0"/>
          </a:p>
        </p:txBody>
      </p:sp>
    </p:spTree>
    <p:extLst>
      <p:ext uri="{BB962C8B-B14F-4D97-AF65-F5344CB8AC3E}">
        <p14:creationId xmlns:p14="http://schemas.microsoft.com/office/powerpoint/2010/main" val="861067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cDNA insert from reverse transcribing RNA of interest is short, the sequencing of reads can include reading the adapter sequences.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22</a:t>
            </a:fld>
            <a:endParaRPr lang="en-US" dirty="0"/>
          </a:p>
        </p:txBody>
      </p:sp>
    </p:spTree>
    <p:extLst>
      <p:ext uri="{BB962C8B-B14F-4D97-AF65-F5344CB8AC3E}">
        <p14:creationId xmlns:p14="http://schemas.microsoft.com/office/powerpoint/2010/main" val="293690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all the oligos in a cluster are identical, they give a strong signal with the same color, which can be read by optical devices as a nucleotide.</a:t>
            </a:r>
          </a:p>
        </p:txBody>
      </p:sp>
      <p:sp>
        <p:nvSpPr>
          <p:cNvPr id="4" name="Slide Number Placeholder 3"/>
          <p:cNvSpPr>
            <a:spLocks noGrp="1"/>
          </p:cNvSpPr>
          <p:nvPr>
            <p:ph type="sldNum" sz="quarter" idx="5"/>
          </p:nvPr>
        </p:nvSpPr>
        <p:spPr/>
        <p:txBody>
          <a:bodyPr/>
          <a:lstStyle/>
          <a:p>
            <a:fld id="{39297335-E23B-0545-8DFE-98A3B1147F8C}" type="slidenum">
              <a:rPr lang="en-US" smtClean="0"/>
              <a:pPr/>
              <a:t>23</a:t>
            </a:fld>
            <a:endParaRPr lang="en-US" dirty="0"/>
          </a:p>
        </p:txBody>
      </p:sp>
    </p:spTree>
    <p:extLst>
      <p:ext uri="{BB962C8B-B14F-4D97-AF65-F5344CB8AC3E}">
        <p14:creationId xmlns:p14="http://schemas.microsoft.com/office/powerpoint/2010/main" val="226751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25</a:t>
            </a:fld>
            <a:endParaRPr lang="en-US" dirty="0"/>
          </a:p>
        </p:txBody>
      </p:sp>
    </p:spTree>
    <p:extLst>
      <p:ext uri="{BB962C8B-B14F-4D97-AF65-F5344CB8AC3E}">
        <p14:creationId xmlns:p14="http://schemas.microsoft.com/office/powerpoint/2010/main" val="2659417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26</a:t>
            </a:fld>
            <a:endParaRPr lang="en-US" dirty="0"/>
          </a:p>
        </p:txBody>
      </p:sp>
    </p:spTree>
    <p:extLst>
      <p:ext uri="{BB962C8B-B14F-4D97-AF65-F5344CB8AC3E}">
        <p14:creationId xmlns:p14="http://schemas.microsoft.com/office/powerpoint/2010/main" val="117187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27</a:t>
            </a:fld>
            <a:endParaRPr lang="en-US" dirty="0"/>
          </a:p>
        </p:txBody>
      </p:sp>
    </p:spTree>
    <p:extLst>
      <p:ext uri="{BB962C8B-B14F-4D97-AF65-F5344CB8AC3E}">
        <p14:creationId xmlns:p14="http://schemas.microsoft.com/office/powerpoint/2010/main" val="281846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deck gives an overview of the tools and tech underlying RNA-seq.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Galaxy</a:t>
            </a:r>
            <a:r>
              <a:rPr lang="en-US" dirty="0"/>
              <a:t> is an open source, web-based platform for data intensive biomedical research. There are helpful tutorials to get started with Galaxy on https://</a:t>
            </a:r>
            <a:r>
              <a:rPr lang="en-US" dirty="0" err="1"/>
              <a:t>usegalaxy.org</a:t>
            </a:r>
            <a:r>
              <a:rPr lang="en-US" dirty="0"/>
              <a:t>/.</a:t>
            </a:r>
          </a:p>
          <a:p>
            <a:endParaRPr lang="en-US" dirty="0"/>
          </a:p>
          <a:p>
            <a:r>
              <a:rPr lang="en-US" b="1" dirty="0"/>
              <a:t>What is an HPC? </a:t>
            </a:r>
            <a:r>
              <a:rPr lang="en-US" b="0" dirty="0"/>
              <a:t>https://</a:t>
            </a:r>
            <a:r>
              <a:rPr lang="en-US" b="0" dirty="0" err="1"/>
              <a:t>insidehpc.com</a:t>
            </a:r>
            <a:r>
              <a:rPr lang="en-US" b="0" dirty="0"/>
              <a:t>/</a:t>
            </a:r>
            <a:r>
              <a:rPr lang="en-US" b="0" dirty="0" err="1"/>
              <a:t>hpc</a:t>
            </a:r>
            <a:r>
              <a:rPr lang="en-US" b="0" dirty="0"/>
              <a:t>-basic-training/what-is-</a:t>
            </a:r>
            <a:r>
              <a:rPr lang="en-US" b="0" dirty="0" err="1"/>
              <a:t>hpc</a:t>
            </a:r>
            <a:r>
              <a:rPr lang="en-US" b="0" dirty="0"/>
              <a:t>/</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a:t>
            </a:fld>
            <a:endParaRPr lang="en-US" dirty="0"/>
          </a:p>
        </p:txBody>
      </p:sp>
    </p:spTree>
    <p:extLst>
      <p:ext uri="{BB962C8B-B14F-4D97-AF65-F5344CB8AC3E}">
        <p14:creationId xmlns:p14="http://schemas.microsoft.com/office/powerpoint/2010/main" val="19623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 is available alongside this slide deck.</a:t>
            </a:r>
          </a:p>
        </p:txBody>
      </p:sp>
      <p:sp>
        <p:nvSpPr>
          <p:cNvPr id="4" name="Slide Number Placeholder 3"/>
          <p:cNvSpPr>
            <a:spLocks noGrp="1"/>
          </p:cNvSpPr>
          <p:nvPr>
            <p:ph type="sldNum" sz="quarter" idx="5"/>
          </p:nvPr>
        </p:nvSpPr>
        <p:spPr/>
        <p:txBody>
          <a:bodyPr/>
          <a:lstStyle/>
          <a:p>
            <a:fld id="{39297335-E23B-0545-8DFE-98A3B1147F8C}" type="slidenum">
              <a:rPr lang="en-US" smtClean="0"/>
              <a:pPr/>
              <a:t>28</a:t>
            </a:fld>
            <a:endParaRPr lang="en-US" dirty="0"/>
          </a:p>
        </p:txBody>
      </p:sp>
    </p:spTree>
    <p:extLst>
      <p:ext uri="{BB962C8B-B14F-4D97-AF65-F5344CB8AC3E}">
        <p14:creationId xmlns:p14="http://schemas.microsoft.com/office/powerpoint/2010/main" val="537404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kscbioinformatics.wordpress.com</a:t>
            </a:r>
            <a:r>
              <a:rPr lang="en-US" dirty="0"/>
              <a:t>/2017/02/13/</a:t>
            </a:r>
            <a:r>
              <a:rPr lang="en-US" dirty="0" err="1"/>
              <a:t>illumina</a:t>
            </a:r>
            <a:r>
              <a:rPr lang="en-US" dirty="0"/>
              <a:t>-sequencing-for-dummies-samples-are-sequenced/</a:t>
            </a:r>
          </a:p>
          <a:p>
            <a:r>
              <a:rPr lang="en-US" dirty="0"/>
              <a:t>https://</a:t>
            </a:r>
            <a:r>
              <a:rPr lang="en-US" dirty="0" err="1"/>
              <a:t>help.basespace.illumina.com</a:t>
            </a:r>
            <a:r>
              <a:rPr lang="en-US" dirty="0"/>
              <a:t>/articles/descriptive/</a:t>
            </a:r>
            <a:r>
              <a:rPr lang="en-US" dirty="0" err="1"/>
              <a:t>fastq</a:t>
            </a:r>
            <a:r>
              <a:rPr lang="en-US" dirty="0"/>
              <a:t>-files/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29</a:t>
            </a:fld>
            <a:endParaRPr lang="en-US" dirty="0"/>
          </a:p>
        </p:txBody>
      </p:sp>
    </p:spTree>
    <p:extLst>
      <p:ext uri="{BB962C8B-B14F-4D97-AF65-F5344CB8AC3E}">
        <p14:creationId xmlns:p14="http://schemas.microsoft.com/office/powerpoint/2010/main" val="4257777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www.broadinstitute.org</a:t>
            </a:r>
            <a:r>
              <a:rPr lang="en-US" dirty="0"/>
              <a:t>/files/shared/mpg/nextgen2010/</a:t>
            </a:r>
            <a:r>
              <a:rPr lang="en-US" dirty="0" err="1"/>
              <a:t>nextgen_poplin.pdf</a:t>
            </a:r>
            <a:endParaRPr lang="en-US" dirty="0"/>
          </a:p>
          <a:p>
            <a:r>
              <a:rPr lang="en-US" dirty="0"/>
              <a:t>https://</a:t>
            </a:r>
            <a:r>
              <a:rPr lang="en-US" dirty="0" err="1"/>
              <a:t>support.illumina.com</a:t>
            </a:r>
            <a:r>
              <a:rPr lang="en-US" dirty="0"/>
              <a:t>/help/BaseSpace_OLH_009008/Content/Source/Informatics/BS/</a:t>
            </a:r>
            <a:r>
              <a:rPr lang="en-US" dirty="0" err="1"/>
              <a:t>QualityScoreEncoding_swBS.htm</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30</a:t>
            </a:fld>
            <a:endParaRPr lang="en-US" dirty="0"/>
          </a:p>
        </p:txBody>
      </p:sp>
    </p:spTree>
    <p:extLst>
      <p:ext uri="{BB962C8B-B14F-4D97-AF65-F5344CB8AC3E}">
        <p14:creationId xmlns:p14="http://schemas.microsoft.com/office/powerpoint/2010/main" val="743388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file is available alongside this slide deck.</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31</a:t>
            </a:fld>
            <a:endParaRPr lang="en-US" dirty="0"/>
          </a:p>
        </p:txBody>
      </p:sp>
    </p:spTree>
    <p:extLst>
      <p:ext uri="{BB962C8B-B14F-4D97-AF65-F5344CB8AC3E}">
        <p14:creationId xmlns:p14="http://schemas.microsoft.com/office/powerpoint/2010/main" val="1633559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ordering sequencing of a cDNA library, we specify how many nucleotides of each cDNA fragment must be read. If the length of insert from RNA sample is short, the sequenced reads will include adapter sequences.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32</a:t>
            </a:fld>
            <a:endParaRPr lang="en-US" dirty="0"/>
          </a:p>
        </p:txBody>
      </p:sp>
    </p:spTree>
    <p:extLst>
      <p:ext uri="{BB962C8B-B14F-4D97-AF65-F5344CB8AC3E}">
        <p14:creationId xmlns:p14="http://schemas.microsoft.com/office/powerpoint/2010/main" val="346406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a:t>
            </a:r>
            <a:r>
              <a:rPr lang="en-US" dirty="0" err="1"/>
              <a:t>support.illumina.com</a:t>
            </a:r>
            <a:r>
              <a:rPr lang="en-US" dirty="0"/>
              <a:t>/content/dam/</a:t>
            </a:r>
            <a:r>
              <a:rPr lang="en-US" dirty="0" err="1"/>
              <a:t>illumina</a:t>
            </a:r>
            <a:r>
              <a:rPr lang="en-US" dirty="0"/>
              <a:t>-support/documents/documentation/</a:t>
            </a:r>
            <a:r>
              <a:rPr lang="en-US" dirty="0" err="1"/>
              <a:t>software_documentation</a:t>
            </a:r>
            <a:r>
              <a:rPr lang="en-US" dirty="0"/>
              <a:t>/bcl2fastq/bcl2fastq_letterbooklet_15038058brpmi.pdf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33</a:t>
            </a:fld>
            <a:endParaRPr lang="en-US" dirty="0"/>
          </a:p>
        </p:txBody>
      </p:sp>
    </p:spTree>
    <p:extLst>
      <p:ext uri="{BB962C8B-B14F-4D97-AF65-F5344CB8AC3E}">
        <p14:creationId xmlns:p14="http://schemas.microsoft.com/office/powerpoint/2010/main" val="1175084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rtsf.natsci.msu.edu</a:t>
            </a:r>
            <a:r>
              <a:rPr lang="en-US" dirty="0"/>
              <a:t>/genomics/tech-notes/</a:t>
            </a:r>
            <a:r>
              <a:rPr lang="en-US" dirty="0" err="1"/>
              <a:t>fastqc</a:t>
            </a:r>
            <a:r>
              <a:rPr lang="en-US" dirty="0"/>
              <a:t>-tutorial-and-</a:t>
            </a:r>
            <a:r>
              <a:rPr lang="en-US" dirty="0" err="1"/>
              <a:t>faq</a:t>
            </a:r>
            <a:r>
              <a:rPr lang="en-US" dirty="0"/>
              <a:t>/</a:t>
            </a:r>
          </a:p>
          <a:p>
            <a:r>
              <a:rPr lang="en-US" dirty="0"/>
              <a:t>https://</a:t>
            </a:r>
            <a:r>
              <a:rPr lang="en-US" dirty="0" err="1"/>
              <a:t>www.bioinformatics.babraham.ac.uk</a:t>
            </a:r>
            <a:r>
              <a:rPr lang="en-US" dirty="0"/>
              <a:t>/projects/</a:t>
            </a:r>
            <a:r>
              <a:rPr lang="en-US" dirty="0" err="1"/>
              <a:t>fastqc</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35</a:t>
            </a:fld>
            <a:endParaRPr lang="en-US" dirty="0"/>
          </a:p>
        </p:txBody>
      </p:sp>
    </p:spTree>
    <p:extLst>
      <p:ext uri="{BB962C8B-B14F-4D97-AF65-F5344CB8AC3E}">
        <p14:creationId xmlns:p14="http://schemas.microsoft.com/office/powerpoint/2010/main" val="3719336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Go to https://</a:t>
            </a:r>
            <a:r>
              <a:rPr lang="en-US" dirty="0" err="1"/>
              <a:t>usegalaxy.org</a:t>
            </a:r>
            <a:r>
              <a:rPr lang="en-US" dirty="0"/>
              <a:t>/</a:t>
            </a:r>
          </a:p>
          <a:p>
            <a:r>
              <a:rPr lang="en-US" dirty="0"/>
              <a:t>2. Click on “load your own data” option in the History panel on the right. In the window that opens, click on “Choose local file” and upload Bacteria_GATTACA_L001_R1_001.fastq to Galaxy by selecting it from your computer and pressing “Start”.</a:t>
            </a:r>
          </a:p>
          <a:p>
            <a:r>
              <a:rPr lang="en-US" dirty="0"/>
              <a:t>3. Search for the FASTQC tool in Galaxy using the Tools panel on the left.</a:t>
            </a:r>
          </a:p>
          <a:p>
            <a:r>
              <a:rPr lang="en-US" dirty="0"/>
              <a:t>4. Select </a:t>
            </a:r>
            <a:r>
              <a:rPr lang="en-US" dirty="0" err="1"/>
              <a:t>FastQC</a:t>
            </a:r>
            <a:r>
              <a:rPr lang="en-US" dirty="0"/>
              <a:t> from the options.</a:t>
            </a:r>
          </a:p>
          <a:p>
            <a:r>
              <a:rPr lang="en-US" dirty="0"/>
              <a:t>5. Under the “</a:t>
            </a:r>
            <a:r>
              <a:rPr lang="en-US" dirty="0">
                <a:effectLst/>
              </a:rPr>
              <a:t>Short read data from your current history”, our uploaded data should be selected automatically.</a:t>
            </a:r>
          </a:p>
          <a:p>
            <a:r>
              <a:rPr lang="en-US" dirty="0">
                <a:effectLst/>
              </a:rPr>
              <a:t>6. Click on ”Execute”.</a:t>
            </a:r>
          </a:p>
          <a:p>
            <a:r>
              <a:rPr lang="en-US" dirty="0">
                <a:effectLst/>
              </a:rPr>
              <a:t>7. Since Galaxy is a freely available tool, it is used by many researchers around the world. It may take some time for the results to be available. </a:t>
            </a:r>
          </a:p>
          <a:p>
            <a:r>
              <a:rPr lang="en-US" dirty="0">
                <a:effectLst/>
              </a:rPr>
              <a:t>8. When the execution is finished, results will be visible in the History panel. You can view them by clicking on the eye icon next to each resulting file name.</a:t>
            </a:r>
          </a:p>
          <a:p>
            <a:endParaRPr lang="en-US" dirty="0">
              <a:effectLst/>
            </a:endParaRPr>
          </a:p>
          <a:p>
            <a:r>
              <a:rPr lang="en-US" dirty="0">
                <a:effectLst/>
              </a:rPr>
              <a:t>Similar steps of searching for tools in the left panel, viewing the intermediate results by clicking on the eye icon in the right-side History panel, and selecting data files as input in the central panel can be used for subsequent steps.</a:t>
            </a:r>
            <a:endParaRPr lang="en-US" dirty="0"/>
          </a:p>
          <a:p>
            <a:endParaRPr lang="en-US" dirty="0"/>
          </a:p>
          <a:p>
            <a:r>
              <a:rPr lang="en-US" dirty="0"/>
              <a:t>Suggested reading:</a:t>
            </a:r>
          </a:p>
          <a:p>
            <a:endParaRPr lang="en-US" dirty="0"/>
          </a:p>
          <a:p>
            <a:r>
              <a:rPr lang="en-US" dirty="0"/>
              <a:t>https://</a:t>
            </a:r>
            <a:r>
              <a:rPr lang="en-US" dirty="0" err="1"/>
              <a:t>galaxyproject.github.io</a:t>
            </a:r>
            <a:r>
              <a:rPr lang="en-US" dirty="0"/>
              <a:t>/training-material/topics/introduction/slides/introduction.html#1</a:t>
            </a:r>
          </a:p>
          <a:p>
            <a:r>
              <a:rPr lang="en-US" dirty="0"/>
              <a:t>https://</a:t>
            </a:r>
            <a:r>
              <a:rPr lang="en-US" dirty="0" err="1"/>
              <a:t>galaxyproject.github.io</a:t>
            </a:r>
            <a:r>
              <a:rPr lang="en-US" dirty="0"/>
              <a:t>/training-material/topics/introduction/</a:t>
            </a:r>
          </a:p>
        </p:txBody>
      </p:sp>
      <p:sp>
        <p:nvSpPr>
          <p:cNvPr id="4" name="Slide Number Placeholder 3"/>
          <p:cNvSpPr>
            <a:spLocks noGrp="1"/>
          </p:cNvSpPr>
          <p:nvPr>
            <p:ph type="sldNum" sz="quarter" idx="5"/>
          </p:nvPr>
        </p:nvSpPr>
        <p:spPr/>
        <p:txBody>
          <a:bodyPr/>
          <a:lstStyle/>
          <a:p>
            <a:fld id="{39297335-E23B-0545-8DFE-98A3B1147F8C}" type="slidenum">
              <a:rPr lang="en-US" smtClean="0"/>
              <a:pPr/>
              <a:t>36</a:t>
            </a:fld>
            <a:endParaRPr lang="en-US" dirty="0"/>
          </a:p>
        </p:txBody>
      </p:sp>
    </p:spTree>
    <p:extLst>
      <p:ext uri="{BB962C8B-B14F-4D97-AF65-F5344CB8AC3E}">
        <p14:creationId xmlns:p14="http://schemas.microsoft.com/office/powerpoint/2010/main" val="4153510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QC goal: Getting a feel of the data. What am I dealing with?</a:t>
            </a:r>
          </a:p>
        </p:txBody>
      </p:sp>
      <p:sp>
        <p:nvSpPr>
          <p:cNvPr id="4" name="Slide Number Placeholder 3"/>
          <p:cNvSpPr>
            <a:spLocks noGrp="1"/>
          </p:cNvSpPr>
          <p:nvPr>
            <p:ph type="sldNum" sz="quarter" idx="5"/>
          </p:nvPr>
        </p:nvSpPr>
        <p:spPr/>
        <p:txBody>
          <a:bodyPr/>
          <a:lstStyle/>
          <a:p>
            <a:fld id="{39297335-E23B-0545-8DFE-98A3B1147F8C}" type="slidenum">
              <a:rPr lang="en-US" smtClean="0"/>
              <a:pPr/>
              <a:t>38</a:t>
            </a:fld>
            <a:endParaRPr lang="en-US" dirty="0"/>
          </a:p>
        </p:txBody>
      </p:sp>
    </p:spTree>
    <p:extLst>
      <p:ext uri="{BB962C8B-B14F-4D97-AF65-F5344CB8AC3E}">
        <p14:creationId xmlns:p14="http://schemas.microsoft.com/office/powerpoint/2010/main" val="3560432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Search for </a:t>
            </a:r>
            <a:r>
              <a:rPr lang="en-US" dirty="0" err="1"/>
              <a:t>cutadapt</a:t>
            </a:r>
            <a:r>
              <a:rPr lang="en-US" dirty="0"/>
              <a:t> in the Tools panel on the left.</a:t>
            </a:r>
          </a:p>
          <a:p>
            <a:r>
              <a:rPr lang="en-US" dirty="0"/>
              <a:t>2. 3’ prime adapter sequences are available in </a:t>
            </a:r>
            <a:r>
              <a:rPr lang="en-US" dirty="0" err="1"/>
              <a:t>Adapter_Sequence.fasta</a:t>
            </a:r>
            <a:r>
              <a:rPr lang="en-US" dirty="0"/>
              <a:t>. Upload it to Galaxy using the load data icon, which should be visible in the Tools panel at the top. Use this file along with the raw sequence file Bacteria_GATTACA_L001_R1_001.fastq as input to </a:t>
            </a:r>
            <a:r>
              <a:rPr lang="en-US" dirty="0" err="1"/>
              <a:t>cutadapt</a:t>
            </a:r>
            <a:r>
              <a:rPr lang="en-US" dirty="0"/>
              <a:t> on Galaxy.</a:t>
            </a:r>
          </a:p>
          <a:p>
            <a:endParaRPr lang="en-US" dirty="0"/>
          </a:p>
          <a:p>
            <a:r>
              <a:rPr lang="en-US" dirty="0"/>
              <a:t>Suggested reading:</a:t>
            </a:r>
          </a:p>
          <a:p>
            <a:endParaRPr lang="en-US" dirty="0"/>
          </a:p>
          <a:p>
            <a:r>
              <a:rPr lang="en-US" dirty="0" err="1"/>
              <a:t>Cutadapt</a:t>
            </a:r>
            <a:r>
              <a:rPr lang="en-US" dirty="0"/>
              <a:t>: http://</a:t>
            </a:r>
            <a:r>
              <a:rPr lang="en-US" dirty="0" err="1"/>
              <a:t>journal.embnet.org</a:t>
            </a:r>
            <a:r>
              <a:rPr lang="en-US" dirty="0"/>
              <a:t>/</a:t>
            </a:r>
            <a:r>
              <a:rPr lang="en-US" dirty="0" err="1"/>
              <a:t>index.php</a:t>
            </a:r>
            <a:r>
              <a:rPr lang="en-US" dirty="0"/>
              <a:t>/</a:t>
            </a:r>
            <a:r>
              <a:rPr lang="en-US" dirty="0" err="1"/>
              <a:t>embnetjournal</a:t>
            </a:r>
            <a:r>
              <a:rPr lang="en-US" dirty="0"/>
              <a:t>/article/view/200</a:t>
            </a:r>
          </a:p>
          <a:p>
            <a:r>
              <a:rPr lang="en-US" dirty="0" err="1"/>
              <a:t>Trimmomatic</a:t>
            </a:r>
            <a:r>
              <a:rPr lang="en-US" dirty="0"/>
              <a:t>: https://</a:t>
            </a:r>
            <a:r>
              <a:rPr lang="en-US" dirty="0" err="1"/>
              <a:t>academic.oup.com</a:t>
            </a:r>
            <a:r>
              <a:rPr lang="en-US" dirty="0"/>
              <a:t>/bioinformatics/article/30/15/2114/2390096</a:t>
            </a:r>
          </a:p>
        </p:txBody>
      </p:sp>
      <p:sp>
        <p:nvSpPr>
          <p:cNvPr id="4" name="Slide Number Placeholder 3"/>
          <p:cNvSpPr>
            <a:spLocks noGrp="1"/>
          </p:cNvSpPr>
          <p:nvPr>
            <p:ph type="sldNum" sz="quarter" idx="5"/>
          </p:nvPr>
        </p:nvSpPr>
        <p:spPr/>
        <p:txBody>
          <a:bodyPr/>
          <a:lstStyle/>
          <a:p>
            <a:fld id="{39297335-E23B-0545-8DFE-98A3B1147F8C}" type="slidenum">
              <a:rPr lang="en-US" smtClean="0"/>
              <a:pPr/>
              <a:t>41</a:t>
            </a:fld>
            <a:endParaRPr lang="en-US" dirty="0"/>
          </a:p>
        </p:txBody>
      </p:sp>
    </p:spTree>
    <p:extLst>
      <p:ext uri="{BB962C8B-B14F-4D97-AF65-F5344CB8AC3E}">
        <p14:creationId xmlns:p14="http://schemas.microsoft.com/office/powerpoint/2010/main" val="110546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RNA-</a:t>
            </a:r>
            <a:r>
              <a:rPr lang="en-US" dirty="0" err="1"/>
              <a:t>seq</a:t>
            </a:r>
            <a:r>
              <a:rPr lang="en-US" dirty="0"/>
              <a:t> protocol involves collection of biological specimen, isolation of RNA, cDNA library preparation, sequencing the cDNAs to get reads, querying a reference genome for origins of reads and downstream data analysis for differentially expressed genes, novel transcript discovery, etc. </a:t>
            </a:r>
          </a:p>
        </p:txBody>
      </p:sp>
      <p:sp>
        <p:nvSpPr>
          <p:cNvPr id="4" name="Slide Number Placeholder 3"/>
          <p:cNvSpPr>
            <a:spLocks noGrp="1"/>
          </p:cNvSpPr>
          <p:nvPr>
            <p:ph type="sldNum" sz="quarter" idx="5"/>
          </p:nvPr>
        </p:nvSpPr>
        <p:spPr/>
        <p:txBody>
          <a:bodyPr/>
          <a:lstStyle/>
          <a:p>
            <a:fld id="{39297335-E23B-0545-8DFE-98A3B1147F8C}" type="slidenum">
              <a:rPr lang="en-US" smtClean="0"/>
              <a:pPr/>
              <a:t>4</a:t>
            </a:fld>
            <a:endParaRPr lang="en-US" dirty="0"/>
          </a:p>
        </p:txBody>
      </p:sp>
    </p:spTree>
    <p:extLst>
      <p:ext uri="{BB962C8B-B14F-4D97-AF65-F5344CB8AC3E}">
        <p14:creationId xmlns:p14="http://schemas.microsoft.com/office/powerpoint/2010/main" val="3603804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Trimmomatic</a:t>
            </a:r>
            <a:r>
              <a:rPr lang="en-US" dirty="0"/>
              <a:t>: https://</a:t>
            </a:r>
            <a:r>
              <a:rPr lang="en-US" dirty="0" err="1"/>
              <a:t>academic.oup.com</a:t>
            </a:r>
            <a:r>
              <a:rPr lang="en-US" dirty="0"/>
              <a:t>/bioinformatics/article/30/15/2114/2390096</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42</a:t>
            </a:fld>
            <a:endParaRPr lang="en-US" dirty="0"/>
          </a:p>
        </p:txBody>
      </p:sp>
    </p:spTree>
    <p:extLst>
      <p:ext uri="{BB962C8B-B14F-4D97-AF65-F5344CB8AC3E}">
        <p14:creationId xmlns:p14="http://schemas.microsoft.com/office/powerpoint/2010/main" val="597601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FASTQC on the </a:t>
            </a:r>
            <a:r>
              <a:rPr lang="en-US" dirty="0" err="1"/>
              <a:t>fastq</a:t>
            </a:r>
            <a:r>
              <a:rPr lang="en-US" dirty="0"/>
              <a:t> file output by </a:t>
            </a:r>
            <a:r>
              <a:rPr lang="en-US" dirty="0" err="1"/>
              <a:t>cutadapt</a:t>
            </a:r>
            <a:r>
              <a:rPr lang="en-US" dirty="0"/>
              <a:t> as described previously.</a:t>
            </a:r>
          </a:p>
        </p:txBody>
      </p:sp>
      <p:sp>
        <p:nvSpPr>
          <p:cNvPr id="4" name="Slide Number Placeholder 3"/>
          <p:cNvSpPr>
            <a:spLocks noGrp="1"/>
          </p:cNvSpPr>
          <p:nvPr>
            <p:ph type="sldNum" sz="quarter" idx="5"/>
          </p:nvPr>
        </p:nvSpPr>
        <p:spPr/>
        <p:txBody>
          <a:bodyPr/>
          <a:lstStyle/>
          <a:p>
            <a:fld id="{39297335-E23B-0545-8DFE-98A3B1147F8C}" type="slidenum">
              <a:rPr lang="en-US" smtClean="0"/>
              <a:pPr/>
              <a:t>44</a:t>
            </a:fld>
            <a:endParaRPr lang="en-US" dirty="0"/>
          </a:p>
        </p:txBody>
      </p:sp>
    </p:spTree>
    <p:extLst>
      <p:ext uri="{BB962C8B-B14F-4D97-AF65-F5344CB8AC3E}">
        <p14:creationId xmlns:p14="http://schemas.microsoft.com/office/powerpoint/2010/main" val="4281952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Search for bowtie2 in Tools panel on the left.</a:t>
            </a:r>
          </a:p>
          <a:p>
            <a:pPr marL="228600" indent="-228600">
              <a:buAutoNum type="arabicPeriod"/>
            </a:pPr>
            <a:endParaRPr lang="en-US" dirty="0"/>
          </a:p>
          <a:p>
            <a:pPr marL="228600" indent="-228600">
              <a:buAutoNum type="arabicPeriod"/>
            </a:pPr>
            <a:r>
              <a:rPr lang="en-US" dirty="0"/>
              <a:t>Upload </a:t>
            </a:r>
            <a:r>
              <a:rPr lang="en-US" dirty="0" err="1"/>
              <a:t>rDNA_sequence.fasta</a:t>
            </a:r>
            <a:r>
              <a:rPr lang="en-US" dirty="0"/>
              <a:t> to Galaxy using the load data icon, which should be visible in the Tools panel at the top.</a:t>
            </a:r>
          </a:p>
          <a:p>
            <a:pPr marL="228600" indent="-228600">
              <a:buAutoNum type="arabicPeriod"/>
            </a:pPr>
            <a:endParaRPr lang="en-US" dirty="0"/>
          </a:p>
          <a:p>
            <a:pPr marL="228600" indent="-228600">
              <a:buAutoNum type="arabicPeriod"/>
            </a:pPr>
            <a:r>
              <a:rPr lang="en-US" dirty="0"/>
              <a:t>Use the output from </a:t>
            </a:r>
            <a:r>
              <a:rPr lang="en-US" dirty="0" err="1"/>
              <a:t>cutadapt</a:t>
            </a:r>
            <a:r>
              <a:rPr lang="en-US" dirty="0"/>
              <a:t> as input under the field “FATA/Q file” in the central panel.</a:t>
            </a:r>
          </a:p>
          <a:p>
            <a:pPr marL="228600" indent="-228600">
              <a:buAutoNum type="arabicPeriod"/>
            </a:pPr>
            <a:endParaRPr lang="en-US" dirty="0"/>
          </a:p>
          <a:p>
            <a:pPr marL="228600" indent="-228600">
              <a:buAutoNum type="arabicPeriod"/>
            </a:pPr>
            <a:r>
              <a:rPr lang="en-US" dirty="0"/>
              <a:t>Under “</a:t>
            </a:r>
            <a:r>
              <a:rPr lang="en-US" dirty="0">
                <a:effectLst/>
              </a:rPr>
              <a:t>Will you select a reference genome from your history or use a built-in index?</a:t>
            </a:r>
            <a:r>
              <a:rPr lang="en-US" dirty="0"/>
              <a:t>” select “Use a genome from history and build index”. Then, select </a:t>
            </a:r>
            <a:r>
              <a:rPr lang="en-US" dirty="0" err="1"/>
              <a:t>rDNA_sequence.fasta</a:t>
            </a:r>
            <a:r>
              <a:rPr lang="en-US" dirty="0"/>
              <a:t> as “the reference genome” in the next field.</a:t>
            </a:r>
          </a:p>
          <a:p>
            <a:pPr marL="228600" indent="-228600">
              <a:buAutoNum type="arabicPeriod"/>
            </a:pPr>
            <a:endParaRPr lang="en-US" dirty="0"/>
          </a:p>
          <a:p>
            <a:pPr marL="228600" indent="-228600">
              <a:buAutoNum type="arabicPeriod"/>
            </a:pPr>
            <a:r>
              <a:rPr lang="en-US" dirty="0"/>
              <a:t> Press Execute. </a:t>
            </a:r>
          </a:p>
          <a:p>
            <a:pPr marL="228600" indent="-228600">
              <a:buAutoNum type="arabicPeriod"/>
            </a:pPr>
            <a:endParaRPr lang="en-US" dirty="0"/>
          </a:p>
          <a:p>
            <a:pPr marL="228600" indent="-228600">
              <a:buAutoNum type="arabicPeriod"/>
            </a:pPr>
            <a:r>
              <a:rPr lang="en-US" dirty="0"/>
              <a:t>The output should be available as a SAM or BAM file.</a:t>
            </a:r>
          </a:p>
        </p:txBody>
      </p:sp>
      <p:sp>
        <p:nvSpPr>
          <p:cNvPr id="4" name="Slide Number Placeholder 3"/>
          <p:cNvSpPr>
            <a:spLocks noGrp="1"/>
          </p:cNvSpPr>
          <p:nvPr>
            <p:ph type="sldNum" sz="quarter" idx="5"/>
          </p:nvPr>
        </p:nvSpPr>
        <p:spPr/>
        <p:txBody>
          <a:bodyPr/>
          <a:lstStyle/>
          <a:p>
            <a:fld id="{39297335-E23B-0545-8DFE-98A3B1147F8C}" type="slidenum">
              <a:rPr lang="en-US" smtClean="0"/>
              <a:pPr/>
              <a:t>50</a:t>
            </a:fld>
            <a:endParaRPr lang="en-US" dirty="0"/>
          </a:p>
        </p:txBody>
      </p:sp>
    </p:spTree>
    <p:extLst>
      <p:ext uri="{BB962C8B-B14F-4D97-AF65-F5344CB8AC3E}">
        <p14:creationId xmlns:p14="http://schemas.microsoft.com/office/powerpoint/2010/main" val="1659097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www.ncbi.nlm.nih.gov</a:t>
            </a:r>
            <a:r>
              <a:rPr lang="en-US" dirty="0"/>
              <a:t>/</a:t>
            </a:r>
            <a:r>
              <a:rPr lang="en-US" dirty="0" err="1"/>
              <a:t>pmc</a:t>
            </a:r>
            <a:r>
              <a:rPr lang="en-US" dirty="0"/>
              <a:t>/articles/PMC3322381/pdf/nihms-366740.pdf</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51</a:t>
            </a:fld>
            <a:endParaRPr lang="en-US" dirty="0"/>
          </a:p>
        </p:txBody>
      </p:sp>
    </p:spTree>
    <p:extLst>
      <p:ext uri="{BB962C8B-B14F-4D97-AF65-F5344CB8AC3E}">
        <p14:creationId xmlns:p14="http://schemas.microsoft.com/office/powerpoint/2010/main" val="38944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samtools.github.io</a:t>
            </a:r>
            <a:r>
              <a:rPr lang="en-US" dirty="0"/>
              <a:t>/</a:t>
            </a:r>
            <a:r>
              <a:rPr lang="en-US" dirty="0" err="1"/>
              <a:t>hts</a:t>
            </a:r>
            <a:r>
              <a:rPr lang="en-US" dirty="0"/>
              <a:t>-specs/SAMv1.pdf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54</a:t>
            </a:fld>
            <a:endParaRPr lang="en-US" dirty="0"/>
          </a:p>
        </p:txBody>
      </p:sp>
    </p:spTree>
    <p:extLst>
      <p:ext uri="{BB962C8B-B14F-4D97-AF65-F5344CB8AC3E}">
        <p14:creationId xmlns:p14="http://schemas.microsoft.com/office/powerpoint/2010/main" val="626659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samtools.github.io</a:t>
            </a:r>
            <a:r>
              <a:rPr lang="en-US" dirty="0"/>
              <a:t>/</a:t>
            </a:r>
            <a:r>
              <a:rPr lang="en-US" dirty="0" err="1"/>
              <a:t>hts</a:t>
            </a:r>
            <a:r>
              <a:rPr lang="en-US" dirty="0"/>
              <a:t>-specs/SAMv1.pdf</a:t>
            </a:r>
          </a:p>
          <a:p>
            <a:r>
              <a:rPr lang="en-US" dirty="0"/>
              <a:t>https://</a:t>
            </a:r>
            <a:r>
              <a:rPr lang="en-US" dirty="0" err="1"/>
              <a:t>broadinstitute.github.io</a:t>
            </a:r>
            <a:r>
              <a:rPr lang="en-US" dirty="0"/>
              <a:t>/</a:t>
            </a:r>
            <a:r>
              <a:rPr lang="en-US" dirty="0" err="1"/>
              <a:t>picard</a:t>
            </a:r>
            <a:r>
              <a:rPr lang="en-US" dirty="0"/>
              <a:t>/explain-</a:t>
            </a:r>
            <a:r>
              <a:rPr lang="en-US" dirty="0" err="1"/>
              <a:t>flags.html</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55</a:t>
            </a:fld>
            <a:endParaRPr lang="en-US" dirty="0"/>
          </a:p>
        </p:txBody>
      </p:sp>
    </p:spTree>
    <p:extLst>
      <p:ext uri="{BB962C8B-B14F-4D97-AF65-F5344CB8AC3E}">
        <p14:creationId xmlns:p14="http://schemas.microsoft.com/office/powerpoint/2010/main" val="471012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www.ncbi.nlm.nih.gov</a:t>
            </a:r>
            <a:r>
              <a:rPr lang="en-US" dirty="0"/>
              <a:t>/</a:t>
            </a:r>
            <a:r>
              <a:rPr lang="en-US" dirty="0" err="1"/>
              <a:t>pmc</a:t>
            </a:r>
            <a:r>
              <a:rPr lang="en-US" dirty="0"/>
              <a:t>/articles/PMC3322381/pdf/nihms-366740.pdf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56</a:t>
            </a:fld>
            <a:endParaRPr lang="en-US" dirty="0"/>
          </a:p>
        </p:txBody>
      </p:sp>
    </p:spTree>
    <p:extLst>
      <p:ext uri="{BB962C8B-B14F-4D97-AF65-F5344CB8AC3E}">
        <p14:creationId xmlns:p14="http://schemas.microsoft.com/office/powerpoint/2010/main" val="2353868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SAM or BAM file from mapping along with as input to </a:t>
            </a:r>
            <a:r>
              <a:rPr lang="en-US" dirty="0" err="1"/>
              <a:t>featureCounts</a:t>
            </a:r>
            <a:r>
              <a:rPr lang="en-US" dirty="0"/>
              <a:t> on Galaxy.</a:t>
            </a:r>
          </a:p>
          <a:p>
            <a:pPr marL="228600" indent="-228600">
              <a:buAutoNum type="arabicPeriod"/>
            </a:pPr>
            <a:endParaRPr lang="en-US" dirty="0"/>
          </a:p>
          <a:p>
            <a:pPr marL="228600" indent="-228600">
              <a:buAutoNum type="arabicPeriod"/>
            </a:pPr>
            <a:r>
              <a:rPr lang="en-US" dirty="0"/>
              <a:t>Search for </a:t>
            </a:r>
            <a:r>
              <a:rPr lang="en-US" dirty="0" err="1"/>
              <a:t>featureCounts</a:t>
            </a:r>
            <a:r>
              <a:rPr lang="en-US" dirty="0"/>
              <a:t> in Tools panel.</a:t>
            </a:r>
          </a:p>
          <a:p>
            <a:pPr marL="228600" indent="-228600">
              <a:buAutoNum type="arabicPeriod"/>
            </a:pPr>
            <a:r>
              <a:rPr lang="en-US" dirty="0"/>
              <a:t>Upload </a:t>
            </a:r>
            <a:r>
              <a:rPr lang="en-US" dirty="0" err="1"/>
              <a:t>rDNA.gtf</a:t>
            </a:r>
            <a:r>
              <a:rPr lang="en-US" dirty="0"/>
              <a:t> to Galaxy as described before.</a:t>
            </a:r>
          </a:p>
          <a:p>
            <a:pPr marL="228600" indent="-228600">
              <a:buAutoNum type="arabicPeriod"/>
            </a:pPr>
            <a:r>
              <a:rPr lang="en-US" dirty="0"/>
              <a:t>Under Alignment file, select the bowtie output.</a:t>
            </a:r>
          </a:p>
          <a:p>
            <a:pPr marL="228600" indent="-228600">
              <a:buAutoNum type="arabicPeriod"/>
            </a:pPr>
            <a:r>
              <a:rPr lang="en-US" dirty="0"/>
              <a:t>For Gene Annotation file, select “in your history”.</a:t>
            </a:r>
          </a:p>
          <a:p>
            <a:pPr marL="228600" indent="-228600">
              <a:buAutoNum type="arabicPeriod"/>
            </a:pPr>
            <a:r>
              <a:rPr lang="en-US" dirty="0"/>
              <a:t>Then, select </a:t>
            </a:r>
            <a:r>
              <a:rPr lang="en-US" dirty="0" err="1"/>
              <a:t>rDNA.gtf</a:t>
            </a:r>
            <a:r>
              <a:rPr lang="en-US" dirty="0"/>
              <a:t> as the input for Gene Annotation file.</a:t>
            </a:r>
          </a:p>
          <a:p>
            <a:pPr marL="228600" indent="-228600">
              <a:buAutoNum type="arabicPeriod"/>
            </a:pPr>
            <a:endParaRPr lang="en-US" dirty="0"/>
          </a:p>
          <a:p>
            <a:r>
              <a:rPr lang="en-US" dirty="0"/>
              <a:t>Suggested reading: </a:t>
            </a:r>
          </a:p>
          <a:p>
            <a:endParaRPr lang="en-US" dirty="0"/>
          </a:p>
          <a:p>
            <a:r>
              <a:rPr lang="en-US" dirty="0"/>
              <a:t>https://</a:t>
            </a:r>
            <a:r>
              <a:rPr lang="en-US" dirty="0" err="1"/>
              <a:t>academic.oup.com</a:t>
            </a:r>
            <a:r>
              <a:rPr lang="en-US" dirty="0"/>
              <a:t>/bioinformatics/article/30/7/923/232889</a:t>
            </a:r>
          </a:p>
        </p:txBody>
      </p:sp>
      <p:sp>
        <p:nvSpPr>
          <p:cNvPr id="4" name="Slide Number Placeholder 3"/>
          <p:cNvSpPr>
            <a:spLocks noGrp="1"/>
          </p:cNvSpPr>
          <p:nvPr>
            <p:ph type="sldNum" sz="quarter" idx="5"/>
          </p:nvPr>
        </p:nvSpPr>
        <p:spPr/>
        <p:txBody>
          <a:bodyPr/>
          <a:lstStyle/>
          <a:p>
            <a:fld id="{39297335-E23B-0545-8DFE-98A3B1147F8C}" type="slidenum">
              <a:rPr lang="en-US" smtClean="0"/>
              <a:pPr/>
              <a:t>61</a:t>
            </a:fld>
            <a:endParaRPr lang="en-US" dirty="0"/>
          </a:p>
        </p:txBody>
      </p:sp>
    </p:spTree>
    <p:extLst>
      <p:ext uri="{BB962C8B-B14F-4D97-AF65-F5344CB8AC3E}">
        <p14:creationId xmlns:p14="http://schemas.microsoft.com/office/powerpoint/2010/main" val="3965315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https://f1000research.com/articles/5-1438</a:t>
            </a:r>
          </a:p>
        </p:txBody>
      </p:sp>
      <p:sp>
        <p:nvSpPr>
          <p:cNvPr id="4" name="Slide Number Placeholder 3"/>
          <p:cNvSpPr>
            <a:spLocks noGrp="1"/>
          </p:cNvSpPr>
          <p:nvPr>
            <p:ph type="sldNum" sz="quarter" idx="5"/>
          </p:nvPr>
        </p:nvSpPr>
        <p:spPr/>
        <p:txBody>
          <a:bodyPr/>
          <a:lstStyle/>
          <a:p>
            <a:fld id="{39297335-E23B-0545-8DFE-98A3B1147F8C}" type="slidenum">
              <a:rPr lang="en-US" smtClean="0"/>
              <a:pPr/>
              <a:t>64</a:t>
            </a:fld>
            <a:endParaRPr lang="en-US" dirty="0"/>
          </a:p>
        </p:txBody>
      </p:sp>
    </p:spTree>
    <p:extLst>
      <p:ext uri="{BB962C8B-B14F-4D97-AF65-F5344CB8AC3E}">
        <p14:creationId xmlns:p14="http://schemas.microsoft.com/office/powerpoint/2010/main" val="262063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GSE49712_HTSeq.txt and Sample_metadata_1.txt in </a:t>
            </a:r>
            <a:r>
              <a:rPr lang="en-US" dirty="0" err="1"/>
              <a:t>edgeR</a:t>
            </a:r>
            <a:r>
              <a:rPr lang="en-US" dirty="0"/>
              <a:t> on Galaxy to practice differential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Better still, work with the data described in https://f1000research.com/articles/5-1438</a:t>
            </a:r>
          </a:p>
          <a:p>
            <a:r>
              <a:rPr lang="en-US" dirty="0"/>
              <a:t> in R. </a:t>
            </a:r>
          </a:p>
          <a:p>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65</a:t>
            </a:fld>
            <a:endParaRPr lang="en-US" dirty="0"/>
          </a:p>
        </p:txBody>
      </p:sp>
    </p:spTree>
    <p:extLst>
      <p:ext uri="{BB962C8B-B14F-4D97-AF65-F5344CB8AC3E}">
        <p14:creationId xmlns:p14="http://schemas.microsoft.com/office/powerpoint/2010/main" val="185276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Sequencing centers often provide reads in the FASTQ format. The raw reads contain sequences of adapters added during library preparation, which are trimmed to start with. Then, the reads are typically mapped to a reference genome sequence. Counts of reads mapping to genes are tallied and used for differential gene expression analysis. At all stages, it is important to perform quality control of the data. All the tools mentioned in the subsequent slides for these steps are available via the Galaxy platform or can be installed locally. You may have to make an account and login to Galaxy to perform some of the tasks.</a:t>
            </a:r>
          </a:p>
          <a:p>
            <a:endParaRPr lang="en-US" dirty="0"/>
          </a:p>
          <a:p>
            <a:r>
              <a:rPr lang="en-US" dirty="0"/>
              <a:t>All UCSF/Gladstone affiliates can request access to Wynton. Visit https://</a:t>
            </a:r>
            <a:r>
              <a:rPr lang="en-US" dirty="0" err="1"/>
              <a:t>wynton.ucsf.edu</a:t>
            </a:r>
            <a:r>
              <a:rPr lang="en-US" dirty="0"/>
              <a:t>/</a:t>
            </a:r>
            <a:r>
              <a:rPr lang="en-US" dirty="0" err="1"/>
              <a:t>hpc</a:t>
            </a:r>
            <a:r>
              <a:rPr lang="en-US" dirty="0"/>
              <a:t>/get-started/access-</a:t>
            </a:r>
            <a:r>
              <a:rPr lang="en-US" dirty="0" err="1"/>
              <a:t>cluster.html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a:t>
            </a:fld>
            <a:endParaRPr lang="en-US" dirty="0"/>
          </a:p>
        </p:txBody>
      </p:sp>
    </p:spTree>
    <p:extLst>
      <p:ext uri="{BB962C8B-B14F-4D97-AF65-F5344CB8AC3E}">
        <p14:creationId xmlns:p14="http://schemas.microsoft.com/office/powerpoint/2010/main" val="3622643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Gladstone</a:t>
            </a:r>
            <a:r>
              <a:rPr lang="en-US" baseline="0" dirty="0"/>
              <a:t> </a:t>
            </a:r>
            <a:r>
              <a:rPr lang="mr-IN" baseline="0" dirty="0"/>
              <a:t>–</a:t>
            </a:r>
            <a:r>
              <a:rPr lang="en-US" baseline="0" dirty="0"/>
              <a:t> We were founded 40 years ago and we are a basic biomedical </a:t>
            </a:r>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74</a:t>
            </a:fld>
            <a:endParaRPr lang="en-US" dirty="0"/>
          </a:p>
        </p:txBody>
      </p:sp>
    </p:spTree>
    <p:extLst>
      <p:ext uri="{BB962C8B-B14F-4D97-AF65-F5344CB8AC3E}">
        <p14:creationId xmlns:p14="http://schemas.microsoft.com/office/powerpoint/2010/main" val="1883215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75</a:t>
            </a:fld>
            <a:endParaRPr lang="en-US" dirty="0"/>
          </a:p>
        </p:txBody>
      </p:sp>
    </p:spTree>
    <p:extLst>
      <p:ext uri="{BB962C8B-B14F-4D97-AF65-F5344CB8AC3E}">
        <p14:creationId xmlns:p14="http://schemas.microsoft.com/office/powerpoint/2010/main" val="16102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Visit </a:t>
            </a:r>
            <a:r>
              <a:rPr lang="en-US" dirty="0">
                <a:hlinkClick r:id="rId3"/>
              </a:rPr>
              <a:t>https://usegalaxy.org/</a:t>
            </a:r>
            <a:r>
              <a:rPr lang="en-US" dirty="0"/>
              <a:t> and look for these tools in the Tools shed on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Login to a Wynton dev node and search for the tools using module spider</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a:t>
            </a:fld>
            <a:endParaRPr lang="en-US" dirty="0"/>
          </a:p>
        </p:txBody>
      </p:sp>
    </p:spTree>
    <p:extLst>
      <p:ext uri="{BB962C8B-B14F-4D97-AF65-F5344CB8AC3E}">
        <p14:creationId xmlns:p14="http://schemas.microsoft.com/office/powerpoint/2010/main" val="78685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taken from https://</a:t>
            </a:r>
            <a:r>
              <a:rPr lang="en-US" dirty="0" err="1"/>
              <a:t>hpc.rtu.lv</a:t>
            </a:r>
            <a:r>
              <a:rPr lang="en-US" dirty="0"/>
              <a:t>/introduction-to-</a:t>
            </a:r>
            <a:r>
              <a:rPr lang="en-US" dirty="0" err="1"/>
              <a:t>hpc</a:t>
            </a:r>
            <a:r>
              <a:rPr lang="en-US" dirty="0"/>
              <a:t>/?</a:t>
            </a:r>
            <a:r>
              <a:rPr lang="en-US" dirty="0" err="1"/>
              <a:t>lang</a:t>
            </a:r>
            <a:r>
              <a:rPr lang="en-US" dirty="0"/>
              <a:t>=</a:t>
            </a:r>
            <a:r>
              <a:rPr lang="en-US" dirty="0" err="1"/>
              <a:t>en</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10</a:t>
            </a:fld>
            <a:endParaRPr lang="en-US" dirty="0"/>
          </a:p>
        </p:txBody>
      </p:sp>
    </p:spTree>
    <p:extLst>
      <p:ext uri="{BB962C8B-B14F-4D97-AF65-F5344CB8AC3E}">
        <p14:creationId xmlns:p14="http://schemas.microsoft.com/office/powerpoint/2010/main" val="208172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11</a:t>
            </a:fld>
            <a:endParaRPr lang="en-US" dirty="0"/>
          </a:p>
        </p:txBody>
      </p:sp>
    </p:spTree>
    <p:extLst>
      <p:ext uri="{BB962C8B-B14F-4D97-AF65-F5344CB8AC3E}">
        <p14:creationId xmlns:p14="http://schemas.microsoft.com/office/powerpoint/2010/main" val="25533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gigascience.biomedcentral.com</a:t>
            </a:r>
            <a:r>
              <a:rPr lang="en-US" dirty="0"/>
              <a:t>/track/pdf/10.1186/s13742-016-0135-4</a:t>
            </a:r>
          </a:p>
          <a:p>
            <a:endParaRPr lang="en-US" dirty="0"/>
          </a:p>
          <a:p>
            <a:r>
              <a:rPr lang="en-US" dirty="0"/>
              <a:t>Paper introducing Singularity: https://</a:t>
            </a:r>
            <a:r>
              <a:rPr lang="en-US" dirty="0" err="1"/>
              <a:t>journals.plos.org</a:t>
            </a:r>
            <a:r>
              <a:rPr lang="en-US" dirty="0"/>
              <a:t>/</a:t>
            </a:r>
            <a:r>
              <a:rPr lang="en-US" dirty="0" err="1"/>
              <a:t>plosone</a:t>
            </a:r>
            <a:r>
              <a:rPr lang="en-US" dirty="0"/>
              <a:t>/article/</a:t>
            </a:r>
            <a:r>
              <a:rPr lang="en-US" dirty="0" err="1"/>
              <a:t>file?id</a:t>
            </a:r>
            <a:r>
              <a:rPr lang="en-US" dirty="0"/>
              <a:t>=10.1371/journal.pone.0177459&amp;type=printable</a:t>
            </a:r>
          </a:p>
        </p:txBody>
      </p:sp>
      <p:sp>
        <p:nvSpPr>
          <p:cNvPr id="4" name="Slide Number Placeholder 3"/>
          <p:cNvSpPr>
            <a:spLocks noGrp="1"/>
          </p:cNvSpPr>
          <p:nvPr>
            <p:ph type="sldNum" sz="quarter" idx="5"/>
          </p:nvPr>
        </p:nvSpPr>
        <p:spPr/>
        <p:txBody>
          <a:bodyPr/>
          <a:lstStyle/>
          <a:p>
            <a:fld id="{39297335-E23B-0545-8DFE-98A3B1147F8C}" type="slidenum">
              <a:rPr lang="en-US" smtClean="0"/>
              <a:pPr/>
              <a:t>12</a:t>
            </a:fld>
            <a:endParaRPr lang="en-US" dirty="0"/>
          </a:p>
        </p:txBody>
      </p:sp>
    </p:spTree>
    <p:extLst>
      <p:ext uri="{BB962C8B-B14F-4D97-AF65-F5344CB8AC3E}">
        <p14:creationId xmlns:p14="http://schemas.microsoft.com/office/powerpoint/2010/main" val="3547029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www.howtogeek.com</a:t>
            </a:r>
            <a:r>
              <a:rPr lang="en-US" dirty="0"/>
              <a:t>/182649/</a:t>
            </a:r>
            <a:r>
              <a:rPr lang="en-US" dirty="0" err="1"/>
              <a:t>htg</a:t>
            </a:r>
            <a:r>
              <a:rPr lang="en-US" dirty="0"/>
              <a:t>-explains-what-is-</a:t>
            </a:r>
            <a:r>
              <a:rPr lang="en-US" dirty="0" err="1"/>
              <a:t>unix</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13</a:t>
            </a:fld>
            <a:endParaRPr lang="en-US" dirty="0"/>
          </a:p>
        </p:txBody>
      </p:sp>
    </p:spTree>
    <p:extLst>
      <p:ext uri="{BB962C8B-B14F-4D97-AF65-F5344CB8AC3E}">
        <p14:creationId xmlns:p14="http://schemas.microsoft.com/office/powerpoint/2010/main" val="51184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A4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3" name="Subtitle 2"/>
          <p:cNvSpPr>
            <a:spLocks noGrp="1"/>
          </p:cNvSpPr>
          <p:nvPr>
            <p:ph type="subTitle" idx="1" hasCustomPrompt="1"/>
          </p:nvPr>
        </p:nvSpPr>
        <p:spPr>
          <a:xfrm>
            <a:off x="1519616" y="5467527"/>
            <a:ext cx="9144000" cy="1253677"/>
          </a:xfrm>
          <a:prstGeom prst="rect">
            <a:avLst/>
          </a:prstGeom>
        </p:spPr>
        <p:txBody>
          <a:bodyPr lIns="0" tIns="0" rIns="0" bIns="0">
            <a:spAutoFit/>
          </a:bodyPr>
          <a:lstStyle>
            <a:lvl1pPr marL="0" indent="0" algn="ctr">
              <a:buNone/>
              <a:defRPr sz="2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Star Presenter Name</a:t>
            </a:r>
          </a:p>
          <a:p>
            <a:r>
              <a:rPr lang="en-US" dirty="0"/>
              <a:t>Staff Scientist @ Bioinformatics Core @ GIDB</a:t>
            </a:r>
          </a:p>
          <a:p>
            <a:r>
              <a:rPr lang="en-US" dirty="0"/>
              <a:t>Date</a:t>
            </a:r>
          </a:p>
        </p:txBody>
      </p:sp>
      <p:sp>
        <p:nvSpPr>
          <p:cNvPr id="2" name="Title 1"/>
          <p:cNvSpPr>
            <a:spLocks noGrp="1"/>
          </p:cNvSpPr>
          <p:nvPr>
            <p:ph type="ctrTitle" hasCustomPrompt="1"/>
          </p:nvPr>
        </p:nvSpPr>
        <p:spPr>
          <a:xfrm>
            <a:off x="914400" y="2463065"/>
            <a:ext cx="10363200" cy="1661993"/>
          </a:xfrm>
          <a:prstGeom prst="rect">
            <a:avLst/>
          </a:prstGeom>
        </p:spPr>
        <p:txBody>
          <a:bodyPr lIns="0" tIns="0" rIns="0" bIns="0" anchor="ctr" anchorCtr="0">
            <a:noAutofit/>
          </a:bodyPr>
          <a:lstStyle>
            <a:lvl1pPr algn="ctr">
              <a:defRPr sz="6000">
                <a:solidFill>
                  <a:schemeClr val="bg1"/>
                </a:solidFill>
              </a:defRPr>
            </a:lvl1pPr>
          </a:lstStyle>
          <a:p>
            <a:r>
              <a:rPr lang="en-US" dirty="0"/>
              <a:t>Must Attend Workshop Name</a:t>
            </a:r>
          </a:p>
        </p:txBody>
      </p:sp>
      <p:sp>
        <p:nvSpPr>
          <p:cNvPr id="7" name="Text Placeholder 6"/>
          <p:cNvSpPr>
            <a:spLocks noGrp="1"/>
          </p:cNvSpPr>
          <p:nvPr>
            <p:ph type="body" sz="quarter" idx="10" hasCustomPrompt="1"/>
          </p:nvPr>
        </p:nvSpPr>
        <p:spPr>
          <a:xfrm>
            <a:off x="914400" y="4182634"/>
            <a:ext cx="10363200" cy="498598"/>
          </a:xfrm>
          <a:prstGeom prst="rect">
            <a:avLst/>
          </a:prstGeom>
        </p:spPr>
        <p:txBody>
          <a:bodyPr wrap="square" lIns="0" tIns="0" rIns="0" bIns="0">
            <a:spAutoFit/>
          </a:bodyPr>
          <a:lstStyle>
            <a:lvl1pPr algn="ctr">
              <a:defRPr sz="3600" b="0" i="0">
                <a:solidFill>
                  <a:srgbClr val="06D0E2"/>
                </a:solidFill>
                <a:latin typeface="Arial" charset="0"/>
                <a:ea typeface="Arial" charset="0"/>
                <a:cs typeface="Arial" charset="0"/>
              </a:defRPr>
            </a:lvl1pPr>
          </a:lstStyle>
          <a:p>
            <a:pPr lvl="0"/>
            <a:r>
              <a:rPr lang="en-US" dirty="0"/>
              <a:t>Gladstone Institutes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7" name="Title 1"/>
          <p:cNvSpPr>
            <a:spLocks noGrp="1"/>
          </p:cNvSpPr>
          <p:nvPr>
            <p:ph type="title"/>
          </p:nvPr>
        </p:nvSpPr>
        <p:spPr>
          <a:xfrm>
            <a:off x="839788" y="457200"/>
            <a:ext cx="3932237" cy="5880100"/>
          </a:xfrm>
          <a:prstGeom prst="rect">
            <a:avLst/>
          </a:prstGeom>
        </p:spPr>
        <p:txBody>
          <a:bodyPr lIns="0" tIns="0" rIns="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a:lnSpc>
                <a:spcPts val="2600"/>
              </a:lnSpc>
              <a:spcBef>
                <a:spcPts val="600"/>
              </a:spcBef>
              <a:spcAft>
                <a:spcPts val="600"/>
              </a:spcAft>
              <a:defRPr sz="2200" b="0" i="0">
                <a:solidFill>
                  <a:schemeClr val="bg1"/>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a:gradFill>
            <a:gsLst>
              <a:gs pos="0">
                <a:srgbClr val="002A40"/>
              </a:gs>
              <a:gs pos="0">
                <a:srgbClr val="007E92">
                  <a:lumMod val="78000"/>
                </a:srgbClr>
              </a:gs>
              <a:gs pos="100000">
                <a:srgbClr val="002A40"/>
              </a:gs>
              <a:gs pos="100000">
                <a:srgbClr val="002A40"/>
              </a:gs>
            </a:gsLst>
            <a:lin ang="2700000" scaled="1"/>
          </a:gradFill>
          <a:effectLst/>
        </p:spPr>
        <p:txBody>
          <a:bodyPr lIns="182880" rIns="182880"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b="0" i="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33534"/>
            <a:ext cx="3932237" cy="3635454"/>
          </a:xfrm>
          <a:prstGeom prst="rect">
            <a:avLst/>
          </a:prstGeom>
        </p:spPr>
        <p:txBody>
          <a:bodyPr/>
          <a:lstStyle>
            <a:lvl1pPr marL="285750" indent="-285750">
              <a:buSzPct val="80000"/>
              <a:buFont typeface="Zapf Dingbats"/>
              <a:buChar char="✦"/>
              <a:defRPr sz="1600" b="0" i="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A4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normAutofit/>
          </a:bodyPr>
          <a:lstStyle>
            <a:lvl1pPr marL="0" indent="0">
              <a:buNone/>
              <a:defRPr sz="2800" b="0" i="0">
                <a:solidFill>
                  <a:srgbClr val="002A40"/>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7046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40"/>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2" name="Title 1"/>
          <p:cNvSpPr>
            <a:spLocks noGrp="1"/>
          </p:cNvSpPr>
          <p:nvPr>
            <p:ph type="ctrTitle"/>
          </p:nvPr>
        </p:nvSpPr>
        <p:spPr>
          <a:xfrm>
            <a:off x="914400" y="2463066"/>
            <a:ext cx="10363200" cy="1661993"/>
          </a:xfrm>
          <a:prstGeom prst="rect">
            <a:avLst/>
          </a:prstGeom>
        </p:spPr>
        <p:txBody>
          <a:bodyPr lIns="0" tIns="0" rIns="0" bIns="0" anchor="ctr" anchorCtr="0">
            <a:spAutoFit/>
          </a:bodyPr>
          <a:lstStyle>
            <a:lvl1pPr algn="ctr">
              <a:defRPr sz="6000">
                <a:solidFill>
                  <a:schemeClr val="bg1"/>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2A4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rgbClr val="002A40"/>
            </a:gs>
            <a:gs pos="0">
              <a:srgbClr val="007E92">
                <a:lumMod val="78000"/>
              </a:srgbClr>
            </a:gs>
            <a:gs pos="100000">
              <a:srgbClr val="002A40"/>
            </a:gs>
            <a:gs pos="100000">
              <a:srgbClr val="002A40"/>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extLst>
      <p:ext uri="{BB962C8B-B14F-4D97-AF65-F5344CB8AC3E}">
        <p14:creationId xmlns:p14="http://schemas.microsoft.com/office/powerpoint/2010/main" val="4796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6526" y="2597728"/>
            <a:ext cx="6138949" cy="166254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1876483"/>
            <a:ext cx="10515600" cy="1752275"/>
          </a:xfrm>
          <a:prstGeom prst="rect">
            <a:avLst/>
          </a:prstGeom>
        </p:spPr>
        <p:txBody>
          <a:bodyPr lIns="182880" tIns="0" rIns="0" bIns="0">
            <a:spAutoFit/>
          </a:bodyPr>
          <a:lstStyle>
            <a:lvl1pPr marL="457200" indent="-457200">
              <a:buSzPct val="80000"/>
              <a:buFont typeface="Zapf Dingbats"/>
              <a:buChar char="✦"/>
              <a:defRPr b="0" i="0">
                <a:solidFill>
                  <a:srgbClr val="002B42"/>
                </a:solidFill>
                <a:latin typeface="Arial" charset="0"/>
                <a:ea typeface="Arial" charset="0"/>
                <a:cs typeface="Arial" charset="0"/>
              </a:defRPr>
            </a:lvl1pPr>
            <a:lvl2pPr marL="800100" indent="-342900">
              <a:buSzPct val="80000"/>
              <a:buFont typeface="Zapf Dingbats"/>
              <a:buChar char="✦"/>
              <a:defRPr b="0" i="0">
                <a:solidFill>
                  <a:srgbClr val="002B42"/>
                </a:solidFill>
                <a:latin typeface="Arial" charset="0"/>
                <a:ea typeface="Arial" charset="0"/>
                <a:cs typeface="Arial" charset="0"/>
              </a:defRPr>
            </a:lvl2pPr>
            <a:lvl3pPr marL="1257300" indent="-342900">
              <a:buSzPct val="80000"/>
              <a:buFont typeface="Zapf Dingbats"/>
              <a:buChar char="✦"/>
              <a:defRPr b="0" i="0">
                <a:solidFill>
                  <a:srgbClr val="002B42"/>
                </a:solidFill>
                <a:latin typeface="Arial" charset="0"/>
                <a:ea typeface="Arial" charset="0"/>
                <a:cs typeface="Arial" charset="0"/>
              </a:defRPr>
            </a:lvl3pPr>
            <a:lvl4pPr marL="1657350" indent="-285750">
              <a:buSzPct val="80000"/>
              <a:buFont typeface="Zapf Dingbats"/>
              <a:buChar char="✦"/>
              <a:defRPr b="0" i="0">
                <a:solidFill>
                  <a:srgbClr val="002B42"/>
                </a:solidFill>
                <a:latin typeface="Arial" charset="0"/>
                <a:ea typeface="Arial" charset="0"/>
                <a:cs typeface="Arial" charset="0"/>
              </a:defRPr>
            </a:lvl4pPr>
            <a:lvl5pPr marL="2114550" indent="-285750">
              <a:buSzPct val="80000"/>
              <a:buFont typeface="Zapf Dingbats"/>
              <a:buChar char="✦"/>
              <a:defRPr b="0" i="0">
                <a:solidFill>
                  <a:srgbClr val="002B42"/>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37A61093-104A-3F48-A441-57D9D495D0FC}"/>
              </a:ext>
            </a:extLst>
          </p:cNvPr>
          <p:cNvSpPr>
            <a:spLocks noGrp="1"/>
          </p:cNvSpPr>
          <p:nvPr>
            <p:ph type="title"/>
          </p:nvPr>
        </p:nvSpPr>
        <p:spPr>
          <a:xfrm>
            <a:off x="838200" y="365125"/>
            <a:ext cx="10515600" cy="1325563"/>
          </a:xfrm>
          <a:gradFill flip="none" rotWithShape="1">
            <a:gsLst>
              <a:gs pos="0">
                <a:srgbClr val="002A40"/>
              </a:gs>
              <a:gs pos="22000">
                <a:srgbClr val="007E92">
                  <a:lumMod val="78000"/>
                </a:srgbClr>
              </a:gs>
              <a:gs pos="83000">
                <a:srgbClr val="002A40"/>
              </a:gs>
              <a:gs pos="100000">
                <a:srgbClr val="002A40"/>
              </a:gs>
            </a:gsLst>
            <a:path path="circle">
              <a:fillToRect l="100000" t="100000"/>
            </a:path>
            <a:tileRect r="-100000" b="-100000"/>
          </a:gradFill>
          <a:ln>
            <a:noFill/>
          </a:ln>
          <a:effectLst/>
        </p:spPr>
        <p:txBody>
          <a:bodyPr lIns="182880" tIns="0">
            <a:normAutofit/>
          </a:bodyPr>
          <a:lstStyle>
            <a:lvl1pPr>
              <a:defRPr>
                <a:solidFill>
                  <a:schemeClr val="bg1"/>
                </a:solidFill>
              </a:defRPr>
            </a:lvl1pPr>
          </a:lstStyle>
          <a:p>
            <a:r>
              <a:rPr lang="en-US" sz="3200">
                <a:solidFill>
                  <a:schemeClr val="bg1"/>
                </a:solidFill>
              </a:rPr>
              <a:t>Click to edit Master title style</a:t>
            </a:r>
            <a:endParaRPr lang="en-US" sz="3200" dirty="0">
              <a:solidFill>
                <a:schemeClr val="bg1"/>
              </a:solidFill>
            </a:endParaRPr>
          </a:p>
        </p:txBody>
      </p:sp>
      <p:sp>
        <p:nvSpPr>
          <p:cNvPr id="2" name="Date Placeholder 1">
            <a:extLst>
              <a:ext uri="{FF2B5EF4-FFF2-40B4-BE49-F238E27FC236}">
                <a16:creationId xmlns:a16="http://schemas.microsoft.com/office/drawing/2014/main" id="{8B68BD16-FD3B-A446-AB45-8AC5C1110C72}"/>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8D6D979B-F425-AC4D-A789-DB9A5580207F}"/>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BD9C5781-DF97-CA4F-B7FE-9A68C7FCF76C}"/>
              </a:ext>
            </a:extLst>
          </p:cNvPr>
          <p:cNvSpPr>
            <a:spLocks noGrp="1"/>
          </p:cNvSpPr>
          <p:nvPr>
            <p:ph type="sldNum" sz="quarter" idx="13"/>
          </p:nvPr>
        </p:nvSpPr>
        <p:spPr/>
        <p:txBody>
          <a:bodyPr/>
          <a:lstStyle/>
          <a:p>
            <a:fld id="{F5936FD3-174D-8740-A172-B7093C3E1B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5" name="Title 1"/>
          <p:cNvSpPr>
            <a:spLocks noGrp="1"/>
          </p:cNvSpPr>
          <p:nvPr>
            <p:ph type="title"/>
          </p:nvPr>
        </p:nvSpPr>
        <p:spPr>
          <a:xfrm>
            <a:off x="838200" y="723207"/>
            <a:ext cx="10515600" cy="609398"/>
          </a:xfrm>
          <a:prstGeom prst="rect">
            <a:avLst/>
          </a:prstGeom>
        </p:spPr>
        <p:txBody>
          <a:bodyPr lIns="0" tIns="0" rIns="0" bIns="0" anchor="ctr" anchorCtr="0">
            <a:noAutofit/>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838200" y="1695859"/>
            <a:ext cx="10515600" cy="1752275"/>
          </a:xfrm>
          <a:prstGeom prst="rect">
            <a:avLst/>
          </a:prstGeom>
        </p:spPr>
        <p:txBody>
          <a:bodyPr lIns="0" tIns="0" rIns="0" bIns="0">
            <a:spAutoFit/>
          </a:bodyPr>
          <a:lstStyle>
            <a:lvl1pPr>
              <a:defRPr b="0" i="0">
                <a:solidFill>
                  <a:schemeClr val="bg1"/>
                </a:solidFill>
                <a:latin typeface="Arial" charset="0"/>
                <a:ea typeface="Arial" charset="0"/>
                <a:cs typeface="Arial" charset="0"/>
              </a:defRPr>
            </a:lvl1pPr>
            <a:lvl2pPr>
              <a:defRPr b="0" i="0">
                <a:solidFill>
                  <a:schemeClr val="bg1"/>
                </a:solidFill>
                <a:latin typeface="Arial" charset="0"/>
                <a:ea typeface="Arial" charset="0"/>
                <a:cs typeface="Arial" charset="0"/>
              </a:defRPr>
            </a:lvl2pPr>
            <a:lvl3pPr>
              <a:defRPr b="0" i="0">
                <a:solidFill>
                  <a:schemeClr val="bg1"/>
                </a:solidFill>
                <a:latin typeface="Arial" charset="0"/>
                <a:ea typeface="Arial" charset="0"/>
                <a:cs typeface="Arial" charset="0"/>
              </a:defRPr>
            </a:lvl3pPr>
            <a:lvl4pPr>
              <a:defRPr b="0" i="0">
                <a:solidFill>
                  <a:schemeClr val="bg1"/>
                </a:solidFill>
                <a:latin typeface="Arial" charset="0"/>
                <a:ea typeface="Arial" charset="0"/>
                <a:cs typeface="Arial" charset="0"/>
              </a:defRPr>
            </a:lvl4pPr>
            <a:lvl5pPr>
              <a:defRPr b="0" i="0">
                <a:solidFill>
                  <a:schemeClr val="bg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880100"/>
          </a:xfrm>
          <a:prstGeom prst="rect">
            <a:avLst/>
          </a:prstGeom>
          <a:gradFill>
            <a:gsLst>
              <a:gs pos="0">
                <a:srgbClr val="002A40"/>
              </a:gs>
              <a:gs pos="22000">
                <a:srgbClr val="007E92">
                  <a:lumMod val="78000"/>
                </a:srgbClr>
              </a:gs>
              <a:gs pos="83000">
                <a:srgbClr val="002A40"/>
              </a:gs>
              <a:gs pos="100000">
                <a:srgbClr val="002A40"/>
              </a:gs>
            </a:gsLst>
            <a:path path="circle">
              <a:fillToRect l="100000" t="100000"/>
            </a:path>
          </a:gradFill>
          <a:effectLst/>
        </p:spPr>
        <p:txBody>
          <a:bodyPr lIns="182880" tIns="0" rIns="18288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marL="342900" indent="-342900">
              <a:lnSpc>
                <a:spcPts val="2600"/>
              </a:lnSpc>
              <a:spcBef>
                <a:spcPts val="600"/>
              </a:spcBef>
              <a:spcAft>
                <a:spcPts val="600"/>
              </a:spcAft>
              <a:buSzPct val="80000"/>
              <a:buFont typeface="Zapf Dingbats"/>
              <a:buChar char="✦"/>
              <a:defRPr sz="2200" b="0" i="0">
                <a:solidFill>
                  <a:srgbClr val="002A40"/>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8494CF41-D1E7-414E-83C4-36A3C0B3A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a:extLst>
              <a:ext uri="{FF2B5EF4-FFF2-40B4-BE49-F238E27FC236}">
                <a16:creationId xmlns:a16="http://schemas.microsoft.com/office/drawing/2014/main" id="{9BAC52A5-493E-104F-ABCB-2740063AE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36FD3-174D-8740-A172-B7093C3E1B2E}" type="slidenum">
              <a:rPr lang="en-US" smtClean="0"/>
              <a:t>‹#›</a:t>
            </a:fld>
            <a:endParaRPr lang="en-US"/>
          </a:p>
        </p:txBody>
      </p:sp>
      <p:sp>
        <p:nvSpPr>
          <p:cNvPr id="4" name="Text Placeholder 3">
            <a:extLst>
              <a:ext uri="{FF2B5EF4-FFF2-40B4-BE49-F238E27FC236}">
                <a16:creationId xmlns:a16="http://schemas.microsoft.com/office/drawing/2014/main" id="{A71DEA90-C50E-604B-9B51-257E876CE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9C321C-247C-6C47-B336-8BB02B2C7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40038607"/>
      </p:ext>
    </p:extLst>
  </p:cSld>
  <p:clrMap bg1="lt1" tx1="dk1" bg2="lt2" tx2="dk2" accent1="accent1" accent2="accent2" accent3="accent3" accent4="accent4" accent5="accent5" accent6="accent6" hlink="hlink" folHlink="folHlink"/>
  <p:sldLayoutIdLst>
    <p:sldLayoutId id="2147483757" r:id="rId1"/>
    <p:sldLayoutId id="2147483769" r:id="rId2"/>
    <p:sldLayoutId id="2147483774" r:id="rId3"/>
    <p:sldLayoutId id="2147483779" r:id="rId4"/>
    <p:sldLayoutId id="2147483780" r:id="rId5"/>
    <p:sldLayoutId id="2147483773" r:id="rId6"/>
    <p:sldLayoutId id="2147483768" r:id="rId7"/>
    <p:sldLayoutId id="2147483770" r:id="rId8"/>
    <p:sldLayoutId id="2147483764" r:id="rId9"/>
    <p:sldLayoutId id="2147483775" r:id="rId10"/>
    <p:sldLayoutId id="2147483765" r:id="rId11"/>
    <p:sldLayoutId id="2147483776" r:id="rId12"/>
    <p:sldLayoutId id="2147483778" r:id="rId1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Helvetica" charset="0"/>
          <a:ea typeface="Helvetica" charset="0"/>
          <a:cs typeface="Helvetica" charset="0"/>
        </a:defRPr>
      </a:lvl1pPr>
      <a:lvl2pPr marL="457200" indent="0" algn="l" defTabSz="914400" rtl="0" eaLnBrk="1" latinLnBrk="0" hangingPunct="1">
        <a:lnSpc>
          <a:spcPct val="90000"/>
        </a:lnSpc>
        <a:spcBef>
          <a:spcPts val="500"/>
        </a:spcBef>
        <a:buFontTx/>
        <a:buNone/>
        <a:defRPr sz="2400" kern="1200">
          <a:solidFill>
            <a:schemeClr val="tx1"/>
          </a:solidFill>
          <a:latin typeface="Helvetica" charset="0"/>
          <a:ea typeface="Helvetica" charset="0"/>
          <a:cs typeface="Helvetica" charset="0"/>
        </a:defRPr>
      </a:lvl2pPr>
      <a:lvl3pPr marL="914400" indent="0" algn="l" defTabSz="914400" rtl="0" eaLnBrk="1" latinLnBrk="0" hangingPunct="1">
        <a:lnSpc>
          <a:spcPct val="90000"/>
        </a:lnSpc>
        <a:spcBef>
          <a:spcPts val="500"/>
        </a:spcBef>
        <a:buFontTx/>
        <a:buNone/>
        <a:defRPr sz="2000" kern="1200">
          <a:solidFill>
            <a:schemeClr val="tx1"/>
          </a:solidFill>
          <a:latin typeface="Helvetica" charset="0"/>
          <a:ea typeface="Helvetica" charset="0"/>
          <a:cs typeface="Helvetica" charset="0"/>
        </a:defRPr>
      </a:lvl3pPr>
      <a:lvl4pPr marL="13716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4pPr>
      <a:lvl5pPr marL="18288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ynton.ucsf.edu/hpc/get-started/access-cluster.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tiff"/><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usegalaxy.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bioinformatics.babraham.ac.uk/projects/fastqc/bad_sequence_fastqc.html" TargetMode="External"/><Relationship Id="rId2" Type="http://schemas.openxmlformats.org/officeDocument/2006/relationships/hyperlink" Target="https://www.bioinformatics.babraham.ac.uk/projects/fastqc/good_sequence_short_fastqc.html"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biostars.org/" TargetMode="External"/><Relationship Id="rId2" Type="http://schemas.openxmlformats.org/officeDocument/2006/relationships/hyperlink" Target="http://seqanswers.com/forums/" TargetMode="External"/><Relationship Id="rId1" Type="http://schemas.openxmlformats.org/officeDocument/2006/relationships/slideLayout" Target="../slideLayouts/slideLayout7.xml"/><Relationship Id="rId4" Type="http://schemas.openxmlformats.org/officeDocument/2006/relationships/hyperlink" Target="https://www.rna-seqblog.co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s://www.surveymonkey.com/r/RRTZPTC"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hyperlink" Target="https://www.ncbi.nlm.nih.gov/sra"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usegalaxy.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348288"/>
            <a:ext cx="9144000" cy="1253677"/>
          </a:xfrm>
          <a:prstGeom prst="rect">
            <a:avLst/>
          </a:prstGeom>
        </p:spPr>
        <p:txBody>
          <a:bodyPr/>
          <a:lstStyle/>
          <a:p>
            <a:r>
              <a:rPr lang="en-US" dirty="0"/>
              <a:t>Krishna Choudhary</a:t>
            </a:r>
          </a:p>
          <a:p>
            <a:r>
              <a:rPr lang="en-US" dirty="0"/>
              <a:t>Bioinformatics Core, GIDB</a:t>
            </a:r>
          </a:p>
          <a:p>
            <a:r>
              <a:rPr lang="en-US" dirty="0"/>
              <a:t>July, 2020</a:t>
            </a:r>
          </a:p>
        </p:txBody>
      </p:sp>
      <p:sp>
        <p:nvSpPr>
          <p:cNvPr id="2" name="Title 1"/>
          <p:cNvSpPr>
            <a:spLocks noGrp="1"/>
          </p:cNvSpPr>
          <p:nvPr>
            <p:ph type="ctrTitle"/>
          </p:nvPr>
        </p:nvSpPr>
        <p:spPr/>
        <p:txBody>
          <a:bodyPr/>
          <a:lstStyle/>
          <a:p>
            <a:r>
              <a:rPr lang="en-US" dirty="0"/>
              <a:t>Introduction to RNA-</a:t>
            </a:r>
            <a:r>
              <a:rPr lang="en-US" dirty="0" err="1"/>
              <a:t>seq</a:t>
            </a:r>
            <a:r>
              <a:rPr lang="en-US" dirty="0"/>
              <a:t> data analysis</a:t>
            </a:r>
          </a:p>
        </p:txBody>
      </p:sp>
      <p:sp>
        <p:nvSpPr>
          <p:cNvPr id="7" name="Text Placeholder 6"/>
          <p:cNvSpPr>
            <a:spLocks noGrp="1"/>
          </p:cNvSpPr>
          <p:nvPr>
            <p:ph type="body" sz="quarter" idx="10"/>
          </p:nvPr>
        </p:nvSpPr>
        <p:spPr/>
        <p:txBody>
          <a:bodyPr/>
          <a:lstStyle/>
          <a:p>
            <a:r>
              <a:rPr lang="en-US" dirty="0"/>
              <a:t>Gladstone Institutes</a:t>
            </a:r>
          </a:p>
        </p:txBody>
      </p:sp>
    </p:spTree>
    <p:extLst>
      <p:ext uri="{BB962C8B-B14F-4D97-AF65-F5344CB8AC3E}">
        <p14:creationId xmlns:p14="http://schemas.microsoft.com/office/powerpoint/2010/main" val="25194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A1CD77C-9CF0-2641-9BB1-4CF95B98668A}"/>
              </a:ext>
            </a:extLst>
          </p:cNvPr>
          <p:cNvSpPr>
            <a:spLocks noGrp="1"/>
          </p:cNvSpPr>
          <p:nvPr>
            <p:ph type="body" sz="quarter" idx="10"/>
          </p:nvPr>
        </p:nvSpPr>
        <p:spPr>
          <a:xfrm>
            <a:off x="838200" y="2176929"/>
            <a:ext cx="4909458" cy="3699987"/>
          </a:xfrm>
        </p:spPr>
        <p:txBody>
          <a:bodyPr/>
          <a:lstStyle/>
          <a:p>
            <a:r>
              <a:rPr lang="en-US" dirty="0"/>
              <a:t>How to access Wynton? Visit:</a:t>
            </a:r>
          </a:p>
          <a:p>
            <a:pPr marL="457200" lvl="1" indent="0">
              <a:buNone/>
            </a:pPr>
            <a:r>
              <a:rPr lang="en-US" dirty="0">
                <a:hlinkClick r:id="rId3"/>
              </a:rPr>
              <a:t>https://wynton.ucsf.edu/hpc/get-started/access-cluster.html</a:t>
            </a:r>
            <a:endParaRPr lang="en-US" dirty="0"/>
          </a:p>
          <a:p>
            <a:pPr marL="114300" indent="0">
              <a:buNone/>
            </a:pPr>
            <a:endParaRPr lang="en-US" dirty="0"/>
          </a:p>
          <a:p>
            <a:pPr marL="571500"/>
            <a:r>
              <a:rPr lang="en-US" dirty="0"/>
              <a:t>Most universities/ institutions doing data-intensive science have HPC cluster on campus.</a:t>
            </a:r>
          </a:p>
        </p:txBody>
      </p:sp>
      <p:sp>
        <p:nvSpPr>
          <p:cNvPr id="3" name="Title 2">
            <a:extLst>
              <a:ext uri="{FF2B5EF4-FFF2-40B4-BE49-F238E27FC236}">
                <a16:creationId xmlns:a16="http://schemas.microsoft.com/office/drawing/2014/main" id="{B92D0CDD-DBE2-F742-A53D-0B5975B6E5ED}"/>
              </a:ext>
            </a:extLst>
          </p:cNvPr>
          <p:cNvSpPr>
            <a:spLocks noGrp="1"/>
          </p:cNvSpPr>
          <p:nvPr>
            <p:ph type="title"/>
          </p:nvPr>
        </p:nvSpPr>
        <p:spPr/>
        <p:txBody>
          <a:bodyPr>
            <a:normAutofit/>
          </a:bodyPr>
          <a:lstStyle/>
          <a:p>
            <a:r>
              <a:rPr lang="en-US" sz="3600" dirty="0"/>
              <a:t>Wynton is a high-performance computing (HPC) system for UCSF affiliates</a:t>
            </a:r>
          </a:p>
        </p:txBody>
      </p:sp>
      <p:sp>
        <p:nvSpPr>
          <p:cNvPr id="4" name="Slide Number Placeholder 3">
            <a:extLst>
              <a:ext uri="{FF2B5EF4-FFF2-40B4-BE49-F238E27FC236}">
                <a16:creationId xmlns:a16="http://schemas.microsoft.com/office/drawing/2014/main" id="{B56952AB-0EA7-A849-B5D7-BCC67AFDB62A}"/>
              </a:ext>
            </a:extLst>
          </p:cNvPr>
          <p:cNvSpPr>
            <a:spLocks noGrp="1"/>
          </p:cNvSpPr>
          <p:nvPr>
            <p:ph type="sldNum" sz="quarter" idx="13"/>
          </p:nvPr>
        </p:nvSpPr>
        <p:spPr/>
        <p:txBody>
          <a:bodyPr/>
          <a:lstStyle/>
          <a:p>
            <a:fld id="{F5936FD3-174D-8740-A172-B7093C3E1B2E}" type="slidenum">
              <a:rPr lang="en-US" smtClean="0"/>
              <a:t>10</a:t>
            </a:fld>
            <a:endParaRPr lang="en-US"/>
          </a:p>
        </p:txBody>
      </p:sp>
      <p:pic>
        <p:nvPicPr>
          <p:cNvPr id="6" name="Picture 5">
            <a:extLst>
              <a:ext uri="{FF2B5EF4-FFF2-40B4-BE49-F238E27FC236}">
                <a16:creationId xmlns:a16="http://schemas.microsoft.com/office/drawing/2014/main" id="{2478BB01-63D6-C441-BE64-EE49E93594B9}"/>
              </a:ext>
            </a:extLst>
          </p:cNvPr>
          <p:cNvPicPr>
            <a:picLocks noChangeAspect="1"/>
          </p:cNvPicPr>
          <p:nvPr/>
        </p:nvPicPr>
        <p:blipFill>
          <a:blip r:embed="rId4"/>
          <a:stretch>
            <a:fillRect/>
          </a:stretch>
        </p:blipFill>
        <p:spPr>
          <a:xfrm>
            <a:off x="5747658" y="1811179"/>
            <a:ext cx="6200502" cy="4058920"/>
          </a:xfrm>
          <a:prstGeom prst="rect">
            <a:avLst/>
          </a:prstGeom>
        </p:spPr>
      </p:pic>
      <p:sp>
        <p:nvSpPr>
          <p:cNvPr id="7" name="TextBox 6">
            <a:extLst>
              <a:ext uri="{FF2B5EF4-FFF2-40B4-BE49-F238E27FC236}">
                <a16:creationId xmlns:a16="http://schemas.microsoft.com/office/drawing/2014/main" id="{ED8545EA-EFB6-C940-87AA-D53DCF208B97}"/>
              </a:ext>
            </a:extLst>
          </p:cNvPr>
          <p:cNvSpPr txBox="1"/>
          <p:nvPr/>
        </p:nvSpPr>
        <p:spPr>
          <a:xfrm>
            <a:off x="8490857" y="6356350"/>
            <a:ext cx="2207623" cy="203109"/>
          </a:xfrm>
          <a:prstGeom prst="rect">
            <a:avLst/>
          </a:prstGeom>
          <a:noFill/>
          <a:ln>
            <a:noFill/>
          </a:ln>
        </p:spPr>
        <p:txBody>
          <a:bodyPr wrap="square" rtlCol="0" anchor="ctr" anchorCtr="0">
            <a:noAutofit/>
          </a:bodyPr>
          <a:lstStyle/>
          <a:p>
            <a:pPr>
              <a:spcAft>
                <a:spcPts val="600"/>
              </a:spcAft>
            </a:pPr>
            <a:r>
              <a:rPr lang="en-US" sz="1000" dirty="0">
                <a:latin typeface="Helvetica" charset="0"/>
                <a:ea typeface="Times New Roman" charset="0"/>
                <a:cs typeface="Arial" charset="0"/>
              </a:rPr>
              <a:t>(see Description for image source)</a:t>
            </a:r>
          </a:p>
        </p:txBody>
      </p:sp>
    </p:spTree>
    <p:extLst>
      <p:ext uri="{BB962C8B-B14F-4D97-AF65-F5344CB8AC3E}">
        <p14:creationId xmlns:p14="http://schemas.microsoft.com/office/powerpoint/2010/main" val="41081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B0EED5-B2E7-324B-B88D-64D0614A908C}"/>
              </a:ext>
            </a:extLst>
          </p:cNvPr>
          <p:cNvSpPr>
            <a:spLocks noGrp="1"/>
          </p:cNvSpPr>
          <p:nvPr>
            <p:ph type="body" sz="quarter" idx="10"/>
          </p:nvPr>
        </p:nvSpPr>
        <p:spPr>
          <a:xfrm>
            <a:off x="838200" y="1876483"/>
            <a:ext cx="5288280" cy="4602286"/>
          </a:xfrm>
        </p:spPr>
        <p:txBody>
          <a:bodyPr/>
          <a:lstStyle/>
          <a:p>
            <a:r>
              <a:rPr lang="en-US" dirty="0"/>
              <a:t>Tools are constantly under development</a:t>
            </a:r>
          </a:p>
          <a:p>
            <a:pPr lvl="1"/>
            <a:r>
              <a:rPr lang="en-US" dirty="0"/>
              <a:t>=&gt; Many versions around</a:t>
            </a:r>
          </a:p>
          <a:p>
            <a:pPr lvl="1"/>
            <a:endParaRPr lang="en-US" sz="1100" dirty="0"/>
          </a:p>
          <a:p>
            <a:r>
              <a:rPr lang="en-US" dirty="0"/>
              <a:t>Dependencies complicate installations</a:t>
            </a:r>
          </a:p>
          <a:p>
            <a:pPr lvl="1"/>
            <a:r>
              <a:rPr lang="en-US" dirty="0"/>
              <a:t>Dependencies are also constantly under development</a:t>
            </a:r>
          </a:p>
          <a:p>
            <a:pPr lvl="1"/>
            <a:r>
              <a:rPr lang="en-US" dirty="0"/>
              <a:t>=&gt; Many versions around</a:t>
            </a:r>
          </a:p>
          <a:p>
            <a:endParaRPr lang="en-US" sz="1100" dirty="0"/>
          </a:p>
          <a:p>
            <a:r>
              <a:rPr lang="en-US" dirty="0"/>
              <a:t>Different labs use different programming languages</a:t>
            </a:r>
          </a:p>
        </p:txBody>
      </p:sp>
      <p:sp>
        <p:nvSpPr>
          <p:cNvPr id="3" name="Title 2">
            <a:extLst>
              <a:ext uri="{FF2B5EF4-FFF2-40B4-BE49-F238E27FC236}">
                <a16:creationId xmlns:a16="http://schemas.microsoft.com/office/drawing/2014/main" id="{4E4BEDAA-7A86-E740-B226-984EB87CE7AE}"/>
              </a:ext>
            </a:extLst>
          </p:cNvPr>
          <p:cNvSpPr>
            <a:spLocks noGrp="1"/>
          </p:cNvSpPr>
          <p:nvPr>
            <p:ph type="title"/>
          </p:nvPr>
        </p:nvSpPr>
        <p:spPr/>
        <p:txBody>
          <a:bodyPr/>
          <a:lstStyle/>
          <a:p>
            <a:r>
              <a:rPr lang="en-US" dirty="0"/>
              <a:t>Containers enable reproducibility</a:t>
            </a:r>
          </a:p>
        </p:txBody>
      </p:sp>
      <p:sp>
        <p:nvSpPr>
          <p:cNvPr id="4" name="Slide Number Placeholder 3">
            <a:extLst>
              <a:ext uri="{FF2B5EF4-FFF2-40B4-BE49-F238E27FC236}">
                <a16:creationId xmlns:a16="http://schemas.microsoft.com/office/drawing/2014/main" id="{B0B35A8F-6DC7-544C-AB5B-6A630DC0E589}"/>
              </a:ext>
            </a:extLst>
          </p:cNvPr>
          <p:cNvSpPr>
            <a:spLocks noGrp="1"/>
          </p:cNvSpPr>
          <p:nvPr>
            <p:ph type="sldNum" sz="quarter" idx="13"/>
          </p:nvPr>
        </p:nvSpPr>
        <p:spPr/>
        <p:txBody>
          <a:bodyPr/>
          <a:lstStyle/>
          <a:p>
            <a:fld id="{F5936FD3-174D-8740-A172-B7093C3E1B2E}" type="slidenum">
              <a:rPr lang="en-US" smtClean="0"/>
              <a:t>11</a:t>
            </a:fld>
            <a:endParaRPr lang="en-US"/>
          </a:p>
        </p:txBody>
      </p:sp>
      <p:pic>
        <p:nvPicPr>
          <p:cNvPr id="7" name="Picture 6">
            <a:extLst>
              <a:ext uri="{FF2B5EF4-FFF2-40B4-BE49-F238E27FC236}">
                <a16:creationId xmlns:a16="http://schemas.microsoft.com/office/drawing/2014/main" id="{1D9351FF-1B61-9C41-8E2A-DD3F9F024891}"/>
              </a:ext>
            </a:extLst>
          </p:cNvPr>
          <p:cNvPicPr>
            <a:picLocks noChangeAspect="1"/>
          </p:cNvPicPr>
          <p:nvPr/>
        </p:nvPicPr>
        <p:blipFill>
          <a:blip r:embed="rId3"/>
          <a:stretch>
            <a:fillRect/>
          </a:stretch>
        </p:blipFill>
        <p:spPr>
          <a:xfrm>
            <a:off x="6666411" y="1775619"/>
            <a:ext cx="5181600" cy="4580732"/>
          </a:xfrm>
          <a:prstGeom prst="rect">
            <a:avLst/>
          </a:prstGeom>
        </p:spPr>
      </p:pic>
    </p:spTree>
    <p:extLst>
      <p:ext uri="{BB962C8B-B14F-4D97-AF65-F5344CB8AC3E}">
        <p14:creationId xmlns:p14="http://schemas.microsoft.com/office/powerpoint/2010/main" val="40060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644AE-0275-994F-B3DB-47D1B45FBEDB}"/>
              </a:ext>
            </a:extLst>
          </p:cNvPr>
          <p:cNvSpPr>
            <a:spLocks noGrp="1"/>
          </p:cNvSpPr>
          <p:nvPr>
            <p:ph type="body" sz="quarter" idx="10"/>
          </p:nvPr>
        </p:nvSpPr>
        <p:spPr>
          <a:xfrm>
            <a:off x="838199" y="1876483"/>
            <a:ext cx="4778829" cy="4479867"/>
          </a:xfrm>
        </p:spPr>
        <p:txBody>
          <a:bodyPr/>
          <a:lstStyle/>
          <a:p>
            <a:r>
              <a:rPr lang="en-US" dirty="0"/>
              <a:t>Containerization software examples:</a:t>
            </a:r>
          </a:p>
          <a:p>
            <a:pPr lvl="1"/>
            <a:r>
              <a:rPr lang="en-US" dirty="0"/>
              <a:t>Singularity </a:t>
            </a:r>
          </a:p>
          <a:p>
            <a:pPr lvl="1"/>
            <a:r>
              <a:rPr lang="en-US" dirty="0"/>
              <a:t>Docker (has security issues in the context of HPC)</a:t>
            </a:r>
          </a:p>
          <a:p>
            <a:pPr lvl="1"/>
            <a:endParaRPr lang="en-US" sz="900" dirty="0"/>
          </a:p>
          <a:p>
            <a:r>
              <a:rPr lang="en-US" dirty="0"/>
              <a:t>Containers can be deployed on commercial cloud computing platforms, e.g., Amazon Web Services</a:t>
            </a:r>
          </a:p>
        </p:txBody>
      </p:sp>
      <p:sp>
        <p:nvSpPr>
          <p:cNvPr id="3" name="Title 2">
            <a:extLst>
              <a:ext uri="{FF2B5EF4-FFF2-40B4-BE49-F238E27FC236}">
                <a16:creationId xmlns:a16="http://schemas.microsoft.com/office/drawing/2014/main" id="{DDCF6099-D723-6740-8B89-CDB143EAEC30}"/>
              </a:ext>
            </a:extLst>
          </p:cNvPr>
          <p:cNvSpPr>
            <a:spLocks noGrp="1"/>
          </p:cNvSpPr>
          <p:nvPr>
            <p:ph type="title"/>
          </p:nvPr>
        </p:nvSpPr>
        <p:spPr/>
        <p:txBody>
          <a:bodyPr>
            <a:normAutofit/>
          </a:bodyPr>
          <a:lstStyle/>
          <a:p>
            <a:r>
              <a:rPr lang="en-US" sz="4000" dirty="0"/>
              <a:t>A container is like a computer within a computer</a:t>
            </a:r>
          </a:p>
        </p:txBody>
      </p:sp>
      <p:sp>
        <p:nvSpPr>
          <p:cNvPr id="4" name="Slide Number Placeholder 3">
            <a:extLst>
              <a:ext uri="{FF2B5EF4-FFF2-40B4-BE49-F238E27FC236}">
                <a16:creationId xmlns:a16="http://schemas.microsoft.com/office/drawing/2014/main" id="{17FD0718-F23D-B643-A57D-D9C6FF12D30C}"/>
              </a:ext>
            </a:extLst>
          </p:cNvPr>
          <p:cNvSpPr>
            <a:spLocks noGrp="1"/>
          </p:cNvSpPr>
          <p:nvPr>
            <p:ph type="sldNum" sz="quarter" idx="13"/>
          </p:nvPr>
        </p:nvSpPr>
        <p:spPr/>
        <p:txBody>
          <a:bodyPr/>
          <a:lstStyle/>
          <a:p>
            <a:fld id="{F5936FD3-174D-8740-A172-B7093C3E1B2E}" type="slidenum">
              <a:rPr lang="en-US" smtClean="0"/>
              <a:t>12</a:t>
            </a:fld>
            <a:endParaRPr lang="en-US"/>
          </a:p>
        </p:txBody>
      </p:sp>
      <p:pic>
        <p:nvPicPr>
          <p:cNvPr id="6" name="Picture 5">
            <a:extLst>
              <a:ext uri="{FF2B5EF4-FFF2-40B4-BE49-F238E27FC236}">
                <a16:creationId xmlns:a16="http://schemas.microsoft.com/office/drawing/2014/main" id="{0169DA27-FB51-0445-AC8F-F3D6810BE862}"/>
              </a:ext>
            </a:extLst>
          </p:cNvPr>
          <p:cNvPicPr>
            <a:picLocks noChangeAspect="1"/>
          </p:cNvPicPr>
          <p:nvPr/>
        </p:nvPicPr>
        <p:blipFill>
          <a:blip r:embed="rId3"/>
          <a:stretch>
            <a:fillRect/>
          </a:stretch>
        </p:blipFill>
        <p:spPr>
          <a:xfrm>
            <a:off x="5948045" y="1876483"/>
            <a:ext cx="5325110" cy="3987800"/>
          </a:xfrm>
          <a:prstGeom prst="rect">
            <a:avLst/>
          </a:prstGeom>
        </p:spPr>
      </p:pic>
      <p:sp>
        <p:nvSpPr>
          <p:cNvPr id="7" name="TextBox 6">
            <a:extLst>
              <a:ext uri="{FF2B5EF4-FFF2-40B4-BE49-F238E27FC236}">
                <a16:creationId xmlns:a16="http://schemas.microsoft.com/office/drawing/2014/main" id="{48281FC2-4D40-A841-8E6B-7AC42D0C57E7}"/>
              </a:ext>
            </a:extLst>
          </p:cNvPr>
          <p:cNvSpPr txBox="1"/>
          <p:nvPr/>
        </p:nvSpPr>
        <p:spPr>
          <a:xfrm>
            <a:off x="8490857" y="6356350"/>
            <a:ext cx="2207623" cy="203109"/>
          </a:xfrm>
          <a:prstGeom prst="rect">
            <a:avLst/>
          </a:prstGeom>
          <a:noFill/>
          <a:ln>
            <a:noFill/>
          </a:ln>
        </p:spPr>
        <p:txBody>
          <a:bodyPr wrap="square" rtlCol="0" anchor="ctr" anchorCtr="0">
            <a:noAutofit/>
          </a:bodyPr>
          <a:lstStyle/>
          <a:p>
            <a:pPr>
              <a:spcAft>
                <a:spcPts val="600"/>
              </a:spcAft>
            </a:pPr>
            <a:r>
              <a:rPr lang="en-US" sz="1000" dirty="0">
                <a:latin typeface="Helvetica" charset="0"/>
                <a:ea typeface="Times New Roman" charset="0"/>
                <a:cs typeface="Arial" charset="0"/>
              </a:rPr>
              <a:t>(see Description for image source)</a:t>
            </a:r>
          </a:p>
        </p:txBody>
      </p:sp>
    </p:spTree>
    <p:extLst>
      <p:ext uri="{BB962C8B-B14F-4D97-AF65-F5344CB8AC3E}">
        <p14:creationId xmlns:p14="http://schemas.microsoft.com/office/powerpoint/2010/main" val="60631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61D7FA-717E-8E40-B8DB-543F4C87ED6E}"/>
              </a:ext>
            </a:extLst>
          </p:cNvPr>
          <p:cNvSpPr>
            <a:spLocks noGrp="1"/>
          </p:cNvSpPr>
          <p:nvPr>
            <p:ph type="body" sz="quarter" idx="10"/>
          </p:nvPr>
        </p:nvSpPr>
        <p:spPr>
          <a:xfrm>
            <a:off x="838200" y="1876482"/>
            <a:ext cx="4543697" cy="2583271"/>
          </a:xfrm>
        </p:spPr>
        <p:txBody>
          <a:bodyPr/>
          <a:lstStyle/>
          <a:p>
            <a:r>
              <a:rPr lang="en-US" dirty="0"/>
              <a:t>Limited support for MacOS</a:t>
            </a:r>
          </a:p>
          <a:p>
            <a:endParaRPr lang="en-US" dirty="0"/>
          </a:p>
          <a:p>
            <a:r>
              <a:rPr lang="en-US" dirty="0"/>
              <a:t>Even more limited support for Microsoft Windows</a:t>
            </a:r>
          </a:p>
        </p:txBody>
      </p:sp>
      <p:sp>
        <p:nvSpPr>
          <p:cNvPr id="3" name="Title 2">
            <a:extLst>
              <a:ext uri="{FF2B5EF4-FFF2-40B4-BE49-F238E27FC236}">
                <a16:creationId xmlns:a16="http://schemas.microsoft.com/office/drawing/2014/main" id="{368E69CB-13DB-5047-B2BA-363B6E8AAD4E}"/>
              </a:ext>
            </a:extLst>
          </p:cNvPr>
          <p:cNvSpPr>
            <a:spLocks noGrp="1"/>
          </p:cNvSpPr>
          <p:nvPr>
            <p:ph type="title"/>
          </p:nvPr>
        </p:nvSpPr>
        <p:spPr/>
        <p:txBody>
          <a:bodyPr>
            <a:normAutofit/>
          </a:bodyPr>
          <a:lstStyle/>
          <a:p>
            <a:r>
              <a:rPr lang="en-US" sz="4000" dirty="0"/>
              <a:t>Best to use singularity with Linux (currently)</a:t>
            </a:r>
          </a:p>
        </p:txBody>
      </p:sp>
      <p:sp>
        <p:nvSpPr>
          <p:cNvPr id="4" name="Slide Number Placeholder 3">
            <a:extLst>
              <a:ext uri="{FF2B5EF4-FFF2-40B4-BE49-F238E27FC236}">
                <a16:creationId xmlns:a16="http://schemas.microsoft.com/office/drawing/2014/main" id="{F2203525-8929-264B-A153-B2D6169497CB}"/>
              </a:ext>
            </a:extLst>
          </p:cNvPr>
          <p:cNvSpPr>
            <a:spLocks noGrp="1"/>
          </p:cNvSpPr>
          <p:nvPr>
            <p:ph type="sldNum" sz="quarter" idx="13"/>
          </p:nvPr>
        </p:nvSpPr>
        <p:spPr/>
        <p:txBody>
          <a:bodyPr/>
          <a:lstStyle/>
          <a:p>
            <a:fld id="{F5936FD3-174D-8740-A172-B7093C3E1B2E}" type="slidenum">
              <a:rPr lang="en-US" smtClean="0"/>
              <a:t>13</a:t>
            </a:fld>
            <a:endParaRPr lang="en-US"/>
          </a:p>
        </p:txBody>
      </p:sp>
      <p:pic>
        <p:nvPicPr>
          <p:cNvPr id="6" name="Picture 5">
            <a:extLst>
              <a:ext uri="{FF2B5EF4-FFF2-40B4-BE49-F238E27FC236}">
                <a16:creationId xmlns:a16="http://schemas.microsoft.com/office/drawing/2014/main" id="{97617266-9BE0-7141-B9AD-B14FC453C2AC}"/>
              </a:ext>
            </a:extLst>
          </p:cNvPr>
          <p:cNvPicPr>
            <a:picLocks noChangeAspect="1"/>
          </p:cNvPicPr>
          <p:nvPr/>
        </p:nvPicPr>
        <p:blipFill>
          <a:blip r:embed="rId3"/>
          <a:stretch>
            <a:fillRect/>
          </a:stretch>
        </p:blipFill>
        <p:spPr>
          <a:xfrm>
            <a:off x="5342708" y="1690688"/>
            <a:ext cx="6087292" cy="4714818"/>
          </a:xfrm>
          <a:prstGeom prst="rect">
            <a:avLst/>
          </a:prstGeom>
        </p:spPr>
      </p:pic>
      <p:sp>
        <p:nvSpPr>
          <p:cNvPr id="7" name="TextBox 6">
            <a:extLst>
              <a:ext uri="{FF2B5EF4-FFF2-40B4-BE49-F238E27FC236}">
                <a16:creationId xmlns:a16="http://schemas.microsoft.com/office/drawing/2014/main" id="{3F206F2E-8C75-574E-8D3B-4112F97984A1}"/>
              </a:ext>
            </a:extLst>
          </p:cNvPr>
          <p:cNvSpPr txBox="1"/>
          <p:nvPr/>
        </p:nvSpPr>
        <p:spPr>
          <a:xfrm>
            <a:off x="8490857" y="6447791"/>
            <a:ext cx="2207623" cy="203109"/>
          </a:xfrm>
          <a:prstGeom prst="rect">
            <a:avLst/>
          </a:prstGeom>
          <a:noFill/>
          <a:ln>
            <a:noFill/>
          </a:ln>
        </p:spPr>
        <p:txBody>
          <a:bodyPr wrap="square" rtlCol="0" anchor="ctr" anchorCtr="0">
            <a:noAutofit/>
          </a:bodyPr>
          <a:lstStyle/>
          <a:p>
            <a:pPr>
              <a:spcAft>
                <a:spcPts val="600"/>
              </a:spcAft>
            </a:pPr>
            <a:r>
              <a:rPr lang="en-US" sz="1000" dirty="0">
                <a:latin typeface="Helvetica" charset="0"/>
                <a:ea typeface="Times New Roman" charset="0"/>
                <a:cs typeface="Arial" charset="0"/>
              </a:rPr>
              <a:t>(see Description for image source)</a:t>
            </a:r>
          </a:p>
        </p:txBody>
      </p:sp>
    </p:spTree>
    <p:extLst>
      <p:ext uri="{BB962C8B-B14F-4D97-AF65-F5344CB8AC3E}">
        <p14:creationId xmlns:p14="http://schemas.microsoft.com/office/powerpoint/2010/main" val="7951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4D22C9-7907-8B48-9808-F4EE0219E146}"/>
              </a:ext>
            </a:extLst>
          </p:cNvPr>
          <p:cNvSpPr>
            <a:spLocks noGrp="1"/>
          </p:cNvSpPr>
          <p:nvPr>
            <p:ph type="title"/>
          </p:nvPr>
        </p:nvSpPr>
        <p:spPr/>
        <p:txBody>
          <a:bodyPr/>
          <a:lstStyle/>
          <a:p>
            <a:r>
              <a:rPr lang="en-US" dirty="0"/>
              <a:t>Problem definition, shared data files</a:t>
            </a:r>
          </a:p>
        </p:txBody>
      </p:sp>
      <p:sp>
        <p:nvSpPr>
          <p:cNvPr id="6" name="Text Placeholder 5">
            <a:extLst>
              <a:ext uri="{FF2B5EF4-FFF2-40B4-BE49-F238E27FC236}">
                <a16:creationId xmlns:a16="http://schemas.microsoft.com/office/drawing/2014/main" id="{7606411C-519A-564E-A77F-21D5A944D5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2BEB30-6EC4-3941-85CE-E529E2C19225}"/>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14</a:t>
            </a:fld>
            <a:endParaRPr lang="en-US"/>
          </a:p>
        </p:txBody>
      </p:sp>
    </p:spTree>
    <p:extLst>
      <p:ext uri="{BB962C8B-B14F-4D97-AF65-F5344CB8AC3E}">
        <p14:creationId xmlns:p14="http://schemas.microsoft.com/office/powerpoint/2010/main" val="77539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97D4F7-6FC5-5041-B12F-4061903FA76E}"/>
              </a:ext>
            </a:extLst>
          </p:cNvPr>
          <p:cNvSpPr>
            <a:spLocks noGrp="1"/>
          </p:cNvSpPr>
          <p:nvPr>
            <p:ph type="body" sz="quarter" idx="10"/>
          </p:nvPr>
        </p:nvSpPr>
        <p:spPr>
          <a:xfrm>
            <a:off x="838200" y="1876483"/>
            <a:ext cx="10515600" cy="3892348"/>
          </a:xfrm>
        </p:spPr>
        <p:txBody>
          <a:bodyPr/>
          <a:lstStyle/>
          <a:p>
            <a:r>
              <a:rPr lang="en-US" dirty="0"/>
              <a:t>Other applications</a:t>
            </a:r>
          </a:p>
          <a:p>
            <a:pPr lvl="1"/>
            <a:r>
              <a:rPr lang="en-US" dirty="0"/>
              <a:t>annotate novel transcriptional events, e.g., exon skipping, alternative 3’ acceptor or 5’ donor sites, intron retention</a:t>
            </a:r>
          </a:p>
          <a:p>
            <a:pPr lvl="1"/>
            <a:r>
              <a:rPr lang="en-US" dirty="0"/>
              <a:t>analysis of genetic variation among expressed genes</a:t>
            </a:r>
          </a:p>
          <a:p>
            <a:pPr lvl="1"/>
            <a:r>
              <a:rPr lang="en-US" dirty="0"/>
              <a:t>RNA editing events</a:t>
            </a:r>
          </a:p>
          <a:p>
            <a:pPr lvl="1"/>
            <a:r>
              <a:rPr lang="en-US" dirty="0"/>
              <a:t>characterization of long noncoding RNAs</a:t>
            </a:r>
          </a:p>
          <a:p>
            <a:pPr lvl="1"/>
            <a:r>
              <a:rPr lang="en-US" dirty="0"/>
              <a:t>…</a:t>
            </a:r>
          </a:p>
          <a:p>
            <a:pPr lvl="1"/>
            <a:endParaRPr lang="en-US" dirty="0"/>
          </a:p>
          <a:p>
            <a:pPr lvl="1"/>
            <a:endParaRPr lang="en-US" dirty="0"/>
          </a:p>
          <a:p>
            <a:pPr lvl="1"/>
            <a:endParaRPr lang="en-US" dirty="0"/>
          </a:p>
        </p:txBody>
      </p:sp>
      <p:sp>
        <p:nvSpPr>
          <p:cNvPr id="4" name="Title 3">
            <a:extLst>
              <a:ext uri="{FF2B5EF4-FFF2-40B4-BE49-F238E27FC236}">
                <a16:creationId xmlns:a16="http://schemas.microsoft.com/office/drawing/2014/main" id="{BE412675-2246-FA40-9A77-D2DA3EFFF16E}"/>
              </a:ext>
            </a:extLst>
          </p:cNvPr>
          <p:cNvSpPr>
            <a:spLocks noGrp="1"/>
          </p:cNvSpPr>
          <p:nvPr>
            <p:ph type="title"/>
          </p:nvPr>
        </p:nvSpPr>
        <p:spPr/>
        <p:txBody>
          <a:bodyPr>
            <a:normAutofit/>
          </a:bodyPr>
          <a:lstStyle/>
          <a:p>
            <a:r>
              <a:rPr lang="en-US" sz="4000" dirty="0"/>
              <a:t>Problem: identifying differentially expressed genes</a:t>
            </a:r>
          </a:p>
        </p:txBody>
      </p:sp>
    </p:spTree>
    <p:extLst>
      <p:ext uri="{BB962C8B-B14F-4D97-AF65-F5344CB8AC3E}">
        <p14:creationId xmlns:p14="http://schemas.microsoft.com/office/powerpoint/2010/main" val="162104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C26A5-B375-3E48-B591-89519C10E618}"/>
              </a:ext>
            </a:extLst>
          </p:cNvPr>
          <p:cNvSpPr>
            <a:spLocks noGrp="1"/>
          </p:cNvSpPr>
          <p:nvPr>
            <p:ph type="body" sz="quarter" idx="10"/>
          </p:nvPr>
        </p:nvSpPr>
        <p:spPr>
          <a:xfrm>
            <a:off x="838200" y="1876483"/>
            <a:ext cx="10515600" cy="3924151"/>
          </a:xfrm>
        </p:spPr>
        <p:txBody>
          <a:bodyPr/>
          <a:lstStyle/>
          <a:p>
            <a:r>
              <a:rPr lang="en-US" sz="2000" dirty="0"/>
              <a:t>What is the biological question that we seek to answer?</a:t>
            </a:r>
          </a:p>
          <a:p>
            <a:r>
              <a:rPr lang="en-US" sz="2000" dirty="0"/>
              <a:t>How many tissue types and/or time points to compare?</a:t>
            </a:r>
          </a:p>
          <a:p>
            <a:r>
              <a:rPr lang="en-US" sz="2000" dirty="0"/>
              <a:t>How deep should we sequence?</a:t>
            </a:r>
          </a:p>
          <a:p>
            <a:r>
              <a:rPr lang="en-US" sz="2000" dirty="0"/>
              <a:t>Read length?</a:t>
            </a:r>
          </a:p>
          <a:p>
            <a:r>
              <a:rPr lang="en-US" sz="2000" dirty="0"/>
              <a:t>Which sequencing platform?</a:t>
            </a:r>
          </a:p>
          <a:p>
            <a:r>
              <a:rPr lang="en-US" sz="2000" dirty="0"/>
              <a:t>Single-end or paired-end?</a:t>
            </a:r>
          </a:p>
          <a:p>
            <a:r>
              <a:rPr lang="en-US" sz="2000" dirty="0"/>
              <a:t>Pooling?</a:t>
            </a:r>
          </a:p>
          <a:p>
            <a:r>
              <a:rPr lang="en-US" sz="2000" dirty="0"/>
              <a:t>Biological replicates?</a:t>
            </a:r>
          </a:p>
          <a:p>
            <a:r>
              <a:rPr lang="en-US" sz="2000" dirty="0"/>
              <a:t>Technical replicates?</a:t>
            </a:r>
          </a:p>
          <a:p>
            <a:r>
              <a:rPr lang="en-US" sz="2000" dirty="0"/>
              <a:t>Additional considerations?</a:t>
            </a:r>
          </a:p>
        </p:txBody>
      </p:sp>
      <p:sp>
        <p:nvSpPr>
          <p:cNvPr id="3" name="Title 2">
            <a:extLst>
              <a:ext uri="{FF2B5EF4-FFF2-40B4-BE49-F238E27FC236}">
                <a16:creationId xmlns:a16="http://schemas.microsoft.com/office/drawing/2014/main" id="{37C2E0AD-B03B-1646-83F9-6770A5F9E2D0}"/>
              </a:ext>
            </a:extLst>
          </p:cNvPr>
          <p:cNvSpPr>
            <a:spLocks noGrp="1"/>
          </p:cNvSpPr>
          <p:nvPr>
            <p:ph type="title"/>
          </p:nvPr>
        </p:nvSpPr>
        <p:spPr/>
        <p:txBody>
          <a:bodyPr>
            <a:normAutofit/>
          </a:bodyPr>
          <a:lstStyle/>
          <a:p>
            <a:r>
              <a:rPr lang="en-US" sz="3200" dirty="0"/>
              <a:t>Experiment design influences data analysis.</a:t>
            </a:r>
            <a:br>
              <a:rPr lang="en-US" sz="3200" dirty="0"/>
            </a:br>
            <a:r>
              <a:rPr lang="en-US" sz="2800" dirty="0"/>
              <a:t>(should be planned to address relevant questions)</a:t>
            </a:r>
          </a:p>
        </p:txBody>
      </p:sp>
      <p:sp>
        <p:nvSpPr>
          <p:cNvPr id="4" name="Slide Number Placeholder 3">
            <a:extLst>
              <a:ext uri="{FF2B5EF4-FFF2-40B4-BE49-F238E27FC236}">
                <a16:creationId xmlns:a16="http://schemas.microsoft.com/office/drawing/2014/main" id="{43CE9805-6744-EE44-B2F9-FC16F405DAA8}"/>
              </a:ext>
            </a:extLst>
          </p:cNvPr>
          <p:cNvSpPr>
            <a:spLocks noGrp="1"/>
          </p:cNvSpPr>
          <p:nvPr>
            <p:ph type="sldNum" sz="quarter" idx="13"/>
          </p:nvPr>
        </p:nvSpPr>
        <p:spPr/>
        <p:txBody>
          <a:bodyPr/>
          <a:lstStyle/>
          <a:p>
            <a:fld id="{F5936FD3-174D-8740-A172-B7093C3E1B2E}" type="slidenum">
              <a:rPr lang="en-US" smtClean="0"/>
              <a:t>16</a:t>
            </a:fld>
            <a:endParaRPr lang="en-US"/>
          </a:p>
        </p:txBody>
      </p:sp>
      <p:sp>
        <p:nvSpPr>
          <p:cNvPr id="5" name="TextBox 4">
            <a:extLst>
              <a:ext uri="{FF2B5EF4-FFF2-40B4-BE49-F238E27FC236}">
                <a16:creationId xmlns:a16="http://schemas.microsoft.com/office/drawing/2014/main" id="{3B6CBDA5-68BE-9B41-9A9D-DAC070EF4275}"/>
              </a:ext>
            </a:extLst>
          </p:cNvPr>
          <p:cNvSpPr txBox="1"/>
          <p:nvPr/>
        </p:nvSpPr>
        <p:spPr>
          <a:xfrm>
            <a:off x="5984240" y="2875279"/>
            <a:ext cx="5369560" cy="2925355"/>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dirty="0">
                <a:latin typeface="Helvetica" charset="0"/>
                <a:ea typeface="Times New Roman" charset="0"/>
                <a:cs typeface="Arial" charset="0"/>
              </a:rPr>
              <a:t>Not the subject matter today!</a:t>
            </a:r>
          </a:p>
          <a:p>
            <a:pPr>
              <a:spcAft>
                <a:spcPts val="600"/>
              </a:spcAft>
            </a:pPr>
            <a:endParaRPr lang="en-US" dirty="0">
              <a:latin typeface="Helvetica" charset="0"/>
              <a:ea typeface="Times New Roman" charset="0"/>
              <a:cs typeface="Arial" charset="0"/>
            </a:endParaRPr>
          </a:p>
          <a:p>
            <a:pPr marL="342900" indent="-342900">
              <a:spcAft>
                <a:spcPts val="600"/>
              </a:spcAft>
              <a:buFont typeface="Arial" panose="020B0604020202020204" pitchFamily="34" charset="0"/>
              <a:buChar char="•"/>
            </a:pPr>
            <a:r>
              <a:rPr lang="en-US" dirty="0">
                <a:latin typeface="Helvetica" charset="0"/>
                <a:ea typeface="Times New Roman" charset="0"/>
                <a:cs typeface="Arial" charset="0"/>
              </a:rPr>
              <a:t>Workshop by Reuben Thomas:</a:t>
            </a:r>
          </a:p>
          <a:p>
            <a:pPr>
              <a:spcAft>
                <a:spcPts val="600"/>
              </a:spcAft>
            </a:pPr>
            <a:r>
              <a:rPr lang="en-US" i="1" dirty="0">
                <a:latin typeface="Helvetica" charset="0"/>
                <a:ea typeface="Times New Roman" charset="0"/>
                <a:cs typeface="Arial" charset="0"/>
              </a:rPr>
              <a:t>     Intro to statistics and experimental design</a:t>
            </a:r>
            <a:r>
              <a:rPr lang="en-US" dirty="0">
                <a:latin typeface="Helvetica" charset="0"/>
                <a:ea typeface="Times New Roman" charset="0"/>
                <a:cs typeface="Arial" charset="0"/>
              </a:rPr>
              <a:t>.</a:t>
            </a:r>
          </a:p>
          <a:p>
            <a:pPr>
              <a:spcAft>
                <a:spcPts val="600"/>
              </a:spcAft>
            </a:pPr>
            <a:endParaRPr lang="en-US" dirty="0">
              <a:latin typeface="Helvetica" charset="0"/>
              <a:ea typeface="Times New Roman" charset="0"/>
              <a:cs typeface="Arial" charset="0"/>
            </a:endParaRPr>
          </a:p>
          <a:p>
            <a:pPr marL="342900" indent="-342900">
              <a:spcAft>
                <a:spcPts val="600"/>
              </a:spcAft>
              <a:buFont typeface="Arial" panose="020B0604020202020204" pitchFamily="34" charset="0"/>
              <a:buChar char="•"/>
            </a:pPr>
            <a:r>
              <a:rPr lang="en-US" dirty="0">
                <a:latin typeface="Helvetica" charset="0"/>
                <a:ea typeface="Times New Roman" charset="0"/>
                <a:cs typeface="Arial" charset="0"/>
              </a:rPr>
              <a:t>Reading material:</a:t>
            </a:r>
          </a:p>
          <a:p>
            <a:pPr>
              <a:spcAft>
                <a:spcPts val="600"/>
              </a:spcAft>
            </a:pPr>
            <a:r>
              <a:rPr lang="en-US" dirty="0">
                <a:latin typeface="Helvetica" charset="0"/>
                <a:ea typeface="Times New Roman" charset="0"/>
                <a:cs typeface="Arial" charset="0"/>
              </a:rPr>
              <a:t>     </a:t>
            </a:r>
            <a:r>
              <a:rPr lang="en-US" i="1" dirty="0">
                <a:latin typeface="Helvetica" charset="0"/>
                <a:ea typeface="Times New Roman" charset="0"/>
                <a:cs typeface="Arial" charset="0"/>
              </a:rPr>
              <a:t>RNA sequencing data : hitchhiker’s guide </a:t>
            </a:r>
          </a:p>
          <a:p>
            <a:pPr>
              <a:spcAft>
                <a:spcPts val="600"/>
              </a:spcAft>
            </a:pPr>
            <a:r>
              <a:rPr lang="en-US" i="1" dirty="0">
                <a:latin typeface="Helvetica" charset="0"/>
                <a:ea typeface="Times New Roman" charset="0"/>
                <a:cs typeface="Arial" charset="0"/>
              </a:rPr>
              <a:t>     to expression analysis </a:t>
            </a:r>
            <a:r>
              <a:rPr lang="en-US" dirty="0">
                <a:latin typeface="Helvetica" charset="0"/>
                <a:ea typeface="Times New Roman" charset="0"/>
                <a:cs typeface="Arial" charset="0"/>
              </a:rPr>
              <a:t>by Berge </a:t>
            </a:r>
            <a:r>
              <a:rPr lang="en-US" i="1" dirty="0">
                <a:latin typeface="Helvetica" charset="0"/>
                <a:ea typeface="Times New Roman" charset="0"/>
                <a:cs typeface="Arial" charset="0"/>
              </a:rPr>
              <a:t>et al.</a:t>
            </a:r>
            <a:r>
              <a:rPr lang="en-US" dirty="0">
                <a:latin typeface="Helvetica" charset="0"/>
                <a:ea typeface="Times New Roman" charset="0"/>
                <a:cs typeface="Arial" charset="0"/>
              </a:rPr>
              <a:t>, 2018</a:t>
            </a:r>
            <a:endParaRPr lang="en-US" i="1" dirty="0">
              <a:latin typeface="Helvetica" charset="0"/>
              <a:ea typeface="Times New Roman" charset="0"/>
              <a:cs typeface="Arial" charset="0"/>
            </a:endParaRPr>
          </a:p>
        </p:txBody>
      </p:sp>
    </p:spTree>
    <p:extLst>
      <p:ext uri="{BB962C8B-B14F-4D97-AF65-F5344CB8AC3E}">
        <p14:creationId xmlns:p14="http://schemas.microsoft.com/office/powerpoint/2010/main" val="134218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4305AB-92E0-B941-8E0C-916EBE95C501}"/>
              </a:ext>
            </a:extLst>
          </p:cNvPr>
          <p:cNvSpPr>
            <a:spLocks noGrp="1"/>
          </p:cNvSpPr>
          <p:nvPr>
            <p:ph type="body" sz="quarter" idx="10"/>
          </p:nvPr>
        </p:nvSpPr>
        <p:spPr>
          <a:xfrm>
            <a:off x="838200" y="1876483"/>
            <a:ext cx="10515600" cy="2093394"/>
          </a:xfrm>
        </p:spPr>
        <p:txBody>
          <a:bodyPr/>
          <a:lstStyle/>
          <a:p>
            <a:r>
              <a:rPr lang="en-US" dirty="0"/>
              <a:t>Small dataset with 100k reads (for practice only).</a:t>
            </a:r>
          </a:p>
          <a:p>
            <a:pPr lvl="1"/>
            <a:r>
              <a:rPr lang="en-US" dirty="0"/>
              <a:t>FASTQ to tallying counts.</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6EA1B784-DF67-534F-82F2-57A72CE8B3D7}"/>
              </a:ext>
            </a:extLst>
          </p:cNvPr>
          <p:cNvSpPr>
            <a:spLocks noGrp="1"/>
          </p:cNvSpPr>
          <p:nvPr>
            <p:ph type="title"/>
          </p:nvPr>
        </p:nvSpPr>
        <p:spPr/>
        <p:txBody>
          <a:bodyPr/>
          <a:lstStyle/>
          <a:p>
            <a:r>
              <a:rPr lang="en-US" dirty="0"/>
              <a:t>Dataset</a:t>
            </a:r>
          </a:p>
        </p:txBody>
      </p:sp>
      <p:sp>
        <p:nvSpPr>
          <p:cNvPr id="4" name="Slide Number Placeholder 3">
            <a:extLst>
              <a:ext uri="{FF2B5EF4-FFF2-40B4-BE49-F238E27FC236}">
                <a16:creationId xmlns:a16="http://schemas.microsoft.com/office/drawing/2014/main" id="{4BC8F706-09ED-5E4E-9EBA-358851DBA10E}"/>
              </a:ext>
            </a:extLst>
          </p:cNvPr>
          <p:cNvSpPr>
            <a:spLocks noGrp="1"/>
          </p:cNvSpPr>
          <p:nvPr>
            <p:ph type="sldNum" sz="quarter" idx="13"/>
          </p:nvPr>
        </p:nvSpPr>
        <p:spPr/>
        <p:txBody>
          <a:bodyPr/>
          <a:lstStyle/>
          <a:p>
            <a:fld id="{F5936FD3-174D-8740-A172-B7093C3E1B2E}" type="slidenum">
              <a:rPr lang="en-US" smtClean="0"/>
              <a:t>17</a:t>
            </a:fld>
            <a:endParaRPr lang="en-US"/>
          </a:p>
        </p:txBody>
      </p:sp>
    </p:spTree>
    <p:extLst>
      <p:ext uri="{BB962C8B-B14F-4D97-AF65-F5344CB8AC3E}">
        <p14:creationId xmlns:p14="http://schemas.microsoft.com/office/powerpoint/2010/main" val="94061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004978-87EF-284F-B5ED-8B34B5364728}"/>
              </a:ext>
            </a:extLst>
          </p:cNvPr>
          <p:cNvSpPr>
            <a:spLocks noGrp="1"/>
          </p:cNvSpPr>
          <p:nvPr>
            <p:ph type="title"/>
          </p:nvPr>
        </p:nvSpPr>
        <p:spPr/>
        <p:txBody>
          <a:bodyPr>
            <a:normAutofit/>
          </a:bodyPr>
          <a:lstStyle/>
          <a:p>
            <a:r>
              <a:rPr lang="en-US" sz="3200" dirty="0"/>
              <a:t>Sequencing centers provide FASTQ files. (~15 min)</a:t>
            </a:r>
          </a:p>
        </p:txBody>
      </p:sp>
      <p:sp>
        <p:nvSpPr>
          <p:cNvPr id="7" name="Text Placeholder 6">
            <a:extLst>
              <a:ext uri="{FF2B5EF4-FFF2-40B4-BE49-F238E27FC236}">
                <a16:creationId xmlns:a16="http://schemas.microsoft.com/office/drawing/2014/main" id="{4D5AA021-B9F5-BB43-89CE-096866CD58D8}"/>
              </a:ext>
            </a:extLst>
          </p:cNvPr>
          <p:cNvSpPr>
            <a:spLocks noGrp="1"/>
          </p:cNvSpPr>
          <p:nvPr>
            <p:ph type="body" idx="1"/>
          </p:nvPr>
        </p:nvSpPr>
        <p:spPr/>
        <p:txBody>
          <a:bodyPr>
            <a:normAutofit/>
          </a:bodyPr>
          <a:lstStyle/>
          <a:p>
            <a:r>
              <a:rPr lang="en-US" sz="2400" dirty="0"/>
              <a:t>Section goal: Understanding origin and contents of FASTQ file type. </a:t>
            </a:r>
          </a:p>
        </p:txBody>
      </p:sp>
      <p:sp>
        <p:nvSpPr>
          <p:cNvPr id="4" name="Slide Number Placeholder 3">
            <a:extLst>
              <a:ext uri="{FF2B5EF4-FFF2-40B4-BE49-F238E27FC236}">
                <a16:creationId xmlns:a16="http://schemas.microsoft.com/office/drawing/2014/main" id="{A41E8AF4-9B3C-1649-B325-C53D1012BE85}"/>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18</a:t>
            </a:fld>
            <a:endParaRPr lang="en-US"/>
          </a:p>
        </p:txBody>
      </p:sp>
    </p:spTree>
    <p:extLst>
      <p:ext uri="{BB962C8B-B14F-4D97-AF65-F5344CB8AC3E}">
        <p14:creationId xmlns:p14="http://schemas.microsoft.com/office/powerpoint/2010/main" val="183470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2FFC4-E18E-5340-8F18-72B59681E378}"/>
              </a:ext>
            </a:extLst>
          </p:cNvPr>
          <p:cNvSpPr>
            <a:spLocks noGrp="1"/>
          </p:cNvSpPr>
          <p:nvPr>
            <p:ph type="title"/>
          </p:nvPr>
        </p:nvSpPr>
        <p:spPr/>
        <p:txBody>
          <a:bodyPr/>
          <a:lstStyle/>
          <a:p>
            <a:r>
              <a:rPr lang="en-US" dirty="0"/>
              <a:t>cDNA library is applied to a flow cell.</a:t>
            </a:r>
          </a:p>
        </p:txBody>
      </p:sp>
      <p:sp>
        <p:nvSpPr>
          <p:cNvPr id="4" name="Slide Number Placeholder 3">
            <a:extLst>
              <a:ext uri="{FF2B5EF4-FFF2-40B4-BE49-F238E27FC236}">
                <a16:creationId xmlns:a16="http://schemas.microsoft.com/office/drawing/2014/main" id="{B6E8988D-60AC-A744-9303-E1AACF02ACB8}"/>
              </a:ext>
            </a:extLst>
          </p:cNvPr>
          <p:cNvSpPr>
            <a:spLocks noGrp="1"/>
          </p:cNvSpPr>
          <p:nvPr>
            <p:ph type="sldNum" sz="quarter" idx="13"/>
          </p:nvPr>
        </p:nvSpPr>
        <p:spPr/>
        <p:txBody>
          <a:bodyPr/>
          <a:lstStyle/>
          <a:p>
            <a:fld id="{F5936FD3-174D-8740-A172-B7093C3E1B2E}" type="slidenum">
              <a:rPr lang="en-US" smtClean="0"/>
              <a:t>19</a:t>
            </a:fld>
            <a:endParaRPr lang="en-US"/>
          </a:p>
        </p:txBody>
      </p:sp>
      <p:grpSp>
        <p:nvGrpSpPr>
          <p:cNvPr id="13" name="Group 12">
            <a:extLst>
              <a:ext uri="{FF2B5EF4-FFF2-40B4-BE49-F238E27FC236}">
                <a16:creationId xmlns:a16="http://schemas.microsoft.com/office/drawing/2014/main" id="{81E084B4-0534-B047-B5FE-632E8232C539}"/>
              </a:ext>
            </a:extLst>
          </p:cNvPr>
          <p:cNvGrpSpPr/>
          <p:nvPr/>
        </p:nvGrpSpPr>
        <p:grpSpPr>
          <a:xfrm>
            <a:off x="2557821" y="1940560"/>
            <a:ext cx="5822819" cy="4780915"/>
            <a:chOff x="2557821" y="1940560"/>
            <a:chExt cx="5822819" cy="4780915"/>
          </a:xfrm>
        </p:grpSpPr>
        <p:pic>
          <p:nvPicPr>
            <p:cNvPr id="8" name="Picture 7">
              <a:extLst>
                <a:ext uri="{FF2B5EF4-FFF2-40B4-BE49-F238E27FC236}">
                  <a16:creationId xmlns:a16="http://schemas.microsoft.com/office/drawing/2014/main" id="{BD124469-F323-6A43-94FE-A00073219F96}"/>
                </a:ext>
              </a:extLst>
            </p:cNvPr>
            <p:cNvPicPr>
              <a:picLocks noChangeAspect="1"/>
            </p:cNvPicPr>
            <p:nvPr/>
          </p:nvPicPr>
          <p:blipFill>
            <a:blip r:embed="rId3"/>
            <a:stretch>
              <a:fillRect/>
            </a:stretch>
          </p:blipFill>
          <p:spPr>
            <a:xfrm>
              <a:off x="3332390" y="1940560"/>
              <a:ext cx="5048250" cy="2611120"/>
            </a:xfrm>
            <a:prstGeom prst="rect">
              <a:avLst/>
            </a:prstGeom>
          </p:spPr>
        </p:pic>
        <p:grpSp>
          <p:nvGrpSpPr>
            <p:cNvPr id="10" name="Group 9">
              <a:extLst>
                <a:ext uri="{FF2B5EF4-FFF2-40B4-BE49-F238E27FC236}">
                  <a16:creationId xmlns:a16="http://schemas.microsoft.com/office/drawing/2014/main" id="{C63C2EB9-A3C8-B74C-9BF6-F8F5FE6946B3}"/>
                </a:ext>
              </a:extLst>
            </p:cNvPr>
            <p:cNvGrpSpPr/>
            <p:nvPr/>
          </p:nvGrpSpPr>
          <p:grpSpPr>
            <a:xfrm>
              <a:off x="2557821" y="5443855"/>
              <a:ext cx="4364990" cy="1277620"/>
              <a:chOff x="838200" y="5443855"/>
              <a:chExt cx="4364990" cy="1277620"/>
            </a:xfrm>
          </p:grpSpPr>
          <p:pic>
            <p:nvPicPr>
              <p:cNvPr id="7" name="Picture 6">
                <a:extLst>
                  <a:ext uri="{FF2B5EF4-FFF2-40B4-BE49-F238E27FC236}">
                    <a16:creationId xmlns:a16="http://schemas.microsoft.com/office/drawing/2014/main" id="{0900A345-6F07-DB4D-BAFC-30DFF8E1339C}"/>
                  </a:ext>
                </a:extLst>
              </p:cNvPr>
              <p:cNvPicPr>
                <a:picLocks noChangeAspect="1"/>
              </p:cNvPicPr>
              <p:nvPr/>
            </p:nvPicPr>
            <p:blipFill>
              <a:blip r:embed="rId4"/>
              <a:stretch>
                <a:fillRect/>
              </a:stretch>
            </p:blipFill>
            <p:spPr>
              <a:xfrm>
                <a:off x="838200" y="5443855"/>
                <a:ext cx="4364990" cy="1277620"/>
              </a:xfrm>
              <a:prstGeom prst="rect">
                <a:avLst/>
              </a:prstGeom>
            </p:spPr>
          </p:pic>
          <p:sp>
            <p:nvSpPr>
              <p:cNvPr id="9" name="TextBox 8">
                <a:extLst>
                  <a:ext uri="{FF2B5EF4-FFF2-40B4-BE49-F238E27FC236}">
                    <a16:creationId xmlns:a16="http://schemas.microsoft.com/office/drawing/2014/main" id="{CFC323A8-6833-A747-9BBE-A1D99F9A441B}"/>
                  </a:ext>
                </a:extLst>
              </p:cNvPr>
              <p:cNvSpPr txBox="1"/>
              <p:nvPr/>
            </p:nvSpPr>
            <p:spPr>
              <a:xfrm>
                <a:off x="944880" y="6082665"/>
                <a:ext cx="1249680" cy="638810"/>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grpSp>
        <p:pic>
          <p:nvPicPr>
            <p:cNvPr id="11" name="Picture 10">
              <a:extLst>
                <a:ext uri="{FF2B5EF4-FFF2-40B4-BE49-F238E27FC236}">
                  <a16:creationId xmlns:a16="http://schemas.microsoft.com/office/drawing/2014/main" id="{3932F122-77DF-7043-BFEB-D1994CA341DD}"/>
                </a:ext>
              </a:extLst>
            </p:cNvPr>
            <p:cNvPicPr>
              <a:picLocks noChangeAspect="1"/>
            </p:cNvPicPr>
            <p:nvPr/>
          </p:nvPicPr>
          <p:blipFill>
            <a:blip r:embed="rId5"/>
            <a:stretch>
              <a:fillRect/>
            </a:stretch>
          </p:blipFill>
          <p:spPr>
            <a:xfrm>
              <a:off x="4640623" y="4701592"/>
              <a:ext cx="614680" cy="592351"/>
            </a:xfrm>
            <a:prstGeom prst="rect">
              <a:avLst/>
            </a:prstGeom>
          </p:spPr>
        </p:pic>
      </p:grpSp>
      <p:sp>
        <p:nvSpPr>
          <p:cNvPr id="12" name="Footer Placeholder 11">
            <a:extLst>
              <a:ext uri="{FF2B5EF4-FFF2-40B4-BE49-F238E27FC236}">
                <a16:creationId xmlns:a16="http://schemas.microsoft.com/office/drawing/2014/main" id="{CA209958-C2B5-AA46-9E6F-25CAEF2C18F6}"/>
              </a:ext>
            </a:extLst>
          </p:cNvPr>
          <p:cNvSpPr>
            <a:spLocks noGrp="1"/>
          </p:cNvSpPr>
          <p:nvPr>
            <p:ph type="ftr" sz="quarter" idx="12"/>
          </p:nvPr>
        </p:nvSpPr>
        <p:spPr>
          <a:xfrm>
            <a:off x="4038600" y="6555422"/>
            <a:ext cx="4572000" cy="365125"/>
          </a:xfrm>
        </p:spPr>
        <p:txBody>
          <a:bodyPr/>
          <a:lstStyle/>
          <a:p>
            <a:r>
              <a:rPr lang="en-US"/>
              <a:t>Image adapted from a blog by Stuart M. Brown (link in description).</a:t>
            </a:r>
            <a:endParaRPr lang="en-US" dirty="0"/>
          </a:p>
        </p:txBody>
      </p:sp>
    </p:spTree>
    <p:extLst>
      <p:ext uri="{BB962C8B-B14F-4D97-AF65-F5344CB8AC3E}">
        <p14:creationId xmlns:p14="http://schemas.microsoft.com/office/powerpoint/2010/main" val="382838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052679-B5D5-6541-AD2F-F97E85254E68}"/>
              </a:ext>
            </a:extLst>
          </p:cNvPr>
          <p:cNvSpPr>
            <a:spLocks noGrp="1"/>
          </p:cNvSpPr>
          <p:nvPr>
            <p:ph type="body" sz="quarter" idx="10"/>
          </p:nvPr>
        </p:nvSpPr>
        <p:spPr>
          <a:xfrm>
            <a:off x="838200" y="1876483"/>
            <a:ext cx="10515600" cy="4498667"/>
          </a:xfrm>
        </p:spPr>
        <p:txBody>
          <a:bodyPr/>
          <a:lstStyle/>
          <a:p>
            <a:r>
              <a:rPr lang="en-US" dirty="0"/>
              <a:t>Demystify RNA-</a:t>
            </a:r>
            <a:r>
              <a:rPr lang="en-US" dirty="0" err="1"/>
              <a:t>Seq</a:t>
            </a:r>
            <a:r>
              <a:rPr lang="en-US" dirty="0"/>
              <a:t> data analysis</a:t>
            </a:r>
          </a:p>
          <a:p>
            <a:endParaRPr lang="en-US" dirty="0"/>
          </a:p>
          <a:p>
            <a:r>
              <a:rPr lang="en-US" dirty="0"/>
              <a:t>Enable informed conversations with computational biologists</a:t>
            </a:r>
          </a:p>
          <a:p>
            <a:endParaRPr lang="en-US" dirty="0"/>
          </a:p>
          <a:p>
            <a:r>
              <a:rPr lang="en-US" dirty="0"/>
              <a:t>Demonstrate how to analyze data </a:t>
            </a:r>
          </a:p>
          <a:p>
            <a:pPr lvl="1"/>
            <a:r>
              <a:rPr lang="en-US" dirty="0"/>
              <a:t>using a graphical user interface (Galaxy)</a:t>
            </a:r>
          </a:p>
          <a:p>
            <a:pPr lvl="2"/>
            <a:r>
              <a:rPr lang="en-US" dirty="0"/>
              <a:t>IMO: Good for dabbling but not if one needs to analyze large-scale data often</a:t>
            </a:r>
          </a:p>
          <a:p>
            <a:pPr lvl="1"/>
            <a:r>
              <a:rPr lang="en-US" dirty="0"/>
              <a:t>using a command line interface (HPC)</a:t>
            </a:r>
          </a:p>
          <a:p>
            <a:pPr lvl="2"/>
            <a:r>
              <a:rPr lang="en-US" dirty="0"/>
              <a:t>Most computational biologists use the command line</a:t>
            </a:r>
          </a:p>
          <a:p>
            <a:endParaRPr lang="en-US" dirty="0"/>
          </a:p>
        </p:txBody>
      </p:sp>
      <p:sp>
        <p:nvSpPr>
          <p:cNvPr id="3" name="Title 2">
            <a:extLst>
              <a:ext uri="{FF2B5EF4-FFF2-40B4-BE49-F238E27FC236}">
                <a16:creationId xmlns:a16="http://schemas.microsoft.com/office/drawing/2014/main" id="{289A2A00-60EE-6943-A010-DC0EE497CA37}"/>
              </a:ext>
            </a:extLst>
          </p:cNvPr>
          <p:cNvSpPr>
            <a:spLocks noGrp="1"/>
          </p:cNvSpPr>
          <p:nvPr>
            <p:ph type="title"/>
          </p:nvPr>
        </p:nvSpPr>
        <p:spPr/>
        <p:txBody>
          <a:bodyPr/>
          <a:lstStyle/>
          <a:p>
            <a:r>
              <a:rPr lang="en-US" dirty="0"/>
              <a:t>Overall goals</a:t>
            </a:r>
          </a:p>
        </p:txBody>
      </p:sp>
      <p:sp>
        <p:nvSpPr>
          <p:cNvPr id="4" name="Slide Number Placeholder 3">
            <a:extLst>
              <a:ext uri="{FF2B5EF4-FFF2-40B4-BE49-F238E27FC236}">
                <a16:creationId xmlns:a16="http://schemas.microsoft.com/office/drawing/2014/main" id="{75F48EF0-DF4A-374A-922E-EFE4708B6B39}"/>
              </a:ext>
            </a:extLst>
          </p:cNvPr>
          <p:cNvSpPr>
            <a:spLocks noGrp="1"/>
          </p:cNvSpPr>
          <p:nvPr>
            <p:ph type="sldNum" sz="quarter" idx="13"/>
          </p:nvPr>
        </p:nvSpPr>
        <p:spPr/>
        <p:txBody>
          <a:bodyPr/>
          <a:lstStyle/>
          <a:p>
            <a:fld id="{F5936FD3-174D-8740-A172-B7093C3E1B2E}" type="slidenum">
              <a:rPr lang="en-US" smtClean="0"/>
              <a:t>2</a:t>
            </a:fld>
            <a:endParaRPr lang="en-US" dirty="0"/>
          </a:p>
        </p:txBody>
      </p:sp>
    </p:spTree>
    <p:extLst>
      <p:ext uri="{BB962C8B-B14F-4D97-AF65-F5344CB8AC3E}">
        <p14:creationId xmlns:p14="http://schemas.microsoft.com/office/powerpoint/2010/main" val="88550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7A78DD-B7CE-2549-945C-DC1179F571E2}"/>
              </a:ext>
            </a:extLst>
          </p:cNvPr>
          <p:cNvSpPr>
            <a:spLocks noGrp="1"/>
          </p:cNvSpPr>
          <p:nvPr>
            <p:ph type="title"/>
          </p:nvPr>
        </p:nvSpPr>
        <p:spPr/>
        <p:txBody>
          <a:bodyPr>
            <a:normAutofit/>
          </a:bodyPr>
          <a:lstStyle/>
          <a:p>
            <a:r>
              <a:rPr lang="en-US" sz="3200" dirty="0"/>
              <a:t>Flow cells are organized in lanes, columns and tiles.</a:t>
            </a:r>
          </a:p>
        </p:txBody>
      </p:sp>
      <p:sp>
        <p:nvSpPr>
          <p:cNvPr id="4" name="Slide Number Placeholder 3">
            <a:extLst>
              <a:ext uri="{FF2B5EF4-FFF2-40B4-BE49-F238E27FC236}">
                <a16:creationId xmlns:a16="http://schemas.microsoft.com/office/drawing/2014/main" id="{BFFB0AC4-C58C-6548-975F-6EE7D2C9F0FE}"/>
              </a:ext>
            </a:extLst>
          </p:cNvPr>
          <p:cNvSpPr>
            <a:spLocks noGrp="1"/>
          </p:cNvSpPr>
          <p:nvPr>
            <p:ph type="sldNum" sz="quarter" idx="13"/>
          </p:nvPr>
        </p:nvSpPr>
        <p:spPr/>
        <p:txBody>
          <a:bodyPr/>
          <a:lstStyle/>
          <a:p>
            <a:fld id="{F5936FD3-174D-8740-A172-B7093C3E1B2E}" type="slidenum">
              <a:rPr lang="en-US" smtClean="0"/>
              <a:t>20</a:t>
            </a:fld>
            <a:endParaRPr lang="en-US"/>
          </a:p>
        </p:txBody>
      </p:sp>
      <p:pic>
        <p:nvPicPr>
          <p:cNvPr id="6" name="Picture 5">
            <a:extLst>
              <a:ext uri="{FF2B5EF4-FFF2-40B4-BE49-F238E27FC236}">
                <a16:creationId xmlns:a16="http://schemas.microsoft.com/office/drawing/2014/main" id="{92B3562D-2014-A34A-BE2A-F55E2BEC197E}"/>
              </a:ext>
            </a:extLst>
          </p:cNvPr>
          <p:cNvPicPr>
            <a:picLocks noChangeAspect="1"/>
          </p:cNvPicPr>
          <p:nvPr/>
        </p:nvPicPr>
        <p:blipFill>
          <a:blip r:embed="rId3"/>
          <a:stretch>
            <a:fillRect/>
          </a:stretch>
        </p:blipFill>
        <p:spPr>
          <a:xfrm>
            <a:off x="2235200" y="2139950"/>
            <a:ext cx="7747000" cy="4216400"/>
          </a:xfrm>
          <a:prstGeom prst="rect">
            <a:avLst/>
          </a:prstGeom>
        </p:spPr>
      </p:pic>
      <p:sp>
        <p:nvSpPr>
          <p:cNvPr id="8" name="Footer Placeholder 7">
            <a:extLst>
              <a:ext uri="{FF2B5EF4-FFF2-40B4-BE49-F238E27FC236}">
                <a16:creationId xmlns:a16="http://schemas.microsoft.com/office/drawing/2014/main" id="{E8A43B91-F22B-724E-A0E7-87EB9E3149C7}"/>
              </a:ext>
            </a:extLst>
          </p:cNvPr>
          <p:cNvSpPr>
            <a:spLocks noGrp="1"/>
          </p:cNvSpPr>
          <p:nvPr>
            <p:ph type="ftr" sz="quarter" idx="12"/>
          </p:nvPr>
        </p:nvSpPr>
        <p:spPr>
          <a:xfrm>
            <a:off x="4038600" y="6538912"/>
            <a:ext cx="4963160" cy="365125"/>
          </a:xfrm>
        </p:spPr>
        <p:txBody>
          <a:bodyPr/>
          <a:lstStyle/>
          <a:p>
            <a:r>
              <a:rPr lang="en-US"/>
              <a:t>Image borrowed from slides shared by Broad Institute (link in description).</a:t>
            </a:r>
            <a:endParaRPr lang="en-US" dirty="0"/>
          </a:p>
        </p:txBody>
      </p:sp>
    </p:spTree>
    <p:extLst>
      <p:ext uri="{BB962C8B-B14F-4D97-AF65-F5344CB8AC3E}">
        <p14:creationId xmlns:p14="http://schemas.microsoft.com/office/powerpoint/2010/main" val="156866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CD26F6-8F99-2345-A355-BCD4A70F40E6}"/>
              </a:ext>
            </a:extLst>
          </p:cNvPr>
          <p:cNvSpPr>
            <a:spLocks noGrp="1"/>
          </p:cNvSpPr>
          <p:nvPr>
            <p:ph type="title"/>
          </p:nvPr>
        </p:nvSpPr>
        <p:spPr/>
        <p:txBody>
          <a:bodyPr>
            <a:normAutofit/>
          </a:bodyPr>
          <a:lstStyle/>
          <a:p>
            <a:r>
              <a:rPr lang="en-US" sz="2800" dirty="0"/>
              <a:t>DNA fragments immobilized on flow cell &amp; amplified into clonal clusters.</a:t>
            </a:r>
          </a:p>
        </p:txBody>
      </p:sp>
      <p:sp>
        <p:nvSpPr>
          <p:cNvPr id="4" name="Slide Number Placeholder 3">
            <a:extLst>
              <a:ext uri="{FF2B5EF4-FFF2-40B4-BE49-F238E27FC236}">
                <a16:creationId xmlns:a16="http://schemas.microsoft.com/office/drawing/2014/main" id="{4694DBE2-F8F6-4F4D-9EBD-325D0B8E7F95}"/>
              </a:ext>
            </a:extLst>
          </p:cNvPr>
          <p:cNvSpPr>
            <a:spLocks noGrp="1"/>
          </p:cNvSpPr>
          <p:nvPr>
            <p:ph type="sldNum" sz="quarter" idx="13"/>
          </p:nvPr>
        </p:nvSpPr>
        <p:spPr/>
        <p:txBody>
          <a:bodyPr/>
          <a:lstStyle/>
          <a:p>
            <a:fld id="{F5936FD3-174D-8740-A172-B7093C3E1B2E}" type="slidenum">
              <a:rPr lang="en-US" smtClean="0"/>
              <a:t>21</a:t>
            </a:fld>
            <a:endParaRPr lang="en-US"/>
          </a:p>
        </p:txBody>
      </p:sp>
      <p:grpSp>
        <p:nvGrpSpPr>
          <p:cNvPr id="11" name="Group 10">
            <a:extLst>
              <a:ext uri="{FF2B5EF4-FFF2-40B4-BE49-F238E27FC236}">
                <a16:creationId xmlns:a16="http://schemas.microsoft.com/office/drawing/2014/main" id="{8396B977-5E52-B04E-9A33-EA7D10DED528}"/>
              </a:ext>
            </a:extLst>
          </p:cNvPr>
          <p:cNvGrpSpPr/>
          <p:nvPr/>
        </p:nvGrpSpPr>
        <p:grpSpPr>
          <a:xfrm>
            <a:off x="680720" y="2989357"/>
            <a:ext cx="10760075" cy="1803400"/>
            <a:chOff x="838200" y="3197860"/>
            <a:chExt cx="12884150" cy="1803400"/>
          </a:xfrm>
        </p:grpSpPr>
        <p:pic>
          <p:nvPicPr>
            <p:cNvPr id="8" name="Picture 7">
              <a:extLst>
                <a:ext uri="{FF2B5EF4-FFF2-40B4-BE49-F238E27FC236}">
                  <a16:creationId xmlns:a16="http://schemas.microsoft.com/office/drawing/2014/main" id="{561F94B7-8668-664A-9B34-177CF9866B6E}"/>
                </a:ext>
              </a:extLst>
            </p:cNvPr>
            <p:cNvPicPr>
              <a:picLocks noChangeAspect="1"/>
            </p:cNvPicPr>
            <p:nvPr/>
          </p:nvPicPr>
          <p:blipFill>
            <a:blip r:embed="rId3"/>
            <a:stretch>
              <a:fillRect/>
            </a:stretch>
          </p:blipFill>
          <p:spPr>
            <a:xfrm>
              <a:off x="838200" y="3197860"/>
              <a:ext cx="5435600" cy="1803400"/>
            </a:xfrm>
            <a:prstGeom prst="rect">
              <a:avLst/>
            </a:prstGeom>
          </p:spPr>
        </p:pic>
        <p:pic>
          <p:nvPicPr>
            <p:cNvPr id="10" name="Picture 9">
              <a:extLst>
                <a:ext uri="{FF2B5EF4-FFF2-40B4-BE49-F238E27FC236}">
                  <a16:creationId xmlns:a16="http://schemas.microsoft.com/office/drawing/2014/main" id="{90FCC556-E544-B74D-8379-103E7417C747}"/>
                </a:ext>
              </a:extLst>
            </p:cNvPr>
            <p:cNvPicPr>
              <a:picLocks noChangeAspect="1"/>
            </p:cNvPicPr>
            <p:nvPr/>
          </p:nvPicPr>
          <p:blipFill>
            <a:blip r:embed="rId4"/>
            <a:stretch>
              <a:fillRect/>
            </a:stretch>
          </p:blipFill>
          <p:spPr>
            <a:xfrm>
              <a:off x="6242050" y="3197860"/>
              <a:ext cx="7480300" cy="1651000"/>
            </a:xfrm>
            <a:prstGeom prst="rect">
              <a:avLst/>
            </a:prstGeom>
          </p:spPr>
        </p:pic>
      </p:grpSp>
      <p:sp>
        <p:nvSpPr>
          <p:cNvPr id="13" name="Footer Placeholder 12">
            <a:extLst>
              <a:ext uri="{FF2B5EF4-FFF2-40B4-BE49-F238E27FC236}">
                <a16:creationId xmlns:a16="http://schemas.microsoft.com/office/drawing/2014/main" id="{B34E7F91-07B0-4C41-AE27-F3FC39C7DFF8}"/>
              </a:ext>
            </a:extLst>
          </p:cNvPr>
          <p:cNvSpPr>
            <a:spLocks noGrp="1"/>
          </p:cNvSpPr>
          <p:nvPr>
            <p:ph type="ftr" sz="quarter" idx="12"/>
          </p:nvPr>
        </p:nvSpPr>
        <p:spPr>
          <a:xfrm>
            <a:off x="4038600" y="6356350"/>
            <a:ext cx="4414520" cy="365125"/>
          </a:xfrm>
        </p:spPr>
        <p:txBody>
          <a:bodyPr/>
          <a:lstStyle/>
          <a:p>
            <a:r>
              <a:rPr lang="en-US"/>
              <a:t>Image adapted from blog by Lauren Launen (link in description).</a:t>
            </a:r>
            <a:endParaRPr lang="en-US" dirty="0"/>
          </a:p>
        </p:txBody>
      </p:sp>
      <p:sp>
        <p:nvSpPr>
          <p:cNvPr id="14" name="TextBox 13">
            <a:extLst>
              <a:ext uri="{FF2B5EF4-FFF2-40B4-BE49-F238E27FC236}">
                <a16:creationId xmlns:a16="http://schemas.microsoft.com/office/drawing/2014/main" id="{D689CFD8-B6FE-2843-9A5A-D1BC05E7EEF6}"/>
              </a:ext>
            </a:extLst>
          </p:cNvPr>
          <p:cNvSpPr txBox="1"/>
          <p:nvPr/>
        </p:nvSpPr>
        <p:spPr>
          <a:xfrm>
            <a:off x="838200" y="4998279"/>
            <a:ext cx="1183640" cy="629920"/>
          </a:xfrm>
          <a:prstGeom prst="rect">
            <a:avLst/>
          </a:prstGeom>
          <a:noFill/>
          <a:ln>
            <a:noFill/>
          </a:ln>
        </p:spPr>
        <p:txBody>
          <a:bodyPr wrap="square" rtlCol="0" anchor="ctr" anchorCtr="0">
            <a:noAutofit/>
          </a:bodyPr>
          <a:lstStyle/>
          <a:p>
            <a:pPr>
              <a:spcAft>
                <a:spcPts val="600"/>
              </a:spcAft>
            </a:pPr>
            <a:r>
              <a:rPr lang="en-US" sz="1200" dirty="0">
                <a:latin typeface="Helvetica" charset="0"/>
                <a:ea typeface="Times New Roman" charset="0"/>
                <a:cs typeface="Arial" charset="0"/>
              </a:rPr>
              <a:t>cDNA fragments stick to complementary sequences on flow cell.</a:t>
            </a:r>
          </a:p>
        </p:txBody>
      </p:sp>
      <p:sp>
        <p:nvSpPr>
          <p:cNvPr id="15" name="TextBox 14">
            <a:extLst>
              <a:ext uri="{FF2B5EF4-FFF2-40B4-BE49-F238E27FC236}">
                <a16:creationId xmlns:a16="http://schemas.microsoft.com/office/drawing/2014/main" id="{91088DAF-6D57-F042-BE3D-DE99BFA84470}"/>
              </a:ext>
            </a:extLst>
          </p:cNvPr>
          <p:cNvSpPr txBox="1"/>
          <p:nvPr/>
        </p:nvSpPr>
        <p:spPr>
          <a:xfrm>
            <a:off x="2889505" y="4792757"/>
            <a:ext cx="1524000" cy="901147"/>
          </a:xfrm>
          <a:prstGeom prst="rect">
            <a:avLst/>
          </a:prstGeom>
          <a:noFill/>
          <a:ln>
            <a:noFill/>
          </a:ln>
        </p:spPr>
        <p:txBody>
          <a:bodyPr wrap="square" rtlCol="0" anchor="ctr" anchorCtr="0">
            <a:noAutofit/>
          </a:bodyPr>
          <a:lstStyle/>
          <a:p>
            <a:pPr>
              <a:spcAft>
                <a:spcPts val="600"/>
              </a:spcAft>
            </a:pPr>
            <a:r>
              <a:rPr lang="en-US" sz="1200" dirty="0">
                <a:latin typeface="Helvetica" charset="0"/>
                <a:ea typeface="Times New Roman" charset="0"/>
                <a:cs typeface="Arial" charset="0"/>
              </a:rPr>
              <a:t>Fragments bend. Adapter on other end pairs with complementary sequence.</a:t>
            </a:r>
          </a:p>
        </p:txBody>
      </p:sp>
      <p:sp>
        <p:nvSpPr>
          <p:cNvPr id="16" name="TextBox 15">
            <a:extLst>
              <a:ext uri="{FF2B5EF4-FFF2-40B4-BE49-F238E27FC236}">
                <a16:creationId xmlns:a16="http://schemas.microsoft.com/office/drawing/2014/main" id="{7009D168-6735-554E-91C0-068A63528AD3}"/>
              </a:ext>
            </a:extLst>
          </p:cNvPr>
          <p:cNvSpPr txBox="1"/>
          <p:nvPr/>
        </p:nvSpPr>
        <p:spPr>
          <a:xfrm>
            <a:off x="687895" y="2334411"/>
            <a:ext cx="1731176" cy="283886"/>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Immobilization</a:t>
            </a:r>
          </a:p>
        </p:txBody>
      </p:sp>
      <p:sp>
        <p:nvSpPr>
          <p:cNvPr id="17" name="TextBox 16">
            <a:extLst>
              <a:ext uri="{FF2B5EF4-FFF2-40B4-BE49-F238E27FC236}">
                <a16:creationId xmlns:a16="http://schemas.microsoft.com/office/drawing/2014/main" id="{D5859306-BFEC-C844-888F-F2999063BBF1}"/>
              </a:ext>
            </a:extLst>
          </p:cNvPr>
          <p:cNvSpPr txBox="1"/>
          <p:nvPr/>
        </p:nvSpPr>
        <p:spPr>
          <a:xfrm>
            <a:off x="3143195" y="2346517"/>
            <a:ext cx="1148080" cy="271780"/>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Bridging</a:t>
            </a:r>
          </a:p>
        </p:txBody>
      </p:sp>
      <p:sp>
        <p:nvSpPr>
          <p:cNvPr id="18" name="TextBox 17">
            <a:extLst>
              <a:ext uri="{FF2B5EF4-FFF2-40B4-BE49-F238E27FC236}">
                <a16:creationId xmlns:a16="http://schemas.microsoft.com/office/drawing/2014/main" id="{7292B5E9-6210-D649-8CF3-903D4CE63DCC}"/>
              </a:ext>
            </a:extLst>
          </p:cNvPr>
          <p:cNvSpPr txBox="1"/>
          <p:nvPr/>
        </p:nvSpPr>
        <p:spPr>
          <a:xfrm>
            <a:off x="5246236" y="2160104"/>
            <a:ext cx="2008448" cy="1094177"/>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Synthesize complementary strand</a:t>
            </a:r>
          </a:p>
        </p:txBody>
      </p:sp>
      <p:sp>
        <p:nvSpPr>
          <p:cNvPr id="19" name="TextBox 18">
            <a:extLst>
              <a:ext uri="{FF2B5EF4-FFF2-40B4-BE49-F238E27FC236}">
                <a16:creationId xmlns:a16="http://schemas.microsoft.com/office/drawing/2014/main" id="{1B5FAEED-C7FC-CA43-B787-88DDBC15B370}"/>
              </a:ext>
            </a:extLst>
          </p:cNvPr>
          <p:cNvSpPr txBox="1"/>
          <p:nvPr/>
        </p:nvSpPr>
        <p:spPr>
          <a:xfrm>
            <a:off x="7612492" y="2346517"/>
            <a:ext cx="1624275" cy="271780"/>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Linearization</a:t>
            </a:r>
          </a:p>
        </p:txBody>
      </p:sp>
      <p:sp>
        <p:nvSpPr>
          <p:cNvPr id="20" name="TextBox 19">
            <a:extLst>
              <a:ext uri="{FF2B5EF4-FFF2-40B4-BE49-F238E27FC236}">
                <a16:creationId xmlns:a16="http://schemas.microsoft.com/office/drawing/2014/main" id="{9D1BEDBD-967D-334F-86B3-762FD66D3B7D}"/>
              </a:ext>
            </a:extLst>
          </p:cNvPr>
          <p:cNvSpPr txBox="1"/>
          <p:nvPr/>
        </p:nvSpPr>
        <p:spPr>
          <a:xfrm>
            <a:off x="9594575" y="2160104"/>
            <a:ext cx="2080590" cy="637669"/>
          </a:xfrm>
          <a:prstGeom prst="rect">
            <a:avLst/>
          </a:prstGeom>
          <a:noFill/>
          <a:ln>
            <a:solidFill>
              <a:schemeClr val="accent1">
                <a:shade val="50000"/>
              </a:schemeClr>
            </a:solidFill>
          </a:ln>
        </p:spPr>
        <p:txBody>
          <a:bodyPr wrap="square" rtlCol="0" anchor="ctr" anchorCtr="0">
            <a:noAutofit/>
          </a:bodyPr>
          <a:lstStyle/>
          <a:p>
            <a:r>
              <a:rPr lang="en-US" sz="2000" dirty="0">
                <a:latin typeface="Helvetica" charset="0"/>
                <a:ea typeface="Times New Roman" charset="0"/>
                <a:cs typeface="Arial" charset="0"/>
              </a:rPr>
              <a:t>Repeat steps =&gt; </a:t>
            </a:r>
          </a:p>
          <a:p>
            <a:r>
              <a:rPr lang="en-US" sz="2000" dirty="0">
                <a:latin typeface="Helvetica" charset="0"/>
                <a:ea typeface="Times New Roman" charset="0"/>
                <a:cs typeface="Arial" charset="0"/>
              </a:rPr>
              <a:t>Clonal clusters</a:t>
            </a:r>
          </a:p>
        </p:txBody>
      </p:sp>
    </p:spTree>
    <p:extLst>
      <p:ext uri="{BB962C8B-B14F-4D97-AF65-F5344CB8AC3E}">
        <p14:creationId xmlns:p14="http://schemas.microsoft.com/office/powerpoint/2010/main" val="3076862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7868605-E473-AC49-8B20-8C7711B905BC}"/>
              </a:ext>
            </a:extLst>
          </p:cNvPr>
          <p:cNvSpPr>
            <a:spLocks noGrp="1"/>
          </p:cNvSpPr>
          <p:nvPr>
            <p:ph type="body" sz="quarter" idx="10"/>
          </p:nvPr>
        </p:nvSpPr>
        <p:spPr>
          <a:xfrm>
            <a:off x="838200" y="1876483"/>
            <a:ext cx="6812280" cy="3871829"/>
          </a:xfrm>
        </p:spPr>
        <p:txBody>
          <a:bodyPr/>
          <a:lstStyle/>
          <a:p>
            <a:pPr marL="514350" indent="-514350">
              <a:buFont typeface="+mj-lt"/>
              <a:buAutoNum type="arabicPeriod"/>
            </a:pPr>
            <a:r>
              <a:rPr lang="en-US" dirty="0"/>
              <a:t>Adapters contain primer binding sites.</a:t>
            </a:r>
          </a:p>
          <a:p>
            <a:pPr marL="514350" indent="-514350">
              <a:buFont typeface="+mj-lt"/>
              <a:buAutoNum type="arabicPeriod"/>
            </a:pPr>
            <a:r>
              <a:rPr lang="en-US" dirty="0"/>
              <a:t>Nucleotide with reversible terminator &amp; fluorophore added.</a:t>
            </a:r>
          </a:p>
          <a:p>
            <a:pPr marL="514350" indent="-514350">
              <a:buFont typeface="+mj-lt"/>
              <a:buAutoNum type="arabicPeriod"/>
            </a:pPr>
            <a:r>
              <a:rPr lang="en-US" dirty="0"/>
              <a:t>Image nucleotide added.</a:t>
            </a:r>
          </a:p>
          <a:p>
            <a:pPr marL="514350" indent="-514350">
              <a:buFont typeface="+mj-lt"/>
              <a:buAutoNum type="arabicPeriod"/>
            </a:pPr>
            <a:r>
              <a:rPr lang="en-US" dirty="0"/>
              <a:t>Remove terminator and fluorophore.</a:t>
            </a:r>
          </a:p>
          <a:p>
            <a:pPr marL="514350" indent="-514350">
              <a:buFont typeface="+mj-lt"/>
              <a:buAutoNum type="arabicPeriod"/>
            </a:pPr>
            <a:r>
              <a:rPr lang="en-US" dirty="0"/>
              <a:t>Repeat 2-4.</a:t>
            </a:r>
          </a:p>
          <a:p>
            <a:pPr marL="514350" indent="-514350">
              <a:buFont typeface="+mj-lt"/>
              <a:buAutoNum type="arabicPeriod"/>
            </a:pPr>
            <a:endParaRPr lang="en-US" dirty="0"/>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40239E97-353C-E149-BA57-C95EC830216E}"/>
              </a:ext>
            </a:extLst>
          </p:cNvPr>
          <p:cNvSpPr>
            <a:spLocks noGrp="1"/>
          </p:cNvSpPr>
          <p:nvPr>
            <p:ph type="title"/>
          </p:nvPr>
        </p:nvSpPr>
        <p:spPr/>
        <p:txBody>
          <a:bodyPr/>
          <a:lstStyle/>
          <a:p>
            <a:r>
              <a:rPr lang="en-US" dirty="0"/>
              <a:t>Sequencing by Synthesis</a:t>
            </a:r>
          </a:p>
        </p:txBody>
      </p:sp>
      <p:sp>
        <p:nvSpPr>
          <p:cNvPr id="12" name="Footer Placeholder 11">
            <a:extLst>
              <a:ext uri="{FF2B5EF4-FFF2-40B4-BE49-F238E27FC236}">
                <a16:creationId xmlns:a16="http://schemas.microsoft.com/office/drawing/2014/main" id="{A20AA074-6863-A043-9905-A7AB66E7FBD9}"/>
              </a:ext>
            </a:extLst>
          </p:cNvPr>
          <p:cNvSpPr>
            <a:spLocks noGrp="1"/>
          </p:cNvSpPr>
          <p:nvPr>
            <p:ph type="ftr" sz="quarter" idx="12"/>
          </p:nvPr>
        </p:nvSpPr>
        <p:spPr/>
        <p:txBody>
          <a:bodyPr/>
          <a:lstStyle/>
          <a:p>
            <a:r>
              <a:rPr lang="en-US"/>
              <a:t>Image source: DMLapato [CC BY-SA 4.0 (https://creativecommons.org/licenses/by-sa/4.0)]</a:t>
            </a:r>
            <a:endParaRPr lang="en-US" dirty="0"/>
          </a:p>
        </p:txBody>
      </p:sp>
      <p:sp>
        <p:nvSpPr>
          <p:cNvPr id="4" name="Slide Number Placeholder 3">
            <a:extLst>
              <a:ext uri="{FF2B5EF4-FFF2-40B4-BE49-F238E27FC236}">
                <a16:creationId xmlns:a16="http://schemas.microsoft.com/office/drawing/2014/main" id="{346AD642-C37B-B74F-B54D-E726F6B5B3F6}"/>
              </a:ext>
            </a:extLst>
          </p:cNvPr>
          <p:cNvSpPr>
            <a:spLocks noGrp="1"/>
          </p:cNvSpPr>
          <p:nvPr>
            <p:ph type="sldNum" sz="quarter" idx="13"/>
          </p:nvPr>
        </p:nvSpPr>
        <p:spPr/>
        <p:txBody>
          <a:bodyPr/>
          <a:lstStyle/>
          <a:p>
            <a:fld id="{F5936FD3-174D-8740-A172-B7093C3E1B2E}" type="slidenum">
              <a:rPr lang="en-US" smtClean="0"/>
              <a:t>22</a:t>
            </a:fld>
            <a:endParaRPr lang="en-US"/>
          </a:p>
        </p:txBody>
      </p:sp>
      <p:pic>
        <p:nvPicPr>
          <p:cNvPr id="10" name="Picture 9">
            <a:extLst>
              <a:ext uri="{FF2B5EF4-FFF2-40B4-BE49-F238E27FC236}">
                <a16:creationId xmlns:a16="http://schemas.microsoft.com/office/drawing/2014/main" id="{1AA88748-344E-8244-BA4E-D4DE7ECA3167}"/>
              </a:ext>
            </a:extLst>
          </p:cNvPr>
          <p:cNvPicPr>
            <a:picLocks noChangeAspect="1"/>
          </p:cNvPicPr>
          <p:nvPr/>
        </p:nvPicPr>
        <p:blipFill>
          <a:blip r:embed="rId3"/>
          <a:stretch>
            <a:fillRect/>
          </a:stretch>
        </p:blipFill>
        <p:spPr>
          <a:xfrm>
            <a:off x="8181892" y="1934528"/>
            <a:ext cx="3949148" cy="4063724"/>
          </a:xfrm>
          <a:prstGeom prst="rect">
            <a:avLst/>
          </a:prstGeom>
        </p:spPr>
      </p:pic>
    </p:spTree>
    <p:extLst>
      <p:ext uri="{BB962C8B-B14F-4D97-AF65-F5344CB8AC3E}">
        <p14:creationId xmlns:p14="http://schemas.microsoft.com/office/powerpoint/2010/main" val="2084412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F73AE4-969C-DE46-B30E-58C6520E2CF1}"/>
              </a:ext>
            </a:extLst>
          </p:cNvPr>
          <p:cNvSpPr>
            <a:spLocks noGrp="1"/>
          </p:cNvSpPr>
          <p:nvPr>
            <p:ph type="title"/>
          </p:nvPr>
        </p:nvSpPr>
        <p:spPr/>
        <p:txBody>
          <a:bodyPr/>
          <a:lstStyle/>
          <a:p>
            <a:r>
              <a:rPr lang="en-US" dirty="0"/>
              <a:t>Strong signal from monoclonal clusters.</a:t>
            </a:r>
          </a:p>
        </p:txBody>
      </p:sp>
      <p:sp>
        <p:nvSpPr>
          <p:cNvPr id="4" name="Slide Number Placeholder 3">
            <a:extLst>
              <a:ext uri="{FF2B5EF4-FFF2-40B4-BE49-F238E27FC236}">
                <a16:creationId xmlns:a16="http://schemas.microsoft.com/office/drawing/2014/main" id="{55524B18-20B3-2745-A2AB-D500C2A237C1}"/>
              </a:ext>
            </a:extLst>
          </p:cNvPr>
          <p:cNvSpPr>
            <a:spLocks noGrp="1"/>
          </p:cNvSpPr>
          <p:nvPr>
            <p:ph type="sldNum" sz="quarter" idx="13"/>
          </p:nvPr>
        </p:nvSpPr>
        <p:spPr/>
        <p:txBody>
          <a:bodyPr/>
          <a:lstStyle/>
          <a:p>
            <a:fld id="{F5936FD3-174D-8740-A172-B7093C3E1B2E}" type="slidenum">
              <a:rPr lang="en-US" smtClean="0"/>
              <a:t>23</a:t>
            </a:fld>
            <a:endParaRPr lang="en-US"/>
          </a:p>
        </p:txBody>
      </p:sp>
      <p:pic>
        <p:nvPicPr>
          <p:cNvPr id="5" name="Picture 4">
            <a:extLst>
              <a:ext uri="{FF2B5EF4-FFF2-40B4-BE49-F238E27FC236}">
                <a16:creationId xmlns:a16="http://schemas.microsoft.com/office/drawing/2014/main" id="{307FF4B5-0A0F-E645-BFC4-7AC0E62ACB6A}"/>
              </a:ext>
            </a:extLst>
          </p:cNvPr>
          <p:cNvPicPr>
            <a:picLocks noChangeAspect="1"/>
          </p:cNvPicPr>
          <p:nvPr/>
        </p:nvPicPr>
        <p:blipFill>
          <a:blip r:embed="rId3"/>
          <a:stretch>
            <a:fillRect/>
          </a:stretch>
        </p:blipFill>
        <p:spPr>
          <a:xfrm>
            <a:off x="3657601" y="2038348"/>
            <a:ext cx="4456872" cy="4172228"/>
          </a:xfrm>
          <a:prstGeom prst="rect">
            <a:avLst/>
          </a:prstGeom>
        </p:spPr>
      </p:pic>
    </p:spTree>
    <p:extLst>
      <p:ext uri="{BB962C8B-B14F-4D97-AF65-F5344CB8AC3E}">
        <p14:creationId xmlns:p14="http://schemas.microsoft.com/office/powerpoint/2010/main" val="2024794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90D07-58DA-3C40-97F7-508A028B6867}"/>
              </a:ext>
            </a:extLst>
          </p:cNvPr>
          <p:cNvSpPr>
            <a:spLocks noGrp="1"/>
          </p:cNvSpPr>
          <p:nvPr>
            <p:ph type="body" sz="quarter" idx="10"/>
          </p:nvPr>
        </p:nvSpPr>
        <p:spPr>
          <a:xfrm>
            <a:off x="838200" y="1876483"/>
            <a:ext cx="10515600" cy="3484031"/>
          </a:xfrm>
        </p:spPr>
        <p:txBody>
          <a:bodyPr/>
          <a:lstStyle/>
          <a:p>
            <a:r>
              <a:rPr lang="en-US" dirty="0"/>
              <a:t>Read sequence.</a:t>
            </a:r>
          </a:p>
          <a:p>
            <a:endParaRPr lang="en-US" dirty="0"/>
          </a:p>
          <a:p>
            <a:r>
              <a:rPr lang="en-US" dirty="0"/>
              <a:t>Instrument used, flow cell id, lane number, tile number, etc.</a:t>
            </a:r>
          </a:p>
          <a:p>
            <a:endParaRPr lang="en-US" dirty="0"/>
          </a:p>
          <a:p>
            <a:r>
              <a:rPr lang="en-US" dirty="0"/>
              <a:t>Quality of each base call.</a:t>
            </a:r>
          </a:p>
          <a:p>
            <a:endParaRPr lang="en-US" dirty="0"/>
          </a:p>
          <a:p>
            <a:endParaRPr lang="en-US" dirty="0"/>
          </a:p>
        </p:txBody>
      </p:sp>
      <p:sp>
        <p:nvSpPr>
          <p:cNvPr id="3" name="Title 2">
            <a:extLst>
              <a:ext uri="{FF2B5EF4-FFF2-40B4-BE49-F238E27FC236}">
                <a16:creationId xmlns:a16="http://schemas.microsoft.com/office/drawing/2014/main" id="{43BFF79D-5849-2149-8A68-BD67B506391B}"/>
              </a:ext>
            </a:extLst>
          </p:cNvPr>
          <p:cNvSpPr>
            <a:spLocks noGrp="1"/>
          </p:cNvSpPr>
          <p:nvPr>
            <p:ph type="title"/>
          </p:nvPr>
        </p:nvSpPr>
        <p:spPr/>
        <p:txBody>
          <a:bodyPr>
            <a:normAutofit/>
          </a:bodyPr>
          <a:lstStyle/>
          <a:p>
            <a:r>
              <a:rPr lang="en-US" sz="3200" dirty="0"/>
              <a:t>FASTQ files contain detailed information about each read.</a:t>
            </a:r>
          </a:p>
        </p:txBody>
      </p:sp>
      <p:sp>
        <p:nvSpPr>
          <p:cNvPr id="4" name="Slide Number Placeholder 3">
            <a:extLst>
              <a:ext uri="{FF2B5EF4-FFF2-40B4-BE49-F238E27FC236}">
                <a16:creationId xmlns:a16="http://schemas.microsoft.com/office/drawing/2014/main" id="{3FB0E1AF-C0D9-3547-9DDD-F7E698F5104B}"/>
              </a:ext>
            </a:extLst>
          </p:cNvPr>
          <p:cNvSpPr>
            <a:spLocks noGrp="1"/>
          </p:cNvSpPr>
          <p:nvPr>
            <p:ph type="sldNum" sz="quarter" idx="13"/>
          </p:nvPr>
        </p:nvSpPr>
        <p:spPr/>
        <p:txBody>
          <a:bodyPr/>
          <a:lstStyle/>
          <a:p>
            <a:fld id="{F5936FD3-174D-8740-A172-B7093C3E1B2E}" type="slidenum">
              <a:rPr lang="en-US" smtClean="0"/>
              <a:t>24</a:t>
            </a:fld>
            <a:endParaRPr lang="en-US"/>
          </a:p>
        </p:txBody>
      </p:sp>
    </p:spTree>
    <p:extLst>
      <p:ext uri="{BB962C8B-B14F-4D97-AF65-F5344CB8AC3E}">
        <p14:creationId xmlns:p14="http://schemas.microsoft.com/office/powerpoint/2010/main" val="184815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Various possible causes: Example </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25</a:t>
            </a:fld>
            <a:endParaRPr lang="en-US"/>
          </a:p>
        </p:txBody>
      </p:sp>
      <p:pic>
        <p:nvPicPr>
          <p:cNvPr id="6" name="Picture 5">
            <a:extLst>
              <a:ext uri="{FF2B5EF4-FFF2-40B4-BE49-F238E27FC236}">
                <a16:creationId xmlns:a16="http://schemas.microsoft.com/office/drawing/2014/main" id="{B1D02786-E246-4147-BBFE-9365D9892B28}"/>
              </a:ext>
            </a:extLst>
          </p:cNvPr>
          <p:cNvPicPr>
            <a:picLocks noChangeAspect="1"/>
          </p:cNvPicPr>
          <p:nvPr/>
        </p:nvPicPr>
        <p:blipFill>
          <a:blip r:embed="rId3"/>
          <a:stretch>
            <a:fillRect/>
          </a:stretch>
        </p:blipFill>
        <p:spPr>
          <a:xfrm>
            <a:off x="6573078" y="3498573"/>
            <a:ext cx="4536385" cy="1991691"/>
          </a:xfrm>
          <a:prstGeom prst="rect">
            <a:avLst/>
          </a:prstGeom>
        </p:spPr>
      </p:pic>
      <p:pic>
        <p:nvPicPr>
          <p:cNvPr id="8" name="Picture 7">
            <a:extLst>
              <a:ext uri="{FF2B5EF4-FFF2-40B4-BE49-F238E27FC236}">
                <a16:creationId xmlns:a16="http://schemas.microsoft.com/office/drawing/2014/main" id="{49E820B8-49BA-0A41-876D-12346C32B448}"/>
              </a:ext>
            </a:extLst>
          </p:cNvPr>
          <p:cNvPicPr>
            <a:picLocks noChangeAspect="1"/>
          </p:cNvPicPr>
          <p:nvPr/>
        </p:nvPicPr>
        <p:blipFill>
          <a:blip r:embed="rId4"/>
          <a:stretch>
            <a:fillRect/>
          </a:stretch>
        </p:blipFill>
        <p:spPr>
          <a:xfrm>
            <a:off x="1019588" y="3273286"/>
            <a:ext cx="4877629" cy="2022165"/>
          </a:xfrm>
          <a:prstGeom prst="rect">
            <a:avLst/>
          </a:prstGeom>
        </p:spPr>
      </p:pic>
      <p:cxnSp>
        <p:nvCxnSpPr>
          <p:cNvPr id="11" name="Straight Connector 10">
            <a:extLst>
              <a:ext uri="{FF2B5EF4-FFF2-40B4-BE49-F238E27FC236}">
                <a16:creationId xmlns:a16="http://schemas.microsoft.com/office/drawing/2014/main" id="{1D68E8A4-D3C3-664C-A87E-773BA58C1270}"/>
              </a:ext>
            </a:extLst>
          </p:cNvPr>
          <p:cNvCxnSpPr>
            <a:cxnSpLocks/>
          </p:cNvCxnSpPr>
          <p:nvPr/>
        </p:nvCxnSpPr>
        <p:spPr>
          <a:xfrm>
            <a:off x="6188765" y="2226365"/>
            <a:ext cx="0" cy="386963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38A56C-1C0C-3246-9A6B-C835FB02B6C5}"/>
              </a:ext>
            </a:extLst>
          </p:cNvPr>
          <p:cNvSpPr txBox="1"/>
          <p:nvPr/>
        </p:nvSpPr>
        <p:spPr>
          <a:xfrm>
            <a:off x="1948069" y="2226365"/>
            <a:ext cx="2517913" cy="914400"/>
          </a:xfrm>
          <a:prstGeom prst="rect">
            <a:avLst/>
          </a:prstGeom>
          <a:noFill/>
          <a:ln>
            <a:solidFill>
              <a:schemeClr val="accent1">
                <a:shade val="50000"/>
              </a:schemeClr>
            </a:solidFill>
          </a:ln>
        </p:spPr>
        <p:txBody>
          <a:bodyPr wrap="none" rtlCol="0" anchor="ctr" anchorCtr="0">
            <a:noAutofit/>
          </a:bodyPr>
          <a:lstStyle/>
          <a:p>
            <a:pPr algn="ctr">
              <a:spcAft>
                <a:spcPts val="600"/>
              </a:spcAft>
            </a:pPr>
            <a:r>
              <a:rPr lang="en-US" sz="2000" dirty="0">
                <a:latin typeface="Helvetica" charset="0"/>
                <a:ea typeface="Times New Roman" charset="0"/>
                <a:cs typeface="Arial" charset="0"/>
              </a:rPr>
              <a:t>Ideal world</a:t>
            </a:r>
          </a:p>
        </p:txBody>
      </p:sp>
      <p:sp>
        <p:nvSpPr>
          <p:cNvPr id="14" name="TextBox 13">
            <a:extLst>
              <a:ext uri="{FF2B5EF4-FFF2-40B4-BE49-F238E27FC236}">
                <a16:creationId xmlns:a16="http://schemas.microsoft.com/office/drawing/2014/main" id="{F0C2E028-28D2-2D4A-BDD9-9E8533E21220}"/>
              </a:ext>
            </a:extLst>
          </p:cNvPr>
          <p:cNvSpPr txBox="1"/>
          <p:nvPr/>
        </p:nvSpPr>
        <p:spPr>
          <a:xfrm>
            <a:off x="8010939" y="2226365"/>
            <a:ext cx="2517913" cy="914400"/>
          </a:xfrm>
          <a:prstGeom prst="rect">
            <a:avLst/>
          </a:prstGeom>
          <a:noFill/>
          <a:ln>
            <a:solidFill>
              <a:schemeClr val="accent1">
                <a:shade val="50000"/>
              </a:schemeClr>
            </a:solidFill>
          </a:ln>
        </p:spPr>
        <p:txBody>
          <a:bodyPr wrap="none" rtlCol="0" anchor="ctr" anchorCtr="0">
            <a:noAutofit/>
          </a:bodyPr>
          <a:lstStyle/>
          <a:p>
            <a:pPr algn="ctr">
              <a:spcAft>
                <a:spcPts val="600"/>
              </a:spcAft>
            </a:pPr>
            <a:r>
              <a:rPr lang="en-US" sz="2000" dirty="0">
                <a:latin typeface="Helvetica" charset="0"/>
                <a:ea typeface="Times New Roman" charset="0"/>
                <a:cs typeface="Arial" charset="0"/>
              </a:rPr>
              <a:t>Real world</a:t>
            </a:r>
          </a:p>
        </p:txBody>
      </p:sp>
      <p:sp>
        <p:nvSpPr>
          <p:cNvPr id="16" name="Footer Placeholder 15">
            <a:extLst>
              <a:ext uri="{FF2B5EF4-FFF2-40B4-BE49-F238E27FC236}">
                <a16:creationId xmlns:a16="http://schemas.microsoft.com/office/drawing/2014/main" id="{19FCE14D-CA3D-454B-BA42-9EC3E46D103B}"/>
              </a:ext>
            </a:extLst>
          </p:cNvPr>
          <p:cNvSpPr>
            <a:spLocks noGrp="1"/>
          </p:cNvSpPr>
          <p:nvPr>
            <p:ph type="ftr" sz="quarter" idx="12"/>
          </p:nvPr>
        </p:nvSpPr>
        <p:spPr>
          <a:xfrm>
            <a:off x="4038599" y="6356350"/>
            <a:ext cx="4760843" cy="365125"/>
          </a:xfrm>
        </p:spPr>
        <p:txBody>
          <a:bodyPr/>
          <a:lstStyle/>
          <a:p>
            <a:r>
              <a:rPr lang="en-US"/>
              <a:t>Image adapted from a Broad Institute presentation (link in description).</a:t>
            </a:r>
            <a:endParaRPr lang="en-US" dirty="0"/>
          </a:p>
        </p:txBody>
      </p:sp>
    </p:spTree>
    <p:extLst>
      <p:ext uri="{BB962C8B-B14F-4D97-AF65-F5344CB8AC3E}">
        <p14:creationId xmlns:p14="http://schemas.microsoft.com/office/powerpoint/2010/main" val="2871928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Various possible causes: Example </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26</a:t>
            </a:fld>
            <a:endParaRPr lang="en-US"/>
          </a:p>
        </p:txBody>
      </p:sp>
      <p:sp>
        <p:nvSpPr>
          <p:cNvPr id="16" name="Footer Placeholder 15">
            <a:extLst>
              <a:ext uri="{FF2B5EF4-FFF2-40B4-BE49-F238E27FC236}">
                <a16:creationId xmlns:a16="http://schemas.microsoft.com/office/drawing/2014/main" id="{19FCE14D-CA3D-454B-BA42-9EC3E46D103B}"/>
              </a:ext>
            </a:extLst>
          </p:cNvPr>
          <p:cNvSpPr>
            <a:spLocks noGrp="1"/>
          </p:cNvSpPr>
          <p:nvPr>
            <p:ph type="ftr" sz="quarter" idx="12"/>
          </p:nvPr>
        </p:nvSpPr>
        <p:spPr>
          <a:xfrm>
            <a:off x="4038599" y="6356350"/>
            <a:ext cx="4760843" cy="365125"/>
          </a:xfrm>
        </p:spPr>
        <p:txBody>
          <a:bodyPr/>
          <a:lstStyle/>
          <a:p>
            <a:r>
              <a:rPr lang="en-US" dirty="0"/>
              <a:t>Image adapted from Pfeiffer et al., Scientific Reports, (2018) 8:10950.</a:t>
            </a:r>
          </a:p>
        </p:txBody>
      </p:sp>
      <p:pic>
        <p:nvPicPr>
          <p:cNvPr id="5" name="Picture 4">
            <a:extLst>
              <a:ext uri="{FF2B5EF4-FFF2-40B4-BE49-F238E27FC236}">
                <a16:creationId xmlns:a16="http://schemas.microsoft.com/office/drawing/2014/main" id="{100BE0E9-039D-124B-97D5-DE569A2988F7}"/>
              </a:ext>
            </a:extLst>
          </p:cNvPr>
          <p:cNvPicPr>
            <a:picLocks noChangeAspect="1"/>
          </p:cNvPicPr>
          <p:nvPr/>
        </p:nvPicPr>
        <p:blipFill>
          <a:blip r:embed="rId3"/>
          <a:stretch>
            <a:fillRect/>
          </a:stretch>
        </p:blipFill>
        <p:spPr>
          <a:xfrm>
            <a:off x="2372730" y="2317314"/>
            <a:ext cx="7459157" cy="3340683"/>
          </a:xfrm>
          <a:prstGeom prst="rect">
            <a:avLst/>
          </a:prstGeom>
        </p:spPr>
      </p:pic>
    </p:spTree>
    <p:extLst>
      <p:ext uri="{BB962C8B-B14F-4D97-AF65-F5344CB8AC3E}">
        <p14:creationId xmlns:p14="http://schemas.microsoft.com/office/powerpoint/2010/main" val="2273271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CFF48-C81B-3C40-AB5C-ABB9A7B49332}"/>
              </a:ext>
            </a:extLst>
          </p:cNvPr>
          <p:cNvSpPr>
            <a:spLocks noGrp="1"/>
          </p:cNvSpPr>
          <p:nvPr>
            <p:ph type="body" sz="quarter" idx="10"/>
          </p:nvPr>
        </p:nvSpPr>
        <p:spPr>
          <a:xfrm>
            <a:off x="838200" y="1876483"/>
            <a:ext cx="10515600" cy="4478149"/>
          </a:xfrm>
        </p:spPr>
        <p:txBody>
          <a:bodyPr/>
          <a:lstStyle/>
          <a:p>
            <a:r>
              <a:rPr lang="en-US" sz="2400" dirty="0"/>
              <a:t>Blocking of synthesis after one nucleotide addition may be inefficient.</a:t>
            </a:r>
          </a:p>
          <a:p>
            <a:r>
              <a:rPr lang="en-US" sz="2400" dirty="0"/>
              <a:t>Clusters might not be monoclonal.</a:t>
            </a:r>
          </a:p>
          <a:p>
            <a:r>
              <a:rPr lang="en-US" sz="2400" dirty="0"/>
              <a:t>A tile may be out of focus.</a:t>
            </a:r>
          </a:p>
          <a:p>
            <a:r>
              <a:rPr lang="en-US" sz="2400" dirty="0"/>
              <a:t>Oil, reagent, etc. on flow cell or imaging component, etc.</a:t>
            </a:r>
          </a:p>
          <a:p>
            <a:endParaRPr lang="en-US" sz="2400" dirty="0"/>
          </a:p>
          <a:p>
            <a:endParaRPr lang="en-US" sz="2400" dirty="0"/>
          </a:p>
          <a:p>
            <a:endParaRPr lang="en-US" sz="2400" dirty="0"/>
          </a:p>
          <a:p>
            <a:endParaRPr lang="en-US" sz="2400" dirty="0"/>
          </a:p>
          <a:p>
            <a:endParaRPr lang="en-US" sz="2400" dirty="0"/>
          </a:p>
          <a:p>
            <a:pPr marL="0" indent="0">
              <a:buNone/>
            </a:pPr>
            <a:r>
              <a:rPr lang="en-US" sz="2400" dirty="0"/>
              <a:t>=&gt; Need to record quality of each base call.</a:t>
            </a:r>
          </a:p>
        </p:txBody>
      </p:sp>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Possible causes</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27</a:t>
            </a:fld>
            <a:endParaRPr lang="en-US"/>
          </a:p>
        </p:txBody>
      </p:sp>
      <p:pic>
        <p:nvPicPr>
          <p:cNvPr id="7" name="Picture 6">
            <a:extLst>
              <a:ext uri="{FF2B5EF4-FFF2-40B4-BE49-F238E27FC236}">
                <a16:creationId xmlns:a16="http://schemas.microsoft.com/office/drawing/2014/main" id="{65502844-E661-CB43-AB3F-522DFEDDF146}"/>
              </a:ext>
            </a:extLst>
          </p:cNvPr>
          <p:cNvPicPr>
            <a:picLocks noChangeAspect="1"/>
          </p:cNvPicPr>
          <p:nvPr/>
        </p:nvPicPr>
        <p:blipFill rotWithShape="1">
          <a:blip r:embed="rId3"/>
          <a:srcRect l="-23170" r="23170"/>
          <a:stretch/>
        </p:blipFill>
        <p:spPr>
          <a:xfrm rot="16200000">
            <a:off x="5186595" y="1791845"/>
            <a:ext cx="2082800" cy="6146800"/>
          </a:xfrm>
          <a:prstGeom prst="rect">
            <a:avLst/>
          </a:prstGeom>
        </p:spPr>
      </p:pic>
      <p:sp>
        <p:nvSpPr>
          <p:cNvPr id="8" name="TextBox 7">
            <a:extLst>
              <a:ext uri="{FF2B5EF4-FFF2-40B4-BE49-F238E27FC236}">
                <a16:creationId xmlns:a16="http://schemas.microsoft.com/office/drawing/2014/main" id="{F9965A1D-759F-DA42-8A8B-4DF14688DE0E}"/>
              </a:ext>
            </a:extLst>
          </p:cNvPr>
          <p:cNvSpPr txBox="1"/>
          <p:nvPr/>
        </p:nvSpPr>
        <p:spPr>
          <a:xfrm>
            <a:off x="2668249" y="4032354"/>
            <a:ext cx="516325" cy="1409076"/>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spTree>
    <p:extLst>
      <p:ext uri="{BB962C8B-B14F-4D97-AF65-F5344CB8AC3E}">
        <p14:creationId xmlns:p14="http://schemas.microsoft.com/office/powerpoint/2010/main" val="1591826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F6E56-D9D3-9C47-BD5D-C3D1544B5007}"/>
              </a:ext>
            </a:extLst>
          </p:cNvPr>
          <p:cNvSpPr>
            <a:spLocks noGrp="1"/>
          </p:cNvSpPr>
          <p:nvPr>
            <p:ph type="body" sz="quarter" idx="10"/>
          </p:nvPr>
        </p:nvSpPr>
        <p:spPr>
          <a:xfrm>
            <a:off x="838200" y="1876483"/>
            <a:ext cx="10515600" cy="387798"/>
          </a:xfrm>
        </p:spPr>
        <p:txBody>
          <a:bodyPr/>
          <a:lstStyle/>
          <a:p>
            <a:r>
              <a:rPr lang="en-US" dirty="0"/>
              <a:t>Open </a:t>
            </a:r>
            <a:r>
              <a:rPr lang="en-US" dirty="0" err="1"/>
              <a:t>Single_read.fastq</a:t>
            </a:r>
            <a:endParaRPr lang="en-US" dirty="0"/>
          </a:p>
        </p:txBody>
      </p:sp>
      <p:sp>
        <p:nvSpPr>
          <p:cNvPr id="3" name="Title 2">
            <a:extLst>
              <a:ext uri="{FF2B5EF4-FFF2-40B4-BE49-F238E27FC236}">
                <a16:creationId xmlns:a16="http://schemas.microsoft.com/office/drawing/2014/main" id="{056A1F85-0120-284C-A854-168FF3C389CC}"/>
              </a:ext>
            </a:extLst>
          </p:cNvPr>
          <p:cNvSpPr>
            <a:spLocks noGrp="1"/>
          </p:cNvSpPr>
          <p:nvPr>
            <p:ph type="title"/>
          </p:nvPr>
        </p:nvSpPr>
        <p:spPr/>
        <p:txBody>
          <a:bodyPr/>
          <a:lstStyle/>
          <a:p>
            <a:r>
              <a:rPr lang="en-US" dirty="0"/>
              <a:t>Example FASTQ file with one read only.</a:t>
            </a:r>
          </a:p>
        </p:txBody>
      </p:sp>
      <p:sp>
        <p:nvSpPr>
          <p:cNvPr id="4" name="Slide Number Placeholder 3">
            <a:extLst>
              <a:ext uri="{FF2B5EF4-FFF2-40B4-BE49-F238E27FC236}">
                <a16:creationId xmlns:a16="http://schemas.microsoft.com/office/drawing/2014/main" id="{A24265BE-3344-0D42-B3A4-97EC7C637C12}"/>
              </a:ext>
            </a:extLst>
          </p:cNvPr>
          <p:cNvSpPr>
            <a:spLocks noGrp="1"/>
          </p:cNvSpPr>
          <p:nvPr>
            <p:ph type="sldNum" sz="quarter" idx="13"/>
          </p:nvPr>
        </p:nvSpPr>
        <p:spPr/>
        <p:txBody>
          <a:bodyPr/>
          <a:lstStyle/>
          <a:p>
            <a:fld id="{F5936FD3-174D-8740-A172-B7093C3E1B2E}" type="slidenum">
              <a:rPr lang="en-US" smtClean="0"/>
              <a:t>28</a:t>
            </a:fld>
            <a:endParaRPr lang="en-US"/>
          </a:p>
        </p:txBody>
      </p:sp>
    </p:spTree>
    <p:extLst>
      <p:ext uri="{BB962C8B-B14F-4D97-AF65-F5344CB8AC3E}">
        <p14:creationId xmlns:p14="http://schemas.microsoft.com/office/powerpoint/2010/main" val="1711401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50CFC-FA1A-9C4A-B895-618112395F16}"/>
              </a:ext>
            </a:extLst>
          </p:cNvPr>
          <p:cNvSpPr>
            <a:spLocks noGrp="1"/>
          </p:cNvSpPr>
          <p:nvPr>
            <p:ph type="title"/>
          </p:nvPr>
        </p:nvSpPr>
        <p:spPr/>
        <p:txBody>
          <a:bodyPr>
            <a:normAutofit fontScale="90000"/>
          </a:bodyPr>
          <a:lstStyle/>
          <a:p>
            <a:r>
              <a:rPr lang="en-US" sz="3200" dirty="0"/>
              <a:t>Four lines per read: </a:t>
            </a:r>
            <a:br>
              <a:rPr lang="en-US" sz="3200" dirty="0"/>
            </a:br>
            <a:r>
              <a:rPr lang="en-US" sz="3200" dirty="0"/>
              <a:t>1. Read ID, 2. Sequence, 3. Space for optional info, 4. Quality. </a:t>
            </a:r>
          </a:p>
        </p:txBody>
      </p:sp>
      <p:sp>
        <p:nvSpPr>
          <p:cNvPr id="4" name="Slide Number Placeholder 3">
            <a:extLst>
              <a:ext uri="{FF2B5EF4-FFF2-40B4-BE49-F238E27FC236}">
                <a16:creationId xmlns:a16="http://schemas.microsoft.com/office/drawing/2014/main" id="{662753B3-2A0F-2248-99FB-9B2532955A62}"/>
              </a:ext>
            </a:extLst>
          </p:cNvPr>
          <p:cNvSpPr>
            <a:spLocks noGrp="1"/>
          </p:cNvSpPr>
          <p:nvPr>
            <p:ph type="sldNum" sz="quarter" idx="13"/>
          </p:nvPr>
        </p:nvSpPr>
        <p:spPr/>
        <p:txBody>
          <a:bodyPr/>
          <a:lstStyle/>
          <a:p>
            <a:fld id="{F5936FD3-174D-8740-A172-B7093C3E1B2E}" type="slidenum">
              <a:rPr lang="en-US" smtClean="0"/>
              <a:t>29</a:t>
            </a:fld>
            <a:endParaRPr lang="en-US"/>
          </a:p>
        </p:txBody>
      </p:sp>
      <p:pic>
        <p:nvPicPr>
          <p:cNvPr id="6" name="Picture 5">
            <a:extLst>
              <a:ext uri="{FF2B5EF4-FFF2-40B4-BE49-F238E27FC236}">
                <a16:creationId xmlns:a16="http://schemas.microsoft.com/office/drawing/2014/main" id="{EADF47B4-9FC3-A141-8C8F-BE6F5145BCD1}"/>
              </a:ext>
            </a:extLst>
          </p:cNvPr>
          <p:cNvPicPr>
            <a:picLocks noChangeAspect="1"/>
          </p:cNvPicPr>
          <p:nvPr/>
        </p:nvPicPr>
        <p:blipFill>
          <a:blip r:embed="rId3"/>
          <a:stretch>
            <a:fillRect/>
          </a:stretch>
        </p:blipFill>
        <p:spPr>
          <a:xfrm>
            <a:off x="838200" y="2017554"/>
            <a:ext cx="10528300" cy="4338796"/>
          </a:xfrm>
          <a:prstGeom prst="rect">
            <a:avLst/>
          </a:prstGeom>
        </p:spPr>
      </p:pic>
      <p:sp>
        <p:nvSpPr>
          <p:cNvPr id="7" name="Footer Placeholder 12">
            <a:extLst>
              <a:ext uri="{FF2B5EF4-FFF2-40B4-BE49-F238E27FC236}">
                <a16:creationId xmlns:a16="http://schemas.microsoft.com/office/drawing/2014/main" id="{7F628586-4CE0-D049-AF67-7D989A00A91B}"/>
              </a:ext>
            </a:extLst>
          </p:cNvPr>
          <p:cNvSpPr>
            <a:spLocks noGrp="1"/>
          </p:cNvSpPr>
          <p:nvPr>
            <p:ph type="ftr" sz="quarter" idx="12"/>
          </p:nvPr>
        </p:nvSpPr>
        <p:spPr>
          <a:xfrm>
            <a:off x="4038600" y="6538912"/>
            <a:ext cx="4414520" cy="365125"/>
          </a:xfrm>
        </p:spPr>
        <p:txBody>
          <a:bodyPr/>
          <a:lstStyle/>
          <a:p>
            <a:r>
              <a:rPr lang="en-US"/>
              <a:t>Image adapted from blog by Lauren Launen (link in description).</a:t>
            </a:r>
            <a:endParaRPr lang="en-US" dirty="0"/>
          </a:p>
        </p:txBody>
      </p:sp>
    </p:spTree>
    <p:extLst>
      <p:ext uri="{BB962C8B-B14F-4D97-AF65-F5344CB8AC3E}">
        <p14:creationId xmlns:p14="http://schemas.microsoft.com/office/powerpoint/2010/main" val="134507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838200" y="1876483"/>
            <a:ext cx="10515600" cy="4038029"/>
          </a:xfrm>
        </p:spPr>
        <p:txBody>
          <a:bodyPr/>
          <a:lstStyle/>
          <a:p>
            <a:r>
              <a:rPr lang="en-US" dirty="0"/>
              <a:t>Introduction</a:t>
            </a:r>
          </a:p>
          <a:p>
            <a:pPr lvl="1"/>
            <a:r>
              <a:rPr lang="en-US" dirty="0"/>
              <a:t>Typical RNA-</a:t>
            </a:r>
            <a:r>
              <a:rPr lang="en-US" dirty="0" err="1"/>
              <a:t>seq</a:t>
            </a:r>
            <a:r>
              <a:rPr lang="en-US" dirty="0"/>
              <a:t> protocol</a:t>
            </a:r>
          </a:p>
          <a:p>
            <a:pPr lvl="1"/>
            <a:r>
              <a:rPr lang="en-US" dirty="0"/>
              <a:t>Different platforms for computing</a:t>
            </a:r>
          </a:p>
          <a:p>
            <a:endParaRPr lang="en-US" dirty="0"/>
          </a:p>
          <a:p>
            <a:r>
              <a:rPr lang="en-US" dirty="0"/>
              <a:t>From sequencer output to count matrix</a:t>
            </a:r>
          </a:p>
          <a:p>
            <a:pPr lvl="1"/>
            <a:r>
              <a:rPr lang="en-US" dirty="0"/>
              <a:t>Tools for today: </a:t>
            </a:r>
            <a:r>
              <a:rPr lang="en-US" dirty="0" err="1"/>
              <a:t>fastqc</a:t>
            </a:r>
            <a:r>
              <a:rPr lang="en-US" dirty="0"/>
              <a:t>, </a:t>
            </a:r>
            <a:r>
              <a:rPr lang="en-US" dirty="0" err="1"/>
              <a:t>cutadapt</a:t>
            </a:r>
            <a:r>
              <a:rPr lang="en-US" dirty="0"/>
              <a:t>, STAR, </a:t>
            </a:r>
            <a:r>
              <a:rPr lang="en-US" dirty="0" err="1"/>
              <a:t>samtools</a:t>
            </a:r>
            <a:r>
              <a:rPr lang="en-US" dirty="0"/>
              <a:t>, </a:t>
            </a:r>
            <a:r>
              <a:rPr lang="en-US" dirty="0" err="1"/>
              <a:t>featureCounts</a:t>
            </a:r>
            <a:endParaRPr lang="en-US" dirty="0"/>
          </a:p>
          <a:p>
            <a:pPr lvl="1"/>
            <a:r>
              <a:rPr lang="en-US" dirty="0"/>
              <a:t>File formats: FASTQ, FASTA, BAM/SAM, GFF</a:t>
            </a:r>
          </a:p>
          <a:p>
            <a:pPr marL="0" indent="0">
              <a:buNone/>
            </a:pPr>
            <a:endParaRPr lang="en-US" dirty="0"/>
          </a:p>
          <a:p>
            <a:r>
              <a:rPr lang="en-US" dirty="0"/>
              <a:t>Conclusion</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a:t>Contents</a:t>
            </a:r>
          </a:p>
        </p:txBody>
      </p:sp>
      <p:sp>
        <p:nvSpPr>
          <p:cNvPr id="5" name="Slide Number Placeholder 4">
            <a:extLst>
              <a:ext uri="{FF2B5EF4-FFF2-40B4-BE49-F238E27FC236}">
                <a16:creationId xmlns:a16="http://schemas.microsoft.com/office/drawing/2014/main" id="{26EDC73A-F317-7140-8E72-A587373CDAC7}"/>
              </a:ext>
            </a:extLst>
          </p:cNvPr>
          <p:cNvSpPr>
            <a:spLocks noGrp="1"/>
          </p:cNvSpPr>
          <p:nvPr>
            <p:ph type="sldNum" sz="quarter" idx="13"/>
          </p:nvPr>
        </p:nvSpPr>
        <p:spPr/>
        <p:txBody>
          <a:bodyPr/>
          <a:lstStyle/>
          <a:p>
            <a:fld id="{F5936FD3-174D-8740-A172-B7093C3E1B2E}" type="slidenum">
              <a:rPr lang="en-US" smtClean="0"/>
              <a:t>3</a:t>
            </a:fld>
            <a:endParaRPr lang="en-US"/>
          </a:p>
        </p:txBody>
      </p:sp>
    </p:spTree>
    <p:extLst>
      <p:ext uri="{BB962C8B-B14F-4D97-AF65-F5344CB8AC3E}">
        <p14:creationId xmlns:p14="http://schemas.microsoft.com/office/powerpoint/2010/main" val="39390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81AD6-DD53-5545-95C7-08D259C069DF}"/>
              </a:ext>
            </a:extLst>
          </p:cNvPr>
          <p:cNvSpPr>
            <a:spLocks noGrp="1"/>
          </p:cNvSpPr>
          <p:nvPr>
            <p:ph type="title"/>
          </p:nvPr>
        </p:nvSpPr>
        <p:spPr/>
        <p:txBody>
          <a:bodyPr>
            <a:normAutofit/>
          </a:bodyPr>
          <a:lstStyle/>
          <a:p>
            <a:pPr>
              <a:lnSpc>
                <a:spcPct val="100000"/>
              </a:lnSpc>
            </a:pPr>
            <a:r>
              <a:rPr lang="en-US" dirty="0"/>
              <a:t>Quality is encoded as symbols.</a:t>
            </a:r>
            <a:br>
              <a:rPr lang="en-US" dirty="0"/>
            </a:br>
            <a:endParaRPr lang="en-US" sz="2000" dirty="0"/>
          </a:p>
        </p:txBody>
      </p:sp>
      <p:sp>
        <p:nvSpPr>
          <p:cNvPr id="7" name="Text Placeholder 6">
            <a:extLst>
              <a:ext uri="{FF2B5EF4-FFF2-40B4-BE49-F238E27FC236}">
                <a16:creationId xmlns:a16="http://schemas.microsoft.com/office/drawing/2014/main" id="{7E76F42A-D4D8-F54F-B82C-6CD74590D261}"/>
              </a:ext>
            </a:extLst>
          </p:cNvPr>
          <p:cNvSpPr>
            <a:spLocks noGrp="1"/>
          </p:cNvSpPr>
          <p:nvPr>
            <p:ph type="body"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1FE4AEC-77C4-0C43-833E-546AC7CD2FFF}"/>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30</a:t>
            </a:fld>
            <a:endParaRPr lang="en-US"/>
          </a:p>
        </p:txBody>
      </p:sp>
      <p:pic>
        <p:nvPicPr>
          <p:cNvPr id="6" name="Picture 5">
            <a:extLst>
              <a:ext uri="{FF2B5EF4-FFF2-40B4-BE49-F238E27FC236}">
                <a16:creationId xmlns:a16="http://schemas.microsoft.com/office/drawing/2014/main" id="{FE550B9A-8951-8A4E-85A7-0E0B94635032}"/>
              </a:ext>
            </a:extLst>
          </p:cNvPr>
          <p:cNvPicPr>
            <a:picLocks noChangeAspect="1"/>
          </p:cNvPicPr>
          <p:nvPr/>
        </p:nvPicPr>
        <p:blipFill>
          <a:blip r:embed="rId3"/>
          <a:stretch>
            <a:fillRect/>
          </a:stretch>
        </p:blipFill>
        <p:spPr>
          <a:xfrm>
            <a:off x="5092700" y="1102658"/>
            <a:ext cx="6262688" cy="5253691"/>
          </a:xfrm>
          <a:prstGeom prst="rect">
            <a:avLst/>
          </a:prstGeom>
        </p:spPr>
      </p:pic>
      <p:sp>
        <p:nvSpPr>
          <p:cNvPr id="10" name="TextBox 9">
            <a:extLst>
              <a:ext uri="{FF2B5EF4-FFF2-40B4-BE49-F238E27FC236}">
                <a16:creationId xmlns:a16="http://schemas.microsoft.com/office/drawing/2014/main" id="{E6ABD089-EC45-4644-B398-F52DCD162183}"/>
              </a:ext>
            </a:extLst>
          </p:cNvPr>
          <p:cNvSpPr txBox="1"/>
          <p:nvPr/>
        </p:nvSpPr>
        <p:spPr>
          <a:xfrm>
            <a:off x="7686259" y="6858000"/>
            <a:ext cx="4770784" cy="117474"/>
          </a:xfrm>
          <a:prstGeom prst="rect">
            <a:avLst/>
          </a:prstGeom>
          <a:noFill/>
          <a:ln>
            <a:noFill/>
          </a:ln>
        </p:spPr>
        <p:txBody>
          <a:bodyPr wrap="square" rtlCol="0" anchor="ctr" anchorCtr="0">
            <a:noAutofit/>
          </a:bodyPr>
          <a:lstStyle/>
          <a:p>
            <a:pPr>
              <a:spcAft>
                <a:spcPts val="600"/>
              </a:spcAft>
            </a:pPr>
            <a:r>
              <a:rPr lang="en-US" sz="1400" dirty="0"/>
              <a:t>Link for Illumina encoding of scores in description.</a:t>
            </a:r>
            <a:endParaRPr lang="en-US" sz="1400" dirty="0">
              <a:latin typeface="Helvetica" charset="0"/>
              <a:ea typeface="Times New Roman" charset="0"/>
              <a:cs typeface="Arial" charset="0"/>
            </a:endParaRPr>
          </a:p>
          <a:p>
            <a:pPr>
              <a:spcAft>
                <a:spcPts val="600"/>
              </a:spcAft>
            </a:pPr>
            <a:endParaRPr lang="en-US" sz="1400" dirty="0" err="1">
              <a:latin typeface="Helvetica" charset="0"/>
              <a:ea typeface="Times New Roman" charset="0"/>
              <a:cs typeface="Arial" charset="0"/>
            </a:endParaRPr>
          </a:p>
        </p:txBody>
      </p:sp>
      <p:sp>
        <p:nvSpPr>
          <p:cNvPr id="11" name="TextBox 10">
            <a:extLst>
              <a:ext uri="{FF2B5EF4-FFF2-40B4-BE49-F238E27FC236}">
                <a16:creationId xmlns:a16="http://schemas.microsoft.com/office/drawing/2014/main" id="{4CD4D4D8-AD22-CC44-BE25-841C3FD96A07}"/>
              </a:ext>
            </a:extLst>
          </p:cNvPr>
          <p:cNvSpPr txBox="1"/>
          <p:nvPr/>
        </p:nvSpPr>
        <p:spPr>
          <a:xfrm>
            <a:off x="5419165" y="457200"/>
            <a:ext cx="5593976" cy="363071"/>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Quality measured in terms of </a:t>
            </a:r>
            <a:r>
              <a:rPr lang="en-US" sz="2000" dirty="0" err="1">
                <a:latin typeface="Helvetica" charset="0"/>
                <a:ea typeface="Times New Roman" charset="0"/>
                <a:cs typeface="Arial" charset="0"/>
              </a:rPr>
              <a:t>Phred</a:t>
            </a:r>
            <a:r>
              <a:rPr lang="en-US" sz="2000" dirty="0">
                <a:latin typeface="Helvetica" charset="0"/>
                <a:ea typeface="Times New Roman" charset="0"/>
                <a:cs typeface="Arial" charset="0"/>
              </a:rPr>
              <a:t> scores.</a:t>
            </a:r>
          </a:p>
        </p:txBody>
      </p:sp>
    </p:spTree>
    <p:extLst>
      <p:ext uri="{BB962C8B-B14F-4D97-AF65-F5344CB8AC3E}">
        <p14:creationId xmlns:p14="http://schemas.microsoft.com/office/powerpoint/2010/main" val="311457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BA961-F7EB-DA4B-A04B-EC8846B7C65D}"/>
              </a:ext>
            </a:extLst>
          </p:cNvPr>
          <p:cNvSpPr>
            <a:spLocks noGrp="1"/>
          </p:cNvSpPr>
          <p:nvPr>
            <p:ph type="body" sz="quarter" idx="10"/>
          </p:nvPr>
        </p:nvSpPr>
        <p:spPr>
          <a:xfrm>
            <a:off x="838200" y="1876483"/>
            <a:ext cx="10515600" cy="387798"/>
          </a:xfrm>
        </p:spPr>
        <p:txBody>
          <a:bodyPr/>
          <a:lstStyle/>
          <a:p>
            <a:r>
              <a:rPr lang="en-US" dirty="0"/>
              <a:t>Open Bacteria_GATTACA_L001_R1_001.fastq.</a:t>
            </a:r>
          </a:p>
        </p:txBody>
      </p:sp>
      <p:sp>
        <p:nvSpPr>
          <p:cNvPr id="3" name="Title 2">
            <a:extLst>
              <a:ext uri="{FF2B5EF4-FFF2-40B4-BE49-F238E27FC236}">
                <a16:creationId xmlns:a16="http://schemas.microsoft.com/office/drawing/2014/main" id="{1A8FD168-7E96-2546-932D-03F212BF3B79}"/>
              </a:ext>
            </a:extLst>
          </p:cNvPr>
          <p:cNvSpPr>
            <a:spLocks noGrp="1"/>
          </p:cNvSpPr>
          <p:nvPr>
            <p:ph type="title"/>
          </p:nvPr>
        </p:nvSpPr>
        <p:spPr/>
        <p:txBody>
          <a:bodyPr>
            <a:normAutofit/>
          </a:bodyPr>
          <a:lstStyle/>
          <a:p>
            <a:r>
              <a:rPr lang="en-US" sz="3200" dirty="0"/>
              <a:t>Adapters, primers, contaminants, target sequences, etc. represented in FASTQ files.</a:t>
            </a:r>
          </a:p>
        </p:txBody>
      </p:sp>
      <p:sp>
        <p:nvSpPr>
          <p:cNvPr id="4" name="Slide Number Placeholder 3">
            <a:extLst>
              <a:ext uri="{FF2B5EF4-FFF2-40B4-BE49-F238E27FC236}">
                <a16:creationId xmlns:a16="http://schemas.microsoft.com/office/drawing/2014/main" id="{31C0075E-6592-474C-8FFA-5D26A92286C5}"/>
              </a:ext>
            </a:extLst>
          </p:cNvPr>
          <p:cNvSpPr>
            <a:spLocks noGrp="1"/>
          </p:cNvSpPr>
          <p:nvPr>
            <p:ph type="sldNum" sz="quarter" idx="13"/>
          </p:nvPr>
        </p:nvSpPr>
        <p:spPr/>
        <p:txBody>
          <a:bodyPr/>
          <a:lstStyle/>
          <a:p>
            <a:fld id="{F5936FD3-174D-8740-A172-B7093C3E1B2E}" type="slidenum">
              <a:rPr lang="en-US" smtClean="0"/>
              <a:t>31</a:t>
            </a:fld>
            <a:endParaRPr lang="en-US"/>
          </a:p>
        </p:txBody>
      </p:sp>
    </p:spTree>
    <p:extLst>
      <p:ext uri="{BB962C8B-B14F-4D97-AF65-F5344CB8AC3E}">
        <p14:creationId xmlns:p14="http://schemas.microsoft.com/office/powerpoint/2010/main" val="4275232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239E97-353C-E149-BA57-C95EC830216E}"/>
              </a:ext>
            </a:extLst>
          </p:cNvPr>
          <p:cNvSpPr>
            <a:spLocks noGrp="1"/>
          </p:cNvSpPr>
          <p:nvPr>
            <p:ph type="title"/>
          </p:nvPr>
        </p:nvSpPr>
        <p:spPr/>
        <p:txBody>
          <a:bodyPr>
            <a:normAutofit fontScale="90000"/>
          </a:bodyPr>
          <a:lstStyle/>
          <a:p>
            <a:r>
              <a:rPr lang="en-US" dirty="0"/>
              <a:t>Length of insert &lt; Length of reads ordered</a:t>
            </a:r>
            <a:br>
              <a:rPr lang="en-US" dirty="0"/>
            </a:br>
            <a:r>
              <a:rPr lang="en-US" dirty="0"/>
              <a:t>=&gt; Adapters included in reads.</a:t>
            </a:r>
          </a:p>
        </p:txBody>
      </p:sp>
      <p:sp>
        <p:nvSpPr>
          <p:cNvPr id="12" name="Footer Placeholder 11">
            <a:extLst>
              <a:ext uri="{FF2B5EF4-FFF2-40B4-BE49-F238E27FC236}">
                <a16:creationId xmlns:a16="http://schemas.microsoft.com/office/drawing/2014/main" id="{A20AA074-6863-A043-9905-A7AB66E7FBD9}"/>
              </a:ext>
            </a:extLst>
          </p:cNvPr>
          <p:cNvSpPr>
            <a:spLocks noGrp="1"/>
          </p:cNvSpPr>
          <p:nvPr>
            <p:ph type="ftr" sz="quarter" idx="12"/>
          </p:nvPr>
        </p:nvSpPr>
        <p:spPr/>
        <p:txBody>
          <a:bodyPr/>
          <a:lstStyle/>
          <a:p>
            <a:r>
              <a:rPr lang="en-US"/>
              <a:t>Image source: DMLapato [CC BY-SA 4.0 (https://creativecommons.org/licenses/by-sa/4.0)]</a:t>
            </a:r>
            <a:endParaRPr lang="en-US" dirty="0"/>
          </a:p>
        </p:txBody>
      </p:sp>
      <p:sp>
        <p:nvSpPr>
          <p:cNvPr id="4" name="Slide Number Placeholder 3">
            <a:extLst>
              <a:ext uri="{FF2B5EF4-FFF2-40B4-BE49-F238E27FC236}">
                <a16:creationId xmlns:a16="http://schemas.microsoft.com/office/drawing/2014/main" id="{346AD642-C37B-B74F-B54D-E726F6B5B3F6}"/>
              </a:ext>
            </a:extLst>
          </p:cNvPr>
          <p:cNvSpPr>
            <a:spLocks noGrp="1"/>
          </p:cNvSpPr>
          <p:nvPr>
            <p:ph type="sldNum" sz="quarter" idx="13"/>
          </p:nvPr>
        </p:nvSpPr>
        <p:spPr/>
        <p:txBody>
          <a:bodyPr/>
          <a:lstStyle/>
          <a:p>
            <a:fld id="{F5936FD3-174D-8740-A172-B7093C3E1B2E}" type="slidenum">
              <a:rPr lang="en-US" smtClean="0"/>
              <a:t>32</a:t>
            </a:fld>
            <a:endParaRPr lang="en-US"/>
          </a:p>
        </p:txBody>
      </p:sp>
      <p:pic>
        <p:nvPicPr>
          <p:cNvPr id="10" name="Picture 9">
            <a:extLst>
              <a:ext uri="{FF2B5EF4-FFF2-40B4-BE49-F238E27FC236}">
                <a16:creationId xmlns:a16="http://schemas.microsoft.com/office/drawing/2014/main" id="{1AA88748-344E-8244-BA4E-D4DE7ECA3167}"/>
              </a:ext>
            </a:extLst>
          </p:cNvPr>
          <p:cNvPicPr>
            <a:picLocks noChangeAspect="1"/>
          </p:cNvPicPr>
          <p:nvPr/>
        </p:nvPicPr>
        <p:blipFill>
          <a:blip r:embed="rId3"/>
          <a:stretch>
            <a:fillRect/>
          </a:stretch>
        </p:blipFill>
        <p:spPr>
          <a:xfrm>
            <a:off x="4121426" y="1829597"/>
            <a:ext cx="3949148" cy="4063724"/>
          </a:xfrm>
          <a:prstGeom prst="rect">
            <a:avLst/>
          </a:prstGeom>
        </p:spPr>
      </p:pic>
    </p:spTree>
    <p:extLst>
      <p:ext uri="{BB962C8B-B14F-4D97-AF65-F5344CB8AC3E}">
        <p14:creationId xmlns:p14="http://schemas.microsoft.com/office/powerpoint/2010/main" val="291135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16652-E6DF-CA49-B582-33F2EDB178AD}"/>
              </a:ext>
            </a:extLst>
          </p:cNvPr>
          <p:cNvSpPr>
            <a:spLocks noGrp="1"/>
          </p:cNvSpPr>
          <p:nvPr>
            <p:ph type="body" sz="quarter" idx="10"/>
          </p:nvPr>
        </p:nvSpPr>
        <p:spPr>
          <a:xfrm>
            <a:off x="838200" y="1876483"/>
            <a:ext cx="10793506" cy="4498667"/>
          </a:xfrm>
        </p:spPr>
        <p:txBody>
          <a:bodyPr/>
          <a:lstStyle/>
          <a:p>
            <a:r>
              <a:rPr lang="en-US" sz="2000" dirty="0"/>
              <a:t>File names often follow a format.</a:t>
            </a:r>
          </a:p>
          <a:p>
            <a:pPr lvl="1"/>
            <a:r>
              <a:rPr lang="en-US" sz="2000" dirty="0" err="1"/>
              <a:t>SampleName_Barcode_LaneNumber_ReadNumber_SetNumber.fastq</a:t>
            </a:r>
            <a:endParaRPr lang="en-US" sz="2000" dirty="0"/>
          </a:p>
          <a:p>
            <a:pPr lvl="1"/>
            <a:r>
              <a:rPr lang="en-US" sz="2000" dirty="0"/>
              <a:t>Ex – Bacteria_GATTACA_L001_R1_001.fastq</a:t>
            </a:r>
          </a:p>
          <a:p>
            <a:pPr lvl="1"/>
            <a:endParaRPr lang="en-US" sz="2000" dirty="0"/>
          </a:p>
          <a:p>
            <a:r>
              <a:rPr lang="en-US" sz="2000" dirty="0"/>
              <a:t>Paired-end reads named with R1 and R2 in file name.</a:t>
            </a:r>
          </a:p>
          <a:p>
            <a:pPr lvl="1"/>
            <a:r>
              <a:rPr lang="en-US" sz="2000" dirty="0"/>
              <a:t>Ex – Bacteria_GATTACA_L001_R1_001.fastq and Bacteria_GATTACA_L001_R2_001.fastq</a:t>
            </a:r>
          </a:p>
          <a:p>
            <a:pPr marL="457200" lvl="1" indent="0">
              <a:buNone/>
            </a:pPr>
            <a:endParaRPr lang="en-US" sz="2000" dirty="0"/>
          </a:p>
          <a:p>
            <a:pPr marL="457200" lvl="1" indent="0">
              <a:buNone/>
            </a:pPr>
            <a:endParaRPr lang="en-US" sz="2000" dirty="0"/>
          </a:p>
          <a:p>
            <a:r>
              <a:rPr lang="en-US" sz="2000" dirty="0"/>
              <a:t>File extensions may be </a:t>
            </a:r>
            <a:r>
              <a:rPr lang="en-US" sz="2000" i="1" dirty="0"/>
              <a:t>.</a:t>
            </a:r>
            <a:r>
              <a:rPr lang="en-US" sz="2000" i="1" dirty="0" err="1"/>
              <a:t>fq</a:t>
            </a:r>
            <a:r>
              <a:rPr lang="en-US" sz="2000" i="1" dirty="0"/>
              <a:t> </a:t>
            </a:r>
            <a:r>
              <a:rPr lang="en-US" sz="2000" dirty="0"/>
              <a:t>or even </a:t>
            </a:r>
            <a:r>
              <a:rPr lang="en-US" sz="2000" i="1" dirty="0"/>
              <a:t>.txt</a:t>
            </a:r>
            <a:r>
              <a:rPr lang="en-US" sz="2000" dirty="0"/>
              <a:t>.</a:t>
            </a:r>
          </a:p>
          <a:p>
            <a:r>
              <a:rPr lang="en-US" sz="2000" dirty="0"/>
              <a:t>Often compressed using </a:t>
            </a:r>
            <a:r>
              <a:rPr lang="en-US" sz="2000" i="1" dirty="0" err="1"/>
              <a:t>gzip</a:t>
            </a:r>
            <a:r>
              <a:rPr lang="en-US" sz="2000" i="1" dirty="0"/>
              <a:t>.</a:t>
            </a:r>
          </a:p>
          <a:p>
            <a:pPr lvl="1"/>
            <a:r>
              <a:rPr lang="en-US" sz="2000" i="1" dirty="0" err="1"/>
              <a:t>gzip</a:t>
            </a:r>
            <a:r>
              <a:rPr lang="en-US" sz="2000" i="1" dirty="0"/>
              <a:t> </a:t>
            </a:r>
            <a:r>
              <a:rPr lang="en-US" sz="2000" dirty="0"/>
              <a:t>is free and open-source</a:t>
            </a:r>
            <a:r>
              <a:rPr lang="en-US" sz="2000" i="1" dirty="0"/>
              <a:t>.</a:t>
            </a:r>
          </a:p>
          <a:p>
            <a:pPr lvl="1"/>
            <a:r>
              <a:rPr lang="en-US" sz="2000" dirty="0"/>
              <a:t>Resulting file names have </a:t>
            </a:r>
            <a:r>
              <a:rPr lang="en-US" sz="2000" i="1" dirty="0"/>
              <a:t>.</a:t>
            </a:r>
            <a:r>
              <a:rPr lang="en-US" sz="2000" i="1" dirty="0" err="1"/>
              <a:t>gz</a:t>
            </a:r>
            <a:r>
              <a:rPr lang="en-US" sz="2000" dirty="0"/>
              <a:t> added. Example – </a:t>
            </a:r>
            <a:r>
              <a:rPr lang="en-US" sz="2000" i="1" dirty="0"/>
              <a:t>.</a:t>
            </a:r>
            <a:r>
              <a:rPr lang="en-US" sz="2000" i="1" dirty="0" err="1"/>
              <a:t>fq.gz</a:t>
            </a:r>
            <a:r>
              <a:rPr lang="en-US" sz="2000" i="1" dirty="0"/>
              <a:t>.</a:t>
            </a:r>
          </a:p>
        </p:txBody>
      </p:sp>
      <p:sp>
        <p:nvSpPr>
          <p:cNvPr id="3" name="Title 2">
            <a:extLst>
              <a:ext uri="{FF2B5EF4-FFF2-40B4-BE49-F238E27FC236}">
                <a16:creationId xmlns:a16="http://schemas.microsoft.com/office/drawing/2014/main" id="{95A1AF2E-E5C7-0647-96E4-54B3BD406FD3}"/>
              </a:ext>
            </a:extLst>
          </p:cNvPr>
          <p:cNvSpPr>
            <a:spLocks noGrp="1"/>
          </p:cNvSpPr>
          <p:nvPr>
            <p:ph type="title"/>
          </p:nvPr>
        </p:nvSpPr>
        <p:spPr/>
        <p:txBody>
          <a:bodyPr/>
          <a:lstStyle/>
          <a:p>
            <a:r>
              <a:rPr lang="en-US" dirty="0"/>
              <a:t>Naming conventions for </a:t>
            </a:r>
            <a:r>
              <a:rPr lang="en-US" dirty="0" err="1"/>
              <a:t>fastq</a:t>
            </a:r>
            <a:r>
              <a:rPr lang="en-US" dirty="0"/>
              <a:t> files.</a:t>
            </a:r>
          </a:p>
        </p:txBody>
      </p:sp>
      <p:sp>
        <p:nvSpPr>
          <p:cNvPr id="4" name="Slide Number Placeholder 3">
            <a:extLst>
              <a:ext uri="{FF2B5EF4-FFF2-40B4-BE49-F238E27FC236}">
                <a16:creationId xmlns:a16="http://schemas.microsoft.com/office/drawing/2014/main" id="{1DC3E2FE-04D0-FD4B-AE8D-5F1B62B9DB05}"/>
              </a:ext>
            </a:extLst>
          </p:cNvPr>
          <p:cNvSpPr>
            <a:spLocks noGrp="1"/>
          </p:cNvSpPr>
          <p:nvPr>
            <p:ph type="sldNum" sz="quarter" idx="13"/>
          </p:nvPr>
        </p:nvSpPr>
        <p:spPr/>
        <p:txBody>
          <a:bodyPr/>
          <a:lstStyle/>
          <a:p>
            <a:fld id="{F5936FD3-174D-8740-A172-B7093C3E1B2E}" type="slidenum">
              <a:rPr lang="en-US" smtClean="0"/>
              <a:t>33</a:t>
            </a:fld>
            <a:endParaRPr lang="en-US"/>
          </a:p>
        </p:txBody>
      </p:sp>
    </p:spTree>
    <p:extLst>
      <p:ext uri="{BB962C8B-B14F-4D97-AF65-F5344CB8AC3E}">
        <p14:creationId xmlns:p14="http://schemas.microsoft.com/office/powerpoint/2010/main" val="2652024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02F597-0A61-4F43-A183-A29BCD59B8ED}"/>
              </a:ext>
            </a:extLst>
          </p:cNvPr>
          <p:cNvSpPr>
            <a:spLocks noGrp="1"/>
          </p:cNvSpPr>
          <p:nvPr>
            <p:ph type="title"/>
          </p:nvPr>
        </p:nvSpPr>
        <p:spPr/>
        <p:txBody>
          <a:bodyPr>
            <a:normAutofit/>
          </a:bodyPr>
          <a:lstStyle/>
          <a:p>
            <a:r>
              <a:rPr lang="en-US" sz="4400" dirty="0"/>
              <a:t>Quality control of sequencing files. (~ 30 mins)</a:t>
            </a:r>
          </a:p>
        </p:txBody>
      </p:sp>
      <p:sp>
        <p:nvSpPr>
          <p:cNvPr id="6" name="Text Placeholder 5">
            <a:extLst>
              <a:ext uri="{FF2B5EF4-FFF2-40B4-BE49-F238E27FC236}">
                <a16:creationId xmlns:a16="http://schemas.microsoft.com/office/drawing/2014/main" id="{0752D0F6-62A9-374E-A248-60C1FC2B632C}"/>
              </a:ext>
            </a:extLst>
          </p:cNvPr>
          <p:cNvSpPr>
            <a:spLocks noGrp="1"/>
          </p:cNvSpPr>
          <p:nvPr>
            <p:ph type="body" idx="1"/>
          </p:nvPr>
        </p:nvSpPr>
        <p:spPr/>
        <p:txBody>
          <a:bodyPr/>
          <a:lstStyle/>
          <a:p>
            <a:r>
              <a:rPr lang="en-US" dirty="0"/>
              <a:t>Section goal: Running </a:t>
            </a:r>
            <a:r>
              <a:rPr lang="en-US" dirty="0" err="1"/>
              <a:t>FastQC</a:t>
            </a:r>
            <a:r>
              <a:rPr lang="en-US" dirty="0"/>
              <a:t> and interpreting results.</a:t>
            </a:r>
          </a:p>
        </p:txBody>
      </p:sp>
      <p:sp>
        <p:nvSpPr>
          <p:cNvPr id="4" name="Slide Number Placeholder 3">
            <a:extLst>
              <a:ext uri="{FF2B5EF4-FFF2-40B4-BE49-F238E27FC236}">
                <a16:creationId xmlns:a16="http://schemas.microsoft.com/office/drawing/2014/main" id="{A2010C1A-74FD-454F-8A75-D78FEACDB12C}"/>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34</a:t>
            </a:fld>
            <a:endParaRPr lang="en-US"/>
          </a:p>
        </p:txBody>
      </p:sp>
    </p:spTree>
    <p:extLst>
      <p:ext uri="{BB962C8B-B14F-4D97-AF65-F5344CB8AC3E}">
        <p14:creationId xmlns:p14="http://schemas.microsoft.com/office/powerpoint/2010/main" val="3289833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3D00CE-462A-4142-B7BE-EAE09CE3B973}"/>
              </a:ext>
            </a:extLst>
          </p:cNvPr>
          <p:cNvSpPr>
            <a:spLocks noGrp="1"/>
          </p:cNvSpPr>
          <p:nvPr>
            <p:ph type="body" sz="quarter" idx="10"/>
          </p:nvPr>
        </p:nvSpPr>
        <p:spPr>
          <a:xfrm>
            <a:off x="838200" y="1876483"/>
            <a:ext cx="10515600" cy="4000069"/>
          </a:xfrm>
        </p:spPr>
        <p:txBody>
          <a:bodyPr/>
          <a:lstStyle/>
          <a:p>
            <a:r>
              <a:rPr lang="en-US" dirty="0"/>
              <a:t>Summarizes quality of base calls.</a:t>
            </a:r>
          </a:p>
          <a:p>
            <a:r>
              <a:rPr lang="en-US" dirty="0"/>
              <a:t>Checks for presence of know adapters.</a:t>
            </a:r>
          </a:p>
          <a:p>
            <a:r>
              <a:rPr lang="en-US" dirty="0"/>
              <a:t>Any sequences more frequently observed than expected?</a:t>
            </a:r>
          </a:p>
          <a:p>
            <a:r>
              <a:rPr lang="en-US" dirty="0"/>
              <a:t>Any sequence biases?</a:t>
            </a:r>
          </a:p>
          <a:p>
            <a:r>
              <a:rPr lang="en-US" dirty="0"/>
              <a:t>Any GC biases?</a:t>
            </a:r>
          </a:p>
          <a:p>
            <a:r>
              <a:rPr lang="en-US" dirty="0"/>
              <a:t>…</a:t>
            </a:r>
          </a:p>
          <a:p>
            <a:endParaRPr lang="en-US" dirty="0"/>
          </a:p>
          <a:p>
            <a:endParaRPr lang="en-US" dirty="0"/>
          </a:p>
        </p:txBody>
      </p:sp>
      <p:sp>
        <p:nvSpPr>
          <p:cNvPr id="4" name="Title 3">
            <a:extLst>
              <a:ext uri="{FF2B5EF4-FFF2-40B4-BE49-F238E27FC236}">
                <a16:creationId xmlns:a16="http://schemas.microsoft.com/office/drawing/2014/main" id="{AA94D7A4-FFD9-6749-87D9-C94A628CD868}"/>
              </a:ext>
            </a:extLst>
          </p:cNvPr>
          <p:cNvSpPr>
            <a:spLocks noGrp="1"/>
          </p:cNvSpPr>
          <p:nvPr>
            <p:ph type="title"/>
          </p:nvPr>
        </p:nvSpPr>
        <p:spPr/>
        <p:txBody>
          <a:bodyPr>
            <a:normAutofit/>
          </a:bodyPr>
          <a:lstStyle/>
          <a:p>
            <a:r>
              <a:rPr lang="en-US" sz="3200" dirty="0" err="1"/>
              <a:t>FastQC</a:t>
            </a:r>
            <a:r>
              <a:rPr lang="en-US" sz="3200" dirty="0"/>
              <a:t>: Tool for quality control of sequencing data</a:t>
            </a:r>
          </a:p>
        </p:txBody>
      </p:sp>
    </p:spTree>
    <p:extLst>
      <p:ext uri="{BB962C8B-B14F-4D97-AF65-F5344CB8AC3E}">
        <p14:creationId xmlns:p14="http://schemas.microsoft.com/office/powerpoint/2010/main" val="3354429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E7563-E5D0-8945-B003-B420D43231AD}"/>
              </a:ext>
            </a:extLst>
          </p:cNvPr>
          <p:cNvSpPr>
            <a:spLocks noGrp="1"/>
          </p:cNvSpPr>
          <p:nvPr>
            <p:ph type="body" sz="quarter" idx="10"/>
          </p:nvPr>
        </p:nvSpPr>
        <p:spPr>
          <a:xfrm>
            <a:off x="838200" y="1876483"/>
            <a:ext cx="10515600" cy="4315027"/>
          </a:xfrm>
        </p:spPr>
        <p:txBody>
          <a:bodyPr/>
          <a:lstStyle/>
          <a:p>
            <a:r>
              <a:rPr lang="en-US" dirty="0"/>
              <a:t>Free, public, internet accessible resource.</a:t>
            </a:r>
            <a:endParaRPr lang="en-US" dirty="0">
              <a:hlinkClick r:id="rId3"/>
            </a:endParaRPr>
          </a:p>
          <a:p>
            <a:pPr lvl="1"/>
            <a:r>
              <a:rPr lang="en-US" dirty="0">
                <a:hlinkClick r:id="rId3"/>
              </a:rPr>
              <a:t>https://usegalaxy.org/</a:t>
            </a:r>
            <a:endParaRPr lang="en-US" dirty="0"/>
          </a:p>
          <a:p>
            <a:pPr lvl="1"/>
            <a:endParaRPr lang="en-US" dirty="0"/>
          </a:p>
          <a:p>
            <a:r>
              <a:rPr lang="en-US" dirty="0"/>
              <a:t>Data transfer and data storage are not encrypted.</a:t>
            </a:r>
          </a:p>
          <a:p>
            <a:pPr lvl="1"/>
            <a:r>
              <a:rPr lang="en-US" dirty="0"/>
              <a:t>DO NOT UPLOAD PROTECTED DATA!!!</a:t>
            </a:r>
          </a:p>
          <a:p>
            <a:pPr lvl="1"/>
            <a:endParaRPr lang="en-US" dirty="0"/>
          </a:p>
          <a:p>
            <a:r>
              <a:rPr lang="en-US" dirty="0"/>
              <a:t>For protected or large data:</a:t>
            </a:r>
          </a:p>
          <a:p>
            <a:pPr lvl="1"/>
            <a:r>
              <a:rPr lang="en-US" dirty="0"/>
              <a:t>Setup local galaxy instance.</a:t>
            </a:r>
          </a:p>
          <a:p>
            <a:pPr lvl="1"/>
            <a:r>
              <a:rPr lang="en-US" dirty="0"/>
              <a:t>Run Galaxy on the cloud.</a:t>
            </a:r>
          </a:p>
          <a:p>
            <a:endParaRPr lang="en-US" dirty="0"/>
          </a:p>
        </p:txBody>
      </p:sp>
      <p:sp>
        <p:nvSpPr>
          <p:cNvPr id="3" name="Title 2">
            <a:extLst>
              <a:ext uri="{FF2B5EF4-FFF2-40B4-BE49-F238E27FC236}">
                <a16:creationId xmlns:a16="http://schemas.microsoft.com/office/drawing/2014/main" id="{18538621-ACCD-6D42-B043-32F5E11AADA2}"/>
              </a:ext>
            </a:extLst>
          </p:cNvPr>
          <p:cNvSpPr>
            <a:spLocks noGrp="1"/>
          </p:cNvSpPr>
          <p:nvPr>
            <p:ph type="title"/>
          </p:nvPr>
        </p:nvSpPr>
        <p:spPr/>
        <p:txBody>
          <a:bodyPr>
            <a:normAutofit/>
          </a:bodyPr>
          <a:lstStyle/>
          <a:p>
            <a:r>
              <a:rPr lang="en-US" sz="3200" dirty="0"/>
              <a:t>Galaxy: Open source, web-based platform that integrates many tools.</a:t>
            </a:r>
          </a:p>
        </p:txBody>
      </p:sp>
      <p:sp>
        <p:nvSpPr>
          <p:cNvPr id="4" name="Slide Number Placeholder 3">
            <a:extLst>
              <a:ext uri="{FF2B5EF4-FFF2-40B4-BE49-F238E27FC236}">
                <a16:creationId xmlns:a16="http://schemas.microsoft.com/office/drawing/2014/main" id="{42596898-FC5C-004B-A712-9D31C8554DEB}"/>
              </a:ext>
            </a:extLst>
          </p:cNvPr>
          <p:cNvSpPr>
            <a:spLocks noGrp="1"/>
          </p:cNvSpPr>
          <p:nvPr>
            <p:ph type="sldNum" sz="quarter" idx="13"/>
          </p:nvPr>
        </p:nvSpPr>
        <p:spPr/>
        <p:txBody>
          <a:bodyPr/>
          <a:lstStyle/>
          <a:p>
            <a:fld id="{F5936FD3-174D-8740-A172-B7093C3E1B2E}" type="slidenum">
              <a:rPr lang="en-US" smtClean="0"/>
              <a:t>36</a:t>
            </a:fld>
            <a:endParaRPr lang="en-US"/>
          </a:p>
        </p:txBody>
      </p:sp>
    </p:spTree>
    <p:extLst>
      <p:ext uri="{BB962C8B-B14F-4D97-AF65-F5344CB8AC3E}">
        <p14:creationId xmlns:p14="http://schemas.microsoft.com/office/powerpoint/2010/main" val="279971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37739-E962-314D-98B3-7DF5B5562AAD}"/>
              </a:ext>
            </a:extLst>
          </p:cNvPr>
          <p:cNvSpPr>
            <a:spLocks noGrp="1"/>
          </p:cNvSpPr>
          <p:nvPr>
            <p:ph type="body" sz="quarter" idx="10"/>
          </p:nvPr>
        </p:nvSpPr>
        <p:spPr>
          <a:xfrm>
            <a:off x="838200" y="1876483"/>
            <a:ext cx="10515600" cy="3487108"/>
          </a:xfrm>
        </p:spPr>
        <p:txBody>
          <a:bodyPr/>
          <a:lstStyle/>
          <a:p>
            <a:r>
              <a:rPr lang="en-US" dirty="0"/>
              <a:t>Good Illumina data: </a:t>
            </a:r>
            <a:r>
              <a:rPr lang="en-US" dirty="0">
                <a:hlinkClick r:id="rId2"/>
              </a:rPr>
              <a:t>https://www.bioinformatics.babraham.ac.uk/projects/fastqc/good_sequence_short_fastqc.html</a:t>
            </a:r>
            <a:endParaRPr lang="en-US" dirty="0"/>
          </a:p>
          <a:p>
            <a:endParaRPr lang="en-US" dirty="0"/>
          </a:p>
          <a:p>
            <a:r>
              <a:rPr lang="en-US" dirty="0"/>
              <a:t>Bad Illumina data: </a:t>
            </a:r>
            <a:r>
              <a:rPr lang="en-US" dirty="0">
                <a:hlinkClick r:id="rId3"/>
              </a:rPr>
              <a:t>https://www.bioinformatics.babraham.ac.uk/projects/fastqc/bad_sequence_fastqc.html</a:t>
            </a:r>
            <a:endParaRPr lang="en-US" dirty="0"/>
          </a:p>
          <a:p>
            <a:endParaRPr lang="en-US" dirty="0"/>
          </a:p>
        </p:txBody>
      </p:sp>
      <p:sp>
        <p:nvSpPr>
          <p:cNvPr id="3" name="Title 2">
            <a:extLst>
              <a:ext uri="{FF2B5EF4-FFF2-40B4-BE49-F238E27FC236}">
                <a16:creationId xmlns:a16="http://schemas.microsoft.com/office/drawing/2014/main" id="{70626BD6-0106-DE4F-9DB8-0D5B8D6907BF}"/>
              </a:ext>
            </a:extLst>
          </p:cNvPr>
          <p:cNvSpPr>
            <a:spLocks noGrp="1"/>
          </p:cNvSpPr>
          <p:nvPr>
            <p:ph type="title"/>
          </p:nvPr>
        </p:nvSpPr>
        <p:spPr/>
        <p:txBody>
          <a:bodyPr/>
          <a:lstStyle/>
          <a:p>
            <a:r>
              <a:rPr lang="en-US" dirty="0"/>
              <a:t>Examples of </a:t>
            </a:r>
            <a:r>
              <a:rPr lang="en-US" dirty="0" err="1"/>
              <a:t>FastQC</a:t>
            </a:r>
            <a:r>
              <a:rPr lang="en-US" dirty="0"/>
              <a:t> reports</a:t>
            </a:r>
          </a:p>
        </p:txBody>
      </p:sp>
      <p:sp>
        <p:nvSpPr>
          <p:cNvPr id="4" name="Slide Number Placeholder 3">
            <a:extLst>
              <a:ext uri="{FF2B5EF4-FFF2-40B4-BE49-F238E27FC236}">
                <a16:creationId xmlns:a16="http://schemas.microsoft.com/office/drawing/2014/main" id="{38A9806B-50E5-AA42-A9E9-0CF7310E16E4}"/>
              </a:ext>
            </a:extLst>
          </p:cNvPr>
          <p:cNvSpPr>
            <a:spLocks noGrp="1"/>
          </p:cNvSpPr>
          <p:nvPr>
            <p:ph type="sldNum" sz="quarter" idx="13"/>
          </p:nvPr>
        </p:nvSpPr>
        <p:spPr/>
        <p:txBody>
          <a:bodyPr/>
          <a:lstStyle/>
          <a:p>
            <a:fld id="{F5936FD3-174D-8740-A172-B7093C3E1B2E}" type="slidenum">
              <a:rPr lang="en-US" smtClean="0"/>
              <a:t>37</a:t>
            </a:fld>
            <a:endParaRPr lang="en-US"/>
          </a:p>
        </p:txBody>
      </p:sp>
    </p:spTree>
    <p:extLst>
      <p:ext uri="{BB962C8B-B14F-4D97-AF65-F5344CB8AC3E}">
        <p14:creationId xmlns:p14="http://schemas.microsoft.com/office/powerpoint/2010/main" val="780468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0F5DE-39BE-094D-932F-43627BFDE3A4}"/>
              </a:ext>
            </a:extLst>
          </p:cNvPr>
          <p:cNvSpPr>
            <a:spLocks noGrp="1"/>
          </p:cNvSpPr>
          <p:nvPr>
            <p:ph type="body" sz="quarter" idx="10"/>
          </p:nvPr>
        </p:nvSpPr>
        <p:spPr>
          <a:xfrm>
            <a:off x="838200" y="1876483"/>
            <a:ext cx="10515600" cy="4724733"/>
          </a:xfrm>
        </p:spPr>
        <p:txBody>
          <a:bodyPr/>
          <a:lstStyle/>
          <a:p>
            <a:r>
              <a:rPr lang="en-US" sz="1600" dirty="0"/>
              <a:t>Non-normal GC content per read?</a:t>
            </a:r>
          </a:p>
          <a:p>
            <a:pPr lvl="1"/>
            <a:r>
              <a:rPr lang="en-US" sz="1600" dirty="0"/>
              <a:t>Normal expected for whole-genome shotgun sequencing.</a:t>
            </a:r>
          </a:p>
          <a:p>
            <a:pPr lvl="1"/>
            <a:r>
              <a:rPr lang="en-US" sz="1600" dirty="0"/>
              <a:t>RNA-</a:t>
            </a:r>
            <a:r>
              <a:rPr lang="en-US" sz="1600" dirty="0" err="1"/>
              <a:t>seq</a:t>
            </a:r>
            <a:r>
              <a:rPr lang="en-US" sz="1600" dirty="0"/>
              <a:t> might give different distributions.</a:t>
            </a:r>
          </a:p>
          <a:p>
            <a:pPr lvl="1"/>
            <a:endParaRPr lang="en-US" sz="1600" dirty="0"/>
          </a:p>
          <a:p>
            <a:r>
              <a:rPr lang="en-US" sz="1600" dirty="0"/>
              <a:t>Non-uniform sequence content per nucleotide?</a:t>
            </a:r>
          </a:p>
          <a:p>
            <a:pPr lvl="1"/>
            <a:r>
              <a:rPr lang="en-US" sz="1600" dirty="0"/>
              <a:t>First 10-15 </a:t>
            </a:r>
            <a:r>
              <a:rPr lang="en-US" sz="1600" dirty="0" err="1"/>
              <a:t>nt</a:t>
            </a:r>
            <a:r>
              <a:rPr lang="en-US" sz="1600" dirty="0"/>
              <a:t> in RNA-</a:t>
            </a:r>
            <a:r>
              <a:rPr lang="en-US" sz="1600" dirty="0" err="1"/>
              <a:t>seq</a:t>
            </a:r>
            <a:r>
              <a:rPr lang="en-US" sz="1600" dirty="0"/>
              <a:t> often non-uniform.</a:t>
            </a:r>
          </a:p>
          <a:p>
            <a:endParaRPr lang="en-US" sz="1600" dirty="0"/>
          </a:p>
          <a:p>
            <a:r>
              <a:rPr lang="en-US" sz="1600" dirty="0"/>
              <a:t>High duplication levels or over-represented sequences?</a:t>
            </a:r>
          </a:p>
          <a:p>
            <a:pPr lvl="1"/>
            <a:r>
              <a:rPr lang="en-US" sz="1600" dirty="0"/>
              <a:t>Are they contaminants, </a:t>
            </a:r>
            <a:r>
              <a:rPr lang="en-US" sz="1600" dirty="0" err="1"/>
              <a:t>e,g</a:t>
            </a:r>
            <a:r>
              <a:rPr lang="en-US" sz="1600" dirty="0"/>
              <a:t>. </a:t>
            </a:r>
            <a:r>
              <a:rPr lang="en-US" sz="1600" dirty="0" err="1"/>
              <a:t>adapers</a:t>
            </a:r>
            <a:r>
              <a:rPr lang="en-US" sz="1600" dirty="0"/>
              <a:t> or PCR duplicates?</a:t>
            </a:r>
          </a:p>
          <a:p>
            <a:pPr lvl="1"/>
            <a:r>
              <a:rPr lang="en-US" sz="1600" dirty="0"/>
              <a:t>If so, clean up contaminants.</a:t>
            </a:r>
          </a:p>
          <a:p>
            <a:pPr lvl="1"/>
            <a:r>
              <a:rPr lang="en-US" sz="1600" dirty="0"/>
              <a:t>Could be attributed to highly abundant transcripts.</a:t>
            </a:r>
          </a:p>
          <a:p>
            <a:pPr lvl="1"/>
            <a:endParaRPr lang="en-US" sz="1600" dirty="0"/>
          </a:p>
          <a:p>
            <a:r>
              <a:rPr lang="en-US" sz="1600" dirty="0"/>
              <a:t>Are sequence biases expected?</a:t>
            </a:r>
          </a:p>
          <a:p>
            <a:endParaRPr lang="en-US" sz="1600" dirty="0"/>
          </a:p>
          <a:p>
            <a:r>
              <a:rPr lang="en-US" sz="1600" dirty="0"/>
              <a:t>For more: https://</a:t>
            </a:r>
            <a:r>
              <a:rPr lang="en-US" sz="1600" dirty="0" err="1"/>
              <a:t>rtsf.natsci.msu.edu</a:t>
            </a:r>
            <a:r>
              <a:rPr lang="en-US" sz="1600" dirty="0"/>
              <a:t>/genomics/tech-notes/</a:t>
            </a:r>
            <a:r>
              <a:rPr lang="en-US" sz="1600" dirty="0" err="1"/>
              <a:t>fastqc</a:t>
            </a:r>
            <a:r>
              <a:rPr lang="en-US" sz="1600" dirty="0"/>
              <a:t>-tutorial-and-</a:t>
            </a:r>
            <a:r>
              <a:rPr lang="en-US" sz="1600" dirty="0" err="1"/>
              <a:t>faq</a:t>
            </a:r>
            <a:r>
              <a:rPr lang="en-US" sz="1600" dirty="0"/>
              <a:t>/</a:t>
            </a:r>
          </a:p>
        </p:txBody>
      </p:sp>
      <p:sp>
        <p:nvSpPr>
          <p:cNvPr id="3" name="Title 2">
            <a:extLst>
              <a:ext uri="{FF2B5EF4-FFF2-40B4-BE49-F238E27FC236}">
                <a16:creationId xmlns:a16="http://schemas.microsoft.com/office/drawing/2014/main" id="{B7A9843F-079C-964A-862A-1B3F3C247FB9}"/>
              </a:ext>
            </a:extLst>
          </p:cNvPr>
          <p:cNvSpPr>
            <a:spLocks noGrp="1"/>
          </p:cNvSpPr>
          <p:nvPr>
            <p:ph type="title"/>
          </p:nvPr>
        </p:nvSpPr>
        <p:spPr/>
        <p:txBody>
          <a:bodyPr>
            <a:noAutofit/>
          </a:bodyPr>
          <a:lstStyle/>
          <a:p>
            <a:r>
              <a:rPr lang="en-US" sz="3200" dirty="0"/>
              <a:t>What if QC gives warn/fail flag?</a:t>
            </a:r>
          </a:p>
        </p:txBody>
      </p:sp>
      <p:sp>
        <p:nvSpPr>
          <p:cNvPr id="4" name="Slide Number Placeholder 3">
            <a:extLst>
              <a:ext uri="{FF2B5EF4-FFF2-40B4-BE49-F238E27FC236}">
                <a16:creationId xmlns:a16="http://schemas.microsoft.com/office/drawing/2014/main" id="{A59CD3C4-4A2E-334A-8888-DDF40BA473FF}"/>
              </a:ext>
            </a:extLst>
          </p:cNvPr>
          <p:cNvSpPr>
            <a:spLocks noGrp="1"/>
          </p:cNvSpPr>
          <p:nvPr>
            <p:ph type="sldNum" sz="quarter" idx="13"/>
          </p:nvPr>
        </p:nvSpPr>
        <p:spPr/>
        <p:txBody>
          <a:bodyPr/>
          <a:lstStyle/>
          <a:p>
            <a:fld id="{F5936FD3-174D-8740-A172-B7093C3E1B2E}" type="slidenum">
              <a:rPr lang="en-US" smtClean="0"/>
              <a:t>38</a:t>
            </a:fld>
            <a:endParaRPr lang="en-US" dirty="0"/>
          </a:p>
        </p:txBody>
      </p:sp>
    </p:spTree>
    <p:extLst>
      <p:ext uri="{BB962C8B-B14F-4D97-AF65-F5344CB8AC3E}">
        <p14:creationId xmlns:p14="http://schemas.microsoft.com/office/powerpoint/2010/main" val="329465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39</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4ECDED0C-AD82-9647-B52E-3C8873406BBB}"/>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9DF8DAB8-C3EC-FB4D-BB9F-6CFB4F1AF90A}"/>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0" name="Picture 29">
            <a:extLst>
              <a:ext uri="{FF2B5EF4-FFF2-40B4-BE49-F238E27FC236}">
                <a16:creationId xmlns:a16="http://schemas.microsoft.com/office/drawing/2014/main" id="{D4E3B334-F123-BA40-A465-F96FBD441A9E}"/>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2" name="Picture 31">
            <a:extLst>
              <a:ext uri="{FF2B5EF4-FFF2-40B4-BE49-F238E27FC236}">
                <a16:creationId xmlns:a16="http://schemas.microsoft.com/office/drawing/2014/main" id="{A08519E1-E036-2B46-82A8-FBD85E6F895D}"/>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199147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616E78-46ED-7B41-8A7A-79FBBDE0730A}"/>
              </a:ext>
            </a:extLst>
          </p:cNvPr>
          <p:cNvSpPr>
            <a:spLocks noGrp="1"/>
          </p:cNvSpPr>
          <p:nvPr>
            <p:ph type="title"/>
          </p:nvPr>
        </p:nvSpPr>
        <p:spPr/>
        <p:txBody>
          <a:bodyPr>
            <a:normAutofit/>
          </a:bodyPr>
          <a:lstStyle/>
          <a:p>
            <a:r>
              <a:rPr lang="en-US" sz="3200" dirty="0"/>
              <a:t>Typical protocol</a:t>
            </a:r>
          </a:p>
        </p:txBody>
      </p:sp>
      <p:sp>
        <p:nvSpPr>
          <p:cNvPr id="4" name="Slide Number Placeholder 3">
            <a:extLst>
              <a:ext uri="{FF2B5EF4-FFF2-40B4-BE49-F238E27FC236}">
                <a16:creationId xmlns:a16="http://schemas.microsoft.com/office/drawing/2014/main" id="{CE7EB60B-2D3C-C94E-ABEA-27D499A446C3}"/>
              </a:ext>
            </a:extLst>
          </p:cNvPr>
          <p:cNvSpPr>
            <a:spLocks noGrp="1"/>
          </p:cNvSpPr>
          <p:nvPr>
            <p:ph type="sldNum" sz="quarter" idx="13"/>
          </p:nvPr>
        </p:nvSpPr>
        <p:spPr/>
        <p:txBody>
          <a:bodyPr/>
          <a:lstStyle/>
          <a:p>
            <a:fld id="{F5936FD3-174D-8740-A172-B7093C3E1B2E}" type="slidenum">
              <a:rPr lang="en-US" smtClean="0"/>
              <a:t>4</a:t>
            </a:fld>
            <a:endParaRPr lang="en-US"/>
          </a:p>
        </p:txBody>
      </p:sp>
      <p:pic>
        <p:nvPicPr>
          <p:cNvPr id="6" name="Picture 5">
            <a:extLst>
              <a:ext uri="{FF2B5EF4-FFF2-40B4-BE49-F238E27FC236}">
                <a16:creationId xmlns:a16="http://schemas.microsoft.com/office/drawing/2014/main" id="{809CD0ED-2432-194F-8584-5C53B5CBABFF}"/>
              </a:ext>
            </a:extLst>
          </p:cNvPr>
          <p:cNvPicPr>
            <a:picLocks noChangeAspect="1"/>
          </p:cNvPicPr>
          <p:nvPr/>
        </p:nvPicPr>
        <p:blipFill>
          <a:blip r:embed="rId3"/>
          <a:stretch>
            <a:fillRect/>
          </a:stretch>
        </p:blipFill>
        <p:spPr>
          <a:xfrm>
            <a:off x="838200" y="1828799"/>
            <a:ext cx="10515600" cy="4560657"/>
          </a:xfrm>
          <a:prstGeom prst="rect">
            <a:avLst/>
          </a:prstGeom>
        </p:spPr>
      </p:pic>
      <p:sp>
        <p:nvSpPr>
          <p:cNvPr id="7" name="Footer Placeholder 6">
            <a:extLst>
              <a:ext uri="{FF2B5EF4-FFF2-40B4-BE49-F238E27FC236}">
                <a16:creationId xmlns:a16="http://schemas.microsoft.com/office/drawing/2014/main" id="{0783B5B1-0BF2-544F-9FEF-117DAEBCED8D}"/>
              </a:ext>
            </a:extLst>
          </p:cNvPr>
          <p:cNvSpPr>
            <a:spLocks noGrp="1"/>
          </p:cNvSpPr>
          <p:nvPr>
            <p:ph type="ftr" sz="quarter" idx="12"/>
          </p:nvPr>
        </p:nvSpPr>
        <p:spPr/>
        <p:txBody>
          <a:bodyPr/>
          <a:lstStyle/>
          <a:p>
            <a:r>
              <a:rPr lang="en-US"/>
              <a:t>Figure: Berge et al., 2018, PeerJ Preprints.</a:t>
            </a:r>
            <a:endParaRPr lang="en-US" dirty="0"/>
          </a:p>
        </p:txBody>
      </p:sp>
    </p:spTree>
    <p:extLst>
      <p:ext uri="{BB962C8B-B14F-4D97-AF65-F5344CB8AC3E}">
        <p14:creationId xmlns:p14="http://schemas.microsoft.com/office/powerpoint/2010/main" val="264806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4E7690-22F6-6D4F-BE3A-719330E967C4}"/>
              </a:ext>
            </a:extLst>
          </p:cNvPr>
          <p:cNvSpPr>
            <a:spLocks noGrp="1"/>
          </p:cNvSpPr>
          <p:nvPr>
            <p:ph type="title"/>
          </p:nvPr>
        </p:nvSpPr>
        <p:spPr/>
        <p:txBody>
          <a:bodyPr>
            <a:normAutofit/>
          </a:bodyPr>
          <a:lstStyle/>
          <a:p>
            <a:r>
              <a:rPr lang="en-US" sz="4400" dirty="0"/>
              <a:t>Cleaning up contaminants (20 mins)</a:t>
            </a:r>
          </a:p>
        </p:txBody>
      </p:sp>
      <p:sp>
        <p:nvSpPr>
          <p:cNvPr id="9" name="Text Placeholder 8">
            <a:extLst>
              <a:ext uri="{FF2B5EF4-FFF2-40B4-BE49-F238E27FC236}">
                <a16:creationId xmlns:a16="http://schemas.microsoft.com/office/drawing/2014/main" id="{9ACE5DFC-72D0-8842-8105-76B9368D5DB2}"/>
              </a:ext>
            </a:extLst>
          </p:cNvPr>
          <p:cNvSpPr>
            <a:spLocks noGrp="1"/>
          </p:cNvSpPr>
          <p:nvPr>
            <p:ph type="body" idx="1"/>
          </p:nvPr>
        </p:nvSpPr>
        <p:spPr/>
        <p:txBody>
          <a:bodyPr/>
          <a:lstStyle/>
          <a:p>
            <a:r>
              <a:rPr lang="en-US" dirty="0"/>
              <a:t>Section goal: Run </a:t>
            </a:r>
            <a:r>
              <a:rPr lang="en-US" dirty="0" err="1"/>
              <a:t>cutadapt</a:t>
            </a:r>
            <a:r>
              <a:rPr lang="en-US" dirty="0"/>
              <a:t> on </a:t>
            </a:r>
            <a:r>
              <a:rPr lang="en-US" dirty="0" err="1"/>
              <a:t>fastq</a:t>
            </a:r>
            <a:r>
              <a:rPr lang="en-US" dirty="0"/>
              <a:t> files to remove adapters.</a:t>
            </a:r>
          </a:p>
        </p:txBody>
      </p:sp>
      <p:sp>
        <p:nvSpPr>
          <p:cNvPr id="4" name="Slide Number Placeholder 3">
            <a:extLst>
              <a:ext uri="{FF2B5EF4-FFF2-40B4-BE49-F238E27FC236}">
                <a16:creationId xmlns:a16="http://schemas.microsoft.com/office/drawing/2014/main" id="{A6E16DC0-9021-BB4E-9446-AE4463FEB36C}"/>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pPr/>
              <a:t>40</a:t>
            </a:fld>
            <a:endParaRPr lang="en-US"/>
          </a:p>
        </p:txBody>
      </p:sp>
    </p:spTree>
    <p:extLst>
      <p:ext uri="{BB962C8B-B14F-4D97-AF65-F5344CB8AC3E}">
        <p14:creationId xmlns:p14="http://schemas.microsoft.com/office/powerpoint/2010/main" val="319805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7B21BB-2F07-D842-998A-0442D4F1BF3D}"/>
              </a:ext>
            </a:extLst>
          </p:cNvPr>
          <p:cNvSpPr>
            <a:spLocks noGrp="1"/>
          </p:cNvSpPr>
          <p:nvPr>
            <p:ph type="body" sz="quarter" idx="10"/>
          </p:nvPr>
        </p:nvSpPr>
        <p:spPr>
          <a:xfrm>
            <a:off x="838200" y="1876483"/>
            <a:ext cx="10515600" cy="2451953"/>
          </a:xfrm>
        </p:spPr>
        <p:txBody>
          <a:bodyPr/>
          <a:lstStyle/>
          <a:p>
            <a:r>
              <a:rPr lang="en-US" dirty="0"/>
              <a:t>Search for adapter sequence in read.</a:t>
            </a:r>
          </a:p>
          <a:p>
            <a:endParaRPr lang="en-US" dirty="0"/>
          </a:p>
          <a:p>
            <a:r>
              <a:rPr lang="en-US" dirty="0"/>
              <a:t>Allow for mismatches in sequence.</a:t>
            </a:r>
          </a:p>
          <a:p>
            <a:endParaRPr lang="en-US" dirty="0"/>
          </a:p>
          <a:p>
            <a:r>
              <a:rPr lang="en-US" dirty="0"/>
              <a:t>If significant alignment, cut.</a:t>
            </a:r>
          </a:p>
        </p:txBody>
      </p:sp>
      <p:sp>
        <p:nvSpPr>
          <p:cNvPr id="4" name="Title 3">
            <a:extLst>
              <a:ext uri="{FF2B5EF4-FFF2-40B4-BE49-F238E27FC236}">
                <a16:creationId xmlns:a16="http://schemas.microsoft.com/office/drawing/2014/main" id="{894BDCFE-DB12-CB42-A26A-155EB38D478C}"/>
              </a:ext>
            </a:extLst>
          </p:cNvPr>
          <p:cNvSpPr>
            <a:spLocks noGrp="1"/>
          </p:cNvSpPr>
          <p:nvPr>
            <p:ph type="title"/>
          </p:nvPr>
        </p:nvSpPr>
        <p:spPr/>
        <p:txBody>
          <a:bodyPr/>
          <a:lstStyle/>
          <a:p>
            <a:r>
              <a:rPr lang="en-US" dirty="0" err="1"/>
              <a:t>cutadapt</a:t>
            </a:r>
            <a:r>
              <a:rPr lang="en-US" dirty="0"/>
              <a:t> removes adapters.</a:t>
            </a:r>
          </a:p>
        </p:txBody>
      </p:sp>
      <p:pic>
        <p:nvPicPr>
          <p:cNvPr id="3" name="Picture 2">
            <a:extLst>
              <a:ext uri="{FF2B5EF4-FFF2-40B4-BE49-F238E27FC236}">
                <a16:creationId xmlns:a16="http://schemas.microsoft.com/office/drawing/2014/main" id="{CEEFEA00-E9CF-3447-946E-D77AA3B1A209}"/>
              </a:ext>
            </a:extLst>
          </p:cNvPr>
          <p:cNvPicPr>
            <a:picLocks noChangeAspect="1"/>
          </p:cNvPicPr>
          <p:nvPr/>
        </p:nvPicPr>
        <p:blipFill>
          <a:blip r:embed="rId3"/>
          <a:stretch>
            <a:fillRect/>
          </a:stretch>
        </p:blipFill>
        <p:spPr>
          <a:xfrm>
            <a:off x="3344056" y="4722630"/>
            <a:ext cx="4724400" cy="1130300"/>
          </a:xfrm>
          <a:prstGeom prst="rect">
            <a:avLst/>
          </a:prstGeom>
        </p:spPr>
      </p:pic>
      <p:sp>
        <p:nvSpPr>
          <p:cNvPr id="6" name="TextBox 5">
            <a:extLst>
              <a:ext uri="{FF2B5EF4-FFF2-40B4-BE49-F238E27FC236}">
                <a16:creationId xmlns:a16="http://schemas.microsoft.com/office/drawing/2014/main" id="{586DD11D-3DF3-A247-BB7A-AF63F44B564E}"/>
              </a:ext>
            </a:extLst>
          </p:cNvPr>
          <p:cNvSpPr txBox="1"/>
          <p:nvPr/>
        </p:nvSpPr>
        <p:spPr>
          <a:xfrm>
            <a:off x="2998033" y="4514231"/>
            <a:ext cx="569626" cy="773549"/>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sp>
        <p:nvSpPr>
          <p:cNvPr id="9" name="Footer Placeholder 8">
            <a:extLst>
              <a:ext uri="{FF2B5EF4-FFF2-40B4-BE49-F238E27FC236}">
                <a16:creationId xmlns:a16="http://schemas.microsoft.com/office/drawing/2014/main" id="{9120D646-783C-234A-B961-185727DB5329}"/>
              </a:ext>
            </a:extLst>
          </p:cNvPr>
          <p:cNvSpPr>
            <a:spLocks noGrp="1"/>
          </p:cNvSpPr>
          <p:nvPr>
            <p:ph type="ftr" sz="quarter" idx="12"/>
          </p:nvPr>
        </p:nvSpPr>
        <p:spPr>
          <a:xfrm>
            <a:off x="3430874" y="6356350"/>
            <a:ext cx="5330252" cy="365125"/>
          </a:xfrm>
        </p:spPr>
        <p:txBody>
          <a:bodyPr/>
          <a:lstStyle/>
          <a:p>
            <a:r>
              <a:rPr lang="en-US" dirty="0"/>
              <a:t>(Image adapted from Bolger et al., 2014, Bioinformatics. Link in description.)</a:t>
            </a:r>
          </a:p>
        </p:txBody>
      </p:sp>
      <p:sp>
        <p:nvSpPr>
          <p:cNvPr id="10" name="Slide Number Placeholder 9">
            <a:extLst>
              <a:ext uri="{FF2B5EF4-FFF2-40B4-BE49-F238E27FC236}">
                <a16:creationId xmlns:a16="http://schemas.microsoft.com/office/drawing/2014/main" id="{B66BEDB9-97E3-1A4D-AAA8-3A8C14CDCA6C}"/>
              </a:ext>
            </a:extLst>
          </p:cNvPr>
          <p:cNvSpPr>
            <a:spLocks noGrp="1"/>
          </p:cNvSpPr>
          <p:nvPr>
            <p:ph type="sldNum" sz="quarter" idx="13"/>
          </p:nvPr>
        </p:nvSpPr>
        <p:spPr/>
        <p:txBody>
          <a:bodyPr/>
          <a:lstStyle/>
          <a:p>
            <a:fld id="{F5936FD3-174D-8740-A172-B7093C3E1B2E}" type="slidenum">
              <a:rPr lang="en-US" smtClean="0"/>
              <a:t>41</a:t>
            </a:fld>
            <a:endParaRPr lang="en-US" dirty="0"/>
          </a:p>
        </p:txBody>
      </p:sp>
    </p:spTree>
    <p:extLst>
      <p:ext uri="{BB962C8B-B14F-4D97-AF65-F5344CB8AC3E}">
        <p14:creationId xmlns:p14="http://schemas.microsoft.com/office/powerpoint/2010/main" val="4058639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9293D-AEA9-AF4E-98C6-80D4FD6940A1}"/>
              </a:ext>
            </a:extLst>
          </p:cNvPr>
          <p:cNvSpPr>
            <a:spLocks noGrp="1"/>
          </p:cNvSpPr>
          <p:nvPr>
            <p:ph type="body" sz="quarter" idx="10"/>
          </p:nvPr>
        </p:nvSpPr>
        <p:spPr>
          <a:xfrm>
            <a:off x="838200" y="1876483"/>
            <a:ext cx="10515600" cy="1696875"/>
          </a:xfrm>
        </p:spPr>
        <p:txBody>
          <a:bodyPr/>
          <a:lstStyle/>
          <a:p>
            <a:r>
              <a:rPr lang="en-US" dirty="0"/>
              <a:t>Say adapter sequence in read is very short.</a:t>
            </a:r>
          </a:p>
          <a:p>
            <a:pPr lvl="1"/>
            <a:r>
              <a:rPr lang="en-US" dirty="0"/>
              <a:t>Can we still identify it?</a:t>
            </a:r>
          </a:p>
          <a:p>
            <a:pPr lvl="1"/>
            <a:endParaRPr lang="en-US" dirty="0"/>
          </a:p>
          <a:p>
            <a:r>
              <a:rPr lang="en-US" dirty="0"/>
              <a:t>Yes for paired-end reads.</a:t>
            </a:r>
          </a:p>
        </p:txBody>
      </p:sp>
      <p:sp>
        <p:nvSpPr>
          <p:cNvPr id="3" name="Title 2">
            <a:extLst>
              <a:ext uri="{FF2B5EF4-FFF2-40B4-BE49-F238E27FC236}">
                <a16:creationId xmlns:a16="http://schemas.microsoft.com/office/drawing/2014/main" id="{464041CC-098F-7142-B612-CC6253D8DDB5}"/>
              </a:ext>
            </a:extLst>
          </p:cNvPr>
          <p:cNvSpPr>
            <a:spLocks noGrp="1"/>
          </p:cNvSpPr>
          <p:nvPr>
            <p:ph type="title"/>
          </p:nvPr>
        </p:nvSpPr>
        <p:spPr/>
        <p:txBody>
          <a:bodyPr/>
          <a:lstStyle/>
          <a:p>
            <a:r>
              <a:rPr lang="en-US" dirty="0"/>
              <a:t>Alternative approach: </a:t>
            </a:r>
            <a:r>
              <a:rPr lang="en-US" dirty="0" err="1"/>
              <a:t>Trimmomatic</a:t>
            </a:r>
            <a:endParaRPr lang="en-US" dirty="0"/>
          </a:p>
        </p:txBody>
      </p:sp>
      <p:sp>
        <p:nvSpPr>
          <p:cNvPr id="4" name="Slide Number Placeholder 3">
            <a:extLst>
              <a:ext uri="{FF2B5EF4-FFF2-40B4-BE49-F238E27FC236}">
                <a16:creationId xmlns:a16="http://schemas.microsoft.com/office/drawing/2014/main" id="{4CE0A4F9-5A57-5942-A3FC-2D7E90CAB8EC}"/>
              </a:ext>
            </a:extLst>
          </p:cNvPr>
          <p:cNvSpPr>
            <a:spLocks noGrp="1"/>
          </p:cNvSpPr>
          <p:nvPr>
            <p:ph type="sldNum" sz="quarter" idx="13"/>
          </p:nvPr>
        </p:nvSpPr>
        <p:spPr/>
        <p:txBody>
          <a:bodyPr/>
          <a:lstStyle/>
          <a:p>
            <a:fld id="{F5936FD3-174D-8740-A172-B7093C3E1B2E}" type="slidenum">
              <a:rPr lang="en-US" smtClean="0"/>
              <a:t>42</a:t>
            </a:fld>
            <a:endParaRPr lang="en-US"/>
          </a:p>
        </p:txBody>
      </p:sp>
      <p:sp>
        <p:nvSpPr>
          <p:cNvPr id="6" name="Footer Placeholder 5">
            <a:extLst>
              <a:ext uri="{FF2B5EF4-FFF2-40B4-BE49-F238E27FC236}">
                <a16:creationId xmlns:a16="http://schemas.microsoft.com/office/drawing/2014/main" id="{58FCB19D-D8AB-A84C-94AA-CF92EAB3D44C}"/>
              </a:ext>
            </a:extLst>
          </p:cNvPr>
          <p:cNvSpPr>
            <a:spLocks noGrp="1"/>
          </p:cNvSpPr>
          <p:nvPr>
            <p:ph type="ftr" sz="quarter" idx="12"/>
          </p:nvPr>
        </p:nvSpPr>
        <p:spPr>
          <a:xfrm>
            <a:off x="4023609" y="6491780"/>
            <a:ext cx="5030449" cy="365125"/>
          </a:xfrm>
        </p:spPr>
        <p:txBody>
          <a:bodyPr/>
          <a:lstStyle/>
          <a:p>
            <a:r>
              <a:rPr lang="en-US" dirty="0"/>
              <a:t>(Image adapted from Bolger et al., 2014, Bioinformatics. Link in description.)</a:t>
            </a:r>
          </a:p>
          <a:p>
            <a:endParaRPr lang="en-US" dirty="0"/>
          </a:p>
        </p:txBody>
      </p:sp>
      <p:pic>
        <p:nvPicPr>
          <p:cNvPr id="8" name="Picture 7">
            <a:extLst>
              <a:ext uri="{FF2B5EF4-FFF2-40B4-BE49-F238E27FC236}">
                <a16:creationId xmlns:a16="http://schemas.microsoft.com/office/drawing/2014/main" id="{220BCA74-EBB3-AA4A-ADD2-2920EBED6320}"/>
              </a:ext>
            </a:extLst>
          </p:cNvPr>
          <p:cNvPicPr>
            <a:picLocks noChangeAspect="1"/>
          </p:cNvPicPr>
          <p:nvPr/>
        </p:nvPicPr>
        <p:blipFill>
          <a:blip r:embed="rId3"/>
          <a:stretch>
            <a:fillRect/>
          </a:stretch>
        </p:blipFill>
        <p:spPr>
          <a:xfrm>
            <a:off x="2667000" y="4399704"/>
            <a:ext cx="5943600" cy="1130300"/>
          </a:xfrm>
          <a:prstGeom prst="rect">
            <a:avLst/>
          </a:prstGeom>
        </p:spPr>
      </p:pic>
      <p:pic>
        <p:nvPicPr>
          <p:cNvPr id="10" name="Picture 9">
            <a:extLst>
              <a:ext uri="{FF2B5EF4-FFF2-40B4-BE49-F238E27FC236}">
                <a16:creationId xmlns:a16="http://schemas.microsoft.com/office/drawing/2014/main" id="{5C1CAC96-D1D9-7145-A281-64D51EDEDA4C}"/>
              </a:ext>
            </a:extLst>
          </p:cNvPr>
          <p:cNvPicPr>
            <a:picLocks noChangeAspect="1"/>
          </p:cNvPicPr>
          <p:nvPr/>
        </p:nvPicPr>
        <p:blipFill>
          <a:blip r:embed="rId4"/>
          <a:stretch>
            <a:fillRect/>
          </a:stretch>
        </p:blipFill>
        <p:spPr>
          <a:xfrm rot="5400000">
            <a:off x="8490906" y="3595024"/>
            <a:ext cx="3373307" cy="328259"/>
          </a:xfrm>
          <a:prstGeom prst="rect">
            <a:avLst/>
          </a:prstGeom>
        </p:spPr>
      </p:pic>
      <p:sp>
        <p:nvSpPr>
          <p:cNvPr id="11" name="TextBox 10">
            <a:extLst>
              <a:ext uri="{FF2B5EF4-FFF2-40B4-BE49-F238E27FC236}">
                <a16:creationId xmlns:a16="http://schemas.microsoft.com/office/drawing/2014/main" id="{D00C0F0E-507C-7C4E-8ACC-ACBD52CAF0F1}"/>
              </a:ext>
            </a:extLst>
          </p:cNvPr>
          <p:cNvSpPr txBox="1"/>
          <p:nvPr/>
        </p:nvSpPr>
        <p:spPr>
          <a:xfrm>
            <a:off x="10251749" y="2653258"/>
            <a:ext cx="1850311" cy="269823"/>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Primer binding</a:t>
            </a:r>
          </a:p>
        </p:txBody>
      </p:sp>
      <p:cxnSp>
        <p:nvCxnSpPr>
          <p:cNvPr id="13" name="Straight Arrow Connector 12">
            <a:extLst>
              <a:ext uri="{FF2B5EF4-FFF2-40B4-BE49-F238E27FC236}">
                <a16:creationId xmlns:a16="http://schemas.microsoft.com/office/drawing/2014/main" id="{5B3AFDF1-CD91-684F-90F7-48A5437BB2E0}"/>
              </a:ext>
            </a:extLst>
          </p:cNvPr>
          <p:cNvCxnSpPr/>
          <p:nvPr/>
        </p:nvCxnSpPr>
        <p:spPr>
          <a:xfrm>
            <a:off x="10341689" y="2923081"/>
            <a:ext cx="0" cy="6502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F2F9AF-91A9-A444-97B8-5F2307675530}"/>
              </a:ext>
            </a:extLst>
          </p:cNvPr>
          <p:cNvSpPr txBox="1"/>
          <p:nvPr/>
        </p:nvSpPr>
        <p:spPr>
          <a:xfrm>
            <a:off x="10251748" y="5108788"/>
            <a:ext cx="1850311" cy="269823"/>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Adapter</a:t>
            </a:r>
          </a:p>
        </p:txBody>
      </p:sp>
    </p:spTree>
    <p:extLst>
      <p:ext uri="{BB962C8B-B14F-4D97-AF65-F5344CB8AC3E}">
        <p14:creationId xmlns:p14="http://schemas.microsoft.com/office/powerpoint/2010/main" val="3869902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A37DD-846B-0D4C-A2EF-AE037A37E23D}"/>
              </a:ext>
            </a:extLst>
          </p:cNvPr>
          <p:cNvSpPr>
            <a:spLocks noGrp="1"/>
          </p:cNvSpPr>
          <p:nvPr>
            <p:ph type="body" sz="quarter" idx="10"/>
          </p:nvPr>
        </p:nvSpPr>
        <p:spPr>
          <a:xfrm>
            <a:off x="838200" y="1876483"/>
            <a:ext cx="10515600" cy="2967992"/>
          </a:xfrm>
        </p:spPr>
        <p:txBody>
          <a:bodyPr/>
          <a:lstStyle/>
          <a:p>
            <a:r>
              <a:rPr lang="en-US" dirty="0"/>
              <a:t>PCR primers?</a:t>
            </a:r>
          </a:p>
          <a:p>
            <a:endParaRPr lang="en-US" dirty="0"/>
          </a:p>
          <a:p>
            <a:r>
              <a:rPr lang="en-US" dirty="0"/>
              <a:t>Unique molecular identifiers?</a:t>
            </a:r>
          </a:p>
          <a:p>
            <a:endParaRPr lang="en-US" dirty="0"/>
          </a:p>
          <a:p>
            <a:r>
              <a:rPr lang="en-US" dirty="0"/>
              <a:t>Poor quality base calls?</a:t>
            </a:r>
          </a:p>
          <a:p>
            <a:r>
              <a:rPr lang="en-US" dirty="0"/>
              <a:t>…</a:t>
            </a:r>
          </a:p>
        </p:txBody>
      </p:sp>
      <p:sp>
        <p:nvSpPr>
          <p:cNvPr id="3" name="Title 2">
            <a:extLst>
              <a:ext uri="{FF2B5EF4-FFF2-40B4-BE49-F238E27FC236}">
                <a16:creationId xmlns:a16="http://schemas.microsoft.com/office/drawing/2014/main" id="{D34C562F-F413-924E-8F3E-7760ECC2DB43}"/>
              </a:ext>
            </a:extLst>
          </p:cNvPr>
          <p:cNvSpPr>
            <a:spLocks noGrp="1"/>
          </p:cNvSpPr>
          <p:nvPr>
            <p:ph type="title"/>
          </p:nvPr>
        </p:nvSpPr>
        <p:spPr/>
        <p:txBody>
          <a:bodyPr/>
          <a:lstStyle/>
          <a:p>
            <a:r>
              <a:rPr lang="en-US" dirty="0"/>
              <a:t>What else to clean?</a:t>
            </a:r>
          </a:p>
        </p:txBody>
      </p:sp>
      <p:sp>
        <p:nvSpPr>
          <p:cNvPr id="4" name="Slide Number Placeholder 3">
            <a:extLst>
              <a:ext uri="{FF2B5EF4-FFF2-40B4-BE49-F238E27FC236}">
                <a16:creationId xmlns:a16="http://schemas.microsoft.com/office/drawing/2014/main" id="{E16D97E1-2951-1A45-845F-9AE9D5BD0F6A}"/>
              </a:ext>
            </a:extLst>
          </p:cNvPr>
          <p:cNvSpPr>
            <a:spLocks noGrp="1"/>
          </p:cNvSpPr>
          <p:nvPr>
            <p:ph type="sldNum" sz="quarter" idx="13"/>
          </p:nvPr>
        </p:nvSpPr>
        <p:spPr/>
        <p:txBody>
          <a:bodyPr/>
          <a:lstStyle/>
          <a:p>
            <a:fld id="{F5936FD3-174D-8740-A172-B7093C3E1B2E}" type="slidenum">
              <a:rPr lang="en-US" smtClean="0"/>
              <a:t>43</a:t>
            </a:fld>
            <a:endParaRPr lang="en-US"/>
          </a:p>
        </p:txBody>
      </p:sp>
    </p:spTree>
    <p:extLst>
      <p:ext uri="{BB962C8B-B14F-4D97-AF65-F5344CB8AC3E}">
        <p14:creationId xmlns:p14="http://schemas.microsoft.com/office/powerpoint/2010/main" val="3761104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F048A-A6C2-8146-B204-01B58850D9C4}"/>
              </a:ext>
            </a:extLst>
          </p:cNvPr>
          <p:cNvSpPr>
            <a:spLocks noGrp="1"/>
          </p:cNvSpPr>
          <p:nvPr>
            <p:ph type="body" sz="quarter" idx="10"/>
          </p:nvPr>
        </p:nvSpPr>
        <p:spPr>
          <a:xfrm>
            <a:off x="838200" y="1876483"/>
            <a:ext cx="10515600" cy="1419876"/>
          </a:xfrm>
        </p:spPr>
        <p:txBody>
          <a:bodyPr/>
          <a:lstStyle/>
          <a:p>
            <a:r>
              <a:rPr lang="en-US" dirty="0"/>
              <a:t>Run </a:t>
            </a:r>
            <a:r>
              <a:rPr lang="en-US" dirty="0" err="1"/>
              <a:t>FastQC</a:t>
            </a:r>
            <a:r>
              <a:rPr lang="en-US" dirty="0"/>
              <a:t>.</a:t>
            </a:r>
          </a:p>
          <a:p>
            <a:endParaRPr lang="en-US" dirty="0"/>
          </a:p>
          <a:p>
            <a:r>
              <a:rPr lang="en-US" dirty="0"/>
              <a:t>Are over-represented sequences gone?</a:t>
            </a:r>
          </a:p>
        </p:txBody>
      </p:sp>
      <p:sp>
        <p:nvSpPr>
          <p:cNvPr id="3" name="Title 2">
            <a:extLst>
              <a:ext uri="{FF2B5EF4-FFF2-40B4-BE49-F238E27FC236}">
                <a16:creationId xmlns:a16="http://schemas.microsoft.com/office/drawing/2014/main" id="{78535C5E-80C4-2C4F-AFF6-122BD24C4105}"/>
              </a:ext>
            </a:extLst>
          </p:cNvPr>
          <p:cNvSpPr>
            <a:spLocks noGrp="1"/>
          </p:cNvSpPr>
          <p:nvPr>
            <p:ph type="title"/>
          </p:nvPr>
        </p:nvSpPr>
        <p:spPr/>
        <p:txBody>
          <a:bodyPr/>
          <a:lstStyle/>
          <a:p>
            <a:r>
              <a:rPr lang="en-US" dirty="0"/>
              <a:t>Redo QC to ensure satisfactory quality.</a:t>
            </a:r>
          </a:p>
        </p:txBody>
      </p:sp>
      <p:sp>
        <p:nvSpPr>
          <p:cNvPr id="4" name="Slide Number Placeholder 3">
            <a:extLst>
              <a:ext uri="{FF2B5EF4-FFF2-40B4-BE49-F238E27FC236}">
                <a16:creationId xmlns:a16="http://schemas.microsoft.com/office/drawing/2014/main" id="{D2CA0952-B466-3644-B1E5-F368A91E5BEA}"/>
              </a:ext>
            </a:extLst>
          </p:cNvPr>
          <p:cNvSpPr>
            <a:spLocks noGrp="1"/>
          </p:cNvSpPr>
          <p:nvPr>
            <p:ph type="sldNum" sz="quarter" idx="13"/>
          </p:nvPr>
        </p:nvSpPr>
        <p:spPr/>
        <p:txBody>
          <a:bodyPr/>
          <a:lstStyle/>
          <a:p>
            <a:fld id="{F5936FD3-174D-8740-A172-B7093C3E1B2E}" type="slidenum">
              <a:rPr lang="en-US" smtClean="0"/>
              <a:t>44</a:t>
            </a:fld>
            <a:endParaRPr lang="en-US"/>
          </a:p>
        </p:txBody>
      </p:sp>
    </p:spTree>
    <p:extLst>
      <p:ext uri="{BB962C8B-B14F-4D97-AF65-F5344CB8AC3E}">
        <p14:creationId xmlns:p14="http://schemas.microsoft.com/office/powerpoint/2010/main" val="1819961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45</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4" name="Picture 33">
            <a:extLst>
              <a:ext uri="{FF2B5EF4-FFF2-40B4-BE49-F238E27FC236}">
                <a16:creationId xmlns:a16="http://schemas.microsoft.com/office/drawing/2014/main" id="{9FA7AFA6-33E4-E244-A5DD-31E3AAF4C428}"/>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5" name="Picture 34">
            <a:extLst>
              <a:ext uri="{FF2B5EF4-FFF2-40B4-BE49-F238E27FC236}">
                <a16:creationId xmlns:a16="http://schemas.microsoft.com/office/drawing/2014/main" id="{36B76174-5BC4-7344-944E-E893D4886EFE}"/>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39870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3A24F-8962-0E4F-B52F-D930C8F4919C}"/>
              </a:ext>
            </a:extLst>
          </p:cNvPr>
          <p:cNvSpPr>
            <a:spLocks noGrp="1"/>
          </p:cNvSpPr>
          <p:nvPr>
            <p:ph type="body" sz="quarter" idx="10"/>
          </p:nvPr>
        </p:nvSpPr>
        <p:spPr>
          <a:xfrm>
            <a:off x="838200" y="1876483"/>
            <a:ext cx="10515600" cy="6247864"/>
          </a:xfrm>
        </p:spPr>
        <p:txBody>
          <a:bodyPr/>
          <a:lstStyle/>
          <a:p>
            <a:r>
              <a:rPr lang="en-US" dirty="0"/>
              <a:t>Bioinformatics software ecosystem: Tools that “do one thing, and do it well”.</a:t>
            </a:r>
          </a:p>
          <a:p>
            <a:pPr lvl="1"/>
            <a:r>
              <a:rPr lang="en-US" dirty="0"/>
              <a:t>Multiple tools are available for the same task.</a:t>
            </a:r>
          </a:p>
          <a:p>
            <a:pPr lvl="1"/>
            <a:endParaRPr lang="en-US" sz="400" dirty="0"/>
          </a:p>
          <a:p>
            <a:r>
              <a:rPr lang="en-US" dirty="0"/>
              <a:t>HPC clusters enable data-intensive science.</a:t>
            </a:r>
          </a:p>
          <a:p>
            <a:endParaRPr lang="en-US" sz="400" dirty="0"/>
          </a:p>
          <a:p>
            <a:r>
              <a:rPr lang="en-US" dirty="0"/>
              <a:t>Containerization facilitates reproducibility.</a:t>
            </a:r>
          </a:p>
          <a:p>
            <a:endParaRPr lang="en-US" sz="400" dirty="0"/>
          </a:p>
          <a:p>
            <a:r>
              <a:rPr lang="en-US" dirty="0"/>
              <a:t>Always check “quality” after each step.</a:t>
            </a:r>
          </a:p>
          <a:p>
            <a:endParaRPr lang="en-US" sz="400" dirty="0"/>
          </a:p>
          <a:p>
            <a:r>
              <a:rPr lang="en-US" dirty="0"/>
              <a:t>Tools and file formats used:</a:t>
            </a:r>
          </a:p>
          <a:p>
            <a:pPr lvl="1"/>
            <a:r>
              <a:rPr lang="en-US" dirty="0" err="1"/>
              <a:t>fastqc</a:t>
            </a:r>
            <a:r>
              <a:rPr lang="en-US" dirty="0"/>
              <a:t>, </a:t>
            </a:r>
            <a:r>
              <a:rPr lang="en-US" dirty="0" err="1"/>
              <a:t>cutadapt</a:t>
            </a:r>
            <a:endParaRPr lang="en-US" dirty="0"/>
          </a:p>
          <a:p>
            <a:pPr lvl="1"/>
            <a:r>
              <a:rPr lang="en-US" dirty="0"/>
              <a:t>FASTQ, FASTA</a:t>
            </a:r>
          </a:p>
          <a:p>
            <a:endParaRPr lang="en-US" dirty="0"/>
          </a:p>
          <a:p>
            <a:endParaRPr lang="en-US" dirty="0"/>
          </a:p>
          <a:p>
            <a:endParaRPr lang="en-US" dirty="0"/>
          </a:p>
        </p:txBody>
      </p:sp>
      <p:sp>
        <p:nvSpPr>
          <p:cNvPr id="3" name="Title 2">
            <a:extLst>
              <a:ext uri="{FF2B5EF4-FFF2-40B4-BE49-F238E27FC236}">
                <a16:creationId xmlns:a16="http://schemas.microsoft.com/office/drawing/2014/main" id="{AA9DE4D6-4C22-4240-AA97-39AD8BC5064C}"/>
              </a:ext>
            </a:extLst>
          </p:cNvPr>
          <p:cNvSpPr>
            <a:spLocks noGrp="1"/>
          </p:cNvSpPr>
          <p:nvPr>
            <p:ph type="title"/>
          </p:nvPr>
        </p:nvSpPr>
        <p:spPr/>
        <p:txBody>
          <a:bodyPr/>
          <a:lstStyle/>
          <a:p>
            <a:r>
              <a:rPr lang="en-US" dirty="0"/>
              <a:t>Conclusion: Session 1</a:t>
            </a:r>
          </a:p>
        </p:txBody>
      </p:sp>
      <p:sp>
        <p:nvSpPr>
          <p:cNvPr id="4" name="Slide Number Placeholder 3">
            <a:extLst>
              <a:ext uri="{FF2B5EF4-FFF2-40B4-BE49-F238E27FC236}">
                <a16:creationId xmlns:a16="http://schemas.microsoft.com/office/drawing/2014/main" id="{61962A65-064D-F945-961A-41407C0ADFB0}"/>
              </a:ext>
            </a:extLst>
          </p:cNvPr>
          <p:cNvSpPr>
            <a:spLocks noGrp="1"/>
          </p:cNvSpPr>
          <p:nvPr>
            <p:ph type="sldNum" sz="quarter" idx="13"/>
          </p:nvPr>
        </p:nvSpPr>
        <p:spPr/>
        <p:txBody>
          <a:bodyPr/>
          <a:lstStyle/>
          <a:p>
            <a:fld id="{F5936FD3-174D-8740-A172-B7093C3E1B2E}" type="slidenum">
              <a:rPr lang="en-US" smtClean="0"/>
              <a:t>46</a:t>
            </a:fld>
            <a:endParaRPr lang="en-US"/>
          </a:p>
        </p:txBody>
      </p:sp>
    </p:spTree>
    <p:extLst>
      <p:ext uri="{BB962C8B-B14F-4D97-AF65-F5344CB8AC3E}">
        <p14:creationId xmlns:p14="http://schemas.microsoft.com/office/powerpoint/2010/main" val="411227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13907E-39F3-544D-AB1F-EC2F6AB6B96B}"/>
              </a:ext>
            </a:extLst>
          </p:cNvPr>
          <p:cNvSpPr>
            <a:spLocks noGrp="1"/>
          </p:cNvSpPr>
          <p:nvPr>
            <p:ph type="body" sz="quarter" idx="10"/>
          </p:nvPr>
        </p:nvSpPr>
        <p:spPr>
          <a:xfrm>
            <a:off x="838200" y="1876483"/>
            <a:ext cx="10515600" cy="4711546"/>
          </a:xfrm>
        </p:spPr>
        <p:txBody>
          <a:bodyPr/>
          <a:lstStyle/>
          <a:p>
            <a:r>
              <a:rPr lang="en-US" dirty="0"/>
              <a:t>Mapping trimmed reads</a:t>
            </a:r>
          </a:p>
          <a:p>
            <a:pPr lvl="1"/>
            <a:r>
              <a:rPr lang="en-US" dirty="0"/>
              <a:t>STAR or bowtie2, </a:t>
            </a:r>
            <a:r>
              <a:rPr lang="en-US" dirty="0" err="1"/>
              <a:t>samtools</a:t>
            </a:r>
            <a:endParaRPr lang="en-US" dirty="0"/>
          </a:p>
          <a:p>
            <a:pPr lvl="1"/>
            <a:r>
              <a:rPr lang="en-US" dirty="0"/>
              <a:t>BAM/SAM, GFF</a:t>
            </a:r>
          </a:p>
          <a:p>
            <a:pPr lvl="1"/>
            <a:endParaRPr lang="en-US" dirty="0"/>
          </a:p>
          <a:p>
            <a:r>
              <a:rPr lang="en-US" dirty="0"/>
              <a:t>Tallying gene-wise counts</a:t>
            </a:r>
          </a:p>
          <a:p>
            <a:endParaRPr lang="en-US" dirty="0"/>
          </a:p>
          <a:p>
            <a:r>
              <a:rPr lang="en-US" dirty="0"/>
              <a:t>Maybe:	</a:t>
            </a:r>
          </a:p>
          <a:p>
            <a:pPr lvl="1"/>
            <a:r>
              <a:rPr lang="en-US" dirty="0"/>
              <a:t>Shell scripting</a:t>
            </a:r>
          </a:p>
          <a:p>
            <a:pPr lvl="1"/>
            <a:r>
              <a:rPr lang="en-US" dirty="0"/>
              <a:t>Submitting jobs to compute nodes</a:t>
            </a:r>
          </a:p>
          <a:p>
            <a:pPr lvl="1"/>
            <a:r>
              <a:rPr lang="en-US" dirty="0" err="1"/>
              <a:t>Nextflow</a:t>
            </a:r>
            <a:endParaRPr lang="en-US" dirty="0"/>
          </a:p>
          <a:p>
            <a:pPr lvl="1"/>
            <a:endParaRPr lang="en-US" dirty="0"/>
          </a:p>
        </p:txBody>
      </p:sp>
      <p:sp>
        <p:nvSpPr>
          <p:cNvPr id="3" name="Title 2">
            <a:extLst>
              <a:ext uri="{FF2B5EF4-FFF2-40B4-BE49-F238E27FC236}">
                <a16:creationId xmlns:a16="http://schemas.microsoft.com/office/drawing/2014/main" id="{6DD2EA18-2D32-164A-81C0-440E3A16520B}"/>
              </a:ext>
            </a:extLst>
          </p:cNvPr>
          <p:cNvSpPr>
            <a:spLocks noGrp="1"/>
          </p:cNvSpPr>
          <p:nvPr>
            <p:ph type="title"/>
          </p:nvPr>
        </p:nvSpPr>
        <p:spPr/>
        <p:txBody>
          <a:bodyPr/>
          <a:lstStyle/>
          <a:p>
            <a:r>
              <a:rPr lang="en-US" dirty="0"/>
              <a:t>Contents: Session 2</a:t>
            </a:r>
          </a:p>
        </p:txBody>
      </p:sp>
      <p:sp>
        <p:nvSpPr>
          <p:cNvPr id="4" name="Slide Number Placeholder 3">
            <a:extLst>
              <a:ext uri="{FF2B5EF4-FFF2-40B4-BE49-F238E27FC236}">
                <a16:creationId xmlns:a16="http://schemas.microsoft.com/office/drawing/2014/main" id="{2CCE6B29-1C05-6644-85D5-3952CF534CD6}"/>
              </a:ext>
            </a:extLst>
          </p:cNvPr>
          <p:cNvSpPr>
            <a:spLocks noGrp="1"/>
          </p:cNvSpPr>
          <p:nvPr>
            <p:ph type="sldNum" sz="quarter" idx="13"/>
          </p:nvPr>
        </p:nvSpPr>
        <p:spPr/>
        <p:txBody>
          <a:bodyPr/>
          <a:lstStyle/>
          <a:p>
            <a:fld id="{F5936FD3-174D-8740-A172-B7093C3E1B2E}" type="slidenum">
              <a:rPr lang="en-US" smtClean="0"/>
              <a:t>47</a:t>
            </a:fld>
            <a:endParaRPr lang="en-US"/>
          </a:p>
        </p:txBody>
      </p:sp>
    </p:spTree>
    <p:extLst>
      <p:ext uri="{BB962C8B-B14F-4D97-AF65-F5344CB8AC3E}">
        <p14:creationId xmlns:p14="http://schemas.microsoft.com/office/powerpoint/2010/main" val="3559263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C81BD-F525-5B4E-8026-E359EB995B2A}"/>
              </a:ext>
            </a:extLst>
          </p:cNvPr>
          <p:cNvSpPr>
            <a:spLocks noGrp="1"/>
          </p:cNvSpPr>
          <p:nvPr>
            <p:ph type="title"/>
          </p:nvPr>
        </p:nvSpPr>
        <p:spPr/>
        <p:txBody>
          <a:bodyPr/>
          <a:lstStyle/>
          <a:p>
            <a:r>
              <a:rPr lang="en-US" dirty="0"/>
              <a:t>Mapping reads (20 mins)</a:t>
            </a:r>
          </a:p>
        </p:txBody>
      </p:sp>
      <p:sp>
        <p:nvSpPr>
          <p:cNvPr id="6" name="Text Placeholder 5">
            <a:extLst>
              <a:ext uri="{FF2B5EF4-FFF2-40B4-BE49-F238E27FC236}">
                <a16:creationId xmlns:a16="http://schemas.microsoft.com/office/drawing/2014/main" id="{16280A2C-6BF6-6440-80E3-ED594B70B535}"/>
              </a:ext>
            </a:extLst>
          </p:cNvPr>
          <p:cNvSpPr>
            <a:spLocks noGrp="1"/>
          </p:cNvSpPr>
          <p:nvPr>
            <p:ph type="body" idx="1"/>
          </p:nvPr>
        </p:nvSpPr>
        <p:spPr/>
        <p:txBody>
          <a:bodyPr/>
          <a:lstStyle/>
          <a:p>
            <a:r>
              <a:rPr lang="en-US" dirty="0"/>
              <a:t>Section goal: Understand alignment method</a:t>
            </a:r>
          </a:p>
        </p:txBody>
      </p:sp>
      <p:sp>
        <p:nvSpPr>
          <p:cNvPr id="4" name="Slide Number Placeholder 3">
            <a:extLst>
              <a:ext uri="{FF2B5EF4-FFF2-40B4-BE49-F238E27FC236}">
                <a16:creationId xmlns:a16="http://schemas.microsoft.com/office/drawing/2014/main" id="{CEE1ADCC-BEED-2541-8E77-3A6506B1E872}"/>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48</a:t>
            </a:fld>
            <a:endParaRPr lang="en-US"/>
          </a:p>
        </p:txBody>
      </p:sp>
    </p:spTree>
    <p:extLst>
      <p:ext uri="{BB962C8B-B14F-4D97-AF65-F5344CB8AC3E}">
        <p14:creationId xmlns:p14="http://schemas.microsoft.com/office/powerpoint/2010/main" val="3020363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424304-8C67-E345-A27E-4E8258B54277}"/>
              </a:ext>
            </a:extLst>
          </p:cNvPr>
          <p:cNvSpPr>
            <a:spLocks noGrp="1"/>
          </p:cNvSpPr>
          <p:nvPr>
            <p:ph type="body" sz="quarter" idx="10"/>
          </p:nvPr>
        </p:nvSpPr>
        <p:spPr>
          <a:xfrm>
            <a:off x="838200" y="1876483"/>
            <a:ext cx="10515600" cy="4315027"/>
          </a:xfrm>
        </p:spPr>
        <p:txBody>
          <a:bodyPr/>
          <a:lstStyle/>
          <a:p>
            <a:r>
              <a:rPr lang="en-US" dirty="0"/>
              <a:t>After cleaning, reads from real sample only. (Assumption)</a:t>
            </a:r>
          </a:p>
          <a:p>
            <a:endParaRPr lang="en-US" dirty="0"/>
          </a:p>
          <a:p>
            <a:r>
              <a:rPr lang="en-US" dirty="0"/>
              <a:t>Mapping := Aligning reads to regions of reference DNA.</a:t>
            </a:r>
          </a:p>
          <a:p>
            <a:pPr marL="457200" lvl="1" indent="0">
              <a:buNone/>
            </a:pPr>
            <a:endParaRPr lang="en-US" dirty="0"/>
          </a:p>
          <a:p>
            <a:r>
              <a:rPr lang="en-US" dirty="0"/>
              <a:t> Challenges:</a:t>
            </a:r>
          </a:p>
          <a:p>
            <a:pPr lvl="1"/>
            <a:r>
              <a:rPr lang="en-US" dirty="0"/>
              <a:t>Reference sequences can be very long (~3 billion </a:t>
            </a:r>
            <a:r>
              <a:rPr lang="en-US" dirty="0" err="1"/>
              <a:t>bp</a:t>
            </a:r>
            <a:r>
              <a:rPr lang="en-US" dirty="0"/>
              <a:t> for humans).</a:t>
            </a:r>
          </a:p>
          <a:p>
            <a:pPr lvl="1"/>
            <a:r>
              <a:rPr lang="en-US" dirty="0"/>
              <a:t>Order of 100 million reads to be mapped.</a:t>
            </a:r>
          </a:p>
          <a:p>
            <a:pPr lvl="1"/>
            <a:r>
              <a:rPr lang="en-US" dirty="0"/>
              <a:t>Sometimes, need to account for splicing.</a:t>
            </a:r>
          </a:p>
          <a:p>
            <a:pPr lvl="1"/>
            <a:r>
              <a:rPr lang="en-US" dirty="0"/>
              <a:t>Allow for PCR artifacts/sequencing errors.</a:t>
            </a:r>
          </a:p>
          <a:p>
            <a:pPr lvl="1"/>
            <a:endParaRPr lang="en-US" dirty="0"/>
          </a:p>
        </p:txBody>
      </p:sp>
      <p:sp>
        <p:nvSpPr>
          <p:cNvPr id="4" name="Title 3">
            <a:extLst>
              <a:ext uri="{FF2B5EF4-FFF2-40B4-BE49-F238E27FC236}">
                <a16:creationId xmlns:a16="http://schemas.microsoft.com/office/drawing/2014/main" id="{874197ED-9E32-5744-AD6E-0C8842469AF1}"/>
              </a:ext>
            </a:extLst>
          </p:cNvPr>
          <p:cNvSpPr>
            <a:spLocks noGrp="1"/>
          </p:cNvSpPr>
          <p:nvPr>
            <p:ph type="title"/>
          </p:nvPr>
        </p:nvSpPr>
        <p:spPr/>
        <p:txBody>
          <a:bodyPr>
            <a:normAutofit/>
          </a:bodyPr>
          <a:lstStyle/>
          <a:p>
            <a:r>
              <a:rPr lang="en-US" sz="3200" dirty="0"/>
              <a:t>Mapping := Aligning reads to regions of reference DNA.</a:t>
            </a:r>
          </a:p>
        </p:txBody>
      </p:sp>
    </p:spTree>
    <p:extLst>
      <p:ext uri="{BB962C8B-B14F-4D97-AF65-F5344CB8AC3E}">
        <p14:creationId xmlns:p14="http://schemas.microsoft.com/office/powerpoint/2010/main" val="384480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3"/>
          <a:stretch>
            <a:fillRect/>
          </a:stretch>
        </p:blipFill>
        <p:spPr>
          <a:xfrm>
            <a:off x="285471" y="4079179"/>
            <a:ext cx="4047988" cy="1646583"/>
          </a:xfrm>
          <a:prstGeom prst="rect">
            <a:avLst/>
          </a:prstGeom>
        </p:spPr>
      </p:pic>
      <p:pic>
        <p:nvPicPr>
          <p:cNvPr id="16" name="Picture 15">
            <a:extLst>
              <a:ext uri="{FF2B5EF4-FFF2-40B4-BE49-F238E27FC236}">
                <a16:creationId xmlns:a16="http://schemas.microsoft.com/office/drawing/2014/main" id="{C8155073-1935-144C-943D-863277ABBEF7}"/>
              </a:ext>
            </a:extLst>
          </p:cNvPr>
          <p:cNvPicPr>
            <a:picLocks noChangeAspect="1"/>
          </p:cNvPicPr>
          <p:nvPr/>
        </p:nvPicPr>
        <p:blipFill>
          <a:blip r:embed="rId4"/>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413379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1122-77D0-054E-8156-484DE2040ACD}"/>
              </a:ext>
            </a:extLst>
          </p:cNvPr>
          <p:cNvSpPr>
            <a:spLocks noGrp="1"/>
          </p:cNvSpPr>
          <p:nvPr>
            <p:ph type="body" sz="quarter" idx="10"/>
          </p:nvPr>
        </p:nvSpPr>
        <p:spPr>
          <a:xfrm>
            <a:off x="838200" y="1876483"/>
            <a:ext cx="10515600" cy="3965188"/>
          </a:xfrm>
        </p:spPr>
        <p:txBody>
          <a:bodyPr/>
          <a:lstStyle/>
          <a:p>
            <a:pPr marL="514350" indent="-514350">
              <a:buFont typeface="+mj-lt"/>
              <a:buAutoNum type="arabicPeriod"/>
            </a:pPr>
            <a:r>
              <a:rPr lang="en-US" dirty="0"/>
              <a:t>Reads to align.</a:t>
            </a:r>
          </a:p>
          <a:p>
            <a:pPr marL="857250" lvl="1" indent="-514350"/>
            <a:r>
              <a:rPr lang="en-US" dirty="0"/>
              <a:t>FASTQ file after cleaning (trimming adapters).</a:t>
            </a:r>
          </a:p>
          <a:p>
            <a:pPr marL="857250" lvl="1" indent="-514350"/>
            <a:endParaRPr lang="en-US" dirty="0"/>
          </a:p>
          <a:p>
            <a:pPr marL="514350" indent="-514350">
              <a:buFont typeface="+mj-lt"/>
              <a:buAutoNum type="arabicPeriod"/>
            </a:pPr>
            <a:r>
              <a:rPr lang="en-US" dirty="0"/>
              <a:t>Reference sequence to align to.</a:t>
            </a:r>
          </a:p>
          <a:p>
            <a:pPr marL="857250" lvl="1" indent="-514350"/>
            <a:r>
              <a:rPr lang="en-US" dirty="0"/>
              <a:t>Example – “</a:t>
            </a:r>
            <a:r>
              <a:rPr lang="en-US" dirty="0" err="1"/>
              <a:t>rDNA_sequence.fasta</a:t>
            </a:r>
            <a:r>
              <a:rPr lang="en-US" dirty="0"/>
              <a:t>”</a:t>
            </a:r>
          </a:p>
          <a:p>
            <a:pPr marL="857250" lvl="1" indent="-514350"/>
            <a:r>
              <a:rPr lang="en-US" dirty="0"/>
              <a:t>FASTA format. Two lines per sequence. </a:t>
            </a:r>
          </a:p>
          <a:p>
            <a:pPr marL="1314450" lvl="2" indent="-514350">
              <a:buFont typeface="+mj-lt"/>
              <a:buAutoNum type="romanUcPeriod"/>
            </a:pPr>
            <a:r>
              <a:rPr lang="en-US" dirty="0"/>
              <a:t>Starting with “&gt;”, followed by sequence name/identifier.</a:t>
            </a:r>
          </a:p>
          <a:p>
            <a:pPr marL="1314450" lvl="2" indent="-514350">
              <a:buFont typeface="+mj-lt"/>
              <a:buAutoNum type="romanUcPeriod"/>
            </a:pPr>
            <a:r>
              <a:rPr lang="en-US" dirty="0"/>
              <a:t>Sequence.</a:t>
            </a:r>
          </a:p>
          <a:p>
            <a:pPr marL="857250" lvl="1" indent="-514350"/>
            <a:r>
              <a:rPr lang="en-US" dirty="0"/>
              <a:t>File extensions: .</a:t>
            </a:r>
            <a:r>
              <a:rPr lang="en-US" dirty="0" err="1"/>
              <a:t>fasta</a:t>
            </a:r>
            <a:r>
              <a:rPr lang="en-US" dirty="0"/>
              <a:t>, .fa, .txt. </a:t>
            </a:r>
          </a:p>
          <a:p>
            <a:pPr marL="857250" lvl="1" indent="-514350">
              <a:buFont typeface="+mj-lt"/>
              <a:buAutoNum type="alphaLcParenR"/>
            </a:pPr>
            <a:endParaRPr lang="en-US" dirty="0"/>
          </a:p>
        </p:txBody>
      </p:sp>
      <p:sp>
        <p:nvSpPr>
          <p:cNvPr id="3" name="Title 2">
            <a:extLst>
              <a:ext uri="{FF2B5EF4-FFF2-40B4-BE49-F238E27FC236}">
                <a16:creationId xmlns:a16="http://schemas.microsoft.com/office/drawing/2014/main" id="{FC5909F9-4679-7445-95D2-271490542851}"/>
              </a:ext>
            </a:extLst>
          </p:cNvPr>
          <p:cNvSpPr>
            <a:spLocks noGrp="1"/>
          </p:cNvSpPr>
          <p:nvPr>
            <p:ph type="title"/>
          </p:nvPr>
        </p:nvSpPr>
        <p:spPr/>
        <p:txBody>
          <a:bodyPr/>
          <a:lstStyle/>
          <a:p>
            <a:r>
              <a:rPr lang="en-US" dirty="0"/>
              <a:t>Inputs needed.</a:t>
            </a:r>
          </a:p>
        </p:txBody>
      </p:sp>
      <p:sp>
        <p:nvSpPr>
          <p:cNvPr id="4" name="Slide Number Placeholder 3">
            <a:extLst>
              <a:ext uri="{FF2B5EF4-FFF2-40B4-BE49-F238E27FC236}">
                <a16:creationId xmlns:a16="http://schemas.microsoft.com/office/drawing/2014/main" id="{929265CF-7149-534D-8B28-C5563CE26A66}"/>
              </a:ext>
            </a:extLst>
          </p:cNvPr>
          <p:cNvSpPr>
            <a:spLocks noGrp="1"/>
          </p:cNvSpPr>
          <p:nvPr>
            <p:ph type="sldNum" sz="quarter" idx="13"/>
          </p:nvPr>
        </p:nvSpPr>
        <p:spPr/>
        <p:txBody>
          <a:bodyPr/>
          <a:lstStyle/>
          <a:p>
            <a:fld id="{F5936FD3-174D-8740-A172-B7093C3E1B2E}" type="slidenum">
              <a:rPr lang="en-US" smtClean="0"/>
              <a:t>50</a:t>
            </a:fld>
            <a:endParaRPr lang="en-US"/>
          </a:p>
        </p:txBody>
      </p:sp>
    </p:spTree>
    <p:extLst>
      <p:ext uri="{BB962C8B-B14F-4D97-AF65-F5344CB8AC3E}">
        <p14:creationId xmlns:p14="http://schemas.microsoft.com/office/powerpoint/2010/main" val="3625486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CC8A23-50BC-8E4E-8E57-CC4EE2B658F4}"/>
              </a:ext>
            </a:extLst>
          </p:cNvPr>
          <p:cNvSpPr>
            <a:spLocks noGrp="1"/>
          </p:cNvSpPr>
          <p:nvPr>
            <p:ph type="body" sz="quarter" idx="10"/>
          </p:nvPr>
        </p:nvSpPr>
        <p:spPr>
          <a:xfrm>
            <a:off x="838200" y="1876483"/>
            <a:ext cx="10515600" cy="1935915"/>
          </a:xfrm>
        </p:spPr>
        <p:txBody>
          <a:bodyPr/>
          <a:lstStyle/>
          <a:p>
            <a:r>
              <a:rPr lang="en-US" dirty="0"/>
              <a:t>Use bowtie2 to build index.</a:t>
            </a:r>
          </a:p>
          <a:p>
            <a:endParaRPr lang="en-US" dirty="0"/>
          </a:p>
          <a:p>
            <a:endParaRPr lang="en-US" dirty="0"/>
          </a:p>
          <a:p>
            <a:r>
              <a:rPr lang="en-US" dirty="0"/>
              <a:t>Use cleaned reads and index of reference sequence to map.</a:t>
            </a:r>
          </a:p>
        </p:txBody>
      </p:sp>
      <p:sp>
        <p:nvSpPr>
          <p:cNvPr id="3" name="Title 2">
            <a:extLst>
              <a:ext uri="{FF2B5EF4-FFF2-40B4-BE49-F238E27FC236}">
                <a16:creationId xmlns:a16="http://schemas.microsoft.com/office/drawing/2014/main" id="{5E836723-D53C-114E-9AC0-A6FB005C6B18}"/>
              </a:ext>
            </a:extLst>
          </p:cNvPr>
          <p:cNvSpPr>
            <a:spLocks noGrp="1"/>
          </p:cNvSpPr>
          <p:nvPr>
            <p:ph type="title"/>
          </p:nvPr>
        </p:nvSpPr>
        <p:spPr/>
        <p:txBody>
          <a:bodyPr>
            <a:normAutofit/>
          </a:bodyPr>
          <a:lstStyle/>
          <a:p>
            <a:r>
              <a:rPr lang="en-US" sz="3200" dirty="0"/>
              <a:t>Indexing reference sequence speeds up mapping.</a:t>
            </a:r>
          </a:p>
        </p:txBody>
      </p:sp>
      <p:sp>
        <p:nvSpPr>
          <p:cNvPr id="4" name="Slide Number Placeholder 3">
            <a:extLst>
              <a:ext uri="{FF2B5EF4-FFF2-40B4-BE49-F238E27FC236}">
                <a16:creationId xmlns:a16="http://schemas.microsoft.com/office/drawing/2014/main" id="{3F80B7A5-0923-ED46-A4FA-BAA4A72AB843}"/>
              </a:ext>
            </a:extLst>
          </p:cNvPr>
          <p:cNvSpPr>
            <a:spLocks noGrp="1"/>
          </p:cNvSpPr>
          <p:nvPr>
            <p:ph type="sldNum" sz="quarter" idx="13"/>
          </p:nvPr>
        </p:nvSpPr>
        <p:spPr/>
        <p:txBody>
          <a:bodyPr/>
          <a:lstStyle/>
          <a:p>
            <a:fld id="{F5936FD3-174D-8740-A172-B7093C3E1B2E}" type="slidenum">
              <a:rPr lang="en-US" smtClean="0"/>
              <a:t>51</a:t>
            </a:fld>
            <a:endParaRPr lang="en-US"/>
          </a:p>
        </p:txBody>
      </p:sp>
    </p:spTree>
    <p:extLst>
      <p:ext uri="{BB962C8B-B14F-4D97-AF65-F5344CB8AC3E}">
        <p14:creationId xmlns:p14="http://schemas.microsoft.com/office/powerpoint/2010/main" val="2117376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B41AA-BD1E-CD4D-B8FC-3BBB79408451}"/>
              </a:ext>
            </a:extLst>
          </p:cNvPr>
          <p:cNvSpPr>
            <a:spLocks noGrp="1"/>
          </p:cNvSpPr>
          <p:nvPr>
            <p:ph type="body" sz="quarter" idx="10"/>
          </p:nvPr>
        </p:nvSpPr>
        <p:spPr>
          <a:xfrm>
            <a:off x="838200" y="1876483"/>
            <a:ext cx="10515600" cy="2886431"/>
          </a:xfrm>
        </p:spPr>
        <p:txBody>
          <a:bodyPr/>
          <a:lstStyle/>
          <a:p>
            <a:r>
              <a:rPr lang="en-US" dirty="0"/>
              <a:t>SAM format:</a:t>
            </a:r>
          </a:p>
          <a:p>
            <a:pPr lvl="1"/>
            <a:r>
              <a:rPr lang="en-US" dirty="0"/>
              <a:t>For each read, mapped where, in what orientation?</a:t>
            </a:r>
          </a:p>
          <a:p>
            <a:pPr lvl="1"/>
            <a:endParaRPr lang="en-US" dirty="0"/>
          </a:p>
          <a:p>
            <a:r>
              <a:rPr lang="en-US" dirty="0"/>
              <a:t>Summary statistics:</a:t>
            </a:r>
          </a:p>
          <a:p>
            <a:pPr lvl="1"/>
            <a:r>
              <a:rPr lang="en-US" dirty="0"/>
              <a:t>How many reads mapped?</a:t>
            </a:r>
          </a:p>
          <a:p>
            <a:pPr lvl="1"/>
            <a:r>
              <a:rPr lang="en-US" dirty="0"/>
              <a:t>How many unmapped?</a:t>
            </a:r>
          </a:p>
          <a:p>
            <a:pPr lvl="1"/>
            <a:r>
              <a:rPr lang="en-US" dirty="0"/>
              <a:t>…</a:t>
            </a:r>
          </a:p>
        </p:txBody>
      </p:sp>
      <p:sp>
        <p:nvSpPr>
          <p:cNvPr id="3" name="Title 2">
            <a:extLst>
              <a:ext uri="{FF2B5EF4-FFF2-40B4-BE49-F238E27FC236}">
                <a16:creationId xmlns:a16="http://schemas.microsoft.com/office/drawing/2014/main" id="{1ED4F797-95CC-EE41-8866-33079F554569}"/>
              </a:ext>
            </a:extLst>
          </p:cNvPr>
          <p:cNvSpPr>
            <a:spLocks noGrp="1"/>
          </p:cNvSpPr>
          <p:nvPr>
            <p:ph type="title"/>
          </p:nvPr>
        </p:nvSpPr>
        <p:spPr/>
        <p:txBody>
          <a:bodyPr>
            <a:normAutofit fontScale="90000"/>
          </a:bodyPr>
          <a:lstStyle/>
          <a:p>
            <a:r>
              <a:rPr lang="en-US" dirty="0"/>
              <a:t>Output =&gt; </a:t>
            </a:r>
            <a:br>
              <a:rPr lang="en-US" dirty="0"/>
            </a:br>
            <a:r>
              <a:rPr lang="en-US" sz="3100" dirty="0"/>
              <a:t>1. Alignments in SAM format, 2. Summary of mapping statistics. </a:t>
            </a:r>
          </a:p>
        </p:txBody>
      </p:sp>
      <p:sp>
        <p:nvSpPr>
          <p:cNvPr id="4" name="Slide Number Placeholder 3">
            <a:extLst>
              <a:ext uri="{FF2B5EF4-FFF2-40B4-BE49-F238E27FC236}">
                <a16:creationId xmlns:a16="http://schemas.microsoft.com/office/drawing/2014/main" id="{133C206A-4671-FF46-8F46-F006097A9D31}"/>
              </a:ext>
            </a:extLst>
          </p:cNvPr>
          <p:cNvSpPr>
            <a:spLocks noGrp="1"/>
          </p:cNvSpPr>
          <p:nvPr>
            <p:ph type="sldNum" sz="quarter" idx="13"/>
          </p:nvPr>
        </p:nvSpPr>
        <p:spPr/>
        <p:txBody>
          <a:bodyPr/>
          <a:lstStyle/>
          <a:p>
            <a:fld id="{F5936FD3-174D-8740-A172-B7093C3E1B2E}" type="slidenum">
              <a:rPr lang="en-US" smtClean="0"/>
              <a:t>52</a:t>
            </a:fld>
            <a:endParaRPr lang="en-US"/>
          </a:p>
        </p:txBody>
      </p:sp>
    </p:spTree>
    <p:extLst>
      <p:ext uri="{BB962C8B-B14F-4D97-AF65-F5344CB8AC3E}">
        <p14:creationId xmlns:p14="http://schemas.microsoft.com/office/powerpoint/2010/main" val="2347534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28743A-E8F5-B64B-949F-1D357FB01F49}"/>
              </a:ext>
            </a:extLst>
          </p:cNvPr>
          <p:cNvSpPr>
            <a:spLocks noGrp="1"/>
          </p:cNvSpPr>
          <p:nvPr>
            <p:ph type="body" sz="quarter" idx="10"/>
          </p:nvPr>
        </p:nvSpPr>
        <p:spPr>
          <a:xfrm>
            <a:off x="838200" y="1876483"/>
            <a:ext cx="10515600" cy="1419876"/>
          </a:xfrm>
        </p:spPr>
        <p:txBody>
          <a:bodyPr/>
          <a:lstStyle/>
          <a:p>
            <a:r>
              <a:rPr lang="en-US" dirty="0"/>
              <a:t>Alignment reports often very large files.</a:t>
            </a:r>
          </a:p>
          <a:p>
            <a:endParaRPr lang="en-US" dirty="0"/>
          </a:p>
          <a:p>
            <a:r>
              <a:rPr lang="en-US" dirty="0"/>
              <a:t>BAM extension used for compressed SAM files.</a:t>
            </a:r>
          </a:p>
        </p:txBody>
      </p:sp>
      <p:sp>
        <p:nvSpPr>
          <p:cNvPr id="3" name="Title 2">
            <a:extLst>
              <a:ext uri="{FF2B5EF4-FFF2-40B4-BE49-F238E27FC236}">
                <a16:creationId xmlns:a16="http://schemas.microsoft.com/office/drawing/2014/main" id="{E0FD61A4-51C6-4D4E-8884-07B858A1AD16}"/>
              </a:ext>
            </a:extLst>
          </p:cNvPr>
          <p:cNvSpPr>
            <a:spLocks noGrp="1"/>
          </p:cNvSpPr>
          <p:nvPr>
            <p:ph type="title"/>
          </p:nvPr>
        </p:nvSpPr>
        <p:spPr/>
        <p:txBody>
          <a:bodyPr/>
          <a:lstStyle/>
          <a:p>
            <a:r>
              <a:rPr lang="en-US" dirty="0"/>
              <a:t>Binary Alignment/Map (BAM) format</a:t>
            </a:r>
          </a:p>
        </p:txBody>
      </p:sp>
      <p:sp>
        <p:nvSpPr>
          <p:cNvPr id="4" name="Slide Number Placeholder 3">
            <a:extLst>
              <a:ext uri="{FF2B5EF4-FFF2-40B4-BE49-F238E27FC236}">
                <a16:creationId xmlns:a16="http://schemas.microsoft.com/office/drawing/2014/main" id="{E7F8D8B3-7A16-9B4D-8217-A47082BD7DC9}"/>
              </a:ext>
            </a:extLst>
          </p:cNvPr>
          <p:cNvSpPr>
            <a:spLocks noGrp="1"/>
          </p:cNvSpPr>
          <p:nvPr>
            <p:ph type="sldNum" sz="quarter" idx="13"/>
          </p:nvPr>
        </p:nvSpPr>
        <p:spPr/>
        <p:txBody>
          <a:bodyPr/>
          <a:lstStyle/>
          <a:p>
            <a:fld id="{F5936FD3-174D-8740-A172-B7093C3E1B2E}" type="slidenum">
              <a:rPr lang="en-US" smtClean="0"/>
              <a:t>53</a:t>
            </a:fld>
            <a:endParaRPr lang="en-US"/>
          </a:p>
        </p:txBody>
      </p:sp>
    </p:spTree>
    <p:extLst>
      <p:ext uri="{BB962C8B-B14F-4D97-AF65-F5344CB8AC3E}">
        <p14:creationId xmlns:p14="http://schemas.microsoft.com/office/powerpoint/2010/main" val="184527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56814-65BA-9E45-9707-8200000D8E41}"/>
              </a:ext>
            </a:extLst>
          </p:cNvPr>
          <p:cNvSpPr>
            <a:spLocks noGrp="1"/>
          </p:cNvSpPr>
          <p:nvPr>
            <p:ph type="body" sz="quarter" idx="10"/>
          </p:nvPr>
        </p:nvSpPr>
        <p:spPr>
          <a:xfrm>
            <a:off x="838200" y="1876483"/>
            <a:ext cx="10515600" cy="3577390"/>
          </a:xfrm>
        </p:spPr>
        <p:txBody>
          <a:bodyPr/>
          <a:lstStyle/>
          <a:p>
            <a:r>
              <a:rPr lang="en-US" dirty="0"/>
              <a:t>Open with Excel.</a:t>
            </a:r>
          </a:p>
          <a:p>
            <a:endParaRPr lang="en-US" dirty="0"/>
          </a:p>
          <a:p>
            <a:r>
              <a:rPr lang="en-US" dirty="0"/>
              <a:t>First few lines contain metadata about alignments.</a:t>
            </a:r>
          </a:p>
          <a:p>
            <a:pPr lvl="1"/>
            <a:r>
              <a:rPr lang="en-US" dirty="0"/>
              <a:t>These lines start with “@”. </a:t>
            </a:r>
          </a:p>
          <a:p>
            <a:pPr lvl="1"/>
            <a:r>
              <a:rPr lang="en-US" dirty="0"/>
              <a:t>Example – version of file format, sorting order of alignments, grouping, etc.</a:t>
            </a:r>
          </a:p>
          <a:p>
            <a:endParaRPr lang="en-US" dirty="0"/>
          </a:p>
          <a:p>
            <a:r>
              <a:rPr lang="en-US" dirty="0"/>
              <a:t>After header, a table of alignments.</a:t>
            </a:r>
          </a:p>
        </p:txBody>
      </p:sp>
      <p:sp>
        <p:nvSpPr>
          <p:cNvPr id="3" name="Title 2">
            <a:extLst>
              <a:ext uri="{FF2B5EF4-FFF2-40B4-BE49-F238E27FC236}">
                <a16:creationId xmlns:a16="http://schemas.microsoft.com/office/drawing/2014/main" id="{9153103D-C19B-F143-A6E0-CF29BC9E4339}"/>
              </a:ext>
            </a:extLst>
          </p:cNvPr>
          <p:cNvSpPr>
            <a:spLocks noGrp="1"/>
          </p:cNvSpPr>
          <p:nvPr>
            <p:ph type="title"/>
          </p:nvPr>
        </p:nvSpPr>
        <p:spPr/>
        <p:txBody>
          <a:bodyPr/>
          <a:lstStyle/>
          <a:p>
            <a:r>
              <a:rPr lang="en-US" dirty="0"/>
              <a:t>Sequence Alignment/Map (SAM) format</a:t>
            </a:r>
          </a:p>
        </p:txBody>
      </p:sp>
      <p:sp>
        <p:nvSpPr>
          <p:cNvPr id="4" name="Slide Number Placeholder 3">
            <a:extLst>
              <a:ext uri="{FF2B5EF4-FFF2-40B4-BE49-F238E27FC236}">
                <a16:creationId xmlns:a16="http://schemas.microsoft.com/office/drawing/2014/main" id="{7E91284E-BE7A-A842-8736-02A1F7367C95}"/>
              </a:ext>
            </a:extLst>
          </p:cNvPr>
          <p:cNvSpPr>
            <a:spLocks noGrp="1"/>
          </p:cNvSpPr>
          <p:nvPr>
            <p:ph type="sldNum" sz="quarter" idx="13"/>
          </p:nvPr>
        </p:nvSpPr>
        <p:spPr/>
        <p:txBody>
          <a:bodyPr/>
          <a:lstStyle/>
          <a:p>
            <a:fld id="{F5936FD3-174D-8740-A172-B7093C3E1B2E}" type="slidenum">
              <a:rPr lang="en-US" smtClean="0"/>
              <a:t>54</a:t>
            </a:fld>
            <a:endParaRPr lang="en-US"/>
          </a:p>
        </p:txBody>
      </p:sp>
    </p:spTree>
    <p:extLst>
      <p:ext uri="{BB962C8B-B14F-4D97-AF65-F5344CB8AC3E}">
        <p14:creationId xmlns:p14="http://schemas.microsoft.com/office/powerpoint/2010/main" val="1337644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434153-FDD0-CF49-95AA-ABD2071DA216}"/>
              </a:ext>
            </a:extLst>
          </p:cNvPr>
          <p:cNvSpPr>
            <a:spLocks noGrp="1"/>
          </p:cNvSpPr>
          <p:nvPr>
            <p:ph type="title"/>
          </p:nvPr>
        </p:nvSpPr>
        <p:spPr/>
        <p:txBody>
          <a:bodyPr/>
          <a:lstStyle/>
          <a:p>
            <a:r>
              <a:rPr lang="en-US" dirty="0"/>
              <a:t>11 fields for each alignment (per row).</a:t>
            </a:r>
          </a:p>
        </p:txBody>
      </p:sp>
      <p:sp>
        <p:nvSpPr>
          <p:cNvPr id="4" name="Slide Number Placeholder 3">
            <a:extLst>
              <a:ext uri="{FF2B5EF4-FFF2-40B4-BE49-F238E27FC236}">
                <a16:creationId xmlns:a16="http://schemas.microsoft.com/office/drawing/2014/main" id="{77C094E6-3157-AC49-9D19-5F29FAED4C71}"/>
              </a:ext>
            </a:extLst>
          </p:cNvPr>
          <p:cNvSpPr>
            <a:spLocks noGrp="1"/>
          </p:cNvSpPr>
          <p:nvPr>
            <p:ph type="sldNum" sz="quarter" idx="13"/>
          </p:nvPr>
        </p:nvSpPr>
        <p:spPr/>
        <p:txBody>
          <a:bodyPr/>
          <a:lstStyle/>
          <a:p>
            <a:fld id="{F5936FD3-174D-8740-A172-B7093C3E1B2E}" type="slidenum">
              <a:rPr lang="en-US" smtClean="0"/>
              <a:t>55</a:t>
            </a:fld>
            <a:endParaRPr lang="en-US"/>
          </a:p>
        </p:txBody>
      </p:sp>
      <p:pic>
        <p:nvPicPr>
          <p:cNvPr id="7" name="Picture 6">
            <a:extLst>
              <a:ext uri="{FF2B5EF4-FFF2-40B4-BE49-F238E27FC236}">
                <a16:creationId xmlns:a16="http://schemas.microsoft.com/office/drawing/2014/main" id="{FAD47DE1-E9EA-024B-BA94-69C2437A4A16}"/>
              </a:ext>
            </a:extLst>
          </p:cNvPr>
          <p:cNvPicPr>
            <a:picLocks noChangeAspect="1"/>
          </p:cNvPicPr>
          <p:nvPr/>
        </p:nvPicPr>
        <p:blipFill>
          <a:blip r:embed="rId3"/>
          <a:stretch>
            <a:fillRect/>
          </a:stretch>
        </p:blipFill>
        <p:spPr>
          <a:xfrm>
            <a:off x="304800" y="2137569"/>
            <a:ext cx="11582400" cy="3771900"/>
          </a:xfrm>
          <a:prstGeom prst="rect">
            <a:avLst/>
          </a:prstGeom>
        </p:spPr>
      </p:pic>
    </p:spTree>
    <p:extLst>
      <p:ext uri="{BB962C8B-B14F-4D97-AF65-F5344CB8AC3E}">
        <p14:creationId xmlns:p14="http://schemas.microsoft.com/office/powerpoint/2010/main" val="30232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A8A2E-D240-374E-B500-FA11A55BCBC3}"/>
              </a:ext>
            </a:extLst>
          </p:cNvPr>
          <p:cNvSpPr>
            <a:spLocks noGrp="1"/>
          </p:cNvSpPr>
          <p:nvPr>
            <p:ph type="body" sz="quarter" idx="10"/>
          </p:nvPr>
        </p:nvSpPr>
        <p:spPr>
          <a:xfrm>
            <a:off x="838200" y="1876483"/>
            <a:ext cx="10515600" cy="3244991"/>
          </a:xfrm>
        </p:spPr>
        <p:txBody>
          <a:bodyPr/>
          <a:lstStyle/>
          <a:p>
            <a:r>
              <a:rPr lang="en-US" dirty="0"/>
              <a:t>Several. Example – bowtie2, BWA, subread, etc.</a:t>
            </a:r>
          </a:p>
          <a:p>
            <a:endParaRPr lang="en-US" dirty="0"/>
          </a:p>
          <a:p>
            <a:r>
              <a:rPr lang="en-US" dirty="0"/>
              <a:t>Differences in speed and memory requirement.</a:t>
            </a:r>
          </a:p>
          <a:p>
            <a:endParaRPr lang="en-US" dirty="0"/>
          </a:p>
          <a:p>
            <a:r>
              <a:rPr lang="en-US" dirty="0"/>
              <a:t>Pros and cons of each:</a:t>
            </a:r>
          </a:p>
          <a:p>
            <a:pPr lvl="1"/>
            <a:r>
              <a:rPr lang="en-US" dirty="0"/>
              <a:t>Example: Some handle spliced alignment, others do not.</a:t>
            </a:r>
          </a:p>
          <a:p>
            <a:pPr lvl="1"/>
            <a:r>
              <a:rPr lang="en-US" dirty="0"/>
              <a:t>…</a:t>
            </a:r>
          </a:p>
        </p:txBody>
      </p:sp>
      <p:sp>
        <p:nvSpPr>
          <p:cNvPr id="3" name="Title 2">
            <a:extLst>
              <a:ext uri="{FF2B5EF4-FFF2-40B4-BE49-F238E27FC236}">
                <a16:creationId xmlns:a16="http://schemas.microsoft.com/office/drawing/2014/main" id="{E6ABB90F-CDBE-B942-9A8E-F99747D709E3}"/>
              </a:ext>
            </a:extLst>
          </p:cNvPr>
          <p:cNvSpPr>
            <a:spLocks noGrp="1"/>
          </p:cNvSpPr>
          <p:nvPr>
            <p:ph type="title"/>
          </p:nvPr>
        </p:nvSpPr>
        <p:spPr/>
        <p:txBody>
          <a:bodyPr/>
          <a:lstStyle/>
          <a:p>
            <a:r>
              <a:rPr lang="en-US" dirty="0"/>
              <a:t>Alternatives</a:t>
            </a:r>
          </a:p>
        </p:txBody>
      </p:sp>
      <p:sp>
        <p:nvSpPr>
          <p:cNvPr id="4" name="Slide Number Placeholder 3">
            <a:extLst>
              <a:ext uri="{FF2B5EF4-FFF2-40B4-BE49-F238E27FC236}">
                <a16:creationId xmlns:a16="http://schemas.microsoft.com/office/drawing/2014/main" id="{738E9AC6-B052-B14B-A350-001892B45CAC}"/>
              </a:ext>
            </a:extLst>
          </p:cNvPr>
          <p:cNvSpPr>
            <a:spLocks noGrp="1"/>
          </p:cNvSpPr>
          <p:nvPr>
            <p:ph type="sldNum" sz="quarter" idx="13"/>
          </p:nvPr>
        </p:nvSpPr>
        <p:spPr/>
        <p:txBody>
          <a:bodyPr/>
          <a:lstStyle/>
          <a:p>
            <a:fld id="{F5936FD3-174D-8740-A172-B7093C3E1B2E}" type="slidenum">
              <a:rPr lang="en-US" smtClean="0"/>
              <a:t>56</a:t>
            </a:fld>
            <a:endParaRPr lang="en-US"/>
          </a:p>
        </p:txBody>
      </p:sp>
    </p:spTree>
    <p:extLst>
      <p:ext uri="{BB962C8B-B14F-4D97-AF65-F5344CB8AC3E}">
        <p14:creationId xmlns:p14="http://schemas.microsoft.com/office/powerpoint/2010/main" val="1107858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0FBAA-596F-2A48-BE39-2C92FA9A503B}"/>
              </a:ext>
            </a:extLst>
          </p:cNvPr>
          <p:cNvSpPr>
            <a:spLocks noGrp="1"/>
          </p:cNvSpPr>
          <p:nvPr>
            <p:ph type="body" sz="quarter" idx="10"/>
          </p:nvPr>
        </p:nvSpPr>
        <p:spPr>
          <a:xfrm>
            <a:off x="838200" y="1876483"/>
            <a:ext cx="10515600" cy="3484031"/>
          </a:xfrm>
        </p:spPr>
        <p:txBody>
          <a:bodyPr/>
          <a:lstStyle/>
          <a:p>
            <a:r>
              <a:rPr lang="en-US" dirty="0">
                <a:hlinkClick r:id="rId2"/>
              </a:rPr>
              <a:t>http://seqanswers.com/forums/</a:t>
            </a:r>
            <a:endParaRPr lang="en-US" dirty="0"/>
          </a:p>
          <a:p>
            <a:endParaRPr lang="en-US" dirty="0"/>
          </a:p>
          <a:p>
            <a:r>
              <a:rPr lang="en-US" dirty="0">
                <a:hlinkClick r:id="rId3"/>
              </a:rPr>
              <a:t>https://www.biostars.org/</a:t>
            </a:r>
            <a:endParaRPr lang="en-US" dirty="0"/>
          </a:p>
          <a:p>
            <a:endParaRPr lang="en-US" dirty="0"/>
          </a:p>
          <a:p>
            <a:r>
              <a:rPr lang="en-US" dirty="0">
                <a:hlinkClick r:id="rId4"/>
              </a:rPr>
              <a:t>https://www.rna-seqblog.com/</a:t>
            </a:r>
            <a:endParaRPr lang="en-US" dirty="0"/>
          </a:p>
          <a:p>
            <a:endParaRPr lang="en-US" dirty="0"/>
          </a:p>
          <a:p>
            <a:r>
              <a:rPr lang="en-US" dirty="0"/>
              <a:t>…</a:t>
            </a:r>
          </a:p>
        </p:txBody>
      </p:sp>
      <p:sp>
        <p:nvSpPr>
          <p:cNvPr id="3" name="Title 2">
            <a:extLst>
              <a:ext uri="{FF2B5EF4-FFF2-40B4-BE49-F238E27FC236}">
                <a16:creationId xmlns:a16="http://schemas.microsoft.com/office/drawing/2014/main" id="{3D311B8B-AD3B-0842-8C32-CCE64D31F662}"/>
              </a:ext>
            </a:extLst>
          </p:cNvPr>
          <p:cNvSpPr>
            <a:spLocks noGrp="1"/>
          </p:cNvSpPr>
          <p:nvPr>
            <p:ph type="title"/>
          </p:nvPr>
        </p:nvSpPr>
        <p:spPr/>
        <p:txBody>
          <a:bodyPr>
            <a:normAutofit/>
          </a:bodyPr>
          <a:lstStyle/>
          <a:p>
            <a:r>
              <a:rPr lang="en-US" sz="3200" dirty="0"/>
              <a:t>Online resources for sequencing data analysis</a:t>
            </a:r>
          </a:p>
        </p:txBody>
      </p:sp>
      <p:sp>
        <p:nvSpPr>
          <p:cNvPr id="4" name="Slide Number Placeholder 3">
            <a:extLst>
              <a:ext uri="{FF2B5EF4-FFF2-40B4-BE49-F238E27FC236}">
                <a16:creationId xmlns:a16="http://schemas.microsoft.com/office/drawing/2014/main" id="{81E8D4EF-312E-8948-AAC6-BD8ADB04C848}"/>
              </a:ext>
            </a:extLst>
          </p:cNvPr>
          <p:cNvSpPr>
            <a:spLocks noGrp="1"/>
          </p:cNvSpPr>
          <p:nvPr>
            <p:ph type="sldNum" sz="quarter" idx="13"/>
          </p:nvPr>
        </p:nvSpPr>
        <p:spPr/>
        <p:txBody>
          <a:bodyPr/>
          <a:lstStyle/>
          <a:p>
            <a:fld id="{F5936FD3-174D-8740-A172-B7093C3E1B2E}" type="slidenum">
              <a:rPr lang="en-US" smtClean="0"/>
              <a:t>57</a:t>
            </a:fld>
            <a:endParaRPr lang="en-US"/>
          </a:p>
        </p:txBody>
      </p:sp>
    </p:spTree>
    <p:extLst>
      <p:ext uri="{BB962C8B-B14F-4D97-AF65-F5344CB8AC3E}">
        <p14:creationId xmlns:p14="http://schemas.microsoft.com/office/powerpoint/2010/main" val="3188440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EB94-EC73-5B41-B058-C5EA85E4F81D}"/>
              </a:ext>
            </a:extLst>
          </p:cNvPr>
          <p:cNvSpPr>
            <a:spLocks noGrp="1"/>
          </p:cNvSpPr>
          <p:nvPr>
            <p:ph type="body" sz="quarter" idx="10"/>
          </p:nvPr>
        </p:nvSpPr>
        <p:spPr>
          <a:xfrm>
            <a:off x="838200" y="1876483"/>
            <a:ext cx="10515600" cy="4315027"/>
          </a:xfrm>
        </p:spPr>
        <p:txBody>
          <a:bodyPr/>
          <a:lstStyle/>
          <a:p>
            <a:r>
              <a:rPr lang="en-US" dirty="0"/>
              <a:t>Need to sort alignment report?</a:t>
            </a:r>
          </a:p>
          <a:p>
            <a:pPr lvl="1"/>
            <a:r>
              <a:rPr lang="en-US" dirty="0" err="1"/>
              <a:t>samtools</a:t>
            </a:r>
            <a:endParaRPr lang="en-US" dirty="0"/>
          </a:p>
          <a:p>
            <a:pPr lvl="1"/>
            <a:endParaRPr lang="en-US" dirty="0"/>
          </a:p>
          <a:p>
            <a:r>
              <a:rPr lang="en-US" dirty="0"/>
              <a:t>Need to convert FASTQ to FASTA?</a:t>
            </a:r>
          </a:p>
          <a:p>
            <a:pPr lvl="1"/>
            <a:r>
              <a:rPr lang="en-US" dirty="0" err="1"/>
              <a:t>fastx</a:t>
            </a:r>
            <a:r>
              <a:rPr lang="en-US" dirty="0"/>
              <a:t>-toolkit</a:t>
            </a:r>
          </a:p>
          <a:p>
            <a:pPr lvl="1"/>
            <a:endParaRPr lang="en-US" dirty="0"/>
          </a:p>
          <a:p>
            <a:r>
              <a:rPr lang="en-US" dirty="0"/>
              <a:t>…</a:t>
            </a:r>
          </a:p>
          <a:p>
            <a:pPr lvl="1"/>
            <a:endParaRPr lang="en-US" dirty="0"/>
          </a:p>
          <a:p>
            <a:r>
              <a:rPr lang="en-US" dirty="0"/>
              <a:t>Google!</a:t>
            </a:r>
          </a:p>
          <a:p>
            <a:pPr lvl="1"/>
            <a:endParaRPr lang="en-US" dirty="0"/>
          </a:p>
        </p:txBody>
      </p:sp>
      <p:sp>
        <p:nvSpPr>
          <p:cNvPr id="3" name="Title 2">
            <a:extLst>
              <a:ext uri="{FF2B5EF4-FFF2-40B4-BE49-F238E27FC236}">
                <a16:creationId xmlns:a16="http://schemas.microsoft.com/office/drawing/2014/main" id="{4CA4D57D-E282-3148-B9F9-427AB81E5DDE}"/>
              </a:ext>
            </a:extLst>
          </p:cNvPr>
          <p:cNvSpPr>
            <a:spLocks noGrp="1"/>
          </p:cNvSpPr>
          <p:nvPr>
            <p:ph type="title"/>
          </p:nvPr>
        </p:nvSpPr>
        <p:spPr/>
        <p:txBody>
          <a:bodyPr/>
          <a:lstStyle/>
          <a:p>
            <a:r>
              <a:rPr lang="en-US" dirty="0"/>
              <a:t>Tools to manipulate files are available.</a:t>
            </a:r>
          </a:p>
        </p:txBody>
      </p:sp>
      <p:sp>
        <p:nvSpPr>
          <p:cNvPr id="4" name="Slide Number Placeholder 3">
            <a:extLst>
              <a:ext uri="{FF2B5EF4-FFF2-40B4-BE49-F238E27FC236}">
                <a16:creationId xmlns:a16="http://schemas.microsoft.com/office/drawing/2014/main" id="{40233741-426E-A34C-8EA9-FFD969FBBA2E}"/>
              </a:ext>
            </a:extLst>
          </p:cNvPr>
          <p:cNvSpPr>
            <a:spLocks noGrp="1"/>
          </p:cNvSpPr>
          <p:nvPr>
            <p:ph type="sldNum" sz="quarter" idx="13"/>
          </p:nvPr>
        </p:nvSpPr>
        <p:spPr/>
        <p:txBody>
          <a:bodyPr/>
          <a:lstStyle/>
          <a:p>
            <a:fld id="{F5936FD3-174D-8740-A172-B7093C3E1B2E}" type="slidenum">
              <a:rPr lang="en-US" smtClean="0"/>
              <a:t>58</a:t>
            </a:fld>
            <a:endParaRPr lang="en-US"/>
          </a:p>
        </p:txBody>
      </p:sp>
    </p:spTree>
    <p:extLst>
      <p:ext uri="{BB962C8B-B14F-4D97-AF65-F5344CB8AC3E}">
        <p14:creationId xmlns:p14="http://schemas.microsoft.com/office/powerpoint/2010/main" val="36198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59</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6" name="Picture 35">
            <a:extLst>
              <a:ext uri="{FF2B5EF4-FFF2-40B4-BE49-F238E27FC236}">
                <a16:creationId xmlns:a16="http://schemas.microsoft.com/office/drawing/2014/main" id="{4B5B27AF-C8F7-584E-8FE6-CDA808FD756F}"/>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7" name="Picture 36">
            <a:extLst>
              <a:ext uri="{FF2B5EF4-FFF2-40B4-BE49-F238E27FC236}">
                <a16:creationId xmlns:a16="http://schemas.microsoft.com/office/drawing/2014/main" id="{E2D054D8-F1D1-C34C-B2C1-249F63F462D3}"/>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37671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A3AB80-A41C-AB48-A0DB-9640FA55A590}"/>
              </a:ext>
            </a:extLst>
          </p:cNvPr>
          <p:cNvSpPr>
            <a:spLocks noGrp="1"/>
          </p:cNvSpPr>
          <p:nvPr>
            <p:ph type="body" sz="quarter" idx="10"/>
          </p:nvPr>
        </p:nvSpPr>
        <p:spPr>
          <a:xfrm>
            <a:off x="838200" y="1876483"/>
            <a:ext cx="10515600" cy="3393750"/>
          </a:xfrm>
        </p:spPr>
        <p:txBody>
          <a:bodyPr/>
          <a:lstStyle/>
          <a:p>
            <a:r>
              <a:rPr lang="en-US" dirty="0"/>
              <a:t>Tools for today: </a:t>
            </a:r>
            <a:r>
              <a:rPr lang="en-US" dirty="0" err="1"/>
              <a:t>fastqc</a:t>
            </a:r>
            <a:r>
              <a:rPr lang="en-US" dirty="0"/>
              <a:t>, </a:t>
            </a:r>
            <a:r>
              <a:rPr lang="en-US" dirty="0" err="1"/>
              <a:t>cutadapt</a:t>
            </a:r>
            <a:r>
              <a:rPr lang="en-US" dirty="0"/>
              <a:t>, STAR, </a:t>
            </a:r>
            <a:r>
              <a:rPr lang="en-US" dirty="0" err="1"/>
              <a:t>samtools</a:t>
            </a:r>
            <a:r>
              <a:rPr lang="en-US" dirty="0"/>
              <a:t>, </a:t>
            </a:r>
            <a:r>
              <a:rPr lang="en-US" dirty="0" err="1"/>
              <a:t>featureCounts</a:t>
            </a:r>
            <a:endParaRPr lang="en-US" dirty="0"/>
          </a:p>
          <a:p>
            <a:pPr lvl="1"/>
            <a:r>
              <a:rPr lang="en-US" dirty="0"/>
              <a:t>Available on Galaxy </a:t>
            </a:r>
          </a:p>
          <a:p>
            <a:pPr lvl="1"/>
            <a:r>
              <a:rPr lang="en-US" dirty="0"/>
              <a:t>Some are pre-installed on Wynton; others we can install ourselves</a:t>
            </a:r>
          </a:p>
          <a:p>
            <a:pPr lvl="1"/>
            <a:r>
              <a:rPr lang="en-US" dirty="0"/>
              <a:t>Download a </a:t>
            </a:r>
            <a:r>
              <a:rPr lang="en-US" i="1" dirty="0"/>
              <a:t>container</a:t>
            </a:r>
            <a:r>
              <a:rPr lang="en-US" dirty="0"/>
              <a:t> with all tools installed; use anywhere</a:t>
            </a:r>
          </a:p>
          <a:p>
            <a:pPr lvl="1"/>
            <a:r>
              <a:rPr lang="en-US" dirty="0"/>
              <a:t>Everything can be installed on a laptop</a:t>
            </a:r>
          </a:p>
          <a:p>
            <a:endParaRPr lang="en-US" dirty="0"/>
          </a:p>
          <a:p>
            <a:endParaRPr lang="en-US" dirty="0"/>
          </a:p>
        </p:txBody>
      </p:sp>
      <p:sp>
        <p:nvSpPr>
          <p:cNvPr id="3" name="Title 2">
            <a:extLst>
              <a:ext uri="{FF2B5EF4-FFF2-40B4-BE49-F238E27FC236}">
                <a16:creationId xmlns:a16="http://schemas.microsoft.com/office/drawing/2014/main" id="{24B273FF-083E-FA42-838D-9F325D36D2C1}"/>
              </a:ext>
            </a:extLst>
          </p:cNvPr>
          <p:cNvSpPr>
            <a:spLocks noGrp="1"/>
          </p:cNvSpPr>
          <p:nvPr>
            <p:ph type="title"/>
          </p:nvPr>
        </p:nvSpPr>
        <p:spPr/>
        <p:txBody>
          <a:bodyPr>
            <a:normAutofit/>
          </a:bodyPr>
          <a:lstStyle/>
          <a:p>
            <a:r>
              <a:rPr lang="en-US" sz="3600" dirty="0"/>
              <a:t>Bioinformatics software ecosystem:</a:t>
            </a:r>
            <a:br>
              <a:rPr lang="en-US" sz="3600" dirty="0"/>
            </a:br>
            <a:r>
              <a:rPr lang="en-US" sz="3600" dirty="0"/>
              <a:t>Tools that “do one thing, and do it well”.</a:t>
            </a:r>
          </a:p>
        </p:txBody>
      </p:sp>
      <p:sp>
        <p:nvSpPr>
          <p:cNvPr id="4" name="Slide Number Placeholder 3">
            <a:extLst>
              <a:ext uri="{FF2B5EF4-FFF2-40B4-BE49-F238E27FC236}">
                <a16:creationId xmlns:a16="http://schemas.microsoft.com/office/drawing/2014/main" id="{AC91218C-B841-4842-A7E6-1DA204A5C8D9}"/>
              </a:ext>
            </a:extLst>
          </p:cNvPr>
          <p:cNvSpPr>
            <a:spLocks noGrp="1"/>
          </p:cNvSpPr>
          <p:nvPr>
            <p:ph type="sldNum" sz="quarter" idx="13"/>
          </p:nvPr>
        </p:nvSpPr>
        <p:spPr/>
        <p:txBody>
          <a:bodyPr/>
          <a:lstStyle/>
          <a:p>
            <a:fld id="{F5936FD3-174D-8740-A172-B7093C3E1B2E}" type="slidenum">
              <a:rPr lang="en-US" smtClean="0"/>
              <a:t>6</a:t>
            </a:fld>
            <a:endParaRPr lang="en-US"/>
          </a:p>
        </p:txBody>
      </p:sp>
    </p:spTree>
    <p:extLst>
      <p:ext uri="{BB962C8B-B14F-4D97-AF65-F5344CB8AC3E}">
        <p14:creationId xmlns:p14="http://schemas.microsoft.com/office/powerpoint/2010/main" val="789405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0BF13E-3C47-4C45-9DDE-33AF5262AB11}"/>
              </a:ext>
            </a:extLst>
          </p:cNvPr>
          <p:cNvSpPr>
            <a:spLocks noGrp="1"/>
          </p:cNvSpPr>
          <p:nvPr>
            <p:ph type="title"/>
          </p:nvPr>
        </p:nvSpPr>
        <p:spPr/>
        <p:txBody>
          <a:bodyPr/>
          <a:lstStyle/>
          <a:p>
            <a:r>
              <a:rPr lang="en-US" dirty="0"/>
              <a:t>Tally counts (~15 mins)</a:t>
            </a:r>
          </a:p>
        </p:txBody>
      </p:sp>
      <p:sp>
        <p:nvSpPr>
          <p:cNvPr id="8" name="Text Placeholder 7">
            <a:extLst>
              <a:ext uri="{FF2B5EF4-FFF2-40B4-BE49-F238E27FC236}">
                <a16:creationId xmlns:a16="http://schemas.microsoft.com/office/drawing/2014/main" id="{AAA36B08-8D3F-344A-9BC6-9DE4AD131B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89B01A-135A-4048-BC01-FF6C99B86623}"/>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60</a:t>
            </a:fld>
            <a:endParaRPr lang="en-US"/>
          </a:p>
        </p:txBody>
      </p:sp>
    </p:spTree>
    <p:extLst>
      <p:ext uri="{BB962C8B-B14F-4D97-AF65-F5344CB8AC3E}">
        <p14:creationId xmlns:p14="http://schemas.microsoft.com/office/powerpoint/2010/main" val="7582691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808ABE-E67B-D84D-B1B1-A8DC62271285}"/>
              </a:ext>
            </a:extLst>
          </p:cNvPr>
          <p:cNvSpPr>
            <a:spLocks noGrp="1"/>
          </p:cNvSpPr>
          <p:nvPr>
            <p:ph type="body" sz="quarter" idx="10"/>
          </p:nvPr>
        </p:nvSpPr>
        <p:spPr>
          <a:xfrm>
            <a:off x="838200" y="1876483"/>
            <a:ext cx="10515600" cy="2451953"/>
          </a:xfrm>
        </p:spPr>
        <p:txBody>
          <a:bodyPr/>
          <a:lstStyle/>
          <a:p>
            <a:r>
              <a:rPr lang="en-US" dirty="0"/>
              <a:t>Need annotation information.</a:t>
            </a:r>
          </a:p>
          <a:p>
            <a:endParaRPr lang="en-US" dirty="0"/>
          </a:p>
          <a:p>
            <a:r>
              <a:rPr lang="en-US" dirty="0"/>
              <a:t>Need alignment information.</a:t>
            </a:r>
          </a:p>
          <a:p>
            <a:endParaRPr lang="en-US" dirty="0"/>
          </a:p>
          <a:p>
            <a:r>
              <a:rPr lang="en-US" dirty="0"/>
              <a:t>Use </a:t>
            </a:r>
            <a:r>
              <a:rPr lang="en-US" dirty="0" err="1"/>
              <a:t>featureCounts</a:t>
            </a:r>
            <a:r>
              <a:rPr lang="en-US" dirty="0"/>
              <a:t>.</a:t>
            </a:r>
          </a:p>
        </p:txBody>
      </p:sp>
      <p:sp>
        <p:nvSpPr>
          <p:cNvPr id="4" name="Title 3">
            <a:extLst>
              <a:ext uri="{FF2B5EF4-FFF2-40B4-BE49-F238E27FC236}">
                <a16:creationId xmlns:a16="http://schemas.microsoft.com/office/drawing/2014/main" id="{58B7B031-2267-F84A-B66E-B1556E5E5764}"/>
              </a:ext>
            </a:extLst>
          </p:cNvPr>
          <p:cNvSpPr>
            <a:spLocks noGrp="1"/>
          </p:cNvSpPr>
          <p:nvPr>
            <p:ph type="title"/>
          </p:nvPr>
        </p:nvSpPr>
        <p:spPr/>
        <p:txBody>
          <a:bodyPr>
            <a:normAutofit/>
          </a:bodyPr>
          <a:lstStyle/>
          <a:p>
            <a:r>
              <a:rPr lang="en-US" sz="3600" dirty="0"/>
              <a:t>How many reads overlap annotated regions?</a:t>
            </a:r>
          </a:p>
        </p:txBody>
      </p:sp>
    </p:spTree>
    <p:extLst>
      <p:ext uri="{BB962C8B-B14F-4D97-AF65-F5344CB8AC3E}">
        <p14:creationId xmlns:p14="http://schemas.microsoft.com/office/powerpoint/2010/main" val="2153400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62</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6" name="TextBox 35">
            <a:extLst>
              <a:ext uri="{FF2B5EF4-FFF2-40B4-BE49-F238E27FC236}">
                <a16:creationId xmlns:a16="http://schemas.microsoft.com/office/drawing/2014/main" id="{8753BAF6-00A5-194C-83A6-5D58CD9C5734}"/>
              </a:ext>
            </a:extLst>
          </p:cNvPr>
          <p:cNvSpPr txBox="1"/>
          <p:nvPr/>
        </p:nvSpPr>
        <p:spPr>
          <a:xfrm>
            <a:off x="6726947" y="407653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pic>
        <p:nvPicPr>
          <p:cNvPr id="37" name="Picture 36">
            <a:extLst>
              <a:ext uri="{FF2B5EF4-FFF2-40B4-BE49-F238E27FC236}">
                <a16:creationId xmlns:a16="http://schemas.microsoft.com/office/drawing/2014/main" id="{C4CC4D41-8F1B-E14E-8C61-8DCF5EA2F6B5}"/>
              </a:ext>
            </a:extLst>
          </p:cNvPr>
          <p:cNvPicPr>
            <a:picLocks noChangeAspect="1"/>
          </p:cNvPicPr>
          <p:nvPr/>
        </p:nvPicPr>
        <p:blipFill>
          <a:blip r:embed="rId2"/>
          <a:stretch>
            <a:fillRect/>
          </a:stretch>
        </p:blipFill>
        <p:spPr>
          <a:xfrm>
            <a:off x="285471" y="4079179"/>
            <a:ext cx="4047988" cy="1646583"/>
          </a:xfrm>
          <a:prstGeom prst="rect">
            <a:avLst/>
          </a:prstGeom>
        </p:spPr>
      </p:pic>
      <p:pic>
        <p:nvPicPr>
          <p:cNvPr id="38" name="Picture 37">
            <a:extLst>
              <a:ext uri="{FF2B5EF4-FFF2-40B4-BE49-F238E27FC236}">
                <a16:creationId xmlns:a16="http://schemas.microsoft.com/office/drawing/2014/main" id="{A9DAE193-8536-E142-B755-18CEF3652B30}"/>
              </a:ext>
            </a:extLst>
          </p:cNvPr>
          <p:cNvPicPr>
            <a:picLocks noChangeAspect="1"/>
          </p:cNvPicPr>
          <p:nvPr/>
        </p:nvPicPr>
        <p:blipFill>
          <a:blip r:embed="rId3"/>
          <a:stretch>
            <a:fillRect/>
          </a:stretch>
        </p:blipFill>
        <p:spPr>
          <a:xfrm>
            <a:off x="312928" y="2049834"/>
            <a:ext cx="4172807" cy="1238388"/>
          </a:xfrm>
          <a:prstGeom prst="rect">
            <a:avLst/>
          </a:prstGeom>
        </p:spPr>
      </p:pic>
    </p:spTree>
    <p:extLst>
      <p:ext uri="{BB962C8B-B14F-4D97-AF65-F5344CB8AC3E}">
        <p14:creationId xmlns:p14="http://schemas.microsoft.com/office/powerpoint/2010/main" val="148899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97965-ACF1-9F4A-B6CF-1D44214033B1}"/>
              </a:ext>
            </a:extLst>
          </p:cNvPr>
          <p:cNvSpPr>
            <a:spLocks noGrp="1"/>
          </p:cNvSpPr>
          <p:nvPr>
            <p:ph type="title"/>
          </p:nvPr>
        </p:nvSpPr>
        <p:spPr/>
        <p:txBody>
          <a:bodyPr/>
          <a:lstStyle/>
          <a:p>
            <a:r>
              <a:rPr lang="en-US" dirty="0"/>
              <a:t>Downstream analysis (~15 mins)</a:t>
            </a:r>
          </a:p>
        </p:txBody>
      </p:sp>
      <p:sp>
        <p:nvSpPr>
          <p:cNvPr id="8" name="Text Placeholder 7">
            <a:extLst>
              <a:ext uri="{FF2B5EF4-FFF2-40B4-BE49-F238E27FC236}">
                <a16:creationId xmlns:a16="http://schemas.microsoft.com/office/drawing/2014/main" id="{BB71E192-D7FD-3240-A506-08BAA59B5E52}"/>
              </a:ext>
            </a:extLst>
          </p:cNvPr>
          <p:cNvSpPr>
            <a:spLocks noGrp="1"/>
          </p:cNvSpPr>
          <p:nvPr>
            <p:ph type="body" idx="1"/>
          </p:nvPr>
        </p:nvSpPr>
        <p:spPr/>
        <p:txBody>
          <a:bodyPr/>
          <a:lstStyle/>
          <a:p>
            <a:r>
              <a:rPr lang="en-US" dirty="0"/>
              <a:t>No. 1: Differential gene expression analysis.</a:t>
            </a:r>
          </a:p>
        </p:txBody>
      </p:sp>
      <p:sp>
        <p:nvSpPr>
          <p:cNvPr id="4" name="Slide Number Placeholder 3">
            <a:extLst>
              <a:ext uri="{FF2B5EF4-FFF2-40B4-BE49-F238E27FC236}">
                <a16:creationId xmlns:a16="http://schemas.microsoft.com/office/drawing/2014/main" id="{90B59B40-CC4B-E544-BC51-C7CCF919A281}"/>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63</a:t>
            </a:fld>
            <a:endParaRPr lang="en-US"/>
          </a:p>
        </p:txBody>
      </p:sp>
    </p:spTree>
    <p:extLst>
      <p:ext uri="{BB962C8B-B14F-4D97-AF65-F5344CB8AC3E}">
        <p14:creationId xmlns:p14="http://schemas.microsoft.com/office/powerpoint/2010/main" val="1876230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9F725F7-F75D-9B49-8270-47BB8F540164}"/>
              </a:ext>
            </a:extLst>
          </p:cNvPr>
          <p:cNvSpPr>
            <a:spLocks noGrp="1"/>
          </p:cNvSpPr>
          <p:nvPr>
            <p:ph type="body" sz="quarter" idx="10"/>
          </p:nvPr>
        </p:nvSpPr>
        <p:spPr>
          <a:xfrm>
            <a:off x="838200" y="1876483"/>
            <a:ext cx="10515600" cy="4516108"/>
          </a:xfrm>
        </p:spPr>
        <p:txBody>
          <a:bodyPr/>
          <a:lstStyle/>
          <a:p>
            <a:r>
              <a:rPr lang="en-US" dirty="0"/>
              <a:t>Counts can differ because of different library sizes.</a:t>
            </a:r>
          </a:p>
          <a:p>
            <a:endParaRPr lang="en-US" dirty="0"/>
          </a:p>
          <a:p>
            <a:r>
              <a:rPr lang="en-US" dirty="0"/>
              <a:t>Mapping statistics might be different for samples.</a:t>
            </a:r>
          </a:p>
          <a:p>
            <a:endParaRPr lang="en-US" dirty="0"/>
          </a:p>
          <a:p>
            <a:r>
              <a:rPr lang="en-US" dirty="0"/>
              <a:t>Real change in expression level of a gene.</a:t>
            </a:r>
          </a:p>
          <a:p>
            <a:endParaRPr lang="en-US" dirty="0"/>
          </a:p>
          <a:p>
            <a:r>
              <a:rPr lang="en-US" dirty="0"/>
              <a:t>…</a:t>
            </a:r>
          </a:p>
          <a:p>
            <a:endParaRPr lang="en-US" dirty="0"/>
          </a:p>
          <a:p>
            <a:r>
              <a:rPr lang="en-US" dirty="0"/>
              <a:t>Need to factor out differences due to non-biological reasons.</a:t>
            </a:r>
          </a:p>
        </p:txBody>
      </p:sp>
      <p:sp>
        <p:nvSpPr>
          <p:cNvPr id="4" name="Title 3">
            <a:extLst>
              <a:ext uri="{FF2B5EF4-FFF2-40B4-BE49-F238E27FC236}">
                <a16:creationId xmlns:a16="http://schemas.microsoft.com/office/drawing/2014/main" id="{6EC46BE5-989D-5448-877C-91115984C80D}"/>
              </a:ext>
            </a:extLst>
          </p:cNvPr>
          <p:cNvSpPr>
            <a:spLocks noGrp="1"/>
          </p:cNvSpPr>
          <p:nvPr>
            <p:ph type="title"/>
          </p:nvPr>
        </p:nvSpPr>
        <p:spPr/>
        <p:txBody>
          <a:bodyPr>
            <a:normAutofit/>
          </a:bodyPr>
          <a:lstStyle/>
          <a:p>
            <a:r>
              <a:rPr lang="en-US" sz="3200" dirty="0"/>
              <a:t>Gene-wise counts should be normalized before comparing between samples.</a:t>
            </a:r>
          </a:p>
        </p:txBody>
      </p:sp>
    </p:spTree>
    <p:extLst>
      <p:ext uri="{BB962C8B-B14F-4D97-AF65-F5344CB8AC3E}">
        <p14:creationId xmlns:p14="http://schemas.microsoft.com/office/powerpoint/2010/main" val="3862218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13D6B-C646-984D-8C64-DDDDFADB39BA}"/>
              </a:ext>
            </a:extLst>
          </p:cNvPr>
          <p:cNvSpPr>
            <a:spLocks noGrp="1"/>
          </p:cNvSpPr>
          <p:nvPr>
            <p:ph type="body" sz="quarter" idx="10"/>
          </p:nvPr>
        </p:nvSpPr>
        <p:spPr>
          <a:xfrm>
            <a:off x="838200" y="1876483"/>
            <a:ext cx="10515600" cy="2839752"/>
          </a:xfrm>
        </p:spPr>
        <p:txBody>
          <a:bodyPr/>
          <a:lstStyle/>
          <a:p>
            <a:r>
              <a:rPr lang="en-US" dirty="0"/>
              <a:t>Identical individuals may give different counts.</a:t>
            </a:r>
          </a:p>
          <a:p>
            <a:endParaRPr lang="en-US" dirty="0"/>
          </a:p>
          <a:p>
            <a:r>
              <a:rPr lang="en-US" dirty="0"/>
              <a:t>Inherent variation used as benchmark to call out interesting variation.</a:t>
            </a:r>
          </a:p>
          <a:p>
            <a:endParaRPr lang="en-US" dirty="0"/>
          </a:p>
          <a:p>
            <a:r>
              <a:rPr lang="en-US" dirty="0"/>
              <a:t>Need to estimate inherent variation or dispersion.</a:t>
            </a:r>
          </a:p>
        </p:txBody>
      </p:sp>
      <p:sp>
        <p:nvSpPr>
          <p:cNvPr id="3" name="Title 2">
            <a:extLst>
              <a:ext uri="{FF2B5EF4-FFF2-40B4-BE49-F238E27FC236}">
                <a16:creationId xmlns:a16="http://schemas.microsoft.com/office/drawing/2014/main" id="{1DAA30B9-BFCF-D342-B6DC-D772C7C6C214}"/>
              </a:ext>
            </a:extLst>
          </p:cNvPr>
          <p:cNvSpPr>
            <a:spLocks noGrp="1"/>
          </p:cNvSpPr>
          <p:nvPr>
            <p:ph type="title"/>
          </p:nvPr>
        </p:nvSpPr>
        <p:spPr/>
        <p:txBody>
          <a:bodyPr>
            <a:normAutofit/>
          </a:bodyPr>
          <a:lstStyle/>
          <a:p>
            <a:r>
              <a:rPr lang="en-US" sz="3200" dirty="0"/>
              <a:t>Counts may differ due to inherent noisiness of biological systems.</a:t>
            </a:r>
          </a:p>
        </p:txBody>
      </p:sp>
      <p:sp>
        <p:nvSpPr>
          <p:cNvPr id="4" name="Slide Number Placeholder 3">
            <a:extLst>
              <a:ext uri="{FF2B5EF4-FFF2-40B4-BE49-F238E27FC236}">
                <a16:creationId xmlns:a16="http://schemas.microsoft.com/office/drawing/2014/main" id="{54F98CB5-CCF9-9B42-A45D-CAAFFF1C0A67}"/>
              </a:ext>
            </a:extLst>
          </p:cNvPr>
          <p:cNvSpPr>
            <a:spLocks noGrp="1"/>
          </p:cNvSpPr>
          <p:nvPr>
            <p:ph type="sldNum" sz="quarter" idx="13"/>
          </p:nvPr>
        </p:nvSpPr>
        <p:spPr/>
        <p:txBody>
          <a:bodyPr/>
          <a:lstStyle/>
          <a:p>
            <a:fld id="{F5936FD3-174D-8740-A172-B7093C3E1B2E}" type="slidenum">
              <a:rPr lang="en-US" smtClean="0"/>
              <a:t>65</a:t>
            </a:fld>
            <a:endParaRPr lang="en-US"/>
          </a:p>
        </p:txBody>
      </p:sp>
    </p:spTree>
    <p:extLst>
      <p:ext uri="{BB962C8B-B14F-4D97-AF65-F5344CB8AC3E}">
        <p14:creationId xmlns:p14="http://schemas.microsoft.com/office/powerpoint/2010/main" val="1581871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66</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6" name="TextBox 35">
            <a:extLst>
              <a:ext uri="{FF2B5EF4-FFF2-40B4-BE49-F238E27FC236}">
                <a16:creationId xmlns:a16="http://schemas.microsoft.com/office/drawing/2014/main" id="{5042C1EA-6F8E-954C-8E7C-219CBC0C251D}"/>
              </a:ext>
            </a:extLst>
          </p:cNvPr>
          <p:cNvSpPr txBox="1"/>
          <p:nvPr/>
        </p:nvSpPr>
        <p:spPr>
          <a:xfrm>
            <a:off x="6679092" y="4127378"/>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7" name="TextBox 36">
            <a:extLst>
              <a:ext uri="{FF2B5EF4-FFF2-40B4-BE49-F238E27FC236}">
                <a16:creationId xmlns:a16="http://schemas.microsoft.com/office/drawing/2014/main" id="{2C95A4F9-7C8E-E24D-BB93-F3EB52926CFC}"/>
              </a:ext>
            </a:extLst>
          </p:cNvPr>
          <p:cNvSpPr txBox="1"/>
          <p:nvPr/>
        </p:nvSpPr>
        <p:spPr>
          <a:xfrm>
            <a:off x="10137913" y="4899280"/>
            <a:ext cx="304800" cy="709701"/>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8" name="TextBox 37">
            <a:extLst>
              <a:ext uri="{FF2B5EF4-FFF2-40B4-BE49-F238E27FC236}">
                <a16:creationId xmlns:a16="http://schemas.microsoft.com/office/drawing/2014/main" id="{EEE1A22F-7C44-3E40-A66F-234F90A04999}"/>
              </a:ext>
            </a:extLst>
          </p:cNvPr>
          <p:cNvSpPr txBox="1"/>
          <p:nvPr/>
        </p:nvSpPr>
        <p:spPr>
          <a:xfrm>
            <a:off x="6742514" y="5551517"/>
            <a:ext cx="304800" cy="709701"/>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20206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741519-BE24-CD46-917C-973842317CBC}"/>
              </a:ext>
            </a:extLst>
          </p:cNvPr>
          <p:cNvSpPr>
            <a:spLocks noGrp="1"/>
          </p:cNvSpPr>
          <p:nvPr>
            <p:ph type="body" sz="quarter" idx="10"/>
          </p:nvPr>
        </p:nvSpPr>
        <p:spPr>
          <a:xfrm>
            <a:off x="838200" y="1876483"/>
            <a:ext cx="10515600" cy="1419876"/>
          </a:xfrm>
        </p:spPr>
        <p:txBody>
          <a:bodyPr/>
          <a:lstStyle/>
          <a:p>
            <a:r>
              <a:rPr lang="en-US" dirty="0">
                <a:hlinkClick r:id="rId2"/>
              </a:rPr>
              <a:t>https://www.surveymonkey.com/r/RRTZPTC</a:t>
            </a:r>
            <a:endParaRPr lang="en-US" dirty="0"/>
          </a:p>
          <a:p>
            <a:endParaRPr lang="en-US" dirty="0"/>
          </a:p>
          <a:p>
            <a:r>
              <a:rPr lang="en-US" dirty="0"/>
              <a:t>~3 min.</a:t>
            </a:r>
          </a:p>
        </p:txBody>
      </p:sp>
      <p:sp>
        <p:nvSpPr>
          <p:cNvPr id="5" name="Title 4">
            <a:extLst>
              <a:ext uri="{FF2B5EF4-FFF2-40B4-BE49-F238E27FC236}">
                <a16:creationId xmlns:a16="http://schemas.microsoft.com/office/drawing/2014/main" id="{EA243F3D-84FD-1B47-961E-CAF8E18955BD}"/>
              </a:ext>
            </a:extLst>
          </p:cNvPr>
          <p:cNvSpPr>
            <a:spLocks noGrp="1"/>
          </p:cNvSpPr>
          <p:nvPr>
            <p:ph type="title"/>
          </p:nvPr>
        </p:nvSpPr>
        <p:spPr/>
        <p:txBody>
          <a:bodyPr/>
          <a:lstStyle/>
          <a:p>
            <a:r>
              <a:rPr lang="en-US" dirty="0"/>
              <a:t>Your feedback is important to us!</a:t>
            </a:r>
          </a:p>
        </p:txBody>
      </p:sp>
      <p:sp>
        <p:nvSpPr>
          <p:cNvPr id="2" name="Slide Number Placeholder 1">
            <a:extLst>
              <a:ext uri="{FF2B5EF4-FFF2-40B4-BE49-F238E27FC236}">
                <a16:creationId xmlns:a16="http://schemas.microsoft.com/office/drawing/2014/main" id="{4DF1D71A-52B1-A849-B5BB-E879EA4A4F19}"/>
              </a:ext>
            </a:extLst>
          </p:cNvPr>
          <p:cNvSpPr>
            <a:spLocks noGrp="1"/>
          </p:cNvSpPr>
          <p:nvPr>
            <p:ph type="sldNum" sz="quarter" idx="13"/>
          </p:nvPr>
        </p:nvSpPr>
        <p:spPr/>
        <p:txBody>
          <a:bodyPr/>
          <a:lstStyle/>
          <a:p>
            <a:fld id="{F5936FD3-174D-8740-A172-B7093C3E1B2E}" type="slidenum">
              <a:rPr lang="en-US" smtClean="0"/>
              <a:t>67</a:t>
            </a:fld>
            <a:endParaRPr lang="en-US"/>
          </a:p>
        </p:txBody>
      </p:sp>
    </p:spTree>
    <p:extLst>
      <p:ext uri="{BB962C8B-B14F-4D97-AF65-F5344CB8AC3E}">
        <p14:creationId xmlns:p14="http://schemas.microsoft.com/office/powerpoint/2010/main" val="10351040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DBCEC6-D846-F34D-85A5-C3B52E76BCFD}"/>
              </a:ext>
            </a:extLst>
          </p:cNvPr>
          <p:cNvSpPr>
            <a:spLocks noGrp="1"/>
          </p:cNvSpPr>
          <p:nvPr>
            <p:ph type="title"/>
          </p:nvPr>
        </p:nvSpPr>
        <p:spPr/>
        <p:txBody>
          <a:bodyPr/>
          <a:lstStyle/>
          <a:p>
            <a:r>
              <a:rPr lang="en-US" dirty="0"/>
              <a:t>Conclusions (~5 min)</a:t>
            </a:r>
          </a:p>
        </p:txBody>
      </p:sp>
      <p:sp>
        <p:nvSpPr>
          <p:cNvPr id="6" name="Text Placeholder 5">
            <a:extLst>
              <a:ext uri="{FF2B5EF4-FFF2-40B4-BE49-F238E27FC236}">
                <a16:creationId xmlns:a16="http://schemas.microsoft.com/office/drawing/2014/main" id="{E997C146-B5AA-5B41-A11A-3EFBD90171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AC46DC-53CD-634F-985C-FFB7EF5B8112}"/>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68</a:t>
            </a:fld>
            <a:endParaRPr lang="en-US"/>
          </a:p>
        </p:txBody>
      </p:sp>
    </p:spTree>
    <p:extLst>
      <p:ext uri="{BB962C8B-B14F-4D97-AF65-F5344CB8AC3E}">
        <p14:creationId xmlns:p14="http://schemas.microsoft.com/office/powerpoint/2010/main" val="15387800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2EB7F6-8A47-0B4D-A03C-ADF9186D0003}"/>
              </a:ext>
            </a:extLst>
          </p:cNvPr>
          <p:cNvSpPr>
            <a:spLocks noGrp="1"/>
          </p:cNvSpPr>
          <p:nvPr>
            <p:ph type="body" sz="quarter" idx="10"/>
          </p:nvPr>
        </p:nvSpPr>
        <p:spPr>
          <a:xfrm>
            <a:off x="838200" y="1876483"/>
            <a:ext cx="10515600" cy="3484031"/>
          </a:xfrm>
        </p:spPr>
        <p:txBody>
          <a:bodyPr/>
          <a:lstStyle/>
          <a:p>
            <a:r>
              <a:rPr lang="en-US" dirty="0"/>
              <a:t>Steps of analysis.</a:t>
            </a:r>
          </a:p>
          <a:p>
            <a:endParaRPr lang="en-US" dirty="0"/>
          </a:p>
          <a:p>
            <a:r>
              <a:rPr lang="en-US" dirty="0"/>
              <a:t>Common tools, e.g., </a:t>
            </a:r>
            <a:r>
              <a:rPr lang="en-US" dirty="0" err="1"/>
              <a:t>cutadapt</a:t>
            </a:r>
            <a:r>
              <a:rPr lang="en-US" dirty="0"/>
              <a:t>, </a:t>
            </a:r>
            <a:r>
              <a:rPr lang="en-US" dirty="0" err="1"/>
              <a:t>fastqc</a:t>
            </a:r>
            <a:r>
              <a:rPr lang="en-US" dirty="0"/>
              <a:t>, bowtie2, </a:t>
            </a:r>
            <a:r>
              <a:rPr lang="en-US" dirty="0" err="1"/>
              <a:t>edgeR</a:t>
            </a:r>
            <a:r>
              <a:rPr lang="en-US" dirty="0"/>
              <a:t>, etc.</a:t>
            </a:r>
          </a:p>
          <a:p>
            <a:endParaRPr lang="en-US" dirty="0"/>
          </a:p>
          <a:p>
            <a:r>
              <a:rPr lang="en-US" dirty="0"/>
              <a:t>Common file formats, e.g., FASTQ, FASTA, SAM, GFF, etc.</a:t>
            </a:r>
          </a:p>
          <a:p>
            <a:endParaRPr lang="en-US" dirty="0"/>
          </a:p>
          <a:p>
            <a:r>
              <a:rPr lang="en-US" dirty="0"/>
              <a:t>Analysis with Galaxy and Wynton.</a:t>
            </a:r>
          </a:p>
        </p:txBody>
      </p:sp>
      <p:sp>
        <p:nvSpPr>
          <p:cNvPr id="3" name="Title 2">
            <a:extLst>
              <a:ext uri="{FF2B5EF4-FFF2-40B4-BE49-F238E27FC236}">
                <a16:creationId xmlns:a16="http://schemas.microsoft.com/office/drawing/2014/main" id="{A03F0557-CA54-A64F-999C-A2F46A6B14D8}"/>
              </a:ext>
            </a:extLst>
          </p:cNvPr>
          <p:cNvSpPr>
            <a:spLocks noGrp="1"/>
          </p:cNvSpPr>
          <p:nvPr>
            <p:ph type="title"/>
          </p:nvPr>
        </p:nvSpPr>
        <p:spPr/>
        <p:txBody>
          <a:bodyPr/>
          <a:lstStyle/>
          <a:p>
            <a:r>
              <a:rPr lang="en-US" dirty="0"/>
              <a:t>Topics covered</a:t>
            </a:r>
          </a:p>
        </p:txBody>
      </p:sp>
      <p:sp>
        <p:nvSpPr>
          <p:cNvPr id="4" name="Slide Number Placeholder 3">
            <a:extLst>
              <a:ext uri="{FF2B5EF4-FFF2-40B4-BE49-F238E27FC236}">
                <a16:creationId xmlns:a16="http://schemas.microsoft.com/office/drawing/2014/main" id="{55DEB2DF-0FAB-744E-99EC-E7C47CC68D72}"/>
              </a:ext>
            </a:extLst>
          </p:cNvPr>
          <p:cNvSpPr>
            <a:spLocks noGrp="1"/>
          </p:cNvSpPr>
          <p:nvPr>
            <p:ph type="sldNum" sz="quarter" idx="13"/>
          </p:nvPr>
        </p:nvSpPr>
        <p:spPr/>
        <p:txBody>
          <a:bodyPr/>
          <a:lstStyle/>
          <a:p>
            <a:fld id="{F5936FD3-174D-8740-A172-B7093C3E1B2E}" type="slidenum">
              <a:rPr lang="en-US" smtClean="0"/>
              <a:t>69</a:t>
            </a:fld>
            <a:endParaRPr lang="en-US"/>
          </a:p>
        </p:txBody>
      </p:sp>
    </p:spTree>
    <p:extLst>
      <p:ext uri="{BB962C8B-B14F-4D97-AF65-F5344CB8AC3E}">
        <p14:creationId xmlns:p14="http://schemas.microsoft.com/office/powerpoint/2010/main" val="99371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CCE45D-F9D0-AA43-97A4-88B6BAB9F37C}"/>
              </a:ext>
            </a:extLst>
          </p:cNvPr>
          <p:cNvSpPr>
            <a:spLocks noGrp="1"/>
          </p:cNvSpPr>
          <p:nvPr>
            <p:ph type="title"/>
          </p:nvPr>
        </p:nvSpPr>
        <p:spPr/>
        <p:txBody>
          <a:bodyPr/>
          <a:lstStyle/>
          <a:p>
            <a:r>
              <a:rPr lang="en-US" dirty="0"/>
              <a:t>Different platforms for computing</a:t>
            </a:r>
          </a:p>
        </p:txBody>
      </p:sp>
      <p:sp>
        <p:nvSpPr>
          <p:cNvPr id="6" name="Text Placeholder 5">
            <a:extLst>
              <a:ext uri="{FF2B5EF4-FFF2-40B4-BE49-F238E27FC236}">
                <a16:creationId xmlns:a16="http://schemas.microsoft.com/office/drawing/2014/main" id="{278FB1F6-F4FD-D44D-A3A3-EE6AE20D21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A6A8D1-28DE-7D42-8BAA-9306AFA74533}"/>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7</a:t>
            </a:fld>
            <a:endParaRPr lang="en-US"/>
          </a:p>
        </p:txBody>
      </p:sp>
    </p:spTree>
    <p:extLst>
      <p:ext uri="{BB962C8B-B14F-4D97-AF65-F5344CB8AC3E}">
        <p14:creationId xmlns:p14="http://schemas.microsoft.com/office/powerpoint/2010/main" val="2142194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F8947D-464F-6142-9103-FC545FBC9D34}"/>
              </a:ext>
            </a:extLst>
          </p:cNvPr>
          <p:cNvSpPr>
            <a:spLocks noGrp="1"/>
          </p:cNvSpPr>
          <p:nvPr>
            <p:ph type="body" sz="quarter" idx="10"/>
          </p:nvPr>
        </p:nvSpPr>
        <p:spPr>
          <a:xfrm>
            <a:off x="838200" y="1876483"/>
            <a:ext cx="10515600" cy="3457870"/>
          </a:xfrm>
        </p:spPr>
        <p:txBody>
          <a:bodyPr/>
          <a:lstStyle/>
          <a:p>
            <a:r>
              <a:rPr lang="en-US" dirty="0"/>
              <a:t>Sequence read archive</a:t>
            </a:r>
          </a:p>
          <a:p>
            <a:pPr lvl="1"/>
            <a:r>
              <a:rPr lang="en-US" dirty="0">
                <a:hlinkClick r:id="rId2"/>
              </a:rPr>
              <a:t>https://www.ncbi.nlm.nih.gov/sra</a:t>
            </a:r>
            <a:endParaRPr lang="en-US" dirty="0"/>
          </a:p>
          <a:p>
            <a:pPr lvl="1"/>
            <a:endParaRPr lang="en-US" dirty="0"/>
          </a:p>
          <a:p>
            <a:r>
              <a:rPr lang="en-US" dirty="0"/>
              <a:t>Download and install SRA toolkit</a:t>
            </a:r>
          </a:p>
          <a:p>
            <a:endParaRPr lang="en-US" dirty="0"/>
          </a:p>
          <a:p>
            <a:r>
              <a:rPr lang="en-US" dirty="0"/>
              <a:t>Step-by-step guide:</a:t>
            </a:r>
          </a:p>
          <a:p>
            <a:pPr lvl="1"/>
            <a:r>
              <a:rPr lang="en-US" dirty="0"/>
              <a:t>https://</a:t>
            </a:r>
            <a:r>
              <a:rPr lang="en-US" dirty="0" err="1"/>
              <a:t>www.ncbi.nlm.nih.gov</a:t>
            </a:r>
            <a:r>
              <a:rPr lang="en-US" dirty="0"/>
              <a:t>/</a:t>
            </a:r>
            <a:r>
              <a:rPr lang="en-US" dirty="0" err="1"/>
              <a:t>sra</a:t>
            </a:r>
            <a:r>
              <a:rPr lang="en-US" dirty="0"/>
              <a:t>/docs/</a:t>
            </a:r>
            <a:r>
              <a:rPr lang="en-US" dirty="0" err="1"/>
              <a:t>sradownload</a:t>
            </a:r>
            <a:r>
              <a:rPr lang="en-US" dirty="0"/>
              <a:t>/#download-sequence-data-files-</a:t>
            </a:r>
            <a:r>
              <a:rPr lang="en-US" dirty="0" err="1"/>
              <a:t>usi</a:t>
            </a:r>
            <a:endParaRPr lang="en-US" dirty="0"/>
          </a:p>
        </p:txBody>
      </p:sp>
      <p:sp>
        <p:nvSpPr>
          <p:cNvPr id="4" name="Title 3">
            <a:extLst>
              <a:ext uri="{FF2B5EF4-FFF2-40B4-BE49-F238E27FC236}">
                <a16:creationId xmlns:a16="http://schemas.microsoft.com/office/drawing/2014/main" id="{0DE8F978-0470-1147-A435-C30D287D5F3E}"/>
              </a:ext>
            </a:extLst>
          </p:cNvPr>
          <p:cNvSpPr>
            <a:spLocks noGrp="1"/>
          </p:cNvSpPr>
          <p:nvPr>
            <p:ph type="title"/>
          </p:nvPr>
        </p:nvSpPr>
        <p:spPr/>
        <p:txBody>
          <a:bodyPr/>
          <a:lstStyle/>
          <a:p>
            <a:r>
              <a:rPr lang="en-US" dirty="0"/>
              <a:t>Additional information: Sources of data</a:t>
            </a:r>
          </a:p>
        </p:txBody>
      </p:sp>
    </p:spTree>
    <p:extLst>
      <p:ext uri="{BB962C8B-B14F-4D97-AF65-F5344CB8AC3E}">
        <p14:creationId xmlns:p14="http://schemas.microsoft.com/office/powerpoint/2010/main" val="2715914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A240B3-350D-9144-B63B-1B57F780732E}"/>
              </a:ext>
            </a:extLst>
          </p:cNvPr>
          <p:cNvSpPr>
            <a:spLocks noGrp="1"/>
          </p:cNvSpPr>
          <p:nvPr>
            <p:ph type="body" sz="quarter" idx="10"/>
          </p:nvPr>
        </p:nvSpPr>
        <p:spPr>
          <a:xfrm>
            <a:off x="838200" y="1876483"/>
            <a:ext cx="10515600" cy="2451953"/>
          </a:xfrm>
        </p:spPr>
        <p:txBody>
          <a:bodyPr/>
          <a:lstStyle/>
          <a:p>
            <a:r>
              <a:rPr lang="en-US" dirty="0"/>
              <a:t>Quality control: </a:t>
            </a:r>
            <a:r>
              <a:rPr lang="en-US" dirty="0" err="1"/>
              <a:t>RSeQC</a:t>
            </a:r>
            <a:r>
              <a:rPr lang="en-US" dirty="0"/>
              <a:t>, </a:t>
            </a:r>
            <a:r>
              <a:rPr lang="en-US" dirty="0" err="1"/>
              <a:t>MultiQC</a:t>
            </a:r>
            <a:r>
              <a:rPr lang="en-US" dirty="0"/>
              <a:t>, etc.</a:t>
            </a:r>
          </a:p>
          <a:p>
            <a:r>
              <a:rPr lang="en-US" dirty="0"/>
              <a:t>Mapping: STAR, BWA, etc.</a:t>
            </a:r>
          </a:p>
          <a:p>
            <a:r>
              <a:rPr lang="en-US" dirty="0"/>
              <a:t>File manipulation: </a:t>
            </a:r>
            <a:r>
              <a:rPr lang="en-US" dirty="0" err="1"/>
              <a:t>bedtools</a:t>
            </a:r>
            <a:r>
              <a:rPr lang="en-US" dirty="0"/>
              <a:t>, </a:t>
            </a:r>
            <a:r>
              <a:rPr lang="en-US" dirty="0" err="1"/>
              <a:t>samtools</a:t>
            </a:r>
            <a:r>
              <a:rPr lang="en-US" dirty="0"/>
              <a:t>, </a:t>
            </a:r>
            <a:r>
              <a:rPr lang="en-US" dirty="0" err="1"/>
              <a:t>fastx</a:t>
            </a:r>
            <a:r>
              <a:rPr lang="en-US" dirty="0"/>
              <a:t>-toolkit, etc.</a:t>
            </a:r>
          </a:p>
          <a:p>
            <a:r>
              <a:rPr lang="en-US" dirty="0"/>
              <a:t>Visualization: UCSC Genome Browser</a:t>
            </a:r>
          </a:p>
          <a:p>
            <a:r>
              <a:rPr lang="en-US" dirty="0"/>
              <a:t>… </a:t>
            </a:r>
          </a:p>
        </p:txBody>
      </p:sp>
      <p:sp>
        <p:nvSpPr>
          <p:cNvPr id="3" name="Title 2">
            <a:extLst>
              <a:ext uri="{FF2B5EF4-FFF2-40B4-BE49-F238E27FC236}">
                <a16:creationId xmlns:a16="http://schemas.microsoft.com/office/drawing/2014/main" id="{B6092197-9A48-4543-BEB5-863676DC4263}"/>
              </a:ext>
            </a:extLst>
          </p:cNvPr>
          <p:cNvSpPr>
            <a:spLocks noGrp="1"/>
          </p:cNvSpPr>
          <p:nvPr>
            <p:ph type="title"/>
          </p:nvPr>
        </p:nvSpPr>
        <p:spPr/>
        <p:txBody>
          <a:bodyPr/>
          <a:lstStyle/>
          <a:p>
            <a:r>
              <a:rPr lang="en-US" dirty="0"/>
              <a:t>More tools</a:t>
            </a:r>
          </a:p>
        </p:txBody>
      </p:sp>
      <p:sp>
        <p:nvSpPr>
          <p:cNvPr id="4" name="Slide Number Placeholder 3">
            <a:extLst>
              <a:ext uri="{FF2B5EF4-FFF2-40B4-BE49-F238E27FC236}">
                <a16:creationId xmlns:a16="http://schemas.microsoft.com/office/drawing/2014/main" id="{A5AB2CF5-1B75-1943-97C6-0820BD957D0F}"/>
              </a:ext>
            </a:extLst>
          </p:cNvPr>
          <p:cNvSpPr>
            <a:spLocks noGrp="1"/>
          </p:cNvSpPr>
          <p:nvPr>
            <p:ph type="sldNum" sz="quarter" idx="13"/>
          </p:nvPr>
        </p:nvSpPr>
        <p:spPr/>
        <p:txBody>
          <a:bodyPr/>
          <a:lstStyle/>
          <a:p>
            <a:fld id="{F5936FD3-174D-8740-A172-B7093C3E1B2E}" type="slidenum">
              <a:rPr lang="en-US" smtClean="0"/>
              <a:t>71</a:t>
            </a:fld>
            <a:endParaRPr lang="en-US"/>
          </a:p>
        </p:txBody>
      </p:sp>
    </p:spTree>
    <p:extLst>
      <p:ext uri="{BB962C8B-B14F-4D97-AF65-F5344CB8AC3E}">
        <p14:creationId xmlns:p14="http://schemas.microsoft.com/office/powerpoint/2010/main" val="3475069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4DA75-1DCC-464C-AD88-B20E5580F868}"/>
              </a:ext>
            </a:extLst>
          </p:cNvPr>
          <p:cNvSpPr>
            <a:spLocks noGrp="1"/>
          </p:cNvSpPr>
          <p:nvPr>
            <p:ph type="body" sz="quarter" idx="10"/>
          </p:nvPr>
        </p:nvSpPr>
        <p:spPr>
          <a:xfrm>
            <a:off x="838200" y="1876483"/>
            <a:ext cx="10515600" cy="2728952"/>
          </a:xfrm>
        </p:spPr>
        <p:txBody>
          <a:bodyPr/>
          <a:lstStyle/>
          <a:p>
            <a:r>
              <a:rPr lang="en-US" dirty="0"/>
              <a:t>Pathway analysis </a:t>
            </a:r>
          </a:p>
          <a:p>
            <a:endParaRPr lang="en-US" dirty="0"/>
          </a:p>
          <a:p>
            <a:r>
              <a:rPr lang="en-US" dirty="0"/>
              <a:t>Intermediate RNA-</a:t>
            </a:r>
            <a:r>
              <a:rPr lang="en-US" dirty="0" err="1"/>
              <a:t>Seq</a:t>
            </a:r>
            <a:r>
              <a:rPr lang="en-US" dirty="0"/>
              <a:t> analysis</a:t>
            </a:r>
          </a:p>
          <a:p>
            <a:pPr lvl="1"/>
            <a:endParaRPr lang="en-US" dirty="0"/>
          </a:p>
          <a:p>
            <a:r>
              <a:rPr lang="en-US" dirty="0"/>
              <a:t>Single cell analysis</a:t>
            </a:r>
          </a:p>
          <a:p>
            <a:pPr lvl="1"/>
            <a:endParaRPr lang="en-US" dirty="0"/>
          </a:p>
        </p:txBody>
      </p:sp>
      <p:sp>
        <p:nvSpPr>
          <p:cNvPr id="3" name="Title 2">
            <a:extLst>
              <a:ext uri="{FF2B5EF4-FFF2-40B4-BE49-F238E27FC236}">
                <a16:creationId xmlns:a16="http://schemas.microsoft.com/office/drawing/2014/main" id="{F44C2087-E0F4-CD40-BFE1-0B31CC1F9ADC}"/>
              </a:ext>
            </a:extLst>
          </p:cNvPr>
          <p:cNvSpPr>
            <a:spLocks noGrp="1"/>
          </p:cNvSpPr>
          <p:nvPr>
            <p:ph type="title"/>
          </p:nvPr>
        </p:nvSpPr>
        <p:spPr/>
        <p:txBody>
          <a:bodyPr/>
          <a:lstStyle/>
          <a:p>
            <a:r>
              <a:rPr lang="en-US" dirty="0"/>
              <a:t>Upcoming Workshops</a:t>
            </a:r>
          </a:p>
        </p:txBody>
      </p:sp>
      <p:sp>
        <p:nvSpPr>
          <p:cNvPr id="4" name="Slide Number Placeholder 3">
            <a:extLst>
              <a:ext uri="{FF2B5EF4-FFF2-40B4-BE49-F238E27FC236}">
                <a16:creationId xmlns:a16="http://schemas.microsoft.com/office/drawing/2014/main" id="{87A68F20-8097-2943-ACD3-E6B749D0C6E0}"/>
              </a:ext>
            </a:extLst>
          </p:cNvPr>
          <p:cNvSpPr>
            <a:spLocks noGrp="1"/>
          </p:cNvSpPr>
          <p:nvPr>
            <p:ph type="sldNum" sz="quarter" idx="13"/>
          </p:nvPr>
        </p:nvSpPr>
        <p:spPr/>
        <p:txBody>
          <a:bodyPr/>
          <a:lstStyle/>
          <a:p>
            <a:fld id="{F5936FD3-174D-8740-A172-B7093C3E1B2E}" type="slidenum">
              <a:rPr lang="en-US" smtClean="0"/>
              <a:t>72</a:t>
            </a:fld>
            <a:endParaRPr lang="en-US"/>
          </a:p>
        </p:txBody>
      </p:sp>
    </p:spTree>
    <p:extLst>
      <p:ext uri="{BB962C8B-B14F-4D97-AF65-F5344CB8AC3E}">
        <p14:creationId xmlns:p14="http://schemas.microsoft.com/office/powerpoint/2010/main" val="35750018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16A7C9-FECC-054F-A7D3-54B88BC1EE84}"/>
              </a:ext>
            </a:extLst>
          </p:cNvPr>
          <p:cNvSpPr>
            <a:spLocks noGrp="1"/>
          </p:cNvSpPr>
          <p:nvPr>
            <p:ph type="ctr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DDC62655-9599-034B-94EB-4A777E058D76}"/>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73</a:t>
            </a:fld>
            <a:endParaRPr lang="en-US"/>
          </a:p>
        </p:txBody>
      </p:sp>
    </p:spTree>
    <p:extLst>
      <p:ext uri="{BB962C8B-B14F-4D97-AF65-F5344CB8AC3E}">
        <p14:creationId xmlns:p14="http://schemas.microsoft.com/office/powerpoint/2010/main" val="22013044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4997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41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5931FA-9831-4F48-853D-456BEEFFEB88}"/>
              </a:ext>
            </a:extLst>
          </p:cNvPr>
          <p:cNvSpPr>
            <a:spLocks noGrp="1"/>
          </p:cNvSpPr>
          <p:nvPr>
            <p:ph type="body" sz="quarter" idx="10"/>
          </p:nvPr>
        </p:nvSpPr>
        <p:spPr>
          <a:xfrm>
            <a:off x="838200" y="1876483"/>
            <a:ext cx="10515600" cy="387798"/>
          </a:xfrm>
        </p:spPr>
        <p:txBody>
          <a:bodyPr/>
          <a:lstStyle/>
          <a:p>
            <a:r>
              <a:rPr lang="en-US" dirty="0">
                <a:hlinkClick r:id="rId2"/>
              </a:rPr>
              <a:t>https://usegalaxy.org/</a:t>
            </a:r>
            <a:endParaRPr lang="en-US" dirty="0"/>
          </a:p>
        </p:txBody>
      </p:sp>
      <p:sp>
        <p:nvSpPr>
          <p:cNvPr id="3" name="Title 2">
            <a:extLst>
              <a:ext uri="{FF2B5EF4-FFF2-40B4-BE49-F238E27FC236}">
                <a16:creationId xmlns:a16="http://schemas.microsoft.com/office/drawing/2014/main" id="{E876C812-DAB8-3F40-A27C-8B5ED225C2AE}"/>
              </a:ext>
            </a:extLst>
          </p:cNvPr>
          <p:cNvSpPr>
            <a:spLocks noGrp="1"/>
          </p:cNvSpPr>
          <p:nvPr>
            <p:ph type="title"/>
          </p:nvPr>
        </p:nvSpPr>
        <p:spPr/>
        <p:txBody>
          <a:bodyPr>
            <a:normAutofit/>
          </a:bodyPr>
          <a:lstStyle/>
          <a:p>
            <a:r>
              <a:rPr lang="en-US" sz="3600" dirty="0"/>
              <a:t>Galaxy provides a collection of tools to analyze variety of biomedical data</a:t>
            </a:r>
          </a:p>
        </p:txBody>
      </p:sp>
      <p:sp>
        <p:nvSpPr>
          <p:cNvPr id="4" name="Slide Number Placeholder 3">
            <a:extLst>
              <a:ext uri="{FF2B5EF4-FFF2-40B4-BE49-F238E27FC236}">
                <a16:creationId xmlns:a16="http://schemas.microsoft.com/office/drawing/2014/main" id="{571A180C-74A1-CA48-9EAD-904B9D13EFDC}"/>
              </a:ext>
            </a:extLst>
          </p:cNvPr>
          <p:cNvSpPr>
            <a:spLocks noGrp="1"/>
          </p:cNvSpPr>
          <p:nvPr>
            <p:ph type="sldNum" sz="quarter" idx="13"/>
          </p:nvPr>
        </p:nvSpPr>
        <p:spPr/>
        <p:txBody>
          <a:bodyPr/>
          <a:lstStyle/>
          <a:p>
            <a:fld id="{F5936FD3-174D-8740-A172-B7093C3E1B2E}" type="slidenum">
              <a:rPr lang="en-US" smtClean="0"/>
              <a:t>8</a:t>
            </a:fld>
            <a:endParaRPr lang="en-US"/>
          </a:p>
        </p:txBody>
      </p:sp>
    </p:spTree>
    <p:extLst>
      <p:ext uri="{BB962C8B-B14F-4D97-AF65-F5344CB8AC3E}">
        <p14:creationId xmlns:p14="http://schemas.microsoft.com/office/powerpoint/2010/main" val="94286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27AB9B5-E081-E245-85B4-2D0F3CC64F1E}"/>
              </a:ext>
            </a:extLst>
          </p:cNvPr>
          <p:cNvSpPr>
            <a:spLocks noGrp="1"/>
          </p:cNvSpPr>
          <p:nvPr>
            <p:ph type="body" sz="quarter" idx="10"/>
          </p:nvPr>
        </p:nvSpPr>
        <p:spPr>
          <a:xfrm>
            <a:off x="838200" y="1876483"/>
            <a:ext cx="10515600" cy="4306307"/>
          </a:xfrm>
        </p:spPr>
        <p:txBody>
          <a:bodyPr/>
          <a:lstStyle/>
          <a:p>
            <a:r>
              <a:rPr lang="en-US" dirty="0"/>
              <a:t>Graphical User Interface</a:t>
            </a:r>
          </a:p>
          <a:p>
            <a:pPr lvl="1"/>
            <a:r>
              <a:rPr lang="en-US" dirty="0"/>
              <a:t>Consists of windows, icons, menus, pointers</a:t>
            </a:r>
          </a:p>
          <a:p>
            <a:pPr lvl="1"/>
            <a:r>
              <a:rPr lang="en-US" dirty="0"/>
              <a:t>Not always available for bioinformatics</a:t>
            </a:r>
          </a:p>
          <a:p>
            <a:pPr lvl="1"/>
            <a:endParaRPr lang="en-US" dirty="0"/>
          </a:p>
          <a:p>
            <a:r>
              <a:rPr lang="en-US" dirty="0"/>
              <a:t>Command Line Interface</a:t>
            </a:r>
          </a:p>
          <a:p>
            <a:pPr lvl="1"/>
            <a:r>
              <a:rPr lang="en-US" dirty="0"/>
              <a:t>Text based </a:t>
            </a:r>
          </a:p>
          <a:p>
            <a:pPr lvl="1"/>
            <a:r>
              <a:rPr lang="en-US" dirty="0"/>
              <a:t>Allow automation by scripting</a:t>
            </a:r>
          </a:p>
          <a:p>
            <a:pPr lvl="1"/>
            <a:r>
              <a:rPr lang="en-US" dirty="0"/>
              <a:t>Examples</a:t>
            </a:r>
          </a:p>
          <a:p>
            <a:pPr lvl="2"/>
            <a:r>
              <a:rPr lang="en-US" dirty="0"/>
              <a:t>Wynton CLI</a:t>
            </a:r>
          </a:p>
          <a:p>
            <a:pPr lvl="2"/>
            <a:r>
              <a:rPr lang="en-US" dirty="0"/>
              <a:t>MacOS: Terminal</a:t>
            </a:r>
          </a:p>
          <a:p>
            <a:pPr lvl="2"/>
            <a:r>
              <a:rPr lang="en-US" dirty="0"/>
              <a:t>Windows: Command Prompt, </a:t>
            </a:r>
            <a:r>
              <a:rPr lang="en-US" dirty="0" err="1"/>
              <a:t>PuTTY</a:t>
            </a:r>
            <a:endParaRPr lang="en-US" dirty="0"/>
          </a:p>
        </p:txBody>
      </p:sp>
      <p:sp>
        <p:nvSpPr>
          <p:cNvPr id="3" name="Title 2">
            <a:extLst>
              <a:ext uri="{FF2B5EF4-FFF2-40B4-BE49-F238E27FC236}">
                <a16:creationId xmlns:a16="http://schemas.microsoft.com/office/drawing/2014/main" id="{A206EA52-C215-5D4E-8A73-C87B86A44574}"/>
              </a:ext>
            </a:extLst>
          </p:cNvPr>
          <p:cNvSpPr>
            <a:spLocks noGrp="1"/>
          </p:cNvSpPr>
          <p:nvPr>
            <p:ph type="title"/>
          </p:nvPr>
        </p:nvSpPr>
        <p:spPr/>
        <p:txBody>
          <a:bodyPr/>
          <a:lstStyle/>
          <a:p>
            <a:r>
              <a:rPr lang="en-US" dirty="0"/>
              <a:t>Command line interfaces allow scripting</a:t>
            </a:r>
          </a:p>
        </p:txBody>
      </p:sp>
      <p:sp>
        <p:nvSpPr>
          <p:cNvPr id="4" name="Slide Number Placeholder 3">
            <a:extLst>
              <a:ext uri="{FF2B5EF4-FFF2-40B4-BE49-F238E27FC236}">
                <a16:creationId xmlns:a16="http://schemas.microsoft.com/office/drawing/2014/main" id="{F0A327C6-7ED5-FB4F-904A-92D93A2CEB1B}"/>
              </a:ext>
            </a:extLst>
          </p:cNvPr>
          <p:cNvSpPr>
            <a:spLocks noGrp="1"/>
          </p:cNvSpPr>
          <p:nvPr>
            <p:ph type="sldNum" sz="quarter" idx="13"/>
          </p:nvPr>
        </p:nvSpPr>
        <p:spPr/>
        <p:txBody>
          <a:bodyPr/>
          <a:lstStyle/>
          <a:p>
            <a:fld id="{F5936FD3-174D-8740-A172-B7093C3E1B2E}" type="slidenum">
              <a:rPr lang="en-US" smtClean="0"/>
              <a:t>9</a:t>
            </a:fld>
            <a:endParaRPr lang="en-US"/>
          </a:p>
        </p:txBody>
      </p:sp>
    </p:spTree>
    <p:extLst>
      <p:ext uri="{BB962C8B-B14F-4D97-AF65-F5344CB8AC3E}">
        <p14:creationId xmlns:p14="http://schemas.microsoft.com/office/powerpoint/2010/main" val="3383149115"/>
      </p:ext>
    </p:extLst>
  </p:cSld>
  <p:clrMapOvr>
    <a:masterClrMapping/>
  </p:clrMapOvr>
</p:sld>
</file>

<file path=ppt/theme/theme1.xml><?xml version="1.0" encoding="utf-8"?>
<a:theme xmlns:a="http://schemas.openxmlformats.org/drawingml/2006/main" name="Office Theme">
  <a:themeElements>
    <a:clrScheme name="Gladstone">
      <a:dk1>
        <a:srgbClr val="000000"/>
      </a:dk1>
      <a:lt1>
        <a:srgbClr val="FFFFFF"/>
      </a:lt1>
      <a:dk2>
        <a:srgbClr val="44546A"/>
      </a:dk2>
      <a:lt2>
        <a:srgbClr val="E7E6E6"/>
      </a:lt2>
      <a:accent1>
        <a:srgbClr val="002A40"/>
      </a:accent1>
      <a:accent2>
        <a:srgbClr val="E5E1D5"/>
      </a:accent2>
      <a:accent3>
        <a:srgbClr val="96938C"/>
      </a:accent3>
      <a:accent4>
        <a:srgbClr val="F76912"/>
      </a:accent4>
      <a:accent5>
        <a:srgbClr val="FAA308"/>
      </a:accent5>
      <a:accent6>
        <a:srgbClr val="00D3E6"/>
      </a:accent6>
      <a:hlink>
        <a:srgbClr val="CC28A3"/>
      </a:hlink>
      <a:folHlink>
        <a:srgbClr val="CC28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chemeClr val="accent1">
              <a:shade val="50000"/>
            </a:schemeClr>
          </a:solidFill>
        </a:ln>
      </a:spPr>
      <a:bodyPr wrap="square" rtlCol="0" anchor="ctr" anchorCtr="0">
        <a:noAutofit/>
      </a:bodyPr>
      <a:lstStyle>
        <a:defPPr>
          <a:spcAft>
            <a:spcPts val="600"/>
          </a:spcAft>
          <a:defRPr sz="2000" dirty="0" err="1" smtClean="0">
            <a:latin typeface="Helvetica" charset="0"/>
            <a:ea typeface="Times New Roman" charset="0"/>
            <a:cs typeface="Arial" charset="0"/>
          </a:defRPr>
        </a:defPPr>
      </a:lstStyle>
    </a:txDef>
  </a:objectDefaults>
  <a:extraClrSchemeLst/>
  <a:extLst>
    <a:ext uri="{05A4C25C-085E-4340-85A3-A5531E510DB2}">
      <thm15:themeFamily xmlns:thm15="http://schemas.microsoft.com/office/thememl/2012/main" name="Presentation1" id="{8E98C8A2-04CE-5448-A844-1FBCD62062D2}" vid="{B97E5060-EA03-C84A-ACED-C88D8E3AE7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20704</TotalTime>
  <Words>4319</Words>
  <Application>Microsoft Macintosh PowerPoint</Application>
  <PresentationFormat>Widescreen</PresentationFormat>
  <Paragraphs>717</Paragraphs>
  <Slides>75</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Helvetica</vt:lpstr>
      <vt:lpstr>Mangal</vt:lpstr>
      <vt:lpstr>Times New Roman</vt:lpstr>
      <vt:lpstr>Zapf Dingbats</vt:lpstr>
      <vt:lpstr>Office Theme</vt:lpstr>
      <vt:lpstr>Introduction to RNA-seq data analysis</vt:lpstr>
      <vt:lpstr>Overall goals</vt:lpstr>
      <vt:lpstr>Contents</vt:lpstr>
      <vt:lpstr>Typical protocol</vt:lpstr>
      <vt:lpstr>PowerPoint Presentation</vt:lpstr>
      <vt:lpstr>Bioinformatics software ecosystem: Tools that “do one thing, and do it well”.</vt:lpstr>
      <vt:lpstr>Different platforms for computing</vt:lpstr>
      <vt:lpstr>Galaxy provides a collection of tools to analyze variety of biomedical data</vt:lpstr>
      <vt:lpstr>Command line interfaces allow scripting</vt:lpstr>
      <vt:lpstr>Wynton is a high-performance computing (HPC) system for UCSF affiliates</vt:lpstr>
      <vt:lpstr>Containers enable reproducibility</vt:lpstr>
      <vt:lpstr>A container is like a computer within a computer</vt:lpstr>
      <vt:lpstr>Best to use singularity with Linux (currently)</vt:lpstr>
      <vt:lpstr>Problem definition, shared data files</vt:lpstr>
      <vt:lpstr>Problem: identifying differentially expressed genes</vt:lpstr>
      <vt:lpstr>Experiment design influences data analysis. (should be planned to address relevant questions)</vt:lpstr>
      <vt:lpstr>Dataset</vt:lpstr>
      <vt:lpstr>Sequencing centers provide FASTQ files. (~15 min)</vt:lpstr>
      <vt:lpstr>cDNA library is applied to a flow cell.</vt:lpstr>
      <vt:lpstr>Flow cells are organized in lanes, columns and tiles.</vt:lpstr>
      <vt:lpstr>DNA fragments immobilized on flow cell &amp; amplified into clonal clusters.</vt:lpstr>
      <vt:lpstr>Sequencing by Synthesis</vt:lpstr>
      <vt:lpstr>Strong signal from monoclonal clusters.</vt:lpstr>
      <vt:lpstr>FASTQ files contain detailed information about each read.</vt:lpstr>
      <vt:lpstr>Base calling may not be accurate. Various possible causes: Example </vt:lpstr>
      <vt:lpstr>Base calling may not be accurate. Various possible causes: Example </vt:lpstr>
      <vt:lpstr>Base calling may not be accurate. Possible causes</vt:lpstr>
      <vt:lpstr>Example FASTQ file with one read only.</vt:lpstr>
      <vt:lpstr>Four lines per read:  1. Read ID, 2. Sequence, 3. Space for optional info, 4. Quality. </vt:lpstr>
      <vt:lpstr>Quality is encoded as symbols. </vt:lpstr>
      <vt:lpstr>Adapters, primers, contaminants, target sequences, etc. represented in FASTQ files.</vt:lpstr>
      <vt:lpstr>Length of insert &lt; Length of reads ordered =&gt; Adapters included in reads.</vt:lpstr>
      <vt:lpstr>Naming conventions for fastq files.</vt:lpstr>
      <vt:lpstr>Quality control of sequencing files. (~ 30 mins)</vt:lpstr>
      <vt:lpstr>FastQC: Tool for quality control of sequencing data</vt:lpstr>
      <vt:lpstr>Galaxy: Open source, web-based platform that integrates many tools.</vt:lpstr>
      <vt:lpstr>Examples of FastQC reports</vt:lpstr>
      <vt:lpstr>What if QC gives warn/fail flag?</vt:lpstr>
      <vt:lpstr>PowerPoint Presentation</vt:lpstr>
      <vt:lpstr>Cleaning up contaminants (20 mins)</vt:lpstr>
      <vt:lpstr>cutadapt removes adapters.</vt:lpstr>
      <vt:lpstr>Alternative approach: Trimmomatic</vt:lpstr>
      <vt:lpstr>What else to clean?</vt:lpstr>
      <vt:lpstr>Redo QC to ensure satisfactory quality.</vt:lpstr>
      <vt:lpstr>PowerPoint Presentation</vt:lpstr>
      <vt:lpstr>Conclusion: Session 1</vt:lpstr>
      <vt:lpstr>Contents: Session 2</vt:lpstr>
      <vt:lpstr>Mapping reads (20 mins)</vt:lpstr>
      <vt:lpstr>Mapping := Aligning reads to regions of reference DNA.</vt:lpstr>
      <vt:lpstr>Inputs needed.</vt:lpstr>
      <vt:lpstr>Indexing reference sequence speeds up mapping.</vt:lpstr>
      <vt:lpstr>Output =&gt;  1. Alignments in SAM format, 2. Summary of mapping statistics. </vt:lpstr>
      <vt:lpstr>Binary Alignment/Map (BAM) format</vt:lpstr>
      <vt:lpstr>Sequence Alignment/Map (SAM) format</vt:lpstr>
      <vt:lpstr>11 fields for each alignment (per row).</vt:lpstr>
      <vt:lpstr>Alternatives</vt:lpstr>
      <vt:lpstr>Online resources for sequencing data analysis</vt:lpstr>
      <vt:lpstr>Tools to manipulate files are available.</vt:lpstr>
      <vt:lpstr>PowerPoint Presentation</vt:lpstr>
      <vt:lpstr>Tally counts (~15 mins)</vt:lpstr>
      <vt:lpstr>How many reads overlap annotated regions?</vt:lpstr>
      <vt:lpstr>PowerPoint Presentation</vt:lpstr>
      <vt:lpstr>Downstream analysis (~15 mins)</vt:lpstr>
      <vt:lpstr>Gene-wise counts should be normalized before comparing between samples.</vt:lpstr>
      <vt:lpstr>Counts may differ due to inherent noisiness of biological systems.</vt:lpstr>
      <vt:lpstr>PowerPoint Presentation</vt:lpstr>
      <vt:lpstr>Your feedback is important to us!</vt:lpstr>
      <vt:lpstr>Conclusions (~5 min)</vt:lpstr>
      <vt:lpstr>Topics covered</vt:lpstr>
      <vt:lpstr>Additional information: Sources of data</vt:lpstr>
      <vt:lpstr>More tools</vt:lpstr>
      <vt:lpstr>Upcoming Workshops</vt:lpstr>
      <vt:lpstr>Thank you!</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 Attend Workshop Title</dc:title>
  <dc:creator>Microsoft Office User</dc:creator>
  <cp:lastModifiedBy>Microsoft Office User</cp:lastModifiedBy>
  <cp:revision>835</cp:revision>
  <cp:lastPrinted>2018-09-20T23:56:57Z</cp:lastPrinted>
  <dcterms:created xsi:type="dcterms:W3CDTF">2019-03-13T22:03:44Z</dcterms:created>
  <dcterms:modified xsi:type="dcterms:W3CDTF">2020-07-06T10:33:27Z</dcterms:modified>
</cp:coreProperties>
</file>