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notesMasterIdLst>
    <p:notesMasterId r:id="rId51"/>
  </p:notesMasterIdLst>
  <p:handoutMasterIdLst>
    <p:handoutMasterId r:id="rId52"/>
  </p:handoutMasterIdLst>
  <p:sldIdLst>
    <p:sldId id="560" r:id="rId2"/>
    <p:sldId id="776" r:id="rId3"/>
    <p:sldId id="775" r:id="rId4"/>
    <p:sldId id="815" r:id="rId5"/>
    <p:sldId id="798" r:id="rId6"/>
    <p:sldId id="799" r:id="rId7"/>
    <p:sldId id="824" r:id="rId8"/>
    <p:sldId id="786" r:id="rId9"/>
    <p:sldId id="780" r:id="rId10"/>
    <p:sldId id="722" r:id="rId11"/>
    <p:sldId id="723" r:id="rId12"/>
    <p:sldId id="724" r:id="rId13"/>
    <p:sldId id="794" r:id="rId14"/>
    <p:sldId id="787" r:id="rId15"/>
    <p:sldId id="795" r:id="rId16"/>
    <p:sldId id="816" r:id="rId17"/>
    <p:sldId id="778" r:id="rId18"/>
    <p:sldId id="785" r:id="rId19"/>
    <p:sldId id="779" r:id="rId20"/>
    <p:sldId id="817" r:id="rId21"/>
    <p:sldId id="784" r:id="rId22"/>
    <p:sldId id="818" r:id="rId23"/>
    <p:sldId id="781" r:id="rId24"/>
    <p:sldId id="782" r:id="rId25"/>
    <p:sldId id="626" r:id="rId26"/>
    <p:sldId id="791" r:id="rId27"/>
    <p:sldId id="792" r:id="rId28"/>
    <p:sldId id="789" r:id="rId29"/>
    <p:sldId id="793" r:id="rId30"/>
    <p:sldId id="790" r:id="rId31"/>
    <p:sldId id="822" r:id="rId32"/>
    <p:sldId id="796" r:id="rId33"/>
    <p:sldId id="797" r:id="rId34"/>
    <p:sldId id="823" r:id="rId35"/>
    <p:sldId id="806" r:id="rId36"/>
    <p:sldId id="807" r:id="rId37"/>
    <p:sldId id="808" r:id="rId38"/>
    <p:sldId id="809" r:id="rId39"/>
    <p:sldId id="810" r:id="rId40"/>
    <p:sldId id="811" r:id="rId41"/>
    <p:sldId id="812" r:id="rId42"/>
    <p:sldId id="819" r:id="rId43"/>
    <p:sldId id="627" r:id="rId44"/>
    <p:sldId id="813" r:id="rId45"/>
    <p:sldId id="788" r:id="rId46"/>
    <p:sldId id="814" r:id="rId47"/>
    <p:sldId id="783" r:id="rId48"/>
    <p:sldId id="821" r:id="rId49"/>
    <p:sldId id="820"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0" userDrawn="1">
          <p15:clr>
            <a:srgbClr val="A4A3A4"/>
          </p15:clr>
        </p15:guide>
        <p15:guide id="2" pos="3864" userDrawn="1">
          <p15:clr>
            <a:srgbClr val="A4A3A4"/>
          </p15:clr>
        </p15:guide>
        <p15:guide id="4" pos="722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gan McDevitt" initials="MG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DDDDD"/>
    <a:srgbClr val="06D0E2"/>
    <a:srgbClr val="002A40"/>
    <a:srgbClr val="CD28A3"/>
    <a:srgbClr val="002B42"/>
    <a:srgbClr val="FFA500"/>
    <a:srgbClr val="D5E4E5"/>
    <a:srgbClr val="FF6A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457"/>
    <p:restoredTop sz="91122"/>
  </p:normalViewPr>
  <p:slideViewPr>
    <p:cSldViewPr snapToGrid="0" snapToObjects="1">
      <p:cViewPr varScale="1">
        <p:scale>
          <a:sx n="194" d="100"/>
          <a:sy n="194" d="100"/>
        </p:scale>
        <p:origin x="1112" y="184"/>
      </p:cViewPr>
      <p:guideLst>
        <p:guide orient="horz" pos="3840"/>
        <p:guide pos="3864"/>
        <p:guide pos="7224"/>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60" d="100"/>
        <a:sy n="160" d="100"/>
      </p:scale>
      <p:origin x="0" y="0"/>
    </p:cViewPr>
  </p:sorterViewPr>
  <p:notesViewPr>
    <p:cSldViewPr snapToGrid="0" snapToObjects="1">
      <p:cViewPr varScale="1">
        <p:scale>
          <a:sx n="110" d="100"/>
          <a:sy n="110" d="100"/>
        </p:scale>
        <p:origin x="3144"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latin typeface="Arial" charset="0"/>
            </a:endParaRPr>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FF371A3B-994A-3A49-B57B-E42F4CDF9B6F}" type="datetimeFigureOut">
              <a:rPr lang="en-US" smtClean="0">
                <a:latin typeface="Arial" charset="0"/>
              </a:rPr>
              <a:t>8/4/21</a:t>
            </a:fld>
            <a:endParaRPr lang="en-US" dirty="0">
              <a:latin typeface="Arial"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CD8BA3-4CB8-0949-BA41-682344F7479D}" type="slidenum">
              <a:rPr lang="en-US" smtClean="0">
                <a:latin typeface="Arial" charset="0"/>
              </a:rPr>
              <a:t>‹#›</a:t>
            </a:fld>
            <a:endParaRPr lang="en-US" dirty="0">
              <a:latin typeface="Arial" charset="0"/>
            </a:endParaRPr>
          </a:p>
        </p:txBody>
      </p:sp>
    </p:spTree>
    <p:extLst>
      <p:ext uri="{BB962C8B-B14F-4D97-AF65-F5344CB8AC3E}">
        <p14:creationId xmlns:p14="http://schemas.microsoft.com/office/powerpoint/2010/main" val="15700767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b="0" i="0">
                <a:latin typeface="Arial" charset="0"/>
              </a:defRPr>
            </a:lvl1pPr>
          </a:lstStyle>
          <a:p>
            <a:endParaRPr lang="en-US" dirty="0"/>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b="0" i="0">
                <a:latin typeface="Arial" charset="0"/>
              </a:defRPr>
            </a:lvl1pPr>
          </a:lstStyle>
          <a:p>
            <a:fld id="{E7F3A0D5-E9AF-4B44-8B89-BAB2B2CD0CCD}" type="datetimeFigureOut">
              <a:rPr lang="en-US" smtClean="0"/>
              <a:pPr/>
              <a:t>8/4/21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charset="0"/>
              </a:defRPr>
            </a:lvl1pPr>
          </a:lstStyle>
          <a:p>
            <a:fld id="{39297335-E23B-0545-8DFE-98A3B1147F8C}" type="slidenum">
              <a:rPr lang="en-US" smtClean="0"/>
              <a:pPr/>
              <a:t>‹#›</a:t>
            </a:fld>
            <a:endParaRPr lang="en-US" dirty="0"/>
          </a:p>
        </p:txBody>
      </p:sp>
    </p:spTree>
    <p:extLst>
      <p:ext uri="{BB962C8B-B14F-4D97-AF65-F5344CB8AC3E}">
        <p14:creationId xmlns:p14="http://schemas.microsoft.com/office/powerpoint/2010/main" val="1814283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charset="0"/>
        <a:ea typeface="+mn-ea"/>
        <a:cs typeface="+mn-cs"/>
      </a:defRPr>
    </a:lvl1pPr>
    <a:lvl2pPr marL="457200" algn="l" defTabSz="914400" rtl="0" eaLnBrk="1" latinLnBrk="0" hangingPunct="1">
      <a:defRPr sz="1200" b="0" i="0" kern="1200">
        <a:solidFill>
          <a:schemeClr val="tx1"/>
        </a:solidFill>
        <a:latin typeface="Arial" charset="0"/>
        <a:ea typeface="+mn-ea"/>
        <a:cs typeface="+mn-cs"/>
      </a:defRPr>
    </a:lvl2pPr>
    <a:lvl3pPr marL="914400" algn="l" defTabSz="914400" rtl="0" eaLnBrk="1" latinLnBrk="0" hangingPunct="1">
      <a:defRPr sz="1200" b="0" i="0" kern="1200">
        <a:solidFill>
          <a:schemeClr val="tx1"/>
        </a:solidFill>
        <a:latin typeface="Arial" charset="0"/>
        <a:ea typeface="+mn-ea"/>
        <a:cs typeface="+mn-cs"/>
      </a:defRPr>
    </a:lvl3pPr>
    <a:lvl4pPr marL="1371600" algn="l" defTabSz="914400" rtl="0" eaLnBrk="1" latinLnBrk="0" hangingPunct="1">
      <a:defRPr sz="1200" b="0" i="0" kern="1200">
        <a:solidFill>
          <a:schemeClr val="tx1"/>
        </a:solidFill>
        <a:latin typeface="Arial" charset="0"/>
        <a:ea typeface="+mn-ea"/>
        <a:cs typeface="+mn-cs"/>
      </a:defRPr>
    </a:lvl4pPr>
    <a:lvl5pPr marL="1828800" algn="l" defTabSz="914400" rtl="0" eaLnBrk="1" latinLnBrk="0" hangingPunct="1">
      <a:defRPr sz="1200" b="0" i="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3</a:t>
            </a:fld>
            <a:endParaRPr lang="en-US" dirty="0"/>
          </a:p>
        </p:txBody>
      </p:sp>
    </p:spTree>
    <p:extLst>
      <p:ext uri="{BB962C8B-B14F-4D97-AF65-F5344CB8AC3E}">
        <p14:creationId xmlns:p14="http://schemas.microsoft.com/office/powerpoint/2010/main" val="3290390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49</a:t>
            </a:fld>
            <a:endParaRPr lang="en-US" dirty="0"/>
          </a:p>
        </p:txBody>
      </p:sp>
    </p:spTree>
    <p:extLst>
      <p:ext uri="{BB962C8B-B14F-4D97-AF65-F5344CB8AC3E}">
        <p14:creationId xmlns:p14="http://schemas.microsoft.com/office/powerpoint/2010/main" val="3049518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4</a:t>
            </a:fld>
            <a:endParaRPr lang="en-US" dirty="0"/>
          </a:p>
        </p:txBody>
      </p:sp>
    </p:spTree>
    <p:extLst>
      <p:ext uri="{BB962C8B-B14F-4D97-AF65-F5344CB8AC3E}">
        <p14:creationId xmlns:p14="http://schemas.microsoft.com/office/powerpoint/2010/main" val="2893691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16</a:t>
            </a:fld>
            <a:endParaRPr lang="en-US" dirty="0"/>
          </a:p>
        </p:txBody>
      </p:sp>
    </p:spTree>
    <p:extLst>
      <p:ext uri="{BB962C8B-B14F-4D97-AF65-F5344CB8AC3E}">
        <p14:creationId xmlns:p14="http://schemas.microsoft.com/office/powerpoint/2010/main" val="3370429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20</a:t>
            </a:fld>
            <a:endParaRPr lang="en-US" dirty="0"/>
          </a:p>
        </p:txBody>
      </p:sp>
    </p:spTree>
    <p:extLst>
      <p:ext uri="{BB962C8B-B14F-4D97-AF65-F5344CB8AC3E}">
        <p14:creationId xmlns:p14="http://schemas.microsoft.com/office/powerpoint/2010/main" val="1292325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22</a:t>
            </a:fld>
            <a:endParaRPr lang="en-US" dirty="0"/>
          </a:p>
        </p:txBody>
      </p:sp>
    </p:spTree>
    <p:extLst>
      <p:ext uri="{BB962C8B-B14F-4D97-AF65-F5344CB8AC3E}">
        <p14:creationId xmlns:p14="http://schemas.microsoft.com/office/powerpoint/2010/main" val="299381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31</a:t>
            </a:fld>
            <a:endParaRPr lang="en-US" dirty="0"/>
          </a:p>
        </p:txBody>
      </p:sp>
    </p:spTree>
    <p:extLst>
      <p:ext uri="{BB962C8B-B14F-4D97-AF65-F5344CB8AC3E}">
        <p14:creationId xmlns:p14="http://schemas.microsoft.com/office/powerpoint/2010/main" val="3309036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34</a:t>
            </a:fld>
            <a:endParaRPr lang="en-US" dirty="0"/>
          </a:p>
        </p:txBody>
      </p:sp>
    </p:spTree>
    <p:extLst>
      <p:ext uri="{BB962C8B-B14F-4D97-AF65-F5344CB8AC3E}">
        <p14:creationId xmlns:p14="http://schemas.microsoft.com/office/powerpoint/2010/main" val="1136403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42</a:t>
            </a:fld>
            <a:endParaRPr lang="en-US" dirty="0"/>
          </a:p>
        </p:txBody>
      </p:sp>
    </p:spTree>
    <p:extLst>
      <p:ext uri="{BB962C8B-B14F-4D97-AF65-F5344CB8AC3E}">
        <p14:creationId xmlns:p14="http://schemas.microsoft.com/office/powerpoint/2010/main" val="2840246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297335-E23B-0545-8DFE-98A3B1147F8C}" type="slidenum">
              <a:rPr lang="en-US" smtClean="0"/>
              <a:pPr/>
              <a:t>48</a:t>
            </a:fld>
            <a:endParaRPr lang="en-US" dirty="0"/>
          </a:p>
        </p:txBody>
      </p:sp>
    </p:spTree>
    <p:extLst>
      <p:ext uri="{BB962C8B-B14F-4D97-AF65-F5344CB8AC3E}">
        <p14:creationId xmlns:p14="http://schemas.microsoft.com/office/powerpoint/2010/main" val="42480116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2A4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232" cy="6858000"/>
          </a:xfrm>
          <a:prstGeom prst="rect">
            <a:avLst/>
          </a:prstGeom>
        </p:spPr>
      </p:pic>
      <p:sp>
        <p:nvSpPr>
          <p:cNvPr id="3" name="Subtitle 2"/>
          <p:cNvSpPr>
            <a:spLocks noGrp="1"/>
          </p:cNvSpPr>
          <p:nvPr>
            <p:ph type="subTitle" idx="1" hasCustomPrompt="1"/>
          </p:nvPr>
        </p:nvSpPr>
        <p:spPr>
          <a:xfrm>
            <a:off x="1519616" y="5467527"/>
            <a:ext cx="9144000" cy="1253677"/>
          </a:xfrm>
          <a:prstGeom prst="rect">
            <a:avLst/>
          </a:prstGeom>
        </p:spPr>
        <p:txBody>
          <a:bodyPr lIns="0" tIns="0" rIns="0" bIns="0">
            <a:spAutoFit/>
          </a:bodyPr>
          <a:lstStyle>
            <a:lvl1pPr marL="0" indent="0" algn="ctr">
              <a:buNone/>
              <a:defRPr sz="24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Star Presenter Name</a:t>
            </a:r>
          </a:p>
          <a:p>
            <a:r>
              <a:rPr lang="en-US" dirty="0"/>
              <a:t>Staff Scientist @ Bioinformatics Core @ GIDB</a:t>
            </a:r>
          </a:p>
          <a:p>
            <a:r>
              <a:rPr lang="en-US" dirty="0"/>
              <a:t>Date</a:t>
            </a:r>
          </a:p>
        </p:txBody>
      </p:sp>
      <p:sp>
        <p:nvSpPr>
          <p:cNvPr id="2" name="Title 1"/>
          <p:cNvSpPr>
            <a:spLocks noGrp="1"/>
          </p:cNvSpPr>
          <p:nvPr>
            <p:ph type="ctrTitle" hasCustomPrompt="1"/>
          </p:nvPr>
        </p:nvSpPr>
        <p:spPr>
          <a:xfrm>
            <a:off x="914400" y="2463065"/>
            <a:ext cx="10363200" cy="1661993"/>
          </a:xfrm>
          <a:prstGeom prst="rect">
            <a:avLst/>
          </a:prstGeom>
        </p:spPr>
        <p:txBody>
          <a:bodyPr lIns="0" tIns="0" rIns="0" bIns="0" anchor="ctr" anchorCtr="0">
            <a:noAutofit/>
          </a:bodyPr>
          <a:lstStyle>
            <a:lvl1pPr algn="ctr">
              <a:defRPr sz="6000">
                <a:solidFill>
                  <a:schemeClr val="bg1"/>
                </a:solidFill>
              </a:defRPr>
            </a:lvl1pPr>
          </a:lstStyle>
          <a:p>
            <a:r>
              <a:rPr lang="en-US" dirty="0"/>
              <a:t>Must Attend Workshop Name</a:t>
            </a:r>
          </a:p>
        </p:txBody>
      </p:sp>
      <p:sp>
        <p:nvSpPr>
          <p:cNvPr id="7" name="Text Placeholder 6"/>
          <p:cNvSpPr>
            <a:spLocks noGrp="1"/>
          </p:cNvSpPr>
          <p:nvPr>
            <p:ph type="body" sz="quarter" idx="10" hasCustomPrompt="1"/>
          </p:nvPr>
        </p:nvSpPr>
        <p:spPr>
          <a:xfrm>
            <a:off x="914400" y="4182634"/>
            <a:ext cx="10363200" cy="498598"/>
          </a:xfrm>
          <a:prstGeom prst="rect">
            <a:avLst/>
          </a:prstGeom>
        </p:spPr>
        <p:txBody>
          <a:bodyPr wrap="square" lIns="0" tIns="0" rIns="0" bIns="0">
            <a:spAutoFit/>
          </a:bodyPr>
          <a:lstStyle>
            <a:lvl1pPr algn="ctr">
              <a:defRPr sz="3600" b="0" i="0">
                <a:solidFill>
                  <a:srgbClr val="06D0E2"/>
                </a:solidFill>
                <a:latin typeface="Arial" charset="0"/>
                <a:ea typeface="Arial" charset="0"/>
                <a:cs typeface="Arial" charset="0"/>
              </a:defRPr>
            </a:lvl1pPr>
          </a:lstStyle>
          <a:p>
            <a:pPr lvl="0"/>
            <a:r>
              <a:rPr lang="en-US" dirty="0"/>
              <a:t>Gladstone Institutes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2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7" name="Title 1"/>
          <p:cNvSpPr>
            <a:spLocks noGrp="1"/>
          </p:cNvSpPr>
          <p:nvPr>
            <p:ph type="title"/>
          </p:nvPr>
        </p:nvSpPr>
        <p:spPr>
          <a:xfrm>
            <a:off x="839788" y="457200"/>
            <a:ext cx="3932237" cy="5880100"/>
          </a:xfrm>
          <a:prstGeom prst="rect">
            <a:avLst/>
          </a:prstGeom>
        </p:spPr>
        <p:txBody>
          <a:bodyPr lIns="0" tIns="0" rIns="0" bIns="0" anchor="ctr" anchorCtr="0">
            <a:noAutofit/>
          </a:bodyPr>
          <a:lstStyle>
            <a:lvl1pPr>
              <a:lnSpc>
                <a:spcPts val="5400"/>
              </a:lnSpc>
              <a:defRPr sz="5600">
                <a:solidFill>
                  <a:schemeClr val="bg1"/>
                </a:solidFill>
              </a:defRPr>
            </a:lvl1pPr>
          </a:lstStyle>
          <a:p>
            <a:r>
              <a:rPr lang="en-US"/>
              <a:t>Click to edit Master title style</a:t>
            </a:r>
            <a:endParaRPr lang="en-US" dirty="0"/>
          </a:p>
        </p:txBody>
      </p:sp>
      <p:sp>
        <p:nvSpPr>
          <p:cNvPr id="8" name="Text Placeholder 6"/>
          <p:cNvSpPr>
            <a:spLocks noGrp="1"/>
          </p:cNvSpPr>
          <p:nvPr>
            <p:ph type="body" sz="quarter" idx="10"/>
          </p:nvPr>
        </p:nvSpPr>
        <p:spPr>
          <a:xfrm>
            <a:off x="5092700" y="457200"/>
            <a:ext cx="6262688" cy="5880100"/>
          </a:xfrm>
          <a:prstGeom prst="rect">
            <a:avLst/>
          </a:prstGeom>
        </p:spPr>
        <p:txBody>
          <a:bodyPr lIns="0" tIns="0" rIns="0" bIns="0" anchor="ctr" anchorCtr="0">
            <a:noAutofit/>
          </a:bodyPr>
          <a:lstStyle>
            <a:lvl1pPr>
              <a:lnSpc>
                <a:spcPts val="2600"/>
              </a:lnSpc>
              <a:spcBef>
                <a:spcPts val="600"/>
              </a:spcBef>
              <a:spcAft>
                <a:spcPts val="600"/>
              </a:spcAft>
              <a:defRPr sz="2200" b="0" i="0">
                <a:solidFill>
                  <a:schemeClr val="bg1"/>
                </a:solidFill>
                <a:latin typeface="Arial" charset="0"/>
                <a:ea typeface="Arial" charset="0"/>
                <a:cs typeface="Arial" charset="0"/>
              </a:defRPr>
            </a:lvl1pPr>
            <a:lvl2pPr>
              <a:defRPr sz="2000">
                <a:solidFill>
                  <a:srgbClr val="002A40"/>
                </a:solidFill>
              </a:defRPr>
            </a:lvl2pPr>
            <a:lvl3pPr>
              <a:defRPr sz="1800">
                <a:solidFill>
                  <a:srgbClr val="002A40"/>
                </a:solidFill>
              </a:defRPr>
            </a:lvl3pPr>
          </a:lstStyle>
          <a:p>
            <a:pPr lvl="0"/>
            <a:r>
              <a:rPr lang="en-US"/>
              <a:t>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a:gradFill>
            <a:gsLst>
              <a:gs pos="0">
                <a:srgbClr val="002A40"/>
              </a:gs>
              <a:gs pos="0">
                <a:srgbClr val="007E92">
                  <a:lumMod val="78000"/>
                </a:srgbClr>
              </a:gs>
              <a:gs pos="100000">
                <a:srgbClr val="002A40"/>
              </a:gs>
              <a:gs pos="100000">
                <a:srgbClr val="002A40"/>
              </a:gs>
            </a:gsLst>
            <a:lin ang="2700000" scaled="1"/>
          </a:gradFill>
          <a:effectLst/>
        </p:spPr>
        <p:txBody>
          <a:bodyPr lIns="182880" rIns="182880" anchor="b"/>
          <a:lstStyle>
            <a:lvl1pPr>
              <a:defRPr sz="320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b="0" i="0">
                <a:latin typeface="Arial" charset="0"/>
                <a:ea typeface="Arial" charset="0"/>
                <a:cs typeface="Arial"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233534"/>
            <a:ext cx="3932237" cy="3635454"/>
          </a:xfrm>
          <a:prstGeom prst="rect">
            <a:avLst/>
          </a:prstGeom>
        </p:spPr>
        <p:txBody>
          <a:bodyPr/>
          <a:lstStyle>
            <a:lvl1pPr marL="285750" indent="-285750">
              <a:buSzPct val="80000"/>
              <a:buFont typeface="Zapf Dingbats"/>
              <a:buChar char="✦"/>
              <a:defRPr sz="1600" b="0" i="0">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E18269D-AFB9-3746-BC4F-7D1CB1E93973}"/>
              </a:ext>
            </a:extLst>
          </p:cNvPr>
          <p:cNvSpPr>
            <a:spLocks noGrp="1"/>
          </p:cNvSpPr>
          <p:nvPr>
            <p:ph type="dt" sz="half" idx="10"/>
          </p:nvPr>
        </p:nvSpPr>
        <p:spPr/>
        <p:txBody>
          <a:bodyPr/>
          <a:lstStyle/>
          <a:p>
            <a:fld id="{8641D226-0294-9E42-8E4F-806E71086749}" type="datetimeFigureOut">
              <a:rPr lang="en-US" smtClean="0"/>
              <a:t>8/4/21</a:t>
            </a:fld>
            <a:endParaRPr lang="en-US"/>
          </a:p>
        </p:txBody>
      </p:sp>
      <p:sp>
        <p:nvSpPr>
          <p:cNvPr id="6" name="Footer Placeholder 5">
            <a:extLst>
              <a:ext uri="{FF2B5EF4-FFF2-40B4-BE49-F238E27FC236}">
                <a16:creationId xmlns:a16="http://schemas.microsoft.com/office/drawing/2014/main" id="{1D75B73E-8F1B-FC4A-88E8-3C3D119EAA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788774-A28C-744F-9159-F348073C8D66}"/>
              </a:ext>
            </a:extLst>
          </p:cNvPr>
          <p:cNvSpPr>
            <a:spLocks noGrp="1"/>
          </p:cNvSpPr>
          <p:nvPr>
            <p:ph type="sldNum" sz="quarter" idx="12"/>
          </p:nvPr>
        </p:nvSpPr>
        <p:spPr/>
        <p:txBody>
          <a:bodyPr/>
          <a:lstStyle/>
          <a:p>
            <a:fld id="{801F223B-A6F8-6646-9047-C36F817167B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A40"/>
                </a:solidFill>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b="0" i="0">
                <a:latin typeface="Arial" charset="0"/>
                <a:ea typeface="Arial" charset="0"/>
                <a:cs typeface="Arial" charset="0"/>
              </a:defRPr>
            </a:lvl1pPr>
            <a:lvl2pPr>
              <a:defRPr b="0" i="0">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vl5pPr>
              <a:defRPr b="0" i="0">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D40D9F9-4866-2C4E-8715-9F3E1FCA908E}"/>
              </a:ext>
            </a:extLst>
          </p:cNvPr>
          <p:cNvSpPr>
            <a:spLocks noGrp="1"/>
          </p:cNvSpPr>
          <p:nvPr>
            <p:ph type="dt" sz="half" idx="10"/>
          </p:nvPr>
        </p:nvSpPr>
        <p:spPr/>
        <p:txBody>
          <a:bodyPr/>
          <a:lstStyle/>
          <a:p>
            <a:fld id="{8641D226-0294-9E42-8E4F-806E71086749}" type="datetimeFigureOut">
              <a:rPr lang="en-US" smtClean="0"/>
              <a:t>8/4/21</a:t>
            </a:fld>
            <a:endParaRPr lang="en-US"/>
          </a:p>
        </p:txBody>
      </p:sp>
      <p:sp>
        <p:nvSpPr>
          <p:cNvPr id="5" name="Footer Placeholder 4">
            <a:extLst>
              <a:ext uri="{FF2B5EF4-FFF2-40B4-BE49-F238E27FC236}">
                <a16:creationId xmlns:a16="http://schemas.microsoft.com/office/drawing/2014/main" id="{E2FD8770-880C-F34F-9CDC-AA408DF5A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94CC18-3CC6-134A-AB48-B509029FF76B}"/>
              </a:ext>
            </a:extLst>
          </p:cNvPr>
          <p:cNvSpPr>
            <a:spLocks noGrp="1"/>
          </p:cNvSpPr>
          <p:nvPr>
            <p:ph type="sldNum" sz="quarter" idx="12"/>
          </p:nvPr>
        </p:nvSpPr>
        <p:spPr/>
        <p:txBody>
          <a:bodyPr/>
          <a:lstStyle/>
          <a:p>
            <a:fld id="{801F223B-A6F8-6646-9047-C36F817167B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A40"/>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232" cy="6858000"/>
          </a:xfrm>
          <a:prstGeom prst="rect">
            <a:avLst/>
          </a:prstGeom>
        </p:spPr>
      </p:pic>
      <p:sp>
        <p:nvSpPr>
          <p:cNvPr id="2" name="Title 1"/>
          <p:cNvSpPr>
            <a:spLocks noGrp="1"/>
          </p:cNvSpPr>
          <p:nvPr>
            <p:ph type="ctrTitle"/>
          </p:nvPr>
        </p:nvSpPr>
        <p:spPr>
          <a:xfrm>
            <a:off x="914400" y="2463066"/>
            <a:ext cx="10363200" cy="1661993"/>
          </a:xfrm>
          <a:prstGeom prst="rect">
            <a:avLst/>
          </a:prstGeom>
        </p:spPr>
        <p:txBody>
          <a:bodyPr lIns="0" tIns="0" rIns="0" bIns="0" anchor="ctr" anchorCtr="0">
            <a:spAutoFit/>
          </a:bodyPr>
          <a:lstStyle>
            <a:lvl1pPr algn="ctr">
              <a:defRPr sz="6000">
                <a:solidFill>
                  <a:schemeClr val="bg1"/>
                </a:solidFill>
              </a:defRPr>
            </a:lvl1pPr>
          </a:lstStyle>
          <a:p>
            <a:r>
              <a:rPr lang="en-US"/>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002A40"/>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77"/>
            <a:ext cx="12183232" cy="6853846"/>
          </a:xfrm>
          <a:prstGeom prst="rect">
            <a:avLst/>
          </a:prstGeom>
        </p:spPr>
      </p:pic>
      <p:sp>
        <p:nvSpPr>
          <p:cNvPr id="2" name="Title 1"/>
          <p:cNvSpPr>
            <a:spLocks noGrp="1"/>
          </p:cNvSpPr>
          <p:nvPr>
            <p:ph type="ctrTitle" hasCustomPrompt="1"/>
          </p:nvPr>
        </p:nvSpPr>
        <p:spPr>
          <a:xfrm>
            <a:off x="914400" y="2878564"/>
            <a:ext cx="10363200" cy="830997"/>
          </a:xfrm>
          <a:prstGeom prst="rect">
            <a:avLst/>
          </a:prstGeom>
        </p:spPr>
        <p:txBody>
          <a:bodyPr lIns="0" tIns="0" rIns="0" bIns="0" anchor="ctr" anchorCtr="0">
            <a:spAutoFit/>
          </a:bodyPr>
          <a:lstStyle>
            <a:lvl1pPr algn="ctr">
              <a:defRPr sz="6000">
                <a:solidFill>
                  <a:schemeClr val="bg1"/>
                </a:solidFill>
              </a:defRPr>
            </a:lvl1pPr>
          </a:lstStyle>
          <a:p>
            <a:r>
              <a:rPr lang="en-US" dirty="0"/>
              <a:t>Click to edit Section Title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002A4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878564"/>
            <a:ext cx="10363200" cy="830997"/>
          </a:xfrm>
          <a:prstGeom prst="rect">
            <a:avLst/>
          </a:prstGeom>
        </p:spPr>
        <p:txBody>
          <a:bodyPr lIns="0" tIns="0" rIns="0" bIns="0" anchor="ctr" anchorCtr="0">
            <a:spAutoFit/>
          </a:bodyPr>
          <a:lstStyle>
            <a:lvl1pPr algn="ctr">
              <a:defRPr sz="6000">
                <a:solidFill>
                  <a:schemeClr val="bg1"/>
                </a:solidFill>
              </a:defRPr>
            </a:lvl1pPr>
          </a:lstStyle>
          <a:p>
            <a:r>
              <a:rPr lang="en-US" dirty="0"/>
              <a:t>Click to edit Section Title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bg>
      <p:bgPr>
        <a:gradFill>
          <a:gsLst>
            <a:gs pos="0">
              <a:srgbClr val="002A40"/>
            </a:gs>
            <a:gs pos="0">
              <a:srgbClr val="007E92">
                <a:lumMod val="78000"/>
              </a:srgbClr>
            </a:gs>
            <a:gs pos="100000">
              <a:srgbClr val="002A40"/>
            </a:gs>
            <a:gs pos="100000">
              <a:srgbClr val="002A40"/>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878564"/>
            <a:ext cx="10363200" cy="830997"/>
          </a:xfrm>
          <a:prstGeom prst="rect">
            <a:avLst/>
          </a:prstGeom>
        </p:spPr>
        <p:txBody>
          <a:bodyPr lIns="0" tIns="0" rIns="0" bIns="0" anchor="ctr" anchorCtr="0">
            <a:spAutoFit/>
          </a:bodyPr>
          <a:lstStyle>
            <a:lvl1pPr algn="ctr">
              <a:defRPr sz="6000">
                <a:solidFill>
                  <a:schemeClr val="bg1"/>
                </a:solidFill>
              </a:defRPr>
            </a:lvl1pPr>
          </a:lstStyle>
          <a:p>
            <a:r>
              <a:rPr lang="en-US" dirty="0"/>
              <a:t>Click to edit Section Title</a:t>
            </a:r>
          </a:p>
        </p:txBody>
      </p:sp>
    </p:spTree>
    <p:extLst>
      <p:ext uri="{BB962C8B-B14F-4D97-AF65-F5344CB8AC3E}">
        <p14:creationId xmlns:p14="http://schemas.microsoft.com/office/powerpoint/2010/main" val="479604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02A40"/>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77"/>
            <a:ext cx="12183232" cy="6853846"/>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526" y="2597728"/>
            <a:ext cx="6138949" cy="166254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38200" y="1876483"/>
            <a:ext cx="10515600" cy="1752275"/>
          </a:xfrm>
          <a:prstGeom prst="rect">
            <a:avLst/>
          </a:prstGeom>
        </p:spPr>
        <p:txBody>
          <a:bodyPr lIns="182880" tIns="0" rIns="0" bIns="0">
            <a:spAutoFit/>
          </a:bodyPr>
          <a:lstStyle>
            <a:lvl1pPr marL="457200" indent="-457200">
              <a:buSzPct val="80000"/>
              <a:buFont typeface="Zapf Dingbats"/>
              <a:buChar char="✦"/>
              <a:defRPr b="0" i="0">
                <a:solidFill>
                  <a:srgbClr val="002B42"/>
                </a:solidFill>
                <a:latin typeface="Arial" charset="0"/>
                <a:ea typeface="Arial" charset="0"/>
                <a:cs typeface="Arial" charset="0"/>
              </a:defRPr>
            </a:lvl1pPr>
            <a:lvl2pPr marL="800100" indent="-342900">
              <a:buSzPct val="80000"/>
              <a:buFont typeface="Zapf Dingbats"/>
              <a:buChar char="✦"/>
              <a:defRPr b="0" i="0">
                <a:solidFill>
                  <a:srgbClr val="002B42"/>
                </a:solidFill>
                <a:latin typeface="Arial" charset="0"/>
                <a:ea typeface="Arial" charset="0"/>
                <a:cs typeface="Arial" charset="0"/>
              </a:defRPr>
            </a:lvl2pPr>
            <a:lvl3pPr marL="1257300" indent="-342900">
              <a:buSzPct val="80000"/>
              <a:buFont typeface="Zapf Dingbats"/>
              <a:buChar char="✦"/>
              <a:defRPr b="0" i="0">
                <a:solidFill>
                  <a:srgbClr val="002B42"/>
                </a:solidFill>
                <a:latin typeface="Arial" charset="0"/>
                <a:ea typeface="Arial" charset="0"/>
                <a:cs typeface="Arial" charset="0"/>
              </a:defRPr>
            </a:lvl3pPr>
            <a:lvl4pPr marL="1657350" indent="-285750">
              <a:buSzPct val="80000"/>
              <a:buFont typeface="Zapf Dingbats"/>
              <a:buChar char="✦"/>
              <a:defRPr b="0" i="0">
                <a:solidFill>
                  <a:srgbClr val="002B42"/>
                </a:solidFill>
                <a:latin typeface="Arial" charset="0"/>
                <a:ea typeface="Arial" charset="0"/>
                <a:cs typeface="Arial" charset="0"/>
              </a:defRPr>
            </a:lvl4pPr>
            <a:lvl5pPr marL="2114550" indent="-285750">
              <a:buSzPct val="80000"/>
              <a:buFont typeface="Zapf Dingbats"/>
              <a:buChar char="✦"/>
              <a:defRPr b="0" i="0">
                <a:solidFill>
                  <a:srgbClr val="002B42"/>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37A61093-104A-3F48-A441-57D9D495D0FC}"/>
              </a:ext>
            </a:extLst>
          </p:cNvPr>
          <p:cNvSpPr>
            <a:spLocks noGrp="1"/>
          </p:cNvSpPr>
          <p:nvPr>
            <p:ph type="title"/>
          </p:nvPr>
        </p:nvSpPr>
        <p:spPr>
          <a:xfrm>
            <a:off x="838200" y="365125"/>
            <a:ext cx="10515600" cy="1325563"/>
          </a:xfrm>
          <a:gradFill flip="none" rotWithShape="1">
            <a:gsLst>
              <a:gs pos="0">
                <a:srgbClr val="002A40"/>
              </a:gs>
              <a:gs pos="22000">
                <a:srgbClr val="007E92">
                  <a:lumMod val="78000"/>
                </a:srgbClr>
              </a:gs>
              <a:gs pos="83000">
                <a:srgbClr val="002A40"/>
              </a:gs>
              <a:gs pos="100000">
                <a:srgbClr val="002A40"/>
              </a:gs>
            </a:gsLst>
            <a:path path="circle">
              <a:fillToRect l="100000" t="100000"/>
            </a:path>
            <a:tileRect r="-100000" b="-100000"/>
          </a:gradFill>
          <a:ln>
            <a:noFill/>
          </a:ln>
          <a:effectLst/>
        </p:spPr>
        <p:txBody>
          <a:bodyPr lIns="182880" tIns="0">
            <a:normAutofit/>
          </a:bodyPr>
          <a:lstStyle>
            <a:lvl1pPr>
              <a:defRPr>
                <a:solidFill>
                  <a:schemeClr val="bg1"/>
                </a:solidFill>
              </a:defRPr>
            </a:lvl1pPr>
          </a:lstStyle>
          <a:p>
            <a:r>
              <a:rPr lang="en-US" sz="3200">
                <a:solidFill>
                  <a:schemeClr val="bg1"/>
                </a:solidFill>
              </a:rPr>
              <a:t>Click to edit Master title style</a:t>
            </a:r>
            <a:endParaRPr lang="en-US" sz="3200" dirty="0">
              <a:solidFill>
                <a:schemeClr val="bg1"/>
              </a:solidFill>
            </a:endParaRPr>
          </a:p>
        </p:txBody>
      </p:sp>
      <p:sp>
        <p:nvSpPr>
          <p:cNvPr id="2" name="Date Placeholder 1">
            <a:extLst>
              <a:ext uri="{FF2B5EF4-FFF2-40B4-BE49-F238E27FC236}">
                <a16:creationId xmlns:a16="http://schemas.microsoft.com/office/drawing/2014/main" id="{C08A48E8-F0AA-9D4B-8702-008B8CF86FFA}"/>
              </a:ext>
            </a:extLst>
          </p:cNvPr>
          <p:cNvSpPr>
            <a:spLocks noGrp="1"/>
          </p:cNvSpPr>
          <p:nvPr>
            <p:ph type="dt" sz="half" idx="11"/>
          </p:nvPr>
        </p:nvSpPr>
        <p:spPr/>
        <p:txBody>
          <a:bodyPr/>
          <a:lstStyle/>
          <a:p>
            <a:fld id="{8641D226-0294-9E42-8E4F-806E71086749}" type="datetimeFigureOut">
              <a:rPr lang="en-US" smtClean="0"/>
              <a:t>8/4/21</a:t>
            </a:fld>
            <a:endParaRPr lang="en-US"/>
          </a:p>
        </p:txBody>
      </p:sp>
      <p:sp>
        <p:nvSpPr>
          <p:cNvPr id="3" name="Footer Placeholder 2">
            <a:extLst>
              <a:ext uri="{FF2B5EF4-FFF2-40B4-BE49-F238E27FC236}">
                <a16:creationId xmlns:a16="http://schemas.microsoft.com/office/drawing/2014/main" id="{91593CBB-8A69-B749-A978-F952C3CB3135}"/>
              </a:ext>
            </a:extLst>
          </p:cNvPr>
          <p:cNvSpPr>
            <a:spLocks noGrp="1"/>
          </p:cNvSpPr>
          <p:nvPr>
            <p:ph type="ftr" sz="quarter" idx="12"/>
          </p:nvPr>
        </p:nvSpPr>
        <p:spPr/>
        <p:txBody>
          <a:bodyPr/>
          <a:lstStyle/>
          <a:p>
            <a:endParaRPr lang="en-US"/>
          </a:p>
        </p:txBody>
      </p:sp>
      <p:sp>
        <p:nvSpPr>
          <p:cNvPr id="4" name="Slide Number Placeholder 3">
            <a:extLst>
              <a:ext uri="{FF2B5EF4-FFF2-40B4-BE49-F238E27FC236}">
                <a16:creationId xmlns:a16="http://schemas.microsoft.com/office/drawing/2014/main" id="{7B4A6EDD-0AA4-C14E-87E6-2DB381DB9D23}"/>
              </a:ext>
            </a:extLst>
          </p:cNvPr>
          <p:cNvSpPr>
            <a:spLocks noGrp="1"/>
          </p:cNvSpPr>
          <p:nvPr>
            <p:ph type="sldNum" sz="quarter" idx="13"/>
          </p:nvPr>
        </p:nvSpPr>
        <p:spPr/>
        <p:txBody>
          <a:bodyPr/>
          <a:lstStyle/>
          <a:p>
            <a:fld id="{801F223B-A6F8-6646-9047-C36F817167B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02A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charset="0"/>
            </a:endParaRPr>
          </a:p>
        </p:txBody>
      </p:sp>
      <p:sp>
        <p:nvSpPr>
          <p:cNvPr id="5" name="Title 1"/>
          <p:cNvSpPr>
            <a:spLocks noGrp="1"/>
          </p:cNvSpPr>
          <p:nvPr>
            <p:ph type="title"/>
          </p:nvPr>
        </p:nvSpPr>
        <p:spPr>
          <a:xfrm>
            <a:off x="838200" y="723207"/>
            <a:ext cx="10515600" cy="609398"/>
          </a:xfrm>
          <a:prstGeom prst="rect">
            <a:avLst/>
          </a:prstGeom>
        </p:spPr>
        <p:txBody>
          <a:bodyPr lIns="0" tIns="0" rIns="0" bIns="0" anchor="ctr" anchorCtr="0">
            <a:noAutofit/>
          </a:bodyPr>
          <a:lstStyle>
            <a:lvl1pPr>
              <a:defRPr>
                <a:solidFill>
                  <a:schemeClr val="bg1"/>
                </a:solidFill>
              </a:defRPr>
            </a:lvl1pPr>
          </a:lstStyle>
          <a:p>
            <a:r>
              <a:rPr lang="en-US"/>
              <a:t>Click to edit Master title style</a:t>
            </a:r>
            <a:endParaRPr lang="en-US" dirty="0"/>
          </a:p>
        </p:txBody>
      </p:sp>
      <p:sp>
        <p:nvSpPr>
          <p:cNvPr id="6" name="Text Placeholder 4"/>
          <p:cNvSpPr>
            <a:spLocks noGrp="1"/>
          </p:cNvSpPr>
          <p:nvPr>
            <p:ph type="body" sz="quarter" idx="10"/>
          </p:nvPr>
        </p:nvSpPr>
        <p:spPr>
          <a:xfrm>
            <a:off x="838200" y="1695859"/>
            <a:ext cx="10515600" cy="1752275"/>
          </a:xfrm>
          <a:prstGeom prst="rect">
            <a:avLst/>
          </a:prstGeom>
        </p:spPr>
        <p:txBody>
          <a:bodyPr lIns="0" tIns="0" rIns="0" bIns="0">
            <a:spAutoFit/>
          </a:bodyPr>
          <a:lstStyle>
            <a:lvl1pPr>
              <a:defRPr b="0" i="0">
                <a:solidFill>
                  <a:schemeClr val="bg1"/>
                </a:solidFill>
                <a:latin typeface="Arial" charset="0"/>
                <a:ea typeface="Arial" charset="0"/>
                <a:cs typeface="Arial" charset="0"/>
              </a:defRPr>
            </a:lvl1pPr>
            <a:lvl2pPr>
              <a:defRPr b="0" i="0">
                <a:solidFill>
                  <a:schemeClr val="bg1"/>
                </a:solidFill>
                <a:latin typeface="Arial" charset="0"/>
                <a:ea typeface="Arial" charset="0"/>
                <a:cs typeface="Arial" charset="0"/>
              </a:defRPr>
            </a:lvl2pPr>
            <a:lvl3pPr>
              <a:defRPr b="0" i="0">
                <a:solidFill>
                  <a:schemeClr val="bg1"/>
                </a:solidFill>
                <a:latin typeface="Arial" charset="0"/>
                <a:ea typeface="Arial" charset="0"/>
                <a:cs typeface="Arial" charset="0"/>
              </a:defRPr>
            </a:lvl3pPr>
            <a:lvl4pPr>
              <a:defRPr b="0" i="0">
                <a:solidFill>
                  <a:schemeClr val="bg1"/>
                </a:solidFill>
                <a:latin typeface="Arial" charset="0"/>
                <a:ea typeface="Arial" charset="0"/>
                <a:cs typeface="Arial" charset="0"/>
              </a:defRPr>
            </a:lvl4pPr>
            <a:lvl5pPr>
              <a:defRPr b="0" i="0">
                <a:solidFill>
                  <a:schemeClr val="bg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5880100"/>
          </a:xfrm>
          <a:prstGeom prst="rect">
            <a:avLst/>
          </a:prstGeom>
          <a:gradFill>
            <a:gsLst>
              <a:gs pos="0">
                <a:srgbClr val="002A40"/>
              </a:gs>
              <a:gs pos="22000">
                <a:srgbClr val="007E92">
                  <a:lumMod val="78000"/>
                </a:srgbClr>
              </a:gs>
              <a:gs pos="83000">
                <a:srgbClr val="002A40"/>
              </a:gs>
              <a:gs pos="100000">
                <a:srgbClr val="002A40"/>
              </a:gs>
            </a:gsLst>
            <a:path path="circle">
              <a:fillToRect l="100000" t="100000"/>
            </a:path>
          </a:gradFill>
          <a:effectLst/>
        </p:spPr>
        <p:txBody>
          <a:bodyPr lIns="182880" tIns="0" rIns="182880" bIns="0" anchor="ctr" anchorCtr="0">
            <a:noAutofit/>
          </a:bodyPr>
          <a:lstStyle>
            <a:lvl1pPr>
              <a:lnSpc>
                <a:spcPts val="5400"/>
              </a:lnSpc>
              <a:defRPr sz="5600">
                <a:solidFill>
                  <a:schemeClr val="bg1"/>
                </a:solidFill>
              </a:defRPr>
            </a:lvl1pPr>
          </a:lstStyle>
          <a:p>
            <a:r>
              <a:rPr lang="en-US"/>
              <a:t>Click to edit Master title style</a:t>
            </a:r>
            <a:endParaRPr lang="en-US" dirty="0"/>
          </a:p>
        </p:txBody>
      </p:sp>
      <p:sp>
        <p:nvSpPr>
          <p:cNvPr id="7" name="Text Placeholder 6"/>
          <p:cNvSpPr>
            <a:spLocks noGrp="1"/>
          </p:cNvSpPr>
          <p:nvPr>
            <p:ph type="body" sz="quarter" idx="10"/>
          </p:nvPr>
        </p:nvSpPr>
        <p:spPr>
          <a:xfrm>
            <a:off x="5092700" y="457200"/>
            <a:ext cx="6262688" cy="5880100"/>
          </a:xfrm>
          <a:prstGeom prst="rect">
            <a:avLst/>
          </a:prstGeom>
        </p:spPr>
        <p:txBody>
          <a:bodyPr lIns="0" tIns="0" rIns="0" bIns="0" anchor="ctr" anchorCtr="0">
            <a:noAutofit/>
          </a:bodyPr>
          <a:lstStyle>
            <a:lvl1pPr marL="342900" indent="-342900">
              <a:lnSpc>
                <a:spcPts val="2600"/>
              </a:lnSpc>
              <a:spcBef>
                <a:spcPts val="600"/>
              </a:spcBef>
              <a:spcAft>
                <a:spcPts val="600"/>
              </a:spcAft>
              <a:buSzPct val="80000"/>
              <a:buFont typeface="Zapf Dingbats"/>
              <a:buChar char="✦"/>
              <a:defRPr sz="2200" b="0" i="0">
                <a:solidFill>
                  <a:srgbClr val="002A40"/>
                </a:solidFill>
                <a:latin typeface="Arial" charset="0"/>
                <a:ea typeface="Arial" charset="0"/>
                <a:cs typeface="Arial" charset="0"/>
              </a:defRPr>
            </a:lvl1pPr>
            <a:lvl2pPr>
              <a:defRPr sz="2000">
                <a:solidFill>
                  <a:srgbClr val="002A40"/>
                </a:solidFill>
              </a:defRPr>
            </a:lvl2pPr>
            <a:lvl3pPr>
              <a:defRPr sz="1800">
                <a:solidFill>
                  <a:srgbClr val="002A40"/>
                </a:solidFill>
              </a:defRPr>
            </a:lvl3pPr>
          </a:lstStyle>
          <a:p>
            <a:pPr lvl="0"/>
            <a:r>
              <a:rPr lang="en-US"/>
              <a:t>Edit Master text styles</a:t>
            </a:r>
          </a:p>
        </p:txBody>
      </p:sp>
      <p:sp>
        <p:nvSpPr>
          <p:cNvPr id="3" name="Date Placeholder 2">
            <a:extLst>
              <a:ext uri="{FF2B5EF4-FFF2-40B4-BE49-F238E27FC236}">
                <a16:creationId xmlns:a16="http://schemas.microsoft.com/office/drawing/2014/main" id="{F5A69F69-56A6-2D49-9671-658A0CD33106}"/>
              </a:ext>
            </a:extLst>
          </p:cNvPr>
          <p:cNvSpPr>
            <a:spLocks noGrp="1"/>
          </p:cNvSpPr>
          <p:nvPr>
            <p:ph type="dt" sz="half" idx="11"/>
          </p:nvPr>
        </p:nvSpPr>
        <p:spPr/>
        <p:txBody>
          <a:bodyPr/>
          <a:lstStyle/>
          <a:p>
            <a:fld id="{8641D226-0294-9E42-8E4F-806E71086749}" type="datetimeFigureOut">
              <a:rPr lang="en-US" smtClean="0"/>
              <a:t>8/4/21</a:t>
            </a:fld>
            <a:endParaRPr lang="en-US"/>
          </a:p>
        </p:txBody>
      </p:sp>
      <p:sp>
        <p:nvSpPr>
          <p:cNvPr id="4" name="Footer Placeholder 3">
            <a:extLst>
              <a:ext uri="{FF2B5EF4-FFF2-40B4-BE49-F238E27FC236}">
                <a16:creationId xmlns:a16="http://schemas.microsoft.com/office/drawing/2014/main" id="{2A8D9541-EF29-144A-9A0E-4E6C7B079FC6}"/>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23D4C786-5C5C-C345-854B-880B99CCE789}"/>
              </a:ext>
            </a:extLst>
          </p:cNvPr>
          <p:cNvSpPr>
            <a:spLocks noGrp="1"/>
          </p:cNvSpPr>
          <p:nvPr>
            <p:ph type="sldNum" sz="quarter" idx="13"/>
          </p:nvPr>
        </p:nvSpPr>
        <p:spPr/>
        <p:txBody>
          <a:bodyPr/>
          <a:lstStyle/>
          <a:p>
            <a:fld id="{801F223B-A6F8-6646-9047-C36F817167B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6"/>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697297EE-AF36-F544-95BB-117173E1BE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 name="Slide Number Placeholder 2">
            <a:extLst>
              <a:ext uri="{FF2B5EF4-FFF2-40B4-BE49-F238E27FC236}">
                <a16:creationId xmlns:a16="http://schemas.microsoft.com/office/drawing/2014/main" id="{EC57862E-4DEF-974C-91A7-F75BFFB612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1F223B-A6F8-6646-9047-C36F817167B0}" type="slidenum">
              <a:rPr lang="en-US" smtClean="0"/>
              <a:t>‹#›</a:t>
            </a:fld>
            <a:endParaRPr lang="en-US"/>
          </a:p>
        </p:txBody>
      </p:sp>
      <p:sp>
        <p:nvSpPr>
          <p:cNvPr id="4" name="Date Placeholder 3">
            <a:extLst>
              <a:ext uri="{FF2B5EF4-FFF2-40B4-BE49-F238E27FC236}">
                <a16:creationId xmlns:a16="http://schemas.microsoft.com/office/drawing/2014/main" id="{6B81CDD8-88F1-7047-9C13-42D5511FBF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41D226-0294-9E42-8E4F-806E71086749}" type="datetimeFigureOut">
              <a:rPr lang="en-US" smtClean="0"/>
              <a:t>8/4/21</a:t>
            </a:fld>
            <a:endParaRPr lang="en-US"/>
          </a:p>
        </p:txBody>
      </p:sp>
      <p:sp>
        <p:nvSpPr>
          <p:cNvPr id="5" name="Text Placeholder 4">
            <a:extLst>
              <a:ext uri="{FF2B5EF4-FFF2-40B4-BE49-F238E27FC236}">
                <a16:creationId xmlns:a16="http://schemas.microsoft.com/office/drawing/2014/main" id="{6D2A6CDF-E9CC-E544-B2C9-C5187A3545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38607"/>
      </p:ext>
    </p:extLst>
  </p:cSld>
  <p:clrMap bg1="lt1" tx1="dk1" bg2="lt2" tx2="dk2" accent1="accent1" accent2="accent2" accent3="accent3" accent4="accent4" accent5="accent5" accent6="accent6" hlink="hlink" folHlink="folHlink"/>
  <p:sldLayoutIdLst>
    <p:sldLayoutId id="2147483757" r:id="rId1"/>
    <p:sldLayoutId id="2147483769" r:id="rId2"/>
    <p:sldLayoutId id="2147483774" r:id="rId3"/>
    <p:sldLayoutId id="2147483779" r:id="rId4"/>
    <p:sldLayoutId id="2147483780" r:id="rId5"/>
    <p:sldLayoutId id="2147483773" r:id="rId6"/>
    <p:sldLayoutId id="2147483768" r:id="rId7"/>
    <p:sldLayoutId id="2147483770" r:id="rId8"/>
    <p:sldLayoutId id="2147483764" r:id="rId9"/>
    <p:sldLayoutId id="2147483775" r:id="rId10"/>
    <p:sldLayoutId id="2147483765" r:id="rId11"/>
    <p:sldLayoutId id="2147483778" r:id="rId12"/>
  </p:sldLayoutIdLst>
  <p:txStyles>
    <p:titleStyle>
      <a:lvl1pPr algn="l" defTabSz="914400" rtl="0" eaLnBrk="1" latinLnBrk="0" hangingPunct="1">
        <a:lnSpc>
          <a:spcPct val="90000"/>
        </a:lnSpc>
        <a:spcBef>
          <a:spcPct val="0"/>
        </a:spcBef>
        <a:buNone/>
        <a:defRPr sz="4400" b="0" i="0" kern="1200">
          <a:solidFill>
            <a:schemeClr val="tx1"/>
          </a:solidFill>
          <a:latin typeface="Arial" charset="0"/>
          <a:ea typeface="Arial" charset="0"/>
          <a:cs typeface="Arial"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Helvetica" charset="0"/>
          <a:ea typeface="Helvetica" charset="0"/>
          <a:cs typeface="Helvetica" charset="0"/>
        </a:defRPr>
      </a:lvl1pPr>
      <a:lvl2pPr marL="457200" indent="0" algn="l" defTabSz="914400" rtl="0" eaLnBrk="1" latinLnBrk="0" hangingPunct="1">
        <a:lnSpc>
          <a:spcPct val="90000"/>
        </a:lnSpc>
        <a:spcBef>
          <a:spcPts val="500"/>
        </a:spcBef>
        <a:buFontTx/>
        <a:buNone/>
        <a:defRPr sz="2400" kern="1200">
          <a:solidFill>
            <a:schemeClr val="tx1"/>
          </a:solidFill>
          <a:latin typeface="Helvetica" charset="0"/>
          <a:ea typeface="Helvetica" charset="0"/>
          <a:cs typeface="Helvetica" charset="0"/>
        </a:defRPr>
      </a:lvl2pPr>
      <a:lvl3pPr marL="914400" indent="0" algn="l" defTabSz="914400" rtl="0" eaLnBrk="1" latinLnBrk="0" hangingPunct="1">
        <a:lnSpc>
          <a:spcPct val="90000"/>
        </a:lnSpc>
        <a:spcBef>
          <a:spcPts val="500"/>
        </a:spcBef>
        <a:buFontTx/>
        <a:buNone/>
        <a:defRPr sz="2000" kern="1200">
          <a:solidFill>
            <a:schemeClr val="tx1"/>
          </a:solidFill>
          <a:latin typeface="Helvetica" charset="0"/>
          <a:ea typeface="Helvetica" charset="0"/>
          <a:cs typeface="Helvetica" charset="0"/>
        </a:defRPr>
      </a:lvl3pPr>
      <a:lvl4pPr marL="13716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4pPr>
      <a:lvl5pPr marL="1828800" indent="0" algn="l" defTabSz="914400" rtl="0" eaLnBrk="1" latinLnBrk="0" hangingPunct="1">
        <a:lnSpc>
          <a:spcPct val="90000"/>
        </a:lnSpc>
        <a:spcBef>
          <a:spcPts val="500"/>
        </a:spcBef>
        <a:buFontTx/>
        <a:buNone/>
        <a:defRPr sz="18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hyperlink" Target="https://www.pnas.org/content/102/43/15545" TargetMode="External"/><Relationship Id="rId2" Type="http://schemas.openxmlformats.org/officeDocument/2006/relationships/hyperlink" Target="https://bioconductor.org/packages/release/bioc/html/clusterProfiler.html" TargetMode="External"/><Relationship Id="rId1" Type="http://schemas.openxmlformats.org/officeDocument/2006/relationships/slideLayout" Target="../slideLayouts/slideLayout7.xml"/><Relationship Id="rId6" Type="http://schemas.openxmlformats.org/officeDocument/2006/relationships/hyperlink" Target="https://www.bioconductor.org/packages/release/bioc/html/PADOG.html" TargetMode="External"/><Relationship Id="rId5" Type="http://schemas.openxmlformats.org/officeDocument/2006/relationships/hyperlink" Target="https://www.bioconductor.org/packages/release/bioc/html/safe.html" TargetMode="External"/><Relationship Id="rId4" Type="http://schemas.openxmlformats.org/officeDocument/2006/relationships/hyperlink" Target="https://cran.r-project.org/web/packages/rSEA/vignettes/rSEA_vignette.html"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6DE0FB3-9B6E-D445-874E-8EE839C44E90}"/>
              </a:ext>
            </a:extLst>
          </p:cNvPr>
          <p:cNvSpPr>
            <a:spLocks noGrp="1"/>
          </p:cNvSpPr>
          <p:nvPr>
            <p:ph type="subTitle" idx="1"/>
          </p:nvPr>
        </p:nvSpPr>
        <p:spPr>
          <a:xfrm>
            <a:off x="1406363" y="3791751"/>
            <a:ext cx="9144000" cy="1253677"/>
          </a:xfrm>
        </p:spPr>
        <p:txBody>
          <a:bodyPr/>
          <a:lstStyle/>
          <a:p>
            <a:r>
              <a:rPr lang="en-US" dirty="0"/>
              <a:t>Reuben Thomas</a:t>
            </a:r>
          </a:p>
          <a:p>
            <a:r>
              <a:rPr lang="en-US" dirty="0"/>
              <a:t>Gladstone Bioinformatics </a:t>
            </a:r>
            <a:r>
              <a:rPr lang="en-US" dirty="0" err="1"/>
              <a:t>Cpre</a:t>
            </a:r>
            <a:endParaRPr lang="en-US" dirty="0"/>
          </a:p>
          <a:p>
            <a:r>
              <a:rPr lang="en-US" dirty="0"/>
              <a:t>August 12th, 2021</a:t>
            </a:r>
          </a:p>
        </p:txBody>
      </p:sp>
      <p:sp>
        <p:nvSpPr>
          <p:cNvPr id="3" name="Title 2">
            <a:extLst>
              <a:ext uri="{FF2B5EF4-FFF2-40B4-BE49-F238E27FC236}">
                <a16:creationId xmlns:a16="http://schemas.microsoft.com/office/drawing/2014/main" id="{B1812EBE-5CEF-B74D-8F6C-A1488CE2F4D5}"/>
              </a:ext>
            </a:extLst>
          </p:cNvPr>
          <p:cNvSpPr>
            <a:spLocks noGrp="1"/>
          </p:cNvSpPr>
          <p:nvPr>
            <p:ph type="ctrTitle"/>
          </p:nvPr>
        </p:nvSpPr>
        <p:spPr/>
        <p:txBody>
          <a:bodyPr/>
          <a:lstStyle/>
          <a:p>
            <a:r>
              <a:rPr lang="en-US" sz="2800" b="1" u="sng" dirty="0"/>
              <a:t>Statistics of Enrichment Analysis</a:t>
            </a:r>
            <a:endParaRPr lang="en-US" sz="2400" dirty="0"/>
          </a:p>
        </p:txBody>
      </p:sp>
    </p:spTree>
    <p:extLst>
      <p:ext uri="{BB962C8B-B14F-4D97-AF65-F5344CB8AC3E}">
        <p14:creationId xmlns:p14="http://schemas.microsoft.com/office/powerpoint/2010/main" val="3333009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431CDA-B042-4C42-AE5E-C6CF75F87F0A}"/>
              </a:ext>
            </a:extLst>
          </p:cNvPr>
          <p:cNvSpPr>
            <a:spLocks noGrp="1"/>
          </p:cNvSpPr>
          <p:nvPr>
            <p:ph type="title"/>
          </p:nvPr>
        </p:nvSpPr>
        <p:spPr/>
        <p:txBody>
          <a:bodyPr>
            <a:normAutofit/>
          </a:bodyPr>
          <a:lstStyle/>
          <a:p>
            <a:r>
              <a:rPr lang="en-US" sz="3600" dirty="0"/>
              <a:t>Pathway/gene set databases help us determine functional relevance of our high-throughput data</a:t>
            </a:r>
          </a:p>
        </p:txBody>
      </p:sp>
      <p:pic>
        <p:nvPicPr>
          <p:cNvPr id="7" name="Picture 6">
            <a:extLst>
              <a:ext uri="{FF2B5EF4-FFF2-40B4-BE49-F238E27FC236}">
                <a16:creationId xmlns:a16="http://schemas.microsoft.com/office/drawing/2014/main" id="{DD37F229-A8D7-CE48-BE10-E0FD1E03F71E}"/>
              </a:ext>
            </a:extLst>
          </p:cNvPr>
          <p:cNvPicPr>
            <a:picLocks noChangeAspect="1"/>
          </p:cNvPicPr>
          <p:nvPr/>
        </p:nvPicPr>
        <p:blipFill>
          <a:blip r:embed="rId2"/>
          <a:stretch>
            <a:fillRect/>
          </a:stretch>
        </p:blipFill>
        <p:spPr>
          <a:xfrm>
            <a:off x="1482737" y="1789048"/>
            <a:ext cx="6819600" cy="5068951"/>
          </a:xfrm>
          <a:prstGeom prst="rect">
            <a:avLst/>
          </a:prstGeom>
        </p:spPr>
      </p:pic>
      <p:sp>
        <p:nvSpPr>
          <p:cNvPr id="8" name="TextBox 7">
            <a:extLst>
              <a:ext uri="{FF2B5EF4-FFF2-40B4-BE49-F238E27FC236}">
                <a16:creationId xmlns:a16="http://schemas.microsoft.com/office/drawing/2014/main" id="{386C5734-D59D-114E-BD48-C82BAE98BA1C}"/>
              </a:ext>
            </a:extLst>
          </p:cNvPr>
          <p:cNvSpPr txBox="1"/>
          <p:nvPr/>
        </p:nvSpPr>
        <p:spPr>
          <a:xfrm>
            <a:off x="6348845" y="2473036"/>
            <a:ext cx="914400" cy="914400"/>
          </a:xfrm>
          <a:prstGeom prst="rect">
            <a:avLst/>
          </a:prstGeom>
          <a:noFill/>
          <a:ln>
            <a:noFill/>
          </a:ln>
        </p:spPr>
        <p:txBody>
          <a:bodyPr wrap="none" rtlCol="0" anchor="ctr" anchorCtr="0">
            <a:noAutofit/>
          </a:bodyPr>
          <a:lstStyle/>
          <a:p>
            <a:pPr>
              <a:spcAft>
                <a:spcPts val="600"/>
              </a:spcAft>
            </a:pPr>
            <a:r>
              <a:rPr lang="en-US" sz="2000" b="1" u="sng" dirty="0">
                <a:latin typeface="Helvetica" charset="0"/>
                <a:ea typeface="Times New Roman" charset="0"/>
                <a:cs typeface="Arial" charset="0"/>
              </a:rPr>
              <a:t>Databases</a:t>
            </a:r>
          </a:p>
          <a:p>
            <a:pPr marL="342900" indent="-342900">
              <a:spcAft>
                <a:spcPts val="600"/>
              </a:spcAft>
              <a:buFont typeface="Arial" panose="020B0604020202020204" pitchFamily="34" charset="0"/>
              <a:buChar char="•"/>
            </a:pPr>
            <a:r>
              <a:rPr lang="en-US" sz="2000" dirty="0">
                <a:latin typeface="Helvetica" charset="0"/>
                <a:ea typeface="Times New Roman" charset="0"/>
                <a:cs typeface="Arial" charset="0"/>
              </a:rPr>
              <a:t>Gene Ontology (GO)</a:t>
            </a:r>
          </a:p>
          <a:p>
            <a:pPr marL="342900" indent="-342900">
              <a:spcAft>
                <a:spcPts val="600"/>
              </a:spcAft>
              <a:buFont typeface="Arial" panose="020B0604020202020204" pitchFamily="34" charset="0"/>
              <a:buChar char="•"/>
            </a:pPr>
            <a:r>
              <a:rPr lang="en-US" sz="2000" dirty="0" err="1">
                <a:latin typeface="Helvetica" charset="0"/>
                <a:ea typeface="Times New Roman" charset="0"/>
                <a:cs typeface="Arial" charset="0"/>
              </a:rPr>
              <a:t>WikiPathways</a:t>
            </a:r>
            <a:r>
              <a:rPr lang="en-US" sz="2000" dirty="0">
                <a:latin typeface="Helvetica" charset="0"/>
                <a:ea typeface="Times New Roman" charset="0"/>
                <a:cs typeface="Arial" charset="0"/>
              </a:rPr>
              <a:t> (WP)</a:t>
            </a:r>
          </a:p>
        </p:txBody>
      </p:sp>
    </p:spTree>
    <p:extLst>
      <p:ext uri="{BB962C8B-B14F-4D97-AF65-F5344CB8AC3E}">
        <p14:creationId xmlns:p14="http://schemas.microsoft.com/office/powerpoint/2010/main" val="693987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F92A45-2B5E-5446-8C1B-A38B9DEF4ED8}"/>
              </a:ext>
            </a:extLst>
          </p:cNvPr>
          <p:cNvSpPr>
            <a:spLocks noGrp="1"/>
          </p:cNvSpPr>
          <p:nvPr>
            <p:ph type="title"/>
          </p:nvPr>
        </p:nvSpPr>
        <p:spPr/>
        <p:txBody>
          <a:bodyPr>
            <a:normAutofit/>
          </a:bodyPr>
          <a:lstStyle/>
          <a:p>
            <a:r>
              <a:rPr lang="en-US" sz="2800" b="1" dirty="0"/>
              <a:t>Gene ontology</a:t>
            </a:r>
            <a:r>
              <a:rPr lang="en-US" sz="2800" dirty="0"/>
              <a:t> is a well-established source of gene sets</a:t>
            </a:r>
          </a:p>
        </p:txBody>
      </p:sp>
      <p:sp>
        <p:nvSpPr>
          <p:cNvPr id="7" name="Text Placeholder 6">
            <a:extLst>
              <a:ext uri="{FF2B5EF4-FFF2-40B4-BE49-F238E27FC236}">
                <a16:creationId xmlns:a16="http://schemas.microsoft.com/office/drawing/2014/main" id="{B02BA52A-9AD1-9F4A-BABA-D4E583FC167A}"/>
              </a:ext>
            </a:extLst>
          </p:cNvPr>
          <p:cNvSpPr>
            <a:spLocks noGrp="1"/>
          </p:cNvSpPr>
          <p:nvPr>
            <p:ph type="body" sz="half" idx="2"/>
          </p:nvPr>
        </p:nvSpPr>
        <p:spPr/>
        <p:txBody>
          <a:bodyPr/>
          <a:lstStyle/>
          <a:p>
            <a:r>
              <a:rPr lang="en-US" dirty="0"/>
              <a:t>Started in 1998</a:t>
            </a:r>
          </a:p>
          <a:p>
            <a:r>
              <a:rPr lang="en-US" dirty="0"/>
              <a:t>Efforts from multiple research groups/consortia across the world </a:t>
            </a:r>
          </a:p>
          <a:p>
            <a:r>
              <a:rPr lang="en-US" dirty="0"/>
              <a:t>Over 30,000 gene sets attributed to biological processes, molecular functions and cellular components</a:t>
            </a:r>
          </a:p>
          <a:p>
            <a:r>
              <a:rPr lang="en-US" dirty="0"/>
              <a:t>Each gene set is just a “bag” of genes</a:t>
            </a:r>
          </a:p>
        </p:txBody>
      </p:sp>
      <p:pic>
        <p:nvPicPr>
          <p:cNvPr id="13" name="Picture 12">
            <a:extLst>
              <a:ext uri="{FF2B5EF4-FFF2-40B4-BE49-F238E27FC236}">
                <a16:creationId xmlns:a16="http://schemas.microsoft.com/office/drawing/2014/main" id="{1BE3481A-A969-0742-8B73-5AB30E4271DB}"/>
              </a:ext>
            </a:extLst>
          </p:cNvPr>
          <p:cNvPicPr>
            <a:picLocks noChangeAspect="1"/>
          </p:cNvPicPr>
          <p:nvPr/>
        </p:nvPicPr>
        <p:blipFill>
          <a:blip r:embed="rId2"/>
          <a:stretch>
            <a:fillRect/>
          </a:stretch>
        </p:blipFill>
        <p:spPr>
          <a:xfrm>
            <a:off x="4772025" y="1808019"/>
            <a:ext cx="7440839" cy="2628900"/>
          </a:xfrm>
          <a:prstGeom prst="rect">
            <a:avLst/>
          </a:prstGeom>
        </p:spPr>
      </p:pic>
      <p:sp>
        <p:nvSpPr>
          <p:cNvPr id="14" name="TextBox 13">
            <a:extLst>
              <a:ext uri="{FF2B5EF4-FFF2-40B4-BE49-F238E27FC236}">
                <a16:creationId xmlns:a16="http://schemas.microsoft.com/office/drawing/2014/main" id="{6CD1B132-2EF7-274E-8192-392D1D776A9D}"/>
              </a:ext>
            </a:extLst>
          </p:cNvPr>
          <p:cNvSpPr txBox="1"/>
          <p:nvPr/>
        </p:nvSpPr>
        <p:spPr>
          <a:xfrm>
            <a:off x="5694218" y="4094016"/>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http://</a:t>
            </a:r>
            <a:r>
              <a:rPr lang="en-US" sz="2000" dirty="0" err="1">
                <a:latin typeface="Helvetica" charset="0"/>
                <a:ea typeface="Times New Roman" charset="0"/>
                <a:cs typeface="Arial" charset="0"/>
              </a:rPr>
              <a:t>geneontology.org</a:t>
            </a:r>
            <a:endParaRPr lang="en-US" sz="2000" dirty="0">
              <a:latin typeface="Helvetica" charset="0"/>
              <a:ea typeface="Times New Roman" charset="0"/>
              <a:cs typeface="Arial" charset="0"/>
            </a:endParaRPr>
          </a:p>
        </p:txBody>
      </p:sp>
    </p:spTree>
    <p:extLst>
      <p:ext uri="{BB962C8B-B14F-4D97-AF65-F5344CB8AC3E}">
        <p14:creationId xmlns:p14="http://schemas.microsoft.com/office/powerpoint/2010/main" val="864598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E477D7-0D11-A84A-84FD-043D7C4D934C}"/>
              </a:ext>
            </a:extLst>
          </p:cNvPr>
          <p:cNvSpPr>
            <a:spLocks noGrp="1"/>
          </p:cNvSpPr>
          <p:nvPr>
            <p:ph type="title"/>
          </p:nvPr>
        </p:nvSpPr>
        <p:spPr/>
        <p:txBody>
          <a:bodyPr>
            <a:normAutofit fontScale="90000"/>
          </a:bodyPr>
          <a:lstStyle/>
          <a:p>
            <a:r>
              <a:rPr lang="en-US" b="1" dirty="0" err="1"/>
              <a:t>WikiPathways</a:t>
            </a:r>
            <a:r>
              <a:rPr lang="en-US" dirty="0"/>
              <a:t> is a source of gene sets represented as pathways</a:t>
            </a:r>
          </a:p>
        </p:txBody>
      </p:sp>
      <p:sp>
        <p:nvSpPr>
          <p:cNvPr id="5" name="Text Placeholder 4">
            <a:extLst>
              <a:ext uri="{FF2B5EF4-FFF2-40B4-BE49-F238E27FC236}">
                <a16:creationId xmlns:a16="http://schemas.microsoft.com/office/drawing/2014/main" id="{55E74529-631F-D844-95AE-8CB628CC1962}"/>
              </a:ext>
            </a:extLst>
          </p:cNvPr>
          <p:cNvSpPr>
            <a:spLocks noGrp="1"/>
          </p:cNvSpPr>
          <p:nvPr>
            <p:ph type="body" sz="half" idx="2"/>
          </p:nvPr>
        </p:nvSpPr>
        <p:spPr/>
        <p:txBody>
          <a:bodyPr/>
          <a:lstStyle/>
          <a:p>
            <a:r>
              <a:rPr lang="en-US" dirty="0"/>
              <a:t>Started in 2007</a:t>
            </a:r>
          </a:p>
          <a:p>
            <a:r>
              <a:rPr lang="en-US" dirty="0"/>
              <a:t>Open source, anyone can contribute to suggesting new pathways or curate existing ones</a:t>
            </a:r>
          </a:p>
          <a:p>
            <a:r>
              <a:rPr lang="en-US" dirty="0"/>
              <a:t>Over 1000 pathways/gene sets</a:t>
            </a:r>
          </a:p>
        </p:txBody>
      </p:sp>
      <p:sp>
        <p:nvSpPr>
          <p:cNvPr id="6" name="TextBox 5">
            <a:extLst>
              <a:ext uri="{FF2B5EF4-FFF2-40B4-BE49-F238E27FC236}">
                <a16:creationId xmlns:a16="http://schemas.microsoft.com/office/drawing/2014/main" id="{C9B50782-8384-3541-97D5-7BA5A80AD682}"/>
              </a:ext>
            </a:extLst>
          </p:cNvPr>
          <p:cNvSpPr txBox="1"/>
          <p:nvPr/>
        </p:nvSpPr>
        <p:spPr>
          <a:xfrm>
            <a:off x="-1309255" y="-1402773"/>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pic>
        <p:nvPicPr>
          <p:cNvPr id="8" name="Picture 7">
            <a:extLst>
              <a:ext uri="{FF2B5EF4-FFF2-40B4-BE49-F238E27FC236}">
                <a16:creationId xmlns:a16="http://schemas.microsoft.com/office/drawing/2014/main" id="{C8691E43-BF75-8D41-A10A-F087DB97A434}"/>
              </a:ext>
            </a:extLst>
          </p:cNvPr>
          <p:cNvPicPr>
            <a:picLocks noChangeAspect="1"/>
          </p:cNvPicPr>
          <p:nvPr/>
        </p:nvPicPr>
        <p:blipFill>
          <a:blip r:embed="rId2"/>
          <a:stretch>
            <a:fillRect/>
          </a:stretch>
        </p:blipFill>
        <p:spPr>
          <a:xfrm>
            <a:off x="5526232" y="768927"/>
            <a:ext cx="6476873" cy="4389582"/>
          </a:xfrm>
          <a:prstGeom prst="rect">
            <a:avLst/>
          </a:prstGeom>
        </p:spPr>
      </p:pic>
      <p:pic>
        <p:nvPicPr>
          <p:cNvPr id="10" name="Picture 9">
            <a:extLst>
              <a:ext uri="{FF2B5EF4-FFF2-40B4-BE49-F238E27FC236}">
                <a16:creationId xmlns:a16="http://schemas.microsoft.com/office/drawing/2014/main" id="{1792FF6E-3E00-BA42-85B6-9BBE891C3EA2}"/>
              </a:ext>
            </a:extLst>
          </p:cNvPr>
          <p:cNvPicPr>
            <a:picLocks noChangeAspect="1"/>
          </p:cNvPicPr>
          <p:nvPr/>
        </p:nvPicPr>
        <p:blipFill>
          <a:blip r:embed="rId3"/>
          <a:stretch>
            <a:fillRect/>
          </a:stretch>
        </p:blipFill>
        <p:spPr>
          <a:xfrm>
            <a:off x="245119" y="3927764"/>
            <a:ext cx="4999843" cy="2930236"/>
          </a:xfrm>
          <a:prstGeom prst="rect">
            <a:avLst/>
          </a:prstGeom>
        </p:spPr>
      </p:pic>
      <p:sp>
        <p:nvSpPr>
          <p:cNvPr id="11" name="TextBox 10">
            <a:extLst>
              <a:ext uri="{FF2B5EF4-FFF2-40B4-BE49-F238E27FC236}">
                <a16:creationId xmlns:a16="http://schemas.microsoft.com/office/drawing/2014/main" id="{CA76DA63-126B-524A-BE1D-A2FD43474A6D}"/>
              </a:ext>
            </a:extLst>
          </p:cNvPr>
          <p:cNvSpPr txBox="1"/>
          <p:nvPr/>
        </p:nvSpPr>
        <p:spPr>
          <a:xfrm>
            <a:off x="6255327" y="4979988"/>
            <a:ext cx="914400" cy="914400"/>
          </a:xfrm>
          <a:prstGeom prst="rect">
            <a:avLst/>
          </a:prstGeom>
          <a:noFill/>
          <a:ln>
            <a:noFill/>
          </a:ln>
        </p:spPr>
        <p:txBody>
          <a:bodyPr wrap="none" rtlCol="0" anchor="ctr" anchorCtr="0">
            <a:noAutofit/>
          </a:bodyPr>
          <a:lstStyle/>
          <a:p>
            <a:pPr>
              <a:spcAft>
                <a:spcPts val="600"/>
              </a:spcAft>
            </a:pPr>
            <a:r>
              <a:rPr lang="en-US" sz="1400" dirty="0">
                <a:latin typeface="Helvetica" charset="0"/>
                <a:ea typeface="Times New Roman" charset="0"/>
                <a:cs typeface="Arial" charset="0"/>
              </a:rPr>
              <a:t>Martens et al. Nucleic Acids Research, 2021, Vol. 49, Database issue</a:t>
            </a:r>
          </a:p>
        </p:txBody>
      </p:sp>
      <p:sp>
        <p:nvSpPr>
          <p:cNvPr id="12" name="TextBox 11">
            <a:extLst>
              <a:ext uri="{FF2B5EF4-FFF2-40B4-BE49-F238E27FC236}">
                <a16:creationId xmlns:a16="http://schemas.microsoft.com/office/drawing/2014/main" id="{A024E769-ECC0-4F4C-9569-22E58271AA3E}"/>
              </a:ext>
            </a:extLst>
          </p:cNvPr>
          <p:cNvSpPr txBox="1"/>
          <p:nvPr/>
        </p:nvSpPr>
        <p:spPr>
          <a:xfrm>
            <a:off x="1047750" y="6296891"/>
            <a:ext cx="914400" cy="914400"/>
          </a:xfrm>
          <a:prstGeom prst="rect">
            <a:avLst/>
          </a:prstGeom>
          <a:noFill/>
          <a:ln>
            <a:noFill/>
          </a:ln>
        </p:spPr>
        <p:txBody>
          <a:bodyPr wrap="none" rtlCol="0" anchor="ctr" anchorCtr="0">
            <a:noAutofit/>
          </a:bodyPr>
          <a:lstStyle/>
          <a:p>
            <a:pPr>
              <a:spcAft>
                <a:spcPts val="600"/>
              </a:spcAft>
            </a:pPr>
            <a:r>
              <a:rPr lang="en-US" sz="1200" dirty="0">
                <a:latin typeface="Helvetica" charset="0"/>
                <a:ea typeface="Times New Roman" charset="0"/>
                <a:cs typeface="Arial" charset="0"/>
              </a:rPr>
              <a:t>https://</a:t>
            </a:r>
            <a:r>
              <a:rPr lang="en-US" sz="1200" dirty="0" err="1">
                <a:latin typeface="Helvetica" charset="0"/>
                <a:ea typeface="Times New Roman" charset="0"/>
                <a:cs typeface="Arial" charset="0"/>
              </a:rPr>
              <a:t>www.wikipathways.org</a:t>
            </a:r>
            <a:r>
              <a:rPr lang="en-US" sz="1200" dirty="0">
                <a:latin typeface="Helvetica" charset="0"/>
                <a:ea typeface="Times New Roman" charset="0"/>
                <a:cs typeface="Arial" charset="0"/>
              </a:rPr>
              <a:t>/</a:t>
            </a:r>
            <a:r>
              <a:rPr lang="en-US" sz="1200" dirty="0" err="1">
                <a:latin typeface="Helvetica" charset="0"/>
                <a:ea typeface="Times New Roman" charset="0"/>
                <a:cs typeface="Arial" charset="0"/>
              </a:rPr>
              <a:t>index.php</a:t>
            </a:r>
            <a:r>
              <a:rPr lang="en-US" sz="1200" dirty="0">
                <a:latin typeface="Helvetica" charset="0"/>
                <a:ea typeface="Times New Roman" charset="0"/>
                <a:cs typeface="Arial" charset="0"/>
              </a:rPr>
              <a:t>/Pathway:WP4969</a:t>
            </a:r>
          </a:p>
        </p:txBody>
      </p:sp>
    </p:spTree>
    <p:extLst>
      <p:ext uri="{BB962C8B-B14F-4D97-AF65-F5344CB8AC3E}">
        <p14:creationId xmlns:p14="http://schemas.microsoft.com/office/powerpoint/2010/main" val="54291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2B569D-A7BD-D44D-B85C-1B3A033CBD85}"/>
              </a:ext>
            </a:extLst>
          </p:cNvPr>
          <p:cNvSpPr>
            <a:spLocks noGrp="1"/>
          </p:cNvSpPr>
          <p:nvPr>
            <p:ph type="body" sz="quarter" idx="10"/>
          </p:nvPr>
        </p:nvSpPr>
        <p:spPr>
          <a:xfrm>
            <a:off x="838200" y="1876483"/>
            <a:ext cx="10515600" cy="2839752"/>
          </a:xfrm>
        </p:spPr>
        <p:txBody>
          <a:bodyPr/>
          <a:lstStyle/>
          <a:p>
            <a:r>
              <a:rPr lang="en-US" dirty="0">
                <a:hlinkClick r:id="rId2"/>
              </a:rPr>
              <a:t>ORA</a:t>
            </a:r>
            <a:r>
              <a:rPr lang="en-US" dirty="0"/>
              <a:t>: </a:t>
            </a:r>
            <a:r>
              <a:rPr lang="en-US" b="1" dirty="0"/>
              <a:t>O</a:t>
            </a:r>
            <a:r>
              <a:rPr lang="en-US" dirty="0"/>
              <a:t>ver </a:t>
            </a:r>
            <a:r>
              <a:rPr lang="en-US" b="1" dirty="0"/>
              <a:t>R</a:t>
            </a:r>
            <a:r>
              <a:rPr lang="en-US" dirty="0"/>
              <a:t>epresentation </a:t>
            </a:r>
            <a:r>
              <a:rPr lang="en-US" b="1" dirty="0"/>
              <a:t>A</a:t>
            </a:r>
            <a:r>
              <a:rPr lang="en-US" dirty="0"/>
              <a:t>nalyses</a:t>
            </a:r>
          </a:p>
          <a:p>
            <a:r>
              <a:rPr lang="en-US" dirty="0">
                <a:hlinkClick r:id="rId3"/>
              </a:rPr>
              <a:t>GSEA</a:t>
            </a:r>
            <a:r>
              <a:rPr lang="en-US" dirty="0"/>
              <a:t>: </a:t>
            </a:r>
            <a:r>
              <a:rPr lang="en-US" b="1" dirty="0"/>
              <a:t>G</a:t>
            </a:r>
            <a:r>
              <a:rPr lang="en-US" dirty="0"/>
              <a:t>ene </a:t>
            </a:r>
            <a:r>
              <a:rPr lang="en-US" b="1" dirty="0"/>
              <a:t>S</a:t>
            </a:r>
            <a:r>
              <a:rPr lang="en-US" dirty="0"/>
              <a:t>et </a:t>
            </a:r>
            <a:r>
              <a:rPr lang="en-US" b="1" dirty="0"/>
              <a:t>E</a:t>
            </a:r>
            <a:r>
              <a:rPr lang="en-US" dirty="0"/>
              <a:t>nrichment </a:t>
            </a:r>
            <a:r>
              <a:rPr lang="en-US" b="1" dirty="0"/>
              <a:t>A</a:t>
            </a:r>
            <a:r>
              <a:rPr lang="en-US" dirty="0"/>
              <a:t>nalyses</a:t>
            </a:r>
          </a:p>
          <a:p>
            <a:r>
              <a:rPr lang="en-US" dirty="0" err="1">
                <a:hlinkClick r:id="rId4"/>
              </a:rPr>
              <a:t>rSEA</a:t>
            </a:r>
            <a:r>
              <a:rPr lang="en-US" dirty="0"/>
              <a:t>: </a:t>
            </a:r>
            <a:r>
              <a:rPr lang="en-US" b="1" dirty="0"/>
              <a:t>S</a:t>
            </a:r>
            <a:r>
              <a:rPr lang="en-US" dirty="0"/>
              <a:t>imultaneous </a:t>
            </a:r>
            <a:r>
              <a:rPr lang="en-US" b="1" dirty="0"/>
              <a:t>E</a:t>
            </a:r>
            <a:r>
              <a:rPr lang="en-US" dirty="0"/>
              <a:t>nrichment </a:t>
            </a:r>
            <a:r>
              <a:rPr lang="en-US" b="1" dirty="0"/>
              <a:t>A</a:t>
            </a:r>
            <a:r>
              <a:rPr lang="en-US" dirty="0"/>
              <a:t>nalyses</a:t>
            </a:r>
          </a:p>
          <a:p>
            <a:r>
              <a:rPr lang="en-US" dirty="0">
                <a:hlinkClick r:id="rId5"/>
              </a:rPr>
              <a:t>SAFE</a:t>
            </a:r>
            <a:r>
              <a:rPr lang="en-US" dirty="0"/>
              <a:t>: </a:t>
            </a:r>
            <a:r>
              <a:rPr lang="en-US" b="1" dirty="0"/>
              <a:t>S</a:t>
            </a:r>
            <a:r>
              <a:rPr lang="en-US" dirty="0"/>
              <a:t>ignificance </a:t>
            </a:r>
            <a:r>
              <a:rPr lang="en-US" b="1" dirty="0"/>
              <a:t>A</a:t>
            </a:r>
            <a:r>
              <a:rPr lang="en-US" dirty="0"/>
              <a:t>nalyses of </a:t>
            </a:r>
            <a:r>
              <a:rPr lang="en-US" b="1" dirty="0"/>
              <a:t>F</a:t>
            </a:r>
            <a:r>
              <a:rPr lang="en-US" dirty="0"/>
              <a:t>unction and </a:t>
            </a:r>
            <a:r>
              <a:rPr lang="en-US" b="1" dirty="0"/>
              <a:t>E</a:t>
            </a:r>
            <a:r>
              <a:rPr lang="en-US" dirty="0"/>
              <a:t>xpression</a:t>
            </a:r>
          </a:p>
          <a:p>
            <a:r>
              <a:rPr lang="en-US" dirty="0">
                <a:hlinkClick r:id="rId6"/>
              </a:rPr>
              <a:t>PADOG</a:t>
            </a:r>
            <a:r>
              <a:rPr lang="en-US" dirty="0"/>
              <a:t>: </a:t>
            </a:r>
            <a:r>
              <a:rPr lang="en-US" b="1" dirty="0"/>
              <a:t>P</a:t>
            </a:r>
            <a:r>
              <a:rPr lang="en-US" dirty="0"/>
              <a:t>athway </a:t>
            </a:r>
            <a:r>
              <a:rPr lang="en-US" b="1" dirty="0"/>
              <a:t>A</a:t>
            </a:r>
            <a:r>
              <a:rPr lang="en-US" dirty="0"/>
              <a:t>nalysis with </a:t>
            </a:r>
            <a:r>
              <a:rPr lang="en-US" b="1" dirty="0"/>
              <a:t>D</a:t>
            </a:r>
            <a:r>
              <a:rPr lang="en-US" dirty="0"/>
              <a:t>own-weighting of </a:t>
            </a:r>
            <a:r>
              <a:rPr lang="en-US" b="1" dirty="0"/>
              <a:t>O</a:t>
            </a:r>
            <a:r>
              <a:rPr lang="en-US" dirty="0"/>
              <a:t>verlapping </a:t>
            </a:r>
            <a:r>
              <a:rPr lang="en-US" b="1" dirty="0"/>
              <a:t>G</a:t>
            </a:r>
            <a:r>
              <a:rPr lang="en-US" dirty="0"/>
              <a:t>enes</a:t>
            </a:r>
          </a:p>
        </p:txBody>
      </p:sp>
      <p:sp>
        <p:nvSpPr>
          <p:cNvPr id="3" name="Title 2">
            <a:extLst>
              <a:ext uri="{FF2B5EF4-FFF2-40B4-BE49-F238E27FC236}">
                <a16:creationId xmlns:a16="http://schemas.microsoft.com/office/drawing/2014/main" id="{E2760B9E-9010-DC4D-BA77-4E477892378A}"/>
              </a:ext>
            </a:extLst>
          </p:cNvPr>
          <p:cNvSpPr>
            <a:spLocks noGrp="1"/>
          </p:cNvSpPr>
          <p:nvPr>
            <p:ph type="title"/>
          </p:nvPr>
        </p:nvSpPr>
        <p:spPr/>
        <p:txBody>
          <a:bodyPr/>
          <a:lstStyle/>
          <a:p>
            <a:r>
              <a:rPr lang="en-US" dirty="0"/>
              <a:t>Various methods available for Enrichment Analyses</a:t>
            </a:r>
          </a:p>
        </p:txBody>
      </p:sp>
    </p:spTree>
    <p:extLst>
      <p:ext uri="{BB962C8B-B14F-4D97-AF65-F5344CB8AC3E}">
        <p14:creationId xmlns:p14="http://schemas.microsoft.com/office/powerpoint/2010/main" val="1803625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8F59988-B76F-A14C-A176-310E2AEE117E}"/>
              </a:ext>
            </a:extLst>
          </p:cNvPr>
          <p:cNvSpPr>
            <a:spLocks noGrp="1"/>
          </p:cNvSpPr>
          <p:nvPr>
            <p:ph type="title"/>
          </p:nvPr>
        </p:nvSpPr>
        <p:spPr/>
        <p:txBody>
          <a:bodyPr>
            <a:normAutofit/>
          </a:bodyPr>
          <a:lstStyle/>
          <a:p>
            <a:r>
              <a:rPr lang="en-US" sz="2000" b="1" dirty="0"/>
              <a:t>Different numbers of bladder-cancer associated </a:t>
            </a:r>
            <a:r>
              <a:rPr lang="en-US" sz="2000" b="1" dirty="0" err="1"/>
              <a:t>WikiPathways</a:t>
            </a:r>
            <a:r>
              <a:rPr lang="en-US" sz="2000" b="1" dirty="0"/>
              <a:t> from different methods!</a:t>
            </a:r>
          </a:p>
        </p:txBody>
      </p:sp>
      <p:sp>
        <p:nvSpPr>
          <p:cNvPr id="15" name="Text Placeholder 14">
            <a:extLst>
              <a:ext uri="{FF2B5EF4-FFF2-40B4-BE49-F238E27FC236}">
                <a16:creationId xmlns:a16="http://schemas.microsoft.com/office/drawing/2014/main" id="{ADF43880-0E97-2A43-963E-BBB87BD705B7}"/>
              </a:ext>
            </a:extLst>
          </p:cNvPr>
          <p:cNvSpPr>
            <a:spLocks noGrp="1"/>
          </p:cNvSpPr>
          <p:nvPr>
            <p:ph type="body" sz="half" idx="2"/>
          </p:nvPr>
        </p:nvSpPr>
        <p:spPr/>
        <p:txBody>
          <a:bodyPr>
            <a:normAutofit/>
          </a:bodyPr>
          <a:lstStyle/>
          <a:p>
            <a:r>
              <a:rPr lang="en-US" sz="1400" dirty="0"/>
              <a:t>Six different methods evaluated with this data set</a:t>
            </a:r>
          </a:p>
          <a:p>
            <a:r>
              <a:rPr lang="en-US" sz="1400" dirty="0"/>
              <a:t>Some pathways are uniquely detected by one method</a:t>
            </a:r>
          </a:p>
          <a:p>
            <a:r>
              <a:rPr lang="en-US" sz="1400" b="1" dirty="0"/>
              <a:t>Why do different methods come up with different answers?</a:t>
            </a:r>
          </a:p>
          <a:p>
            <a:r>
              <a:rPr lang="en-US" sz="1400" b="1" dirty="0"/>
              <a:t>How does one decide on the right method to use for a given application?</a:t>
            </a:r>
          </a:p>
        </p:txBody>
      </p:sp>
      <p:pic>
        <p:nvPicPr>
          <p:cNvPr id="12" name="Picture 11">
            <a:extLst>
              <a:ext uri="{FF2B5EF4-FFF2-40B4-BE49-F238E27FC236}">
                <a16:creationId xmlns:a16="http://schemas.microsoft.com/office/drawing/2014/main" id="{54B8A1FB-BB3F-EB44-A965-E2843FC05016}"/>
              </a:ext>
            </a:extLst>
          </p:cNvPr>
          <p:cNvPicPr>
            <a:picLocks noChangeAspect="1"/>
          </p:cNvPicPr>
          <p:nvPr/>
        </p:nvPicPr>
        <p:blipFill>
          <a:blip r:embed="rId2"/>
          <a:stretch>
            <a:fillRect/>
          </a:stretch>
        </p:blipFill>
        <p:spPr>
          <a:xfrm>
            <a:off x="6236171" y="1"/>
            <a:ext cx="5299364" cy="6858000"/>
          </a:xfrm>
          <a:prstGeom prst="rect">
            <a:avLst/>
          </a:prstGeom>
        </p:spPr>
      </p:pic>
      <p:sp>
        <p:nvSpPr>
          <p:cNvPr id="16" name="TextBox 15">
            <a:extLst>
              <a:ext uri="{FF2B5EF4-FFF2-40B4-BE49-F238E27FC236}">
                <a16:creationId xmlns:a16="http://schemas.microsoft.com/office/drawing/2014/main" id="{33EBD2CF-DCC4-E649-8494-BD32ABD918C2}"/>
              </a:ext>
            </a:extLst>
          </p:cNvPr>
          <p:cNvSpPr txBox="1"/>
          <p:nvPr/>
        </p:nvSpPr>
        <p:spPr>
          <a:xfrm>
            <a:off x="7098115" y="6269232"/>
            <a:ext cx="914400" cy="914400"/>
          </a:xfrm>
          <a:prstGeom prst="rect">
            <a:avLst/>
          </a:prstGeom>
          <a:noFill/>
          <a:ln>
            <a:noFill/>
          </a:ln>
        </p:spPr>
        <p:txBody>
          <a:bodyPr wrap="none" rtlCol="0" anchor="ctr" anchorCtr="0">
            <a:noAutofit/>
          </a:bodyPr>
          <a:lstStyle/>
          <a:p>
            <a:pPr>
              <a:spcAft>
                <a:spcPts val="600"/>
              </a:spcAft>
            </a:pPr>
            <a:r>
              <a:rPr lang="en-US" sz="1200" dirty="0">
                <a:latin typeface="Helvetica" charset="0"/>
                <a:ea typeface="Times New Roman" charset="0"/>
                <a:cs typeface="Arial" charset="0"/>
              </a:rPr>
              <a:t>out of 568 </a:t>
            </a:r>
            <a:r>
              <a:rPr lang="en-US" sz="1200" dirty="0" err="1">
                <a:latin typeface="Helvetica" charset="0"/>
                <a:ea typeface="Times New Roman" charset="0"/>
                <a:cs typeface="Arial" charset="0"/>
              </a:rPr>
              <a:t>WikiPathways</a:t>
            </a:r>
            <a:endParaRPr lang="en-US" sz="1200" dirty="0">
              <a:latin typeface="Helvetica" charset="0"/>
              <a:ea typeface="Times New Roman" charset="0"/>
              <a:cs typeface="Arial" charset="0"/>
            </a:endParaRPr>
          </a:p>
        </p:txBody>
      </p:sp>
      <p:sp>
        <p:nvSpPr>
          <p:cNvPr id="17" name="TextBox 16">
            <a:extLst>
              <a:ext uri="{FF2B5EF4-FFF2-40B4-BE49-F238E27FC236}">
                <a16:creationId xmlns:a16="http://schemas.microsoft.com/office/drawing/2014/main" id="{483773DB-DFA1-2642-8CE0-839AB4CCF3BE}"/>
              </a:ext>
            </a:extLst>
          </p:cNvPr>
          <p:cNvSpPr txBox="1"/>
          <p:nvPr/>
        </p:nvSpPr>
        <p:spPr>
          <a:xfrm>
            <a:off x="9520069" y="158979"/>
            <a:ext cx="914400" cy="914400"/>
          </a:xfrm>
          <a:prstGeom prst="rect">
            <a:avLst/>
          </a:prstGeom>
          <a:noFill/>
          <a:ln>
            <a:noFill/>
          </a:ln>
        </p:spPr>
        <p:txBody>
          <a:bodyPr wrap="none" rtlCol="0" anchor="ctr" anchorCtr="0">
            <a:noAutofit/>
          </a:bodyPr>
          <a:lstStyle/>
          <a:p>
            <a:pPr>
              <a:spcAft>
                <a:spcPts val="600"/>
              </a:spcAft>
            </a:pPr>
            <a:r>
              <a:rPr lang="en-US" sz="1200" b="1" u="sng" dirty="0" err="1">
                <a:latin typeface="Helvetica" charset="0"/>
                <a:ea typeface="Times New Roman" charset="0"/>
                <a:cs typeface="Arial" charset="0"/>
              </a:rPr>
              <a:t>UpSet</a:t>
            </a:r>
            <a:r>
              <a:rPr lang="en-US" sz="1200" b="1" u="sng" dirty="0">
                <a:latin typeface="Helvetica" charset="0"/>
                <a:ea typeface="Times New Roman" charset="0"/>
                <a:cs typeface="Arial" charset="0"/>
              </a:rPr>
              <a:t> Plot</a:t>
            </a:r>
          </a:p>
        </p:txBody>
      </p:sp>
    </p:spTree>
    <p:extLst>
      <p:ext uri="{BB962C8B-B14F-4D97-AF65-F5344CB8AC3E}">
        <p14:creationId xmlns:p14="http://schemas.microsoft.com/office/powerpoint/2010/main" val="2931015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99F12E-AA9F-B441-8A35-2C772A29A72F}"/>
              </a:ext>
            </a:extLst>
          </p:cNvPr>
          <p:cNvPicPr>
            <a:picLocks noChangeAspect="1"/>
          </p:cNvPicPr>
          <p:nvPr/>
        </p:nvPicPr>
        <p:blipFill>
          <a:blip r:embed="rId2"/>
          <a:stretch>
            <a:fillRect/>
          </a:stretch>
        </p:blipFill>
        <p:spPr>
          <a:xfrm>
            <a:off x="93306" y="124341"/>
            <a:ext cx="5154942" cy="2478899"/>
          </a:xfrm>
          <a:prstGeom prst="rect">
            <a:avLst/>
          </a:prstGeom>
        </p:spPr>
      </p:pic>
      <p:pic>
        <p:nvPicPr>
          <p:cNvPr id="8" name="Picture 7">
            <a:extLst>
              <a:ext uri="{FF2B5EF4-FFF2-40B4-BE49-F238E27FC236}">
                <a16:creationId xmlns:a16="http://schemas.microsoft.com/office/drawing/2014/main" id="{43B293BF-A034-FA4A-9D48-8DEEB1CD976A}"/>
              </a:ext>
            </a:extLst>
          </p:cNvPr>
          <p:cNvPicPr>
            <a:picLocks noChangeAspect="1"/>
          </p:cNvPicPr>
          <p:nvPr/>
        </p:nvPicPr>
        <p:blipFill>
          <a:blip r:embed="rId3"/>
          <a:stretch>
            <a:fillRect/>
          </a:stretch>
        </p:blipFill>
        <p:spPr>
          <a:xfrm>
            <a:off x="4802238" y="2465908"/>
            <a:ext cx="7389762" cy="4392092"/>
          </a:xfrm>
          <a:prstGeom prst="rect">
            <a:avLst/>
          </a:prstGeom>
        </p:spPr>
      </p:pic>
      <p:sp>
        <p:nvSpPr>
          <p:cNvPr id="9" name="TextBox 8">
            <a:extLst>
              <a:ext uri="{FF2B5EF4-FFF2-40B4-BE49-F238E27FC236}">
                <a16:creationId xmlns:a16="http://schemas.microsoft.com/office/drawing/2014/main" id="{D9F08534-905A-444B-8EAB-F57C75C564BA}"/>
              </a:ext>
            </a:extLst>
          </p:cNvPr>
          <p:cNvSpPr txBox="1"/>
          <p:nvPr/>
        </p:nvSpPr>
        <p:spPr>
          <a:xfrm>
            <a:off x="0" y="5262467"/>
            <a:ext cx="914400" cy="914400"/>
          </a:xfrm>
          <a:prstGeom prst="rect">
            <a:avLst/>
          </a:prstGeom>
          <a:noFill/>
          <a:ln>
            <a:noFill/>
          </a:ln>
        </p:spPr>
        <p:txBody>
          <a:bodyPr wrap="none" rtlCol="0" anchor="ctr" anchorCtr="0">
            <a:noAutofit/>
          </a:bodyPr>
          <a:lstStyle/>
          <a:p>
            <a:pPr>
              <a:spcAft>
                <a:spcPts val="600"/>
              </a:spcAft>
            </a:pPr>
            <a:r>
              <a:rPr lang="en-US" sz="2000" dirty="0">
                <a:solidFill>
                  <a:srgbClr val="FF0000"/>
                </a:solidFill>
                <a:latin typeface="Helvetica" charset="0"/>
                <a:ea typeface="Times New Roman" charset="0"/>
                <a:cs typeface="Arial" charset="0"/>
              </a:rPr>
              <a:t>Check for recommendations in the literature!</a:t>
            </a:r>
          </a:p>
          <a:p>
            <a:pPr>
              <a:spcAft>
                <a:spcPts val="600"/>
              </a:spcAft>
            </a:pPr>
            <a:r>
              <a:rPr lang="en-US" sz="2000" dirty="0">
                <a:solidFill>
                  <a:srgbClr val="FF0000"/>
                </a:solidFill>
                <a:latin typeface="Helvetica" charset="0"/>
                <a:ea typeface="Times New Roman" charset="0"/>
                <a:cs typeface="Arial" charset="0"/>
              </a:rPr>
              <a:t>Talk to the Gladstone Bioinformatics Core!</a:t>
            </a:r>
          </a:p>
          <a:p>
            <a:pPr>
              <a:spcAft>
                <a:spcPts val="600"/>
              </a:spcAft>
            </a:pPr>
            <a:r>
              <a:rPr lang="en-US" sz="2000" dirty="0">
                <a:solidFill>
                  <a:srgbClr val="FF0000"/>
                </a:solidFill>
                <a:latin typeface="Helvetica" charset="0"/>
                <a:ea typeface="Times New Roman" charset="0"/>
                <a:cs typeface="Arial" charset="0"/>
              </a:rPr>
              <a:t>Listen to the rest of this session!</a:t>
            </a:r>
          </a:p>
        </p:txBody>
      </p:sp>
    </p:spTree>
    <p:extLst>
      <p:ext uri="{BB962C8B-B14F-4D97-AF65-F5344CB8AC3E}">
        <p14:creationId xmlns:p14="http://schemas.microsoft.com/office/powerpoint/2010/main" val="751260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3CE1C8-D487-3D44-84B0-FAE472CC9EB3}"/>
              </a:ext>
            </a:extLst>
          </p:cNvPr>
          <p:cNvSpPr>
            <a:spLocks noGrp="1"/>
          </p:cNvSpPr>
          <p:nvPr>
            <p:ph type="body" sz="quarter" idx="10"/>
          </p:nvPr>
        </p:nvSpPr>
        <p:spPr>
          <a:xfrm>
            <a:off x="838200" y="1876483"/>
            <a:ext cx="10515600" cy="5189626"/>
          </a:xfrm>
        </p:spPr>
        <p:txBody>
          <a:bodyPr/>
          <a:lstStyle/>
          <a:p>
            <a:r>
              <a:rPr lang="en-US" dirty="0"/>
              <a:t>Context and background for enrichment methods</a:t>
            </a:r>
          </a:p>
          <a:p>
            <a:r>
              <a:rPr lang="en-US" b="1" dirty="0"/>
              <a:t>Primer on statistics</a:t>
            </a:r>
          </a:p>
          <a:p>
            <a:r>
              <a:rPr lang="en-US" dirty="0"/>
              <a:t>Statistics of Enrichment Methods</a:t>
            </a:r>
          </a:p>
          <a:p>
            <a:pPr lvl="1"/>
            <a:r>
              <a:rPr lang="en-US" dirty="0"/>
              <a:t>Choice of Parameter of Interest/Test statistic</a:t>
            </a:r>
          </a:p>
          <a:p>
            <a:pPr lvl="1"/>
            <a:r>
              <a:rPr lang="en-US" dirty="0"/>
              <a:t>Choice of Null Hypothesis</a:t>
            </a:r>
          </a:p>
          <a:p>
            <a:pPr lvl="1"/>
            <a:r>
              <a:rPr lang="en-US" dirty="0"/>
              <a:t>Sampling distribution of the Test statistic</a:t>
            </a:r>
          </a:p>
          <a:p>
            <a:r>
              <a:rPr lang="en-US" dirty="0"/>
              <a:t>Overview of the specific enrichment methods</a:t>
            </a:r>
          </a:p>
          <a:p>
            <a:r>
              <a:rPr lang="en-US" dirty="0"/>
              <a:t>Demo of the some methods in R</a:t>
            </a:r>
          </a:p>
          <a:p>
            <a:r>
              <a:rPr lang="en-US" dirty="0"/>
              <a:t>Guide to your choice of the method for your application</a:t>
            </a:r>
          </a:p>
          <a:p>
            <a:r>
              <a:rPr lang="en-US" dirty="0"/>
              <a:t>Questions</a:t>
            </a:r>
          </a:p>
          <a:p>
            <a:endParaRPr lang="en-US" dirty="0"/>
          </a:p>
        </p:txBody>
      </p:sp>
      <p:sp>
        <p:nvSpPr>
          <p:cNvPr id="3" name="Title 2"/>
          <p:cNvSpPr>
            <a:spLocks noGrp="1"/>
          </p:cNvSpPr>
          <p:nvPr>
            <p:ph type="title"/>
          </p:nvPr>
        </p:nvSpPr>
        <p:spPr/>
        <p:txBody>
          <a:bodyPr>
            <a:normAutofit/>
          </a:bodyPr>
          <a:lstStyle/>
          <a:p>
            <a:r>
              <a:rPr lang="en-US" sz="3600" dirty="0"/>
              <a:t>Outline and main messages</a:t>
            </a:r>
          </a:p>
        </p:txBody>
      </p:sp>
      <p:sp>
        <p:nvSpPr>
          <p:cNvPr id="4" name="TextBox 3">
            <a:extLst>
              <a:ext uri="{FF2B5EF4-FFF2-40B4-BE49-F238E27FC236}">
                <a16:creationId xmlns:a16="http://schemas.microsoft.com/office/drawing/2014/main" id="{F23A342D-5BF9-D743-A73F-7AE707797474}"/>
              </a:ext>
            </a:extLst>
          </p:cNvPr>
          <p:cNvSpPr txBox="1"/>
          <p:nvPr/>
        </p:nvSpPr>
        <p:spPr>
          <a:xfrm>
            <a:off x="2333625" y="2571750"/>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34835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2B569D-A7BD-D44D-B85C-1B3A033CBD85}"/>
              </a:ext>
            </a:extLst>
          </p:cNvPr>
          <p:cNvSpPr>
            <a:spLocks noGrp="1"/>
          </p:cNvSpPr>
          <p:nvPr>
            <p:ph type="body" sz="quarter" idx="10"/>
          </p:nvPr>
        </p:nvSpPr>
        <p:spPr>
          <a:xfrm>
            <a:off x="838200" y="1876483"/>
            <a:ext cx="10515600" cy="3874907"/>
          </a:xfrm>
        </p:spPr>
        <p:txBody>
          <a:bodyPr/>
          <a:lstStyle/>
          <a:p>
            <a:r>
              <a:rPr lang="en-US" dirty="0"/>
              <a:t>We are all working under </a:t>
            </a:r>
            <a:r>
              <a:rPr lang="en-US" b="1" dirty="0"/>
              <a:t>constraints of limited resources </a:t>
            </a:r>
            <a:r>
              <a:rPr lang="en-US" dirty="0"/>
              <a:t>– time and money</a:t>
            </a:r>
          </a:p>
          <a:p>
            <a:r>
              <a:rPr lang="en-US" dirty="0"/>
              <a:t>We </a:t>
            </a:r>
            <a:r>
              <a:rPr lang="en-US" b="1" dirty="0"/>
              <a:t>empirically study</a:t>
            </a:r>
            <a:r>
              <a:rPr lang="en-US" dirty="0"/>
              <a:t> biological phenomena by conducting experiments</a:t>
            </a:r>
          </a:p>
          <a:p>
            <a:r>
              <a:rPr lang="en-US" dirty="0"/>
              <a:t>With limited resources we would like to make </a:t>
            </a:r>
            <a:r>
              <a:rPr lang="en-US" b="1" dirty="0"/>
              <a:t>generalizable conclusions</a:t>
            </a:r>
            <a:r>
              <a:rPr lang="en-US" dirty="0"/>
              <a:t> across all samples in our target population</a:t>
            </a:r>
          </a:p>
          <a:p>
            <a:r>
              <a:rPr lang="en-US" dirty="0"/>
              <a:t>The </a:t>
            </a:r>
            <a:r>
              <a:rPr lang="en-US" b="1" dirty="0"/>
              <a:t>principles of statistics </a:t>
            </a:r>
            <a:r>
              <a:rPr lang="en-US" dirty="0"/>
              <a:t>guide us in our </a:t>
            </a:r>
            <a:r>
              <a:rPr lang="en-US" b="1" dirty="0"/>
              <a:t>experimental designs</a:t>
            </a:r>
            <a:r>
              <a:rPr lang="en-US" dirty="0"/>
              <a:t> and give us </a:t>
            </a:r>
            <a:r>
              <a:rPr lang="en-US" b="1" dirty="0"/>
              <a:t>hypothesis tests</a:t>
            </a:r>
            <a:r>
              <a:rPr lang="en-US" dirty="0"/>
              <a:t> that allow us to make generalizable conclusions</a:t>
            </a:r>
          </a:p>
        </p:txBody>
      </p:sp>
      <p:sp>
        <p:nvSpPr>
          <p:cNvPr id="3" name="Title 2">
            <a:extLst>
              <a:ext uri="{FF2B5EF4-FFF2-40B4-BE49-F238E27FC236}">
                <a16:creationId xmlns:a16="http://schemas.microsoft.com/office/drawing/2014/main" id="{E2760B9E-9010-DC4D-BA77-4E477892378A}"/>
              </a:ext>
            </a:extLst>
          </p:cNvPr>
          <p:cNvSpPr>
            <a:spLocks noGrp="1"/>
          </p:cNvSpPr>
          <p:nvPr>
            <p:ph type="title"/>
          </p:nvPr>
        </p:nvSpPr>
        <p:spPr/>
        <p:txBody>
          <a:bodyPr/>
          <a:lstStyle/>
          <a:p>
            <a:r>
              <a:rPr lang="en-US" dirty="0"/>
              <a:t>Primer on Statistics</a:t>
            </a:r>
          </a:p>
        </p:txBody>
      </p:sp>
    </p:spTree>
    <p:extLst>
      <p:ext uri="{BB962C8B-B14F-4D97-AF65-F5344CB8AC3E}">
        <p14:creationId xmlns:p14="http://schemas.microsoft.com/office/powerpoint/2010/main" val="3852470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048F4F-1C3A-9D4E-8A57-976A3CC7AA47}"/>
              </a:ext>
            </a:extLst>
          </p:cNvPr>
          <p:cNvSpPr>
            <a:spLocks noGrp="1"/>
          </p:cNvSpPr>
          <p:nvPr>
            <p:ph type="title"/>
          </p:nvPr>
        </p:nvSpPr>
        <p:spPr/>
        <p:txBody>
          <a:bodyPr/>
          <a:lstStyle/>
          <a:p>
            <a:r>
              <a:rPr lang="en-US" dirty="0"/>
              <a:t>Is a gene differentially expressed between two developmental time-points?</a:t>
            </a:r>
          </a:p>
        </p:txBody>
      </p:sp>
      <p:pic>
        <p:nvPicPr>
          <p:cNvPr id="4" name="Content Placeholder 3" descr="boxplot_of_gene_expression_two_timepoints.pdf">
            <a:extLst>
              <a:ext uri="{FF2B5EF4-FFF2-40B4-BE49-F238E27FC236}">
                <a16:creationId xmlns:a16="http://schemas.microsoft.com/office/drawing/2014/main" id="{925A4FFF-04C9-CC47-98D6-9FE4A6E8EA34}"/>
              </a:ext>
            </a:extLst>
          </p:cNvPr>
          <p:cNvPicPr>
            <a:picLocks noChangeAspect="1"/>
          </p:cNvPicPr>
          <p:nvPr/>
        </p:nvPicPr>
        <p:blipFill>
          <a:blip r:embed="rId2">
            <a:extLst>
              <a:ext uri="{28A0092B-C50C-407E-A947-70E740481C1C}">
                <a14:useLocalDpi xmlns:a14="http://schemas.microsoft.com/office/drawing/2010/main" val="0"/>
              </a:ext>
            </a:extLst>
          </a:blip>
          <a:srcRect l="-40157" r="-40157"/>
          <a:stretch>
            <a:fillRect/>
          </a:stretch>
        </p:blipFill>
        <p:spPr>
          <a:xfrm>
            <a:off x="838200" y="1825625"/>
            <a:ext cx="10515600" cy="4351338"/>
          </a:xfrm>
          <a:prstGeom prst="rect">
            <a:avLst/>
          </a:prstGeom>
        </p:spPr>
      </p:pic>
    </p:spTree>
    <p:extLst>
      <p:ext uri="{BB962C8B-B14F-4D97-AF65-F5344CB8AC3E}">
        <p14:creationId xmlns:p14="http://schemas.microsoft.com/office/powerpoint/2010/main" val="153343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50B4DA-C2F0-8F45-A10A-1840CB154398}"/>
              </a:ext>
            </a:extLst>
          </p:cNvPr>
          <p:cNvSpPr>
            <a:spLocks noGrp="1"/>
          </p:cNvSpPr>
          <p:nvPr>
            <p:ph type="body" sz="quarter" idx="10"/>
          </p:nvPr>
        </p:nvSpPr>
        <p:spPr>
          <a:xfrm>
            <a:off x="838200" y="1876483"/>
            <a:ext cx="10515600" cy="4297587"/>
          </a:xfrm>
        </p:spPr>
        <p:txBody>
          <a:bodyPr/>
          <a:lstStyle/>
          <a:p>
            <a:r>
              <a:rPr lang="en-US" sz="2400" b="1" dirty="0"/>
              <a:t>Null hypothesis </a:t>
            </a:r>
            <a:r>
              <a:rPr lang="en-US" sz="2400" dirty="0"/>
              <a:t>holds the skeptical viewpoint that the observed changes are uninteresting/driven by random chance</a:t>
            </a:r>
          </a:p>
          <a:p>
            <a:r>
              <a:rPr lang="en-US" sz="2400" b="1" dirty="0"/>
              <a:t>Significance threshold</a:t>
            </a:r>
            <a:r>
              <a:rPr lang="en-US" sz="2400" dirty="0"/>
              <a:t> represent your decision point when making claims as to whether the association you observe is real or not</a:t>
            </a:r>
          </a:p>
          <a:p>
            <a:r>
              <a:rPr lang="en-US" sz="2400" b="1" dirty="0"/>
              <a:t>Type I error </a:t>
            </a:r>
            <a:r>
              <a:rPr lang="en-US" sz="2400" dirty="0"/>
              <a:t>measures the fraction of time one claims there is a real association when in fact it is driven by random chance</a:t>
            </a:r>
          </a:p>
          <a:p>
            <a:r>
              <a:rPr lang="en-US" sz="2400" b="1" dirty="0"/>
              <a:t>Parameter of interest</a:t>
            </a:r>
            <a:r>
              <a:rPr lang="en-US" sz="2400" dirty="0"/>
              <a:t> captures that effect you are studying – fold-change, slope, difference of means</a:t>
            </a:r>
          </a:p>
          <a:p>
            <a:r>
              <a:rPr lang="en-US" sz="2400" b="1" dirty="0"/>
              <a:t>Test statistic</a:t>
            </a:r>
            <a:r>
              <a:rPr lang="en-US" sz="2400" dirty="0"/>
              <a:t> captures deviation from the null/skeptical expectation</a:t>
            </a:r>
          </a:p>
          <a:p>
            <a:r>
              <a:rPr lang="en-US" sz="2400" b="1" dirty="0"/>
              <a:t>Sampling distribution</a:t>
            </a:r>
            <a:r>
              <a:rPr lang="en-US" sz="2400" dirty="0"/>
              <a:t> captures the distribution of the test statistic over repeated experiments under the null hypothesis</a:t>
            </a:r>
          </a:p>
        </p:txBody>
      </p:sp>
      <p:sp>
        <p:nvSpPr>
          <p:cNvPr id="3" name="Title 2">
            <a:extLst>
              <a:ext uri="{FF2B5EF4-FFF2-40B4-BE49-F238E27FC236}">
                <a16:creationId xmlns:a16="http://schemas.microsoft.com/office/drawing/2014/main" id="{A55BDEDC-2DD5-F54F-A5E7-0FA57737984F}"/>
              </a:ext>
            </a:extLst>
          </p:cNvPr>
          <p:cNvSpPr>
            <a:spLocks noGrp="1"/>
          </p:cNvSpPr>
          <p:nvPr>
            <p:ph type="title"/>
          </p:nvPr>
        </p:nvSpPr>
        <p:spPr/>
        <p:txBody>
          <a:bodyPr/>
          <a:lstStyle/>
          <a:p>
            <a:r>
              <a:rPr lang="en-US" dirty="0"/>
              <a:t>Primer on Hypothesis Tests</a:t>
            </a:r>
          </a:p>
        </p:txBody>
      </p:sp>
    </p:spTree>
    <p:extLst>
      <p:ext uri="{BB962C8B-B14F-4D97-AF65-F5344CB8AC3E}">
        <p14:creationId xmlns:p14="http://schemas.microsoft.com/office/powerpoint/2010/main" val="2867901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0F6792-FC9B-824D-9EFD-167AFFC715C7}"/>
              </a:ext>
            </a:extLst>
          </p:cNvPr>
          <p:cNvSpPr>
            <a:spLocks noGrp="1"/>
          </p:cNvSpPr>
          <p:nvPr>
            <p:ph type="body" sz="quarter" idx="10"/>
          </p:nvPr>
        </p:nvSpPr>
        <p:spPr>
          <a:xfrm>
            <a:off x="838200" y="1876483"/>
            <a:ext cx="10515600" cy="2323713"/>
          </a:xfrm>
        </p:spPr>
        <p:txBody>
          <a:bodyPr/>
          <a:lstStyle/>
          <a:p>
            <a:r>
              <a:rPr lang="en-US" dirty="0"/>
              <a:t>Knowledge of basic statistics</a:t>
            </a:r>
          </a:p>
          <a:p>
            <a:r>
              <a:rPr lang="en-US" dirty="0"/>
              <a:t>Familiarity with one or more high-dimensional assays: RNA-seq, Mass-spec</a:t>
            </a:r>
          </a:p>
          <a:p>
            <a:r>
              <a:rPr lang="en-US" dirty="0"/>
              <a:t>Some experience working with R</a:t>
            </a:r>
          </a:p>
          <a:p>
            <a:endParaRPr lang="en-US" dirty="0"/>
          </a:p>
        </p:txBody>
      </p:sp>
      <p:sp>
        <p:nvSpPr>
          <p:cNvPr id="3" name="Title 2">
            <a:extLst>
              <a:ext uri="{FF2B5EF4-FFF2-40B4-BE49-F238E27FC236}">
                <a16:creationId xmlns:a16="http://schemas.microsoft.com/office/drawing/2014/main" id="{062A9758-522D-3D4A-AB6A-EE9219BB90B6}"/>
              </a:ext>
            </a:extLst>
          </p:cNvPr>
          <p:cNvSpPr>
            <a:spLocks noGrp="1"/>
          </p:cNvSpPr>
          <p:nvPr>
            <p:ph type="title"/>
          </p:nvPr>
        </p:nvSpPr>
        <p:spPr/>
        <p:txBody>
          <a:bodyPr/>
          <a:lstStyle/>
          <a:p>
            <a:r>
              <a:rPr lang="en-US" dirty="0"/>
              <a:t>Expectations for this session</a:t>
            </a:r>
          </a:p>
        </p:txBody>
      </p:sp>
    </p:spTree>
    <p:extLst>
      <p:ext uri="{BB962C8B-B14F-4D97-AF65-F5344CB8AC3E}">
        <p14:creationId xmlns:p14="http://schemas.microsoft.com/office/powerpoint/2010/main" val="213228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3CE1C8-D487-3D44-84B0-FAE472CC9EB3}"/>
              </a:ext>
            </a:extLst>
          </p:cNvPr>
          <p:cNvSpPr>
            <a:spLocks noGrp="1"/>
          </p:cNvSpPr>
          <p:nvPr>
            <p:ph type="body" sz="quarter" idx="10"/>
          </p:nvPr>
        </p:nvSpPr>
        <p:spPr>
          <a:xfrm>
            <a:off x="838200" y="1876483"/>
            <a:ext cx="10515600" cy="5189626"/>
          </a:xfrm>
        </p:spPr>
        <p:txBody>
          <a:bodyPr/>
          <a:lstStyle/>
          <a:p>
            <a:r>
              <a:rPr lang="en-US" dirty="0"/>
              <a:t>Context and background for enrichment methods</a:t>
            </a:r>
          </a:p>
          <a:p>
            <a:r>
              <a:rPr lang="en-US" dirty="0"/>
              <a:t>Primer on statistics</a:t>
            </a:r>
          </a:p>
          <a:p>
            <a:r>
              <a:rPr lang="en-US" b="1" dirty="0"/>
              <a:t>Statistics of Enrichment Methods</a:t>
            </a:r>
          </a:p>
          <a:p>
            <a:pPr lvl="1"/>
            <a:r>
              <a:rPr lang="en-US" dirty="0"/>
              <a:t>Choice of Parameter of Interest/Test statistic</a:t>
            </a:r>
          </a:p>
          <a:p>
            <a:pPr lvl="1"/>
            <a:r>
              <a:rPr lang="en-US" dirty="0"/>
              <a:t>Choice of Null Hypothesis</a:t>
            </a:r>
          </a:p>
          <a:p>
            <a:pPr lvl="1"/>
            <a:r>
              <a:rPr lang="en-US" dirty="0"/>
              <a:t>Sampling distribution of the Test statistic</a:t>
            </a:r>
          </a:p>
          <a:p>
            <a:r>
              <a:rPr lang="en-US" dirty="0"/>
              <a:t>Overview of the specific enrichment methods</a:t>
            </a:r>
          </a:p>
          <a:p>
            <a:r>
              <a:rPr lang="en-US" dirty="0"/>
              <a:t>Demo of the some methods in R</a:t>
            </a:r>
          </a:p>
          <a:p>
            <a:r>
              <a:rPr lang="en-US" dirty="0"/>
              <a:t>Guide to your choice of the method for your application</a:t>
            </a:r>
          </a:p>
          <a:p>
            <a:r>
              <a:rPr lang="en-US" dirty="0"/>
              <a:t>Questions</a:t>
            </a:r>
          </a:p>
          <a:p>
            <a:endParaRPr lang="en-US" dirty="0"/>
          </a:p>
        </p:txBody>
      </p:sp>
      <p:sp>
        <p:nvSpPr>
          <p:cNvPr id="3" name="Title 2"/>
          <p:cNvSpPr>
            <a:spLocks noGrp="1"/>
          </p:cNvSpPr>
          <p:nvPr>
            <p:ph type="title"/>
          </p:nvPr>
        </p:nvSpPr>
        <p:spPr/>
        <p:txBody>
          <a:bodyPr>
            <a:normAutofit/>
          </a:bodyPr>
          <a:lstStyle/>
          <a:p>
            <a:r>
              <a:rPr lang="en-US" sz="3600" dirty="0"/>
              <a:t>Outline and main messages</a:t>
            </a:r>
          </a:p>
        </p:txBody>
      </p:sp>
      <p:sp>
        <p:nvSpPr>
          <p:cNvPr id="4" name="TextBox 3">
            <a:extLst>
              <a:ext uri="{FF2B5EF4-FFF2-40B4-BE49-F238E27FC236}">
                <a16:creationId xmlns:a16="http://schemas.microsoft.com/office/drawing/2014/main" id="{F23A342D-5BF9-D743-A73F-7AE707797474}"/>
              </a:ext>
            </a:extLst>
          </p:cNvPr>
          <p:cNvSpPr txBox="1"/>
          <p:nvPr/>
        </p:nvSpPr>
        <p:spPr>
          <a:xfrm>
            <a:off x="2333625" y="2571750"/>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1064387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50BF36-E6AE-ED44-9015-B506D8474389}"/>
              </a:ext>
            </a:extLst>
          </p:cNvPr>
          <p:cNvSpPr>
            <a:spLocks noGrp="1"/>
          </p:cNvSpPr>
          <p:nvPr>
            <p:ph type="body" sz="quarter" idx="10"/>
          </p:nvPr>
        </p:nvSpPr>
        <p:spPr>
          <a:xfrm>
            <a:off x="838200" y="1876483"/>
            <a:ext cx="10515600" cy="3615349"/>
          </a:xfrm>
        </p:spPr>
        <p:txBody>
          <a:bodyPr/>
          <a:lstStyle/>
          <a:p>
            <a:r>
              <a:rPr lang="en-US" dirty="0"/>
              <a:t>Decide on a parameter of interest ~ </a:t>
            </a:r>
            <a:r>
              <a:rPr lang="en-US" i="1" dirty="0"/>
              <a:t>what would capture the change in pathway activity</a:t>
            </a:r>
            <a:r>
              <a:rPr lang="en-US" dirty="0"/>
              <a:t>?</a:t>
            </a:r>
          </a:p>
          <a:p>
            <a:r>
              <a:rPr lang="en-US" dirty="0"/>
              <a:t>Define the null hypothesis ~ </a:t>
            </a:r>
            <a:r>
              <a:rPr lang="en-US" i="1" dirty="0"/>
              <a:t>Change in pathway activity = 0</a:t>
            </a:r>
          </a:p>
          <a:p>
            <a:r>
              <a:rPr lang="en-US" dirty="0"/>
              <a:t>Define a test statistic ~ e.g., </a:t>
            </a:r>
            <a:r>
              <a:rPr lang="en-US" i="1" dirty="0"/>
              <a:t>Odds ratio, Proportion of affected genes</a:t>
            </a:r>
          </a:p>
          <a:p>
            <a:r>
              <a:rPr lang="en-US" dirty="0"/>
              <a:t>Identify the sampling distribution of the test statistic ~ e.g., </a:t>
            </a:r>
            <a:r>
              <a:rPr lang="en-US" i="1" dirty="0"/>
              <a:t>Hypergeometric distribution</a:t>
            </a:r>
          </a:p>
          <a:p>
            <a:r>
              <a:rPr lang="en-US" dirty="0"/>
              <a:t>Characterize the Type I and II errors</a:t>
            </a:r>
          </a:p>
        </p:txBody>
      </p:sp>
      <p:sp>
        <p:nvSpPr>
          <p:cNvPr id="3" name="Title 2">
            <a:extLst>
              <a:ext uri="{FF2B5EF4-FFF2-40B4-BE49-F238E27FC236}">
                <a16:creationId xmlns:a16="http://schemas.microsoft.com/office/drawing/2014/main" id="{19AFC669-11DD-F14C-B25D-89BBDD015A82}"/>
              </a:ext>
            </a:extLst>
          </p:cNvPr>
          <p:cNvSpPr>
            <a:spLocks noGrp="1"/>
          </p:cNvSpPr>
          <p:nvPr>
            <p:ph type="title"/>
          </p:nvPr>
        </p:nvSpPr>
        <p:spPr/>
        <p:txBody>
          <a:bodyPr/>
          <a:lstStyle/>
          <a:p>
            <a:r>
              <a:rPr lang="en-US" dirty="0"/>
              <a:t>Steps in coming up with a hypothesis test for Pathway Enrichment</a:t>
            </a:r>
          </a:p>
        </p:txBody>
      </p:sp>
    </p:spTree>
    <p:extLst>
      <p:ext uri="{BB962C8B-B14F-4D97-AF65-F5344CB8AC3E}">
        <p14:creationId xmlns:p14="http://schemas.microsoft.com/office/powerpoint/2010/main" val="3717233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3CE1C8-D487-3D44-84B0-FAE472CC9EB3}"/>
              </a:ext>
            </a:extLst>
          </p:cNvPr>
          <p:cNvSpPr>
            <a:spLocks noGrp="1"/>
          </p:cNvSpPr>
          <p:nvPr>
            <p:ph type="body" sz="quarter" idx="10"/>
          </p:nvPr>
        </p:nvSpPr>
        <p:spPr>
          <a:xfrm>
            <a:off x="838200" y="1876483"/>
            <a:ext cx="10515600" cy="5189626"/>
          </a:xfrm>
        </p:spPr>
        <p:txBody>
          <a:bodyPr/>
          <a:lstStyle/>
          <a:p>
            <a:r>
              <a:rPr lang="en-US" dirty="0"/>
              <a:t>Context and background for enrichment methods</a:t>
            </a:r>
          </a:p>
          <a:p>
            <a:r>
              <a:rPr lang="en-US" dirty="0"/>
              <a:t>Primer on statistics</a:t>
            </a:r>
          </a:p>
          <a:p>
            <a:r>
              <a:rPr lang="en-US" b="1" dirty="0"/>
              <a:t>Statistics of Enrichment Methods</a:t>
            </a:r>
          </a:p>
          <a:p>
            <a:pPr lvl="1"/>
            <a:r>
              <a:rPr lang="en-US" b="1" dirty="0"/>
              <a:t>Choice of Parameter of Interest/Test statistic</a:t>
            </a:r>
          </a:p>
          <a:p>
            <a:pPr lvl="1"/>
            <a:r>
              <a:rPr lang="en-US" dirty="0"/>
              <a:t>Choice of Null Hypothesis</a:t>
            </a:r>
          </a:p>
          <a:p>
            <a:pPr lvl="1"/>
            <a:r>
              <a:rPr lang="en-US" dirty="0"/>
              <a:t>Sampling distribution of the Test statistic</a:t>
            </a:r>
          </a:p>
          <a:p>
            <a:r>
              <a:rPr lang="en-US" dirty="0"/>
              <a:t>Overview of the specific enrichment methods</a:t>
            </a:r>
          </a:p>
          <a:p>
            <a:r>
              <a:rPr lang="en-US" dirty="0"/>
              <a:t>Demo of the some methods in R</a:t>
            </a:r>
          </a:p>
          <a:p>
            <a:r>
              <a:rPr lang="en-US" dirty="0"/>
              <a:t>Guide to your choice of the method for your application</a:t>
            </a:r>
          </a:p>
          <a:p>
            <a:r>
              <a:rPr lang="en-US" dirty="0"/>
              <a:t>Questions</a:t>
            </a:r>
          </a:p>
          <a:p>
            <a:endParaRPr lang="en-US" dirty="0"/>
          </a:p>
        </p:txBody>
      </p:sp>
      <p:sp>
        <p:nvSpPr>
          <p:cNvPr id="3" name="Title 2"/>
          <p:cNvSpPr>
            <a:spLocks noGrp="1"/>
          </p:cNvSpPr>
          <p:nvPr>
            <p:ph type="title"/>
          </p:nvPr>
        </p:nvSpPr>
        <p:spPr/>
        <p:txBody>
          <a:bodyPr>
            <a:normAutofit/>
          </a:bodyPr>
          <a:lstStyle/>
          <a:p>
            <a:r>
              <a:rPr lang="en-US" sz="3600" dirty="0"/>
              <a:t>Outline and main messages</a:t>
            </a:r>
          </a:p>
        </p:txBody>
      </p:sp>
      <p:sp>
        <p:nvSpPr>
          <p:cNvPr id="4" name="TextBox 3">
            <a:extLst>
              <a:ext uri="{FF2B5EF4-FFF2-40B4-BE49-F238E27FC236}">
                <a16:creationId xmlns:a16="http://schemas.microsoft.com/office/drawing/2014/main" id="{F23A342D-5BF9-D743-A73F-7AE707797474}"/>
              </a:ext>
            </a:extLst>
          </p:cNvPr>
          <p:cNvSpPr txBox="1"/>
          <p:nvPr/>
        </p:nvSpPr>
        <p:spPr>
          <a:xfrm>
            <a:off x="2333625" y="2571750"/>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4159271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ED8BC7-3A80-3445-985C-F8904E86589F}"/>
              </a:ext>
            </a:extLst>
          </p:cNvPr>
          <p:cNvSpPr>
            <a:spLocks noGrp="1"/>
          </p:cNvSpPr>
          <p:nvPr>
            <p:ph type="body" sz="quarter" idx="10"/>
          </p:nvPr>
        </p:nvSpPr>
        <p:spPr>
          <a:xfrm>
            <a:off x="838200" y="1876483"/>
            <a:ext cx="10515600" cy="5035225"/>
          </a:xfrm>
        </p:spPr>
        <p:txBody>
          <a:bodyPr/>
          <a:lstStyle/>
          <a:p>
            <a:r>
              <a:rPr lang="en-US" u="sng" dirty="0"/>
              <a:t>Most assays </a:t>
            </a:r>
            <a:r>
              <a:rPr lang="en-US" dirty="0"/>
              <a:t>we work with provide </a:t>
            </a:r>
            <a:r>
              <a:rPr lang="en-US" u="sng" dirty="0"/>
              <a:t>only relative quantification</a:t>
            </a:r>
            <a:r>
              <a:rPr lang="en-US" dirty="0"/>
              <a:t> of gene expression, protein levels</a:t>
            </a:r>
          </a:p>
          <a:p>
            <a:r>
              <a:rPr lang="en-US" dirty="0"/>
              <a:t>We are interested in </a:t>
            </a:r>
            <a:r>
              <a:rPr lang="en-US" u="sng" dirty="0"/>
              <a:t>differential regulation</a:t>
            </a:r>
            <a:r>
              <a:rPr lang="en-US" dirty="0"/>
              <a:t> (disease vs control, treated vs control) </a:t>
            </a:r>
            <a:r>
              <a:rPr lang="en-US" u="sng" dirty="0"/>
              <a:t>of pathways</a:t>
            </a:r>
            <a:endParaRPr lang="en-US" dirty="0"/>
          </a:p>
          <a:p>
            <a:r>
              <a:rPr lang="en-US" dirty="0"/>
              <a:t>Most </a:t>
            </a:r>
            <a:r>
              <a:rPr lang="en-US" u="sng" dirty="0"/>
              <a:t>pathways/gene sets are made of proteins</a:t>
            </a:r>
            <a:r>
              <a:rPr lang="en-US" dirty="0"/>
              <a:t> signaling to each other, involved in metabolic conversion of substrates etc.</a:t>
            </a:r>
          </a:p>
          <a:p>
            <a:r>
              <a:rPr lang="en-US" b="1" dirty="0"/>
              <a:t>BIG </a:t>
            </a:r>
            <a:r>
              <a:rPr lang="en-US" b="1" u="sng" dirty="0"/>
              <a:t>incorrect</a:t>
            </a:r>
            <a:r>
              <a:rPr lang="en-US" b="1" dirty="0"/>
              <a:t> assumption</a:t>
            </a:r>
            <a:r>
              <a:rPr lang="en-US" dirty="0"/>
              <a:t>: </a:t>
            </a:r>
            <a:r>
              <a:rPr lang="en-US" dirty="0">
                <a:solidFill>
                  <a:srgbClr val="FF0000"/>
                </a:solidFill>
              </a:rPr>
              <a:t>Changes in gene expression are a good surrogate for changes in “pathway activity”</a:t>
            </a:r>
          </a:p>
          <a:p>
            <a:r>
              <a:rPr lang="en-US" dirty="0">
                <a:solidFill>
                  <a:schemeClr val="tx1"/>
                </a:solidFill>
              </a:rPr>
              <a:t>Despite this we push forward for the lack of other alternatives</a:t>
            </a:r>
          </a:p>
          <a:p>
            <a:endParaRPr lang="en-US" dirty="0">
              <a:solidFill>
                <a:schemeClr val="tx1"/>
              </a:solidFill>
            </a:endParaRPr>
          </a:p>
          <a:p>
            <a:endParaRPr lang="en-US" dirty="0"/>
          </a:p>
        </p:txBody>
      </p:sp>
      <p:sp>
        <p:nvSpPr>
          <p:cNvPr id="3" name="Title 2">
            <a:extLst>
              <a:ext uri="{FF2B5EF4-FFF2-40B4-BE49-F238E27FC236}">
                <a16:creationId xmlns:a16="http://schemas.microsoft.com/office/drawing/2014/main" id="{7604E018-2B96-8B4A-820B-BDBAE4AE4F24}"/>
              </a:ext>
            </a:extLst>
          </p:cNvPr>
          <p:cNvSpPr>
            <a:spLocks noGrp="1"/>
          </p:cNvSpPr>
          <p:nvPr>
            <p:ph type="title"/>
          </p:nvPr>
        </p:nvSpPr>
        <p:spPr/>
        <p:txBody>
          <a:bodyPr/>
          <a:lstStyle/>
          <a:p>
            <a:r>
              <a:rPr lang="en-US" dirty="0"/>
              <a:t>Capturing pathway activity</a:t>
            </a:r>
          </a:p>
        </p:txBody>
      </p:sp>
    </p:spTree>
    <p:extLst>
      <p:ext uri="{BB962C8B-B14F-4D97-AF65-F5344CB8AC3E}">
        <p14:creationId xmlns:p14="http://schemas.microsoft.com/office/powerpoint/2010/main" val="4121742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0EAB26-C0E0-DC40-A501-BD8C37AC02D2}"/>
              </a:ext>
            </a:extLst>
          </p:cNvPr>
          <p:cNvSpPr>
            <a:spLocks noGrp="1"/>
          </p:cNvSpPr>
          <p:nvPr>
            <p:ph type="body" sz="quarter" idx="10"/>
          </p:nvPr>
        </p:nvSpPr>
        <p:spPr>
          <a:xfrm>
            <a:off x="838200" y="1876483"/>
            <a:ext cx="10515600" cy="3099310"/>
          </a:xfrm>
        </p:spPr>
        <p:txBody>
          <a:bodyPr/>
          <a:lstStyle/>
          <a:p>
            <a:r>
              <a:rPr lang="en-US" dirty="0"/>
              <a:t>“Large” </a:t>
            </a:r>
            <a:r>
              <a:rPr lang="en-US" b="1" dirty="0"/>
              <a:t>proportion of altered genes</a:t>
            </a:r>
            <a:r>
              <a:rPr lang="en-US" dirty="0"/>
              <a:t>/proteins in a given pathway</a:t>
            </a:r>
          </a:p>
          <a:p>
            <a:r>
              <a:rPr lang="en-US" dirty="0"/>
              <a:t>Increase in </a:t>
            </a:r>
            <a:r>
              <a:rPr lang="en-US" b="1" dirty="0"/>
              <a:t>odds of an altered gene </a:t>
            </a:r>
            <a:r>
              <a:rPr lang="en-US" dirty="0"/>
              <a:t>belonging to the pathway</a:t>
            </a:r>
          </a:p>
          <a:p>
            <a:r>
              <a:rPr lang="en-US" b="1" dirty="0"/>
              <a:t>Increase/decrease in the fold-changes </a:t>
            </a:r>
            <a:r>
              <a:rPr lang="en-US" dirty="0"/>
              <a:t>of genes in the pathway</a:t>
            </a:r>
          </a:p>
          <a:p>
            <a:endParaRPr lang="en-US" dirty="0"/>
          </a:p>
        </p:txBody>
      </p:sp>
      <p:sp>
        <p:nvSpPr>
          <p:cNvPr id="3" name="Title 2">
            <a:extLst>
              <a:ext uri="{FF2B5EF4-FFF2-40B4-BE49-F238E27FC236}">
                <a16:creationId xmlns:a16="http://schemas.microsoft.com/office/drawing/2014/main" id="{C00D4992-D8AB-704E-9C03-C8DAC6E754CF}"/>
              </a:ext>
            </a:extLst>
          </p:cNvPr>
          <p:cNvSpPr>
            <a:spLocks noGrp="1"/>
          </p:cNvSpPr>
          <p:nvPr>
            <p:ph type="title"/>
          </p:nvPr>
        </p:nvSpPr>
        <p:spPr/>
        <p:txBody>
          <a:bodyPr/>
          <a:lstStyle/>
          <a:p>
            <a:r>
              <a:rPr lang="en-US" dirty="0"/>
              <a:t>How does one quantify changes in “pathway activity”?</a:t>
            </a:r>
          </a:p>
        </p:txBody>
      </p:sp>
    </p:spTree>
    <p:extLst>
      <p:ext uri="{BB962C8B-B14F-4D97-AF65-F5344CB8AC3E}">
        <p14:creationId xmlns:p14="http://schemas.microsoft.com/office/powerpoint/2010/main" val="997386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133A3A-DA13-254B-A30E-FDB47065C04C}"/>
              </a:ext>
            </a:extLst>
          </p:cNvPr>
          <p:cNvSpPr>
            <a:spLocks noGrp="1"/>
          </p:cNvSpPr>
          <p:nvPr>
            <p:ph type="body" sz="quarter" idx="10"/>
          </p:nvPr>
        </p:nvSpPr>
        <p:spPr>
          <a:xfrm>
            <a:off x="838200" y="1876483"/>
            <a:ext cx="10515600" cy="2988510"/>
          </a:xfrm>
        </p:spPr>
        <p:txBody>
          <a:bodyPr/>
          <a:lstStyle/>
          <a:p>
            <a:r>
              <a:rPr lang="en-US" dirty="0">
                <a:solidFill>
                  <a:srgbClr val="FF0000"/>
                </a:solidFill>
                <a:latin typeface="Helvetica" charset="0"/>
                <a:ea typeface="Times New Roman" charset="0"/>
              </a:rPr>
              <a:t>TDP</a:t>
            </a:r>
            <a:r>
              <a:rPr lang="en-US" baseline="-25000" dirty="0">
                <a:solidFill>
                  <a:srgbClr val="FF0000"/>
                </a:solidFill>
                <a:latin typeface="Helvetica" charset="0"/>
                <a:ea typeface="Times New Roman" charset="0"/>
              </a:rPr>
              <a:t>s</a:t>
            </a:r>
            <a:r>
              <a:rPr lang="en-US" dirty="0">
                <a:solidFill>
                  <a:srgbClr val="FF0000"/>
                </a:solidFill>
                <a:latin typeface="Helvetica" charset="0"/>
                <a:ea typeface="Times New Roman" charset="0"/>
              </a:rPr>
              <a:t>: </a:t>
            </a:r>
            <a:r>
              <a:rPr lang="en-US" dirty="0">
                <a:solidFill>
                  <a:schemeClr val="tx1"/>
                </a:solidFill>
                <a:latin typeface="Helvetica" charset="0"/>
                <a:ea typeface="Times New Roman" charset="0"/>
              </a:rPr>
              <a:t>fraction of genes is gene set, </a:t>
            </a:r>
            <a:r>
              <a:rPr lang="en-US" i="1" dirty="0">
                <a:solidFill>
                  <a:schemeClr val="tx1"/>
                </a:solidFill>
                <a:latin typeface="Helvetica" charset="0"/>
                <a:ea typeface="Times New Roman" charset="0"/>
              </a:rPr>
              <a:t>s</a:t>
            </a:r>
            <a:r>
              <a:rPr lang="en-US" dirty="0">
                <a:solidFill>
                  <a:schemeClr val="tx1"/>
                </a:solidFill>
                <a:latin typeface="Helvetica" charset="0"/>
                <a:ea typeface="Times New Roman" charset="0"/>
              </a:rPr>
              <a:t> associated with condition</a:t>
            </a:r>
          </a:p>
          <a:p>
            <a:r>
              <a:rPr lang="en-US" dirty="0" err="1">
                <a:solidFill>
                  <a:srgbClr val="FF0000"/>
                </a:solidFill>
                <a:latin typeface="Helvetica" charset="0"/>
                <a:ea typeface="Times New Roman" charset="0"/>
              </a:rPr>
              <a:t>TDP</a:t>
            </a:r>
            <a:r>
              <a:rPr lang="en-US" baseline="-25000" dirty="0" err="1">
                <a:solidFill>
                  <a:srgbClr val="FF0000"/>
                </a:solidFill>
                <a:latin typeface="Helvetica" charset="0"/>
                <a:ea typeface="Times New Roman" charset="0"/>
              </a:rPr>
              <a:t>genome</a:t>
            </a:r>
            <a:r>
              <a:rPr lang="en-US" baseline="-25000" dirty="0">
                <a:solidFill>
                  <a:srgbClr val="FF0000"/>
                </a:solidFill>
                <a:latin typeface="Helvetica" charset="0"/>
                <a:ea typeface="Times New Roman" charset="0"/>
              </a:rPr>
              <a:t> </a:t>
            </a:r>
          </a:p>
          <a:p>
            <a:pPr lvl="1"/>
            <a:r>
              <a:rPr lang="en-US" dirty="0"/>
              <a:t>Point estimate: 0.53</a:t>
            </a:r>
          </a:p>
          <a:p>
            <a:pPr lvl="1"/>
            <a:r>
              <a:rPr lang="en-US" dirty="0"/>
              <a:t>95% confidence interval: (0.34, 1)</a:t>
            </a:r>
          </a:p>
          <a:p>
            <a:r>
              <a:rPr lang="en-US" dirty="0"/>
              <a:t>34% of all genes are altered in bladder cancer tumor vs normal samples</a:t>
            </a:r>
          </a:p>
        </p:txBody>
      </p:sp>
      <p:sp>
        <p:nvSpPr>
          <p:cNvPr id="3" name="Title 2">
            <a:extLst>
              <a:ext uri="{FF2B5EF4-FFF2-40B4-BE49-F238E27FC236}">
                <a16:creationId xmlns:a16="http://schemas.microsoft.com/office/drawing/2014/main" id="{5C35F6DB-0F1B-1541-A9A2-22022CC694EA}"/>
              </a:ext>
            </a:extLst>
          </p:cNvPr>
          <p:cNvSpPr>
            <a:spLocks noGrp="1"/>
          </p:cNvSpPr>
          <p:nvPr>
            <p:ph type="title"/>
          </p:nvPr>
        </p:nvSpPr>
        <p:spPr/>
        <p:txBody>
          <a:bodyPr>
            <a:normAutofit/>
          </a:bodyPr>
          <a:lstStyle/>
          <a:p>
            <a:r>
              <a:rPr lang="en-US" sz="3200" dirty="0"/>
              <a:t>True Discovery Proportion (TDP)</a:t>
            </a:r>
          </a:p>
        </p:txBody>
      </p:sp>
      <p:sp>
        <p:nvSpPr>
          <p:cNvPr id="4" name="Slide Number Placeholder 3">
            <a:extLst>
              <a:ext uri="{FF2B5EF4-FFF2-40B4-BE49-F238E27FC236}">
                <a16:creationId xmlns:a16="http://schemas.microsoft.com/office/drawing/2014/main" id="{0782C52E-6475-F94C-B29A-972E460A4FF4}"/>
              </a:ext>
            </a:extLst>
          </p:cNvPr>
          <p:cNvSpPr>
            <a:spLocks noGrp="1"/>
          </p:cNvSpPr>
          <p:nvPr>
            <p:ph type="sldNum" sz="quarter" idx="13"/>
          </p:nvPr>
        </p:nvSpPr>
        <p:spPr/>
        <p:txBody>
          <a:bodyPr/>
          <a:lstStyle/>
          <a:p>
            <a:fld id="{F5936FD3-174D-8740-A172-B7093C3E1B2E}" type="slidenum">
              <a:rPr lang="en-US" smtClean="0"/>
              <a:t>25</a:t>
            </a:fld>
            <a:endParaRPr lang="en-US"/>
          </a:p>
        </p:txBody>
      </p:sp>
    </p:spTree>
    <p:extLst>
      <p:ext uri="{BB962C8B-B14F-4D97-AF65-F5344CB8AC3E}">
        <p14:creationId xmlns:p14="http://schemas.microsoft.com/office/powerpoint/2010/main" val="399604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133A3A-DA13-254B-A30E-FDB47065C04C}"/>
              </a:ext>
            </a:extLst>
          </p:cNvPr>
          <p:cNvSpPr>
            <a:spLocks noGrp="1"/>
          </p:cNvSpPr>
          <p:nvPr>
            <p:ph type="body" sz="quarter" idx="10"/>
          </p:nvPr>
        </p:nvSpPr>
        <p:spPr>
          <a:xfrm>
            <a:off x="838200" y="1876483"/>
            <a:ext cx="10515600" cy="389979"/>
          </a:xfrm>
        </p:spPr>
        <p:txBody>
          <a:bodyPr/>
          <a:lstStyle/>
          <a:p>
            <a:r>
              <a:rPr lang="en-US" dirty="0">
                <a:solidFill>
                  <a:srgbClr val="FF0000"/>
                </a:solidFill>
                <a:latin typeface="Helvetica" charset="0"/>
                <a:ea typeface="Times New Roman" charset="0"/>
              </a:rPr>
              <a:t>TDP</a:t>
            </a:r>
            <a:r>
              <a:rPr lang="en-US" baseline="-25000" dirty="0">
                <a:solidFill>
                  <a:srgbClr val="FF0000"/>
                </a:solidFill>
                <a:latin typeface="Helvetica" charset="0"/>
                <a:ea typeface="Times New Roman" charset="0"/>
              </a:rPr>
              <a:t>s</a:t>
            </a:r>
            <a:r>
              <a:rPr lang="en-US" dirty="0">
                <a:solidFill>
                  <a:srgbClr val="FF0000"/>
                </a:solidFill>
                <a:latin typeface="Helvetica" charset="0"/>
                <a:ea typeface="Times New Roman" charset="0"/>
              </a:rPr>
              <a:t>: 0.72, </a:t>
            </a:r>
            <a:r>
              <a:rPr lang="en-US" dirty="0" err="1">
                <a:solidFill>
                  <a:srgbClr val="FF0000"/>
                </a:solidFill>
                <a:latin typeface="Helvetica" charset="0"/>
                <a:ea typeface="Times New Roman" charset="0"/>
              </a:rPr>
              <a:t>TDP</a:t>
            </a:r>
            <a:r>
              <a:rPr lang="en-US" baseline="-25000" dirty="0" err="1">
                <a:solidFill>
                  <a:srgbClr val="FF0000"/>
                </a:solidFill>
                <a:latin typeface="Helvetica" charset="0"/>
                <a:ea typeface="Times New Roman" charset="0"/>
              </a:rPr>
              <a:t>genome</a:t>
            </a:r>
            <a:r>
              <a:rPr lang="en-US" baseline="-25000" dirty="0">
                <a:solidFill>
                  <a:srgbClr val="FF0000"/>
                </a:solidFill>
                <a:latin typeface="Helvetica" charset="0"/>
                <a:ea typeface="Times New Roman" charset="0"/>
              </a:rPr>
              <a:t> </a:t>
            </a:r>
            <a:r>
              <a:rPr lang="en-US" dirty="0">
                <a:solidFill>
                  <a:srgbClr val="FF0000"/>
                </a:solidFill>
                <a:latin typeface="Helvetica" charset="0"/>
                <a:ea typeface="Times New Roman" charset="0"/>
              </a:rPr>
              <a:t>:0.34</a:t>
            </a:r>
            <a:endParaRPr lang="en-US" dirty="0">
              <a:solidFill>
                <a:schemeClr val="tx1"/>
              </a:solidFill>
              <a:latin typeface="Helvetica" charset="0"/>
              <a:ea typeface="Times New Roman" charset="0"/>
            </a:endParaRPr>
          </a:p>
        </p:txBody>
      </p:sp>
      <p:sp>
        <p:nvSpPr>
          <p:cNvPr id="3" name="Title 2">
            <a:extLst>
              <a:ext uri="{FF2B5EF4-FFF2-40B4-BE49-F238E27FC236}">
                <a16:creationId xmlns:a16="http://schemas.microsoft.com/office/drawing/2014/main" id="{5C35F6DB-0F1B-1541-A9A2-22022CC694EA}"/>
              </a:ext>
            </a:extLst>
          </p:cNvPr>
          <p:cNvSpPr>
            <a:spLocks noGrp="1"/>
          </p:cNvSpPr>
          <p:nvPr>
            <p:ph type="title"/>
          </p:nvPr>
        </p:nvSpPr>
        <p:spPr/>
        <p:txBody>
          <a:bodyPr>
            <a:normAutofit/>
          </a:bodyPr>
          <a:lstStyle/>
          <a:p>
            <a:r>
              <a:rPr lang="en-US" sz="3200" dirty="0"/>
              <a:t>True Discovery Proportion (TDP) in Gastric Cancer Network 1</a:t>
            </a:r>
          </a:p>
        </p:txBody>
      </p:sp>
      <p:sp>
        <p:nvSpPr>
          <p:cNvPr id="4" name="Slide Number Placeholder 3">
            <a:extLst>
              <a:ext uri="{FF2B5EF4-FFF2-40B4-BE49-F238E27FC236}">
                <a16:creationId xmlns:a16="http://schemas.microsoft.com/office/drawing/2014/main" id="{0782C52E-6475-F94C-B29A-972E460A4FF4}"/>
              </a:ext>
            </a:extLst>
          </p:cNvPr>
          <p:cNvSpPr>
            <a:spLocks noGrp="1"/>
          </p:cNvSpPr>
          <p:nvPr>
            <p:ph type="sldNum" sz="quarter" idx="13"/>
          </p:nvPr>
        </p:nvSpPr>
        <p:spPr/>
        <p:txBody>
          <a:bodyPr/>
          <a:lstStyle/>
          <a:p>
            <a:fld id="{F5936FD3-174D-8740-A172-B7093C3E1B2E}" type="slidenum">
              <a:rPr lang="en-US" smtClean="0"/>
              <a:t>26</a:t>
            </a:fld>
            <a:endParaRPr lang="en-US"/>
          </a:p>
        </p:txBody>
      </p:sp>
      <p:pic>
        <p:nvPicPr>
          <p:cNvPr id="8" name="Picture 7">
            <a:extLst>
              <a:ext uri="{FF2B5EF4-FFF2-40B4-BE49-F238E27FC236}">
                <a16:creationId xmlns:a16="http://schemas.microsoft.com/office/drawing/2014/main" id="{37FB8F10-9FC9-8B44-88A7-E60A39AEA93A}"/>
              </a:ext>
            </a:extLst>
          </p:cNvPr>
          <p:cNvPicPr>
            <a:picLocks noChangeAspect="1"/>
          </p:cNvPicPr>
          <p:nvPr/>
        </p:nvPicPr>
        <p:blipFill>
          <a:blip r:embed="rId2"/>
          <a:stretch>
            <a:fillRect/>
          </a:stretch>
        </p:blipFill>
        <p:spPr>
          <a:xfrm>
            <a:off x="1577577" y="2314705"/>
            <a:ext cx="7546688" cy="4553667"/>
          </a:xfrm>
          <a:prstGeom prst="rect">
            <a:avLst/>
          </a:prstGeom>
        </p:spPr>
      </p:pic>
      <p:pic>
        <p:nvPicPr>
          <p:cNvPr id="10" name="Picture 9">
            <a:extLst>
              <a:ext uri="{FF2B5EF4-FFF2-40B4-BE49-F238E27FC236}">
                <a16:creationId xmlns:a16="http://schemas.microsoft.com/office/drawing/2014/main" id="{01EBBE4A-08B7-9345-81E9-48D5A2189951}"/>
              </a:ext>
            </a:extLst>
          </p:cNvPr>
          <p:cNvPicPr>
            <a:picLocks noChangeAspect="1"/>
          </p:cNvPicPr>
          <p:nvPr/>
        </p:nvPicPr>
        <p:blipFill>
          <a:blip r:embed="rId3"/>
          <a:stretch>
            <a:fillRect/>
          </a:stretch>
        </p:blipFill>
        <p:spPr>
          <a:xfrm>
            <a:off x="9512163" y="5816600"/>
            <a:ext cx="2432050" cy="1041400"/>
          </a:xfrm>
          <a:prstGeom prst="rect">
            <a:avLst/>
          </a:prstGeom>
        </p:spPr>
      </p:pic>
    </p:spTree>
    <p:extLst>
      <p:ext uri="{BB962C8B-B14F-4D97-AF65-F5344CB8AC3E}">
        <p14:creationId xmlns:p14="http://schemas.microsoft.com/office/powerpoint/2010/main" val="31163483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133A3A-DA13-254B-A30E-FDB47065C04C}"/>
              </a:ext>
            </a:extLst>
          </p:cNvPr>
          <p:cNvSpPr>
            <a:spLocks noGrp="1"/>
          </p:cNvSpPr>
          <p:nvPr>
            <p:ph type="body" sz="quarter" idx="10"/>
          </p:nvPr>
        </p:nvSpPr>
        <p:spPr>
          <a:xfrm>
            <a:off x="838200" y="1876483"/>
            <a:ext cx="10515600" cy="389979"/>
          </a:xfrm>
        </p:spPr>
        <p:txBody>
          <a:bodyPr/>
          <a:lstStyle/>
          <a:p>
            <a:r>
              <a:rPr lang="en-US" dirty="0">
                <a:solidFill>
                  <a:srgbClr val="FF0000"/>
                </a:solidFill>
                <a:latin typeface="Helvetica" charset="0"/>
                <a:ea typeface="Times New Roman" charset="0"/>
              </a:rPr>
              <a:t>TDP</a:t>
            </a:r>
            <a:r>
              <a:rPr lang="en-US" baseline="-25000" dirty="0">
                <a:solidFill>
                  <a:srgbClr val="FF0000"/>
                </a:solidFill>
                <a:latin typeface="Helvetica" charset="0"/>
                <a:ea typeface="Times New Roman" charset="0"/>
              </a:rPr>
              <a:t>s</a:t>
            </a:r>
            <a:r>
              <a:rPr lang="en-US" dirty="0">
                <a:solidFill>
                  <a:srgbClr val="FF0000"/>
                </a:solidFill>
                <a:latin typeface="Helvetica" charset="0"/>
                <a:ea typeface="Times New Roman" charset="0"/>
              </a:rPr>
              <a:t>: 0.17, </a:t>
            </a:r>
            <a:r>
              <a:rPr lang="en-US" dirty="0" err="1">
                <a:solidFill>
                  <a:srgbClr val="FF0000"/>
                </a:solidFill>
                <a:latin typeface="Helvetica" charset="0"/>
                <a:ea typeface="Times New Roman" charset="0"/>
              </a:rPr>
              <a:t>TDP</a:t>
            </a:r>
            <a:r>
              <a:rPr lang="en-US" baseline="-25000" dirty="0" err="1">
                <a:solidFill>
                  <a:srgbClr val="FF0000"/>
                </a:solidFill>
                <a:latin typeface="Helvetica" charset="0"/>
                <a:ea typeface="Times New Roman" charset="0"/>
              </a:rPr>
              <a:t>genome</a:t>
            </a:r>
            <a:r>
              <a:rPr lang="en-US" baseline="-25000" dirty="0">
                <a:solidFill>
                  <a:srgbClr val="FF0000"/>
                </a:solidFill>
                <a:latin typeface="Helvetica" charset="0"/>
                <a:ea typeface="Times New Roman" charset="0"/>
              </a:rPr>
              <a:t> </a:t>
            </a:r>
            <a:r>
              <a:rPr lang="en-US" dirty="0">
                <a:solidFill>
                  <a:srgbClr val="FF0000"/>
                </a:solidFill>
                <a:latin typeface="Helvetica" charset="0"/>
                <a:ea typeface="Times New Roman" charset="0"/>
              </a:rPr>
              <a:t>:0.34</a:t>
            </a:r>
            <a:endParaRPr lang="en-US" dirty="0">
              <a:solidFill>
                <a:schemeClr val="tx1"/>
              </a:solidFill>
              <a:latin typeface="Helvetica" charset="0"/>
              <a:ea typeface="Times New Roman" charset="0"/>
            </a:endParaRPr>
          </a:p>
        </p:txBody>
      </p:sp>
      <p:sp>
        <p:nvSpPr>
          <p:cNvPr id="3" name="Title 2">
            <a:extLst>
              <a:ext uri="{FF2B5EF4-FFF2-40B4-BE49-F238E27FC236}">
                <a16:creationId xmlns:a16="http://schemas.microsoft.com/office/drawing/2014/main" id="{5C35F6DB-0F1B-1541-A9A2-22022CC694EA}"/>
              </a:ext>
            </a:extLst>
          </p:cNvPr>
          <p:cNvSpPr>
            <a:spLocks noGrp="1"/>
          </p:cNvSpPr>
          <p:nvPr>
            <p:ph type="title"/>
          </p:nvPr>
        </p:nvSpPr>
        <p:spPr/>
        <p:txBody>
          <a:bodyPr>
            <a:normAutofit/>
          </a:bodyPr>
          <a:lstStyle/>
          <a:p>
            <a:r>
              <a:rPr lang="en-US" sz="3200" dirty="0"/>
              <a:t>True Discovery Proportion (TDP) in Neural Crest Migration in Cancer</a:t>
            </a:r>
          </a:p>
        </p:txBody>
      </p:sp>
      <p:sp>
        <p:nvSpPr>
          <p:cNvPr id="4" name="Slide Number Placeholder 3">
            <a:extLst>
              <a:ext uri="{FF2B5EF4-FFF2-40B4-BE49-F238E27FC236}">
                <a16:creationId xmlns:a16="http://schemas.microsoft.com/office/drawing/2014/main" id="{0782C52E-6475-F94C-B29A-972E460A4FF4}"/>
              </a:ext>
            </a:extLst>
          </p:cNvPr>
          <p:cNvSpPr>
            <a:spLocks noGrp="1"/>
          </p:cNvSpPr>
          <p:nvPr>
            <p:ph type="sldNum" sz="quarter" idx="13"/>
          </p:nvPr>
        </p:nvSpPr>
        <p:spPr/>
        <p:txBody>
          <a:bodyPr/>
          <a:lstStyle/>
          <a:p>
            <a:fld id="{F5936FD3-174D-8740-A172-B7093C3E1B2E}" type="slidenum">
              <a:rPr lang="en-US" smtClean="0"/>
              <a:t>27</a:t>
            </a:fld>
            <a:endParaRPr lang="en-US"/>
          </a:p>
        </p:txBody>
      </p:sp>
      <p:pic>
        <p:nvPicPr>
          <p:cNvPr id="9" name="Picture 8">
            <a:extLst>
              <a:ext uri="{FF2B5EF4-FFF2-40B4-BE49-F238E27FC236}">
                <a16:creationId xmlns:a16="http://schemas.microsoft.com/office/drawing/2014/main" id="{3D975FAB-FD64-7C4A-8F5D-E646858A5C3E}"/>
              </a:ext>
            </a:extLst>
          </p:cNvPr>
          <p:cNvPicPr>
            <a:picLocks noChangeAspect="1"/>
          </p:cNvPicPr>
          <p:nvPr/>
        </p:nvPicPr>
        <p:blipFill>
          <a:blip r:embed="rId2"/>
          <a:stretch>
            <a:fillRect/>
          </a:stretch>
        </p:blipFill>
        <p:spPr>
          <a:xfrm>
            <a:off x="1932812" y="2338494"/>
            <a:ext cx="7263815" cy="4382981"/>
          </a:xfrm>
          <a:prstGeom prst="rect">
            <a:avLst/>
          </a:prstGeom>
        </p:spPr>
      </p:pic>
      <p:pic>
        <p:nvPicPr>
          <p:cNvPr id="10" name="Picture 9">
            <a:extLst>
              <a:ext uri="{FF2B5EF4-FFF2-40B4-BE49-F238E27FC236}">
                <a16:creationId xmlns:a16="http://schemas.microsoft.com/office/drawing/2014/main" id="{AE7F6D83-C6AC-704F-A6D9-713024724C55}"/>
              </a:ext>
            </a:extLst>
          </p:cNvPr>
          <p:cNvPicPr>
            <a:picLocks noChangeAspect="1"/>
          </p:cNvPicPr>
          <p:nvPr/>
        </p:nvPicPr>
        <p:blipFill>
          <a:blip r:embed="rId3"/>
          <a:stretch>
            <a:fillRect/>
          </a:stretch>
        </p:blipFill>
        <p:spPr>
          <a:xfrm>
            <a:off x="9512163" y="5816600"/>
            <a:ext cx="2432050" cy="1041400"/>
          </a:xfrm>
          <a:prstGeom prst="rect">
            <a:avLst/>
          </a:prstGeom>
        </p:spPr>
      </p:pic>
    </p:spTree>
    <p:extLst>
      <p:ext uri="{BB962C8B-B14F-4D97-AF65-F5344CB8AC3E}">
        <p14:creationId xmlns:p14="http://schemas.microsoft.com/office/powerpoint/2010/main" val="1877996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32F6FE-FA75-054F-9CA7-AB04EAFC6199}"/>
              </a:ext>
            </a:extLst>
          </p:cNvPr>
          <p:cNvSpPr>
            <a:spLocks noGrp="1"/>
          </p:cNvSpPr>
          <p:nvPr>
            <p:ph type="title"/>
          </p:nvPr>
        </p:nvSpPr>
        <p:spPr/>
        <p:txBody>
          <a:bodyPr/>
          <a:lstStyle/>
          <a:p>
            <a:r>
              <a:rPr lang="en-US" dirty="0"/>
              <a:t>Odds ratio for Gastric Cancer Network1 Pathway</a:t>
            </a:r>
          </a:p>
        </p:txBody>
      </p:sp>
      <p:sp>
        <p:nvSpPr>
          <p:cNvPr id="4" name="Slide Number Placeholder 3">
            <a:extLst>
              <a:ext uri="{FF2B5EF4-FFF2-40B4-BE49-F238E27FC236}">
                <a16:creationId xmlns:a16="http://schemas.microsoft.com/office/drawing/2014/main" id="{EE7DD644-C1C0-484F-9071-488259088014}"/>
              </a:ext>
            </a:extLst>
          </p:cNvPr>
          <p:cNvSpPr>
            <a:spLocks noGrp="1"/>
          </p:cNvSpPr>
          <p:nvPr>
            <p:ph type="sldNum" sz="quarter" idx="13"/>
          </p:nvPr>
        </p:nvSpPr>
        <p:spPr/>
        <p:txBody>
          <a:bodyPr/>
          <a:lstStyle/>
          <a:p>
            <a:fld id="{F5936FD3-174D-8740-A172-B7093C3E1B2E}" type="slidenum">
              <a:rPr lang="en-US" smtClean="0"/>
              <a:t>28</a:t>
            </a:fld>
            <a:endParaRPr lang="en-US"/>
          </a:p>
        </p:txBody>
      </p:sp>
      <p:graphicFrame>
        <p:nvGraphicFramePr>
          <p:cNvPr id="5" name="Table 5">
            <a:extLst>
              <a:ext uri="{FF2B5EF4-FFF2-40B4-BE49-F238E27FC236}">
                <a16:creationId xmlns:a16="http://schemas.microsoft.com/office/drawing/2014/main" id="{712FE027-0FF1-D047-8080-24CAF91C39A2}"/>
              </a:ext>
            </a:extLst>
          </p:cNvPr>
          <p:cNvGraphicFramePr>
            <a:graphicFrameLocks noGrp="1"/>
          </p:cNvGraphicFramePr>
          <p:nvPr>
            <p:extLst>
              <p:ext uri="{D42A27DB-BD31-4B8C-83A1-F6EECF244321}">
                <p14:modId xmlns:p14="http://schemas.microsoft.com/office/powerpoint/2010/main" val="3390560664"/>
              </p:ext>
            </p:extLst>
          </p:nvPr>
        </p:nvGraphicFramePr>
        <p:xfrm>
          <a:off x="838200" y="2103120"/>
          <a:ext cx="9317736" cy="1715390"/>
        </p:xfrm>
        <a:graphic>
          <a:graphicData uri="http://schemas.openxmlformats.org/drawingml/2006/table">
            <a:tbl>
              <a:tblPr firstRow="1" bandRow="1">
                <a:tableStyleId>{5C22544A-7EE6-4342-B048-85BDC9FD1C3A}</a:tableStyleId>
              </a:tblPr>
              <a:tblGrid>
                <a:gridCol w="3105912">
                  <a:extLst>
                    <a:ext uri="{9D8B030D-6E8A-4147-A177-3AD203B41FA5}">
                      <a16:colId xmlns:a16="http://schemas.microsoft.com/office/drawing/2014/main" val="1340817963"/>
                    </a:ext>
                  </a:extLst>
                </a:gridCol>
                <a:gridCol w="3105912">
                  <a:extLst>
                    <a:ext uri="{9D8B030D-6E8A-4147-A177-3AD203B41FA5}">
                      <a16:colId xmlns:a16="http://schemas.microsoft.com/office/drawing/2014/main" val="3936837807"/>
                    </a:ext>
                  </a:extLst>
                </a:gridCol>
                <a:gridCol w="3105912">
                  <a:extLst>
                    <a:ext uri="{9D8B030D-6E8A-4147-A177-3AD203B41FA5}">
                      <a16:colId xmlns:a16="http://schemas.microsoft.com/office/drawing/2014/main" val="3866789864"/>
                    </a:ext>
                  </a:extLst>
                </a:gridCol>
              </a:tblGrid>
              <a:tr h="522486">
                <a:tc>
                  <a:txBody>
                    <a:bodyPr/>
                    <a:lstStyle/>
                    <a:p>
                      <a:endParaRPr lang="en-US" dirty="0"/>
                    </a:p>
                  </a:txBody>
                  <a:tcPr/>
                </a:tc>
                <a:tc>
                  <a:txBody>
                    <a:bodyPr/>
                    <a:lstStyle/>
                    <a:p>
                      <a:r>
                        <a:rPr lang="en-US" dirty="0"/>
                        <a:t>Differentially expressed</a:t>
                      </a:r>
                    </a:p>
                  </a:txBody>
                  <a:tcPr/>
                </a:tc>
                <a:tc>
                  <a:txBody>
                    <a:bodyPr/>
                    <a:lstStyle/>
                    <a:p>
                      <a:r>
                        <a:rPr lang="en-US" dirty="0"/>
                        <a:t>Not differentially expressed</a:t>
                      </a:r>
                    </a:p>
                  </a:txBody>
                  <a:tcPr/>
                </a:tc>
                <a:extLst>
                  <a:ext uri="{0D108BD9-81ED-4DB2-BD59-A6C34878D82A}">
                    <a16:rowId xmlns:a16="http://schemas.microsoft.com/office/drawing/2014/main" val="1447788686"/>
                  </a:ext>
                </a:extLst>
              </a:tr>
              <a:tr h="530752">
                <a:tc>
                  <a:txBody>
                    <a:bodyPr/>
                    <a:lstStyle/>
                    <a:p>
                      <a:r>
                        <a:rPr lang="en-US" dirty="0"/>
                        <a:t>In Gastric Cancer pathway</a:t>
                      </a:r>
                    </a:p>
                  </a:txBody>
                  <a:tcPr/>
                </a:tc>
                <a:tc>
                  <a:txBody>
                    <a:bodyPr/>
                    <a:lstStyle/>
                    <a:p>
                      <a:r>
                        <a:rPr lang="en-US" dirty="0"/>
                        <a:t>16</a:t>
                      </a:r>
                    </a:p>
                  </a:txBody>
                  <a:tcPr/>
                </a:tc>
                <a:tc>
                  <a:txBody>
                    <a:bodyPr/>
                    <a:lstStyle/>
                    <a:p>
                      <a:r>
                        <a:rPr lang="en-US" dirty="0"/>
                        <a:t>6</a:t>
                      </a:r>
                    </a:p>
                  </a:txBody>
                  <a:tcPr/>
                </a:tc>
                <a:extLst>
                  <a:ext uri="{0D108BD9-81ED-4DB2-BD59-A6C34878D82A}">
                    <a16:rowId xmlns:a16="http://schemas.microsoft.com/office/drawing/2014/main" val="1128161427"/>
                  </a:ext>
                </a:extLst>
              </a:tr>
              <a:tr h="662152">
                <a:tc>
                  <a:txBody>
                    <a:bodyPr/>
                    <a:lstStyle/>
                    <a:p>
                      <a:r>
                        <a:rPr lang="en-US" dirty="0"/>
                        <a:t>Not in Gastric Cancer pathway</a:t>
                      </a:r>
                    </a:p>
                  </a:txBody>
                  <a:tcPr/>
                </a:tc>
                <a:tc>
                  <a:txBody>
                    <a:bodyPr/>
                    <a:lstStyle/>
                    <a:p>
                      <a:r>
                        <a:rPr lang="en-US" dirty="0"/>
                        <a:t>1006</a:t>
                      </a:r>
                    </a:p>
                  </a:txBody>
                  <a:tcPr/>
                </a:tc>
                <a:tc>
                  <a:txBody>
                    <a:bodyPr/>
                    <a:lstStyle/>
                    <a:p>
                      <a:r>
                        <a:rPr lang="en-US" dirty="0"/>
                        <a:t>3811</a:t>
                      </a:r>
                    </a:p>
                  </a:txBody>
                  <a:tcPr/>
                </a:tc>
                <a:extLst>
                  <a:ext uri="{0D108BD9-81ED-4DB2-BD59-A6C34878D82A}">
                    <a16:rowId xmlns:a16="http://schemas.microsoft.com/office/drawing/2014/main" val="3633568013"/>
                  </a:ext>
                </a:extLst>
              </a:tr>
            </a:tbl>
          </a:graphicData>
        </a:graphic>
      </p:graphicFrame>
      <p:sp>
        <p:nvSpPr>
          <p:cNvPr id="6" name="TextBox 5">
            <a:extLst>
              <a:ext uri="{FF2B5EF4-FFF2-40B4-BE49-F238E27FC236}">
                <a16:creationId xmlns:a16="http://schemas.microsoft.com/office/drawing/2014/main" id="{13576AED-3761-6F42-A166-92D64C387D1E}"/>
              </a:ext>
            </a:extLst>
          </p:cNvPr>
          <p:cNvSpPr txBox="1"/>
          <p:nvPr/>
        </p:nvSpPr>
        <p:spPr>
          <a:xfrm>
            <a:off x="838200" y="4230942"/>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Odds of finding a DE gene in the Gastric Cancer pathway = (16/22)/(6/22)=16/6</a:t>
            </a:r>
          </a:p>
          <a:p>
            <a:pPr>
              <a:spcAft>
                <a:spcPts val="600"/>
              </a:spcAft>
            </a:pPr>
            <a:r>
              <a:rPr lang="en-US" sz="2000" dirty="0">
                <a:latin typeface="Helvetica" charset="0"/>
                <a:ea typeface="Times New Roman" charset="0"/>
                <a:cs typeface="Arial" charset="0"/>
              </a:rPr>
              <a:t>Odds of finding a DE gene not in the pathway   =(1006/4817)/(3811/4817)=1006/3811</a:t>
            </a:r>
          </a:p>
          <a:p>
            <a:pPr>
              <a:spcAft>
                <a:spcPts val="600"/>
              </a:spcAft>
            </a:pPr>
            <a:r>
              <a:rPr lang="en-US" sz="2000" dirty="0">
                <a:latin typeface="Helvetica" charset="0"/>
                <a:ea typeface="Times New Roman" charset="0"/>
                <a:cs typeface="Arial" charset="0"/>
              </a:rPr>
              <a:t>Odds Ratio = (16/6)/(1006/3811)=10.1</a:t>
            </a:r>
          </a:p>
          <a:p>
            <a:pPr>
              <a:spcAft>
                <a:spcPts val="600"/>
              </a:spcAft>
            </a:pPr>
            <a:endParaRPr lang="en-US" sz="2000" dirty="0">
              <a:latin typeface="Helvetica" charset="0"/>
              <a:ea typeface="Times New Roman" charset="0"/>
              <a:cs typeface="Arial" charset="0"/>
            </a:endParaRPr>
          </a:p>
        </p:txBody>
      </p:sp>
    </p:spTree>
    <p:extLst>
      <p:ext uri="{BB962C8B-B14F-4D97-AF65-F5344CB8AC3E}">
        <p14:creationId xmlns:p14="http://schemas.microsoft.com/office/powerpoint/2010/main" val="596071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32F6FE-FA75-054F-9CA7-AB04EAFC6199}"/>
              </a:ext>
            </a:extLst>
          </p:cNvPr>
          <p:cNvSpPr>
            <a:spLocks noGrp="1"/>
          </p:cNvSpPr>
          <p:nvPr>
            <p:ph type="title"/>
          </p:nvPr>
        </p:nvSpPr>
        <p:spPr/>
        <p:txBody>
          <a:bodyPr/>
          <a:lstStyle/>
          <a:p>
            <a:r>
              <a:rPr lang="en-US" dirty="0"/>
              <a:t>Odds ratio for Neural Crest Migration in Cancer Pathway</a:t>
            </a:r>
          </a:p>
        </p:txBody>
      </p:sp>
      <p:sp>
        <p:nvSpPr>
          <p:cNvPr id="4" name="Slide Number Placeholder 3">
            <a:extLst>
              <a:ext uri="{FF2B5EF4-FFF2-40B4-BE49-F238E27FC236}">
                <a16:creationId xmlns:a16="http://schemas.microsoft.com/office/drawing/2014/main" id="{EE7DD644-C1C0-484F-9071-488259088014}"/>
              </a:ext>
            </a:extLst>
          </p:cNvPr>
          <p:cNvSpPr>
            <a:spLocks noGrp="1"/>
          </p:cNvSpPr>
          <p:nvPr>
            <p:ph type="sldNum" sz="quarter" idx="13"/>
          </p:nvPr>
        </p:nvSpPr>
        <p:spPr/>
        <p:txBody>
          <a:bodyPr/>
          <a:lstStyle/>
          <a:p>
            <a:fld id="{F5936FD3-174D-8740-A172-B7093C3E1B2E}" type="slidenum">
              <a:rPr lang="en-US" smtClean="0"/>
              <a:t>29</a:t>
            </a:fld>
            <a:endParaRPr lang="en-US"/>
          </a:p>
        </p:txBody>
      </p:sp>
      <p:graphicFrame>
        <p:nvGraphicFramePr>
          <p:cNvPr id="5" name="Table 5">
            <a:extLst>
              <a:ext uri="{FF2B5EF4-FFF2-40B4-BE49-F238E27FC236}">
                <a16:creationId xmlns:a16="http://schemas.microsoft.com/office/drawing/2014/main" id="{712FE027-0FF1-D047-8080-24CAF91C39A2}"/>
              </a:ext>
            </a:extLst>
          </p:cNvPr>
          <p:cNvGraphicFramePr>
            <a:graphicFrameLocks noGrp="1"/>
          </p:cNvGraphicFramePr>
          <p:nvPr>
            <p:extLst>
              <p:ext uri="{D42A27DB-BD31-4B8C-83A1-F6EECF244321}">
                <p14:modId xmlns:p14="http://schemas.microsoft.com/office/powerpoint/2010/main" val="74809672"/>
              </p:ext>
            </p:extLst>
          </p:nvPr>
        </p:nvGraphicFramePr>
        <p:xfrm>
          <a:off x="838200" y="2103120"/>
          <a:ext cx="9317736" cy="1715390"/>
        </p:xfrm>
        <a:graphic>
          <a:graphicData uri="http://schemas.openxmlformats.org/drawingml/2006/table">
            <a:tbl>
              <a:tblPr firstRow="1" bandRow="1">
                <a:tableStyleId>{5C22544A-7EE6-4342-B048-85BDC9FD1C3A}</a:tableStyleId>
              </a:tblPr>
              <a:tblGrid>
                <a:gridCol w="3105912">
                  <a:extLst>
                    <a:ext uri="{9D8B030D-6E8A-4147-A177-3AD203B41FA5}">
                      <a16:colId xmlns:a16="http://schemas.microsoft.com/office/drawing/2014/main" val="1340817963"/>
                    </a:ext>
                  </a:extLst>
                </a:gridCol>
                <a:gridCol w="3105912">
                  <a:extLst>
                    <a:ext uri="{9D8B030D-6E8A-4147-A177-3AD203B41FA5}">
                      <a16:colId xmlns:a16="http://schemas.microsoft.com/office/drawing/2014/main" val="3936837807"/>
                    </a:ext>
                  </a:extLst>
                </a:gridCol>
                <a:gridCol w="3105912">
                  <a:extLst>
                    <a:ext uri="{9D8B030D-6E8A-4147-A177-3AD203B41FA5}">
                      <a16:colId xmlns:a16="http://schemas.microsoft.com/office/drawing/2014/main" val="3866789864"/>
                    </a:ext>
                  </a:extLst>
                </a:gridCol>
              </a:tblGrid>
              <a:tr h="522486">
                <a:tc>
                  <a:txBody>
                    <a:bodyPr/>
                    <a:lstStyle/>
                    <a:p>
                      <a:endParaRPr lang="en-US" dirty="0"/>
                    </a:p>
                  </a:txBody>
                  <a:tcPr/>
                </a:tc>
                <a:tc>
                  <a:txBody>
                    <a:bodyPr/>
                    <a:lstStyle/>
                    <a:p>
                      <a:r>
                        <a:rPr lang="en-US" dirty="0"/>
                        <a:t>Differentially expressed</a:t>
                      </a:r>
                    </a:p>
                  </a:txBody>
                  <a:tcPr/>
                </a:tc>
                <a:tc>
                  <a:txBody>
                    <a:bodyPr/>
                    <a:lstStyle/>
                    <a:p>
                      <a:r>
                        <a:rPr lang="en-US" dirty="0"/>
                        <a:t>Not differentially expressed</a:t>
                      </a:r>
                    </a:p>
                  </a:txBody>
                  <a:tcPr/>
                </a:tc>
                <a:extLst>
                  <a:ext uri="{0D108BD9-81ED-4DB2-BD59-A6C34878D82A}">
                    <a16:rowId xmlns:a16="http://schemas.microsoft.com/office/drawing/2014/main" val="1447788686"/>
                  </a:ext>
                </a:extLst>
              </a:tr>
              <a:tr h="530752">
                <a:tc>
                  <a:txBody>
                    <a:bodyPr/>
                    <a:lstStyle/>
                    <a:p>
                      <a:r>
                        <a:rPr lang="en-US" dirty="0"/>
                        <a:t>In Neural Crest pathway</a:t>
                      </a:r>
                    </a:p>
                  </a:txBody>
                  <a:tcPr/>
                </a:tc>
                <a:tc>
                  <a:txBody>
                    <a:bodyPr/>
                    <a:lstStyle/>
                    <a:p>
                      <a:r>
                        <a:rPr lang="en-US" dirty="0"/>
                        <a:t>6</a:t>
                      </a:r>
                    </a:p>
                  </a:txBody>
                  <a:tcPr/>
                </a:tc>
                <a:tc>
                  <a:txBody>
                    <a:bodyPr/>
                    <a:lstStyle/>
                    <a:p>
                      <a:r>
                        <a:rPr lang="en-US" dirty="0"/>
                        <a:t>30</a:t>
                      </a:r>
                    </a:p>
                  </a:txBody>
                  <a:tcPr/>
                </a:tc>
                <a:extLst>
                  <a:ext uri="{0D108BD9-81ED-4DB2-BD59-A6C34878D82A}">
                    <a16:rowId xmlns:a16="http://schemas.microsoft.com/office/drawing/2014/main" val="1128161427"/>
                  </a:ext>
                </a:extLst>
              </a:tr>
              <a:tr h="662152">
                <a:tc>
                  <a:txBody>
                    <a:bodyPr/>
                    <a:lstStyle/>
                    <a:p>
                      <a:r>
                        <a:rPr lang="en-US" dirty="0"/>
                        <a:t>Not in Neural Crest pathway</a:t>
                      </a:r>
                    </a:p>
                  </a:txBody>
                  <a:tcPr/>
                </a:tc>
                <a:tc>
                  <a:txBody>
                    <a:bodyPr/>
                    <a:lstStyle/>
                    <a:p>
                      <a:r>
                        <a:rPr lang="en-US" dirty="0"/>
                        <a:t>1016</a:t>
                      </a:r>
                    </a:p>
                  </a:txBody>
                  <a:tcPr/>
                </a:tc>
                <a:tc>
                  <a:txBody>
                    <a:bodyPr/>
                    <a:lstStyle/>
                    <a:p>
                      <a:r>
                        <a:rPr lang="en-US" dirty="0"/>
                        <a:t>3787</a:t>
                      </a:r>
                    </a:p>
                  </a:txBody>
                  <a:tcPr/>
                </a:tc>
                <a:extLst>
                  <a:ext uri="{0D108BD9-81ED-4DB2-BD59-A6C34878D82A}">
                    <a16:rowId xmlns:a16="http://schemas.microsoft.com/office/drawing/2014/main" val="3633568013"/>
                  </a:ext>
                </a:extLst>
              </a:tr>
            </a:tbl>
          </a:graphicData>
        </a:graphic>
      </p:graphicFrame>
      <p:sp>
        <p:nvSpPr>
          <p:cNvPr id="6" name="TextBox 5">
            <a:extLst>
              <a:ext uri="{FF2B5EF4-FFF2-40B4-BE49-F238E27FC236}">
                <a16:creationId xmlns:a16="http://schemas.microsoft.com/office/drawing/2014/main" id="{13576AED-3761-6F42-A166-92D64C387D1E}"/>
              </a:ext>
            </a:extLst>
          </p:cNvPr>
          <p:cNvSpPr txBox="1"/>
          <p:nvPr/>
        </p:nvSpPr>
        <p:spPr>
          <a:xfrm>
            <a:off x="838200" y="4230942"/>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Odds of finding a DE gene in the Neural Crest pathway = (6/36)/(30/36)=6/30</a:t>
            </a:r>
          </a:p>
          <a:p>
            <a:pPr>
              <a:spcAft>
                <a:spcPts val="600"/>
              </a:spcAft>
            </a:pPr>
            <a:r>
              <a:rPr lang="en-US" sz="2000" dirty="0">
                <a:latin typeface="Helvetica" charset="0"/>
                <a:ea typeface="Times New Roman" charset="0"/>
                <a:cs typeface="Arial" charset="0"/>
              </a:rPr>
              <a:t>Odds of finding a DE gene not in the pathway   =(1016/4803)/(3787/4803)=1016/3787</a:t>
            </a:r>
          </a:p>
          <a:p>
            <a:pPr>
              <a:spcAft>
                <a:spcPts val="600"/>
              </a:spcAft>
            </a:pPr>
            <a:r>
              <a:rPr lang="en-US" sz="2000" dirty="0">
                <a:latin typeface="Helvetica" charset="0"/>
                <a:ea typeface="Times New Roman" charset="0"/>
                <a:cs typeface="Arial" charset="0"/>
              </a:rPr>
              <a:t>Odds Ratio = (6/30)/(1016/3787)=0.74</a:t>
            </a:r>
          </a:p>
          <a:p>
            <a:pPr>
              <a:spcAft>
                <a:spcPts val="600"/>
              </a:spcAft>
            </a:pPr>
            <a:endParaRPr lang="en-US" sz="2000" dirty="0">
              <a:latin typeface="Helvetica" charset="0"/>
              <a:ea typeface="Times New Roman" charset="0"/>
              <a:cs typeface="Arial" charset="0"/>
            </a:endParaRPr>
          </a:p>
        </p:txBody>
      </p:sp>
    </p:spTree>
    <p:extLst>
      <p:ext uri="{BB962C8B-B14F-4D97-AF65-F5344CB8AC3E}">
        <p14:creationId xmlns:p14="http://schemas.microsoft.com/office/powerpoint/2010/main" val="2547352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3CE1C8-D487-3D44-84B0-FAE472CC9EB3}"/>
              </a:ext>
            </a:extLst>
          </p:cNvPr>
          <p:cNvSpPr>
            <a:spLocks noGrp="1"/>
          </p:cNvSpPr>
          <p:nvPr>
            <p:ph type="body" sz="quarter" idx="10"/>
          </p:nvPr>
        </p:nvSpPr>
        <p:spPr>
          <a:xfrm>
            <a:off x="838200" y="1876483"/>
            <a:ext cx="10515600" cy="5189626"/>
          </a:xfrm>
        </p:spPr>
        <p:txBody>
          <a:bodyPr/>
          <a:lstStyle/>
          <a:p>
            <a:r>
              <a:rPr lang="en-US" dirty="0"/>
              <a:t>Context and background for enrichment methods</a:t>
            </a:r>
          </a:p>
          <a:p>
            <a:r>
              <a:rPr lang="en-US" dirty="0"/>
              <a:t>Primer on statistics</a:t>
            </a:r>
          </a:p>
          <a:p>
            <a:r>
              <a:rPr lang="en-US" dirty="0"/>
              <a:t>Statistics of Enrichment Methods</a:t>
            </a:r>
          </a:p>
          <a:p>
            <a:pPr lvl="1"/>
            <a:r>
              <a:rPr lang="en-US" dirty="0"/>
              <a:t>Choice of Parameter of Interest/Test statistic</a:t>
            </a:r>
          </a:p>
          <a:p>
            <a:pPr lvl="1"/>
            <a:r>
              <a:rPr lang="en-US" dirty="0"/>
              <a:t>Choice of Null Hypothesis</a:t>
            </a:r>
          </a:p>
          <a:p>
            <a:pPr lvl="1"/>
            <a:r>
              <a:rPr lang="en-US" dirty="0"/>
              <a:t>Sampling distribution of the Test statistic</a:t>
            </a:r>
          </a:p>
          <a:p>
            <a:r>
              <a:rPr lang="en-US" dirty="0"/>
              <a:t>Overview of the specific enrichment methods</a:t>
            </a:r>
          </a:p>
          <a:p>
            <a:r>
              <a:rPr lang="en-US" dirty="0"/>
              <a:t>Demo of the some methods in R</a:t>
            </a:r>
          </a:p>
          <a:p>
            <a:r>
              <a:rPr lang="en-US" dirty="0"/>
              <a:t>Guide to your choice of the method for your application</a:t>
            </a:r>
          </a:p>
          <a:p>
            <a:r>
              <a:rPr lang="en-US" dirty="0"/>
              <a:t>Questions</a:t>
            </a:r>
          </a:p>
          <a:p>
            <a:endParaRPr lang="en-US" dirty="0"/>
          </a:p>
        </p:txBody>
      </p:sp>
      <p:sp>
        <p:nvSpPr>
          <p:cNvPr id="3" name="Title 2"/>
          <p:cNvSpPr>
            <a:spLocks noGrp="1"/>
          </p:cNvSpPr>
          <p:nvPr>
            <p:ph type="title"/>
          </p:nvPr>
        </p:nvSpPr>
        <p:spPr/>
        <p:txBody>
          <a:bodyPr>
            <a:normAutofit/>
          </a:bodyPr>
          <a:lstStyle/>
          <a:p>
            <a:r>
              <a:rPr lang="en-US" sz="3600" dirty="0"/>
              <a:t>Outline and main messages</a:t>
            </a:r>
          </a:p>
        </p:txBody>
      </p:sp>
      <p:sp>
        <p:nvSpPr>
          <p:cNvPr id="4" name="TextBox 3">
            <a:extLst>
              <a:ext uri="{FF2B5EF4-FFF2-40B4-BE49-F238E27FC236}">
                <a16:creationId xmlns:a16="http://schemas.microsoft.com/office/drawing/2014/main" id="{F23A342D-5BF9-D743-A73F-7AE707797474}"/>
              </a:ext>
            </a:extLst>
          </p:cNvPr>
          <p:cNvSpPr txBox="1"/>
          <p:nvPr/>
        </p:nvSpPr>
        <p:spPr>
          <a:xfrm>
            <a:off x="2333625" y="2571750"/>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36011571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0001F9-BD98-C84C-9F8D-3D0CA08CC5DD}"/>
              </a:ext>
            </a:extLst>
          </p:cNvPr>
          <p:cNvSpPr>
            <a:spLocks noGrp="1"/>
          </p:cNvSpPr>
          <p:nvPr>
            <p:ph type="title"/>
          </p:nvPr>
        </p:nvSpPr>
        <p:spPr/>
        <p:txBody>
          <a:bodyPr/>
          <a:lstStyle/>
          <a:p>
            <a:r>
              <a:rPr lang="en-US" dirty="0"/>
              <a:t>Average fold-change of genes in pathway</a:t>
            </a:r>
          </a:p>
        </p:txBody>
      </p:sp>
      <p:pic>
        <p:nvPicPr>
          <p:cNvPr id="7" name="Picture 6">
            <a:extLst>
              <a:ext uri="{FF2B5EF4-FFF2-40B4-BE49-F238E27FC236}">
                <a16:creationId xmlns:a16="http://schemas.microsoft.com/office/drawing/2014/main" id="{3CD7522B-94BE-644D-BAD4-D7F14260741B}"/>
              </a:ext>
            </a:extLst>
          </p:cNvPr>
          <p:cNvPicPr>
            <a:picLocks noChangeAspect="1"/>
          </p:cNvPicPr>
          <p:nvPr/>
        </p:nvPicPr>
        <p:blipFill>
          <a:blip r:embed="rId2"/>
          <a:stretch>
            <a:fillRect/>
          </a:stretch>
        </p:blipFill>
        <p:spPr>
          <a:xfrm>
            <a:off x="936171" y="2015414"/>
            <a:ext cx="4828592" cy="4828592"/>
          </a:xfrm>
          <a:prstGeom prst="rect">
            <a:avLst/>
          </a:prstGeom>
        </p:spPr>
      </p:pic>
      <p:pic>
        <p:nvPicPr>
          <p:cNvPr id="9" name="Picture 8">
            <a:extLst>
              <a:ext uri="{FF2B5EF4-FFF2-40B4-BE49-F238E27FC236}">
                <a16:creationId xmlns:a16="http://schemas.microsoft.com/office/drawing/2014/main" id="{9CDDDB58-A94F-114A-83A3-9A5133B66968}"/>
              </a:ext>
            </a:extLst>
          </p:cNvPr>
          <p:cNvPicPr>
            <a:picLocks noChangeAspect="1"/>
          </p:cNvPicPr>
          <p:nvPr/>
        </p:nvPicPr>
        <p:blipFill>
          <a:blip r:embed="rId3"/>
          <a:stretch>
            <a:fillRect/>
          </a:stretch>
        </p:blipFill>
        <p:spPr>
          <a:xfrm>
            <a:off x="6831564" y="2096279"/>
            <a:ext cx="4747727" cy="4747727"/>
          </a:xfrm>
          <a:prstGeom prst="rect">
            <a:avLst/>
          </a:prstGeom>
        </p:spPr>
      </p:pic>
      <p:sp>
        <p:nvSpPr>
          <p:cNvPr id="10" name="TextBox 9">
            <a:extLst>
              <a:ext uri="{FF2B5EF4-FFF2-40B4-BE49-F238E27FC236}">
                <a16:creationId xmlns:a16="http://schemas.microsoft.com/office/drawing/2014/main" id="{6C661F3A-0CAC-9347-8A0B-9106BE7C15BD}"/>
              </a:ext>
            </a:extLst>
          </p:cNvPr>
          <p:cNvSpPr txBox="1"/>
          <p:nvPr/>
        </p:nvSpPr>
        <p:spPr>
          <a:xfrm>
            <a:off x="1399592" y="1436284"/>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Gastric Cancer Network 1</a:t>
            </a:r>
          </a:p>
        </p:txBody>
      </p:sp>
      <p:sp>
        <p:nvSpPr>
          <p:cNvPr id="11" name="TextBox 10">
            <a:extLst>
              <a:ext uri="{FF2B5EF4-FFF2-40B4-BE49-F238E27FC236}">
                <a16:creationId xmlns:a16="http://schemas.microsoft.com/office/drawing/2014/main" id="{B569F3D7-B9B8-0F4C-9781-E7E64820B725}"/>
              </a:ext>
            </a:extLst>
          </p:cNvPr>
          <p:cNvSpPr txBox="1"/>
          <p:nvPr/>
        </p:nvSpPr>
        <p:spPr>
          <a:xfrm>
            <a:off x="7206343" y="1473608"/>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Neural Crest Migration in Cancer</a:t>
            </a:r>
          </a:p>
        </p:txBody>
      </p:sp>
    </p:spTree>
    <p:extLst>
      <p:ext uri="{BB962C8B-B14F-4D97-AF65-F5344CB8AC3E}">
        <p14:creationId xmlns:p14="http://schemas.microsoft.com/office/powerpoint/2010/main" val="915937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3CE1C8-D487-3D44-84B0-FAE472CC9EB3}"/>
              </a:ext>
            </a:extLst>
          </p:cNvPr>
          <p:cNvSpPr>
            <a:spLocks noGrp="1"/>
          </p:cNvSpPr>
          <p:nvPr>
            <p:ph type="body" sz="quarter" idx="10"/>
          </p:nvPr>
        </p:nvSpPr>
        <p:spPr>
          <a:xfrm>
            <a:off x="838200" y="1876483"/>
            <a:ext cx="10515600" cy="5189626"/>
          </a:xfrm>
        </p:spPr>
        <p:txBody>
          <a:bodyPr/>
          <a:lstStyle/>
          <a:p>
            <a:r>
              <a:rPr lang="en-US" dirty="0"/>
              <a:t>Context and background for enrichment methods</a:t>
            </a:r>
          </a:p>
          <a:p>
            <a:r>
              <a:rPr lang="en-US" dirty="0"/>
              <a:t>Primer on statistics</a:t>
            </a:r>
          </a:p>
          <a:p>
            <a:r>
              <a:rPr lang="en-US" b="1" dirty="0"/>
              <a:t>Statistics of Enrichment Methods</a:t>
            </a:r>
          </a:p>
          <a:p>
            <a:pPr lvl="1"/>
            <a:r>
              <a:rPr lang="en-US" dirty="0"/>
              <a:t>Choice of Parameter of Interest/Test statistic</a:t>
            </a:r>
          </a:p>
          <a:p>
            <a:pPr lvl="1"/>
            <a:r>
              <a:rPr lang="en-US" b="1" dirty="0"/>
              <a:t>Choice of Null Hypothesis</a:t>
            </a:r>
          </a:p>
          <a:p>
            <a:pPr lvl="1"/>
            <a:r>
              <a:rPr lang="en-US" dirty="0"/>
              <a:t>Sampling distribution of the Test statistic</a:t>
            </a:r>
          </a:p>
          <a:p>
            <a:r>
              <a:rPr lang="en-US" dirty="0"/>
              <a:t>Overview of the specific enrichment methods</a:t>
            </a:r>
          </a:p>
          <a:p>
            <a:r>
              <a:rPr lang="en-US" dirty="0"/>
              <a:t>Demo of the some methods in R</a:t>
            </a:r>
          </a:p>
          <a:p>
            <a:r>
              <a:rPr lang="en-US" dirty="0"/>
              <a:t>Guide to your choice of the method for your application</a:t>
            </a:r>
          </a:p>
          <a:p>
            <a:r>
              <a:rPr lang="en-US" dirty="0"/>
              <a:t>Questions</a:t>
            </a:r>
          </a:p>
          <a:p>
            <a:endParaRPr lang="en-US" dirty="0"/>
          </a:p>
        </p:txBody>
      </p:sp>
      <p:sp>
        <p:nvSpPr>
          <p:cNvPr id="3" name="Title 2"/>
          <p:cNvSpPr>
            <a:spLocks noGrp="1"/>
          </p:cNvSpPr>
          <p:nvPr>
            <p:ph type="title"/>
          </p:nvPr>
        </p:nvSpPr>
        <p:spPr/>
        <p:txBody>
          <a:bodyPr>
            <a:normAutofit/>
          </a:bodyPr>
          <a:lstStyle/>
          <a:p>
            <a:r>
              <a:rPr lang="en-US" sz="3600" dirty="0"/>
              <a:t>Outline and main messages</a:t>
            </a:r>
          </a:p>
        </p:txBody>
      </p:sp>
      <p:sp>
        <p:nvSpPr>
          <p:cNvPr id="4" name="TextBox 3">
            <a:extLst>
              <a:ext uri="{FF2B5EF4-FFF2-40B4-BE49-F238E27FC236}">
                <a16:creationId xmlns:a16="http://schemas.microsoft.com/office/drawing/2014/main" id="{F23A342D-5BF9-D743-A73F-7AE707797474}"/>
              </a:ext>
            </a:extLst>
          </p:cNvPr>
          <p:cNvSpPr txBox="1"/>
          <p:nvPr/>
        </p:nvSpPr>
        <p:spPr>
          <a:xfrm>
            <a:off x="2333625" y="2571750"/>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201200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A207D0-A944-4042-9050-D40F0F1C6A36}"/>
              </a:ext>
            </a:extLst>
          </p:cNvPr>
          <p:cNvSpPr>
            <a:spLocks noGrp="1"/>
          </p:cNvSpPr>
          <p:nvPr>
            <p:ph type="body" sz="quarter" idx="10"/>
          </p:nvPr>
        </p:nvSpPr>
        <p:spPr>
          <a:xfrm>
            <a:off x="838200" y="1876483"/>
            <a:ext cx="10515600" cy="4906984"/>
          </a:xfrm>
        </p:spPr>
        <p:txBody>
          <a:bodyPr/>
          <a:lstStyle/>
          <a:p>
            <a:r>
              <a:rPr lang="en-US" dirty="0">
                <a:solidFill>
                  <a:schemeClr val="tx1"/>
                </a:solidFill>
                <a:latin typeface="Helvetica" charset="0"/>
                <a:ea typeface="Times New Roman" charset="0"/>
              </a:rPr>
              <a:t>TDP</a:t>
            </a:r>
            <a:r>
              <a:rPr lang="en-US" baseline="-25000" dirty="0">
                <a:solidFill>
                  <a:schemeClr val="tx1"/>
                </a:solidFill>
                <a:latin typeface="Helvetica" charset="0"/>
                <a:ea typeface="Times New Roman" charset="0"/>
              </a:rPr>
              <a:t>s</a:t>
            </a:r>
            <a:r>
              <a:rPr lang="en-US" dirty="0">
                <a:solidFill>
                  <a:schemeClr val="tx1"/>
                </a:solidFill>
                <a:latin typeface="Helvetica" charset="0"/>
                <a:ea typeface="Times New Roman" charset="0"/>
              </a:rPr>
              <a:t> = 0 </a:t>
            </a:r>
            <a:r>
              <a:rPr lang="en-US" i="1" dirty="0">
                <a:solidFill>
                  <a:schemeClr val="tx1"/>
                </a:solidFill>
                <a:latin typeface="Helvetica" charset="0"/>
                <a:ea typeface="Times New Roman" charset="0"/>
              </a:rPr>
              <a:t>OR</a:t>
            </a:r>
            <a:r>
              <a:rPr lang="en-US" dirty="0">
                <a:solidFill>
                  <a:schemeClr val="tx1"/>
                </a:solidFill>
                <a:latin typeface="Helvetica" charset="0"/>
                <a:ea typeface="Times New Roman" charset="0"/>
              </a:rPr>
              <a:t> TDP</a:t>
            </a:r>
            <a:r>
              <a:rPr lang="en-US" baseline="-25000" dirty="0">
                <a:solidFill>
                  <a:schemeClr val="tx1"/>
                </a:solidFill>
                <a:latin typeface="Helvetica" charset="0"/>
                <a:ea typeface="Times New Roman" charset="0"/>
              </a:rPr>
              <a:t>s</a:t>
            </a:r>
            <a:r>
              <a:rPr lang="en-US" dirty="0">
                <a:solidFill>
                  <a:schemeClr val="tx1"/>
                </a:solidFill>
                <a:latin typeface="Helvetica" charset="0"/>
                <a:ea typeface="Times New Roman" charset="0"/>
              </a:rPr>
              <a:t> ≤ c </a:t>
            </a:r>
          </a:p>
          <a:p>
            <a:r>
              <a:rPr lang="en-US" dirty="0">
                <a:solidFill>
                  <a:schemeClr val="tx1"/>
                </a:solidFill>
                <a:latin typeface="Helvetica" charset="0"/>
                <a:ea typeface="Times New Roman" charset="0"/>
              </a:rPr>
              <a:t>Average log2 fold-change = 0 </a:t>
            </a:r>
            <a:r>
              <a:rPr lang="en-US" i="1" dirty="0">
                <a:solidFill>
                  <a:schemeClr val="tx1"/>
                </a:solidFill>
                <a:latin typeface="Helvetica" charset="0"/>
                <a:ea typeface="Times New Roman" charset="0"/>
              </a:rPr>
              <a:t>OR</a:t>
            </a:r>
            <a:r>
              <a:rPr lang="en-US" dirty="0">
                <a:solidFill>
                  <a:schemeClr val="tx1"/>
                </a:solidFill>
                <a:latin typeface="Helvetica" charset="0"/>
                <a:ea typeface="Times New Roman" charset="0"/>
              </a:rPr>
              <a:t> |Average log2 fold-change| ≤ c</a:t>
            </a:r>
          </a:p>
          <a:p>
            <a:r>
              <a:rPr lang="en-US" dirty="0">
                <a:solidFill>
                  <a:schemeClr val="tx1"/>
                </a:solidFill>
                <a:latin typeface="Helvetica" charset="0"/>
                <a:ea typeface="Times New Roman" charset="0"/>
              </a:rPr>
              <a:t>Odds Ratio = 1</a:t>
            </a:r>
          </a:p>
          <a:p>
            <a:r>
              <a:rPr lang="en-US" b="1" u="sng" dirty="0">
                <a:solidFill>
                  <a:schemeClr val="tx1"/>
                </a:solidFill>
                <a:latin typeface="Helvetica" charset="0"/>
                <a:ea typeface="Times New Roman" charset="0"/>
              </a:rPr>
              <a:t>Self-contained hypothesis (c = 0)</a:t>
            </a:r>
            <a:r>
              <a:rPr lang="en-US" dirty="0">
                <a:solidFill>
                  <a:schemeClr val="tx1"/>
                </a:solidFill>
                <a:latin typeface="Helvetica" charset="0"/>
                <a:ea typeface="Times New Roman" charset="0"/>
              </a:rPr>
              <a:t>: You have a pathway in mind and want to know if these genes in this pathway have altered expression</a:t>
            </a:r>
          </a:p>
          <a:p>
            <a:r>
              <a:rPr lang="en-US" dirty="0">
                <a:solidFill>
                  <a:schemeClr val="tx1"/>
                </a:solidFill>
                <a:latin typeface="Helvetica" charset="0"/>
                <a:ea typeface="Times New Roman" charset="0"/>
              </a:rPr>
              <a:t> </a:t>
            </a:r>
            <a:r>
              <a:rPr lang="en-US" b="1" u="sng" dirty="0">
                <a:solidFill>
                  <a:schemeClr val="tx1"/>
                </a:solidFill>
                <a:latin typeface="Helvetica" charset="0"/>
                <a:ea typeface="Times New Roman" charset="0"/>
              </a:rPr>
              <a:t>Competitive hypothesis (c from genome)</a:t>
            </a:r>
            <a:r>
              <a:rPr lang="en-US" dirty="0">
                <a:solidFill>
                  <a:schemeClr val="tx1"/>
                </a:solidFill>
                <a:latin typeface="Helvetica" charset="0"/>
                <a:ea typeface="Times New Roman" charset="0"/>
              </a:rPr>
              <a:t>: You are interested pathway whose genes are “more” altered than other genes not in the pathway</a:t>
            </a:r>
          </a:p>
          <a:p>
            <a:endParaRPr lang="en-US" dirty="0"/>
          </a:p>
        </p:txBody>
      </p:sp>
      <p:sp>
        <p:nvSpPr>
          <p:cNvPr id="3" name="Title 2">
            <a:extLst>
              <a:ext uri="{FF2B5EF4-FFF2-40B4-BE49-F238E27FC236}">
                <a16:creationId xmlns:a16="http://schemas.microsoft.com/office/drawing/2014/main" id="{5924F997-E475-5440-87B9-C6C42D3E5F23}"/>
              </a:ext>
            </a:extLst>
          </p:cNvPr>
          <p:cNvSpPr>
            <a:spLocks noGrp="1"/>
          </p:cNvSpPr>
          <p:nvPr>
            <p:ph type="title"/>
          </p:nvPr>
        </p:nvSpPr>
        <p:spPr/>
        <p:txBody>
          <a:bodyPr/>
          <a:lstStyle/>
          <a:p>
            <a:r>
              <a:rPr lang="en-US" dirty="0"/>
              <a:t>What should our null hypothesis be?</a:t>
            </a:r>
          </a:p>
        </p:txBody>
      </p:sp>
    </p:spTree>
    <p:extLst>
      <p:ext uri="{BB962C8B-B14F-4D97-AF65-F5344CB8AC3E}">
        <p14:creationId xmlns:p14="http://schemas.microsoft.com/office/powerpoint/2010/main" val="1432186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9E6924-C063-854A-A194-AFCA25C385F8}"/>
              </a:ext>
            </a:extLst>
          </p:cNvPr>
          <p:cNvSpPr>
            <a:spLocks noGrp="1"/>
          </p:cNvSpPr>
          <p:nvPr>
            <p:ph type="body" sz="quarter" idx="10"/>
          </p:nvPr>
        </p:nvSpPr>
        <p:spPr>
          <a:xfrm>
            <a:off x="838200" y="1876483"/>
            <a:ext cx="10515600" cy="3385029"/>
          </a:xfrm>
        </p:spPr>
        <p:txBody>
          <a:bodyPr/>
          <a:lstStyle/>
          <a:p>
            <a:r>
              <a:rPr lang="en-US" dirty="0"/>
              <a:t>Does the definition of Odds Ratio imply a Self-contained or a Competitive Hypothesis?</a:t>
            </a:r>
          </a:p>
          <a:p>
            <a:r>
              <a:rPr lang="en-US" i="1" dirty="0"/>
              <a:t>Respond to Poll</a:t>
            </a:r>
          </a:p>
          <a:p>
            <a:r>
              <a:rPr lang="en-US" b="1" dirty="0"/>
              <a:t>Competitive Hypothesis!</a:t>
            </a:r>
          </a:p>
          <a:p>
            <a:pPr lvl="1"/>
            <a:r>
              <a:rPr lang="en-US" dirty="0"/>
              <a:t>The odds of finding a differentially expressed gene in the Gastric Cancer Network 1 pathway is 10 times the odds of finding a differentially expressed gene not in this pathway </a:t>
            </a:r>
          </a:p>
          <a:p>
            <a:endParaRPr lang="en-US" dirty="0"/>
          </a:p>
        </p:txBody>
      </p:sp>
      <p:sp>
        <p:nvSpPr>
          <p:cNvPr id="3" name="Title 2">
            <a:extLst>
              <a:ext uri="{FF2B5EF4-FFF2-40B4-BE49-F238E27FC236}">
                <a16:creationId xmlns:a16="http://schemas.microsoft.com/office/drawing/2014/main" id="{02809BB5-2E6D-704B-B822-E28CF1D30991}"/>
              </a:ext>
            </a:extLst>
          </p:cNvPr>
          <p:cNvSpPr>
            <a:spLocks noGrp="1"/>
          </p:cNvSpPr>
          <p:nvPr>
            <p:ph type="title"/>
          </p:nvPr>
        </p:nvSpPr>
        <p:spPr/>
        <p:txBody>
          <a:bodyPr/>
          <a:lstStyle/>
          <a:p>
            <a:r>
              <a:rPr lang="en-US" dirty="0"/>
              <a:t>Question 4</a:t>
            </a:r>
          </a:p>
        </p:txBody>
      </p:sp>
    </p:spTree>
    <p:extLst>
      <p:ext uri="{BB962C8B-B14F-4D97-AF65-F5344CB8AC3E}">
        <p14:creationId xmlns:p14="http://schemas.microsoft.com/office/powerpoint/2010/main" val="160018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3CE1C8-D487-3D44-84B0-FAE472CC9EB3}"/>
              </a:ext>
            </a:extLst>
          </p:cNvPr>
          <p:cNvSpPr>
            <a:spLocks noGrp="1"/>
          </p:cNvSpPr>
          <p:nvPr>
            <p:ph type="body" sz="quarter" idx="10"/>
          </p:nvPr>
        </p:nvSpPr>
        <p:spPr>
          <a:xfrm>
            <a:off x="838200" y="1876483"/>
            <a:ext cx="10515600" cy="5189626"/>
          </a:xfrm>
        </p:spPr>
        <p:txBody>
          <a:bodyPr/>
          <a:lstStyle/>
          <a:p>
            <a:r>
              <a:rPr lang="en-US" dirty="0"/>
              <a:t>Context and background for enrichment methods</a:t>
            </a:r>
          </a:p>
          <a:p>
            <a:r>
              <a:rPr lang="en-US" dirty="0"/>
              <a:t>Primer on statistics</a:t>
            </a:r>
          </a:p>
          <a:p>
            <a:r>
              <a:rPr lang="en-US" b="1" dirty="0"/>
              <a:t>Statistics of Enrichment Methods</a:t>
            </a:r>
          </a:p>
          <a:p>
            <a:pPr lvl="1"/>
            <a:r>
              <a:rPr lang="en-US" dirty="0"/>
              <a:t>Choice of Parameter of Interest/Test statistic</a:t>
            </a:r>
          </a:p>
          <a:p>
            <a:pPr lvl="1"/>
            <a:r>
              <a:rPr lang="en-US" dirty="0"/>
              <a:t>Choice of Null Hypothesis</a:t>
            </a:r>
          </a:p>
          <a:p>
            <a:pPr lvl="1"/>
            <a:r>
              <a:rPr lang="en-US" b="1" dirty="0"/>
              <a:t>Sampling distribution of the Test statistic</a:t>
            </a:r>
          </a:p>
          <a:p>
            <a:r>
              <a:rPr lang="en-US" dirty="0"/>
              <a:t>Overview of the specific enrichment methods</a:t>
            </a:r>
          </a:p>
          <a:p>
            <a:r>
              <a:rPr lang="en-US" dirty="0"/>
              <a:t>Demo of the some methods in R</a:t>
            </a:r>
          </a:p>
          <a:p>
            <a:r>
              <a:rPr lang="en-US" dirty="0"/>
              <a:t>Guide to your choice of the method for your application</a:t>
            </a:r>
          </a:p>
          <a:p>
            <a:r>
              <a:rPr lang="en-US" dirty="0"/>
              <a:t>Questions</a:t>
            </a:r>
          </a:p>
          <a:p>
            <a:endParaRPr lang="en-US" dirty="0"/>
          </a:p>
        </p:txBody>
      </p:sp>
      <p:sp>
        <p:nvSpPr>
          <p:cNvPr id="3" name="Title 2"/>
          <p:cNvSpPr>
            <a:spLocks noGrp="1"/>
          </p:cNvSpPr>
          <p:nvPr>
            <p:ph type="title"/>
          </p:nvPr>
        </p:nvSpPr>
        <p:spPr/>
        <p:txBody>
          <a:bodyPr>
            <a:normAutofit/>
          </a:bodyPr>
          <a:lstStyle/>
          <a:p>
            <a:r>
              <a:rPr lang="en-US" sz="3600" dirty="0"/>
              <a:t>Outline and main messages</a:t>
            </a:r>
          </a:p>
        </p:txBody>
      </p:sp>
      <p:sp>
        <p:nvSpPr>
          <p:cNvPr id="4" name="TextBox 3">
            <a:extLst>
              <a:ext uri="{FF2B5EF4-FFF2-40B4-BE49-F238E27FC236}">
                <a16:creationId xmlns:a16="http://schemas.microsoft.com/office/drawing/2014/main" id="{F23A342D-5BF9-D743-A73F-7AE707797474}"/>
              </a:ext>
            </a:extLst>
          </p:cNvPr>
          <p:cNvSpPr txBox="1"/>
          <p:nvPr/>
        </p:nvSpPr>
        <p:spPr>
          <a:xfrm>
            <a:off x="2333625" y="2571750"/>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6405916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24DD12-87B3-714C-B022-27132079AF7E}"/>
              </a:ext>
            </a:extLst>
          </p:cNvPr>
          <p:cNvSpPr>
            <a:spLocks noGrp="1"/>
          </p:cNvSpPr>
          <p:nvPr>
            <p:ph type="body" sz="quarter" idx="10"/>
          </p:nvPr>
        </p:nvSpPr>
        <p:spPr>
          <a:xfrm>
            <a:off x="838200" y="1876483"/>
            <a:ext cx="10515600" cy="2583271"/>
          </a:xfrm>
        </p:spPr>
        <p:txBody>
          <a:bodyPr/>
          <a:lstStyle/>
          <a:p>
            <a:r>
              <a:rPr lang="en-US" dirty="0"/>
              <a:t>…that reflects </a:t>
            </a:r>
            <a:r>
              <a:rPr lang="en-US" u="sng" dirty="0"/>
              <a:t>how likely a given observation</a:t>
            </a:r>
            <a:r>
              <a:rPr lang="en-US" dirty="0"/>
              <a:t> is </a:t>
            </a:r>
            <a:r>
              <a:rPr lang="en-US" u="sng" dirty="0"/>
              <a:t>under</a:t>
            </a:r>
            <a:r>
              <a:rPr lang="en-US" dirty="0"/>
              <a:t> </a:t>
            </a:r>
            <a:r>
              <a:rPr lang="en-US" u="sng" dirty="0"/>
              <a:t>repeated attempts </a:t>
            </a:r>
            <a:r>
              <a:rPr lang="en-US" dirty="0"/>
              <a:t>at </a:t>
            </a:r>
            <a:r>
              <a:rPr lang="en-US" u="sng" dirty="0"/>
              <a:t>performing </a:t>
            </a:r>
            <a:r>
              <a:rPr lang="en-US" b="1" u="sng" dirty="0"/>
              <a:t>a given experiment</a:t>
            </a:r>
          </a:p>
          <a:p>
            <a:r>
              <a:rPr lang="en-US" dirty="0"/>
              <a:t>…knowing what </a:t>
            </a:r>
            <a:r>
              <a:rPr lang="en-US" b="1" u="sng" dirty="0"/>
              <a:t>this experiment</a:t>
            </a:r>
            <a:r>
              <a:rPr lang="en-US" u="sng" dirty="0"/>
              <a:t> </a:t>
            </a:r>
            <a:r>
              <a:rPr lang="en-US" dirty="0"/>
              <a:t>is critical to interpreting the significance of the p-value, here specifically in the context of enrichment analyses methods</a:t>
            </a:r>
          </a:p>
          <a:p>
            <a:endParaRPr lang="en-US" dirty="0"/>
          </a:p>
        </p:txBody>
      </p:sp>
      <p:sp>
        <p:nvSpPr>
          <p:cNvPr id="3" name="Title 2">
            <a:extLst>
              <a:ext uri="{FF2B5EF4-FFF2-40B4-BE49-F238E27FC236}">
                <a16:creationId xmlns:a16="http://schemas.microsoft.com/office/drawing/2014/main" id="{393D24E9-E23D-274D-A86B-34087C6BC379}"/>
              </a:ext>
            </a:extLst>
          </p:cNvPr>
          <p:cNvSpPr>
            <a:spLocks noGrp="1"/>
          </p:cNvSpPr>
          <p:nvPr>
            <p:ph type="title"/>
          </p:nvPr>
        </p:nvSpPr>
        <p:spPr/>
        <p:txBody>
          <a:bodyPr/>
          <a:lstStyle/>
          <a:p>
            <a:r>
              <a:rPr lang="en-US" dirty="0"/>
              <a:t>There is a story behind every p-value…</a:t>
            </a:r>
          </a:p>
        </p:txBody>
      </p:sp>
    </p:spTree>
    <p:extLst>
      <p:ext uri="{BB962C8B-B14F-4D97-AF65-F5344CB8AC3E}">
        <p14:creationId xmlns:p14="http://schemas.microsoft.com/office/powerpoint/2010/main" val="3313888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A625C8-57A5-3543-BE4E-317EBCCB67E0}"/>
              </a:ext>
            </a:extLst>
          </p:cNvPr>
          <p:cNvSpPr>
            <a:spLocks noGrp="1"/>
          </p:cNvSpPr>
          <p:nvPr>
            <p:ph type="body" sz="quarter" idx="10"/>
          </p:nvPr>
        </p:nvSpPr>
        <p:spPr>
          <a:xfrm>
            <a:off x="838200" y="1876483"/>
            <a:ext cx="10515600" cy="2971070"/>
          </a:xfrm>
        </p:spPr>
        <p:txBody>
          <a:bodyPr/>
          <a:lstStyle/>
          <a:p>
            <a:r>
              <a:rPr lang="en-US" dirty="0"/>
              <a:t>What kind of experiments would you like to be implicit in the estimation of p-values for enrichment of given pathways?</a:t>
            </a:r>
          </a:p>
          <a:p>
            <a:r>
              <a:rPr lang="en-US" i="1" dirty="0"/>
              <a:t>Respond to Poll</a:t>
            </a:r>
          </a:p>
          <a:p>
            <a:r>
              <a:rPr lang="en-US" dirty="0">
                <a:solidFill>
                  <a:srgbClr val="FF0000"/>
                </a:solidFill>
              </a:rPr>
              <a:t>Ideally, one would want to go back find new bladder cancer patient samples, isolate their tumor and normal tissues and sequence their RNA and verify that the same pathways are enriched in these samples as well</a:t>
            </a:r>
          </a:p>
        </p:txBody>
      </p:sp>
      <p:sp>
        <p:nvSpPr>
          <p:cNvPr id="3" name="Title 2">
            <a:extLst>
              <a:ext uri="{FF2B5EF4-FFF2-40B4-BE49-F238E27FC236}">
                <a16:creationId xmlns:a16="http://schemas.microsoft.com/office/drawing/2014/main" id="{1E9EC30D-5B72-1941-979C-F9236117DF81}"/>
              </a:ext>
            </a:extLst>
          </p:cNvPr>
          <p:cNvSpPr>
            <a:spLocks noGrp="1"/>
          </p:cNvSpPr>
          <p:nvPr>
            <p:ph type="title"/>
          </p:nvPr>
        </p:nvSpPr>
        <p:spPr/>
        <p:txBody>
          <a:bodyPr/>
          <a:lstStyle/>
          <a:p>
            <a:r>
              <a:rPr lang="en-US" dirty="0"/>
              <a:t>Question 5</a:t>
            </a:r>
          </a:p>
        </p:txBody>
      </p:sp>
    </p:spTree>
    <p:extLst>
      <p:ext uri="{BB962C8B-B14F-4D97-AF65-F5344CB8AC3E}">
        <p14:creationId xmlns:p14="http://schemas.microsoft.com/office/powerpoint/2010/main" val="386980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29EA3F-DB6F-8B42-8E5C-05671C845355}"/>
              </a:ext>
            </a:extLst>
          </p:cNvPr>
          <p:cNvSpPr>
            <a:spLocks noGrp="1"/>
          </p:cNvSpPr>
          <p:nvPr>
            <p:ph type="body" sz="quarter" idx="10"/>
          </p:nvPr>
        </p:nvSpPr>
        <p:spPr>
          <a:xfrm>
            <a:off x="838200" y="1876483"/>
            <a:ext cx="10515600" cy="2323713"/>
          </a:xfrm>
        </p:spPr>
        <p:txBody>
          <a:bodyPr/>
          <a:lstStyle/>
          <a:p>
            <a:r>
              <a:rPr lang="en-US" dirty="0"/>
              <a:t>What is the implied experiment in the definition of the Odds Ratio?</a:t>
            </a:r>
          </a:p>
          <a:p>
            <a:r>
              <a:rPr lang="en-US" i="1" dirty="0"/>
              <a:t>Respond to Poll</a:t>
            </a:r>
          </a:p>
          <a:p>
            <a:endParaRPr lang="en-US" dirty="0"/>
          </a:p>
          <a:p>
            <a:endParaRPr lang="en-US" dirty="0"/>
          </a:p>
        </p:txBody>
      </p:sp>
      <p:sp>
        <p:nvSpPr>
          <p:cNvPr id="3" name="Title 2">
            <a:extLst>
              <a:ext uri="{FF2B5EF4-FFF2-40B4-BE49-F238E27FC236}">
                <a16:creationId xmlns:a16="http://schemas.microsoft.com/office/drawing/2014/main" id="{DE286134-8AF9-AD48-A37C-E1A20DE23F89}"/>
              </a:ext>
            </a:extLst>
          </p:cNvPr>
          <p:cNvSpPr>
            <a:spLocks noGrp="1"/>
          </p:cNvSpPr>
          <p:nvPr>
            <p:ph type="title"/>
          </p:nvPr>
        </p:nvSpPr>
        <p:spPr/>
        <p:txBody>
          <a:bodyPr/>
          <a:lstStyle/>
          <a:p>
            <a:r>
              <a:rPr lang="en-US" dirty="0"/>
              <a:t>Question 6</a:t>
            </a:r>
          </a:p>
        </p:txBody>
      </p:sp>
    </p:spTree>
    <p:extLst>
      <p:ext uri="{BB962C8B-B14F-4D97-AF65-F5344CB8AC3E}">
        <p14:creationId xmlns:p14="http://schemas.microsoft.com/office/powerpoint/2010/main" val="3033938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0CEA9E-BE01-0344-A5A4-94BAF4626C43}"/>
              </a:ext>
            </a:extLst>
          </p:cNvPr>
          <p:cNvSpPr>
            <a:spLocks noGrp="1"/>
          </p:cNvSpPr>
          <p:nvPr>
            <p:ph type="title"/>
          </p:nvPr>
        </p:nvSpPr>
        <p:spPr/>
        <p:txBody>
          <a:bodyPr>
            <a:normAutofit/>
          </a:bodyPr>
          <a:lstStyle/>
          <a:p>
            <a:r>
              <a:rPr lang="en-US" sz="3600" dirty="0"/>
              <a:t>Gene permutation implicit in estimation of significance of odds ratio </a:t>
            </a:r>
          </a:p>
        </p:txBody>
      </p:sp>
      <p:grpSp>
        <p:nvGrpSpPr>
          <p:cNvPr id="10" name="Group 9">
            <a:extLst>
              <a:ext uri="{FF2B5EF4-FFF2-40B4-BE49-F238E27FC236}">
                <a16:creationId xmlns:a16="http://schemas.microsoft.com/office/drawing/2014/main" id="{D1061982-D9DD-034F-8F7B-39A77CA0E252}"/>
              </a:ext>
            </a:extLst>
          </p:cNvPr>
          <p:cNvGrpSpPr/>
          <p:nvPr/>
        </p:nvGrpSpPr>
        <p:grpSpPr>
          <a:xfrm>
            <a:off x="2903456" y="2186306"/>
            <a:ext cx="3060572" cy="207390"/>
            <a:chOff x="2903456" y="2186306"/>
            <a:chExt cx="3060572" cy="207390"/>
          </a:xfrm>
        </p:grpSpPr>
        <p:sp>
          <p:nvSpPr>
            <p:cNvPr id="4" name="Oval 3">
              <a:extLst>
                <a:ext uri="{FF2B5EF4-FFF2-40B4-BE49-F238E27FC236}">
                  <a16:creationId xmlns:a16="http://schemas.microsoft.com/office/drawing/2014/main" id="{2B171C09-B0A7-4F41-B7CE-5E8D32AC1DA4}"/>
                </a:ext>
              </a:extLst>
            </p:cNvPr>
            <p:cNvSpPr/>
            <p:nvPr/>
          </p:nvSpPr>
          <p:spPr>
            <a:xfrm>
              <a:off x="2903456"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AB84797-28B9-9E4D-99A6-C884BEA019BE}"/>
                </a:ext>
              </a:extLst>
            </p:cNvPr>
            <p:cNvSpPr/>
            <p:nvPr/>
          </p:nvSpPr>
          <p:spPr>
            <a:xfrm>
              <a:off x="3461209"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AF61F67-5893-C747-B838-B513E1690A3D}"/>
                </a:ext>
              </a:extLst>
            </p:cNvPr>
            <p:cNvSpPr/>
            <p:nvPr/>
          </p:nvSpPr>
          <p:spPr>
            <a:xfrm>
              <a:off x="4018962"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CF2D553-953D-8E44-AA22-D512420E9B8C}"/>
                </a:ext>
              </a:extLst>
            </p:cNvPr>
            <p:cNvSpPr/>
            <p:nvPr/>
          </p:nvSpPr>
          <p:spPr>
            <a:xfrm>
              <a:off x="458614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722054E-9349-B441-B0FC-5D9DD8BED965}"/>
                </a:ext>
              </a:extLst>
            </p:cNvPr>
            <p:cNvSpPr/>
            <p:nvPr/>
          </p:nvSpPr>
          <p:spPr>
            <a:xfrm>
              <a:off x="515332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B808E63-7CDD-614D-A6DB-9E127A9A1264}"/>
                </a:ext>
              </a:extLst>
            </p:cNvPr>
            <p:cNvSpPr/>
            <p:nvPr/>
          </p:nvSpPr>
          <p:spPr>
            <a:xfrm>
              <a:off x="5728358"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433DBF39-313F-444B-8C4D-EB351CCA60E4}"/>
              </a:ext>
            </a:extLst>
          </p:cNvPr>
          <p:cNvGrpSpPr/>
          <p:nvPr/>
        </p:nvGrpSpPr>
        <p:grpSpPr>
          <a:xfrm>
            <a:off x="8422851" y="1475871"/>
            <a:ext cx="1159496" cy="1623695"/>
            <a:chOff x="8762216" y="1475871"/>
            <a:chExt cx="1159496" cy="1623695"/>
          </a:xfrm>
        </p:grpSpPr>
        <p:sp>
          <p:nvSpPr>
            <p:cNvPr id="11" name="Oval 10">
              <a:extLst>
                <a:ext uri="{FF2B5EF4-FFF2-40B4-BE49-F238E27FC236}">
                  <a16:creationId xmlns:a16="http://schemas.microsoft.com/office/drawing/2014/main" id="{33B56A04-D1D9-3D49-A694-1C5173D71768}"/>
                </a:ext>
              </a:extLst>
            </p:cNvPr>
            <p:cNvSpPr/>
            <p:nvPr/>
          </p:nvSpPr>
          <p:spPr>
            <a:xfrm>
              <a:off x="8762216" y="1834802"/>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6167C2D-C539-E54B-9F19-DE5646470245}"/>
                </a:ext>
              </a:extLst>
            </p:cNvPr>
            <p:cNvSpPr/>
            <p:nvPr/>
          </p:nvSpPr>
          <p:spPr>
            <a:xfrm>
              <a:off x="8762216"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4B421EA-A652-DB46-A933-8EF2621749A1}"/>
                </a:ext>
              </a:extLst>
            </p:cNvPr>
            <p:cNvSpPr/>
            <p:nvPr/>
          </p:nvSpPr>
          <p:spPr>
            <a:xfrm>
              <a:off x="8768501" y="2519815"/>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2508E56C-7DA6-6941-A4DD-F98236AEFE91}"/>
                </a:ext>
              </a:extLst>
            </p:cNvPr>
            <p:cNvGrpSpPr/>
            <p:nvPr/>
          </p:nvGrpSpPr>
          <p:grpSpPr>
            <a:xfrm>
              <a:off x="9005742" y="1475871"/>
              <a:ext cx="915970" cy="1623695"/>
              <a:chOff x="9052876" y="1475871"/>
              <a:chExt cx="915970" cy="1623695"/>
            </a:xfrm>
          </p:grpSpPr>
          <p:sp>
            <p:nvSpPr>
              <p:cNvPr id="13" name="TextBox 12">
                <a:extLst>
                  <a:ext uri="{FF2B5EF4-FFF2-40B4-BE49-F238E27FC236}">
                    <a16:creationId xmlns:a16="http://schemas.microsoft.com/office/drawing/2014/main" id="{CAF66EDB-289D-F645-82B7-35D9E3851031}"/>
                  </a:ext>
                </a:extLst>
              </p:cNvPr>
              <p:cNvSpPr txBox="1"/>
              <p:nvPr/>
            </p:nvSpPr>
            <p:spPr>
              <a:xfrm>
                <a:off x="9052876" y="1475871"/>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Pathway gene</a:t>
                </a:r>
              </a:p>
            </p:txBody>
          </p:sp>
          <p:sp>
            <p:nvSpPr>
              <p:cNvPr id="14" name="TextBox 13">
                <a:extLst>
                  <a:ext uri="{FF2B5EF4-FFF2-40B4-BE49-F238E27FC236}">
                    <a16:creationId xmlns:a16="http://schemas.microsoft.com/office/drawing/2014/main" id="{2BD94A26-37E7-0A48-8278-2CA9AE815B0D}"/>
                  </a:ext>
                </a:extLst>
              </p:cNvPr>
              <p:cNvSpPr txBox="1"/>
              <p:nvPr/>
            </p:nvSpPr>
            <p:spPr>
              <a:xfrm>
                <a:off x="9052876" y="1834802"/>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Altered gene</a:t>
                </a:r>
              </a:p>
            </p:txBody>
          </p:sp>
          <p:sp>
            <p:nvSpPr>
              <p:cNvPr id="16" name="TextBox 15">
                <a:extLst>
                  <a:ext uri="{FF2B5EF4-FFF2-40B4-BE49-F238E27FC236}">
                    <a16:creationId xmlns:a16="http://schemas.microsoft.com/office/drawing/2014/main" id="{77D95D19-D109-1C44-98B3-81D5750208C8}"/>
                  </a:ext>
                </a:extLst>
              </p:cNvPr>
              <p:cNvSpPr txBox="1"/>
              <p:nvPr/>
            </p:nvSpPr>
            <p:spPr>
              <a:xfrm>
                <a:off x="9054446" y="2185166"/>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Not pathway nor altered gene</a:t>
                </a:r>
              </a:p>
            </p:txBody>
          </p:sp>
        </p:grpSp>
      </p:grpSp>
      <p:grpSp>
        <p:nvGrpSpPr>
          <p:cNvPr id="127" name="Group 126">
            <a:extLst>
              <a:ext uri="{FF2B5EF4-FFF2-40B4-BE49-F238E27FC236}">
                <a16:creationId xmlns:a16="http://schemas.microsoft.com/office/drawing/2014/main" id="{8BAA6E2B-8CF8-9247-8A58-2D14B5992A08}"/>
              </a:ext>
            </a:extLst>
          </p:cNvPr>
          <p:cNvGrpSpPr/>
          <p:nvPr/>
        </p:nvGrpSpPr>
        <p:grpSpPr>
          <a:xfrm>
            <a:off x="201095" y="3078863"/>
            <a:ext cx="7621576" cy="3589895"/>
            <a:chOff x="710153" y="2899750"/>
            <a:chExt cx="7621576" cy="3589895"/>
          </a:xfrm>
        </p:grpSpPr>
        <p:grpSp>
          <p:nvGrpSpPr>
            <p:cNvPr id="126" name="Group 125">
              <a:extLst>
                <a:ext uri="{FF2B5EF4-FFF2-40B4-BE49-F238E27FC236}">
                  <a16:creationId xmlns:a16="http://schemas.microsoft.com/office/drawing/2014/main" id="{3520E8F1-C2C7-1543-B7BD-2CFA9DD506E5}"/>
                </a:ext>
              </a:extLst>
            </p:cNvPr>
            <p:cNvGrpSpPr/>
            <p:nvPr/>
          </p:nvGrpSpPr>
          <p:grpSpPr>
            <a:xfrm>
              <a:off x="710153" y="2899750"/>
              <a:ext cx="3068428" cy="3589895"/>
              <a:chOff x="710153" y="2899750"/>
              <a:chExt cx="3068428" cy="3589895"/>
            </a:xfrm>
          </p:grpSpPr>
          <p:grpSp>
            <p:nvGrpSpPr>
              <p:cNvPr id="19" name="Group 18">
                <a:extLst>
                  <a:ext uri="{FF2B5EF4-FFF2-40B4-BE49-F238E27FC236}">
                    <a16:creationId xmlns:a16="http://schemas.microsoft.com/office/drawing/2014/main" id="{CF35EA81-4F49-184F-922C-2786C1F7DB58}"/>
                  </a:ext>
                </a:extLst>
              </p:cNvPr>
              <p:cNvGrpSpPr/>
              <p:nvPr/>
            </p:nvGrpSpPr>
            <p:grpSpPr>
              <a:xfrm>
                <a:off x="718009" y="2899750"/>
                <a:ext cx="3060572" cy="207390"/>
                <a:chOff x="2903456" y="2186306"/>
                <a:chExt cx="3060572" cy="207390"/>
              </a:xfrm>
            </p:grpSpPr>
            <p:sp>
              <p:nvSpPr>
                <p:cNvPr id="20" name="Oval 19">
                  <a:extLst>
                    <a:ext uri="{FF2B5EF4-FFF2-40B4-BE49-F238E27FC236}">
                      <a16:creationId xmlns:a16="http://schemas.microsoft.com/office/drawing/2014/main" id="{984C530C-C5E8-4744-B8D6-4AB9EB6CC592}"/>
                    </a:ext>
                  </a:extLst>
                </p:cNvPr>
                <p:cNvSpPr/>
                <p:nvPr/>
              </p:nvSpPr>
              <p:spPr>
                <a:xfrm>
                  <a:off x="2903456"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0C209D9-279C-B943-B26B-5BFC74B10132}"/>
                    </a:ext>
                  </a:extLst>
                </p:cNvPr>
                <p:cNvSpPr/>
                <p:nvPr/>
              </p:nvSpPr>
              <p:spPr>
                <a:xfrm>
                  <a:off x="3461209"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109F5D2-0535-3B48-BB3B-C0A5A81A738F}"/>
                    </a:ext>
                  </a:extLst>
                </p:cNvPr>
                <p:cNvSpPr/>
                <p:nvPr/>
              </p:nvSpPr>
              <p:spPr>
                <a:xfrm>
                  <a:off x="4018962"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286F01E-56CA-7447-9650-D1D11AE91792}"/>
                    </a:ext>
                  </a:extLst>
                </p:cNvPr>
                <p:cNvSpPr/>
                <p:nvPr/>
              </p:nvSpPr>
              <p:spPr>
                <a:xfrm>
                  <a:off x="458614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C3C774C-B00D-D444-8C79-E28C240A5A47}"/>
                    </a:ext>
                  </a:extLst>
                </p:cNvPr>
                <p:cNvSpPr/>
                <p:nvPr/>
              </p:nvSpPr>
              <p:spPr>
                <a:xfrm>
                  <a:off x="515332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64A6111-F1BA-D14B-84CD-0CDF6B70BA53}"/>
                    </a:ext>
                  </a:extLst>
                </p:cNvPr>
                <p:cNvSpPr/>
                <p:nvPr/>
              </p:nvSpPr>
              <p:spPr>
                <a:xfrm>
                  <a:off x="5728358"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B0DF2815-0259-134D-B8CE-43F2044C77E1}"/>
                  </a:ext>
                </a:extLst>
              </p:cNvPr>
              <p:cNvGrpSpPr/>
              <p:nvPr/>
            </p:nvGrpSpPr>
            <p:grpSpPr>
              <a:xfrm>
                <a:off x="718009" y="3405804"/>
                <a:ext cx="3060572" cy="207390"/>
                <a:chOff x="2903456" y="2186306"/>
                <a:chExt cx="3060572" cy="207390"/>
              </a:xfrm>
            </p:grpSpPr>
            <p:sp>
              <p:nvSpPr>
                <p:cNvPr id="27" name="Oval 26">
                  <a:extLst>
                    <a:ext uri="{FF2B5EF4-FFF2-40B4-BE49-F238E27FC236}">
                      <a16:creationId xmlns:a16="http://schemas.microsoft.com/office/drawing/2014/main" id="{7C983A7A-BF75-0140-A7FF-1087C4E0FDA5}"/>
                    </a:ext>
                  </a:extLst>
                </p:cNvPr>
                <p:cNvSpPr/>
                <p:nvPr/>
              </p:nvSpPr>
              <p:spPr>
                <a:xfrm>
                  <a:off x="2903456"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BC6B094-8E58-DD45-B9CB-A56D03D769B2}"/>
                    </a:ext>
                  </a:extLst>
                </p:cNvPr>
                <p:cNvSpPr/>
                <p:nvPr/>
              </p:nvSpPr>
              <p:spPr>
                <a:xfrm>
                  <a:off x="3461209"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EBC0443-876D-034D-8B99-0359A2E808E3}"/>
                    </a:ext>
                  </a:extLst>
                </p:cNvPr>
                <p:cNvSpPr/>
                <p:nvPr/>
              </p:nvSpPr>
              <p:spPr>
                <a:xfrm>
                  <a:off x="4018962"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38F62D7-AE7B-F644-A629-58A80182FA2D}"/>
                    </a:ext>
                  </a:extLst>
                </p:cNvPr>
                <p:cNvSpPr/>
                <p:nvPr/>
              </p:nvSpPr>
              <p:spPr>
                <a:xfrm>
                  <a:off x="4586142"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D25E705-3DF8-5043-BA89-467FCD27F67B}"/>
                    </a:ext>
                  </a:extLst>
                </p:cNvPr>
                <p:cNvSpPr/>
                <p:nvPr/>
              </p:nvSpPr>
              <p:spPr>
                <a:xfrm>
                  <a:off x="515332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F098F23D-D54A-0643-9477-B26317DD4BAD}"/>
                    </a:ext>
                  </a:extLst>
                </p:cNvPr>
                <p:cNvSpPr/>
                <p:nvPr/>
              </p:nvSpPr>
              <p:spPr>
                <a:xfrm>
                  <a:off x="5728358"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D3F1B9AF-FBC4-D442-8344-EC2FAD2E1945}"/>
                  </a:ext>
                </a:extLst>
              </p:cNvPr>
              <p:cNvGrpSpPr/>
              <p:nvPr/>
            </p:nvGrpSpPr>
            <p:grpSpPr>
              <a:xfrm>
                <a:off x="718009" y="4013684"/>
                <a:ext cx="3060572" cy="207390"/>
                <a:chOff x="2903456" y="2186306"/>
                <a:chExt cx="3060572" cy="207390"/>
              </a:xfrm>
            </p:grpSpPr>
            <p:sp>
              <p:nvSpPr>
                <p:cNvPr id="34" name="Oval 33">
                  <a:extLst>
                    <a:ext uri="{FF2B5EF4-FFF2-40B4-BE49-F238E27FC236}">
                      <a16:creationId xmlns:a16="http://schemas.microsoft.com/office/drawing/2014/main" id="{187434CE-0C7F-474C-9718-AE37139111FC}"/>
                    </a:ext>
                  </a:extLst>
                </p:cNvPr>
                <p:cNvSpPr/>
                <p:nvPr/>
              </p:nvSpPr>
              <p:spPr>
                <a:xfrm>
                  <a:off x="2903456"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AB3D1EC-C420-B04E-9B0C-5FF6377D548B}"/>
                    </a:ext>
                  </a:extLst>
                </p:cNvPr>
                <p:cNvSpPr/>
                <p:nvPr/>
              </p:nvSpPr>
              <p:spPr>
                <a:xfrm>
                  <a:off x="3461209"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F3249885-C3E7-894F-8C73-1B3ED2C8C881}"/>
                    </a:ext>
                  </a:extLst>
                </p:cNvPr>
                <p:cNvSpPr/>
                <p:nvPr/>
              </p:nvSpPr>
              <p:spPr>
                <a:xfrm>
                  <a:off x="4018962"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1FF5443-476B-0D4E-BEE4-775447A02B9F}"/>
                    </a:ext>
                  </a:extLst>
                </p:cNvPr>
                <p:cNvSpPr/>
                <p:nvPr/>
              </p:nvSpPr>
              <p:spPr>
                <a:xfrm>
                  <a:off x="458614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8A213A18-8898-ED44-9965-0BEF93FE3199}"/>
                    </a:ext>
                  </a:extLst>
                </p:cNvPr>
                <p:cNvSpPr/>
                <p:nvPr/>
              </p:nvSpPr>
              <p:spPr>
                <a:xfrm>
                  <a:off x="5153322"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A80631C-CE51-684A-9282-FCD36A9F391D}"/>
                    </a:ext>
                  </a:extLst>
                </p:cNvPr>
                <p:cNvSpPr/>
                <p:nvPr/>
              </p:nvSpPr>
              <p:spPr>
                <a:xfrm>
                  <a:off x="5728358"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B1A5B320-277B-C84A-9912-C5AEDC01783A}"/>
                  </a:ext>
                </a:extLst>
              </p:cNvPr>
              <p:cNvGrpSpPr/>
              <p:nvPr/>
            </p:nvGrpSpPr>
            <p:grpSpPr>
              <a:xfrm>
                <a:off x="718009" y="4621564"/>
                <a:ext cx="3060572" cy="207390"/>
                <a:chOff x="2903456" y="2186306"/>
                <a:chExt cx="3060572" cy="207390"/>
              </a:xfrm>
            </p:grpSpPr>
            <p:sp>
              <p:nvSpPr>
                <p:cNvPr id="41" name="Oval 40">
                  <a:extLst>
                    <a:ext uri="{FF2B5EF4-FFF2-40B4-BE49-F238E27FC236}">
                      <a16:creationId xmlns:a16="http://schemas.microsoft.com/office/drawing/2014/main" id="{3F50925F-70F3-3349-8736-F08E12833665}"/>
                    </a:ext>
                  </a:extLst>
                </p:cNvPr>
                <p:cNvSpPr/>
                <p:nvPr/>
              </p:nvSpPr>
              <p:spPr>
                <a:xfrm>
                  <a:off x="2903456"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6734D52-C7D5-C047-9AD3-581FFFAE3018}"/>
                    </a:ext>
                  </a:extLst>
                </p:cNvPr>
                <p:cNvSpPr/>
                <p:nvPr/>
              </p:nvSpPr>
              <p:spPr>
                <a:xfrm>
                  <a:off x="3461209"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2CF6A958-AD8D-E945-BA58-79FBE0D6501F}"/>
                    </a:ext>
                  </a:extLst>
                </p:cNvPr>
                <p:cNvSpPr/>
                <p:nvPr/>
              </p:nvSpPr>
              <p:spPr>
                <a:xfrm>
                  <a:off x="4018962"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8FDCAAD-A08E-4749-A6DA-83F4612F6BF7}"/>
                    </a:ext>
                  </a:extLst>
                </p:cNvPr>
                <p:cNvSpPr/>
                <p:nvPr/>
              </p:nvSpPr>
              <p:spPr>
                <a:xfrm>
                  <a:off x="458614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F75FF87-0968-9D40-AD66-44856A5171F0}"/>
                    </a:ext>
                  </a:extLst>
                </p:cNvPr>
                <p:cNvSpPr/>
                <p:nvPr/>
              </p:nvSpPr>
              <p:spPr>
                <a:xfrm>
                  <a:off x="515332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625B1F21-DA86-4044-A93C-0AA7C8550BDE}"/>
                    </a:ext>
                  </a:extLst>
                </p:cNvPr>
                <p:cNvSpPr/>
                <p:nvPr/>
              </p:nvSpPr>
              <p:spPr>
                <a:xfrm>
                  <a:off x="5728358"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CDAD465A-A0C5-E945-B7FD-CE9650133506}"/>
                  </a:ext>
                </a:extLst>
              </p:cNvPr>
              <p:cNvGrpSpPr/>
              <p:nvPr/>
            </p:nvGrpSpPr>
            <p:grpSpPr>
              <a:xfrm>
                <a:off x="710153" y="5066495"/>
                <a:ext cx="3060572" cy="207390"/>
                <a:chOff x="2903456" y="2186306"/>
                <a:chExt cx="3060572" cy="207390"/>
              </a:xfrm>
            </p:grpSpPr>
            <p:sp>
              <p:nvSpPr>
                <p:cNvPr id="55" name="Oval 54">
                  <a:extLst>
                    <a:ext uri="{FF2B5EF4-FFF2-40B4-BE49-F238E27FC236}">
                      <a16:creationId xmlns:a16="http://schemas.microsoft.com/office/drawing/2014/main" id="{43F48E87-CB05-CA42-87BF-52C9448D59C0}"/>
                    </a:ext>
                  </a:extLst>
                </p:cNvPr>
                <p:cNvSpPr/>
                <p:nvPr/>
              </p:nvSpPr>
              <p:spPr>
                <a:xfrm>
                  <a:off x="2903456"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58500E94-4310-FC48-8951-8B7584F52B88}"/>
                    </a:ext>
                  </a:extLst>
                </p:cNvPr>
                <p:cNvSpPr/>
                <p:nvPr/>
              </p:nvSpPr>
              <p:spPr>
                <a:xfrm>
                  <a:off x="3461209"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D3635184-BDAF-9644-B098-BA0D6E82BF84}"/>
                    </a:ext>
                  </a:extLst>
                </p:cNvPr>
                <p:cNvSpPr/>
                <p:nvPr/>
              </p:nvSpPr>
              <p:spPr>
                <a:xfrm>
                  <a:off x="4018962"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C38D574B-B8ED-A44E-98FE-0B1369C60BD8}"/>
                    </a:ext>
                  </a:extLst>
                </p:cNvPr>
                <p:cNvSpPr/>
                <p:nvPr/>
              </p:nvSpPr>
              <p:spPr>
                <a:xfrm>
                  <a:off x="4586142"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A4184C70-7DF0-7146-B861-0C41F7BFACD1}"/>
                    </a:ext>
                  </a:extLst>
                </p:cNvPr>
                <p:cNvSpPr/>
                <p:nvPr/>
              </p:nvSpPr>
              <p:spPr>
                <a:xfrm>
                  <a:off x="515332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7F57B68-8D4C-F14F-B9E1-DDB743BAD9F0}"/>
                    </a:ext>
                  </a:extLst>
                </p:cNvPr>
                <p:cNvSpPr/>
                <p:nvPr/>
              </p:nvSpPr>
              <p:spPr>
                <a:xfrm>
                  <a:off x="5728358"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1C9CDF48-735D-0349-BB4C-FD3A0D2DB12C}"/>
                  </a:ext>
                </a:extLst>
              </p:cNvPr>
              <p:cNvGrpSpPr/>
              <p:nvPr/>
            </p:nvGrpSpPr>
            <p:grpSpPr>
              <a:xfrm>
                <a:off x="710153" y="5674375"/>
                <a:ext cx="3060572" cy="207390"/>
                <a:chOff x="2903456" y="2186306"/>
                <a:chExt cx="3060572" cy="207390"/>
              </a:xfrm>
            </p:grpSpPr>
            <p:sp>
              <p:nvSpPr>
                <p:cNvPr id="62" name="Oval 61">
                  <a:extLst>
                    <a:ext uri="{FF2B5EF4-FFF2-40B4-BE49-F238E27FC236}">
                      <a16:creationId xmlns:a16="http://schemas.microsoft.com/office/drawing/2014/main" id="{40744305-7686-B743-97EE-09D0A9BF8765}"/>
                    </a:ext>
                  </a:extLst>
                </p:cNvPr>
                <p:cNvSpPr/>
                <p:nvPr/>
              </p:nvSpPr>
              <p:spPr>
                <a:xfrm>
                  <a:off x="2903456"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ED04EA8D-9789-024E-BA57-DDE36F277236}"/>
                    </a:ext>
                  </a:extLst>
                </p:cNvPr>
                <p:cNvSpPr/>
                <p:nvPr/>
              </p:nvSpPr>
              <p:spPr>
                <a:xfrm>
                  <a:off x="3461209"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477C1F8C-B996-B143-857D-A978D5690DAA}"/>
                    </a:ext>
                  </a:extLst>
                </p:cNvPr>
                <p:cNvSpPr/>
                <p:nvPr/>
              </p:nvSpPr>
              <p:spPr>
                <a:xfrm>
                  <a:off x="4018962"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26A2C886-BAEC-B340-B41B-50B804E40C41}"/>
                    </a:ext>
                  </a:extLst>
                </p:cNvPr>
                <p:cNvSpPr/>
                <p:nvPr/>
              </p:nvSpPr>
              <p:spPr>
                <a:xfrm>
                  <a:off x="458614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A722F971-AE37-9349-8907-D7F9191AD96D}"/>
                    </a:ext>
                  </a:extLst>
                </p:cNvPr>
                <p:cNvSpPr/>
                <p:nvPr/>
              </p:nvSpPr>
              <p:spPr>
                <a:xfrm>
                  <a:off x="5153322"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EF78CA7E-C445-CB45-A7B9-41E5C5E01FBE}"/>
                    </a:ext>
                  </a:extLst>
                </p:cNvPr>
                <p:cNvSpPr/>
                <p:nvPr/>
              </p:nvSpPr>
              <p:spPr>
                <a:xfrm>
                  <a:off x="5728358"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5DB7BEDF-4DA2-3A42-8725-CB057C2D72D7}"/>
                  </a:ext>
                </a:extLst>
              </p:cNvPr>
              <p:cNvGrpSpPr/>
              <p:nvPr/>
            </p:nvGrpSpPr>
            <p:grpSpPr>
              <a:xfrm>
                <a:off x="710153" y="6282255"/>
                <a:ext cx="3060572" cy="207390"/>
                <a:chOff x="2903456" y="2186306"/>
                <a:chExt cx="3060572" cy="207390"/>
              </a:xfrm>
            </p:grpSpPr>
            <p:sp>
              <p:nvSpPr>
                <p:cNvPr id="69" name="Oval 68">
                  <a:extLst>
                    <a:ext uri="{FF2B5EF4-FFF2-40B4-BE49-F238E27FC236}">
                      <a16:creationId xmlns:a16="http://schemas.microsoft.com/office/drawing/2014/main" id="{4EA52428-4494-6A4F-B590-5A25C407F2F8}"/>
                    </a:ext>
                  </a:extLst>
                </p:cNvPr>
                <p:cNvSpPr/>
                <p:nvPr/>
              </p:nvSpPr>
              <p:spPr>
                <a:xfrm>
                  <a:off x="2903456"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A3FD16DA-23C8-F742-A05D-179516D90127}"/>
                    </a:ext>
                  </a:extLst>
                </p:cNvPr>
                <p:cNvSpPr/>
                <p:nvPr/>
              </p:nvSpPr>
              <p:spPr>
                <a:xfrm>
                  <a:off x="3461209"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4A0CDFAF-5251-4941-9734-C46CEBE613F6}"/>
                    </a:ext>
                  </a:extLst>
                </p:cNvPr>
                <p:cNvSpPr/>
                <p:nvPr/>
              </p:nvSpPr>
              <p:spPr>
                <a:xfrm>
                  <a:off x="4018962"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BCA7D03C-4101-0A44-B789-E310297B6B95}"/>
                    </a:ext>
                  </a:extLst>
                </p:cNvPr>
                <p:cNvSpPr/>
                <p:nvPr/>
              </p:nvSpPr>
              <p:spPr>
                <a:xfrm>
                  <a:off x="458614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1DF13A2E-F3F6-C24B-99B4-DD75F37EA99F}"/>
                    </a:ext>
                  </a:extLst>
                </p:cNvPr>
                <p:cNvSpPr/>
                <p:nvPr/>
              </p:nvSpPr>
              <p:spPr>
                <a:xfrm>
                  <a:off x="515332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E0ACEDEA-A3E8-E14B-92FA-5B23B148AEAB}"/>
                    </a:ext>
                  </a:extLst>
                </p:cNvPr>
                <p:cNvSpPr/>
                <p:nvPr/>
              </p:nvSpPr>
              <p:spPr>
                <a:xfrm>
                  <a:off x="5728358"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5" name="Group 74">
              <a:extLst>
                <a:ext uri="{FF2B5EF4-FFF2-40B4-BE49-F238E27FC236}">
                  <a16:creationId xmlns:a16="http://schemas.microsoft.com/office/drawing/2014/main" id="{AA2EE8BA-C8B4-3844-B91C-5C247BD9AF3F}"/>
                </a:ext>
              </a:extLst>
            </p:cNvPr>
            <p:cNvGrpSpPr/>
            <p:nvPr/>
          </p:nvGrpSpPr>
          <p:grpSpPr>
            <a:xfrm>
              <a:off x="5271157" y="2899750"/>
              <a:ext cx="3060572" cy="207390"/>
              <a:chOff x="2903456" y="2186306"/>
              <a:chExt cx="3060572" cy="207390"/>
            </a:xfrm>
          </p:grpSpPr>
          <p:sp>
            <p:nvSpPr>
              <p:cNvPr id="76" name="Oval 75">
                <a:extLst>
                  <a:ext uri="{FF2B5EF4-FFF2-40B4-BE49-F238E27FC236}">
                    <a16:creationId xmlns:a16="http://schemas.microsoft.com/office/drawing/2014/main" id="{F3FC919E-FBEE-534A-BA28-24E3B8823CAF}"/>
                  </a:ext>
                </a:extLst>
              </p:cNvPr>
              <p:cNvSpPr/>
              <p:nvPr/>
            </p:nvSpPr>
            <p:spPr>
              <a:xfrm>
                <a:off x="2903456"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5823EA66-6CFE-B24C-AE82-89D2980EF7E3}"/>
                  </a:ext>
                </a:extLst>
              </p:cNvPr>
              <p:cNvSpPr/>
              <p:nvPr/>
            </p:nvSpPr>
            <p:spPr>
              <a:xfrm>
                <a:off x="3461209"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01558E92-1ED9-F24F-8792-95F48F7A0D73}"/>
                  </a:ext>
                </a:extLst>
              </p:cNvPr>
              <p:cNvSpPr/>
              <p:nvPr/>
            </p:nvSpPr>
            <p:spPr>
              <a:xfrm>
                <a:off x="4018962"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9CAC2C3E-C09F-9745-A13A-0D81936B0FA7}"/>
                  </a:ext>
                </a:extLst>
              </p:cNvPr>
              <p:cNvSpPr/>
              <p:nvPr/>
            </p:nvSpPr>
            <p:spPr>
              <a:xfrm>
                <a:off x="458614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7E811D18-55BB-F543-AAD1-E93CBCC2595B}"/>
                  </a:ext>
                </a:extLst>
              </p:cNvPr>
              <p:cNvSpPr/>
              <p:nvPr/>
            </p:nvSpPr>
            <p:spPr>
              <a:xfrm>
                <a:off x="515332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F5446FB8-4D1A-0249-9C0C-8B0F155A4B4B}"/>
                  </a:ext>
                </a:extLst>
              </p:cNvPr>
              <p:cNvSpPr/>
              <p:nvPr/>
            </p:nvSpPr>
            <p:spPr>
              <a:xfrm>
                <a:off x="5728358"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75A14F50-CDED-F54E-8AAF-2FA7705C563D}"/>
                </a:ext>
              </a:extLst>
            </p:cNvPr>
            <p:cNvGrpSpPr/>
            <p:nvPr/>
          </p:nvGrpSpPr>
          <p:grpSpPr>
            <a:xfrm>
              <a:off x="5271157" y="3405804"/>
              <a:ext cx="3060572" cy="207390"/>
              <a:chOff x="2903456" y="2186306"/>
              <a:chExt cx="3060572" cy="207390"/>
            </a:xfrm>
            <a:solidFill>
              <a:schemeClr val="bg1"/>
            </a:solidFill>
          </p:grpSpPr>
          <p:sp>
            <p:nvSpPr>
              <p:cNvPr id="83" name="Oval 82">
                <a:extLst>
                  <a:ext uri="{FF2B5EF4-FFF2-40B4-BE49-F238E27FC236}">
                    <a16:creationId xmlns:a16="http://schemas.microsoft.com/office/drawing/2014/main" id="{9CF6FB72-0E48-3C44-8090-CB209AB75B16}"/>
                  </a:ext>
                </a:extLst>
              </p:cNvPr>
              <p:cNvSpPr/>
              <p:nvPr/>
            </p:nvSpPr>
            <p:spPr>
              <a:xfrm>
                <a:off x="2903456" y="2186306"/>
                <a:ext cx="235670" cy="207390"/>
              </a:xfrm>
              <a:prstGeom prst="ellipse">
                <a:avLst/>
              </a:prstGeom>
              <a:grp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584023C3-6B65-6D4C-A526-93E0C80E3DCC}"/>
                  </a:ext>
                </a:extLst>
              </p:cNvPr>
              <p:cNvSpPr/>
              <p:nvPr/>
            </p:nvSpPr>
            <p:spPr>
              <a:xfrm>
                <a:off x="3461209" y="2186306"/>
                <a:ext cx="235670" cy="207390"/>
              </a:xfrm>
              <a:prstGeom prst="ellipse">
                <a:avLst/>
              </a:prstGeom>
              <a:grp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DC8D0510-86CB-714A-8223-6EEBA3DCDB0E}"/>
                  </a:ext>
                </a:extLst>
              </p:cNvPr>
              <p:cNvSpPr/>
              <p:nvPr/>
            </p:nvSpPr>
            <p:spPr>
              <a:xfrm>
                <a:off x="4018962"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1F1A91D9-B7AE-5A4F-AEC9-2EB953364E5A}"/>
                  </a:ext>
                </a:extLst>
              </p:cNvPr>
              <p:cNvSpPr/>
              <p:nvPr/>
            </p:nvSpPr>
            <p:spPr>
              <a:xfrm>
                <a:off x="4586142" y="2186306"/>
                <a:ext cx="235670" cy="20739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78998FFE-6A53-2D4F-8EB8-F9CAEDAA3BCF}"/>
                  </a:ext>
                </a:extLst>
              </p:cNvPr>
              <p:cNvSpPr/>
              <p:nvPr/>
            </p:nvSpPr>
            <p:spPr>
              <a:xfrm>
                <a:off x="5153322" y="2186306"/>
                <a:ext cx="235670" cy="20739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665915CC-860C-3545-A3CC-730F20609CF6}"/>
                  </a:ext>
                </a:extLst>
              </p:cNvPr>
              <p:cNvSpPr/>
              <p:nvPr/>
            </p:nvSpPr>
            <p:spPr>
              <a:xfrm>
                <a:off x="5728358"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a:extLst>
                <a:ext uri="{FF2B5EF4-FFF2-40B4-BE49-F238E27FC236}">
                  <a16:creationId xmlns:a16="http://schemas.microsoft.com/office/drawing/2014/main" id="{C5B52121-2ED6-F242-A264-2217A59C6306}"/>
                </a:ext>
              </a:extLst>
            </p:cNvPr>
            <p:cNvGrpSpPr/>
            <p:nvPr/>
          </p:nvGrpSpPr>
          <p:grpSpPr>
            <a:xfrm>
              <a:off x="5271157" y="4013684"/>
              <a:ext cx="3060572" cy="207390"/>
              <a:chOff x="2903456" y="2186306"/>
              <a:chExt cx="3060572" cy="207390"/>
            </a:xfrm>
          </p:grpSpPr>
          <p:sp>
            <p:nvSpPr>
              <p:cNvPr id="90" name="Oval 89">
                <a:extLst>
                  <a:ext uri="{FF2B5EF4-FFF2-40B4-BE49-F238E27FC236}">
                    <a16:creationId xmlns:a16="http://schemas.microsoft.com/office/drawing/2014/main" id="{87C959F5-3690-0445-95A7-B404EA6C9AF7}"/>
                  </a:ext>
                </a:extLst>
              </p:cNvPr>
              <p:cNvSpPr/>
              <p:nvPr/>
            </p:nvSpPr>
            <p:spPr>
              <a:xfrm>
                <a:off x="2903456"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D9953025-F917-154F-B362-5A23E00AC082}"/>
                  </a:ext>
                </a:extLst>
              </p:cNvPr>
              <p:cNvSpPr/>
              <p:nvPr/>
            </p:nvSpPr>
            <p:spPr>
              <a:xfrm>
                <a:off x="3461209"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A71A4157-160B-2643-B0D2-6858C2485C45}"/>
                  </a:ext>
                </a:extLst>
              </p:cNvPr>
              <p:cNvSpPr/>
              <p:nvPr/>
            </p:nvSpPr>
            <p:spPr>
              <a:xfrm>
                <a:off x="4018962"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7523A3FA-1F2E-D24D-95F9-E37FC9BCDC43}"/>
                  </a:ext>
                </a:extLst>
              </p:cNvPr>
              <p:cNvSpPr/>
              <p:nvPr/>
            </p:nvSpPr>
            <p:spPr>
              <a:xfrm>
                <a:off x="4586142"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D377D3D8-C277-0C40-9C15-6306E6D675B6}"/>
                  </a:ext>
                </a:extLst>
              </p:cNvPr>
              <p:cNvSpPr/>
              <p:nvPr/>
            </p:nvSpPr>
            <p:spPr>
              <a:xfrm>
                <a:off x="5153322"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F19331F3-22F8-B14A-9CC0-87658206C25B}"/>
                  </a:ext>
                </a:extLst>
              </p:cNvPr>
              <p:cNvSpPr/>
              <p:nvPr/>
            </p:nvSpPr>
            <p:spPr>
              <a:xfrm>
                <a:off x="5728358"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id="{C462A2FC-F26C-E34F-B1E1-687FBE10485D}"/>
                </a:ext>
              </a:extLst>
            </p:cNvPr>
            <p:cNvGrpSpPr/>
            <p:nvPr/>
          </p:nvGrpSpPr>
          <p:grpSpPr>
            <a:xfrm>
              <a:off x="5271157" y="4621564"/>
              <a:ext cx="3060572" cy="207390"/>
              <a:chOff x="2903456" y="2186306"/>
              <a:chExt cx="3060572" cy="207390"/>
            </a:xfrm>
          </p:grpSpPr>
          <p:sp>
            <p:nvSpPr>
              <p:cNvPr id="97" name="Oval 96">
                <a:extLst>
                  <a:ext uri="{FF2B5EF4-FFF2-40B4-BE49-F238E27FC236}">
                    <a16:creationId xmlns:a16="http://schemas.microsoft.com/office/drawing/2014/main" id="{B0AD6BCE-3262-244D-BE9E-080E86334BE1}"/>
                  </a:ext>
                </a:extLst>
              </p:cNvPr>
              <p:cNvSpPr/>
              <p:nvPr/>
            </p:nvSpPr>
            <p:spPr>
              <a:xfrm>
                <a:off x="2903456"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4F24D604-5716-6C40-9182-7CA85A5F39AF}"/>
                  </a:ext>
                </a:extLst>
              </p:cNvPr>
              <p:cNvSpPr/>
              <p:nvPr/>
            </p:nvSpPr>
            <p:spPr>
              <a:xfrm>
                <a:off x="3461209"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79A192CD-13EF-134F-B112-10150695360A}"/>
                  </a:ext>
                </a:extLst>
              </p:cNvPr>
              <p:cNvSpPr/>
              <p:nvPr/>
            </p:nvSpPr>
            <p:spPr>
              <a:xfrm>
                <a:off x="4018962"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B0555AE3-D6CA-954F-9F46-EE62481585E2}"/>
                  </a:ext>
                </a:extLst>
              </p:cNvPr>
              <p:cNvSpPr/>
              <p:nvPr/>
            </p:nvSpPr>
            <p:spPr>
              <a:xfrm>
                <a:off x="458614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B82274DF-08C2-074F-9106-E91A012FFABF}"/>
                  </a:ext>
                </a:extLst>
              </p:cNvPr>
              <p:cNvSpPr/>
              <p:nvPr/>
            </p:nvSpPr>
            <p:spPr>
              <a:xfrm>
                <a:off x="5153322"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1FCAD475-D673-0E4E-80E2-667C017E9D79}"/>
                  </a:ext>
                </a:extLst>
              </p:cNvPr>
              <p:cNvSpPr/>
              <p:nvPr/>
            </p:nvSpPr>
            <p:spPr>
              <a:xfrm>
                <a:off x="5728358"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B2611C14-6614-1545-AC05-893082D89B1C}"/>
                </a:ext>
              </a:extLst>
            </p:cNvPr>
            <p:cNvGrpSpPr/>
            <p:nvPr/>
          </p:nvGrpSpPr>
          <p:grpSpPr>
            <a:xfrm>
              <a:off x="5271157" y="5066495"/>
              <a:ext cx="3060572" cy="207390"/>
              <a:chOff x="2903456" y="2186306"/>
              <a:chExt cx="3060572" cy="207390"/>
            </a:xfrm>
          </p:grpSpPr>
          <p:sp>
            <p:nvSpPr>
              <p:cNvPr id="104" name="Oval 103">
                <a:extLst>
                  <a:ext uri="{FF2B5EF4-FFF2-40B4-BE49-F238E27FC236}">
                    <a16:creationId xmlns:a16="http://schemas.microsoft.com/office/drawing/2014/main" id="{A222D1A8-BFDD-8246-ABA8-5EDB3DDFAC76}"/>
                  </a:ext>
                </a:extLst>
              </p:cNvPr>
              <p:cNvSpPr/>
              <p:nvPr/>
            </p:nvSpPr>
            <p:spPr>
              <a:xfrm>
                <a:off x="2903456"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05A22879-38DD-5040-A5B4-0190CC12C128}"/>
                  </a:ext>
                </a:extLst>
              </p:cNvPr>
              <p:cNvSpPr/>
              <p:nvPr/>
            </p:nvSpPr>
            <p:spPr>
              <a:xfrm>
                <a:off x="3461209"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3F397853-5066-4D47-B92A-238879FC4106}"/>
                  </a:ext>
                </a:extLst>
              </p:cNvPr>
              <p:cNvSpPr/>
              <p:nvPr/>
            </p:nvSpPr>
            <p:spPr>
              <a:xfrm>
                <a:off x="4018962"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8093CB30-2A61-7941-AC90-6C6EC5ACDA06}"/>
                  </a:ext>
                </a:extLst>
              </p:cNvPr>
              <p:cNvSpPr/>
              <p:nvPr/>
            </p:nvSpPr>
            <p:spPr>
              <a:xfrm>
                <a:off x="4586142"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96D33C90-98BE-4748-B34C-FB2E50BED3A3}"/>
                  </a:ext>
                </a:extLst>
              </p:cNvPr>
              <p:cNvSpPr/>
              <p:nvPr/>
            </p:nvSpPr>
            <p:spPr>
              <a:xfrm>
                <a:off x="515332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C61B5C51-0182-D84A-9FE4-DCE4A759E8FB}"/>
                  </a:ext>
                </a:extLst>
              </p:cNvPr>
              <p:cNvSpPr/>
              <p:nvPr/>
            </p:nvSpPr>
            <p:spPr>
              <a:xfrm>
                <a:off x="5728358"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215BF2C9-0923-064F-8B8C-7F4D3BDCA836}"/>
                </a:ext>
              </a:extLst>
            </p:cNvPr>
            <p:cNvGrpSpPr/>
            <p:nvPr/>
          </p:nvGrpSpPr>
          <p:grpSpPr>
            <a:xfrm>
              <a:off x="5271157" y="5674375"/>
              <a:ext cx="3060572" cy="207390"/>
              <a:chOff x="2903456" y="2186306"/>
              <a:chExt cx="3060572" cy="207390"/>
            </a:xfrm>
          </p:grpSpPr>
          <p:sp>
            <p:nvSpPr>
              <p:cNvPr id="111" name="Oval 110">
                <a:extLst>
                  <a:ext uri="{FF2B5EF4-FFF2-40B4-BE49-F238E27FC236}">
                    <a16:creationId xmlns:a16="http://schemas.microsoft.com/office/drawing/2014/main" id="{5B62C2C2-13B1-B846-9D93-7A605016CFAC}"/>
                  </a:ext>
                </a:extLst>
              </p:cNvPr>
              <p:cNvSpPr/>
              <p:nvPr/>
            </p:nvSpPr>
            <p:spPr>
              <a:xfrm>
                <a:off x="2903456"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DF485867-C0A9-C848-8B22-92F2A3D5D0AA}"/>
                  </a:ext>
                </a:extLst>
              </p:cNvPr>
              <p:cNvSpPr/>
              <p:nvPr/>
            </p:nvSpPr>
            <p:spPr>
              <a:xfrm>
                <a:off x="3461209"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1E36BE95-3E96-BC4B-8EDC-B3589C65F4A4}"/>
                  </a:ext>
                </a:extLst>
              </p:cNvPr>
              <p:cNvSpPr/>
              <p:nvPr/>
            </p:nvSpPr>
            <p:spPr>
              <a:xfrm>
                <a:off x="4018962"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1E543710-FA30-5D48-AB3B-A67CE0F3402F}"/>
                  </a:ext>
                </a:extLst>
              </p:cNvPr>
              <p:cNvSpPr/>
              <p:nvPr/>
            </p:nvSpPr>
            <p:spPr>
              <a:xfrm>
                <a:off x="458614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29E90071-E89D-4744-9832-37DDA0BCF69C}"/>
                  </a:ext>
                </a:extLst>
              </p:cNvPr>
              <p:cNvSpPr/>
              <p:nvPr/>
            </p:nvSpPr>
            <p:spPr>
              <a:xfrm>
                <a:off x="5153322"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01FE5E54-65BF-FE4A-A013-9330DED43BD6}"/>
                  </a:ext>
                </a:extLst>
              </p:cNvPr>
              <p:cNvSpPr/>
              <p:nvPr/>
            </p:nvSpPr>
            <p:spPr>
              <a:xfrm>
                <a:off x="5728358"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6F78A631-FA6B-3745-A264-95F9A1893987}"/>
                </a:ext>
              </a:extLst>
            </p:cNvPr>
            <p:cNvGrpSpPr/>
            <p:nvPr/>
          </p:nvGrpSpPr>
          <p:grpSpPr>
            <a:xfrm>
              <a:off x="5271157" y="6281694"/>
              <a:ext cx="3060572" cy="207390"/>
              <a:chOff x="2903456" y="2186306"/>
              <a:chExt cx="3060572" cy="207390"/>
            </a:xfrm>
          </p:grpSpPr>
          <p:sp>
            <p:nvSpPr>
              <p:cNvPr id="118" name="Oval 117">
                <a:extLst>
                  <a:ext uri="{FF2B5EF4-FFF2-40B4-BE49-F238E27FC236}">
                    <a16:creationId xmlns:a16="http://schemas.microsoft.com/office/drawing/2014/main" id="{29200819-A763-284C-8A7A-68C015018FDB}"/>
                  </a:ext>
                </a:extLst>
              </p:cNvPr>
              <p:cNvSpPr/>
              <p:nvPr/>
            </p:nvSpPr>
            <p:spPr>
              <a:xfrm>
                <a:off x="2903456"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5A2D9D9F-3639-C143-A485-4DC051291858}"/>
                  </a:ext>
                </a:extLst>
              </p:cNvPr>
              <p:cNvSpPr/>
              <p:nvPr/>
            </p:nvSpPr>
            <p:spPr>
              <a:xfrm>
                <a:off x="3461209" y="2186306"/>
                <a:ext cx="235670" cy="2073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9FCAB8C1-85D6-1747-B17D-7C0383190684}"/>
                  </a:ext>
                </a:extLst>
              </p:cNvPr>
              <p:cNvSpPr/>
              <p:nvPr/>
            </p:nvSpPr>
            <p:spPr>
              <a:xfrm>
                <a:off x="4018962" y="2186306"/>
                <a:ext cx="235670" cy="207390"/>
              </a:xfrm>
              <a:prstGeom prst="ellipse">
                <a:avLst/>
              </a:prstGeom>
              <a:solidFill>
                <a:srgbClr val="0070C0"/>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21728090-DACF-324B-87A4-6C4D79816573}"/>
                  </a:ext>
                </a:extLst>
              </p:cNvPr>
              <p:cNvSpPr/>
              <p:nvPr/>
            </p:nvSpPr>
            <p:spPr>
              <a:xfrm>
                <a:off x="4586142" y="2186306"/>
                <a:ext cx="235670" cy="20739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E106B5D2-471C-1147-A3C4-70AA3688CF8A}"/>
                  </a:ext>
                </a:extLst>
              </p:cNvPr>
              <p:cNvSpPr/>
              <p:nvPr/>
            </p:nvSpPr>
            <p:spPr>
              <a:xfrm>
                <a:off x="5153322"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8300F36D-3616-1847-857F-21E094D6BF92}"/>
                  </a:ext>
                </a:extLst>
              </p:cNvPr>
              <p:cNvSpPr/>
              <p:nvPr/>
            </p:nvSpPr>
            <p:spPr>
              <a:xfrm>
                <a:off x="5728358" y="2186306"/>
                <a:ext cx="235670" cy="2073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4" name="TextBox 123">
            <a:extLst>
              <a:ext uri="{FF2B5EF4-FFF2-40B4-BE49-F238E27FC236}">
                <a16:creationId xmlns:a16="http://schemas.microsoft.com/office/drawing/2014/main" id="{2F1F622C-D06C-3D47-A6AE-359A711B23B2}"/>
              </a:ext>
            </a:extLst>
          </p:cNvPr>
          <p:cNvSpPr txBox="1"/>
          <p:nvPr/>
        </p:nvSpPr>
        <p:spPr>
          <a:xfrm>
            <a:off x="2628509" y="1471029"/>
            <a:ext cx="914400" cy="914400"/>
          </a:xfrm>
          <a:prstGeom prst="rect">
            <a:avLst/>
          </a:prstGeom>
          <a:noFill/>
          <a:ln>
            <a:noFill/>
          </a:ln>
        </p:spPr>
        <p:txBody>
          <a:bodyPr wrap="none" rtlCol="0" anchor="ctr" anchorCtr="0">
            <a:noAutofit/>
          </a:bodyPr>
          <a:lstStyle/>
          <a:p>
            <a:pPr>
              <a:spcAft>
                <a:spcPts val="600"/>
              </a:spcAft>
            </a:pPr>
            <a:r>
              <a:rPr lang="en-US" sz="1600" u="sng" dirty="0">
                <a:latin typeface="Helvetica" charset="0"/>
                <a:ea typeface="Times New Roman" charset="0"/>
                <a:cs typeface="Arial" charset="0"/>
              </a:rPr>
              <a:t>Observed overlap of 2 altered genes with pathway genes</a:t>
            </a:r>
          </a:p>
        </p:txBody>
      </p:sp>
      <p:sp>
        <p:nvSpPr>
          <p:cNvPr id="125" name="TextBox 124">
            <a:extLst>
              <a:ext uri="{FF2B5EF4-FFF2-40B4-BE49-F238E27FC236}">
                <a16:creationId xmlns:a16="http://schemas.microsoft.com/office/drawing/2014/main" id="{9063CDE3-3CB6-BC4E-AAA4-EFA075C5A7B6}"/>
              </a:ext>
            </a:extLst>
          </p:cNvPr>
          <p:cNvSpPr txBox="1"/>
          <p:nvPr/>
        </p:nvSpPr>
        <p:spPr>
          <a:xfrm>
            <a:off x="500409" y="2292998"/>
            <a:ext cx="914400" cy="914400"/>
          </a:xfrm>
          <a:prstGeom prst="rect">
            <a:avLst/>
          </a:prstGeom>
          <a:noFill/>
          <a:ln>
            <a:noFill/>
          </a:ln>
        </p:spPr>
        <p:txBody>
          <a:bodyPr wrap="none" rtlCol="0" anchor="ctr" anchorCtr="0">
            <a:noAutofit/>
          </a:bodyPr>
          <a:lstStyle/>
          <a:p>
            <a:pPr>
              <a:spcAft>
                <a:spcPts val="600"/>
              </a:spcAft>
            </a:pPr>
            <a:r>
              <a:rPr lang="en-US" sz="1600" u="sng" dirty="0" err="1">
                <a:latin typeface="Helvetica" charset="0"/>
                <a:ea typeface="Times New Roman" charset="0"/>
                <a:cs typeface="Arial" charset="0"/>
              </a:rPr>
              <a:t>Pemutation</a:t>
            </a:r>
            <a:r>
              <a:rPr lang="en-US" sz="1600" u="sng" dirty="0">
                <a:latin typeface="Helvetica" charset="0"/>
                <a:ea typeface="Times New Roman" charset="0"/>
                <a:cs typeface="Arial" charset="0"/>
              </a:rPr>
              <a:t> Possibilities of 2 altered genes across all genes </a:t>
            </a:r>
          </a:p>
        </p:txBody>
      </p:sp>
      <p:sp>
        <p:nvSpPr>
          <p:cNvPr id="128" name="TextBox 127">
            <a:extLst>
              <a:ext uri="{FF2B5EF4-FFF2-40B4-BE49-F238E27FC236}">
                <a16:creationId xmlns:a16="http://schemas.microsoft.com/office/drawing/2014/main" id="{BE86E3B9-B890-DE40-A0E0-818176A8ED9A}"/>
              </a:ext>
            </a:extLst>
          </p:cNvPr>
          <p:cNvSpPr txBox="1"/>
          <p:nvPr/>
        </p:nvSpPr>
        <p:spPr>
          <a:xfrm>
            <a:off x="2442331" y="1805663"/>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1.</a:t>
            </a:r>
          </a:p>
        </p:txBody>
      </p:sp>
      <p:sp>
        <p:nvSpPr>
          <p:cNvPr id="130" name="Rectangle 129">
            <a:extLst>
              <a:ext uri="{FF2B5EF4-FFF2-40B4-BE49-F238E27FC236}">
                <a16:creationId xmlns:a16="http://schemas.microsoft.com/office/drawing/2014/main" id="{8FE8CE84-7AFD-3E42-879D-3A161C0314A7}"/>
              </a:ext>
            </a:extLst>
          </p:cNvPr>
          <p:cNvSpPr/>
          <p:nvPr/>
        </p:nvSpPr>
        <p:spPr>
          <a:xfrm>
            <a:off x="-93024" y="2997892"/>
            <a:ext cx="377026"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2.</a:t>
            </a:r>
          </a:p>
        </p:txBody>
      </p:sp>
      <p:sp>
        <p:nvSpPr>
          <p:cNvPr id="131" name="Rectangle 130">
            <a:extLst>
              <a:ext uri="{FF2B5EF4-FFF2-40B4-BE49-F238E27FC236}">
                <a16:creationId xmlns:a16="http://schemas.microsoft.com/office/drawing/2014/main" id="{F1C11FED-95B8-8149-9DB2-1F86126C1CEB}"/>
              </a:ext>
            </a:extLst>
          </p:cNvPr>
          <p:cNvSpPr/>
          <p:nvPr/>
        </p:nvSpPr>
        <p:spPr>
          <a:xfrm>
            <a:off x="-76961" y="3539876"/>
            <a:ext cx="377026"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3.</a:t>
            </a:r>
          </a:p>
        </p:txBody>
      </p:sp>
      <p:sp>
        <p:nvSpPr>
          <p:cNvPr id="132" name="Rectangle 131">
            <a:extLst>
              <a:ext uri="{FF2B5EF4-FFF2-40B4-BE49-F238E27FC236}">
                <a16:creationId xmlns:a16="http://schemas.microsoft.com/office/drawing/2014/main" id="{B1719F77-B187-0E4F-B9B7-C4844BD42CFA}"/>
              </a:ext>
            </a:extLst>
          </p:cNvPr>
          <p:cNvSpPr/>
          <p:nvPr/>
        </p:nvSpPr>
        <p:spPr>
          <a:xfrm>
            <a:off x="-58096" y="4149273"/>
            <a:ext cx="377026"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4.</a:t>
            </a:r>
          </a:p>
        </p:txBody>
      </p:sp>
      <p:sp>
        <p:nvSpPr>
          <p:cNvPr id="133" name="Rectangle 132">
            <a:extLst>
              <a:ext uri="{FF2B5EF4-FFF2-40B4-BE49-F238E27FC236}">
                <a16:creationId xmlns:a16="http://schemas.microsoft.com/office/drawing/2014/main" id="{68BC079C-93BD-BD44-A04D-D91FB8A35C61}"/>
              </a:ext>
            </a:extLst>
          </p:cNvPr>
          <p:cNvSpPr/>
          <p:nvPr/>
        </p:nvSpPr>
        <p:spPr>
          <a:xfrm>
            <a:off x="-74590" y="4734429"/>
            <a:ext cx="377026"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5.</a:t>
            </a:r>
          </a:p>
        </p:txBody>
      </p:sp>
      <p:sp>
        <p:nvSpPr>
          <p:cNvPr id="134" name="Rectangle 133">
            <a:extLst>
              <a:ext uri="{FF2B5EF4-FFF2-40B4-BE49-F238E27FC236}">
                <a16:creationId xmlns:a16="http://schemas.microsoft.com/office/drawing/2014/main" id="{9BCBCCFB-5F20-CD47-9F61-376A81DF1B9A}"/>
              </a:ext>
            </a:extLst>
          </p:cNvPr>
          <p:cNvSpPr/>
          <p:nvPr/>
        </p:nvSpPr>
        <p:spPr>
          <a:xfrm>
            <a:off x="-76961" y="5180719"/>
            <a:ext cx="377026"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6.</a:t>
            </a:r>
          </a:p>
        </p:txBody>
      </p:sp>
      <p:sp>
        <p:nvSpPr>
          <p:cNvPr id="135" name="Rectangle 134">
            <a:extLst>
              <a:ext uri="{FF2B5EF4-FFF2-40B4-BE49-F238E27FC236}">
                <a16:creationId xmlns:a16="http://schemas.microsoft.com/office/drawing/2014/main" id="{BAB45B41-1DFD-C043-97FA-9302E0024C3E}"/>
              </a:ext>
            </a:extLst>
          </p:cNvPr>
          <p:cNvSpPr/>
          <p:nvPr/>
        </p:nvSpPr>
        <p:spPr>
          <a:xfrm>
            <a:off x="-76961" y="5772517"/>
            <a:ext cx="377026"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7.</a:t>
            </a:r>
          </a:p>
        </p:txBody>
      </p:sp>
      <p:sp>
        <p:nvSpPr>
          <p:cNvPr id="136" name="Rectangle 135">
            <a:extLst>
              <a:ext uri="{FF2B5EF4-FFF2-40B4-BE49-F238E27FC236}">
                <a16:creationId xmlns:a16="http://schemas.microsoft.com/office/drawing/2014/main" id="{9759D16D-7C7C-8D44-AC90-245DDFDF519A}"/>
              </a:ext>
            </a:extLst>
          </p:cNvPr>
          <p:cNvSpPr/>
          <p:nvPr/>
        </p:nvSpPr>
        <p:spPr>
          <a:xfrm>
            <a:off x="-93024" y="6379836"/>
            <a:ext cx="377026"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8.</a:t>
            </a:r>
          </a:p>
        </p:txBody>
      </p:sp>
      <p:sp>
        <p:nvSpPr>
          <p:cNvPr id="137" name="Rectangle 136">
            <a:extLst>
              <a:ext uri="{FF2B5EF4-FFF2-40B4-BE49-F238E27FC236}">
                <a16:creationId xmlns:a16="http://schemas.microsoft.com/office/drawing/2014/main" id="{FEB8A105-5B37-2240-8A44-6E44ADE219EA}"/>
              </a:ext>
            </a:extLst>
          </p:cNvPr>
          <p:cNvSpPr/>
          <p:nvPr/>
        </p:nvSpPr>
        <p:spPr>
          <a:xfrm>
            <a:off x="4461698" y="2990036"/>
            <a:ext cx="377026"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9.</a:t>
            </a:r>
          </a:p>
        </p:txBody>
      </p:sp>
      <p:sp>
        <p:nvSpPr>
          <p:cNvPr id="138" name="Rectangle 137">
            <a:extLst>
              <a:ext uri="{FF2B5EF4-FFF2-40B4-BE49-F238E27FC236}">
                <a16:creationId xmlns:a16="http://schemas.microsoft.com/office/drawing/2014/main" id="{E1992D5F-D2E1-664B-B6D8-FD683DC08082}"/>
              </a:ext>
            </a:extLst>
          </p:cNvPr>
          <p:cNvSpPr/>
          <p:nvPr/>
        </p:nvSpPr>
        <p:spPr>
          <a:xfrm>
            <a:off x="4326932" y="3532020"/>
            <a:ext cx="505267"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10.</a:t>
            </a:r>
          </a:p>
        </p:txBody>
      </p:sp>
      <p:sp>
        <p:nvSpPr>
          <p:cNvPr id="139" name="Rectangle 138">
            <a:extLst>
              <a:ext uri="{FF2B5EF4-FFF2-40B4-BE49-F238E27FC236}">
                <a16:creationId xmlns:a16="http://schemas.microsoft.com/office/drawing/2014/main" id="{258C5B58-ABB4-3E4F-969A-78CB14BB5E2B}"/>
              </a:ext>
            </a:extLst>
          </p:cNvPr>
          <p:cNvSpPr/>
          <p:nvPr/>
        </p:nvSpPr>
        <p:spPr>
          <a:xfrm>
            <a:off x="4383502" y="4141417"/>
            <a:ext cx="488275"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11.</a:t>
            </a:r>
          </a:p>
        </p:txBody>
      </p:sp>
      <p:sp>
        <p:nvSpPr>
          <p:cNvPr id="140" name="Rectangle 139">
            <a:extLst>
              <a:ext uri="{FF2B5EF4-FFF2-40B4-BE49-F238E27FC236}">
                <a16:creationId xmlns:a16="http://schemas.microsoft.com/office/drawing/2014/main" id="{6681A508-AC13-4149-9468-1F7608823F05}"/>
              </a:ext>
            </a:extLst>
          </p:cNvPr>
          <p:cNvSpPr/>
          <p:nvPr/>
        </p:nvSpPr>
        <p:spPr>
          <a:xfrm>
            <a:off x="4357581" y="4726573"/>
            <a:ext cx="505267"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12.</a:t>
            </a:r>
          </a:p>
        </p:txBody>
      </p:sp>
      <p:sp>
        <p:nvSpPr>
          <p:cNvPr id="141" name="Rectangle 140">
            <a:extLst>
              <a:ext uri="{FF2B5EF4-FFF2-40B4-BE49-F238E27FC236}">
                <a16:creationId xmlns:a16="http://schemas.microsoft.com/office/drawing/2014/main" id="{C07B23A6-C723-B84A-9FA3-50627023EE43}"/>
              </a:ext>
            </a:extLst>
          </p:cNvPr>
          <p:cNvSpPr/>
          <p:nvPr/>
        </p:nvSpPr>
        <p:spPr>
          <a:xfrm>
            <a:off x="4345784" y="5172863"/>
            <a:ext cx="505267"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13.</a:t>
            </a:r>
          </a:p>
        </p:txBody>
      </p:sp>
      <p:sp>
        <p:nvSpPr>
          <p:cNvPr id="142" name="Rectangle 141">
            <a:extLst>
              <a:ext uri="{FF2B5EF4-FFF2-40B4-BE49-F238E27FC236}">
                <a16:creationId xmlns:a16="http://schemas.microsoft.com/office/drawing/2014/main" id="{83701B7C-148F-6444-854D-0A0296DD705E}"/>
              </a:ext>
            </a:extLst>
          </p:cNvPr>
          <p:cNvSpPr/>
          <p:nvPr/>
        </p:nvSpPr>
        <p:spPr>
          <a:xfrm>
            <a:off x="4336358" y="5764661"/>
            <a:ext cx="505267"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14.</a:t>
            </a:r>
          </a:p>
        </p:txBody>
      </p:sp>
      <p:sp>
        <p:nvSpPr>
          <p:cNvPr id="143" name="Rectangle 142">
            <a:extLst>
              <a:ext uri="{FF2B5EF4-FFF2-40B4-BE49-F238E27FC236}">
                <a16:creationId xmlns:a16="http://schemas.microsoft.com/office/drawing/2014/main" id="{FC2F76BA-AC4B-A84D-8906-916B850E854E}"/>
              </a:ext>
            </a:extLst>
          </p:cNvPr>
          <p:cNvSpPr/>
          <p:nvPr/>
        </p:nvSpPr>
        <p:spPr>
          <a:xfrm>
            <a:off x="4358001" y="6371980"/>
            <a:ext cx="505267" cy="369332"/>
          </a:xfrm>
          <a:prstGeom prst="rect">
            <a:avLst/>
          </a:prstGeom>
        </p:spPr>
        <p:txBody>
          <a:bodyPr wrap="none">
            <a:spAutoFit/>
          </a:bodyPr>
          <a:lstStyle/>
          <a:p>
            <a:pPr>
              <a:spcAft>
                <a:spcPts val="600"/>
              </a:spcAft>
            </a:pPr>
            <a:r>
              <a:rPr lang="en-US" dirty="0">
                <a:latin typeface="Helvetica" charset="0"/>
                <a:ea typeface="Times New Roman" charset="0"/>
                <a:cs typeface="Arial" charset="0"/>
              </a:rPr>
              <a:t>15.</a:t>
            </a:r>
          </a:p>
        </p:txBody>
      </p:sp>
      <p:sp>
        <p:nvSpPr>
          <p:cNvPr id="144" name="TextBox 143">
            <a:extLst>
              <a:ext uri="{FF2B5EF4-FFF2-40B4-BE49-F238E27FC236}">
                <a16:creationId xmlns:a16="http://schemas.microsoft.com/office/drawing/2014/main" id="{8E090943-A249-CE42-97AA-72153F3AABAE}"/>
              </a:ext>
            </a:extLst>
          </p:cNvPr>
          <p:cNvSpPr txBox="1"/>
          <p:nvPr/>
        </p:nvSpPr>
        <p:spPr>
          <a:xfrm>
            <a:off x="8271421" y="3052803"/>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Probability of observing 2 altered genes</a:t>
            </a:r>
          </a:p>
          <a:p>
            <a:pPr>
              <a:spcAft>
                <a:spcPts val="600"/>
              </a:spcAft>
            </a:pPr>
            <a:r>
              <a:rPr lang="en-US" sz="1600" dirty="0">
                <a:latin typeface="Helvetica" charset="0"/>
                <a:ea typeface="Times New Roman" charset="0"/>
                <a:cs typeface="Arial" charset="0"/>
              </a:rPr>
              <a:t>in the pathway = 3/15 = 20%</a:t>
            </a:r>
          </a:p>
        </p:txBody>
      </p:sp>
      <p:sp>
        <p:nvSpPr>
          <p:cNvPr id="145" name="Rectangle 144">
            <a:extLst>
              <a:ext uri="{FF2B5EF4-FFF2-40B4-BE49-F238E27FC236}">
                <a16:creationId xmlns:a16="http://schemas.microsoft.com/office/drawing/2014/main" id="{84AFB172-4F70-FE49-907D-02516B3B6BFC}"/>
              </a:ext>
            </a:extLst>
          </p:cNvPr>
          <p:cNvSpPr/>
          <p:nvPr/>
        </p:nvSpPr>
        <p:spPr>
          <a:xfrm>
            <a:off x="6384307" y="2095062"/>
            <a:ext cx="947695" cy="369332"/>
          </a:xfrm>
          <a:prstGeom prst="rect">
            <a:avLst/>
          </a:prstGeom>
        </p:spPr>
        <p:txBody>
          <a:bodyPr wrap="none">
            <a:spAutoFit/>
          </a:bodyPr>
          <a:lstStyle/>
          <a:p>
            <a:pPr>
              <a:spcAft>
                <a:spcPts val="600"/>
              </a:spcAft>
            </a:pPr>
            <a:r>
              <a:rPr lang="en-US" b="1" dirty="0">
                <a:solidFill>
                  <a:srgbClr val="7030A0"/>
                </a:solidFill>
                <a:latin typeface="Helvetica" charset="0"/>
                <a:ea typeface="Times New Roman" charset="0"/>
                <a:cs typeface="Arial" charset="0"/>
              </a:rPr>
              <a:t>OR=Inf</a:t>
            </a:r>
          </a:p>
        </p:txBody>
      </p:sp>
      <p:sp>
        <p:nvSpPr>
          <p:cNvPr id="146" name="Rectangle 145">
            <a:extLst>
              <a:ext uri="{FF2B5EF4-FFF2-40B4-BE49-F238E27FC236}">
                <a16:creationId xmlns:a16="http://schemas.microsoft.com/office/drawing/2014/main" id="{F902E58B-87D4-B143-A68D-23C405832149}"/>
              </a:ext>
            </a:extLst>
          </p:cNvPr>
          <p:cNvSpPr/>
          <p:nvPr/>
        </p:nvSpPr>
        <p:spPr>
          <a:xfrm>
            <a:off x="3349069" y="3500576"/>
            <a:ext cx="793807" cy="369332"/>
          </a:xfrm>
          <a:prstGeom prst="rect">
            <a:avLst/>
          </a:prstGeom>
        </p:spPr>
        <p:txBody>
          <a:bodyPr wrap="none">
            <a:spAutoFit/>
          </a:bodyPr>
          <a:lstStyle/>
          <a:p>
            <a:pPr>
              <a:spcAft>
                <a:spcPts val="600"/>
              </a:spcAft>
            </a:pPr>
            <a:r>
              <a:rPr lang="en-US" b="1" dirty="0">
                <a:solidFill>
                  <a:srgbClr val="7030A0"/>
                </a:solidFill>
                <a:latin typeface="Helvetica" charset="0"/>
                <a:ea typeface="Times New Roman" charset="0"/>
                <a:cs typeface="Arial" charset="0"/>
              </a:rPr>
              <a:t>OR=1</a:t>
            </a:r>
          </a:p>
        </p:txBody>
      </p:sp>
      <p:sp>
        <p:nvSpPr>
          <p:cNvPr id="147" name="Rectangle 146">
            <a:extLst>
              <a:ext uri="{FF2B5EF4-FFF2-40B4-BE49-F238E27FC236}">
                <a16:creationId xmlns:a16="http://schemas.microsoft.com/office/drawing/2014/main" id="{D28E3AFA-A3EC-E54A-821C-6A8916DDC549}"/>
              </a:ext>
            </a:extLst>
          </p:cNvPr>
          <p:cNvSpPr/>
          <p:nvPr/>
        </p:nvSpPr>
        <p:spPr>
          <a:xfrm>
            <a:off x="7961827" y="4102206"/>
            <a:ext cx="793807" cy="369332"/>
          </a:xfrm>
          <a:prstGeom prst="rect">
            <a:avLst/>
          </a:prstGeom>
        </p:spPr>
        <p:txBody>
          <a:bodyPr wrap="none">
            <a:spAutoFit/>
          </a:bodyPr>
          <a:lstStyle/>
          <a:p>
            <a:pPr>
              <a:spcAft>
                <a:spcPts val="600"/>
              </a:spcAft>
            </a:pPr>
            <a:r>
              <a:rPr lang="en-US" b="1" dirty="0">
                <a:solidFill>
                  <a:srgbClr val="7030A0"/>
                </a:solidFill>
                <a:latin typeface="Helvetica" charset="0"/>
                <a:ea typeface="Times New Roman" charset="0"/>
                <a:cs typeface="Arial" charset="0"/>
              </a:rPr>
              <a:t>OR=0</a:t>
            </a:r>
          </a:p>
        </p:txBody>
      </p:sp>
    </p:spTree>
    <p:extLst>
      <p:ext uri="{BB962C8B-B14F-4D97-AF65-F5344CB8AC3E}">
        <p14:creationId xmlns:p14="http://schemas.microsoft.com/office/powerpoint/2010/main" val="97823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145" grpId="0"/>
      <p:bldP spid="146" grpId="0"/>
      <p:bldP spid="14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A0959E-8459-0B48-8D62-8F8C5E60DA06}"/>
              </a:ext>
            </a:extLst>
          </p:cNvPr>
          <p:cNvSpPr>
            <a:spLocks noGrp="1"/>
          </p:cNvSpPr>
          <p:nvPr>
            <p:ph type="body" sz="quarter" idx="10"/>
          </p:nvPr>
        </p:nvSpPr>
        <p:spPr>
          <a:xfrm>
            <a:off x="838200" y="1876483"/>
            <a:ext cx="10515600" cy="3836948"/>
          </a:xfrm>
        </p:spPr>
        <p:txBody>
          <a:bodyPr/>
          <a:lstStyle/>
          <a:p>
            <a:r>
              <a:rPr lang="en-US" sz="2400" dirty="0"/>
              <a:t>Any gene can be swapped with any other gene: </a:t>
            </a:r>
            <a:r>
              <a:rPr lang="en-US" sz="2400" b="1" dirty="0"/>
              <a:t>genes are independent of each other</a:t>
            </a:r>
          </a:p>
          <a:p>
            <a:r>
              <a:rPr lang="en-US" sz="2400" b="1" dirty="0"/>
              <a:t>Not a biologically valid assumption</a:t>
            </a:r>
            <a:r>
              <a:rPr lang="en-US" sz="2400" dirty="0"/>
              <a:t> and it leads to </a:t>
            </a:r>
            <a:r>
              <a:rPr lang="en-US" sz="2400" b="1" dirty="0"/>
              <a:t>elevated</a:t>
            </a:r>
            <a:r>
              <a:rPr lang="en-US" sz="2400" dirty="0"/>
              <a:t> Type I error </a:t>
            </a:r>
            <a:r>
              <a:rPr lang="en-US" sz="2400" b="1" dirty="0"/>
              <a:t>false positive rate</a:t>
            </a:r>
          </a:p>
          <a:p>
            <a:r>
              <a:rPr lang="en-US" sz="2400" dirty="0"/>
              <a:t>The </a:t>
            </a:r>
            <a:r>
              <a:rPr lang="en-US" sz="2400" b="1" dirty="0"/>
              <a:t>resultant p-values</a:t>
            </a:r>
            <a:r>
              <a:rPr lang="en-US" sz="2400" dirty="0"/>
              <a:t> </a:t>
            </a:r>
            <a:r>
              <a:rPr lang="en-US" sz="2400" b="1" dirty="0"/>
              <a:t>do not represent the reproducibility</a:t>
            </a:r>
            <a:r>
              <a:rPr lang="en-US" sz="2400" dirty="0"/>
              <a:t> of the results in terms of collection of new samples</a:t>
            </a:r>
          </a:p>
          <a:p>
            <a:r>
              <a:rPr lang="en-US" sz="2400" dirty="0"/>
              <a:t> Requires an </a:t>
            </a:r>
            <a:r>
              <a:rPr lang="en-US" sz="2400" b="1" dirty="0"/>
              <a:t>a priori decision</a:t>
            </a:r>
            <a:r>
              <a:rPr lang="en-US" sz="2400" dirty="0"/>
              <a:t> to made (e.g., FDR &lt; 0.05) to decide on a set of </a:t>
            </a:r>
            <a:r>
              <a:rPr lang="en-US" sz="2400" b="1" dirty="0"/>
              <a:t>differentially expressed genes</a:t>
            </a:r>
          </a:p>
          <a:p>
            <a:r>
              <a:rPr lang="en-US" sz="2400" dirty="0"/>
              <a:t>Despite all this, it is a quick method that does not perform “too badly” in practice</a:t>
            </a:r>
          </a:p>
        </p:txBody>
      </p:sp>
      <p:sp>
        <p:nvSpPr>
          <p:cNvPr id="3" name="Title 2">
            <a:extLst>
              <a:ext uri="{FF2B5EF4-FFF2-40B4-BE49-F238E27FC236}">
                <a16:creationId xmlns:a16="http://schemas.microsoft.com/office/drawing/2014/main" id="{EDEF52CA-1161-594A-A88D-05B3AADBD656}"/>
              </a:ext>
            </a:extLst>
          </p:cNvPr>
          <p:cNvSpPr>
            <a:spLocks noGrp="1"/>
          </p:cNvSpPr>
          <p:nvPr>
            <p:ph type="title"/>
          </p:nvPr>
        </p:nvSpPr>
        <p:spPr/>
        <p:txBody>
          <a:bodyPr/>
          <a:lstStyle/>
          <a:p>
            <a:r>
              <a:rPr lang="en-US" dirty="0"/>
              <a:t>Implicit assumptions behind gene permutation used in ORA</a:t>
            </a:r>
          </a:p>
        </p:txBody>
      </p:sp>
    </p:spTree>
    <p:extLst>
      <p:ext uri="{BB962C8B-B14F-4D97-AF65-F5344CB8AC3E}">
        <p14:creationId xmlns:p14="http://schemas.microsoft.com/office/powerpoint/2010/main" val="2660224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3CE1C8-D487-3D44-84B0-FAE472CC9EB3}"/>
              </a:ext>
            </a:extLst>
          </p:cNvPr>
          <p:cNvSpPr>
            <a:spLocks noGrp="1"/>
          </p:cNvSpPr>
          <p:nvPr>
            <p:ph type="body" sz="quarter" idx="10"/>
          </p:nvPr>
        </p:nvSpPr>
        <p:spPr>
          <a:xfrm>
            <a:off x="838200" y="1876483"/>
            <a:ext cx="10515600" cy="5189626"/>
          </a:xfrm>
        </p:spPr>
        <p:txBody>
          <a:bodyPr/>
          <a:lstStyle/>
          <a:p>
            <a:r>
              <a:rPr lang="en-US" b="1" dirty="0"/>
              <a:t>Context and background for enrichment methods</a:t>
            </a:r>
          </a:p>
          <a:p>
            <a:r>
              <a:rPr lang="en-US" dirty="0"/>
              <a:t>Primer on statistics</a:t>
            </a:r>
          </a:p>
          <a:p>
            <a:r>
              <a:rPr lang="en-US" dirty="0"/>
              <a:t>Statistics of Enrichment Methods</a:t>
            </a:r>
          </a:p>
          <a:p>
            <a:pPr lvl="1"/>
            <a:r>
              <a:rPr lang="en-US" dirty="0"/>
              <a:t>Choice of Parameter of Interest/Test statistic</a:t>
            </a:r>
          </a:p>
          <a:p>
            <a:pPr lvl="1"/>
            <a:r>
              <a:rPr lang="en-US" dirty="0"/>
              <a:t>Choice of Null Hypothesis</a:t>
            </a:r>
          </a:p>
          <a:p>
            <a:pPr lvl="1"/>
            <a:r>
              <a:rPr lang="en-US" dirty="0"/>
              <a:t>Sampling distribution of the Test statistic</a:t>
            </a:r>
          </a:p>
          <a:p>
            <a:r>
              <a:rPr lang="en-US" dirty="0"/>
              <a:t>Overview of the specific enrichment methods</a:t>
            </a:r>
          </a:p>
          <a:p>
            <a:r>
              <a:rPr lang="en-US" dirty="0"/>
              <a:t>Demo of the some methods in R</a:t>
            </a:r>
          </a:p>
          <a:p>
            <a:r>
              <a:rPr lang="en-US" dirty="0"/>
              <a:t>Guide to your choice of the method for your application</a:t>
            </a:r>
          </a:p>
          <a:p>
            <a:r>
              <a:rPr lang="en-US" dirty="0"/>
              <a:t>Questions</a:t>
            </a:r>
          </a:p>
          <a:p>
            <a:endParaRPr lang="en-US" dirty="0"/>
          </a:p>
        </p:txBody>
      </p:sp>
      <p:sp>
        <p:nvSpPr>
          <p:cNvPr id="3" name="Title 2"/>
          <p:cNvSpPr>
            <a:spLocks noGrp="1"/>
          </p:cNvSpPr>
          <p:nvPr>
            <p:ph type="title"/>
          </p:nvPr>
        </p:nvSpPr>
        <p:spPr/>
        <p:txBody>
          <a:bodyPr>
            <a:normAutofit/>
          </a:bodyPr>
          <a:lstStyle/>
          <a:p>
            <a:r>
              <a:rPr lang="en-US" sz="3600" dirty="0"/>
              <a:t>Outline and main messages</a:t>
            </a:r>
          </a:p>
        </p:txBody>
      </p:sp>
      <p:sp>
        <p:nvSpPr>
          <p:cNvPr id="4" name="TextBox 3">
            <a:extLst>
              <a:ext uri="{FF2B5EF4-FFF2-40B4-BE49-F238E27FC236}">
                <a16:creationId xmlns:a16="http://schemas.microsoft.com/office/drawing/2014/main" id="{F23A342D-5BF9-D743-A73F-7AE707797474}"/>
              </a:ext>
            </a:extLst>
          </p:cNvPr>
          <p:cNvSpPr txBox="1"/>
          <p:nvPr/>
        </p:nvSpPr>
        <p:spPr>
          <a:xfrm>
            <a:off x="2333625" y="2571750"/>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2307138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C4AC72-038B-4A4F-B2CD-A6D1AD08DACE}"/>
              </a:ext>
            </a:extLst>
          </p:cNvPr>
          <p:cNvSpPr>
            <a:spLocks noGrp="1"/>
          </p:cNvSpPr>
          <p:nvPr>
            <p:ph type="title"/>
          </p:nvPr>
        </p:nvSpPr>
        <p:spPr/>
        <p:txBody>
          <a:bodyPr/>
          <a:lstStyle/>
          <a:p>
            <a:r>
              <a:rPr lang="en-US" dirty="0"/>
              <a:t>Sample permutations preserve gene-gene correlations</a:t>
            </a:r>
          </a:p>
        </p:txBody>
      </p:sp>
      <p:grpSp>
        <p:nvGrpSpPr>
          <p:cNvPr id="60" name="Group 59">
            <a:extLst>
              <a:ext uri="{FF2B5EF4-FFF2-40B4-BE49-F238E27FC236}">
                <a16:creationId xmlns:a16="http://schemas.microsoft.com/office/drawing/2014/main" id="{2E05643A-C50A-F94F-9A3B-F4F7DA7F1780}"/>
              </a:ext>
            </a:extLst>
          </p:cNvPr>
          <p:cNvGrpSpPr/>
          <p:nvPr/>
        </p:nvGrpSpPr>
        <p:grpSpPr>
          <a:xfrm>
            <a:off x="227815" y="2498104"/>
            <a:ext cx="3571187" cy="3162693"/>
            <a:chOff x="227815" y="2262433"/>
            <a:chExt cx="3571187" cy="3162693"/>
          </a:xfrm>
        </p:grpSpPr>
        <p:sp>
          <p:nvSpPr>
            <p:cNvPr id="10" name="TextBox 9">
              <a:extLst>
                <a:ext uri="{FF2B5EF4-FFF2-40B4-BE49-F238E27FC236}">
                  <a16:creationId xmlns:a16="http://schemas.microsoft.com/office/drawing/2014/main" id="{DE3C020F-911C-224C-958A-DE27D620B386}"/>
                </a:ext>
              </a:extLst>
            </p:cNvPr>
            <p:cNvSpPr txBox="1"/>
            <p:nvPr/>
          </p:nvSpPr>
          <p:spPr>
            <a:xfrm>
              <a:off x="2884602" y="4510726"/>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Gene 1</a:t>
              </a:r>
            </a:p>
          </p:txBody>
        </p:sp>
        <p:grpSp>
          <p:nvGrpSpPr>
            <p:cNvPr id="29" name="Group 28">
              <a:extLst>
                <a:ext uri="{FF2B5EF4-FFF2-40B4-BE49-F238E27FC236}">
                  <a16:creationId xmlns:a16="http://schemas.microsoft.com/office/drawing/2014/main" id="{90534C24-5B45-B141-9037-7B5861BE8EC7}"/>
                </a:ext>
              </a:extLst>
            </p:cNvPr>
            <p:cNvGrpSpPr/>
            <p:nvPr/>
          </p:nvGrpSpPr>
          <p:grpSpPr>
            <a:xfrm>
              <a:off x="227815" y="2262433"/>
              <a:ext cx="3505199" cy="2705493"/>
              <a:chOff x="227815" y="2262433"/>
              <a:chExt cx="3505199" cy="2705493"/>
            </a:xfrm>
          </p:grpSpPr>
          <p:cxnSp>
            <p:nvCxnSpPr>
              <p:cNvPr id="7" name="Straight Arrow Connector 6">
                <a:extLst>
                  <a:ext uri="{FF2B5EF4-FFF2-40B4-BE49-F238E27FC236}">
                    <a16:creationId xmlns:a16="http://schemas.microsoft.com/office/drawing/2014/main" id="{CCDE5F0C-343F-F14A-9DAB-8AC8DBA0D413}"/>
                  </a:ext>
                </a:extLst>
              </p:cNvPr>
              <p:cNvCxnSpPr/>
              <p:nvPr/>
            </p:nvCxnSpPr>
            <p:spPr>
              <a:xfrm flipV="1">
                <a:off x="838200" y="2262433"/>
                <a:ext cx="0" cy="27054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ED4800C-AB7C-DB47-A873-0BBB2CC4F673}"/>
                  </a:ext>
                </a:extLst>
              </p:cNvPr>
              <p:cNvCxnSpPr/>
              <p:nvPr/>
            </p:nvCxnSpPr>
            <p:spPr>
              <a:xfrm>
                <a:off x="499621" y="4807670"/>
                <a:ext cx="32333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749EFF4-E4D7-6A46-A83B-423DE1080956}"/>
                  </a:ext>
                </a:extLst>
              </p:cNvPr>
              <p:cNvSpPr txBox="1"/>
              <p:nvPr/>
            </p:nvSpPr>
            <p:spPr>
              <a:xfrm>
                <a:off x="227815" y="2262433"/>
                <a:ext cx="914400" cy="914400"/>
              </a:xfrm>
              <a:prstGeom prst="rect">
                <a:avLst/>
              </a:prstGeom>
              <a:noFill/>
              <a:ln>
                <a:noFill/>
              </a:ln>
              <a:scene3d>
                <a:camera prst="orthographicFront">
                  <a:rot lat="0" lon="0" rev="5400000"/>
                </a:camera>
                <a:lightRig rig="threePt" dir="t"/>
              </a:scene3d>
            </p:spPr>
            <p:txBody>
              <a:bodyPr wrap="none" rtlCol="0" anchor="ctr" anchorCtr="0">
                <a:noAutofit/>
              </a:bodyPr>
              <a:lstStyle/>
              <a:p>
                <a:pPr>
                  <a:spcAft>
                    <a:spcPts val="600"/>
                  </a:spcAft>
                </a:pPr>
                <a:r>
                  <a:rPr lang="en-US" sz="1600" dirty="0">
                    <a:latin typeface="Helvetica" charset="0"/>
                    <a:ea typeface="Times New Roman" charset="0"/>
                    <a:cs typeface="Arial" charset="0"/>
                  </a:rPr>
                  <a:t>Gene 2</a:t>
                </a:r>
              </a:p>
            </p:txBody>
          </p:sp>
          <p:sp>
            <p:nvSpPr>
              <p:cNvPr id="12" name="Oval 11">
                <a:extLst>
                  <a:ext uri="{FF2B5EF4-FFF2-40B4-BE49-F238E27FC236}">
                    <a16:creationId xmlns:a16="http://schemas.microsoft.com/office/drawing/2014/main" id="{1DC9D0DB-6672-774A-A1D8-6C1913BFE6DD}"/>
                  </a:ext>
                </a:extLst>
              </p:cNvPr>
              <p:cNvSpPr/>
              <p:nvPr/>
            </p:nvSpPr>
            <p:spPr>
              <a:xfrm>
                <a:off x="1076227" y="4143081"/>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8482EFD-0F08-8D4A-872E-6E1083A38D46}"/>
                  </a:ext>
                </a:extLst>
              </p:cNvPr>
              <p:cNvSpPr/>
              <p:nvPr/>
            </p:nvSpPr>
            <p:spPr>
              <a:xfrm>
                <a:off x="977246" y="4542149"/>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CCD6791-231C-0E42-8EFA-165E241280AD}"/>
                  </a:ext>
                </a:extLst>
              </p:cNvPr>
              <p:cNvSpPr/>
              <p:nvPr/>
            </p:nvSpPr>
            <p:spPr>
              <a:xfrm>
                <a:off x="1585275" y="4173719"/>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D715C8F-336F-244A-96D1-DAF8F7AE2A5F}"/>
                  </a:ext>
                </a:extLst>
              </p:cNvPr>
              <p:cNvSpPr/>
              <p:nvPr/>
            </p:nvSpPr>
            <p:spPr>
              <a:xfrm>
                <a:off x="1448586" y="3704734"/>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F8F0EEF-85F0-284B-BAB2-785983749D47}"/>
                  </a:ext>
                </a:extLst>
              </p:cNvPr>
              <p:cNvSpPr/>
              <p:nvPr/>
            </p:nvSpPr>
            <p:spPr>
              <a:xfrm>
                <a:off x="1871221" y="3799788"/>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09E681F-08E1-434D-8498-79089A083205}"/>
                  </a:ext>
                </a:extLst>
              </p:cNvPr>
              <p:cNvSpPr/>
              <p:nvPr/>
            </p:nvSpPr>
            <p:spPr>
              <a:xfrm>
                <a:off x="1762419" y="3179976"/>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442C68F-D323-F54F-A23A-D155B589F5FB}"/>
                  </a:ext>
                </a:extLst>
              </p:cNvPr>
              <p:cNvSpPr/>
              <p:nvPr/>
            </p:nvSpPr>
            <p:spPr>
              <a:xfrm>
                <a:off x="1937209" y="3482813"/>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946F9B9-8BB4-F44D-BA36-FF452E1B43B7}"/>
                  </a:ext>
                </a:extLst>
              </p:cNvPr>
              <p:cNvSpPr/>
              <p:nvPr/>
            </p:nvSpPr>
            <p:spPr>
              <a:xfrm>
                <a:off x="2521671" y="3274391"/>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7BFCAA3-5116-A84E-8DFF-B38EF3B9492E}"/>
                  </a:ext>
                </a:extLst>
              </p:cNvPr>
              <p:cNvSpPr/>
              <p:nvPr/>
            </p:nvSpPr>
            <p:spPr>
              <a:xfrm>
                <a:off x="2132421" y="2604302"/>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51E284F-E5B2-D146-8FFB-2006A2EA6914}"/>
                  </a:ext>
                </a:extLst>
              </p:cNvPr>
              <p:cNvSpPr/>
              <p:nvPr/>
            </p:nvSpPr>
            <p:spPr>
              <a:xfrm>
                <a:off x="2886174" y="2510034"/>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Oval 23">
            <a:extLst>
              <a:ext uri="{FF2B5EF4-FFF2-40B4-BE49-F238E27FC236}">
                <a16:creationId xmlns:a16="http://schemas.microsoft.com/office/drawing/2014/main" id="{AB4B3913-852E-734D-B2B4-717ADEFC1B4E}"/>
              </a:ext>
            </a:extLst>
          </p:cNvPr>
          <p:cNvSpPr/>
          <p:nvPr/>
        </p:nvSpPr>
        <p:spPr>
          <a:xfrm>
            <a:off x="875122" y="5514681"/>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E5B10EE-B648-A847-8F99-9F8EE1C837E9}"/>
              </a:ext>
            </a:extLst>
          </p:cNvPr>
          <p:cNvSpPr/>
          <p:nvPr/>
        </p:nvSpPr>
        <p:spPr>
          <a:xfrm>
            <a:off x="877873" y="5736210"/>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22ECD06-B63D-1E41-AFF1-749B4030AC9A}"/>
              </a:ext>
            </a:extLst>
          </p:cNvPr>
          <p:cNvSpPr txBox="1"/>
          <p:nvPr/>
        </p:nvSpPr>
        <p:spPr>
          <a:xfrm>
            <a:off x="958392" y="5104615"/>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Normal sample</a:t>
            </a:r>
          </a:p>
        </p:txBody>
      </p:sp>
      <p:sp>
        <p:nvSpPr>
          <p:cNvPr id="27" name="TextBox 26">
            <a:extLst>
              <a:ext uri="{FF2B5EF4-FFF2-40B4-BE49-F238E27FC236}">
                <a16:creationId xmlns:a16="http://schemas.microsoft.com/office/drawing/2014/main" id="{CA60BF1F-DA8F-7B4E-9EE1-713BB3335C41}"/>
              </a:ext>
            </a:extLst>
          </p:cNvPr>
          <p:cNvSpPr txBox="1"/>
          <p:nvPr/>
        </p:nvSpPr>
        <p:spPr>
          <a:xfrm>
            <a:off x="950928" y="5362920"/>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Tumor sample</a:t>
            </a:r>
          </a:p>
        </p:txBody>
      </p:sp>
      <p:sp>
        <p:nvSpPr>
          <p:cNvPr id="28" name="TextBox 27">
            <a:extLst>
              <a:ext uri="{FF2B5EF4-FFF2-40B4-BE49-F238E27FC236}">
                <a16:creationId xmlns:a16="http://schemas.microsoft.com/office/drawing/2014/main" id="{D07923F1-8B35-C145-88CE-4CA292907DF7}"/>
              </a:ext>
            </a:extLst>
          </p:cNvPr>
          <p:cNvSpPr txBox="1"/>
          <p:nvPr/>
        </p:nvSpPr>
        <p:spPr>
          <a:xfrm>
            <a:off x="26710" y="1535392"/>
            <a:ext cx="914400" cy="914400"/>
          </a:xfrm>
          <a:prstGeom prst="rect">
            <a:avLst/>
          </a:prstGeom>
          <a:noFill/>
          <a:ln>
            <a:noFill/>
          </a:ln>
        </p:spPr>
        <p:txBody>
          <a:bodyPr wrap="none" rtlCol="0" anchor="ctr" anchorCtr="0">
            <a:noAutofit/>
          </a:bodyPr>
          <a:lstStyle/>
          <a:p>
            <a:pPr>
              <a:spcAft>
                <a:spcPts val="600"/>
              </a:spcAft>
            </a:pPr>
            <a:r>
              <a:rPr lang="en-US" sz="1600" u="sng" dirty="0">
                <a:latin typeface="Helvetica" charset="0"/>
                <a:ea typeface="Times New Roman" charset="0"/>
                <a:cs typeface="Arial" charset="0"/>
              </a:rPr>
              <a:t>Observed expression of 2 altered genes </a:t>
            </a:r>
          </a:p>
          <a:p>
            <a:pPr>
              <a:spcAft>
                <a:spcPts val="600"/>
              </a:spcAft>
            </a:pPr>
            <a:r>
              <a:rPr lang="en-US" sz="1600" u="sng" dirty="0">
                <a:latin typeface="Helvetica" charset="0"/>
                <a:ea typeface="Times New Roman" charset="0"/>
                <a:cs typeface="Arial" charset="0"/>
              </a:rPr>
              <a:t>among 5 normal and 5 tumor samples</a:t>
            </a:r>
          </a:p>
        </p:txBody>
      </p:sp>
      <p:grpSp>
        <p:nvGrpSpPr>
          <p:cNvPr id="65" name="Group 64">
            <a:extLst>
              <a:ext uri="{FF2B5EF4-FFF2-40B4-BE49-F238E27FC236}">
                <a16:creationId xmlns:a16="http://schemas.microsoft.com/office/drawing/2014/main" id="{17A5B5E5-47F7-A74A-9FB8-078A2911E08B}"/>
              </a:ext>
            </a:extLst>
          </p:cNvPr>
          <p:cNvGrpSpPr/>
          <p:nvPr/>
        </p:nvGrpSpPr>
        <p:grpSpPr>
          <a:xfrm>
            <a:off x="3799002" y="1532520"/>
            <a:ext cx="7475061" cy="4169520"/>
            <a:chOff x="3799002" y="1532520"/>
            <a:chExt cx="7475061" cy="4169520"/>
          </a:xfrm>
        </p:grpSpPr>
        <p:sp>
          <p:nvSpPr>
            <p:cNvPr id="58" name="TextBox 57">
              <a:extLst>
                <a:ext uri="{FF2B5EF4-FFF2-40B4-BE49-F238E27FC236}">
                  <a16:creationId xmlns:a16="http://schemas.microsoft.com/office/drawing/2014/main" id="{EB930AB6-FC09-924C-9398-229BD0F9BA4B}"/>
                </a:ext>
              </a:extLst>
            </p:cNvPr>
            <p:cNvSpPr txBox="1"/>
            <p:nvPr/>
          </p:nvSpPr>
          <p:spPr>
            <a:xfrm>
              <a:off x="4343399" y="1532520"/>
              <a:ext cx="914400" cy="914400"/>
            </a:xfrm>
            <a:prstGeom prst="rect">
              <a:avLst/>
            </a:prstGeom>
            <a:noFill/>
            <a:ln>
              <a:noFill/>
            </a:ln>
          </p:spPr>
          <p:txBody>
            <a:bodyPr wrap="none" rtlCol="0" anchor="ctr" anchorCtr="0">
              <a:noAutofit/>
            </a:bodyPr>
            <a:lstStyle/>
            <a:p>
              <a:pPr>
                <a:spcAft>
                  <a:spcPts val="600"/>
                </a:spcAft>
              </a:pPr>
              <a:r>
                <a:rPr lang="en-US" sz="1600" u="sng" dirty="0">
                  <a:latin typeface="Helvetica" charset="0"/>
                  <a:ea typeface="Times New Roman" charset="0"/>
                  <a:cs typeface="Arial" charset="0"/>
                </a:rPr>
                <a:t>Sample permutation 1</a:t>
              </a:r>
            </a:p>
          </p:txBody>
        </p:sp>
        <p:sp>
          <p:nvSpPr>
            <p:cNvPr id="59" name="TextBox 58">
              <a:extLst>
                <a:ext uri="{FF2B5EF4-FFF2-40B4-BE49-F238E27FC236}">
                  <a16:creationId xmlns:a16="http://schemas.microsoft.com/office/drawing/2014/main" id="{EAF3EB28-0799-E344-900E-5D359F1558B8}"/>
                </a:ext>
              </a:extLst>
            </p:cNvPr>
            <p:cNvSpPr txBox="1"/>
            <p:nvPr/>
          </p:nvSpPr>
          <p:spPr>
            <a:xfrm>
              <a:off x="8699760" y="1532520"/>
              <a:ext cx="914400" cy="914400"/>
            </a:xfrm>
            <a:prstGeom prst="rect">
              <a:avLst/>
            </a:prstGeom>
            <a:noFill/>
            <a:ln>
              <a:noFill/>
            </a:ln>
          </p:spPr>
          <p:txBody>
            <a:bodyPr wrap="none" rtlCol="0" anchor="ctr" anchorCtr="0">
              <a:noAutofit/>
            </a:bodyPr>
            <a:lstStyle/>
            <a:p>
              <a:pPr>
                <a:spcAft>
                  <a:spcPts val="600"/>
                </a:spcAft>
              </a:pPr>
              <a:r>
                <a:rPr lang="en-US" sz="1600" u="sng" dirty="0">
                  <a:latin typeface="Helvetica" charset="0"/>
                  <a:ea typeface="Times New Roman" charset="0"/>
                  <a:cs typeface="Arial" charset="0"/>
                </a:rPr>
                <a:t>Sample permutation 2</a:t>
              </a:r>
            </a:p>
          </p:txBody>
        </p:sp>
        <p:grpSp>
          <p:nvGrpSpPr>
            <p:cNvPr id="64" name="Group 63">
              <a:extLst>
                <a:ext uri="{FF2B5EF4-FFF2-40B4-BE49-F238E27FC236}">
                  <a16:creationId xmlns:a16="http://schemas.microsoft.com/office/drawing/2014/main" id="{C0B84CFE-D49C-3649-A7BE-40013442D107}"/>
                </a:ext>
              </a:extLst>
            </p:cNvPr>
            <p:cNvGrpSpPr/>
            <p:nvPr/>
          </p:nvGrpSpPr>
          <p:grpSpPr>
            <a:xfrm>
              <a:off x="3799002" y="2460790"/>
              <a:ext cx="7475061" cy="3241250"/>
              <a:chOff x="3799002" y="2206266"/>
              <a:chExt cx="7475061" cy="3241250"/>
            </a:xfrm>
          </p:grpSpPr>
          <p:grpSp>
            <p:nvGrpSpPr>
              <p:cNvPr id="44" name="Group 43">
                <a:extLst>
                  <a:ext uri="{FF2B5EF4-FFF2-40B4-BE49-F238E27FC236}">
                    <a16:creationId xmlns:a16="http://schemas.microsoft.com/office/drawing/2014/main" id="{7749CF70-D188-564C-9FFD-78F12081FBE5}"/>
                  </a:ext>
                </a:extLst>
              </p:cNvPr>
              <p:cNvGrpSpPr/>
              <p:nvPr/>
            </p:nvGrpSpPr>
            <p:grpSpPr>
              <a:xfrm>
                <a:off x="7676560" y="2206266"/>
                <a:ext cx="3505199" cy="2705493"/>
                <a:chOff x="227815" y="2262433"/>
                <a:chExt cx="3505199" cy="2705493"/>
              </a:xfrm>
            </p:grpSpPr>
            <p:cxnSp>
              <p:nvCxnSpPr>
                <p:cNvPr id="45" name="Straight Arrow Connector 44">
                  <a:extLst>
                    <a:ext uri="{FF2B5EF4-FFF2-40B4-BE49-F238E27FC236}">
                      <a16:creationId xmlns:a16="http://schemas.microsoft.com/office/drawing/2014/main" id="{62184E4F-6B23-644A-9B80-B443EBE33037}"/>
                    </a:ext>
                  </a:extLst>
                </p:cNvPr>
                <p:cNvCxnSpPr/>
                <p:nvPr/>
              </p:nvCxnSpPr>
              <p:spPr>
                <a:xfrm flipV="1">
                  <a:off x="838200" y="2262433"/>
                  <a:ext cx="0" cy="27054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711AC73-E3AF-0F41-8BB0-AF9A9FEC45FE}"/>
                    </a:ext>
                  </a:extLst>
                </p:cNvPr>
                <p:cNvCxnSpPr/>
                <p:nvPr/>
              </p:nvCxnSpPr>
              <p:spPr>
                <a:xfrm>
                  <a:off x="499621" y="4807670"/>
                  <a:ext cx="32333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C099C12F-DA2D-BE4D-A509-7D62D3B20EEB}"/>
                    </a:ext>
                  </a:extLst>
                </p:cNvPr>
                <p:cNvSpPr txBox="1"/>
                <p:nvPr/>
              </p:nvSpPr>
              <p:spPr>
                <a:xfrm>
                  <a:off x="227815" y="2262433"/>
                  <a:ext cx="914400" cy="914400"/>
                </a:xfrm>
                <a:prstGeom prst="rect">
                  <a:avLst/>
                </a:prstGeom>
                <a:noFill/>
                <a:ln>
                  <a:noFill/>
                </a:ln>
                <a:scene3d>
                  <a:camera prst="orthographicFront">
                    <a:rot lat="0" lon="0" rev="5400000"/>
                  </a:camera>
                  <a:lightRig rig="threePt" dir="t"/>
                </a:scene3d>
              </p:spPr>
              <p:txBody>
                <a:bodyPr wrap="none" rtlCol="0" anchor="ctr" anchorCtr="0">
                  <a:noAutofit/>
                </a:bodyPr>
                <a:lstStyle/>
                <a:p>
                  <a:pPr>
                    <a:spcAft>
                      <a:spcPts val="600"/>
                    </a:spcAft>
                  </a:pPr>
                  <a:r>
                    <a:rPr lang="en-US" sz="1600" dirty="0">
                      <a:latin typeface="Helvetica" charset="0"/>
                      <a:ea typeface="Times New Roman" charset="0"/>
                      <a:cs typeface="Arial" charset="0"/>
                    </a:rPr>
                    <a:t>Gene 2</a:t>
                  </a:r>
                </a:p>
              </p:txBody>
            </p:sp>
            <p:sp>
              <p:nvSpPr>
                <p:cNvPr id="48" name="Oval 47">
                  <a:extLst>
                    <a:ext uri="{FF2B5EF4-FFF2-40B4-BE49-F238E27FC236}">
                      <a16:creationId xmlns:a16="http://schemas.microsoft.com/office/drawing/2014/main" id="{EC9D938D-27AD-C047-8A90-5FC8E770A62B}"/>
                    </a:ext>
                  </a:extLst>
                </p:cNvPr>
                <p:cNvSpPr/>
                <p:nvPr/>
              </p:nvSpPr>
              <p:spPr>
                <a:xfrm>
                  <a:off x="1076227" y="4143081"/>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51A361E3-F1B6-104F-9C5F-12D8D7436383}"/>
                    </a:ext>
                  </a:extLst>
                </p:cNvPr>
                <p:cNvSpPr/>
                <p:nvPr/>
              </p:nvSpPr>
              <p:spPr>
                <a:xfrm>
                  <a:off x="977246" y="4542149"/>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0479FA6-AA8C-2641-9564-EBFE4B6D7187}"/>
                    </a:ext>
                  </a:extLst>
                </p:cNvPr>
                <p:cNvSpPr/>
                <p:nvPr/>
              </p:nvSpPr>
              <p:spPr>
                <a:xfrm>
                  <a:off x="1585275" y="4173719"/>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12B1394-DCB5-5F44-8240-0ABC364926F1}"/>
                    </a:ext>
                  </a:extLst>
                </p:cNvPr>
                <p:cNvSpPr/>
                <p:nvPr/>
              </p:nvSpPr>
              <p:spPr>
                <a:xfrm>
                  <a:off x="1448586" y="3704734"/>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CAC0A956-8203-464C-8DE8-893CA25C2DEB}"/>
                    </a:ext>
                  </a:extLst>
                </p:cNvPr>
                <p:cNvSpPr/>
                <p:nvPr/>
              </p:nvSpPr>
              <p:spPr>
                <a:xfrm>
                  <a:off x="1871221" y="3799788"/>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D2419F3-7DB7-8341-8067-90F493957D71}"/>
                    </a:ext>
                  </a:extLst>
                </p:cNvPr>
                <p:cNvSpPr/>
                <p:nvPr/>
              </p:nvSpPr>
              <p:spPr>
                <a:xfrm>
                  <a:off x="1762419" y="3179976"/>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B785F827-D3EC-034C-84E6-AE5696E9E7E0}"/>
                    </a:ext>
                  </a:extLst>
                </p:cNvPr>
                <p:cNvSpPr/>
                <p:nvPr/>
              </p:nvSpPr>
              <p:spPr>
                <a:xfrm>
                  <a:off x="1937209" y="3482813"/>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A1D14D95-D723-E240-BA4E-500F3D8EA636}"/>
                    </a:ext>
                  </a:extLst>
                </p:cNvPr>
                <p:cNvSpPr/>
                <p:nvPr/>
              </p:nvSpPr>
              <p:spPr>
                <a:xfrm>
                  <a:off x="2521671" y="3274391"/>
                  <a:ext cx="65988" cy="94268"/>
                </a:xfrm>
                <a:prstGeom prst="ellipse">
                  <a:avLst/>
                </a:prstGeom>
                <a:solidFill>
                  <a:schemeClr val="accent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AAD115AE-C6E2-914F-AEB4-C479CD060BC2}"/>
                    </a:ext>
                  </a:extLst>
                </p:cNvPr>
                <p:cNvSpPr/>
                <p:nvPr/>
              </p:nvSpPr>
              <p:spPr>
                <a:xfrm>
                  <a:off x="2132421" y="2604302"/>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95C8CBE9-9AE4-7149-92AB-05B5EFE1C58E}"/>
                    </a:ext>
                  </a:extLst>
                </p:cNvPr>
                <p:cNvSpPr/>
                <p:nvPr/>
              </p:nvSpPr>
              <p:spPr>
                <a:xfrm>
                  <a:off x="2886174" y="2510034"/>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9D7FE185-3B33-0444-8374-B7413B6EEE1B}"/>
                  </a:ext>
                </a:extLst>
              </p:cNvPr>
              <p:cNvGrpSpPr/>
              <p:nvPr/>
            </p:nvGrpSpPr>
            <p:grpSpPr>
              <a:xfrm>
                <a:off x="3799002" y="2244365"/>
                <a:ext cx="3600252" cy="3203151"/>
                <a:chOff x="3799002" y="2244365"/>
                <a:chExt cx="3600252" cy="3203151"/>
              </a:xfrm>
            </p:grpSpPr>
            <p:grpSp>
              <p:nvGrpSpPr>
                <p:cNvPr id="30" name="Group 29">
                  <a:extLst>
                    <a:ext uri="{FF2B5EF4-FFF2-40B4-BE49-F238E27FC236}">
                      <a16:creationId xmlns:a16="http://schemas.microsoft.com/office/drawing/2014/main" id="{9F6D61D5-1E1C-1B4D-BAB0-8C17A70286E7}"/>
                    </a:ext>
                  </a:extLst>
                </p:cNvPr>
                <p:cNvGrpSpPr/>
                <p:nvPr/>
              </p:nvGrpSpPr>
              <p:grpSpPr>
                <a:xfrm>
                  <a:off x="3799002" y="2244365"/>
                  <a:ext cx="3505199" cy="2705493"/>
                  <a:chOff x="227815" y="2262433"/>
                  <a:chExt cx="3505199" cy="2705493"/>
                </a:xfrm>
              </p:grpSpPr>
              <p:cxnSp>
                <p:nvCxnSpPr>
                  <p:cNvPr id="31" name="Straight Arrow Connector 30">
                    <a:extLst>
                      <a:ext uri="{FF2B5EF4-FFF2-40B4-BE49-F238E27FC236}">
                        <a16:creationId xmlns:a16="http://schemas.microsoft.com/office/drawing/2014/main" id="{1EC358A3-DFCB-5248-8BF7-583E5399081C}"/>
                      </a:ext>
                    </a:extLst>
                  </p:cNvPr>
                  <p:cNvCxnSpPr/>
                  <p:nvPr/>
                </p:nvCxnSpPr>
                <p:spPr>
                  <a:xfrm flipV="1">
                    <a:off x="838200" y="2262433"/>
                    <a:ext cx="0" cy="27054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E17EE06-A174-2340-BE1F-12E46911641A}"/>
                      </a:ext>
                    </a:extLst>
                  </p:cNvPr>
                  <p:cNvCxnSpPr/>
                  <p:nvPr/>
                </p:nvCxnSpPr>
                <p:spPr>
                  <a:xfrm>
                    <a:off x="499621" y="4807670"/>
                    <a:ext cx="32333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8535B1D-F349-AD44-9DF8-05DC1CAD1E6D}"/>
                      </a:ext>
                    </a:extLst>
                  </p:cNvPr>
                  <p:cNvSpPr txBox="1"/>
                  <p:nvPr/>
                </p:nvSpPr>
                <p:spPr>
                  <a:xfrm>
                    <a:off x="227815" y="2262433"/>
                    <a:ext cx="914400" cy="914400"/>
                  </a:xfrm>
                  <a:prstGeom prst="rect">
                    <a:avLst/>
                  </a:prstGeom>
                  <a:noFill/>
                  <a:ln>
                    <a:noFill/>
                  </a:ln>
                  <a:scene3d>
                    <a:camera prst="orthographicFront">
                      <a:rot lat="0" lon="0" rev="5400000"/>
                    </a:camera>
                    <a:lightRig rig="threePt" dir="t"/>
                  </a:scene3d>
                </p:spPr>
                <p:txBody>
                  <a:bodyPr wrap="none" rtlCol="0" anchor="ctr" anchorCtr="0">
                    <a:noAutofit/>
                  </a:bodyPr>
                  <a:lstStyle/>
                  <a:p>
                    <a:pPr>
                      <a:spcAft>
                        <a:spcPts val="600"/>
                      </a:spcAft>
                    </a:pPr>
                    <a:r>
                      <a:rPr lang="en-US" sz="1600" dirty="0">
                        <a:latin typeface="Helvetica" charset="0"/>
                        <a:ea typeface="Times New Roman" charset="0"/>
                        <a:cs typeface="Arial" charset="0"/>
                      </a:rPr>
                      <a:t>Gene 2</a:t>
                    </a:r>
                  </a:p>
                </p:txBody>
              </p:sp>
              <p:sp>
                <p:nvSpPr>
                  <p:cNvPr id="34" name="Oval 33">
                    <a:extLst>
                      <a:ext uri="{FF2B5EF4-FFF2-40B4-BE49-F238E27FC236}">
                        <a16:creationId xmlns:a16="http://schemas.microsoft.com/office/drawing/2014/main" id="{A78B309B-B5E7-1E40-AEFB-EB049CBB2AC6}"/>
                      </a:ext>
                    </a:extLst>
                  </p:cNvPr>
                  <p:cNvSpPr/>
                  <p:nvPr/>
                </p:nvSpPr>
                <p:spPr>
                  <a:xfrm>
                    <a:off x="1076227" y="4143081"/>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4A78146-C019-454B-A9B6-0A1335CCE380}"/>
                      </a:ext>
                    </a:extLst>
                  </p:cNvPr>
                  <p:cNvSpPr/>
                  <p:nvPr/>
                </p:nvSpPr>
                <p:spPr>
                  <a:xfrm>
                    <a:off x="977246" y="4542149"/>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903C6E6-E728-CA45-999A-9AE31227A657}"/>
                      </a:ext>
                    </a:extLst>
                  </p:cNvPr>
                  <p:cNvSpPr/>
                  <p:nvPr/>
                </p:nvSpPr>
                <p:spPr>
                  <a:xfrm>
                    <a:off x="1585275" y="4173719"/>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A2A5A29-CFF4-2442-A775-8FA098219A76}"/>
                      </a:ext>
                    </a:extLst>
                  </p:cNvPr>
                  <p:cNvSpPr/>
                  <p:nvPr/>
                </p:nvSpPr>
                <p:spPr>
                  <a:xfrm>
                    <a:off x="1448586" y="3704734"/>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A5BE6F2-9712-9B45-A7D5-95C1840D82DC}"/>
                      </a:ext>
                    </a:extLst>
                  </p:cNvPr>
                  <p:cNvSpPr/>
                  <p:nvPr/>
                </p:nvSpPr>
                <p:spPr>
                  <a:xfrm>
                    <a:off x="1871221" y="3799788"/>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081829D2-F5B8-9846-9479-F6A07B6FF2A7}"/>
                      </a:ext>
                    </a:extLst>
                  </p:cNvPr>
                  <p:cNvSpPr/>
                  <p:nvPr/>
                </p:nvSpPr>
                <p:spPr>
                  <a:xfrm>
                    <a:off x="1762419" y="3179976"/>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FF835FB-1D61-8D40-A43E-1E63C28DDC98}"/>
                      </a:ext>
                    </a:extLst>
                  </p:cNvPr>
                  <p:cNvSpPr/>
                  <p:nvPr/>
                </p:nvSpPr>
                <p:spPr>
                  <a:xfrm>
                    <a:off x="1937209" y="3482813"/>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87A1981-A4BE-EA4E-B564-D004FC97D3C1}"/>
                      </a:ext>
                    </a:extLst>
                  </p:cNvPr>
                  <p:cNvSpPr/>
                  <p:nvPr/>
                </p:nvSpPr>
                <p:spPr>
                  <a:xfrm>
                    <a:off x="2521671" y="3274391"/>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3EDA639-734D-DC47-993B-8EEB38869DF3}"/>
                      </a:ext>
                    </a:extLst>
                  </p:cNvPr>
                  <p:cNvSpPr/>
                  <p:nvPr/>
                </p:nvSpPr>
                <p:spPr>
                  <a:xfrm>
                    <a:off x="2132421" y="2604302"/>
                    <a:ext cx="65988" cy="942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2EC7EEE-EF86-D842-B7C9-A50A47673383}"/>
                      </a:ext>
                    </a:extLst>
                  </p:cNvPr>
                  <p:cNvSpPr/>
                  <p:nvPr/>
                </p:nvSpPr>
                <p:spPr>
                  <a:xfrm>
                    <a:off x="2886174" y="2510034"/>
                    <a:ext cx="65988" cy="9426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Box 60">
                  <a:extLst>
                    <a:ext uri="{FF2B5EF4-FFF2-40B4-BE49-F238E27FC236}">
                      <a16:creationId xmlns:a16="http://schemas.microsoft.com/office/drawing/2014/main" id="{1E9F0D99-7362-E746-9426-7B2D60C52143}"/>
                    </a:ext>
                  </a:extLst>
                </p:cNvPr>
                <p:cNvSpPr txBox="1"/>
                <p:nvPr/>
              </p:nvSpPr>
              <p:spPr>
                <a:xfrm>
                  <a:off x="6484854" y="4533116"/>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Gene 1</a:t>
                  </a:r>
                </a:p>
              </p:txBody>
            </p:sp>
          </p:grpSp>
          <p:sp>
            <p:nvSpPr>
              <p:cNvPr id="62" name="TextBox 61">
                <a:extLst>
                  <a:ext uri="{FF2B5EF4-FFF2-40B4-BE49-F238E27FC236}">
                    <a16:creationId xmlns:a16="http://schemas.microsoft.com/office/drawing/2014/main" id="{9ACC84C4-16C7-9540-B693-E7FDC1473D4F}"/>
                  </a:ext>
                </a:extLst>
              </p:cNvPr>
              <p:cNvSpPr txBox="1"/>
              <p:nvPr/>
            </p:nvSpPr>
            <p:spPr>
              <a:xfrm>
                <a:off x="10359663" y="4485982"/>
                <a:ext cx="914400" cy="914400"/>
              </a:xfrm>
              <a:prstGeom prst="rect">
                <a:avLst/>
              </a:prstGeom>
              <a:noFill/>
              <a:ln>
                <a:noFill/>
              </a:ln>
            </p:spPr>
            <p:txBody>
              <a:bodyPr wrap="none" rtlCol="0" anchor="ctr" anchorCtr="0">
                <a:noAutofit/>
              </a:bodyPr>
              <a:lstStyle/>
              <a:p>
                <a:pPr>
                  <a:spcAft>
                    <a:spcPts val="600"/>
                  </a:spcAft>
                </a:pPr>
                <a:r>
                  <a:rPr lang="en-US" sz="1600" dirty="0">
                    <a:latin typeface="Helvetica" charset="0"/>
                    <a:ea typeface="Times New Roman" charset="0"/>
                    <a:cs typeface="Arial" charset="0"/>
                  </a:rPr>
                  <a:t>Gene 1</a:t>
                </a:r>
              </a:p>
            </p:txBody>
          </p:sp>
        </p:grpSp>
      </p:grpSp>
    </p:spTree>
    <p:extLst>
      <p:ext uri="{BB962C8B-B14F-4D97-AF65-F5344CB8AC3E}">
        <p14:creationId xmlns:p14="http://schemas.microsoft.com/office/powerpoint/2010/main" val="368041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C90D79-BC8B-684D-8167-E24BF1C74715}"/>
              </a:ext>
            </a:extLst>
          </p:cNvPr>
          <p:cNvSpPr>
            <a:spLocks noGrp="1"/>
          </p:cNvSpPr>
          <p:nvPr>
            <p:ph type="body" sz="quarter" idx="10"/>
          </p:nvPr>
        </p:nvSpPr>
        <p:spPr>
          <a:xfrm>
            <a:off x="838200" y="1876483"/>
            <a:ext cx="10515600" cy="3965188"/>
          </a:xfrm>
        </p:spPr>
        <p:txBody>
          <a:bodyPr/>
          <a:lstStyle/>
          <a:p>
            <a:r>
              <a:rPr lang="en-US" sz="2000" b="1" dirty="0"/>
              <a:t>Gene-gene correlation </a:t>
            </a:r>
            <a:r>
              <a:rPr lang="en-US" sz="2000" dirty="0"/>
              <a:t>is </a:t>
            </a:r>
            <a:r>
              <a:rPr lang="en-US" sz="2000" b="1" dirty="0"/>
              <a:t>preserved</a:t>
            </a:r>
            <a:r>
              <a:rPr lang="en-US" sz="2000" dirty="0"/>
              <a:t> and therefore </a:t>
            </a:r>
            <a:r>
              <a:rPr lang="en-US" sz="2000" b="1" dirty="0"/>
              <a:t>correct Type 1 error</a:t>
            </a:r>
            <a:r>
              <a:rPr lang="en-US" sz="2000" dirty="0"/>
              <a:t> is </a:t>
            </a:r>
            <a:r>
              <a:rPr lang="en-US" sz="2000" b="1" dirty="0"/>
              <a:t>maintained</a:t>
            </a:r>
          </a:p>
          <a:p>
            <a:r>
              <a:rPr lang="en-US" sz="2000" b="1" dirty="0"/>
              <a:t>Permutation of sample labels corresponds </a:t>
            </a:r>
            <a:r>
              <a:rPr lang="en-US" sz="2000" dirty="0"/>
              <a:t>exactly with the </a:t>
            </a:r>
            <a:r>
              <a:rPr lang="en-US" sz="2000" b="1" dirty="0"/>
              <a:t>null hypothesis </a:t>
            </a:r>
            <a:r>
              <a:rPr lang="en-US" sz="2000" dirty="0"/>
              <a:t>for gene expression association (</a:t>
            </a:r>
            <a:r>
              <a:rPr lang="en-US" sz="2000" b="1" dirty="0"/>
              <a:t>no change in expression between tumor and normal sample</a:t>
            </a:r>
            <a:r>
              <a:rPr lang="en-US" sz="2000" dirty="0"/>
              <a:t>)</a:t>
            </a:r>
          </a:p>
          <a:p>
            <a:r>
              <a:rPr lang="en-US" sz="2000" dirty="0"/>
              <a:t>…this would imply a situation where you are resampling subjects from a population of bladder cancer patients with the assumption that there is no difference of the mean expression between the two groups</a:t>
            </a:r>
          </a:p>
          <a:p>
            <a:r>
              <a:rPr lang="en-US" sz="2000" dirty="0"/>
              <a:t>…therefore the </a:t>
            </a:r>
            <a:r>
              <a:rPr lang="en-US" sz="2000" b="1" dirty="0"/>
              <a:t>results</a:t>
            </a:r>
            <a:r>
              <a:rPr lang="en-US" sz="2000" dirty="0"/>
              <a:t> </a:t>
            </a:r>
            <a:r>
              <a:rPr lang="en-US" sz="2000" b="1" dirty="0"/>
              <a:t>reflects</a:t>
            </a:r>
            <a:r>
              <a:rPr lang="en-US" sz="2000" dirty="0"/>
              <a:t> their </a:t>
            </a:r>
            <a:r>
              <a:rPr lang="en-US" sz="2000" b="1" dirty="0"/>
              <a:t>reproducibility</a:t>
            </a:r>
            <a:r>
              <a:rPr lang="en-US" sz="2000" dirty="0"/>
              <a:t> </a:t>
            </a:r>
          </a:p>
          <a:p>
            <a:r>
              <a:rPr lang="en-US" sz="2000" dirty="0"/>
              <a:t>…</a:t>
            </a:r>
            <a:r>
              <a:rPr lang="en-US" sz="2000" b="1" dirty="0"/>
              <a:t>drawbacks</a:t>
            </a:r>
            <a:r>
              <a:rPr lang="en-US" sz="2000" dirty="0"/>
              <a:t> for methods that require </a:t>
            </a:r>
            <a:r>
              <a:rPr lang="en-US" sz="2000" b="1" dirty="0"/>
              <a:t>explicit sample permutation </a:t>
            </a:r>
          </a:p>
          <a:p>
            <a:pPr lvl="1"/>
            <a:r>
              <a:rPr lang="en-US" sz="2000" dirty="0"/>
              <a:t>Need </a:t>
            </a:r>
            <a:r>
              <a:rPr lang="en-US" sz="2000" b="1" dirty="0"/>
              <a:t>large number of replicates per group</a:t>
            </a:r>
            <a:r>
              <a:rPr lang="en-US" sz="2000" dirty="0"/>
              <a:t> (at least 10)</a:t>
            </a:r>
          </a:p>
          <a:p>
            <a:pPr lvl="1"/>
            <a:r>
              <a:rPr lang="en-US" sz="2000" b="1" dirty="0"/>
              <a:t>Slow</a:t>
            </a:r>
            <a:r>
              <a:rPr lang="en-US" sz="2000" dirty="0"/>
              <a:t> </a:t>
            </a:r>
          </a:p>
        </p:txBody>
      </p:sp>
      <p:sp>
        <p:nvSpPr>
          <p:cNvPr id="3" name="Title 2">
            <a:extLst>
              <a:ext uri="{FF2B5EF4-FFF2-40B4-BE49-F238E27FC236}">
                <a16:creationId xmlns:a16="http://schemas.microsoft.com/office/drawing/2014/main" id="{1976F0FE-F1EE-5941-8023-69B2BBD03E01}"/>
              </a:ext>
            </a:extLst>
          </p:cNvPr>
          <p:cNvSpPr>
            <a:spLocks noGrp="1"/>
          </p:cNvSpPr>
          <p:nvPr>
            <p:ph type="title"/>
          </p:nvPr>
        </p:nvSpPr>
        <p:spPr/>
        <p:txBody>
          <a:bodyPr>
            <a:normAutofit/>
          </a:bodyPr>
          <a:lstStyle/>
          <a:p>
            <a:r>
              <a:rPr lang="en-US" sz="2800" dirty="0"/>
              <a:t>Implicit assumptions behind sample permutation methods: </a:t>
            </a:r>
            <a:r>
              <a:rPr lang="en-US" sz="2800" dirty="0" err="1"/>
              <a:t>rSEA</a:t>
            </a:r>
            <a:r>
              <a:rPr lang="en-US" sz="2800" dirty="0"/>
              <a:t>, GSEA, SAFE, PADOG</a:t>
            </a:r>
          </a:p>
        </p:txBody>
      </p:sp>
    </p:spTree>
    <p:extLst>
      <p:ext uri="{BB962C8B-B14F-4D97-AF65-F5344CB8AC3E}">
        <p14:creationId xmlns:p14="http://schemas.microsoft.com/office/powerpoint/2010/main" val="16206486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3CE1C8-D487-3D44-84B0-FAE472CC9EB3}"/>
              </a:ext>
            </a:extLst>
          </p:cNvPr>
          <p:cNvSpPr>
            <a:spLocks noGrp="1"/>
          </p:cNvSpPr>
          <p:nvPr>
            <p:ph type="body" sz="quarter" idx="10"/>
          </p:nvPr>
        </p:nvSpPr>
        <p:spPr>
          <a:xfrm>
            <a:off x="838200" y="1876483"/>
            <a:ext cx="10515600" cy="5189626"/>
          </a:xfrm>
        </p:spPr>
        <p:txBody>
          <a:bodyPr/>
          <a:lstStyle/>
          <a:p>
            <a:r>
              <a:rPr lang="en-US" dirty="0"/>
              <a:t>Context and background for enrichment methods</a:t>
            </a:r>
          </a:p>
          <a:p>
            <a:r>
              <a:rPr lang="en-US" dirty="0"/>
              <a:t>Primer on statistics</a:t>
            </a:r>
          </a:p>
          <a:p>
            <a:r>
              <a:rPr lang="en-US" dirty="0"/>
              <a:t>Statistics of Enrichment Methods</a:t>
            </a:r>
          </a:p>
          <a:p>
            <a:pPr lvl="1"/>
            <a:r>
              <a:rPr lang="en-US" dirty="0"/>
              <a:t>Choice of Parameter of Interest/Test statistic</a:t>
            </a:r>
          </a:p>
          <a:p>
            <a:pPr lvl="1"/>
            <a:r>
              <a:rPr lang="en-US" dirty="0"/>
              <a:t>Choice of Null Hypothesis</a:t>
            </a:r>
          </a:p>
          <a:p>
            <a:pPr lvl="1"/>
            <a:r>
              <a:rPr lang="en-US" dirty="0"/>
              <a:t>Sampling distribution of the Test statistic</a:t>
            </a:r>
          </a:p>
          <a:p>
            <a:r>
              <a:rPr lang="en-US" b="1" dirty="0"/>
              <a:t>Overview of the specific enrichment methods</a:t>
            </a:r>
          </a:p>
          <a:p>
            <a:r>
              <a:rPr lang="en-US" dirty="0"/>
              <a:t>Demo of the some methods in R</a:t>
            </a:r>
          </a:p>
          <a:p>
            <a:r>
              <a:rPr lang="en-US" dirty="0"/>
              <a:t>Guide to your choice of the method for your application</a:t>
            </a:r>
          </a:p>
          <a:p>
            <a:r>
              <a:rPr lang="en-US" dirty="0"/>
              <a:t>Questions</a:t>
            </a:r>
          </a:p>
          <a:p>
            <a:endParaRPr lang="en-US" dirty="0"/>
          </a:p>
        </p:txBody>
      </p:sp>
      <p:sp>
        <p:nvSpPr>
          <p:cNvPr id="3" name="Title 2"/>
          <p:cNvSpPr>
            <a:spLocks noGrp="1"/>
          </p:cNvSpPr>
          <p:nvPr>
            <p:ph type="title"/>
          </p:nvPr>
        </p:nvSpPr>
        <p:spPr/>
        <p:txBody>
          <a:bodyPr>
            <a:normAutofit/>
          </a:bodyPr>
          <a:lstStyle/>
          <a:p>
            <a:r>
              <a:rPr lang="en-US" sz="3600" dirty="0"/>
              <a:t>Outline and main messages</a:t>
            </a:r>
          </a:p>
        </p:txBody>
      </p:sp>
      <p:sp>
        <p:nvSpPr>
          <p:cNvPr id="4" name="TextBox 3">
            <a:extLst>
              <a:ext uri="{FF2B5EF4-FFF2-40B4-BE49-F238E27FC236}">
                <a16:creationId xmlns:a16="http://schemas.microsoft.com/office/drawing/2014/main" id="{F23A342D-5BF9-D743-A73F-7AE707797474}"/>
              </a:ext>
            </a:extLst>
          </p:cNvPr>
          <p:cNvSpPr txBox="1"/>
          <p:nvPr/>
        </p:nvSpPr>
        <p:spPr>
          <a:xfrm>
            <a:off x="2333625" y="2571750"/>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2059822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D6E17F-0BB8-FF42-AE2A-1BC07877799C}"/>
              </a:ext>
            </a:extLst>
          </p:cNvPr>
          <p:cNvSpPr>
            <a:spLocks noGrp="1"/>
          </p:cNvSpPr>
          <p:nvPr>
            <p:ph type="sldNum" sz="quarter" idx="13"/>
          </p:nvPr>
        </p:nvSpPr>
        <p:spPr/>
        <p:txBody>
          <a:bodyPr/>
          <a:lstStyle/>
          <a:p>
            <a:fld id="{F5936FD3-174D-8740-A172-B7093C3E1B2E}" type="slidenum">
              <a:rPr lang="en-US" smtClean="0"/>
              <a:t>43</a:t>
            </a:fld>
            <a:endParaRPr lang="en-US"/>
          </a:p>
        </p:txBody>
      </p:sp>
      <p:pic>
        <p:nvPicPr>
          <p:cNvPr id="9" name="Picture 8">
            <a:extLst>
              <a:ext uri="{FF2B5EF4-FFF2-40B4-BE49-F238E27FC236}">
                <a16:creationId xmlns:a16="http://schemas.microsoft.com/office/drawing/2014/main" id="{93CBD3CD-85A8-BD40-B6A5-DE4505A69545}"/>
              </a:ext>
            </a:extLst>
          </p:cNvPr>
          <p:cNvPicPr>
            <a:picLocks noChangeAspect="1"/>
          </p:cNvPicPr>
          <p:nvPr/>
        </p:nvPicPr>
        <p:blipFill>
          <a:blip r:embed="rId2"/>
          <a:stretch>
            <a:fillRect/>
          </a:stretch>
        </p:blipFill>
        <p:spPr>
          <a:xfrm>
            <a:off x="0" y="339005"/>
            <a:ext cx="5727013" cy="2902960"/>
          </a:xfrm>
          <a:prstGeom prst="rect">
            <a:avLst/>
          </a:prstGeom>
        </p:spPr>
      </p:pic>
      <p:sp>
        <p:nvSpPr>
          <p:cNvPr id="10" name="TextBox 9">
            <a:extLst>
              <a:ext uri="{FF2B5EF4-FFF2-40B4-BE49-F238E27FC236}">
                <a16:creationId xmlns:a16="http://schemas.microsoft.com/office/drawing/2014/main" id="{F78240B6-A033-1A4C-9A3D-3A47C316DD4B}"/>
              </a:ext>
            </a:extLst>
          </p:cNvPr>
          <p:cNvSpPr txBox="1"/>
          <p:nvPr/>
        </p:nvSpPr>
        <p:spPr>
          <a:xfrm>
            <a:off x="6650340" y="2971800"/>
            <a:ext cx="914400" cy="914400"/>
          </a:xfrm>
          <a:prstGeom prst="rect">
            <a:avLst/>
          </a:prstGeom>
          <a:noFill/>
          <a:ln>
            <a:noFill/>
          </a:ln>
        </p:spPr>
        <p:txBody>
          <a:bodyPr wrap="none" rtlCol="0" anchor="ctr" anchorCtr="0">
            <a:noAutofit/>
          </a:bodyPr>
          <a:lstStyle/>
          <a:p>
            <a:pPr>
              <a:spcAft>
                <a:spcPts val="600"/>
              </a:spcAft>
            </a:pPr>
            <a:r>
              <a:rPr lang="en-US" sz="2800" dirty="0">
                <a:latin typeface="Helvetica" charset="0"/>
                <a:ea typeface="Times New Roman" charset="0"/>
                <a:cs typeface="Arial" charset="0"/>
              </a:rPr>
              <a:t>For each gene set </a:t>
            </a:r>
            <a:r>
              <a:rPr lang="en-US" sz="2800" i="1" dirty="0">
                <a:latin typeface="Helvetica" charset="0"/>
                <a:ea typeface="Times New Roman" charset="0"/>
                <a:cs typeface="Arial" charset="0"/>
              </a:rPr>
              <a:t>s</a:t>
            </a:r>
            <a:r>
              <a:rPr lang="en-US" sz="2800" dirty="0">
                <a:latin typeface="Helvetica" charset="0"/>
                <a:ea typeface="Times New Roman" charset="0"/>
                <a:cs typeface="Arial" charset="0"/>
              </a:rPr>
              <a:t>,</a:t>
            </a:r>
          </a:p>
          <a:p>
            <a:pPr>
              <a:spcAft>
                <a:spcPts val="600"/>
              </a:spcAft>
            </a:pPr>
            <a:r>
              <a:rPr lang="en-US" sz="2800" b="1" u="sng" dirty="0">
                <a:latin typeface="Helvetica" charset="0"/>
                <a:ea typeface="Times New Roman" charset="0"/>
                <a:cs typeface="Arial" charset="0"/>
              </a:rPr>
              <a:t>Null hypothesis</a:t>
            </a:r>
          </a:p>
          <a:p>
            <a:pPr>
              <a:spcAft>
                <a:spcPts val="600"/>
              </a:spcAft>
            </a:pPr>
            <a:r>
              <a:rPr lang="en-US" sz="3600" dirty="0">
                <a:solidFill>
                  <a:srgbClr val="FF0000"/>
                </a:solidFill>
                <a:latin typeface="Helvetica" charset="0"/>
                <a:ea typeface="Times New Roman" charset="0"/>
                <a:cs typeface="Arial" charset="0"/>
              </a:rPr>
              <a:t>TDP</a:t>
            </a:r>
            <a:r>
              <a:rPr lang="en-US" sz="3600" baseline="-25000" dirty="0">
                <a:solidFill>
                  <a:srgbClr val="FF0000"/>
                </a:solidFill>
                <a:latin typeface="Helvetica" charset="0"/>
                <a:ea typeface="Times New Roman" charset="0"/>
                <a:cs typeface="Arial" charset="0"/>
              </a:rPr>
              <a:t>s</a:t>
            </a:r>
            <a:r>
              <a:rPr lang="en-US" sz="3600" dirty="0">
                <a:solidFill>
                  <a:srgbClr val="FF0000"/>
                </a:solidFill>
                <a:latin typeface="Helvetica" charset="0"/>
                <a:ea typeface="Times New Roman" charset="0"/>
                <a:cs typeface="Arial" charset="0"/>
              </a:rPr>
              <a:t> ≤ c</a:t>
            </a:r>
          </a:p>
          <a:p>
            <a:pPr>
              <a:spcAft>
                <a:spcPts val="600"/>
              </a:spcAft>
            </a:pPr>
            <a:endParaRPr lang="en-US" sz="2800" dirty="0" err="1">
              <a:latin typeface="Helvetica" charset="0"/>
              <a:ea typeface="Times New Roman" charset="0"/>
              <a:cs typeface="Arial" charset="0"/>
            </a:endParaRPr>
          </a:p>
        </p:txBody>
      </p:sp>
      <p:sp>
        <p:nvSpPr>
          <p:cNvPr id="11" name="TextBox 10">
            <a:extLst>
              <a:ext uri="{FF2B5EF4-FFF2-40B4-BE49-F238E27FC236}">
                <a16:creationId xmlns:a16="http://schemas.microsoft.com/office/drawing/2014/main" id="{0C536D0F-E876-4842-A800-BBB7EDD0E059}"/>
              </a:ext>
            </a:extLst>
          </p:cNvPr>
          <p:cNvSpPr txBox="1"/>
          <p:nvPr/>
        </p:nvSpPr>
        <p:spPr>
          <a:xfrm>
            <a:off x="4398066" y="4536375"/>
            <a:ext cx="8254380" cy="914400"/>
          </a:xfrm>
          <a:prstGeom prst="rect">
            <a:avLst/>
          </a:prstGeom>
          <a:noFill/>
          <a:ln>
            <a:noFill/>
          </a:ln>
        </p:spPr>
        <p:txBody>
          <a:bodyPr wrap="none" rtlCol="0" anchor="ctr" anchorCtr="0">
            <a:noAutofit/>
          </a:bodyPr>
          <a:lstStyle/>
          <a:p>
            <a:pPr>
              <a:spcAft>
                <a:spcPts val="600"/>
              </a:spcAft>
            </a:pPr>
            <a:r>
              <a:rPr lang="en-US" sz="2800" dirty="0">
                <a:latin typeface="Helvetica" charset="0"/>
                <a:ea typeface="Times New Roman" charset="0"/>
                <a:cs typeface="Arial" charset="0"/>
              </a:rPr>
              <a:t>Choice of </a:t>
            </a:r>
            <a:r>
              <a:rPr lang="en-US" sz="2800" dirty="0">
                <a:solidFill>
                  <a:srgbClr val="FF0000"/>
                </a:solidFill>
                <a:latin typeface="Helvetica" charset="0"/>
                <a:ea typeface="Times New Roman" charset="0"/>
                <a:cs typeface="Arial" charset="0"/>
              </a:rPr>
              <a:t>c</a:t>
            </a:r>
            <a:r>
              <a:rPr lang="en-US" sz="2800" dirty="0">
                <a:latin typeface="Helvetica" charset="0"/>
                <a:ea typeface="Times New Roman" charset="0"/>
                <a:cs typeface="Arial" charset="0"/>
              </a:rPr>
              <a:t> determines the kind of hypothesis</a:t>
            </a:r>
          </a:p>
          <a:p>
            <a:pPr>
              <a:spcAft>
                <a:spcPts val="600"/>
              </a:spcAft>
            </a:pPr>
            <a:r>
              <a:rPr lang="en-US" sz="2800" dirty="0">
                <a:solidFill>
                  <a:srgbClr val="FF0000"/>
                </a:solidFill>
                <a:latin typeface="Helvetica" charset="0"/>
                <a:ea typeface="Times New Roman" charset="0"/>
                <a:cs typeface="Arial" charset="0"/>
              </a:rPr>
              <a:t>c = 0</a:t>
            </a:r>
            <a:r>
              <a:rPr lang="en-US" sz="2800" dirty="0">
                <a:latin typeface="Helvetica" charset="0"/>
                <a:ea typeface="Times New Roman" charset="0"/>
                <a:cs typeface="Arial" charset="0"/>
              </a:rPr>
              <a:t>: </a:t>
            </a:r>
            <a:r>
              <a:rPr lang="en-US" sz="2800" b="1" dirty="0">
                <a:latin typeface="Helvetica" charset="0"/>
                <a:ea typeface="Times New Roman" charset="0"/>
                <a:cs typeface="Arial" charset="0"/>
              </a:rPr>
              <a:t>Self-contained</a:t>
            </a:r>
          </a:p>
          <a:p>
            <a:pPr>
              <a:spcAft>
                <a:spcPts val="600"/>
              </a:spcAft>
            </a:pPr>
            <a:r>
              <a:rPr lang="en-US" sz="2800" dirty="0">
                <a:solidFill>
                  <a:srgbClr val="FF0000"/>
                </a:solidFill>
                <a:latin typeface="Helvetica" charset="0"/>
                <a:ea typeface="Times New Roman" charset="0"/>
                <a:cs typeface="Arial" charset="0"/>
              </a:rPr>
              <a:t>c = </a:t>
            </a:r>
            <a:r>
              <a:rPr lang="en-US" sz="2800" dirty="0" err="1">
                <a:solidFill>
                  <a:srgbClr val="FF0000"/>
                </a:solidFill>
                <a:latin typeface="Helvetica" charset="0"/>
                <a:ea typeface="Times New Roman" charset="0"/>
                <a:cs typeface="Arial" charset="0"/>
              </a:rPr>
              <a:t>TDP</a:t>
            </a:r>
            <a:r>
              <a:rPr lang="en-US" sz="2800" baseline="-25000" dirty="0" err="1">
                <a:solidFill>
                  <a:srgbClr val="FF0000"/>
                </a:solidFill>
                <a:latin typeface="Helvetica" charset="0"/>
                <a:ea typeface="Times New Roman" charset="0"/>
                <a:cs typeface="Arial" charset="0"/>
              </a:rPr>
              <a:t>genome</a:t>
            </a:r>
            <a:r>
              <a:rPr lang="en-US" sz="2800" dirty="0">
                <a:solidFill>
                  <a:srgbClr val="FF0000"/>
                </a:solidFill>
                <a:latin typeface="Helvetica" charset="0"/>
                <a:ea typeface="Times New Roman" charset="0"/>
                <a:cs typeface="Arial" charset="0"/>
              </a:rPr>
              <a:t> </a:t>
            </a:r>
            <a:r>
              <a:rPr lang="en-US" sz="2800" dirty="0">
                <a:latin typeface="Helvetica" charset="0"/>
                <a:ea typeface="Times New Roman" charset="0"/>
                <a:cs typeface="Arial" charset="0"/>
              </a:rPr>
              <a:t>: </a:t>
            </a:r>
            <a:r>
              <a:rPr lang="en-US" sz="2800" b="1" dirty="0">
                <a:latin typeface="Helvetica" charset="0"/>
                <a:ea typeface="Times New Roman" charset="0"/>
                <a:cs typeface="Arial" charset="0"/>
              </a:rPr>
              <a:t>Competitive</a:t>
            </a:r>
          </a:p>
        </p:txBody>
      </p:sp>
      <p:sp>
        <p:nvSpPr>
          <p:cNvPr id="2" name="TextBox 1">
            <a:extLst>
              <a:ext uri="{FF2B5EF4-FFF2-40B4-BE49-F238E27FC236}">
                <a16:creationId xmlns:a16="http://schemas.microsoft.com/office/drawing/2014/main" id="{EAC04566-1F64-4244-BDE8-8BEE02C16531}"/>
              </a:ext>
            </a:extLst>
          </p:cNvPr>
          <p:cNvSpPr txBox="1"/>
          <p:nvPr/>
        </p:nvSpPr>
        <p:spPr>
          <a:xfrm>
            <a:off x="7564740" y="555171"/>
            <a:ext cx="914400" cy="914400"/>
          </a:xfrm>
          <a:prstGeom prst="rect">
            <a:avLst/>
          </a:prstGeom>
          <a:noFill/>
          <a:ln>
            <a:noFill/>
          </a:ln>
        </p:spPr>
        <p:txBody>
          <a:bodyPr wrap="none" rtlCol="0" anchor="ctr" anchorCtr="0">
            <a:noAutofit/>
          </a:bodyPr>
          <a:lstStyle/>
          <a:p>
            <a:pPr>
              <a:spcAft>
                <a:spcPts val="600"/>
              </a:spcAft>
            </a:pPr>
            <a:r>
              <a:rPr lang="en-US" sz="3600" u="sng" dirty="0" err="1">
                <a:solidFill>
                  <a:srgbClr val="7030A0"/>
                </a:solidFill>
                <a:latin typeface="Helvetica" charset="0"/>
                <a:ea typeface="Times New Roman" charset="0"/>
                <a:cs typeface="Arial" charset="0"/>
              </a:rPr>
              <a:t>rSEA</a:t>
            </a:r>
            <a:endParaRPr lang="en-US" sz="3600" u="sng" dirty="0">
              <a:solidFill>
                <a:srgbClr val="7030A0"/>
              </a:solidFill>
              <a:latin typeface="Helvetica" charset="0"/>
              <a:ea typeface="Times New Roman" charset="0"/>
              <a:cs typeface="Arial" charset="0"/>
            </a:endParaRPr>
          </a:p>
        </p:txBody>
      </p:sp>
      <p:sp>
        <p:nvSpPr>
          <p:cNvPr id="3" name="TextBox 2">
            <a:extLst>
              <a:ext uri="{FF2B5EF4-FFF2-40B4-BE49-F238E27FC236}">
                <a16:creationId xmlns:a16="http://schemas.microsoft.com/office/drawing/2014/main" id="{3B085B56-6D27-6D42-88A1-1D29E75010FA}"/>
              </a:ext>
            </a:extLst>
          </p:cNvPr>
          <p:cNvSpPr txBox="1"/>
          <p:nvPr/>
        </p:nvSpPr>
        <p:spPr>
          <a:xfrm>
            <a:off x="436418" y="6141027"/>
            <a:ext cx="914400" cy="914400"/>
          </a:xfrm>
          <a:prstGeom prst="rect">
            <a:avLst/>
          </a:prstGeom>
          <a:noFill/>
          <a:ln>
            <a:noFill/>
          </a:ln>
        </p:spPr>
        <p:txBody>
          <a:bodyPr wrap="none" rtlCol="0" anchor="ctr" anchorCtr="0">
            <a:noAutofit/>
          </a:bodyPr>
          <a:lstStyle/>
          <a:p>
            <a:pPr>
              <a:spcAft>
                <a:spcPts val="600"/>
              </a:spcAft>
            </a:pPr>
            <a:r>
              <a:rPr lang="en-US" sz="2000" dirty="0">
                <a:solidFill>
                  <a:srgbClr val="7030A0"/>
                </a:solidFill>
                <a:latin typeface="Helvetica" charset="0"/>
                <a:ea typeface="Times New Roman" charset="0"/>
                <a:cs typeface="Arial" charset="0"/>
              </a:rPr>
              <a:t>Significance estimates using </a:t>
            </a:r>
            <a:r>
              <a:rPr lang="en-US" sz="2000" i="1" dirty="0">
                <a:solidFill>
                  <a:srgbClr val="7030A0"/>
                </a:solidFill>
                <a:latin typeface="Helvetica" charset="0"/>
                <a:ea typeface="Times New Roman" charset="0"/>
                <a:cs typeface="Arial" charset="0"/>
              </a:rPr>
              <a:t>closed set testing</a:t>
            </a:r>
            <a:r>
              <a:rPr lang="en-US" sz="2000" dirty="0">
                <a:solidFill>
                  <a:srgbClr val="7030A0"/>
                </a:solidFill>
                <a:latin typeface="Helvetica" charset="0"/>
                <a:ea typeface="Times New Roman" charset="0"/>
                <a:cs typeface="Arial" charset="0"/>
              </a:rPr>
              <a:t> – one of the many multiple testing methods</a:t>
            </a:r>
          </a:p>
        </p:txBody>
      </p:sp>
    </p:spTree>
    <p:extLst>
      <p:ext uri="{BB962C8B-B14F-4D97-AF65-F5344CB8AC3E}">
        <p14:creationId xmlns:p14="http://schemas.microsoft.com/office/powerpoint/2010/main" val="31153759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1A6DE2-CDB3-BE44-97E6-C84C6A925616}"/>
              </a:ext>
            </a:extLst>
          </p:cNvPr>
          <p:cNvPicPr>
            <a:picLocks noChangeAspect="1"/>
          </p:cNvPicPr>
          <p:nvPr/>
        </p:nvPicPr>
        <p:blipFill>
          <a:blip r:embed="rId2"/>
          <a:stretch>
            <a:fillRect/>
          </a:stretch>
        </p:blipFill>
        <p:spPr>
          <a:xfrm>
            <a:off x="67868" y="223333"/>
            <a:ext cx="7456602" cy="1763353"/>
          </a:xfrm>
          <a:prstGeom prst="rect">
            <a:avLst/>
          </a:prstGeom>
        </p:spPr>
      </p:pic>
      <p:pic>
        <p:nvPicPr>
          <p:cNvPr id="6" name="Picture 5">
            <a:extLst>
              <a:ext uri="{FF2B5EF4-FFF2-40B4-BE49-F238E27FC236}">
                <a16:creationId xmlns:a16="http://schemas.microsoft.com/office/drawing/2014/main" id="{AFF83F1D-7C3D-9E49-873B-C75CF7F9D3E7}"/>
              </a:ext>
            </a:extLst>
          </p:cNvPr>
          <p:cNvPicPr>
            <a:picLocks noChangeAspect="1"/>
          </p:cNvPicPr>
          <p:nvPr/>
        </p:nvPicPr>
        <p:blipFill>
          <a:blip r:embed="rId3"/>
          <a:stretch>
            <a:fillRect/>
          </a:stretch>
        </p:blipFill>
        <p:spPr>
          <a:xfrm>
            <a:off x="169683" y="2650044"/>
            <a:ext cx="4176074" cy="4176074"/>
          </a:xfrm>
          <a:prstGeom prst="rect">
            <a:avLst/>
          </a:prstGeom>
        </p:spPr>
      </p:pic>
      <p:sp>
        <p:nvSpPr>
          <p:cNvPr id="7" name="TextBox 6">
            <a:extLst>
              <a:ext uri="{FF2B5EF4-FFF2-40B4-BE49-F238E27FC236}">
                <a16:creationId xmlns:a16="http://schemas.microsoft.com/office/drawing/2014/main" id="{12D70B13-1865-A347-87D8-2DC53D1CCD75}"/>
              </a:ext>
            </a:extLst>
          </p:cNvPr>
          <p:cNvSpPr txBox="1"/>
          <p:nvPr/>
        </p:nvSpPr>
        <p:spPr>
          <a:xfrm>
            <a:off x="293739" y="2130771"/>
            <a:ext cx="583660" cy="673366"/>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Gastric Cancer Network 1</a:t>
            </a:r>
          </a:p>
        </p:txBody>
      </p:sp>
      <p:sp>
        <p:nvSpPr>
          <p:cNvPr id="8" name="Rectangle 7">
            <a:extLst>
              <a:ext uri="{FF2B5EF4-FFF2-40B4-BE49-F238E27FC236}">
                <a16:creationId xmlns:a16="http://schemas.microsoft.com/office/drawing/2014/main" id="{839073A6-29A6-D340-B478-FCCB6FCE113D}"/>
              </a:ext>
            </a:extLst>
          </p:cNvPr>
          <p:cNvSpPr/>
          <p:nvPr/>
        </p:nvSpPr>
        <p:spPr>
          <a:xfrm>
            <a:off x="8760366" y="920343"/>
            <a:ext cx="1415772" cy="646331"/>
          </a:xfrm>
          <a:prstGeom prst="rect">
            <a:avLst/>
          </a:prstGeom>
        </p:spPr>
        <p:txBody>
          <a:bodyPr wrap="none">
            <a:spAutoFit/>
          </a:bodyPr>
          <a:lstStyle/>
          <a:p>
            <a:pPr>
              <a:spcAft>
                <a:spcPts val="600"/>
              </a:spcAft>
            </a:pPr>
            <a:r>
              <a:rPr lang="en-US" sz="3600" u="sng" dirty="0">
                <a:solidFill>
                  <a:srgbClr val="7030A0"/>
                </a:solidFill>
                <a:latin typeface="Helvetica" charset="0"/>
                <a:ea typeface="Times New Roman" charset="0"/>
                <a:cs typeface="Arial" charset="0"/>
              </a:rPr>
              <a:t>SAFE</a:t>
            </a:r>
          </a:p>
        </p:txBody>
      </p:sp>
      <p:sp>
        <p:nvSpPr>
          <p:cNvPr id="9" name="TextBox 8">
            <a:extLst>
              <a:ext uri="{FF2B5EF4-FFF2-40B4-BE49-F238E27FC236}">
                <a16:creationId xmlns:a16="http://schemas.microsoft.com/office/drawing/2014/main" id="{BEB53896-E719-6849-AE01-5F1556D5A517}"/>
              </a:ext>
            </a:extLst>
          </p:cNvPr>
          <p:cNvSpPr txBox="1"/>
          <p:nvPr/>
        </p:nvSpPr>
        <p:spPr>
          <a:xfrm>
            <a:off x="6047024" y="2971800"/>
            <a:ext cx="914400" cy="914400"/>
          </a:xfrm>
          <a:prstGeom prst="rect">
            <a:avLst/>
          </a:prstGeom>
          <a:noFill/>
          <a:ln>
            <a:noFill/>
          </a:ln>
        </p:spPr>
        <p:txBody>
          <a:bodyPr wrap="none" rtlCol="0" anchor="ctr" anchorCtr="0">
            <a:noAutofit/>
          </a:bodyPr>
          <a:lstStyle/>
          <a:p>
            <a:pPr>
              <a:spcAft>
                <a:spcPts val="600"/>
              </a:spcAft>
            </a:pPr>
            <a:r>
              <a:rPr lang="en-US" sz="2800" dirty="0">
                <a:latin typeface="Helvetica" charset="0"/>
                <a:ea typeface="Times New Roman" charset="0"/>
                <a:cs typeface="Arial" charset="0"/>
              </a:rPr>
              <a:t>For each gene set </a:t>
            </a:r>
            <a:r>
              <a:rPr lang="en-US" sz="2800" i="1" dirty="0">
                <a:latin typeface="Helvetica" charset="0"/>
                <a:ea typeface="Times New Roman" charset="0"/>
                <a:cs typeface="Arial" charset="0"/>
              </a:rPr>
              <a:t>s</a:t>
            </a:r>
            <a:r>
              <a:rPr lang="en-US" sz="2800" dirty="0">
                <a:latin typeface="Helvetica" charset="0"/>
                <a:ea typeface="Times New Roman" charset="0"/>
                <a:cs typeface="Arial" charset="0"/>
              </a:rPr>
              <a:t>,</a:t>
            </a:r>
          </a:p>
          <a:p>
            <a:pPr>
              <a:spcAft>
                <a:spcPts val="600"/>
              </a:spcAft>
            </a:pPr>
            <a:r>
              <a:rPr lang="en-US" sz="2800" b="1" u="sng" dirty="0">
                <a:latin typeface="Helvetica" charset="0"/>
                <a:ea typeface="Times New Roman" charset="0"/>
                <a:cs typeface="Arial" charset="0"/>
              </a:rPr>
              <a:t>Null hypothesis</a:t>
            </a:r>
          </a:p>
          <a:p>
            <a:pPr>
              <a:spcAft>
                <a:spcPts val="600"/>
              </a:spcAft>
            </a:pPr>
            <a:endParaRPr lang="en-US" sz="2800" dirty="0" err="1">
              <a:latin typeface="Helvetica" charset="0"/>
              <a:ea typeface="Times New Roman" charset="0"/>
              <a:cs typeface="Arial" charset="0"/>
            </a:endParaRPr>
          </a:p>
        </p:txBody>
      </p:sp>
      <p:sp>
        <p:nvSpPr>
          <p:cNvPr id="10" name="TextBox 9">
            <a:extLst>
              <a:ext uri="{FF2B5EF4-FFF2-40B4-BE49-F238E27FC236}">
                <a16:creationId xmlns:a16="http://schemas.microsoft.com/office/drawing/2014/main" id="{C3FD4693-F5A2-0649-A742-F8FC01FC7B52}"/>
              </a:ext>
            </a:extLst>
          </p:cNvPr>
          <p:cNvSpPr txBox="1"/>
          <p:nvPr/>
        </p:nvSpPr>
        <p:spPr>
          <a:xfrm>
            <a:off x="3338969" y="3631676"/>
            <a:ext cx="914400" cy="914400"/>
          </a:xfrm>
          <a:prstGeom prst="rect">
            <a:avLst/>
          </a:prstGeom>
          <a:noFill/>
          <a:ln>
            <a:noFill/>
          </a:ln>
        </p:spPr>
        <p:txBody>
          <a:bodyPr wrap="none" rtlCol="0" anchor="ctr" anchorCtr="0">
            <a:noAutofit/>
          </a:bodyPr>
          <a:lstStyle/>
          <a:p>
            <a:pPr>
              <a:spcAft>
                <a:spcPts val="600"/>
              </a:spcAft>
            </a:pPr>
            <a:r>
              <a:rPr lang="en-US" sz="2000" dirty="0">
                <a:solidFill>
                  <a:srgbClr val="FF0000"/>
                </a:solidFill>
                <a:latin typeface="Helvetica" charset="0"/>
                <a:ea typeface="Times New Roman" charset="0"/>
                <a:cs typeface="Arial" charset="0"/>
              </a:rPr>
              <a:t>Mean log2FC among genes in set </a:t>
            </a:r>
            <a:r>
              <a:rPr lang="en-US" sz="2000" i="1" dirty="0">
                <a:solidFill>
                  <a:srgbClr val="FF0000"/>
                </a:solidFill>
                <a:latin typeface="Helvetica" charset="0"/>
                <a:ea typeface="Times New Roman" charset="0"/>
                <a:cs typeface="Arial" charset="0"/>
              </a:rPr>
              <a:t>s</a:t>
            </a:r>
            <a:r>
              <a:rPr lang="en-US" sz="2000" dirty="0">
                <a:solidFill>
                  <a:srgbClr val="FF0000"/>
                </a:solidFill>
                <a:latin typeface="Helvetica" charset="0"/>
                <a:ea typeface="Times New Roman" charset="0"/>
                <a:cs typeface="Arial" charset="0"/>
              </a:rPr>
              <a:t> = Mean log2FC among genes not in </a:t>
            </a:r>
            <a:r>
              <a:rPr lang="en-US" sz="2000" i="1" dirty="0">
                <a:solidFill>
                  <a:srgbClr val="FF0000"/>
                </a:solidFill>
                <a:latin typeface="Helvetica" charset="0"/>
                <a:ea typeface="Times New Roman" charset="0"/>
                <a:cs typeface="Arial" charset="0"/>
              </a:rPr>
              <a:t>s</a:t>
            </a:r>
          </a:p>
          <a:p>
            <a:pPr>
              <a:spcAft>
                <a:spcPts val="600"/>
              </a:spcAft>
            </a:pPr>
            <a:endParaRPr lang="en-US" sz="2000" dirty="0" err="1">
              <a:latin typeface="Helvetica" charset="0"/>
              <a:ea typeface="Times New Roman" charset="0"/>
              <a:cs typeface="Arial" charset="0"/>
            </a:endParaRPr>
          </a:p>
        </p:txBody>
      </p:sp>
      <p:sp>
        <p:nvSpPr>
          <p:cNvPr id="11" name="Rectangle 10">
            <a:extLst>
              <a:ext uri="{FF2B5EF4-FFF2-40B4-BE49-F238E27FC236}">
                <a16:creationId xmlns:a16="http://schemas.microsoft.com/office/drawing/2014/main" id="{7DB731C1-713A-C04B-9567-4F46E17A6F4B}"/>
              </a:ext>
            </a:extLst>
          </p:cNvPr>
          <p:cNvSpPr/>
          <p:nvPr/>
        </p:nvSpPr>
        <p:spPr>
          <a:xfrm>
            <a:off x="5712366" y="5772855"/>
            <a:ext cx="6096000" cy="723275"/>
          </a:xfrm>
          <a:prstGeom prst="rect">
            <a:avLst/>
          </a:prstGeom>
        </p:spPr>
        <p:txBody>
          <a:bodyPr>
            <a:spAutoFit/>
          </a:bodyPr>
          <a:lstStyle/>
          <a:p>
            <a:pPr>
              <a:spcAft>
                <a:spcPts val="600"/>
              </a:spcAft>
            </a:pPr>
            <a:r>
              <a:rPr lang="en-US" dirty="0">
                <a:solidFill>
                  <a:srgbClr val="7030A0"/>
                </a:solidFill>
                <a:latin typeface="Helvetica" charset="0"/>
                <a:ea typeface="Times New Roman" charset="0"/>
                <a:cs typeface="Arial" charset="0"/>
              </a:rPr>
              <a:t>Can use gene or sample permutation to estimate</a:t>
            </a:r>
          </a:p>
          <a:p>
            <a:pPr>
              <a:spcAft>
                <a:spcPts val="600"/>
              </a:spcAft>
            </a:pPr>
            <a:r>
              <a:rPr lang="en-US" dirty="0">
                <a:solidFill>
                  <a:srgbClr val="7030A0"/>
                </a:solidFill>
                <a:latin typeface="Helvetica" charset="0"/>
                <a:ea typeface="Times New Roman" charset="0"/>
                <a:cs typeface="Arial" charset="0"/>
              </a:rPr>
              <a:t>significance</a:t>
            </a:r>
          </a:p>
        </p:txBody>
      </p:sp>
    </p:spTree>
    <p:extLst>
      <p:ext uri="{BB962C8B-B14F-4D97-AF65-F5344CB8AC3E}">
        <p14:creationId xmlns:p14="http://schemas.microsoft.com/office/powerpoint/2010/main" val="34451311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0C5802-101D-9B46-B54D-DC698D3920D1}"/>
              </a:ext>
            </a:extLst>
          </p:cNvPr>
          <p:cNvPicPr>
            <a:picLocks noChangeAspect="1"/>
          </p:cNvPicPr>
          <p:nvPr/>
        </p:nvPicPr>
        <p:blipFill>
          <a:blip r:embed="rId2"/>
          <a:stretch>
            <a:fillRect/>
          </a:stretch>
        </p:blipFill>
        <p:spPr>
          <a:xfrm>
            <a:off x="0" y="0"/>
            <a:ext cx="6146813" cy="1987296"/>
          </a:xfrm>
          <a:prstGeom prst="rect">
            <a:avLst/>
          </a:prstGeom>
        </p:spPr>
      </p:pic>
      <p:sp>
        <p:nvSpPr>
          <p:cNvPr id="9" name="TextBox 8">
            <a:extLst>
              <a:ext uri="{FF2B5EF4-FFF2-40B4-BE49-F238E27FC236}">
                <a16:creationId xmlns:a16="http://schemas.microsoft.com/office/drawing/2014/main" id="{7DB6AE0A-DFEC-F745-8C25-6B4CF93E61B0}"/>
              </a:ext>
            </a:extLst>
          </p:cNvPr>
          <p:cNvSpPr txBox="1"/>
          <p:nvPr/>
        </p:nvSpPr>
        <p:spPr>
          <a:xfrm>
            <a:off x="7101444" y="950026"/>
            <a:ext cx="914400" cy="914400"/>
          </a:xfrm>
          <a:prstGeom prst="rect">
            <a:avLst/>
          </a:prstGeom>
          <a:noFill/>
          <a:ln>
            <a:noFill/>
          </a:ln>
        </p:spPr>
        <p:txBody>
          <a:bodyPr wrap="none" rtlCol="0" anchor="ctr" anchorCtr="0">
            <a:noAutofit/>
          </a:bodyPr>
          <a:lstStyle/>
          <a:p>
            <a:pPr>
              <a:spcAft>
                <a:spcPts val="600"/>
              </a:spcAft>
            </a:pPr>
            <a:r>
              <a:rPr lang="en-US" sz="2800" dirty="0">
                <a:latin typeface="Helvetica" charset="0"/>
                <a:ea typeface="Times New Roman" charset="0"/>
                <a:cs typeface="Arial" charset="0"/>
              </a:rPr>
              <a:t>For each gene set,</a:t>
            </a:r>
          </a:p>
          <a:p>
            <a:pPr>
              <a:spcAft>
                <a:spcPts val="600"/>
              </a:spcAft>
            </a:pPr>
            <a:r>
              <a:rPr lang="en-US" sz="2800" b="1" u="sng" dirty="0">
                <a:latin typeface="Helvetica" charset="0"/>
                <a:ea typeface="Times New Roman" charset="0"/>
                <a:cs typeface="Arial" charset="0"/>
              </a:rPr>
              <a:t>Null hypothesis</a:t>
            </a:r>
          </a:p>
          <a:p>
            <a:pPr>
              <a:spcAft>
                <a:spcPts val="600"/>
              </a:spcAft>
            </a:pPr>
            <a:r>
              <a:rPr lang="en-US" sz="3600" dirty="0">
                <a:solidFill>
                  <a:srgbClr val="FF0000"/>
                </a:solidFill>
                <a:latin typeface="Helvetica" charset="0"/>
                <a:ea typeface="Times New Roman" charset="0"/>
                <a:cs typeface="Arial" charset="0"/>
              </a:rPr>
              <a:t>F(S) = F(S</a:t>
            </a:r>
            <a:r>
              <a:rPr lang="en-US" sz="3600" baseline="30000" dirty="0">
                <a:solidFill>
                  <a:srgbClr val="FF0000"/>
                </a:solidFill>
                <a:latin typeface="Helvetica" charset="0"/>
                <a:ea typeface="Times New Roman" charset="0"/>
                <a:cs typeface="Arial" charset="0"/>
              </a:rPr>
              <a:t>c</a:t>
            </a:r>
            <a:r>
              <a:rPr lang="en-US" sz="3600" dirty="0">
                <a:solidFill>
                  <a:srgbClr val="FF0000"/>
                </a:solidFill>
                <a:latin typeface="Helvetica" charset="0"/>
                <a:ea typeface="Times New Roman" charset="0"/>
                <a:cs typeface="Arial" charset="0"/>
              </a:rPr>
              <a:t>)</a:t>
            </a:r>
          </a:p>
          <a:p>
            <a:pPr>
              <a:spcAft>
                <a:spcPts val="600"/>
              </a:spcAft>
            </a:pPr>
            <a:endParaRPr lang="en-US" sz="2800" dirty="0" err="1">
              <a:latin typeface="Helvetica" charset="0"/>
              <a:ea typeface="Times New Roman" charset="0"/>
              <a:cs typeface="Arial" charset="0"/>
            </a:endParaRPr>
          </a:p>
        </p:txBody>
      </p:sp>
      <p:sp>
        <p:nvSpPr>
          <p:cNvPr id="10" name="Rectangle 9">
            <a:extLst>
              <a:ext uri="{FF2B5EF4-FFF2-40B4-BE49-F238E27FC236}">
                <a16:creationId xmlns:a16="http://schemas.microsoft.com/office/drawing/2014/main" id="{D755ED61-DA1A-E14C-9CBC-712CF5CE2C5F}"/>
              </a:ext>
            </a:extLst>
          </p:cNvPr>
          <p:cNvSpPr/>
          <p:nvPr/>
        </p:nvSpPr>
        <p:spPr>
          <a:xfrm>
            <a:off x="320581" y="2390894"/>
            <a:ext cx="9815508" cy="923330"/>
          </a:xfrm>
          <a:prstGeom prst="rect">
            <a:avLst/>
          </a:prstGeom>
        </p:spPr>
        <p:txBody>
          <a:bodyPr wrap="none">
            <a:spAutoFit/>
          </a:bodyPr>
          <a:lstStyle/>
          <a:p>
            <a:r>
              <a:rPr lang="en-US" dirty="0">
                <a:solidFill>
                  <a:srgbClr val="FF0000"/>
                </a:solidFill>
                <a:latin typeface="Helvetica" charset="0"/>
                <a:ea typeface="Times New Roman" charset="0"/>
                <a:cs typeface="Arial" charset="0"/>
              </a:rPr>
              <a:t>F(S</a:t>
            </a:r>
            <a:r>
              <a:rPr lang="en-US" dirty="0">
                <a:latin typeface="Helvetica" charset="0"/>
                <a:ea typeface="Times New Roman" charset="0"/>
                <a:cs typeface="Arial" charset="0"/>
              </a:rPr>
              <a:t>): distribution of “correlation” of gene expression with phenotype among genes in set S</a:t>
            </a:r>
          </a:p>
          <a:p>
            <a:r>
              <a:rPr lang="en-US" dirty="0">
                <a:solidFill>
                  <a:srgbClr val="FF0000"/>
                </a:solidFill>
                <a:latin typeface="Helvetica" charset="0"/>
                <a:ea typeface="Times New Roman" charset="0"/>
                <a:cs typeface="Arial" charset="0"/>
              </a:rPr>
              <a:t>F(S</a:t>
            </a:r>
            <a:r>
              <a:rPr lang="en-US" baseline="30000" dirty="0">
                <a:solidFill>
                  <a:srgbClr val="FF0000"/>
                </a:solidFill>
                <a:latin typeface="Helvetica" charset="0"/>
                <a:ea typeface="Times New Roman" charset="0"/>
                <a:cs typeface="Arial" charset="0"/>
              </a:rPr>
              <a:t>c</a:t>
            </a:r>
            <a:r>
              <a:rPr lang="en-US" dirty="0">
                <a:latin typeface="Helvetica" charset="0"/>
                <a:ea typeface="Times New Roman" charset="0"/>
                <a:cs typeface="Arial" charset="0"/>
              </a:rPr>
              <a:t>): distribution of “correlation” of gene expression with phenotype among genes not in set S</a:t>
            </a:r>
            <a:endParaRPr lang="en-US" dirty="0"/>
          </a:p>
          <a:p>
            <a:endParaRPr lang="en-US" dirty="0"/>
          </a:p>
        </p:txBody>
      </p:sp>
      <p:pic>
        <p:nvPicPr>
          <p:cNvPr id="11" name="Picture 10">
            <a:extLst>
              <a:ext uri="{FF2B5EF4-FFF2-40B4-BE49-F238E27FC236}">
                <a16:creationId xmlns:a16="http://schemas.microsoft.com/office/drawing/2014/main" id="{4F55043A-CCA8-004F-94D4-8A16A37B4F42}"/>
              </a:ext>
            </a:extLst>
          </p:cNvPr>
          <p:cNvPicPr>
            <a:picLocks noChangeAspect="1"/>
          </p:cNvPicPr>
          <p:nvPr/>
        </p:nvPicPr>
        <p:blipFill>
          <a:blip r:embed="rId3"/>
          <a:stretch>
            <a:fillRect/>
          </a:stretch>
        </p:blipFill>
        <p:spPr>
          <a:xfrm>
            <a:off x="2869776" y="3218688"/>
            <a:ext cx="3546591" cy="3639312"/>
          </a:xfrm>
          <a:prstGeom prst="rect">
            <a:avLst/>
          </a:prstGeom>
        </p:spPr>
      </p:pic>
      <p:cxnSp>
        <p:nvCxnSpPr>
          <p:cNvPr id="17" name="Straight Arrow Connector 16">
            <a:extLst>
              <a:ext uri="{FF2B5EF4-FFF2-40B4-BE49-F238E27FC236}">
                <a16:creationId xmlns:a16="http://schemas.microsoft.com/office/drawing/2014/main" id="{18196CE3-D902-5E48-AA84-E92E2E1F6C71}"/>
              </a:ext>
            </a:extLst>
          </p:cNvPr>
          <p:cNvCxnSpPr/>
          <p:nvPr/>
        </p:nvCxnSpPr>
        <p:spPr>
          <a:xfrm>
            <a:off x="4474464" y="4169664"/>
            <a:ext cx="0" cy="148742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51C9E8D-63C0-294A-BE86-25CE036C7DD8}"/>
              </a:ext>
            </a:extLst>
          </p:cNvPr>
          <p:cNvSpPr txBox="1"/>
          <p:nvPr/>
        </p:nvSpPr>
        <p:spPr>
          <a:xfrm>
            <a:off x="6146813" y="3925824"/>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Enrichment Score (ES)</a:t>
            </a:r>
          </a:p>
        </p:txBody>
      </p:sp>
      <p:cxnSp>
        <p:nvCxnSpPr>
          <p:cNvPr id="20" name="Straight Arrow Connector 19">
            <a:extLst>
              <a:ext uri="{FF2B5EF4-FFF2-40B4-BE49-F238E27FC236}">
                <a16:creationId xmlns:a16="http://schemas.microsoft.com/office/drawing/2014/main" id="{3514713C-CE2B-E845-BA9D-71B71427A96C}"/>
              </a:ext>
            </a:extLst>
          </p:cNvPr>
          <p:cNvCxnSpPr/>
          <p:nvPr/>
        </p:nvCxnSpPr>
        <p:spPr>
          <a:xfrm flipV="1">
            <a:off x="4474464" y="4413504"/>
            <a:ext cx="1621536" cy="499872"/>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60A9743-BF21-8343-AEAA-3102C35E4330}"/>
              </a:ext>
            </a:extLst>
          </p:cNvPr>
          <p:cNvSpPr txBox="1"/>
          <p:nvPr/>
        </p:nvSpPr>
        <p:spPr>
          <a:xfrm>
            <a:off x="9221689" y="3956304"/>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-1 ≤ ES ≤ 1</a:t>
            </a:r>
          </a:p>
        </p:txBody>
      </p:sp>
      <p:sp>
        <p:nvSpPr>
          <p:cNvPr id="12" name="TextBox 11">
            <a:extLst>
              <a:ext uri="{FF2B5EF4-FFF2-40B4-BE49-F238E27FC236}">
                <a16:creationId xmlns:a16="http://schemas.microsoft.com/office/drawing/2014/main" id="{FD809DE7-0655-1C41-969D-D14F950D29B4}"/>
              </a:ext>
            </a:extLst>
          </p:cNvPr>
          <p:cNvSpPr txBox="1"/>
          <p:nvPr/>
        </p:nvSpPr>
        <p:spPr>
          <a:xfrm>
            <a:off x="10531999" y="328697"/>
            <a:ext cx="914400" cy="914400"/>
          </a:xfrm>
          <a:prstGeom prst="rect">
            <a:avLst/>
          </a:prstGeom>
          <a:noFill/>
          <a:ln>
            <a:noFill/>
          </a:ln>
        </p:spPr>
        <p:txBody>
          <a:bodyPr wrap="none" rtlCol="0" anchor="ctr" anchorCtr="0">
            <a:noAutofit/>
          </a:bodyPr>
          <a:lstStyle/>
          <a:p>
            <a:pPr>
              <a:spcAft>
                <a:spcPts val="600"/>
              </a:spcAft>
            </a:pPr>
            <a:r>
              <a:rPr lang="en-US" sz="3600" u="sng" dirty="0">
                <a:solidFill>
                  <a:srgbClr val="7030A0"/>
                </a:solidFill>
                <a:latin typeface="Helvetica" charset="0"/>
                <a:ea typeface="Times New Roman" charset="0"/>
                <a:cs typeface="Arial" charset="0"/>
              </a:rPr>
              <a:t>GSEA</a:t>
            </a:r>
          </a:p>
        </p:txBody>
      </p:sp>
      <p:sp>
        <p:nvSpPr>
          <p:cNvPr id="2" name="TextBox 1">
            <a:extLst>
              <a:ext uri="{FF2B5EF4-FFF2-40B4-BE49-F238E27FC236}">
                <a16:creationId xmlns:a16="http://schemas.microsoft.com/office/drawing/2014/main" id="{E7B3438D-7F6C-0A4C-AA83-190176D124F3}"/>
              </a:ext>
            </a:extLst>
          </p:cNvPr>
          <p:cNvSpPr txBox="1"/>
          <p:nvPr/>
        </p:nvSpPr>
        <p:spPr>
          <a:xfrm>
            <a:off x="1070260" y="4413504"/>
            <a:ext cx="914400" cy="914400"/>
          </a:xfrm>
          <a:prstGeom prst="rect">
            <a:avLst/>
          </a:prstGeom>
          <a:noFill/>
          <a:ln>
            <a:noFill/>
          </a:ln>
        </p:spPr>
        <p:txBody>
          <a:bodyPr wrap="none" rtlCol="0" anchor="ctr" anchorCtr="0">
            <a:noAutofit/>
          </a:bodyPr>
          <a:lstStyle/>
          <a:p>
            <a:pPr>
              <a:spcAft>
                <a:spcPts val="600"/>
              </a:spcAft>
            </a:pPr>
            <a:r>
              <a:rPr lang="en-US" sz="2000" dirty="0">
                <a:latin typeface="Ayuthaya" pitchFamily="2" charset="-34"/>
                <a:ea typeface="Ayuthaya" pitchFamily="2" charset="-34"/>
                <a:cs typeface="Ayuthaya" pitchFamily="2" charset="-34"/>
              </a:rPr>
              <a:t>Probability</a:t>
            </a:r>
          </a:p>
        </p:txBody>
      </p:sp>
      <p:sp>
        <p:nvSpPr>
          <p:cNvPr id="3" name="TextBox 2">
            <a:extLst>
              <a:ext uri="{FF2B5EF4-FFF2-40B4-BE49-F238E27FC236}">
                <a16:creationId xmlns:a16="http://schemas.microsoft.com/office/drawing/2014/main" id="{75DB9A29-C71C-5744-9A21-10B397B3894A}"/>
              </a:ext>
            </a:extLst>
          </p:cNvPr>
          <p:cNvSpPr txBox="1"/>
          <p:nvPr/>
        </p:nvSpPr>
        <p:spPr>
          <a:xfrm>
            <a:off x="1816104" y="6285057"/>
            <a:ext cx="914400" cy="914400"/>
          </a:xfrm>
          <a:prstGeom prst="rect">
            <a:avLst/>
          </a:prstGeom>
          <a:noFill/>
          <a:ln>
            <a:noFill/>
          </a:ln>
        </p:spPr>
        <p:txBody>
          <a:bodyPr wrap="none" rtlCol="0" anchor="ctr" anchorCtr="0">
            <a:noAutofit/>
          </a:bodyPr>
          <a:lstStyle/>
          <a:p>
            <a:pPr>
              <a:spcAft>
                <a:spcPts val="600"/>
              </a:spcAft>
            </a:pPr>
            <a:r>
              <a:rPr lang="en-US" sz="2000" dirty="0">
                <a:latin typeface="Ayuthaya" pitchFamily="2" charset="-34"/>
                <a:ea typeface="Ayuthaya" pitchFamily="2" charset="-34"/>
                <a:cs typeface="Ayuthaya" pitchFamily="2" charset="-34"/>
              </a:rPr>
              <a:t>Correlation</a:t>
            </a:r>
          </a:p>
        </p:txBody>
      </p:sp>
      <p:cxnSp>
        <p:nvCxnSpPr>
          <p:cNvPr id="6" name="Straight Arrow Connector 5">
            <a:extLst>
              <a:ext uri="{FF2B5EF4-FFF2-40B4-BE49-F238E27FC236}">
                <a16:creationId xmlns:a16="http://schemas.microsoft.com/office/drawing/2014/main" id="{E10BFA85-AEE5-4544-A5B2-9D9A36E2EE7D}"/>
              </a:ext>
            </a:extLst>
          </p:cNvPr>
          <p:cNvCxnSpPr/>
          <p:nvPr/>
        </p:nvCxnSpPr>
        <p:spPr>
          <a:xfrm flipV="1">
            <a:off x="2869776" y="4383024"/>
            <a:ext cx="0" cy="13631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4242D87-FFB9-864B-8357-5D627D734355}"/>
              </a:ext>
            </a:extLst>
          </p:cNvPr>
          <p:cNvCxnSpPr/>
          <p:nvPr/>
        </p:nvCxnSpPr>
        <p:spPr>
          <a:xfrm>
            <a:off x="1662545" y="6538912"/>
            <a:ext cx="18911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2984C16-F391-BE47-B0DF-856D83C85E2D}"/>
              </a:ext>
            </a:extLst>
          </p:cNvPr>
          <p:cNvSpPr txBox="1"/>
          <p:nvPr/>
        </p:nvSpPr>
        <p:spPr>
          <a:xfrm>
            <a:off x="6098439" y="5460419"/>
            <a:ext cx="914400" cy="914400"/>
          </a:xfrm>
          <a:prstGeom prst="rect">
            <a:avLst/>
          </a:prstGeom>
          <a:noFill/>
          <a:ln>
            <a:noFill/>
          </a:ln>
        </p:spPr>
        <p:txBody>
          <a:bodyPr wrap="none" rtlCol="0" anchor="ctr" anchorCtr="0">
            <a:noAutofit/>
          </a:bodyPr>
          <a:lstStyle/>
          <a:p>
            <a:pPr>
              <a:spcAft>
                <a:spcPts val="600"/>
              </a:spcAft>
            </a:pPr>
            <a:r>
              <a:rPr lang="en-US" sz="2000" dirty="0">
                <a:solidFill>
                  <a:srgbClr val="7030A0"/>
                </a:solidFill>
                <a:latin typeface="Helvetica" charset="0"/>
                <a:ea typeface="Times New Roman" charset="0"/>
                <a:cs typeface="Arial" charset="0"/>
              </a:rPr>
              <a:t>Can use gene or sample permutation to estimate</a:t>
            </a:r>
          </a:p>
          <a:p>
            <a:pPr>
              <a:spcAft>
                <a:spcPts val="600"/>
              </a:spcAft>
            </a:pPr>
            <a:r>
              <a:rPr lang="en-US" sz="2000" dirty="0">
                <a:solidFill>
                  <a:srgbClr val="7030A0"/>
                </a:solidFill>
                <a:latin typeface="Helvetica" charset="0"/>
                <a:ea typeface="Times New Roman" charset="0"/>
                <a:cs typeface="Arial" charset="0"/>
              </a:rPr>
              <a:t>significance</a:t>
            </a:r>
          </a:p>
        </p:txBody>
      </p:sp>
    </p:spTree>
    <p:extLst>
      <p:ext uri="{BB962C8B-B14F-4D97-AF65-F5344CB8AC3E}">
        <p14:creationId xmlns:p14="http://schemas.microsoft.com/office/powerpoint/2010/main" val="40790630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32F6FE-FA75-054F-9CA7-AB04EAFC6199}"/>
              </a:ext>
            </a:extLst>
          </p:cNvPr>
          <p:cNvSpPr>
            <a:spLocks noGrp="1"/>
          </p:cNvSpPr>
          <p:nvPr>
            <p:ph type="title"/>
          </p:nvPr>
        </p:nvSpPr>
        <p:spPr/>
        <p:txBody>
          <a:bodyPr/>
          <a:lstStyle/>
          <a:p>
            <a:r>
              <a:rPr lang="en-US" dirty="0"/>
              <a:t>Over Representation Analyses</a:t>
            </a:r>
          </a:p>
        </p:txBody>
      </p:sp>
      <p:sp>
        <p:nvSpPr>
          <p:cNvPr id="4" name="Slide Number Placeholder 3">
            <a:extLst>
              <a:ext uri="{FF2B5EF4-FFF2-40B4-BE49-F238E27FC236}">
                <a16:creationId xmlns:a16="http://schemas.microsoft.com/office/drawing/2014/main" id="{EE7DD644-C1C0-484F-9071-488259088014}"/>
              </a:ext>
            </a:extLst>
          </p:cNvPr>
          <p:cNvSpPr>
            <a:spLocks noGrp="1"/>
          </p:cNvSpPr>
          <p:nvPr>
            <p:ph type="sldNum" sz="quarter" idx="13"/>
          </p:nvPr>
        </p:nvSpPr>
        <p:spPr/>
        <p:txBody>
          <a:bodyPr/>
          <a:lstStyle/>
          <a:p>
            <a:fld id="{F5936FD3-174D-8740-A172-B7093C3E1B2E}" type="slidenum">
              <a:rPr lang="en-US" smtClean="0"/>
              <a:t>46</a:t>
            </a:fld>
            <a:endParaRPr lang="en-US"/>
          </a:p>
        </p:txBody>
      </p:sp>
      <p:graphicFrame>
        <p:nvGraphicFramePr>
          <p:cNvPr id="5" name="Table 5">
            <a:extLst>
              <a:ext uri="{FF2B5EF4-FFF2-40B4-BE49-F238E27FC236}">
                <a16:creationId xmlns:a16="http://schemas.microsoft.com/office/drawing/2014/main" id="{712FE027-0FF1-D047-8080-24CAF91C39A2}"/>
              </a:ext>
            </a:extLst>
          </p:cNvPr>
          <p:cNvGraphicFramePr>
            <a:graphicFrameLocks noGrp="1"/>
          </p:cNvGraphicFramePr>
          <p:nvPr/>
        </p:nvGraphicFramePr>
        <p:xfrm>
          <a:off x="838200" y="2103120"/>
          <a:ext cx="9317736" cy="1715390"/>
        </p:xfrm>
        <a:graphic>
          <a:graphicData uri="http://schemas.openxmlformats.org/drawingml/2006/table">
            <a:tbl>
              <a:tblPr firstRow="1" bandRow="1">
                <a:tableStyleId>{5C22544A-7EE6-4342-B048-85BDC9FD1C3A}</a:tableStyleId>
              </a:tblPr>
              <a:tblGrid>
                <a:gridCol w="3105912">
                  <a:extLst>
                    <a:ext uri="{9D8B030D-6E8A-4147-A177-3AD203B41FA5}">
                      <a16:colId xmlns:a16="http://schemas.microsoft.com/office/drawing/2014/main" val="1340817963"/>
                    </a:ext>
                  </a:extLst>
                </a:gridCol>
                <a:gridCol w="3105912">
                  <a:extLst>
                    <a:ext uri="{9D8B030D-6E8A-4147-A177-3AD203B41FA5}">
                      <a16:colId xmlns:a16="http://schemas.microsoft.com/office/drawing/2014/main" val="3936837807"/>
                    </a:ext>
                  </a:extLst>
                </a:gridCol>
                <a:gridCol w="3105912">
                  <a:extLst>
                    <a:ext uri="{9D8B030D-6E8A-4147-A177-3AD203B41FA5}">
                      <a16:colId xmlns:a16="http://schemas.microsoft.com/office/drawing/2014/main" val="3866789864"/>
                    </a:ext>
                  </a:extLst>
                </a:gridCol>
              </a:tblGrid>
              <a:tr h="522486">
                <a:tc>
                  <a:txBody>
                    <a:bodyPr/>
                    <a:lstStyle/>
                    <a:p>
                      <a:endParaRPr lang="en-US" dirty="0"/>
                    </a:p>
                  </a:txBody>
                  <a:tcPr/>
                </a:tc>
                <a:tc>
                  <a:txBody>
                    <a:bodyPr/>
                    <a:lstStyle/>
                    <a:p>
                      <a:r>
                        <a:rPr lang="en-US" dirty="0"/>
                        <a:t>Differentially expressed</a:t>
                      </a:r>
                    </a:p>
                  </a:txBody>
                  <a:tcPr/>
                </a:tc>
                <a:tc>
                  <a:txBody>
                    <a:bodyPr/>
                    <a:lstStyle/>
                    <a:p>
                      <a:r>
                        <a:rPr lang="en-US" dirty="0"/>
                        <a:t>Not differentially expressed</a:t>
                      </a:r>
                    </a:p>
                  </a:txBody>
                  <a:tcPr/>
                </a:tc>
                <a:extLst>
                  <a:ext uri="{0D108BD9-81ED-4DB2-BD59-A6C34878D82A}">
                    <a16:rowId xmlns:a16="http://schemas.microsoft.com/office/drawing/2014/main" val="1447788686"/>
                  </a:ext>
                </a:extLst>
              </a:tr>
              <a:tr h="530752">
                <a:tc>
                  <a:txBody>
                    <a:bodyPr/>
                    <a:lstStyle/>
                    <a:p>
                      <a:r>
                        <a:rPr lang="en-US" dirty="0"/>
                        <a:t>In Gastric Cancer pathway</a:t>
                      </a:r>
                    </a:p>
                  </a:txBody>
                  <a:tcPr/>
                </a:tc>
                <a:tc>
                  <a:txBody>
                    <a:bodyPr/>
                    <a:lstStyle/>
                    <a:p>
                      <a:r>
                        <a:rPr lang="en-US" dirty="0"/>
                        <a:t>16</a:t>
                      </a:r>
                    </a:p>
                  </a:txBody>
                  <a:tcPr/>
                </a:tc>
                <a:tc>
                  <a:txBody>
                    <a:bodyPr/>
                    <a:lstStyle/>
                    <a:p>
                      <a:r>
                        <a:rPr lang="en-US" dirty="0"/>
                        <a:t>6</a:t>
                      </a:r>
                    </a:p>
                  </a:txBody>
                  <a:tcPr/>
                </a:tc>
                <a:extLst>
                  <a:ext uri="{0D108BD9-81ED-4DB2-BD59-A6C34878D82A}">
                    <a16:rowId xmlns:a16="http://schemas.microsoft.com/office/drawing/2014/main" val="1128161427"/>
                  </a:ext>
                </a:extLst>
              </a:tr>
              <a:tr h="662152">
                <a:tc>
                  <a:txBody>
                    <a:bodyPr/>
                    <a:lstStyle/>
                    <a:p>
                      <a:r>
                        <a:rPr lang="en-US" dirty="0"/>
                        <a:t>Not in Gastric Cancer pathway</a:t>
                      </a:r>
                    </a:p>
                  </a:txBody>
                  <a:tcPr/>
                </a:tc>
                <a:tc>
                  <a:txBody>
                    <a:bodyPr/>
                    <a:lstStyle/>
                    <a:p>
                      <a:r>
                        <a:rPr lang="en-US" dirty="0"/>
                        <a:t>1006</a:t>
                      </a:r>
                    </a:p>
                  </a:txBody>
                  <a:tcPr/>
                </a:tc>
                <a:tc>
                  <a:txBody>
                    <a:bodyPr/>
                    <a:lstStyle/>
                    <a:p>
                      <a:r>
                        <a:rPr lang="en-US" dirty="0"/>
                        <a:t>3811</a:t>
                      </a:r>
                    </a:p>
                  </a:txBody>
                  <a:tcPr/>
                </a:tc>
                <a:extLst>
                  <a:ext uri="{0D108BD9-81ED-4DB2-BD59-A6C34878D82A}">
                    <a16:rowId xmlns:a16="http://schemas.microsoft.com/office/drawing/2014/main" val="3633568013"/>
                  </a:ext>
                </a:extLst>
              </a:tr>
            </a:tbl>
          </a:graphicData>
        </a:graphic>
      </p:graphicFrame>
      <p:sp>
        <p:nvSpPr>
          <p:cNvPr id="6" name="TextBox 5">
            <a:extLst>
              <a:ext uri="{FF2B5EF4-FFF2-40B4-BE49-F238E27FC236}">
                <a16:creationId xmlns:a16="http://schemas.microsoft.com/office/drawing/2014/main" id="{13576AED-3761-6F42-A166-92D64C387D1E}"/>
              </a:ext>
            </a:extLst>
          </p:cNvPr>
          <p:cNvSpPr txBox="1"/>
          <p:nvPr/>
        </p:nvSpPr>
        <p:spPr>
          <a:xfrm>
            <a:off x="838200" y="4230942"/>
            <a:ext cx="914400" cy="914400"/>
          </a:xfrm>
          <a:prstGeom prst="rect">
            <a:avLst/>
          </a:prstGeom>
          <a:noFill/>
          <a:ln>
            <a:noFill/>
          </a:ln>
        </p:spPr>
        <p:txBody>
          <a:bodyPr wrap="none" rtlCol="0" anchor="ctr" anchorCtr="0">
            <a:noAutofit/>
          </a:bodyPr>
          <a:lstStyle/>
          <a:p>
            <a:pPr>
              <a:spcAft>
                <a:spcPts val="600"/>
              </a:spcAft>
            </a:pPr>
            <a:r>
              <a:rPr lang="en-US" sz="2000" dirty="0">
                <a:latin typeface="Helvetica" charset="0"/>
                <a:ea typeface="Times New Roman" charset="0"/>
                <a:cs typeface="Arial" charset="0"/>
              </a:rPr>
              <a:t>Odds of finding a DE gene in the Gastric Cancer pathway = (16/22)/(6/22)=16/6</a:t>
            </a:r>
          </a:p>
          <a:p>
            <a:pPr>
              <a:spcAft>
                <a:spcPts val="600"/>
              </a:spcAft>
            </a:pPr>
            <a:r>
              <a:rPr lang="en-US" sz="2000" dirty="0">
                <a:latin typeface="Helvetica" charset="0"/>
                <a:ea typeface="Times New Roman" charset="0"/>
                <a:cs typeface="Arial" charset="0"/>
              </a:rPr>
              <a:t>Odds of finding a DE gene not in the pathway   =(1006/4817)/(3811/4817)=1006/3811</a:t>
            </a:r>
          </a:p>
          <a:p>
            <a:pPr>
              <a:spcAft>
                <a:spcPts val="600"/>
              </a:spcAft>
            </a:pPr>
            <a:r>
              <a:rPr lang="en-US" sz="2000" dirty="0">
                <a:latin typeface="Helvetica" charset="0"/>
                <a:ea typeface="Times New Roman" charset="0"/>
                <a:cs typeface="Arial" charset="0"/>
              </a:rPr>
              <a:t>Odds Ratio = (16/6)/(1006/3811)=10.1</a:t>
            </a:r>
          </a:p>
          <a:p>
            <a:pPr>
              <a:spcAft>
                <a:spcPts val="600"/>
              </a:spcAft>
            </a:pPr>
            <a:endParaRPr lang="en-US" sz="2000" dirty="0">
              <a:latin typeface="Helvetica" charset="0"/>
              <a:ea typeface="Times New Roman" charset="0"/>
              <a:cs typeface="Arial" charset="0"/>
            </a:endParaRPr>
          </a:p>
        </p:txBody>
      </p:sp>
      <p:sp>
        <p:nvSpPr>
          <p:cNvPr id="7" name="TextBox 6">
            <a:extLst>
              <a:ext uri="{FF2B5EF4-FFF2-40B4-BE49-F238E27FC236}">
                <a16:creationId xmlns:a16="http://schemas.microsoft.com/office/drawing/2014/main" id="{044E1FEA-1882-9147-A207-370F3C03BCF5}"/>
              </a:ext>
            </a:extLst>
          </p:cNvPr>
          <p:cNvSpPr txBox="1"/>
          <p:nvPr/>
        </p:nvSpPr>
        <p:spPr>
          <a:xfrm>
            <a:off x="10452755" y="1725875"/>
            <a:ext cx="914400" cy="914400"/>
          </a:xfrm>
          <a:prstGeom prst="rect">
            <a:avLst/>
          </a:prstGeom>
          <a:noFill/>
          <a:ln>
            <a:noFill/>
          </a:ln>
        </p:spPr>
        <p:txBody>
          <a:bodyPr wrap="none" rtlCol="0" anchor="ctr" anchorCtr="0">
            <a:noAutofit/>
          </a:bodyPr>
          <a:lstStyle/>
          <a:p>
            <a:pPr>
              <a:spcAft>
                <a:spcPts val="600"/>
              </a:spcAft>
            </a:pPr>
            <a:r>
              <a:rPr lang="en-US" sz="3600" u="sng" dirty="0">
                <a:solidFill>
                  <a:srgbClr val="7030A0"/>
                </a:solidFill>
                <a:latin typeface="Helvetica" charset="0"/>
                <a:ea typeface="Times New Roman" charset="0"/>
                <a:cs typeface="Arial" charset="0"/>
              </a:rPr>
              <a:t>ORA</a:t>
            </a:r>
          </a:p>
        </p:txBody>
      </p:sp>
      <p:sp>
        <p:nvSpPr>
          <p:cNvPr id="8" name="TextBox 7">
            <a:extLst>
              <a:ext uri="{FF2B5EF4-FFF2-40B4-BE49-F238E27FC236}">
                <a16:creationId xmlns:a16="http://schemas.microsoft.com/office/drawing/2014/main" id="{08B50AE1-6989-8E4D-9C8A-6D377684C5D1}"/>
              </a:ext>
            </a:extLst>
          </p:cNvPr>
          <p:cNvSpPr txBox="1"/>
          <p:nvPr/>
        </p:nvSpPr>
        <p:spPr>
          <a:xfrm>
            <a:off x="5638800" y="5055124"/>
            <a:ext cx="914400" cy="914400"/>
          </a:xfrm>
          <a:prstGeom prst="rect">
            <a:avLst/>
          </a:prstGeom>
          <a:noFill/>
          <a:ln>
            <a:noFill/>
          </a:ln>
        </p:spPr>
        <p:txBody>
          <a:bodyPr wrap="none" rtlCol="0" anchor="ctr" anchorCtr="0">
            <a:noAutofit/>
          </a:bodyPr>
          <a:lstStyle/>
          <a:p>
            <a:pPr>
              <a:spcAft>
                <a:spcPts val="600"/>
              </a:spcAft>
            </a:pPr>
            <a:r>
              <a:rPr lang="en-US" sz="2800" dirty="0">
                <a:latin typeface="Helvetica" charset="0"/>
                <a:ea typeface="Times New Roman" charset="0"/>
                <a:cs typeface="Arial" charset="0"/>
              </a:rPr>
              <a:t>For each gene set </a:t>
            </a:r>
            <a:r>
              <a:rPr lang="en-US" sz="2800" i="1" dirty="0">
                <a:latin typeface="Helvetica" charset="0"/>
                <a:ea typeface="Times New Roman" charset="0"/>
                <a:cs typeface="Arial" charset="0"/>
              </a:rPr>
              <a:t>s</a:t>
            </a:r>
            <a:r>
              <a:rPr lang="en-US" sz="2800" dirty="0">
                <a:latin typeface="Helvetica" charset="0"/>
                <a:ea typeface="Times New Roman" charset="0"/>
                <a:cs typeface="Arial" charset="0"/>
              </a:rPr>
              <a:t>,</a:t>
            </a:r>
          </a:p>
          <a:p>
            <a:pPr>
              <a:spcAft>
                <a:spcPts val="600"/>
              </a:spcAft>
            </a:pPr>
            <a:r>
              <a:rPr lang="en-US" sz="2800" b="1" u="sng" dirty="0">
                <a:latin typeface="Helvetica" charset="0"/>
                <a:ea typeface="Times New Roman" charset="0"/>
                <a:cs typeface="Arial" charset="0"/>
              </a:rPr>
              <a:t>Null hypothesis</a:t>
            </a:r>
          </a:p>
          <a:p>
            <a:pPr>
              <a:spcAft>
                <a:spcPts val="600"/>
              </a:spcAft>
            </a:pPr>
            <a:endParaRPr lang="en-US" sz="2800" dirty="0" err="1">
              <a:latin typeface="Helvetica" charset="0"/>
              <a:ea typeface="Times New Roman" charset="0"/>
              <a:cs typeface="Arial" charset="0"/>
            </a:endParaRPr>
          </a:p>
        </p:txBody>
      </p:sp>
      <p:sp>
        <p:nvSpPr>
          <p:cNvPr id="2" name="Rectangle 1">
            <a:extLst>
              <a:ext uri="{FF2B5EF4-FFF2-40B4-BE49-F238E27FC236}">
                <a16:creationId xmlns:a16="http://schemas.microsoft.com/office/drawing/2014/main" id="{C6B3690A-0952-6D4D-87AC-6091CA47696C}"/>
              </a:ext>
            </a:extLst>
          </p:cNvPr>
          <p:cNvSpPr/>
          <p:nvPr/>
        </p:nvSpPr>
        <p:spPr>
          <a:xfrm>
            <a:off x="6154132" y="5855558"/>
            <a:ext cx="1794081" cy="369332"/>
          </a:xfrm>
          <a:prstGeom prst="rect">
            <a:avLst/>
          </a:prstGeom>
        </p:spPr>
        <p:txBody>
          <a:bodyPr wrap="none">
            <a:spAutoFit/>
          </a:bodyPr>
          <a:lstStyle/>
          <a:p>
            <a:pPr>
              <a:spcAft>
                <a:spcPts val="600"/>
              </a:spcAft>
            </a:pPr>
            <a:r>
              <a:rPr lang="en-US" dirty="0">
                <a:solidFill>
                  <a:srgbClr val="FF0000"/>
                </a:solidFill>
                <a:latin typeface="Helvetica" charset="0"/>
                <a:ea typeface="Times New Roman" charset="0"/>
                <a:cs typeface="Arial" charset="0"/>
              </a:rPr>
              <a:t> Odds Ratio = 1</a:t>
            </a:r>
          </a:p>
        </p:txBody>
      </p:sp>
      <p:sp>
        <p:nvSpPr>
          <p:cNvPr id="9" name="TextBox 8">
            <a:extLst>
              <a:ext uri="{FF2B5EF4-FFF2-40B4-BE49-F238E27FC236}">
                <a16:creationId xmlns:a16="http://schemas.microsoft.com/office/drawing/2014/main" id="{294E885A-DEAC-0A46-B9A6-128CB9D04A5A}"/>
              </a:ext>
            </a:extLst>
          </p:cNvPr>
          <p:cNvSpPr txBox="1"/>
          <p:nvPr/>
        </p:nvSpPr>
        <p:spPr>
          <a:xfrm>
            <a:off x="1149366" y="6081712"/>
            <a:ext cx="914400" cy="914400"/>
          </a:xfrm>
          <a:prstGeom prst="rect">
            <a:avLst/>
          </a:prstGeom>
          <a:noFill/>
          <a:ln>
            <a:noFill/>
          </a:ln>
        </p:spPr>
        <p:txBody>
          <a:bodyPr wrap="none" rtlCol="0" anchor="ctr" anchorCtr="0">
            <a:noAutofit/>
          </a:bodyPr>
          <a:lstStyle/>
          <a:p>
            <a:pPr>
              <a:spcAft>
                <a:spcPts val="600"/>
              </a:spcAft>
            </a:pPr>
            <a:r>
              <a:rPr lang="en-US" sz="2000" dirty="0">
                <a:solidFill>
                  <a:srgbClr val="7030A0"/>
                </a:solidFill>
                <a:latin typeface="Helvetica" charset="0"/>
                <a:ea typeface="Times New Roman" charset="0"/>
                <a:cs typeface="Arial" charset="0"/>
              </a:rPr>
              <a:t>Significance is evaluated using the Hypergeometric Distribution/Fisher’s Exact Test</a:t>
            </a:r>
          </a:p>
        </p:txBody>
      </p:sp>
    </p:spTree>
    <p:extLst>
      <p:ext uri="{BB962C8B-B14F-4D97-AF65-F5344CB8AC3E}">
        <p14:creationId xmlns:p14="http://schemas.microsoft.com/office/powerpoint/2010/main" val="22272188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AC8BED-E7A3-7B45-BCC0-3C72FBF83631}"/>
              </a:ext>
            </a:extLst>
          </p:cNvPr>
          <p:cNvPicPr>
            <a:picLocks noChangeAspect="1"/>
          </p:cNvPicPr>
          <p:nvPr/>
        </p:nvPicPr>
        <p:blipFill>
          <a:blip r:embed="rId2"/>
          <a:stretch>
            <a:fillRect/>
          </a:stretch>
        </p:blipFill>
        <p:spPr>
          <a:xfrm>
            <a:off x="0" y="0"/>
            <a:ext cx="7154944" cy="2415892"/>
          </a:xfrm>
          <a:prstGeom prst="rect">
            <a:avLst/>
          </a:prstGeom>
        </p:spPr>
      </p:pic>
      <p:sp>
        <p:nvSpPr>
          <p:cNvPr id="6" name="TextBox 5">
            <a:extLst>
              <a:ext uri="{FF2B5EF4-FFF2-40B4-BE49-F238E27FC236}">
                <a16:creationId xmlns:a16="http://schemas.microsoft.com/office/drawing/2014/main" id="{858EDC34-C9BD-D943-85CC-E1E9366E46D8}"/>
              </a:ext>
            </a:extLst>
          </p:cNvPr>
          <p:cNvSpPr txBox="1"/>
          <p:nvPr/>
        </p:nvSpPr>
        <p:spPr>
          <a:xfrm>
            <a:off x="-509047" y="-1055802"/>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pic>
        <p:nvPicPr>
          <p:cNvPr id="8" name="Picture 7">
            <a:extLst>
              <a:ext uri="{FF2B5EF4-FFF2-40B4-BE49-F238E27FC236}">
                <a16:creationId xmlns:a16="http://schemas.microsoft.com/office/drawing/2014/main" id="{6BF463F9-9254-7B42-BBE3-CA7AA1278C0D}"/>
              </a:ext>
            </a:extLst>
          </p:cNvPr>
          <p:cNvPicPr>
            <a:picLocks noChangeAspect="1"/>
          </p:cNvPicPr>
          <p:nvPr/>
        </p:nvPicPr>
        <p:blipFill>
          <a:blip r:embed="rId3"/>
          <a:stretch>
            <a:fillRect/>
          </a:stretch>
        </p:blipFill>
        <p:spPr>
          <a:xfrm>
            <a:off x="0" y="2815472"/>
            <a:ext cx="4042528" cy="4042528"/>
          </a:xfrm>
          <a:prstGeom prst="rect">
            <a:avLst/>
          </a:prstGeom>
        </p:spPr>
      </p:pic>
      <p:sp>
        <p:nvSpPr>
          <p:cNvPr id="9" name="TextBox 8">
            <a:extLst>
              <a:ext uri="{FF2B5EF4-FFF2-40B4-BE49-F238E27FC236}">
                <a16:creationId xmlns:a16="http://schemas.microsoft.com/office/drawing/2014/main" id="{30150F0A-3732-5449-A348-32BD5E913049}"/>
              </a:ext>
            </a:extLst>
          </p:cNvPr>
          <p:cNvSpPr txBox="1"/>
          <p:nvPr/>
        </p:nvSpPr>
        <p:spPr>
          <a:xfrm>
            <a:off x="263951" y="2224725"/>
            <a:ext cx="914400" cy="914400"/>
          </a:xfrm>
          <a:prstGeom prst="rect">
            <a:avLst/>
          </a:prstGeom>
          <a:noFill/>
          <a:ln>
            <a:noFill/>
          </a:ln>
        </p:spPr>
        <p:txBody>
          <a:bodyPr wrap="none" rtlCol="0" anchor="ctr" anchorCtr="0">
            <a:noAutofit/>
          </a:bodyPr>
          <a:lstStyle/>
          <a:p>
            <a:pPr>
              <a:spcAft>
                <a:spcPts val="600"/>
              </a:spcAft>
            </a:pPr>
            <a:r>
              <a:rPr lang="en-US" sz="2000" u="sng" dirty="0">
                <a:latin typeface="Helvetica" charset="0"/>
                <a:ea typeface="Times New Roman" charset="0"/>
                <a:cs typeface="Arial" charset="0"/>
              </a:rPr>
              <a:t>Some genes are part of many </a:t>
            </a:r>
            <a:r>
              <a:rPr lang="en-US" sz="2000" u="sng" dirty="0" err="1">
                <a:latin typeface="Helvetica" charset="0"/>
                <a:ea typeface="Times New Roman" charset="0"/>
                <a:cs typeface="Arial" charset="0"/>
              </a:rPr>
              <a:t>WikiPathways</a:t>
            </a:r>
            <a:endParaRPr lang="en-US" sz="2000" u="sng" dirty="0">
              <a:latin typeface="Helvetica" charset="0"/>
              <a:ea typeface="Times New Roman" charset="0"/>
              <a:cs typeface="Arial" charset="0"/>
            </a:endParaRPr>
          </a:p>
        </p:txBody>
      </p:sp>
      <p:sp>
        <p:nvSpPr>
          <p:cNvPr id="10" name="TextBox 9">
            <a:extLst>
              <a:ext uri="{FF2B5EF4-FFF2-40B4-BE49-F238E27FC236}">
                <a16:creationId xmlns:a16="http://schemas.microsoft.com/office/drawing/2014/main" id="{4F269CED-B1FC-BA48-919E-FB402FD17F58}"/>
              </a:ext>
            </a:extLst>
          </p:cNvPr>
          <p:cNvSpPr txBox="1"/>
          <p:nvPr/>
        </p:nvSpPr>
        <p:spPr>
          <a:xfrm>
            <a:off x="6047024" y="2971800"/>
            <a:ext cx="914400" cy="914400"/>
          </a:xfrm>
          <a:prstGeom prst="rect">
            <a:avLst/>
          </a:prstGeom>
          <a:noFill/>
          <a:ln>
            <a:noFill/>
          </a:ln>
        </p:spPr>
        <p:txBody>
          <a:bodyPr wrap="none" rtlCol="0" anchor="ctr" anchorCtr="0">
            <a:noAutofit/>
          </a:bodyPr>
          <a:lstStyle/>
          <a:p>
            <a:pPr>
              <a:spcAft>
                <a:spcPts val="600"/>
              </a:spcAft>
            </a:pPr>
            <a:r>
              <a:rPr lang="en-US" sz="2800" dirty="0">
                <a:latin typeface="Helvetica" charset="0"/>
                <a:ea typeface="Times New Roman" charset="0"/>
                <a:cs typeface="Arial" charset="0"/>
              </a:rPr>
              <a:t>For each gene set </a:t>
            </a:r>
            <a:r>
              <a:rPr lang="en-US" sz="2800" i="1" dirty="0">
                <a:latin typeface="Helvetica" charset="0"/>
                <a:ea typeface="Times New Roman" charset="0"/>
                <a:cs typeface="Arial" charset="0"/>
              </a:rPr>
              <a:t>s</a:t>
            </a:r>
            <a:r>
              <a:rPr lang="en-US" sz="2800" dirty="0">
                <a:latin typeface="Helvetica" charset="0"/>
                <a:ea typeface="Times New Roman" charset="0"/>
                <a:cs typeface="Arial" charset="0"/>
              </a:rPr>
              <a:t>,</a:t>
            </a:r>
          </a:p>
          <a:p>
            <a:pPr>
              <a:spcAft>
                <a:spcPts val="600"/>
              </a:spcAft>
            </a:pPr>
            <a:r>
              <a:rPr lang="en-US" sz="2800" b="1" u="sng" dirty="0">
                <a:latin typeface="Helvetica" charset="0"/>
                <a:ea typeface="Times New Roman" charset="0"/>
                <a:cs typeface="Arial" charset="0"/>
              </a:rPr>
              <a:t>Null hypothesis</a:t>
            </a:r>
          </a:p>
          <a:p>
            <a:pPr>
              <a:spcAft>
                <a:spcPts val="600"/>
              </a:spcAft>
            </a:pPr>
            <a:endParaRPr lang="en-US" sz="2800" dirty="0" err="1">
              <a:latin typeface="Helvetica" charset="0"/>
              <a:ea typeface="Times New Roman" charset="0"/>
              <a:cs typeface="Arial" charset="0"/>
            </a:endParaRPr>
          </a:p>
        </p:txBody>
      </p:sp>
      <p:sp>
        <p:nvSpPr>
          <p:cNvPr id="11" name="TextBox 10">
            <a:extLst>
              <a:ext uri="{FF2B5EF4-FFF2-40B4-BE49-F238E27FC236}">
                <a16:creationId xmlns:a16="http://schemas.microsoft.com/office/drawing/2014/main" id="{D6FE6740-EFC2-2B4B-8D21-2903C3353BD8}"/>
              </a:ext>
            </a:extLst>
          </p:cNvPr>
          <p:cNvSpPr txBox="1"/>
          <p:nvPr/>
        </p:nvSpPr>
        <p:spPr>
          <a:xfrm>
            <a:off x="4797966" y="3754224"/>
            <a:ext cx="914400" cy="914400"/>
          </a:xfrm>
          <a:prstGeom prst="rect">
            <a:avLst/>
          </a:prstGeom>
          <a:noFill/>
          <a:ln>
            <a:noFill/>
          </a:ln>
        </p:spPr>
        <p:txBody>
          <a:bodyPr wrap="none" rtlCol="0" anchor="ctr" anchorCtr="0">
            <a:noAutofit/>
          </a:bodyPr>
          <a:lstStyle/>
          <a:p>
            <a:pPr>
              <a:spcAft>
                <a:spcPts val="600"/>
              </a:spcAft>
            </a:pPr>
            <a:r>
              <a:rPr lang="en-US" sz="2000" dirty="0">
                <a:solidFill>
                  <a:srgbClr val="FF0000"/>
                </a:solidFill>
                <a:latin typeface="Helvetica" charset="0"/>
                <a:ea typeface="Times New Roman" charset="0"/>
                <a:cs typeface="Arial" charset="0"/>
              </a:rPr>
              <a:t>Mean </a:t>
            </a:r>
            <a:r>
              <a:rPr lang="en-US" sz="2000" b="1" dirty="0">
                <a:solidFill>
                  <a:srgbClr val="FF0000"/>
                </a:solidFill>
                <a:latin typeface="Helvetica" charset="0"/>
                <a:ea typeface="Times New Roman" charset="0"/>
                <a:cs typeface="Arial" charset="0"/>
              </a:rPr>
              <a:t>weighted</a:t>
            </a:r>
            <a:r>
              <a:rPr lang="en-US" sz="2000" dirty="0">
                <a:solidFill>
                  <a:srgbClr val="FF0000"/>
                </a:solidFill>
                <a:latin typeface="Helvetica" charset="0"/>
                <a:ea typeface="Times New Roman" charset="0"/>
                <a:cs typeface="Arial" charset="0"/>
              </a:rPr>
              <a:t> |log2FC| among genes in set </a:t>
            </a:r>
            <a:r>
              <a:rPr lang="en-US" sz="2000" i="1" dirty="0">
                <a:solidFill>
                  <a:srgbClr val="FF0000"/>
                </a:solidFill>
                <a:latin typeface="Helvetica" charset="0"/>
                <a:ea typeface="Times New Roman" charset="0"/>
                <a:cs typeface="Arial" charset="0"/>
              </a:rPr>
              <a:t>s</a:t>
            </a:r>
            <a:r>
              <a:rPr lang="en-US" sz="2000" dirty="0">
                <a:solidFill>
                  <a:srgbClr val="FF0000"/>
                </a:solidFill>
                <a:latin typeface="Helvetica" charset="0"/>
                <a:ea typeface="Times New Roman" charset="0"/>
                <a:cs typeface="Arial" charset="0"/>
              </a:rPr>
              <a:t>  = </a:t>
            </a:r>
          </a:p>
          <a:p>
            <a:pPr>
              <a:spcAft>
                <a:spcPts val="600"/>
              </a:spcAft>
            </a:pPr>
            <a:r>
              <a:rPr lang="en-US" sz="2000" dirty="0">
                <a:solidFill>
                  <a:srgbClr val="FF0000"/>
                </a:solidFill>
                <a:latin typeface="Helvetica" charset="0"/>
                <a:ea typeface="Times New Roman" charset="0"/>
                <a:cs typeface="Arial" charset="0"/>
              </a:rPr>
              <a:t>                    Mean </a:t>
            </a:r>
            <a:r>
              <a:rPr lang="en-US" sz="2000" b="1" dirty="0">
                <a:solidFill>
                  <a:srgbClr val="FF0000"/>
                </a:solidFill>
                <a:latin typeface="Helvetica" charset="0"/>
                <a:ea typeface="Times New Roman" charset="0"/>
                <a:cs typeface="Arial" charset="0"/>
              </a:rPr>
              <a:t>weighted</a:t>
            </a:r>
            <a:r>
              <a:rPr lang="en-US" sz="2000" dirty="0">
                <a:solidFill>
                  <a:srgbClr val="FF0000"/>
                </a:solidFill>
                <a:latin typeface="Helvetica" charset="0"/>
                <a:ea typeface="Times New Roman" charset="0"/>
                <a:cs typeface="Arial" charset="0"/>
              </a:rPr>
              <a:t> |log2FC| among genes not in </a:t>
            </a:r>
            <a:r>
              <a:rPr lang="en-US" sz="2000" i="1" dirty="0">
                <a:solidFill>
                  <a:srgbClr val="FF0000"/>
                </a:solidFill>
                <a:latin typeface="Helvetica" charset="0"/>
                <a:ea typeface="Times New Roman" charset="0"/>
                <a:cs typeface="Arial" charset="0"/>
              </a:rPr>
              <a:t>s</a:t>
            </a:r>
          </a:p>
          <a:p>
            <a:pPr>
              <a:spcAft>
                <a:spcPts val="600"/>
              </a:spcAft>
            </a:pPr>
            <a:endParaRPr lang="en-US" sz="2000" dirty="0" err="1">
              <a:latin typeface="Helvetica" charset="0"/>
              <a:ea typeface="Times New Roman" charset="0"/>
              <a:cs typeface="Arial" charset="0"/>
            </a:endParaRPr>
          </a:p>
        </p:txBody>
      </p:sp>
      <p:sp>
        <p:nvSpPr>
          <p:cNvPr id="12" name="Rectangle 11">
            <a:extLst>
              <a:ext uri="{FF2B5EF4-FFF2-40B4-BE49-F238E27FC236}">
                <a16:creationId xmlns:a16="http://schemas.microsoft.com/office/drawing/2014/main" id="{640CAA2A-3343-C44D-8C1A-57D3D86FAF5E}"/>
              </a:ext>
            </a:extLst>
          </p:cNvPr>
          <p:cNvSpPr/>
          <p:nvPr/>
        </p:nvSpPr>
        <p:spPr>
          <a:xfrm>
            <a:off x="5712366" y="5772855"/>
            <a:ext cx="6096000" cy="723275"/>
          </a:xfrm>
          <a:prstGeom prst="rect">
            <a:avLst/>
          </a:prstGeom>
        </p:spPr>
        <p:txBody>
          <a:bodyPr>
            <a:spAutoFit/>
          </a:bodyPr>
          <a:lstStyle/>
          <a:p>
            <a:pPr>
              <a:spcAft>
                <a:spcPts val="600"/>
              </a:spcAft>
            </a:pPr>
            <a:r>
              <a:rPr lang="en-US" dirty="0">
                <a:solidFill>
                  <a:srgbClr val="7030A0"/>
                </a:solidFill>
                <a:latin typeface="Helvetica" charset="0"/>
                <a:ea typeface="Times New Roman" charset="0"/>
                <a:cs typeface="Arial" charset="0"/>
              </a:rPr>
              <a:t>Can use gene or sample permutation to estimate</a:t>
            </a:r>
          </a:p>
          <a:p>
            <a:pPr>
              <a:spcAft>
                <a:spcPts val="600"/>
              </a:spcAft>
            </a:pPr>
            <a:r>
              <a:rPr lang="en-US" dirty="0">
                <a:solidFill>
                  <a:srgbClr val="7030A0"/>
                </a:solidFill>
                <a:latin typeface="Helvetica" charset="0"/>
                <a:ea typeface="Times New Roman" charset="0"/>
                <a:cs typeface="Arial" charset="0"/>
              </a:rPr>
              <a:t>significance</a:t>
            </a:r>
          </a:p>
        </p:txBody>
      </p:sp>
      <p:sp>
        <p:nvSpPr>
          <p:cNvPr id="13" name="TextBox 12">
            <a:extLst>
              <a:ext uri="{FF2B5EF4-FFF2-40B4-BE49-F238E27FC236}">
                <a16:creationId xmlns:a16="http://schemas.microsoft.com/office/drawing/2014/main" id="{D23E612F-E506-9C4B-A340-A26CC37426C2}"/>
              </a:ext>
            </a:extLst>
          </p:cNvPr>
          <p:cNvSpPr txBox="1"/>
          <p:nvPr/>
        </p:nvSpPr>
        <p:spPr>
          <a:xfrm>
            <a:off x="9198990" y="750746"/>
            <a:ext cx="914400" cy="914400"/>
          </a:xfrm>
          <a:prstGeom prst="rect">
            <a:avLst/>
          </a:prstGeom>
          <a:noFill/>
          <a:ln>
            <a:noFill/>
          </a:ln>
        </p:spPr>
        <p:txBody>
          <a:bodyPr wrap="none" rtlCol="0" anchor="ctr" anchorCtr="0">
            <a:noAutofit/>
          </a:bodyPr>
          <a:lstStyle/>
          <a:p>
            <a:pPr>
              <a:spcAft>
                <a:spcPts val="600"/>
              </a:spcAft>
            </a:pPr>
            <a:r>
              <a:rPr lang="en-US" sz="3600" u="sng" dirty="0">
                <a:solidFill>
                  <a:srgbClr val="7030A0"/>
                </a:solidFill>
                <a:latin typeface="Helvetica" charset="0"/>
                <a:ea typeface="Times New Roman" charset="0"/>
                <a:cs typeface="Arial" charset="0"/>
              </a:rPr>
              <a:t>PADOG</a:t>
            </a:r>
          </a:p>
        </p:txBody>
      </p:sp>
    </p:spTree>
    <p:extLst>
      <p:ext uri="{BB962C8B-B14F-4D97-AF65-F5344CB8AC3E}">
        <p14:creationId xmlns:p14="http://schemas.microsoft.com/office/powerpoint/2010/main" val="9729761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3CE1C8-D487-3D44-84B0-FAE472CC9EB3}"/>
              </a:ext>
            </a:extLst>
          </p:cNvPr>
          <p:cNvSpPr>
            <a:spLocks noGrp="1"/>
          </p:cNvSpPr>
          <p:nvPr>
            <p:ph type="body" sz="quarter" idx="10"/>
          </p:nvPr>
        </p:nvSpPr>
        <p:spPr>
          <a:xfrm>
            <a:off x="838200" y="1876483"/>
            <a:ext cx="10515600" cy="5189626"/>
          </a:xfrm>
        </p:spPr>
        <p:txBody>
          <a:bodyPr/>
          <a:lstStyle/>
          <a:p>
            <a:r>
              <a:rPr lang="en-US" dirty="0"/>
              <a:t>Context and background for enrichment methods</a:t>
            </a:r>
          </a:p>
          <a:p>
            <a:r>
              <a:rPr lang="en-US" dirty="0"/>
              <a:t>Primer on statistics</a:t>
            </a:r>
          </a:p>
          <a:p>
            <a:r>
              <a:rPr lang="en-US" dirty="0"/>
              <a:t>Statistics of Enrichment Methods</a:t>
            </a:r>
          </a:p>
          <a:p>
            <a:pPr lvl="1"/>
            <a:r>
              <a:rPr lang="en-US" dirty="0"/>
              <a:t>Choice of Parameter of Interest/Test statistic</a:t>
            </a:r>
          </a:p>
          <a:p>
            <a:pPr lvl="1"/>
            <a:r>
              <a:rPr lang="en-US" dirty="0"/>
              <a:t>Choice of Null Hypothesis</a:t>
            </a:r>
          </a:p>
          <a:p>
            <a:pPr lvl="1"/>
            <a:r>
              <a:rPr lang="en-US" dirty="0"/>
              <a:t>Sampling distribution of the Test statistic</a:t>
            </a:r>
          </a:p>
          <a:p>
            <a:r>
              <a:rPr lang="en-US" dirty="0"/>
              <a:t>Overview of the specific enrichment methods</a:t>
            </a:r>
          </a:p>
          <a:p>
            <a:r>
              <a:rPr lang="en-US" b="1" dirty="0"/>
              <a:t>Demo of the some methods in R</a:t>
            </a:r>
          </a:p>
          <a:p>
            <a:r>
              <a:rPr lang="en-US" dirty="0"/>
              <a:t>Guide to your choice of the method for your application</a:t>
            </a:r>
          </a:p>
          <a:p>
            <a:r>
              <a:rPr lang="en-US" dirty="0"/>
              <a:t>Questions</a:t>
            </a:r>
          </a:p>
          <a:p>
            <a:endParaRPr lang="en-US" dirty="0"/>
          </a:p>
        </p:txBody>
      </p:sp>
      <p:sp>
        <p:nvSpPr>
          <p:cNvPr id="3" name="Title 2"/>
          <p:cNvSpPr>
            <a:spLocks noGrp="1"/>
          </p:cNvSpPr>
          <p:nvPr>
            <p:ph type="title"/>
          </p:nvPr>
        </p:nvSpPr>
        <p:spPr/>
        <p:txBody>
          <a:bodyPr>
            <a:normAutofit/>
          </a:bodyPr>
          <a:lstStyle/>
          <a:p>
            <a:r>
              <a:rPr lang="en-US" sz="3600" dirty="0"/>
              <a:t>Outline and main messages</a:t>
            </a:r>
          </a:p>
        </p:txBody>
      </p:sp>
      <p:sp>
        <p:nvSpPr>
          <p:cNvPr id="4" name="TextBox 3">
            <a:extLst>
              <a:ext uri="{FF2B5EF4-FFF2-40B4-BE49-F238E27FC236}">
                <a16:creationId xmlns:a16="http://schemas.microsoft.com/office/drawing/2014/main" id="{F23A342D-5BF9-D743-A73F-7AE707797474}"/>
              </a:ext>
            </a:extLst>
          </p:cNvPr>
          <p:cNvSpPr txBox="1"/>
          <p:nvPr/>
        </p:nvSpPr>
        <p:spPr>
          <a:xfrm>
            <a:off x="2333625" y="2571750"/>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22458501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3CE1C8-D487-3D44-84B0-FAE472CC9EB3}"/>
              </a:ext>
            </a:extLst>
          </p:cNvPr>
          <p:cNvSpPr>
            <a:spLocks noGrp="1"/>
          </p:cNvSpPr>
          <p:nvPr>
            <p:ph type="body" sz="quarter" idx="10"/>
          </p:nvPr>
        </p:nvSpPr>
        <p:spPr>
          <a:xfrm>
            <a:off x="838200" y="1876483"/>
            <a:ext cx="10515600" cy="5189626"/>
          </a:xfrm>
        </p:spPr>
        <p:txBody>
          <a:bodyPr/>
          <a:lstStyle/>
          <a:p>
            <a:r>
              <a:rPr lang="en-US" dirty="0"/>
              <a:t>Context and background for enrichment methods</a:t>
            </a:r>
          </a:p>
          <a:p>
            <a:r>
              <a:rPr lang="en-US" dirty="0"/>
              <a:t>Primer on statistics</a:t>
            </a:r>
          </a:p>
          <a:p>
            <a:r>
              <a:rPr lang="en-US" dirty="0"/>
              <a:t>Statistics of Enrichment Methods</a:t>
            </a:r>
          </a:p>
          <a:p>
            <a:pPr lvl="1"/>
            <a:r>
              <a:rPr lang="en-US" dirty="0"/>
              <a:t>Choice of Parameter of Interest/Test statistic</a:t>
            </a:r>
          </a:p>
          <a:p>
            <a:pPr lvl="1"/>
            <a:r>
              <a:rPr lang="en-US" dirty="0"/>
              <a:t>Choice of Null Hypothesis</a:t>
            </a:r>
          </a:p>
          <a:p>
            <a:pPr lvl="1"/>
            <a:r>
              <a:rPr lang="en-US" dirty="0"/>
              <a:t>Sampling distribution of the Test statistic</a:t>
            </a:r>
          </a:p>
          <a:p>
            <a:r>
              <a:rPr lang="en-US" dirty="0"/>
              <a:t>Overview of the specific enrichment methods</a:t>
            </a:r>
          </a:p>
          <a:p>
            <a:r>
              <a:rPr lang="en-US" dirty="0"/>
              <a:t>Demo of the some methods in R</a:t>
            </a:r>
          </a:p>
          <a:p>
            <a:r>
              <a:rPr lang="en-US" b="1" dirty="0"/>
              <a:t>Guide to your choice of the method for your application</a:t>
            </a:r>
          </a:p>
          <a:p>
            <a:r>
              <a:rPr lang="en-US" dirty="0"/>
              <a:t>Questions</a:t>
            </a:r>
          </a:p>
          <a:p>
            <a:endParaRPr lang="en-US" dirty="0"/>
          </a:p>
        </p:txBody>
      </p:sp>
      <p:sp>
        <p:nvSpPr>
          <p:cNvPr id="3" name="Title 2"/>
          <p:cNvSpPr>
            <a:spLocks noGrp="1"/>
          </p:cNvSpPr>
          <p:nvPr>
            <p:ph type="title"/>
          </p:nvPr>
        </p:nvSpPr>
        <p:spPr/>
        <p:txBody>
          <a:bodyPr>
            <a:normAutofit/>
          </a:bodyPr>
          <a:lstStyle/>
          <a:p>
            <a:r>
              <a:rPr lang="en-US" sz="3600" dirty="0"/>
              <a:t>Outline and main messages</a:t>
            </a:r>
          </a:p>
        </p:txBody>
      </p:sp>
      <p:sp>
        <p:nvSpPr>
          <p:cNvPr id="4" name="TextBox 3">
            <a:extLst>
              <a:ext uri="{FF2B5EF4-FFF2-40B4-BE49-F238E27FC236}">
                <a16:creationId xmlns:a16="http://schemas.microsoft.com/office/drawing/2014/main" id="{F23A342D-5BF9-D743-A73F-7AE707797474}"/>
              </a:ext>
            </a:extLst>
          </p:cNvPr>
          <p:cNvSpPr txBox="1"/>
          <p:nvPr/>
        </p:nvSpPr>
        <p:spPr>
          <a:xfrm>
            <a:off x="2333625" y="2571750"/>
            <a:ext cx="0" cy="0"/>
          </a:xfrm>
          <a:prstGeom prst="rect">
            <a:avLst/>
          </a:prstGeom>
          <a:noFill/>
          <a:ln>
            <a:solidFill>
              <a:schemeClr val="accent1">
                <a:shade val="50000"/>
              </a:schemeClr>
            </a:solidFill>
          </a:ln>
        </p:spPr>
        <p:txBody>
          <a:bodyPr wrap="none" rtlCol="0" anchor="ctr" anchorCtr="0">
            <a:noAutofit/>
          </a:bodyPr>
          <a:lstStyle/>
          <a:p>
            <a:pPr>
              <a:spcAft>
                <a:spcPts val="600"/>
              </a:spcAft>
            </a:pPr>
            <a:endParaRPr lang="en-US" sz="2000" dirty="0" err="1">
              <a:latin typeface="Helvetica" charset="0"/>
              <a:ea typeface="Times New Roman" charset="0"/>
              <a:cs typeface="Arial" charset="0"/>
            </a:endParaRPr>
          </a:p>
        </p:txBody>
      </p:sp>
    </p:spTree>
    <p:extLst>
      <p:ext uri="{BB962C8B-B14F-4D97-AF65-F5344CB8AC3E}">
        <p14:creationId xmlns:p14="http://schemas.microsoft.com/office/powerpoint/2010/main" val="449916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7E901F-A747-964B-8475-C94DB2A9426F}"/>
              </a:ext>
            </a:extLst>
          </p:cNvPr>
          <p:cNvSpPr>
            <a:spLocks noGrp="1"/>
          </p:cNvSpPr>
          <p:nvPr>
            <p:ph type="body" sz="quarter" idx="10"/>
          </p:nvPr>
        </p:nvSpPr>
        <p:spPr>
          <a:xfrm>
            <a:off x="838200" y="1876483"/>
            <a:ext cx="10515600" cy="903837"/>
          </a:xfrm>
        </p:spPr>
        <p:txBody>
          <a:bodyPr/>
          <a:lstStyle/>
          <a:p>
            <a:r>
              <a:rPr lang="en-US" dirty="0"/>
              <a:t>Have you used enrichment analyses methods in your work?</a:t>
            </a:r>
          </a:p>
          <a:p>
            <a:r>
              <a:rPr lang="en-US" i="1" dirty="0"/>
              <a:t>Respond to Poll</a:t>
            </a:r>
          </a:p>
        </p:txBody>
      </p:sp>
      <p:sp>
        <p:nvSpPr>
          <p:cNvPr id="3" name="Title 2">
            <a:extLst>
              <a:ext uri="{FF2B5EF4-FFF2-40B4-BE49-F238E27FC236}">
                <a16:creationId xmlns:a16="http://schemas.microsoft.com/office/drawing/2014/main" id="{DFFFDA1E-91BB-AE42-9CF1-086215E53679}"/>
              </a:ext>
            </a:extLst>
          </p:cNvPr>
          <p:cNvSpPr>
            <a:spLocks noGrp="1"/>
          </p:cNvSpPr>
          <p:nvPr>
            <p:ph type="title"/>
          </p:nvPr>
        </p:nvSpPr>
        <p:spPr/>
        <p:txBody>
          <a:bodyPr/>
          <a:lstStyle/>
          <a:p>
            <a:r>
              <a:rPr lang="en-US" dirty="0"/>
              <a:t>Question 1</a:t>
            </a:r>
          </a:p>
        </p:txBody>
      </p:sp>
    </p:spTree>
    <p:extLst>
      <p:ext uri="{BB962C8B-B14F-4D97-AF65-F5344CB8AC3E}">
        <p14:creationId xmlns:p14="http://schemas.microsoft.com/office/powerpoint/2010/main" val="2932714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7E901F-A747-964B-8475-C94DB2A9426F}"/>
              </a:ext>
            </a:extLst>
          </p:cNvPr>
          <p:cNvSpPr>
            <a:spLocks noGrp="1"/>
          </p:cNvSpPr>
          <p:nvPr>
            <p:ph type="body" sz="quarter" idx="10"/>
          </p:nvPr>
        </p:nvSpPr>
        <p:spPr>
          <a:xfrm>
            <a:off x="838200" y="1876483"/>
            <a:ext cx="10515600" cy="903837"/>
          </a:xfrm>
        </p:spPr>
        <p:txBody>
          <a:bodyPr/>
          <a:lstStyle/>
          <a:p>
            <a:r>
              <a:rPr lang="en-US" dirty="0"/>
              <a:t>Please name some of the enrichment methods you have used</a:t>
            </a:r>
          </a:p>
          <a:p>
            <a:r>
              <a:rPr lang="en-US" i="1" dirty="0"/>
              <a:t>Respond to Poll</a:t>
            </a:r>
          </a:p>
        </p:txBody>
      </p:sp>
      <p:sp>
        <p:nvSpPr>
          <p:cNvPr id="3" name="Title 2">
            <a:extLst>
              <a:ext uri="{FF2B5EF4-FFF2-40B4-BE49-F238E27FC236}">
                <a16:creationId xmlns:a16="http://schemas.microsoft.com/office/drawing/2014/main" id="{DFFFDA1E-91BB-AE42-9CF1-086215E53679}"/>
              </a:ext>
            </a:extLst>
          </p:cNvPr>
          <p:cNvSpPr>
            <a:spLocks noGrp="1"/>
          </p:cNvSpPr>
          <p:nvPr>
            <p:ph type="title"/>
          </p:nvPr>
        </p:nvSpPr>
        <p:spPr/>
        <p:txBody>
          <a:bodyPr/>
          <a:lstStyle/>
          <a:p>
            <a:r>
              <a:rPr lang="en-US" dirty="0"/>
              <a:t>Question 2</a:t>
            </a:r>
          </a:p>
        </p:txBody>
      </p:sp>
    </p:spTree>
    <p:extLst>
      <p:ext uri="{BB962C8B-B14F-4D97-AF65-F5344CB8AC3E}">
        <p14:creationId xmlns:p14="http://schemas.microsoft.com/office/powerpoint/2010/main" val="2835145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5F6B79-68F6-A74E-9172-E9B33B599AF2}"/>
              </a:ext>
            </a:extLst>
          </p:cNvPr>
          <p:cNvSpPr>
            <a:spLocks noGrp="1"/>
          </p:cNvSpPr>
          <p:nvPr>
            <p:ph type="body" sz="quarter" idx="10"/>
          </p:nvPr>
        </p:nvSpPr>
        <p:spPr>
          <a:xfrm>
            <a:off x="838200" y="1876483"/>
            <a:ext cx="10515600" cy="1291636"/>
          </a:xfrm>
        </p:spPr>
        <p:txBody>
          <a:bodyPr/>
          <a:lstStyle/>
          <a:p>
            <a:r>
              <a:rPr lang="en-US" dirty="0"/>
              <a:t>How well have you understood the statistics and assumptions of the methods you have used?</a:t>
            </a:r>
          </a:p>
          <a:p>
            <a:r>
              <a:rPr lang="en-US" i="1" dirty="0"/>
              <a:t>Respond to Poll</a:t>
            </a:r>
          </a:p>
        </p:txBody>
      </p:sp>
      <p:sp>
        <p:nvSpPr>
          <p:cNvPr id="3" name="Title 2">
            <a:extLst>
              <a:ext uri="{FF2B5EF4-FFF2-40B4-BE49-F238E27FC236}">
                <a16:creationId xmlns:a16="http://schemas.microsoft.com/office/drawing/2014/main" id="{ADD081C6-29ED-DD42-8562-C5D3652F1997}"/>
              </a:ext>
            </a:extLst>
          </p:cNvPr>
          <p:cNvSpPr>
            <a:spLocks noGrp="1"/>
          </p:cNvSpPr>
          <p:nvPr>
            <p:ph type="title"/>
          </p:nvPr>
        </p:nvSpPr>
        <p:spPr/>
        <p:txBody>
          <a:bodyPr/>
          <a:lstStyle/>
          <a:p>
            <a:r>
              <a:rPr lang="en-US" dirty="0"/>
              <a:t>Question 3</a:t>
            </a:r>
          </a:p>
        </p:txBody>
      </p:sp>
    </p:spTree>
    <p:extLst>
      <p:ext uri="{BB962C8B-B14F-4D97-AF65-F5344CB8AC3E}">
        <p14:creationId xmlns:p14="http://schemas.microsoft.com/office/powerpoint/2010/main" val="2735285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B6D974-BB62-4744-BB6F-B45EE9C26505}"/>
              </a:ext>
            </a:extLst>
          </p:cNvPr>
          <p:cNvSpPr>
            <a:spLocks noGrp="1"/>
          </p:cNvSpPr>
          <p:nvPr>
            <p:ph type="title"/>
          </p:nvPr>
        </p:nvSpPr>
        <p:spPr/>
        <p:txBody>
          <a:bodyPr/>
          <a:lstStyle/>
          <a:p>
            <a:r>
              <a:rPr lang="en-US" sz="3600" u="sng" dirty="0"/>
              <a:t>RNA-seq data</a:t>
            </a:r>
            <a:r>
              <a:rPr lang="en-US" dirty="0"/>
              <a:t> for bladder cancer tumor vs normal patient samples</a:t>
            </a:r>
          </a:p>
        </p:txBody>
      </p:sp>
      <p:pic>
        <p:nvPicPr>
          <p:cNvPr id="5" name="Picture 4">
            <a:extLst>
              <a:ext uri="{FF2B5EF4-FFF2-40B4-BE49-F238E27FC236}">
                <a16:creationId xmlns:a16="http://schemas.microsoft.com/office/drawing/2014/main" id="{0C857B0C-51D6-2346-9B1C-DD4D93B1CEA3}"/>
              </a:ext>
            </a:extLst>
          </p:cNvPr>
          <p:cNvPicPr>
            <a:picLocks noChangeAspect="1"/>
          </p:cNvPicPr>
          <p:nvPr/>
        </p:nvPicPr>
        <p:blipFill>
          <a:blip r:embed="rId2"/>
          <a:stretch>
            <a:fillRect/>
          </a:stretch>
        </p:blipFill>
        <p:spPr>
          <a:xfrm>
            <a:off x="35607" y="904509"/>
            <a:ext cx="5299364" cy="6858000"/>
          </a:xfrm>
          <a:prstGeom prst="rect">
            <a:avLst/>
          </a:prstGeom>
        </p:spPr>
      </p:pic>
      <p:sp>
        <p:nvSpPr>
          <p:cNvPr id="8" name="TextBox 7">
            <a:extLst>
              <a:ext uri="{FF2B5EF4-FFF2-40B4-BE49-F238E27FC236}">
                <a16:creationId xmlns:a16="http://schemas.microsoft.com/office/drawing/2014/main" id="{89819FA5-36E8-2042-92E8-A269F4D8E8AF}"/>
              </a:ext>
            </a:extLst>
          </p:cNvPr>
          <p:cNvSpPr txBox="1"/>
          <p:nvPr/>
        </p:nvSpPr>
        <p:spPr>
          <a:xfrm>
            <a:off x="2422040" y="2134586"/>
            <a:ext cx="914400" cy="914400"/>
          </a:xfrm>
          <a:prstGeom prst="rect">
            <a:avLst/>
          </a:prstGeom>
          <a:noFill/>
          <a:ln>
            <a:noFill/>
          </a:ln>
        </p:spPr>
        <p:txBody>
          <a:bodyPr wrap="none" rtlCol="0" anchor="ctr" anchorCtr="0">
            <a:noAutofit/>
          </a:bodyPr>
          <a:lstStyle/>
          <a:p>
            <a:pPr>
              <a:spcAft>
                <a:spcPts val="600"/>
              </a:spcAft>
            </a:pPr>
            <a:r>
              <a:rPr lang="en-US" sz="2000" u="sng" dirty="0">
                <a:latin typeface="Helvetica" charset="0"/>
                <a:ea typeface="Times New Roman" charset="0"/>
                <a:cs typeface="Arial" charset="0"/>
              </a:rPr>
              <a:t>PCA plot</a:t>
            </a:r>
          </a:p>
        </p:txBody>
      </p:sp>
      <p:sp>
        <p:nvSpPr>
          <p:cNvPr id="10" name="TextBox 9">
            <a:extLst>
              <a:ext uri="{FF2B5EF4-FFF2-40B4-BE49-F238E27FC236}">
                <a16:creationId xmlns:a16="http://schemas.microsoft.com/office/drawing/2014/main" id="{6385C282-6841-F84A-B947-BF3DFB8B9EF6}"/>
              </a:ext>
            </a:extLst>
          </p:cNvPr>
          <p:cNvSpPr txBox="1"/>
          <p:nvPr/>
        </p:nvSpPr>
        <p:spPr>
          <a:xfrm>
            <a:off x="669925" y="1602738"/>
            <a:ext cx="914400" cy="914400"/>
          </a:xfrm>
          <a:prstGeom prst="rect">
            <a:avLst/>
          </a:prstGeom>
          <a:noFill/>
          <a:ln>
            <a:noFill/>
          </a:ln>
        </p:spPr>
        <p:txBody>
          <a:bodyPr wrap="none" rtlCol="0" anchor="ctr" anchorCtr="0">
            <a:noAutofit/>
          </a:bodyPr>
          <a:lstStyle/>
          <a:p>
            <a:pPr>
              <a:spcAft>
                <a:spcPts val="600"/>
              </a:spcAft>
            </a:pPr>
            <a:r>
              <a:rPr lang="en-US" sz="2000" dirty="0">
                <a:solidFill>
                  <a:srgbClr val="FF0000"/>
                </a:solidFill>
                <a:latin typeface="Helvetica" charset="0"/>
                <a:ea typeface="Times New Roman" charset="0"/>
                <a:cs typeface="Arial" charset="0"/>
              </a:rPr>
              <a:t>What pathways are differentially regulated in tumor vs normal tissue in bladder cancer patients?</a:t>
            </a:r>
          </a:p>
        </p:txBody>
      </p:sp>
      <p:pic>
        <p:nvPicPr>
          <p:cNvPr id="12" name="Picture 11">
            <a:extLst>
              <a:ext uri="{FF2B5EF4-FFF2-40B4-BE49-F238E27FC236}">
                <a16:creationId xmlns:a16="http://schemas.microsoft.com/office/drawing/2014/main" id="{EEF557EC-555A-664C-B3AE-F3BC298A2864}"/>
              </a:ext>
            </a:extLst>
          </p:cNvPr>
          <p:cNvPicPr>
            <a:picLocks noChangeAspect="1"/>
          </p:cNvPicPr>
          <p:nvPr/>
        </p:nvPicPr>
        <p:blipFill>
          <a:blip r:embed="rId3"/>
          <a:stretch>
            <a:fillRect/>
          </a:stretch>
        </p:blipFill>
        <p:spPr>
          <a:xfrm>
            <a:off x="0" y="3532488"/>
            <a:ext cx="12192000" cy="2960387"/>
          </a:xfrm>
          <a:prstGeom prst="rect">
            <a:avLst/>
          </a:prstGeom>
        </p:spPr>
      </p:pic>
      <p:pic>
        <p:nvPicPr>
          <p:cNvPr id="13" name="Picture 12">
            <a:extLst>
              <a:ext uri="{FF2B5EF4-FFF2-40B4-BE49-F238E27FC236}">
                <a16:creationId xmlns:a16="http://schemas.microsoft.com/office/drawing/2014/main" id="{FB2A8D9A-441A-2844-A5AE-418958FEBADE}"/>
              </a:ext>
            </a:extLst>
          </p:cNvPr>
          <p:cNvPicPr>
            <a:picLocks noChangeAspect="1"/>
          </p:cNvPicPr>
          <p:nvPr/>
        </p:nvPicPr>
        <p:blipFill>
          <a:blip r:embed="rId4"/>
          <a:stretch>
            <a:fillRect/>
          </a:stretch>
        </p:blipFill>
        <p:spPr>
          <a:xfrm>
            <a:off x="6713774" y="2348396"/>
            <a:ext cx="4099422" cy="4474285"/>
          </a:xfrm>
          <a:prstGeom prst="rect">
            <a:avLst/>
          </a:prstGeom>
        </p:spPr>
      </p:pic>
      <p:sp>
        <p:nvSpPr>
          <p:cNvPr id="14" name="TextBox 13">
            <a:extLst>
              <a:ext uri="{FF2B5EF4-FFF2-40B4-BE49-F238E27FC236}">
                <a16:creationId xmlns:a16="http://schemas.microsoft.com/office/drawing/2014/main" id="{FC63523B-5DD4-B34A-B6FC-E1A67565EDB5}"/>
              </a:ext>
            </a:extLst>
          </p:cNvPr>
          <p:cNvSpPr txBox="1"/>
          <p:nvPr/>
        </p:nvSpPr>
        <p:spPr>
          <a:xfrm>
            <a:off x="8178941" y="2026042"/>
            <a:ext cx="914400" cy="914400"/>
          </a:xfrm>
          <a:prstGeom prst="rect">
            <a:avLst/>
          </a:prstGeom>
          <a:noFill/>
          <a:ln>
            <a:noFill/>
          </a:ln>
        </p:spPr>
        <p:txBody>
          <a:bodyPr wrap="none" rtlCol="0" anchor="ctr" anchorCtr="0">
            <a:noAutofit/>
          </a:bodyPr>
          <a:lstStyle/>
          <a:p>
            <a:pPr>
              <a:spcAft>
                <a:spcPts val="600"/>
              </a:spcAft>
            </a:pPr>
            <a:r>
              <a:rPr lang="en-US" sz="2000" u="sng" dirty="0">
                <a:latin typeface="Helvetica" charset="0"/>
                <a:ea typeface="Times New Roman" charset="0"/>
                <a:cs typeface="Arial" charset="0"/>
              </a:rPr>
              <a:t>MA plot</a:t>
            </a:r>
          </a:p>
        </p:txBody>
      </p:sp>
    </p:spTree>
    <p:extLst>
      <p:ext uri="{BB962C8B-B14F-4D97-AF65-F5344CB8AC3E}">
        <p14:creationId xmlns:p14="http://schemas.microsoft.com/office/powerpoint/2010/main" val="26338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94516F-5050-8D43-A42A-3062D87DD0FC}"/>
              </a:ext>
            </a:extLst>
          </p:cNvPr>
          <p:cNvSpPr>
            <a:spLocks noGrp="1"/>
          </p:cNvSpPr>
          <p:nvPr>
            <p:ph type="title"/>
          </p:nvPr>
        </p:nvSpPr>
        <p:spPr/>
        <p:txBody>
          <a:bodyPr/>
          <a:lstStyle/>
          <a:p>
            <a:r>
              <a:rPr lang="en-US" dirty="0"/>
              <a:t>Pathways and Gene sets</a:t>
            </a:r>
          </a:p>
        </p:txBody>
      </p:sp>
      <p:pic>
        <p:nvPicPr>
          <p:cNvPr id="6" name="Picture 5">
            <a:extLst>
              <a:ext uri="{FF2B5EF4-FFF2-40B4-BE49-F238E27FC236}">
                <a16:creationId xmlns:a16="http://schemas.microsoft.com/office/drawing/2014/main" id="{9BD29686-4C8C-2B40-972C-EB9F0F1A7D69}"/>
              </a:ext>
            </a:extLst>
          </p:cNvPr>
          <p:cNvPicPr>
            <a:picLocks noChangeAspect="1"/>
          </p:cNvPicPr>
          <p:nvPr/>
        </p:nvPicPr>
        <p:blipFill>
          <a:blip r:embed="rId2"/>
          <a:stretch>
            <a:fillRect/>
          </a:stretch>
        </p:blipFill>
        <p:spPr>
          <a:xfrm>
            <a:off x="225552" y="1885633"/>
            <a:ext cx="5105309" cy="4736592"/>
          </a:xfrm>
          <a:prstGeom prst="rect">
            <a:avLst/>
          </a:prstGeom>
        </p:spPr>
      </p:pic>
      <p:pic>
        <p:nvPicPr>
          <p:cNvPr id="8" name="Picture 7">
            <a:extLst>
              <a:ext uri="{FF2B5EF4-FFF2-40B4-BE49-F238E27FC236}">
                <a16:creationId xmlns:a16="http://schemas.microsoft.com/office/drawing/2014/main" id="{249BD50D-D05A-0B42-AEB7-6097FA045EA9}"/>
              </a:ext>
            </a:extLst>
          </p:cNvPr>
          <p:cNvPicPr>
            <a:picLocks noChangeAspect="1"/>
          </p:cNvPicPr>
          <p:nvPr/>
        </p:nvPicPr>
        <p:blipFill>
          <a:blip r:embed="rId3"/>
          <a:stretch>
            <a:fillRect/>
          </a:stretch>
        </p:blipFill>
        <p:spPr>
          <a:xfrm>
            <a:off x="5608917" y="1690688"/>
            <a:ext cx="6516028" cy="5163058"/>
          </a:xfrm>
          <a:prstGeom prst="rect">
            <a:avLst/>
          </a:prstGeom>
        </p:spPr>
      </p:pic>
    </p:spTree>
    <p:extLst>
      <p:ext uri="{BB962C8B-B14F-4D97-AF65-F5344CB8AC3E}">
        <p14:creationId xmlns:p14="http://schemas.microsoft.com/office/powerpoint/2010/main" val="2113896019"/>
      </p:ext>
    </p:extLst>
  </p:cSld>
  <p:clrMapOvr>
    <a:masterClrMapping/>
  </p:clrMapOvr>
</p:sld>
</file>

<file path=ppt/theme/theme1.xml><?xml version="1.0" encoding="utf-8"?>
<a:theme xmlns:a="http://schemas.openxmlformats.org/drawingml/2006/main" name="Office Theme">
  <a:themeElements>
    <a:clrScheme name="Gladstone">
      <a:dk1>
        <a:srgbClr val="000000"/>
      </a:dk1>
      <a:lt1>
        <a:srgbClr val="FFFFFF"/>
      </a:lt1>
      <a:dk2>
        <a:srgbClr val="44546A"/>
      </a:dk2>
      <a:lt2>
        <a:srgbClr val="E7E6E6"/>
      </a:lt2>
      <a:accent1>
        <a:srgbClr val="002A40"/>
      </a:accent1>
      <a:accent2>
        <a:srgbClr val="E5E1D5"/>
      </a:accent2>
      <a:accent3>
        <a:srgbClr val="96938C"/>
      </a:accent3>
      <a:accent4>
        <a:srgbClr val="F76912"/>
      </a:accent4>
      <a:accent5>
        <a:srgbClr val="FAA308"/>
      </a:accent5>
      <a:accent6>
        <a:srgbClr val="00D3E6"/>
      </a:accent6>
      <a:hlink>
        <a:srgbClr val="CC28A3"/>
      </a:hlink>
      <a:folHlink>
        <a:srgbClr val="CC28A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solidFill>
            <a:schemeClr val="accent1">
              <a:shade val="50000"/>
            </a:schemeClr>
          </a:solidFill>
        </a:ln>
      </a:spPr>
      <a:bodyPr wrap="square" rtlCol="0" anchor="ctr" anchorCtr="0">
        <a:noAutofit/>
      </a:bodyPr>
      <a:lstStyle>
        <a:defPPr>
          <a:spcAft>
            <a:spcPts val="600"/>
          </a:spcAft>
          <a:defRPr sz="2000" dirty="0" err="1" smtClean="0">
            <a:latin typeface="Helvetica" charset="0"/>
            <a:ea typeface="Times New Roman" charset="0"/>
            <a:cs typeface="Arial" charset="0"/>
          </a:defRPr>
        </a:defPPr>
      </a:lstStyle>
    </a:txDef>
  </a:objectDefaults>
  <a:extraClrSchemeLst/>
  <a:extLst>
    <a:ext uri="{05A4C25C-085E-4340-85A3-A5531E510DB2}">
      <thm15:themeFamily xmlns:thm15="http://schemas.microsoft.com/office/thememl/2012/main" name="Presentation3" id="{520861A0-039A-2D44-AB17-004FAF73F726}" vid="{04C3138C-DD1C-EC4B-885C-41923CF60C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39476</TotalTime>
  <Words>2521</Words>
  <Application>Microsoft Macintosh PowerPoint</Application>
  <PresentationFormat>Widescreen</PresentationFormat>
  <Paragraphs>373</Paragraphs>
  <Slides>49</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Ayuthaya</vt:lpstr>
      <vt:lpstr>Calibri</vt:lpstr>
      <vt:lpstr>Helvetica</vt:lpstr>
      <vt:lpstr>Zapf Dingbats</vt:lpstr>
      <vt:lpstr>Office Theme</vt:lpstr>
      <vt:lpstr>Statistics of Enrichment Analysis</vt:lpstr>
      <vt:lpstr>Expectations for this session</vt:lpstr>
      <vt:lpstr>Outline and main messages</vt:lpstr>
      <vt:lpstr>Outline and main messages</vt:lpstr>
      <vt:lpstr>Question 1</vt:lpstr>
      <vt:lpstr>Question 2</vt:lpstr>
      <vt:lpstr>Question 3</vt:lpstr>
      <vt:lpstr>RNA-seq data for bladder cancer tumor vs normal patient samples</vt:lpstr>
      <vt:lpstr>Pathways and Gene sets</vt:lpstr>
      <vt:lpstr>Pathway/gene set databases help us determine functional relevance of our high-throughput data</vt:lpstr>
      <vt:lpstr>Gene ontology is a well-established source of gene sets</vt:lpstr>
      <vt:lpstr>WikiPathways is a source of gene sets represented as pathways</vt:lpstr>
      <vt:lpstr>Various methods available for Enrichment Analyses</vt:lpstr>
      <vt:lpstr>Different numbers of bladder-cancer associated WikiPathways from different methods!</vt:lpstr>
      <vt:lpstr>PowerPoint Presentation</vt:lpstr>
      <vt:lpstr>Outline and main messages</vt:lpstr>
      <vt:lpstr>Primer on Statistics</vt:lpstr>
      <vt:lpstr>Is a gene differentially expressed between two developmental time-points?</vt:lpstr>
      <vt:lpstr>Primer on Hypothesis Tests</vt:lpstr>
      <vt:lpstr>Outline and main messages</vt:lpstr>
      <vt:lpstr>Steps in coming up with a hypothesis test for Pathway Enrichment</vt:lpstr>
      <vt:lpstr>Outline and main messages</vt:lpstr>
      <vt:lpstr>Capturing pathway activity</vt:lpstr>
      <vt:lpstr>How does one quantify changes in “pathway activity”?</vt:lpstr>
      <vt:lpstr>True Discovery Proportion (TDP)</vt:lpstr>
      <vt:lpstr>True Discovery Proportion (TDP) in Gastric Cancer Network 1</vt:lpstr>
      <vt:lpstr>True Discovery Proportion (TDP) in Neural Crest Migration in Cancer</vt:lpstr>
      <vt:lpstr>Odds ratio for Gastric Cancer Network1 Pathway</vt:lpstr>
      <vt:lpstr>Odds ratio for Neural Crest Migration in Cancer Pathway</vt:lpstr>
      <vt:lpstr>Average fold-change of genes in pathway</vt:lpstr>
      <vt:lpstr>Outline and main messages</vt:lpstr>
      <vt:lpstr>What should our null hypothesis be?</vt:lpstr>
      <vt:lpstr>Question 4</vt:lpstr>
      <vt:lpstr>Outline and main messages</vt:lpstr>
      <vt:lpstr>There is a story behind every p-value…</vt:lpstr>
      <vt:lpstr>Question 5</vt:lpstr>
      <vt:lpstr>Question 6</vt:lpstr>
      <vt:lpstr>Gene permutation implicit in estimation of significance of odds ratio </vt:lpstr>
      <vt:lpstr>Implicit assumptions behind gene permutation used in ORA</vt:lpstr>
      <vt:lpstr>Sample permutations preserve gene-gene correlations</vt:lpstr>
      <vt:lpstr>Implicit assumptions behind sample permutation methods: rSEA, GSEA, SAFE, PADOG</vt:lpstr>
      <vt:lpstr>Outline and main messages</vt:lpstr>
      <vt:lpstr>PowerPoint Presentation</vt:lpstr>
      <vt:lpstr>PowerPoint Presentation</vt:lpstr>
      <vt:lpstr>PowerPoint Presentation</vt:lpstr>
      <vt:lpstr>Over Representation Analyses</vt:lpstr>
      <vt:lpstr>PowerPoint Presentation</vt:lpstr>
      <vt:lpstr>Outline and main messages</vt:lpstr>
      <vt:lpstr>Outline and main messages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Must Attend Workshop Title</dc:title>
  <dc:creator>Microsoft Office User</dc:creator>
  <cp:lastModifiedBy>Microsoft Office User</cp:lastModifiedBy>
  <cp:revision>1541</cp:revision>
  <cp:lastPrinted>2018-09-20T23:56:57Z</cp:lastPrinted>
  <dcterms:created xsi:type="dcterms:W3CDTF">2020-08-17T05:35:40Z</dcterms:created>
  <dcterms:modified xsi:type="dcterms:W3CDTF">2021-08-06T03:52:08Z</dcterms:modified>
</cp:coreProperties>
</file>