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79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405"/>
  </p:normalViewPr>
  <p:slideViewPr>
    <p:cSldViewPr snapToGrid="0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2107E-9C70-B8DE-279B-5269593E56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5E55D1-6C82-06C5-F6F7-8333B646EF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2A9DB-B621-150A-F3DF-B5D5B5A1E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F2C8-B430-634A-863B-14EB7EEA3180}" type="datetimeFigureOut">
              <a:rPr lang="en-US" smtClean="0"/>
              <a:t>10/12/22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66FFB-FD4B-721D-D1D8-905DDC75A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26B94-AECB-43D7-DBE6-327AB3CE0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D974-C29C-4049-B0D8-558BF0EB5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20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96CB6-A47E-1605-466F-B2CE1C9B4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0BA333-5641-2D8B-3884-335B4DAF19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763991-0E00-D544-67A4-2268BE807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F2C8-B430-634A-863B-14EB7EEA3180}" type="datetimeFigureOut">
              <a:rPr lang="en-US" smtClean="0"/>
              <a:t>10/12/22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C5AA2-84D3-5394-9219-736791483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66FAA-2EEB-0B7F-EB19-DF12EFE79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D974-C29C-4049-B0D8-558BF0EB5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4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AC27A6-1164-95C0-C303-5E505C842E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592412-712F-D784-F163-107BDC644B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5B7BD-F9AE-7719-05B4-5C821B042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F2C8-B430-634A-863B-14EB7EEA3180}" type="datetimeFigureOut">
              <a:rPr lang="en-US" smtClean="0"/>
              <a:t>10/12/22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106557-8262-6AF4-285C-8BA37A7AE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0FFC6-C83A-A9A7-E354-E42F6C5A5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D974-C29C-4049-B0D8-558BF0EB5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90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38200" y="1876483"/>
            <a:ext cx="10515600" cy="1752275"/>
          </a:xfrm>
          <a:prstGeom prst="rect">
            <a:avLst/>
          </a:prstGeom>
        </p:spPr>
        <p:txBody>
          <a:bodyPr lIns="182880" tIns="0" rIns="0" bIns="0">
            <a:spAutoFit/>
          </a:bodyPr>
          <a:lstStyle>
            <a:lvl1pPr marL="457200" indent="-457200">
              <a:buSzPct val="80000"/>
              <a:buFont typeface="Zapf Dingbats"/>
              <a:buChar char="✦"/>
              <a:defRPr b="0" i="0">
                <a:solidFill>
                  <a:srgbClr val="002B42"/>
                </a:solidFill>
                <a:latin typeface="Arial" charset="0"/>
                <a:ea typeface="Arial" charset="0"/>
                <a:cs typeface="Arial" charset="0"/>
              </a:defRPr>
            </a:lvl1pPr>
            <a:lvl2pPr marL="800100" indent="-342900">
              <a:buSzPct val="80000"/>
              <a:buFont typeface="Zapf Dingbats"/>
              <a:buChar char="✦"/>
              <a:defRPr b="0" i="0">
                <a:solidFill>
                  <a:srgbClr val="002B42"/>
                </a:solidFill>
                <a:latin typeface="Arial" charset="0"/>
                <a:ea typeface="Arial" charset="0"/>
                <a:cs typeface="Arial" charset="0"/>
              </a:defRPr>
            </a:lvl2pPr>
            <a:lvl3pPr marL="1257300" indent="-342900">
              <a:buSzPct val="80000"/>
              <a:buFont typeface="Zapf Dingbats"/>
              <a:buChar char="✦"/>
              <a:defRPr b="0" i="0">
                <a:solidFill>
                  <a:srgbClr val="002B42"/>
                </a:solidFill>
                <a:latin typeface="Arial" charset="0"/>
                <a:ea typeface="Arial" charset="0"/>
                <a:cs typeface="Arial" charset="0"/>
              </a:defRPr>
            </a:lvl3pPr>
            <a:lvl4pPr marL="1657350" indent="-285750">
              <a:buSzPct val="80000"/>
              <a:buFont typeface="Zapf Dingbats"/>
              <a:buChar char="✦"/>
              <a:defRPr b="0" i="0">
                <a:solidFill>
                  <a:srgbClr val="002B42"/>
                </a:solidFill>
                <a:latin typeface="Arial" charset="0"/>
                <a:ea typeface="Arial" charset="0"/>
                <a:cs typeface="Arial" charset="0"/>
              </a:defRPr>
            </a:lvl4pPr>
            <a:lvl5pPr marL="2114550" indent="-285750">
              <a:buSzPct val="80000"/>
              <a:buFont typeface="Zapf Dingbats"/>
              <a:buChar char="✦"/>
              <a:defRPr b="0" i="0">
                <a:solidFill>
                  <a:srgbClr val="002B42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7A61093-104A-3F48-A441-57D9D495D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gradFill flip="none" rotWithShape="1">
            <a:gsLst>
              <a:gs pos="0">
                <a:srgbClr val="002A40"/>
              </a:gs>
              <a:gs pos="22000">
                <a:srgbClr val="007E92">
                  <a:lumMod val="78000"/>
                </a:srgbClr>
              </a:gs>
              <a:gs pos="83000">
                <a:srgbClr val="002A40"/>
              </a:gs>
              <a:gs pos="100000">
                <a:srgbClr val="002A40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txBody>
          <a:bodyPr lIns="182880" tIns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z="3200">
                <a:solidFill>
                  <a:schemeClr val="bg1"/>
                </a:solidFill>
              </a:rPr>
              <a:t>Click to edit Master title style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8A48E8-F0AA-9D4B-8702-008B8CF86FF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641D226-0294-9E42-8E4F-806E71086749}" type="datetimeFigureOut">
              <a:rPr lang="en-US" smtClean="0"/>
              <a:t>10/5/22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593CBB-8A69-B749-A978-F952C3CB313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4A6EDD-0AA4-C14E-87E6-2DB381DB9D2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223B-A6F8-6646-9047-C36F81716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130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F318C-C52E-F3C4-F5A6-13E34A0F3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C92D1-1EA8-E8B8-A36C-E5447113D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134AE-9174-52BC-EECD-8127E2861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F2C8-B430-634A-863B-14EB7EEA3180}" type="datetimeFigureOut">
              <a:rPr lang="en-US" smtClean="0"/>
              <a:t>10/12/22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BE56C-4B43-9C9F-F645-25616F241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5A3B2-4F7E-9FF8-8B4D-0D67B23B7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D974-C29C-4049-B0D8-558BF0EB5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11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F9B9A-2A49-069F-8595-52B64B6D0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C8725D-CBF7-FFFE-1401-B4747DA9C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B1916-0D14-80AF-AA1B-8CC251046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F2C8-B430-634A-863B-14EB7EEA3180}" type="datetimeFigureOut">
              <a:rPr lang="en-US" smtClean="0"/>
              <a:t>10/12/22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60BF22-22D5-3435-3C40-6F21E5AF0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B6C731-5207-7A12-91FD-D5D2BC643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D974-C29C-4049-B0D8-558BF0EB5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482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0EBF4-BBF5-6A03-248F-956DDFD76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8F51E-4232-E484-4B6B-E9C30E0EDA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58EB93-0F30-57B4-A5D4-287D103CA1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8B7C3B-3614-766F-81C0-D0476F5B7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F2C8-B430-634A-863B-14EB7EEA3180}" type="datetimeFigureOut">
              <a:rPr lang="en-US" smtClean="0"/>
              <a:t>10/12/22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F08271-F1CA-EA3F-B96A-83A589ECB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D74372-5CB5-10A4-A20D-CAA83A6AE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D974-C29C-4049-B0D8-558BF0EB5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350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1B529-F029-0F29-E54D-A3B12F4DB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A293E0-AEAA-FB2E-BBF5-7F30DC4EFF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46D7EF-1CE4-006C-AD0D-37F020B033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36A019-A6E2-F653-0EEE-2E0B756D8B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DBDAA1-DD24-126E-053B-25D39B2F26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E2C9EB-B805-478C-5ADE-ACF1BCD41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F2C8-B430-634A-863B-14EB7EEA3180}" type="datetimeFigureOut">
              <a:rPr lang="en-US" smtClean="0"/>
              <a:t>10/12/22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FCBEB6-8976-F918-E510-EE7CFD783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BEDB59-DA5C-7E5D-F923-5167F605A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D974-C29C-4049-B0D8-558BF0EB5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029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5B2BF-63BC-1140-BDE5-4D919075A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F5465F-1841-5D44-FE7F-10F92F34C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F2C8-B430-634A-863B-14EB7EEA3180}" type="datetimeFigureOut">
              <a:rPr lang="en-US" smtClean="0"/>
              <a:t>10/12/22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147D8E-0BA2-81CA-31AC-9126DCD53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F0622E-F6CB-0830-332D-E1E7DFEA3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D974-C29C-4049-B0D8-558BF0EB5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93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2F20F3-73C9-7A6E-F6A2-2E91B8AEF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F2C8-B430-634A-863B-14EB7EEA3180}" type="datetimeFigureOut">
              <a:rPr lang="en-US" smtClean="0"/>
              <a:t>10/12/22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DF77B5-800C-F181-5C50-255D90C4B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802CB4-BF70-BD2B-E15F-2015BA1C1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D974-C29C-4049-B0D8-558BF0EB5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269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70A77-8048-CBFD-DAF9-CEAD657E5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7D6A6-E03D-D317-BAB6-7BBF7F6A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F1E368-2979-2FAA-3204-2EF5056332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282E1-7A0A-9499-BCEA-BBDF5EDCB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F2C8-B430-634A-863B-14EB7EEA3180}" type="datetimeFigureOut">
              <a:rPr lang="en-US" smtClean="0"/>
              <a:t>10/12/22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6C157-0564-8077-B439-4B7A2DBC3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3D2086-B6B6-79B9-76DA-F5C7E60A5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D974-C29C-4049-B0D8-558BF0EB5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35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C8333-3116-D92E-8799-C6633305D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768754-88AD-D69B-0B3C-CBA5FED378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067088-7A50-108A-17C8-196B08A5B6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5A1206-9C32-77B9-D72D-F8DA845F9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F2C8-B430-634A-863B-14EB7EEA3180}" type="datetimeFigureOut">
              <a:rPr lang="en-US" smtClean="0"/>
              <a:t>10/12/22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071292-7A48-BD59-3417-0F8AF867C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F67D0A-EB0B-19B0-92D7-F32FC34BC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D974-C29C-4049-B0D8-558BF0EB5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250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46DC36-EA0E-2CC9-377A-DA8B857B0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64B00-CAC6-2112-C17D-66B1D18637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4D636-D7BF-31D6-57E9-61AB3746A9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EF2C8-B430-634A-863B-14EB7EEA3180}" type="datetimeFigureOut">
              <a:rPr lang="en-US" smtClean="0"/>
              <a:t>10/12/22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20AAA6-5004-69F4-7791-A956D3B8BD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2ED4A-2E5E-6AF4-6095-EBBC397814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AD974-C29C-4049-B0D8-558BF0EB5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71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ladstone.org/science/bioinformatics-core" TargetMode="External"/><Relationship Id="rId2" Type="http://schemas.openxmlformats.org/officeDocument/2006/relationships/hyperlink" Target="mailto:bioinformatics@gladstone.ucsf.edu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gladstoneinstitutes.slack.com/archives/C0145F1L7Q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7CCCC52-5089-F214-9D05-B8871740B9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876483"/>
            <a:ext cx="10515600" cy="4685385"/>
          </a:xfrm>
        </p:spPr>
        <p:txBody>
          <a:bodyPr/>
          <a:lstStyle/>
          <a:p>
            <a:r>
              <a:rPr lang="en-US" dirty="0"/>
              <a:t>..please </a:t>
            </a:r>
            <a:r>
              <a:rPr lang="en-US" sz="3200" u="sng" dirty="0"/>
              <a:t>contact/consult/collaborate</a:t>
            </a:r>
            <a:r>
              <a:rPr lang="en-US" dirty="0"/>
              <a:t> with us, </a:t>
            </a:r>
          </a:p>
          <a:p>
            <a:pPr lvl="1"/>
            <a:r>
              <a:rPr lang="en-US" dirty="0"/>
              <a:t>particularly, in situations where you are dealing with repeated measures data and are unsure on how to construct a model to derive estimates of interest.</a:t>
            </a:r>
          </a:p>
          <a:p>
            <a:pPr lvl="1"/>
            <a:r>
              <a:rPr lang="en-US" dirty="0"/>
              <a:t>We are a Core with the primary function of providing statistical and bioinformatic support</a:t>
            </a:r>
          </a:p>
          <a:p>
            <a:r>
              <a:rPr lang="en-US" b="1" dirty="0"/>
              <a:t>Email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bioinformatics@gladstone.ucsf.edu</a:t>
            </a:r>
            <a:r>
              <a:rPr lang="en-US" dirty="0"/>
              <a:t> </a:t>
            </a:r>
          </a:p>
          <a:p>
            <a:r>
              <a:rPr lang="en-US" b="1" dirty="0"/>
              <a:t>Website</a:t>
            </a:r>
            <a:r>
              <a:rPr lang="en-US" dirty="0"/>
              <a:t>: </a:t>
            </a:r>
            <a:r>
              <a:rPr lang="en-US" b="0" i="0" u="sng" dirty="0">
                <a:effectLst/>
                <a:latin typeface="Slack-Lato"/>
                <a:hlinkClick r:id="rId3"/>
              </a:rPr>
              <a:t>https://gladstone.org/science/bioinformatics-core</a:t>
            </a:r>
            <a:endParaRPr lang="en-US" b="1" i="0" dirty="0">
              <a:effectLst/>
              <a:latin typeface="Slack-Lato"/>
              <a:hlinkClick r:id="rId3"/>
            </a:endParaRPr>
          </a:p>
          <a:p>
            <a:r>
              <a:rPr lang="en-US" b="1" dirty="0">
                <a:latin typeface="Slack-Lato"/>
              </a:rPr>
              <a:t>Slack channel: </a:t>
            </a:r>
            <a:r>
              <a:rPr lang="en-US" b="0" i="0" u="sng" dirty="0">
                <a:effectLst/>
                <a:latin typeface="Slack-Lato"/>
                <a:hlinkClick r:id="rId4"/>
              </a:rPr>
              <a:t>https://gladstoneinstitutes.slack.com/archives/C0145F1L7QS</a:t>
            </a:r>
            <a:endParaRPr lang="en-US" b="0" i="0" u="sng" dirty="0">
              <a:effectLst/>
              <a:latin typeface="Slack-Lato"/>
            </a:endParaRP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B77DA7-78A2-B9A5-C870-A71635462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 is a bit of learning curve, so…</a:t>
            </a:r>
          </a:p>
        </p:txBody>
      </p:sp>
    </p:spTree>
    <p:extLst>
      <p:ext uri="{BB962C8B-B14F-4D97-AF65-F5344CB8AC3E}">
        <p14:creationId xmlns:p14="http://schemas.microsoft.com/office/powerpoint/2010/main" val="2908015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</Words>
  <Application>Microsoft Macintosh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Slack-Lato</vt:lpstr>
      <vt:lpstr>Zapf Dingbats</vt:lpstr>
      <vt:lpstr>Office Theme</vt:lpstr>
      <vt:lpstr>It is a bit of learning curve, so…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is a bit of learning curve, so…</dc:title>
  <dc:creator>Microsoft Office User</dc:creator>
  <cp:lastModifiedBy>Microsoft Office User</cp:lastModifiedBy>
  <cp:revision>1</cp:revision>
  <dcterms:created xsi:type="dcterms:W3CDTF">2022-10-12T14:57:31Z</dcterms:created>
  <dcterms:modified xsi:type="dcterms:W3CDTF">2022-10-12T14:58:12Z</dcterms:modified>
</cp:coreProperties>
</file>