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  <p:sldMasterId id="2147483688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</p:sldIdLst>
  <p:sldSz cy="5143500" cx="9144000"/>
  <p:notesSz cx="6858000" cy="9144000"/>
  <p:embeddedFontLst>
    <p:embeddedFont>
      <p:font typeface="Merriweather Sans"/>
      <p:regular r:id="rId84"/>
      <p:bold r:id="rId85"/>
      <p:italic r:id="rId86"/>
      <p:boldItalic r:id="rId87"/>
    </p:embeddedFont>
    <p:embeddedFont>
      <p:font typeface="Roboto"/>
      <p:regular r:id="rId88"/>
      <p:bold r:id="rId89"/>
      <p:italic r:id="rId90"/>
      <p:boldItalic r:id="rId91"/>
    </p:embeddedFont>
    <p:embeddedFont>
      <p:font typeface="Helvetica Neue"/>
      <p:regular r:id="rId92"/>
      <p:bold r:id="rId93"/>
      <p:italic r:id="rId94"/>
      <p:boldItalic r:id="rId95"/>
    </p:embeddedFont>
    <p:embeddedFont>
      <p:font typeface="Helvetica Neue Light"/>
      <p:regular r:id="rId96"/>
      <p:bold r:id="rId97"/>
      <p:italic r:id="rId98"/>
      <p:boldItalic r:id="rId9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4ECEBD-A753-4A43-83AF-076086DE5855}">
  <a:tblStyle styleId="{FA4ECEBD-A753-4A43-83AF-076086DE585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 b="off" i="off"/>
      <a:tcStyle>
        <a:fill>
          <a:solidFill>
            <a:srgbClr val="CACB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BCD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95" Type="http://schemas.openxmlformats.org/officeDocument/2006/relationships/font" Target="fonts/HelveticaNeue-boldItalic.fntdata"/><Relationship Id="rId94" Type="http://schemas.openxmlformats.org/officeDocument/2006/relationships/font" Target="fonts/HelveticaNeue-italic.fntdata"/><Relationship Id="rId97" Type="http://schemas.openxmlformats.org/officeDocument/2006/relationships/font" Target="fonts/HelveticaNeueLight-bold.fntdata"/><Relationship Id="rId96" Type="http://schemas.openxmlformats.org/officeDocument/2006/relationships/font" Target="fonts/HelveticaNeueLight-regular.fntdata"/><Relationship Id="rId11" Type="http://schemas.openxmlformats.org/officeDocument/2006/relationships/slide" Target="slides/slide3.xml"/><Relationship Id="rId99" Type="http://schemas.openxmlformats.org/officeDocument/2006/relationships/font" Target="fonts/HelveticaNeueLight-boldItalic.fntdata"/><Relationship Id="rId10" Type="http://schemas.openxmlformats.org/officeDocument/2006/relationships/slide" Target="slides/slide2.xml"/><Relationship Id="rId98" Type="http://schemas.openxmlformats.org/officeDocument/2006/relationships/font" Target="fonts/HelveticaNeueLight-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Roboto-boldItalic.fntdata"/><Relationship Id="rId90" Type="http://schemas.openxmlformats.org/officeDocument/2006/relationships/font" Target="fonts/Roboto-italic.fntdata"/><Relationship Id="rId93" Type="http://schemas.openxmlformats.org/officeDocument/2006/relationships/font" Target="fonts/HelveticaNeue-bold.fntdata"/><Relationship Id="rId92" Type="http://schemas.openxmlformats.org/officeDocument/2006/relationships/font" Target="fonts/HelveticaNeue-regular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84" Type="http://schemas.openxmlformats.org/officeDocument/2006/relationships/font" Target="fonts/MerriweatherSans-regular.fntdata"/><Relationship Id="rId83" Type="http://schemas.openxmlformats.org/officeDocument/2006/relationships/slide" Target="slides/slide75.xml"/><Relationship Id="rId86" Type="http://schemas.openxmlformats.org/officeDocument/2006/relationships/font" Target="fonts/MerriweatherSans-italic.fntdata"/><Relationship Id="rId85" Type="http://schemas.openxmlformats.org/officeDocument/2006/relationships/font" Target="fonts/MerriweatherSans-bold.fntdata"/><Relationship Id="rId88" Type="http://schemas.openxmlformats.org/officeDocument/2006/relationships/font" Target="fonts/Roboto-regular.fntdata"/><Relationship Id="rId87" Type="http://schemas.openxmlformats.org/officeDocument/2006/relationships/font" Target="fonts/MerriweatherSans-boldItalic.fntdata"/><Relationship Id="rId89" Type="http://schemas.openxmlformats.org/officeDocument/2006/relationships/font" Target="fonts/Roboto-bold.fntdata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martech.gatech.edu/bitstream/handle/1853/35125/efron_videostream.html?sequence=8&amp;isAllowed=y" TargetMode="External"/><Relationship Id="rId3" Type="http://schemas.openxmlformats.org/officeDocument/2006/relationships/hyperlink" Target="http://dx.doi.org/10.1371/journal.pone.0119254" TargetMode="Externa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7204b358d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67204b358d_1_1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58" name="Google Shape;158;g267204b358d_1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74185ba3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874185ba3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67204b358d_1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267204b358d_1_2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Ma plot from https://rpkgs.datanovia.com/ggpubr/reference/ggmaplot.html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MA-plot is a scatter plot of log2 fold changes (M, on the y-axis) versus the average expression signal (A, on the x-axis). </a:t>
            </a:r>
            <a:r>
              <a:rPr lang="en"/>
              <a:t>M = log2(x/y)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and </a:t>
            </a:r>
            <a:r>
              <a:rPr lang="en"/>
              <a:t>A = (log2(x) + log2(y))/2 = log2(xy)*1/2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where x and y are respectively the mean of the two groups being compared.</a:t>
            </a:r>
            <a:endParaRPr/>
          </a:p>
        </p:txBody>
      </p:sp>
      <p:sp>
        <p:nvSpPr>
          <p:cNvPr id="250" name="Google Shape;250;g267204b358d_1_2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874185ba3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874185ba3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74185ba3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874185ba3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67204b358d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267204b358d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8dc864449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358dc864449_0_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86" name="Google Shape;286;g358dc864449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8dc864449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358dc864449_0_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3" name="Google Shape;293;g358dc864449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58dc864449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358dc864449_0_1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03" name="Google Shape;303;g358dc864449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8dc864449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358dc864449_0_2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12" name="Google Shape;312;g358dc864449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8dc864449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g358dc864449_0_3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19" name="Google Shape;319;g358dc864449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7204b358d_1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67204b358d_1_25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Relevant reading for theory: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1. Chen, Yunshun, Aaron TL Lun, and Gordon K. Smyth. "Differential expression analysis of complex RNA-seq experiments using edgeR." </a:t>
            </a:r>
            <a:r>
              <a:rPr i="1" lang="en"/>
              <a:t>Statistical analysis of next generation sequencing data</a:t>
            </a:r>
            <a:r>
              <a:rPr lang="en"/>
              <a:t>. Springer, Cham, 2014. 51-74.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65" name="Google Shape;165;g267204b358d_1_2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8dc864449_0_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358dc864449_0_3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8" name="Google Shape;328;g358dc864449_0_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58dc864449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g358dc864449_0_4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37" name="Google Shape;337;g358dc864449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58dc864449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358dc864449_0_5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8" name="Google Shape;348;g358dc864449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8dc864449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358dc864449_0_6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55" name="Google Shape;355;g358dc864449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58dc864449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58dc864449_0_7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7" name="Google Shape;367;g358dc864449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8dc864449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358dc864449_0_8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6" name="Google Shape;376;g358dc864449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58dc864449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358dc864449_0_9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0" name="Google Shape;390;g358dc864449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8dc864449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g358dc864449_0_10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9" name="Google Shape;399;g358dc864449_0_1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58dc864449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358dc864449_0_1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09" name="Google Shape;409;g358dc864449_0_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58dc864449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358dc864449_0_12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22" name="Google Shape;422;g358dc864449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67204b358d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67204b358d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g267204b358d_1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58dc864449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g358dc864449_0_13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1" name="Google Shape;431;g358dc864449_0_1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58dc864449_0_1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358dc864449_0_13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the total reads in a sample and divide that number by 1,000,000 – this is 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“per million” scaling factor. This normalizes for sequencing depth, giving you reads per million (RPM)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RPM values by the length of the gene, in kilobases. This gives you RPKM.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FPKM is used especially for normalizing counts for paired-end RNA-seq data in which two (left and right) reads are sequenced from the same DNA fragment. Generally, the higher the FPKM of a gene, the higher the expression of that gene.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8" name="Google Shape;438;g358dc864449_0_1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58dc864449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g358dc864449_0_14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https://translational-medicine.biomedcentral.com/articles/10.1186/s12967-021-02936-w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https://www.biostars.org/p/273537/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https://www.ncbi.nlm.nih.gov/pmc/articles/PMC7373998/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length of each gene in kilobases. This gives you reads per kilobase (RPK).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all the RPK values in a sample and divide this number by 1,000,000. This is your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RPK values by the “per million” scaling factor. This gives you TPM.</a:t>
            </a:r>
            <a:endParaRPr/>
          </a:p>
        </p:txBody>
      </p:sp>
      <p:sp>
        <p:nvSpPr>
          <p:cNvPr id="450" name="Google Shape;450;g358dc864449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58dc864449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358dc864449_0_15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8" name="Google Shape;458;g358dc864449_0_1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58dc864449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5" name="Google Shape;465;g358dc864449_0_16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66" name="Google Shape;466;g358dc864449_0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8dc864449_0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58dc864449_0_16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3" name="Google Shape;473;g358dc864449_0_1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58dc864449_0_1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g358dc864449_0_18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5" name="Google Shape;485;g358dc864449_0_1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58dc864449_0_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358dc864449_0_18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93" name="Google Shape;493;g358dc864449_0_1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58dc864449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358dc864449_0_19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0" name="Google Shape;500;g358dc864449_0_1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58dc864449_0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358dc864449_0_19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6" name="Google Shape;506;g358dc864449_0_1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7204b358d_1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267204b358d_1_13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79" name="Google Shape;179;g267204b358d_1_1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58dc864449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358dc864449_0_20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3" name="Google Shape;513;g358dc864449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58dc864449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g358dc864449_0_21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p-value is the probability of an observed (or more extreme) result assuming that the null hypothesis is true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For all the details see: http://bioconductor.org/packages/devel/bioc/vignettes/edgeR/inst/doc/edgeRUsersGuide.pdf</a:t>
            </a:r>
            <a:endParaRPr/>
          </a:p>
        </p:txBody>
      </p:sp>
      <p:sp>
        <p:nvSpPr>
          <p:cNvPr id="521" name="Google Shape;521;g358dc864449_0_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8dc864449_0_2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g358dc864449_0_21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28" name="Google Shape;528;g358dc864449_0_2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58dc864449_0_2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g358dc864449_0_22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39" name="Google Shape;539;g358dc864449_0_2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58dc864449_0_2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5" name="Google Shape;545;g358dc864449_0_23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46" name="Google Shape;546;g358dc864449_0_2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58dc864449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4" name="Google Shape;554;g358dc864449_0_24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about normalization methods: https://bmcgenomics.biomedcentral.com/articles/10.1186/s12864-020-6502-7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- Anders, S, Huber, W (2010). Differential expression analysis for sequence count data.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 Biology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R106.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Bullard JH, Purdom E, Hansen KD, Dudoit S. (2010) Evaluation of statistical methods for normalization and differential expression in mRNA-Seq experiments.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BMC Bioinformatics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94.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RUVSeq https://bioconductor.org/packages/devel/bioc/manuals/RUVSeq/man/RUVSeq.pdf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55" name="Google Shape;555;g358dc864449_0_2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8dc864449_0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358dc864449_0_24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between-sample RNA-Seq normalization methods from the perspective of their assumptions: </a:t>
            </a: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https://www.ncbi.nlm.nih.gov/pmc/articles/PMC6171491/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comprehensive evaluation of normalization methods for Illumina high-throughput RNA sequencing data analysis : </a:t>
            </a:r>
            <a:r>
              <a:rPr lang="en"/>
              <a:t>https://academic.oup.com/bib/article/14/6/671/189645?login=false</a:t>
            </a:r>
            <a:endParaRPr/>
          </a:p>
        </p:txBody>
      </p:sp>
      <p:sp>
        <p:nvSpPr>
          <p:cNvPr id="562" name="Google Shape;562;g358dc864449_0_2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58dc864449_0_2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8" name="Google Shape;568;g358dc864449_0_25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9" name="Google Shape;569;g358dc864449_0_2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58dc864449_0_2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g358dc864449_0_26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9" name="Google Shape;579;g358dc864449_0_2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58dc864449_0_2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358dc864449_0_26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85" name="Google Shape;585;g358dc864449_0_2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67204b358d_1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267204b358d_1_1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86" name="Google Shape;186;g267204b358d_1_1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67204b358d_1_4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267204b358d_1_48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1" name="Google Shape;591;g267204b358d_1_4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83984752a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283984752a1_0_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8" name="Google Shape;598;g283984752a1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83984752a1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0" name="Google Shape;610;g283984752a1_0_1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11" name="Google Shape;611;g283984752a1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58dc864449_0_3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0" name="Google Shape;620;g358dc864449_0_32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1" name="Google Shape;621;g358dc864449_0_3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58dc864449_0_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358dc864449_0_33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9" name="Google Shape;629;g358dc864449_0_3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67204b358d_1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6" name="Google Shape;636;g267204b358d_1_5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7" name="Google Shape;637;g267204b358d_1_5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67204b358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2" name="Google Shape;642;g267204b358d_1_5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Biological phenomena more likely driven by sets of genes than individual genes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Dimensions = Number of coordinates of data points = Number of genes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      =&gt; Too many to visualize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Cells may be separated in the          	direction of hidden “factors”	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=&gt;1</a:t>
            </a:r>
            <a:r>
              <a:rPr baseline="30000" lang="en" sz="1000">
                <a:solidFill>
                  <a:srgbClr val="002B42"/>
                </a:solidFill>
              </a:rPr>
              <a:t>st</a:t>
            </a:r>
            <a:r>
              <a:rPr lang="en" sz="1000">
                <a:solidFill>
                  <a:srgbClr val="002B42"/>
                </a:solidFill>
              </a:rPr>
              <a:t> dimension: disease-associated pathway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=&gt;2</a:t>
            </a:r>
            <a:r>
              <a:rPr baseline="30000" lang="en" sz="1000">
                <a:solidFill>
                  <a:srgbClr val="002B42"/>
                </a:solidFill>
              </a:rPr>
              <a:t>nd</a:t>
            </a:r>
            <a:r>
              <a:rPr lang="en" sz="1000">
                <a:solidFill>
                  <a:srgbClr val="002B42"/>
                </a:solidFill>
              </a:rPr>
              <a:t> dimension another hidden factor, e.g., batch effect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PC1 is the projection direction that maximizes the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PC2 is the projection direction that is orthogonal to PC1 and maximizes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 sz="1000"/>
          </a:p>
        </p:txBody>
      </p:sp>
      <p:sp>
        <p:nvSpPr>
          <p:cNvPr id="643" name="Google Shape;643;g267204b358d_1_5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67204b358d_1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g267204b358d_1_5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1" name="Google Shape;651;g267204b358d_1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67204b358d_1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g267204b358d_1_51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9" name="Google Shape;659;g267204b358d_1_5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67204b358d_1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g267204b358d_1_5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68" name="Google Shape;668;g267204b358d_1_5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3984752a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83984752a1_0_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3" name="Google Shape;193;g283984752a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58dc864449_0_3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g358dc864449_0_39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74" name="Google Shape;674;g358dc864449_0_3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58dc864449_0_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g358dc864449_0_40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2" name="Google Shape;682;g358dc864449_0_4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58dc864449_0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g358dc864449_0_41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5" name="Google Shape;695;g358dc864449_0_4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58dc864449_0_4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358dc864449_0_42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Phi is the </a:t>
            </a:r>
            <a:r>
              <a:rPr b="0" i="0" lang="en">
                <a:solidFill>
                  <a:srgbClr val="212121"/>
                </a:solidFill>
                <a:latin typeface="Cambria"/>
                <a:ea typeface="Cambria"/>
                <a:cs typeface="Cambria"/>
                <a:sym typeface="Cambria"/>
              </a:rPr>
              <a:t>variation of a gene’s expression relative to its mean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02" name="Google Shape;702;g358dc864449_0_4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58dc864449_0_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3" name="Google Shape;713;g358dc864449_0_43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plotBCV()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plots the tagwise biological coefficient of variation (square root of dispersions) against log2-CPM.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https://smartech.gatech.edu/bitstream/handle/1853/35125/efron_videostream.html?sequence=8&amp;isAllowed=y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Robbins, Herbert. </a:t>
            </a:r>
            <a:r>
              <a:rPr i="1" lang="en"/>
              <a:t>An Empirical Bayes Approach to Statistics.</a:t>
            </a:r>
            <a:r>
              <a:rPr lang="en"/>
              <a:t> Proceedings of the Third Berkeley Symposium on Mathematical Statistics and Probability, Volume 1: Contributions to the Theory of Statistics, 157--163, University of California Press, Berkeley, Calif., 1956. https://projecteuclid.org/euclid.bsmsp/1200501653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http://seqanswers.com/forums/showthread.php?t=5591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See other example of  tagwise dispersion </a:t>
            </a:r>
            <a:r>
              <a:rPr b="0" i="0" lang="en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DOI:</a:t>
            </a:r>
            <a:r>
              <a:rPr b="0" i="0"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10.1371/journal.pone.0119254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14" name="Google Shape;714;g358dc864449_0_4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58dc864449_0_4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5" name="Google Shape;725;g358dc864449_0_44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https://www.bioconductor.org/packages/release/bioc/vignettes/edgeR/inst/doc/edgeRUsersGuide.pdf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Quasi likelihood https://pubmed.ncbi.nlm.nih.gov/23104842/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About limma /edgeR / Deseq2 differenceS: chrome-extension://efaidnbmnnnibpcajpcglclefindmkaj/https://www.e3s-conferences.org/articles/e3sconf/pdf/2021/47/e3sconf_icepe2021_03058.pdf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26" name="Google Shape;726;g358dc864449_0_4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58dc864449_0_4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358dc864449_0_44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33" name="Google Shape;733;g358dc864449_0_4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58dc864449_0_4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358dc864449_0_45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41" name="Google Shape;741;g358dc864449_0_4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58dc864449_0_4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g358dc864449_0_46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48" name="Google Shape;748;g358dc864449_0_4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58dc864449_0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g358dc864449_0_46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56" name="Google Shape;756;g358dc864449_0_4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3984752a1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283984752a1_0_10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0" name="Google Shape;200;g283984752a1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67204b358d_1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g267204b358d_1_61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65" name="Google Shape;765;g267204b358d_1_6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67204b358d_1_6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0" name="Google Shape;770;g267204b358d_1_62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71" name="Google Shape;771;g267204b358d_1_6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67204b358d_1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7" name="Google Shape;777;g267204b358d_1_6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78" name="Google Shape;778;g267204b358d_1_6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267204b358d_1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4" name="Google Shape;784;g267204b358d_1_6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85" name="Google Shape;785;g267204b358d_1_6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67204b358d_1_6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3" name="Google Shape;793;g267204b358d_1_63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4" name="Google Shape;794;g267204b358d_1_6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67204b358d_1_6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9" name="Google Shape;799;g267204b358d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7204b358d_1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67204b358d_1_13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7" name="Google Shape;207;g267204b358d_1_1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67204b358d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67204b358d_1_1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14" name="Google Shape;214;g267204b358d_1_1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241007"/>
            <a:ext cx="1999455" cy="5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 Slide Log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795" y="1791171"/>
            <a:ext cx="4892409" cy="133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None/>
              <a:defRPr sz="21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4" name="Google Shape;74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628650" y="1407362"/>
            <a:ext cx="7886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>
            <a:lvl1pPr indent="-3365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7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gradFill>
            <a:gsLst>
              <a:gs pos="0">
                <a:srgbClr val="002A40"/>
              </a:gs>
              <a:gs pos="22000">
                <a:srgbClr val="006271"/>
              </a:gs>
              <a:gs pos="83000">
                <a:srgbClr val="002A40"/>
              </a:gs>
              <a:gs pos="100000">
                <a:srgbClr val="002A4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34275" lIns="137150" spcFirstLastPara="1" rIns="6857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41" y="-15156"/>
            <a:ext cx="9184283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860" y="-15156"/>
            <a:ext cx="9189720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9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3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3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" name="Google Shape;137;p3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4" name="Google Shape;144;p3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4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" type="body"/>
          </p:nvPr>
        </p:nvSpPr>
        <p:spPr>
          <a:xfrm rot="5400000">
            <a:off x="3914897" y="-1917028"/>
            <a:ext cx="1314206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4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rgbClr val="00D8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7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hyperlink" Target="https://dx.doi.org/10.1093%2Fbib%2Fbbx008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github.com/gladstone-institutes/Bioinformatics-Workshops/wiki/Introduction-to-RNA-Seq-Analysi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39.png"/><Relationship Id="rId5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bioconductor.org/packages/devel/bioc/vignettes/DESeq2/inst/doc/DESeq2.html" TargetMode="External"/><Relationship Id="rId4" Type="http://schemas.openxmlformats.org/officeDocument/2006/relationships/hyperlink" Target="https://bioconductor.org/packages/release/bioc/html/RUVSeq.html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1.xml"/><Relationship Id="rId3" Type="http://schemas.openxmlformats.org/officeDocument/2006/relationships/hyperlink" Target="https://genome.cshlp.org/content/18/9/1509" TargetMode="External"/><Relationship Id="rId4" Type="http://schemas.openxmlformats.org/officeDocument/2006/relationships/hyperlink" Target="https://genome.cshlp.org/content/18/9/1509" TargetMode="External"/><Relationship Id="rId5" Type="http://schemas.openxmlformats.org/officeDocument/2006/relationships/hyperlink" Target="https://genome.cshlp.org/content/18/9/1509" TargetMode="External"/><Relationship Id="rId6" Type="http://schemas.openxmlformats.org/officeDocument/2006/relationships/image" Target="../media/image4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4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github.com/gladstone-institutes/Bioinformatics-Workshops/blob/master/intermediate-r-rna-seq/2025Feb_intermediatRNAseq.zip" TargetMode="Externa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www.surveymonkey.com/r/F75J6VZ" TargetMode="External"/><Relationship Id="rId4" Type="http://schemas.openxmlformats.org/officeDocument/2006/relationships/hyperlink" Target="mailto:bioinformatics@gladstone.ucsf.edu" TargetMode="External"/><Relationship Id="rId5" Type="http://schemas.openxmlformats.org/officeDocument/2006/relationships/hyperlink" Target="https://gladstone.org/events?series=data-science-training-program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title"/>
          </p:nvPr>
        </p:nvSpPr>
        <p:spPr>
          <a:xfrm>
            <a:off x="273538" y="84029"/>
            <a:ext cx="78867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 sz="3100">
                <a:solidFill>
                  <a:srgbClr val="C27BA0"/>
                </a:solidFill>
              </a:rPr>
              <a:t>Requirements for the demo</a:t>
            </a:r>
            <a:endParaRPr sz="3100">
              <a:solidFill>
                <a:srgbClr val="C27BA0"/>
              </a:solidFill>
            </a:endParaRPr>
          </a:p>
        </p:txBody>
      </p:sp>
      <p:sp>
        <p:nvSpPr>
          <p:cNvPr id="161" name="Google Shape;161;p43"/>
          <p:cNvSpPr txBox="1"/>
          <p:nvPr/>
        </p:nvSpPr>
        <p:spPr>
          <a:xfrm>
            <a:off x="317200" y="763626"/>
            <a:ext cx="77994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install the following library in Rstudio</a:t>
            </a:r>
            <a:endParaRPr b="1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nstall.packages("magrittr")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install.packages("statmod")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install.packages("tidyverse")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install.packages("ggplot2")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install.packages("BiocManager")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BiocManager::install("edgeR")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BiocManager::install("org.Mm.eg.db")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b="1" sz="1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rPr b="1" i="0" lang="en" sz="16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Verify the installation: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library(magrittr)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library(statmod)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library(tidyverse)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library(ggplot2)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25" y="1001850"/>
            <a:ext cx="4154950" cy="37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52"/>
          <p:cNvSpPr txBox="1"/>
          <p:nvPr/>
        </p:nvSpPr>
        <p:spPr>
          <a:xfrm>
            <a:off x="120000" y="0"/>
            <a:ext cx="891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lang="en" sz="33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Today: From the count matrix to the DEG</a:t>
            </a:r>
            <a:endParaRPr b="1" i="0" sz="33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3"/>
          <p:cNvSpPr txBox="1"/>
          <p:nvPr/>
        </p:nvSpPr>
        <p:spPr>
          <a:xfrm>
            <a:off x="122074" y="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 of DEG analysis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3"/>
          <p:cNvSpPr/>
          <p:nvPr/>
        </p:nvSpPr>
        <p:spPr>
          <a:xfrm>
            <a:off x="487817" y="4213449"/>
            <a:ext cx="8168367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Identify genes (and molecular pathways) that are differentially expressed (DE) between two or more biological conditions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6" y="629591"/>
            <a:ext cx="1524851" cy="358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3"/>
          <p:cNvPicPr preferRelativeResize="0"/>
          <p:nvPr/>
        </p:nvPicPr>
        <p:blipFill rotWithShape="1">
          <a:blip r:embed="rId4">
            <a:alphaModFix/>
          </a:blip>
          <a:srcRect b="0" l="0" r="3063" t="0"/>
          <a:stretch/>
        </p:blipFill>
        <p:spPr>
          <a:xfrm>
            <a:off x="2697202" y="1412796"/>
            <a:ext cx="2511529" cy="24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3"/>
          <p:cNvSpPr txBox="1"/>
          <p:nvPr/>
        </p:nvSpPr>
        <p:spPr>
          <a:xfrm>
            <a:off x="2586294" y="1103525"/>
            <a:ext cx="198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Volcano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3"/>
          <p:cNvSpPr txBox="1"/>
          <p:nvPr/>
        </p:nvSpPr>
        <p:spPr>
          <a:xfrm>
            <a:off x="1856606" y="3770200"/>
            <a:ext cx="122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Heatmap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3"/>
          <p:cNvSpPr txBox="1"/>
          <p:nvPr/>
        </p:nvSpPr>
        <p:spPr>
          <a:xfrm rot="-5400000">
            <a:off x="4527291" y="2072698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3"/>
          <p:cNvSpPr txBox="1"/>
          <p:nvPr/>
        </p:nvSpPr>
        <p:spPr>
          <a:xfrm rot="-5400000">
            <a:off x="1087407" y="1224272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3"/>
          <p:cNvSpPr txBox="1"/>
          <p:nvPr/>
        </p:nvSpPr>
        <p:spPr>
          <a:xfrm>
            <a:off x="5799320" y="1113596"/>
            <a:ext cx="2705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3"/>
          <p:cNvSpPr/>
          <p:nvPr/>
        </p:nvSpPr>
        <p:spPr>
          <a:xfrm>
            <a:off x="381000" y="1197428"/>
            <a:ext cx="106817" cy="4136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320" y="1412796"/>
            <a:ext cx="2817032" cy="176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565" y="639075"/>
            <a:ext cx="4945035" cy="32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4"/>
          <p:cNvSpPr txBox="1"/>
          <p:nvPr/>
        </p:nvSpPr>
        <p:spPr>
          <a:xfrm>
            <a:off x="5397900" y="4413450"/>
            <a:ext cx="37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doi: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10.1093/bib/bbx008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54"/>
          <p:cNvSpPr txBox="1"/>
          <p:nvPr/>
        </p:nvSpPr>
        <p:spPr>
          <a:xfrm>
            <a:off x="152875" y="1033100"/>
            <a:ext cx="38937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Total read count for each sample is the same.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Few highly expressed genes make up a greater share of the total molecules (total library size) of samples B.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Smaller fraction of the reads will be left for the other genes for that samples (undersampling).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54"/>
          <p:cNvSpPr txBox="1"/>
          <p:nvPr/>
        </p:nvSpPr>
        <p:spPr>
          <a:xfrm>
            <a:off x="2580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Highly expressed genes bias the real DEG</a:t>
            </a:r>
            <a:endParaRPr b="1" sz="24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4408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5"/>
          <p:cNvSpPr txBox="1"/>
          <p:nvPr/>
        </p:nvSpPr>
        <p:spPr>
          <a:xfrm>
            <a:off x="6614650" y="3617050"/>
            <a:ext cx="3000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1 and 2 not-DE</a:t>
            </a:r>
            <a:endParaRPr sz="17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3 is 2X DE</a:t>
            </a:r>
            <a:endParaRPr sz="1700">
              <a:solidFill>
                <a:srgbClr val="002A4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6"/>
          <p:cNvSpPr txBox="1"/>
          <p:nvPr>
            <p:ph idx="4294967295" type="title"/>
          </p:nvPr>
        </p:nvSpPr>
        <p:spPr>
          <a:xfrm>
            <a:off x="628650" y="542400"/>
            <a:ext cx="8515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>
                <a:solidFill>
                  <a:srgbClr val="C27BA0"/>
                </a:solidFill>
              </a:rPr>
              <a:t>Please find more details on our wiki page</a:t>
            </a:r>
            <a:endParaRPr>
              <a:solidFill>
                <a:srgbClr val="C27BA0"/>
              </a:solidFill>
            </a:endParaRPr>
          </a:p>
        </p:txBody>
      </p:sp>
      <p:sp>
        <p:nvSpPr>
          <p:cNvPr id="282" name="Google Shape;282;p56"/>
          <p:cNvSpPr txBox="1"/>
          <p:nvPr>
            <p:ph idx="4294967295" type="body"/>
          </p:nvPr>
        </p:nvSpPr>
        <p:spPr>
          <a:xfrm>
            <a:off x="628650" y="1369219"/>
            <a:ext cx="7886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Introduction-to-RNA-Seq-Analysis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57"/>
          <p:cNvSpPr txBox="1"/>
          <p:nvPr/>
        </p:nvSpPr>
        <p:spPr>
          <a:xfrm>
            <a:off x="60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the gene expression for gene X across replicates for the same sample group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condition, genotype)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8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rgbClr val="C27BA0"/>
                </a:solidFill>
              </a:rPr>
              <a:t> Within sample replicates</a:t>
            </a:r>
            <a:endParaRPr b="1" sz="26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6" name="Google Shape;296;p58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181325" y="1623651"/>
            <a:ext cx="3491026" cy="11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8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3806175" y="1605026"/>
            <a:ext cx="3491026" cy="11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58"/>
          <p:cNvSpPr txBox="1"/>
          <p:nvPr/>
        </p:nvSpPr>
        <p:spPr>
          <a:xfrm>
            <a:off x="728963" y="1173350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A.1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58"/>
          <p:cNvSpPr txBox="1"/>
          <p:nvPr/>
        </p:nvSpPr>
        <p:spPr>
          <a:xfrm>
            <a:off x="4140488" y="1185175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A.2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59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07" name="Google Shape;30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9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0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5" name="Google Shape;315;p60"/>
          <p:cNvSpPr txBox="1"/>
          <p:nvPr/>
        </p:nvSpPr>
        <p:spPr>
          <a:xfrm>
            <a:off x="1584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( 5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the gene expression of gene X and gene Y of interest in one sample of the same sample group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condition, genotype)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1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rgbClr val="C27BA0"/>
                </a:solidFill>
              </a:rPr>
              <a:t> Within a sample </a:t>
            </a:r>
            <a:endParaRPr b="1" sz="26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2" name="Google Shape;32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61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1"/>
          <p:cNvSpPr txBox="1"/>
          <p:nvPr/>
        </p:nvSpPr>
        <p:spPr>
          <a:xfrm>
            <a:off x="4740550" y="1825125"/>
            <a:ext cx="443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and Gene Y have different length!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for the workshop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5" y="716201"/>
            <a:ext cx="8433385" cy="396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2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62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32" name="Google Shape;33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62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 between genes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con&#10;&#10;Description automatically generated" id="340" name="Google Shape;34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879" y="1506796"/>
            <a:ext cx="40195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3"/>
          <p:cNvSpPr/>
          <p:nvPr/>
        </p:nvSpPr>
        <p:spPr>
          <a:xfrm>
            <a:off x="181336" y="944788"/>
            <a:ext cx="878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At the same expression level,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long gene</a:t>
            </a:r>
            <a:r>
              <a:rPr lang="en" sz="1800">
                <a:solidFill>
                  <a:srgbClr val="002B42"/>
                </a:solidFill>
              </a:rPr>
              <a:t>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will have more reads than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shorter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63"/>
          <p:cNvSpPr txBox="1"/>
          <p:nvPr/>
        </p:nvSpPr>
        <p:spPr>
          <a:xfrm>
            <a:off x="5530425" y="1600288"/>
            <a:ext cx="30000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Gene-length </a:t>
            </a:r>
            <a:endParaRPr sz="300">
              <a:solidFill>
                <a:srgbClr val="A64D79"/>
              </a:solidFill>
            </a:endParaRPr>
          </a:p>
        </p:txBody>
      </p:sp>
      <p:sp>
        <p:nvSpPr>
          <p:cNvPr id="343" name="Google Shape;343;p63"/>
          <p:cNvSpPr txBox="1"/>
          <p:nvPr/>
        </p:nvSpPr>
        <p:spPr>
          <a:xfrm>
            <a:off x="2402250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N=12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63"/>
          <p:cNvSpPr txBox="1"/>
          <p:nvPr/>
        </p:nvSpPr>
        <p:spPr>
          <a:xfrm>
            <a:off x="4462925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N=6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4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64"/>
          <p:cNvSpPr txBox="1"/>
          <p:nvPr/>
        </p:nvSpPr>
        <p:spPr>
          <a:xfrm>
            <a:off x="60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( 5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if gene X and/or gene Y are differentially expressed in two sample groups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condition, genotype)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/>
          <p:nvPr/>
        </p:nvSpPr>
        <p:spPr>
          <a:xfrm>
            <a:off x="90611" y="968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500">
                <a:solidFill>
                  <a:srgbClr val="C27BA0"/>
                </a:solidFill>
              </a:rPr>
              <a:t> Between samples </a:t>
            </a:r>
            <a:r>
              <a:rPr b="1" lang="en" sz="25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lang="en" sz="25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</a:t>
            </a:r>
            <a:endParaRPr b="1" i="0" sz="25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8" name="Google Shape;35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70" y="1146007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5"/>
          <p:cNvSpPr txBox="1"/>
          <p:nvPr/>
        </p:nvSpPr>
        <p:spPr>
          <a:xfrm>
            <a:off x="495125" y="3851614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5"/>
          <p:cNvSpPr/>
          <p:nvPr/>
        </p:nvSpPr>
        <p:spPr>
          <a:xfrm>
            <a:off x="308125" y="145772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65"/>
          <p:cNvSpPr/>
          <p:nvPr/>
        </p:nvSpPr>
        <p:spPr>
          <a:xfrm>
            <a:off x="308125" y="2214550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65"/>
          <p:cNvSpPr/>
          <p:nvPr/>
        </p:nvSpPr>
        <p:spPr>
          <a:xfrm>
            <a:off x="308125" y="297137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65"/>
          <p:cNvSpPr txBox="1"/>
          <p:nvPr/>
        </p:nvSpPr>
        <p:spPr>
          <a:xfrm>
            <a:off x="5226450" y="1532350"/>
            <a:ext cx="3591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-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Y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66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71" name="Google Shape;37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66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sequence depths cause variation in counts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7"/>
          <p:cNvSpPr txBox="1"/>
          <p:nvPr/>
        </p:nvSpPr>
        <p:spPr>
          <a:xfrm>
            <a:off x="628650" y="1407362"/>
            <a:ext cx="7886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in sequencing depths =&gt; Need to normalize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0" name="Google Shape;380;p67"/>
          <p:cNvGraphicFramePr/>
          <p:nvPr/>
        </p:nvGraphicFramePr>
        <p:xfrm>
          <a:off x="1563409" y="2132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{FA4ECEBD-A753-4A43-83AF-076086DE5855}</a:tableStyleId>
              </a:tblPr>
              <a:tblGrid>
                <a:gridCol w="1157450"/>
                <a:gridCol w="11574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23085177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21628857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23919152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22490570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21382233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19884434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graphicFrame>
        <p:nvGraphicFramePr>
          <p:cNvPr id="381" name="Google Shape;381;p67"/>
          <p:cNvGraphicFramePr/>
          <p:nvPr/>
        </p:nvGraphicFramePr>
        <p:xfrm>
          <a:off x="4945114" y="21362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{FA4ECEBD-A753-4A43-83AF-076086DE5855}</a:tableStyleId>
              </a:tblPr>
              <a:tblGrid>
                <a:gridCol w="1212625"/>
                <a:gridCol w="1212625"/>
              </a:tblGrid>
              <a:tr h="16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20213223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21509988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22073815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21837341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24638939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24581591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sp>
        <p:nvSpPr>
          <p:cNvPr id="382" name="Google Shape;382;p67"/>
          <p:cNvSpPr txBox="1"/>
          <p:nvPr/>
        </p:nvSpPr>
        <p:spPr>
          <a:xfrm>
            <a:off x="628650" y="4742075"/>
            <a:ext cx="338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Library size about 20M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3" name="Google Shape;383;p67"/>
          <p:cNvGrpSpPr/>
          <p:nvPr/>
        </p:nvGrpSpPr>
        <p:grpSpPr>
          <a:xfrm>
            <a:off x="7522764" y="1850462"/>
            <a:ext cx="1563786" cy="1933463"/>
            <a:chOff x="7522764" y="1850462"/>
            <a:chExt cx="1563786" cy="1933463"/>
          </a:xfrm>
        </p:grpSpPr>
        <p:pic>
          <p:nvPicPr>
            <p:cNvPr id="384" name="Google Shape;384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67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86" name="Google Shape;386;p67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8"/>
          <p:cNvSpPr txBox="1"/>
          <p:nvPr/>
        </p:nvSpPr>
        <p:spPr>
          <a:xfrm>
            <a:off x="181336" y="10010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technical variability 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68"/>
          <p:cNvSpPr txBox="1"/>
          <p:nvPr/>
        </p:nvSpPr>
        <p:spPr>
          <a:xfrm>
            <a:off x="520351" y="1220784"/>
            <a:ext cx="7886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 length </a:t>
            </a:r>
            <a:endParaRPr b="0" i="0" sz="2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Library size or sequence depth (number of mapped reads)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RNA sample composition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Batch effects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4" name="Google Shape;394;p68"/>
          <p:cNvSpPr/>
          <p:nvPr/>
        </p:nvSpPr>
        <p:spPr>
          <a:xfrm>
            <a:off x="181324" y="650100"/>
            <a:ext cx="896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Identify and correct technical biases removing the least possible biological sign</a:t>
            </a:r>
            <a:r>
              <a:rPr lang="en" sz="2400" u="sng">
                <a:solidFill>
                  <a:srgbClr val="002B42"/>
                </a:solidFill>
              </a:rPr>
              <a:t>al based on your biological question and experiment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8"/>
          <p:cNvSpPr txBox="1"/>
          <p:nvPr/>
        </p:nvSpPr>
        <p:spPr>
          <a:xfrm>
            <a:off x="0" y="4041325"/>
            <a:ext cx="8710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</a:rPr>
              <a:t>Various normalized </a:t>
            </a:r>
            <a:r>
              <a:rPr i="1" lang="en" sz="1900">
                <a:solidFill>
                  <a:srgbClr val="7030A0"/>
                </a:solidFill>
              </a:rPr>
              <a:t>gene expression units</a:t>
            </a:r>
            <a:r>
              <a:rPr i="1" lang="en" sz="1900">
                <a:solidFill>
                  <a:schemeClr val="accent1"/>
                </a:solidFill>
              </a:rPr>
              <a:t> </a:t>
            </a:r>
            <a:r>
              <a:rPr lang="en" sz="1900">
                <a:solidFill>
                  <a:schemeClr val="accent1"/>
                </a:solidFill>
              </a:rPr>
              <a:t>such as RPM (or CPM), RPKM, FPKM, TPM, TMM (edgeR), </a:t>
            </a:r>
            <a:r>
              <a:rPr i="1" lang="en" sz="1900">
                <a:solidFill>
                  <a:schemeClr val="accent1"/>
                </a:solidFill>
              </a:rPr>
              <a:t>DESeq</a:t>
            </a:r>
            <a:endParaRPr sz="1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9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rgbClr val="C27BA0"/>
                </a:solidFill>
              </a:rPr>
              <a:t> Within sample replicates</a:t>
            </a:r>
            <a:endParaRPr b="1" sz="26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2" name="Google Shape;402;p69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181325" y="1623651"/>
            <a:ext cx="3491026" cy="11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9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3806175" y="1605026"/>
            <a:ext cx="3491026" cy="11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9"/>
          <p:cNvSpPr txBox="1"/>
          <p:nvPr/>
        </p:nvSpPr>
        <p:spPr>
          <a:xfrm>
            <a:off x="728963" y="1173350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A.1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69"/>
          <p:cNvSpPr txBox="1"/>
          <p:nvPr/>
        </p:nvSpPr>
        <p:spPr>
          <a:xfrm>
            <a:off x="4140488" y="1185175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A.2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Sequence depth/Library size - Count Per Million mapped reads 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70"/>
          <p:cNvSpPr/>
          <p:nvPr/>
        </p:nvSpPr>
        <p:spPr>
          <a:xfrm>
            <a:off x="181336" y="3903946"/>
            <a:ext cx="8071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accent1"/>
                </a:solidFill>
              </a:rPr>
              <a:t>A gene at least 10–15 counts in at least some libraries before it is considered to be expressed -&gt; </a:t>
            </a:r>
            <a:r>
              <a:rPr b="1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Identifying the CPM that corresponds to 10-15 counts</a:t>
            </a:r>
            <a:endParaRPr b="1" i="0" sz="1800" u="none" cap="none" strike="noStrike">
              <a:solidFill>
                <a:schemeClr val="accent1"/>
              </a:solidFill>
            </a:endParaRPr>
          </a:p>
        </p:txBody>
      </p:sp>
      <p:sp>
        <p:nvSpPr>
          <p:cNvPr id="413" name="Google Shape;413;p70"/>
          <p:cNvSpPr/>
          <p:nvPr/>
        </p:nvSpPr>
        <p:spPr>
          <a:xfrm>
            <a:off x="181337" y="2750873"/>
            <a:ext cx="52071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Filter on count-per-million (CPM) values to avoid favoring genes that are expressed in larger libraries over those expressed in smaller libraries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histogram&#10;&#10;Description automatically generated" id="414" name="Google Shape;41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44" y="928073"/>
            <a:ext cx="3124651" cy="29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605" y="1155074"/>
            <a:ext cx="4667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0"/>
          <p:cNvSpPr txBox="1"/>
          <p:nvPr/>
        </p:nvSpPr>
        <p:spPr>
          <a:xfrm>
            <a:off x="181336" y="1862574"/>
            <a:ext cx="7153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Sequenced one library with 5 million(M) reads.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</a:t>
            </a:r>
            <a:endParaRPr b="0" i="0" sz="14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099" y="2351462"/>
            <a:ext cx="1981202" cy="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0"/>
          <p:cNvSpPr txBox="1"/>
          <p:nvPr/>
        </p:nvSpPr>
        <p:spPr>
          <a:xfrm>
            <a:off x="356100" y="48401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comparison within replicates or same group, NOT for within sample, NOT for DEG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1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rgbClr val="C27BA0"/>
                </a:solidFill>
              </a:rPr>
              <a:t> Within a sample </a:t>
            </a:r>
            <a:endParaRPr b="1" sz="26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25" name="Google Shape;42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1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1"/>
          <p:cNvSpPr txBox="1"/>
          <p:nvPr/>
        </p:nvSpPr>
        <p:spPr>
          <a:xfrm>
            <a:off x="4740550" y="1825125"/>
            <a:ext cx="443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and Gene Y have different length!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5"/>
          <p:cNvSpPr txBox="1"/>
          <p:nvPr>
            <p:ph type="ctrTitle"/>
          </p:nvPr>
        </p:nvSpPr>
        <p:spPr>
          <a:xfrm>
            <a:off x="1143000" y="5369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/>
              <a:t>Intermediate RNA-seq data analysis using R</a:t>
            </a:r>
            <a:endParaRPr/>
          </a:p>
        </p:txBody>
      </p:sp>
      <p:sp>
        <p:nvSpPr>
          <p:cNvPr id="175" name="Google Shape;175;p45"/>
          <p:cNvSpPr txBox="1"/>
          <p:nvPr>
            <p:ph idx="1" type="subTitle"/>
          </p:nvPr>
        </p:nvSpPr>
        <p:spPr>
          <a:xfrm>
            <a:off x="1143000" y="2571750"/>
            <a:ext cx="68580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Michela Traglia, Min-Gyoung Shin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Bioinformatics Core, GIDB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rPr lang="en" sz="2205">
                <a:solidFill>
                  <a:srgbClr val="A64D79"/>
                </a:solidFill>
              </a:rPr>
              <a:t>May</a:t>
            </a:r>
            <a:r>
              <a:rPr lang="en" sz="2205">
                <a:solidFill>
                  <a:srgbClr val="A64D79"/>
                </a:solidFill>
              </a:rPr>
              <a:t> 19th, 2025</a:t>
            </a:r>
            <a:endParaRPr sz="2205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t/>
            </a:r>
            <a:endParaRPr sz="2127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2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methods to normalize the counts considering gene length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2"/>
          <p:cNvSpPr txBox="1"/>
          <p:nvPr/>
        </p:nvSpPr>
        <p:spPr>
          <a:xfrm>
            <a:off x="90668" y="1241533"/>
            <a:ext cx="7886700" cy="21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Commonly used normalization method that includes </a:t>
            </a:r>
            <a:r>
              <a:rPr b="0" i="0" lang="en" sz="21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 depth and gene length</a:t>
            </a: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correction:</a:t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RPKM /FPKM (Reads/Fragments Per Kilobase per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TPM (Transcripts Per kilobase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 seq depth and gene length bias</a:t>
            </a:r>
            <a:endParaRPr b="0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imeline&#10;&#10;Description automatically generated" id="441" name="Google Shape;441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0"/>
            <a:ext cx="7063810" cy="334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3"/>
          <p:cNvPicPr preferRelativeResize="0"/>
          <p:nvPr/>
        </p:nvPicPr>
        <p:blipFill rotWithShape="1">
          <a:blip r:embed="rId4">
            <a:alphaModFix/>
          </a:blip>
          <a:srcRect b="0" l="0" r="0" t="30123"/>
          <a:stretch/>
        </p:blipFill>
        <p:spPr>
          <a:xfrm>
            <a:off x="0" y="3881009"/>
            <a:ext cx="5497462" cy="61887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3"/>
          <p:cNvSpPr txBox="1"/>
          <p:nvPr/>
        </p:nvSpPr>
        <p:spPr>
          <a:xfrm>
            <a:off x="6923551" y="2470150"/>
            <a:ext cx="20391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One library with 5 M reads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 </a:t>
            </a:r>
            <a:r>
              <a:rPr b="0" i="1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 a length of 2000 bp.</a:t>
            </a:r>
            <a:endParaRPr b="0" i="1" sz="12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73"/>
          <p:cNvSpPr txBox="1"/>
          <p:nvPr/>
        </p:nvSpPr>
        <p:spPr>
          <a:xfrm>
            <a:off x="94852" y="735451"/>
            <a:ext cx="4610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Reads/Fragments Per Kilobase per Million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008" y="3954337"/>
            <a:ext cx="1901142" cy="47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73"/>
          <p:cNvSpPr txBox="1"/>
          <p:nvPr/>
        </p:nvSpPr>
        <p:spPr>
          <a:xfrm>
            <a:off x="52568" y="4564447"/>
            <a:ext cx="9091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 and FPKM 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 the sum of the normalized reads in each sample may be different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, and this makes it harder to compare samples directly.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 seq depth and gene length bias</a:t>
            </a:r>
            <a:endParaRPr b="0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3" name="Google Shape;453;p74"/>
          <p:cNvSpPr txBox="1"/>
          <p:nvPr/>
        </p:nvSpPr>
        <p:spPr>
          <a:xfrm>
            <a:off x="270245" y="608531"/>
            <a:ext cx="86925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TPM: Normalize for gene length first to get the Reads Per Kilobase, sum up all the RPK in a sample (across all genes), and then normalize for sequencing depth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Represent the relative abundance of a transcript among a population of sequenced transcripts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The sum of all TPMs in </a:t>
            </a:r>
            <a:r>
              <a:rPr i="1" lang="en" sz="1800">
                <a:solidFill>
                  <a:srgbClr val="002A40"/>
                </a:solidFill>
              </a:rPr>
              <a:t>each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samples are the same 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to compare the proportion of reads that mapped to a gene in each sample.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2A4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A40"/>
                </a:solidFill>
              </a:rPr>
              <a:t>Same denominator -&gt; comparable - NOT for RPKM (different denominator)</a:t>
            </a:r>
            <a:endParaRPr sz="18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Sample1 - gene1 TPM=2.5</a:t>
            </a:r>
            <a:endParaRPr sz="18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Sample2 - gene1 TPM=2.5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84" y="1606353"/>
            <a:ext cx="5829300" cy="74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5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Main normalization approaches summary</a:t>
            </a:r>
            <a:endParaRPr>
              <a:solidFill>
                <a:srgbClr val="C27BA0"/>
              </a:solidFill>
            </a:endParaRPr>
          </a:p>
        </p:txBody>
      </p:sp>
      <p:pic>
        <p:nvPicPr>
          <p:cNvPr id="461" name="Google Shape;461;p75"/>
          <p:cNvPicPr preferRelativeResize="0"/>
          <p:nvPr/>
        </p:nvPicPr>
        <p:blipFill rotWithShape="1">
          <a:blip r:embed="rId3">
            <a:alphaModFix/>
          </a:blip>
          <a:srcRect b="38279" l="0" r="0" t="-1156"/>
          <a:stretch/>
        </p:blipFill>
        <p:spPr>
          <a:xfrm>
            <a:off x="651525" y="695075"/>
            <a:ext cx="5604076" cy="38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5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6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</a:t>
            </a: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1" i="0" sz="30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p76"/>
          <p:cNvSpPr txBox="1"/>
          <p:nvPr/>
        </p:nvSpPr>
        <p:spPr>
          <a:xfrm>
            <a:off x="181322" y="1114450"/>
            <a:ext cx="8628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2300">
                <a:solidFill>
                  <a:schemeClr val="accent1"/>
                </a:solidFill>
              </a:rPr>
              <a:t>In a pairwise comparison between two sample groups, is the gene length a course of bias?</a:t>
            </a:r>
            <a:endParaRPr i="1" sz="2300" u="sng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Yes</a:t>
            </a:r>
            <a:endParaRPr sz="2300">
              <a:solidFill>
                <a:schemeClr val="dk1"/>
              </a:solidFill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No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7"/>
          <p:cNvSpPr txBox="1"/>
          <p:nvPr/>
        </p:nvSpPr>
        <p:spPr>
          <a:xfrm>
            <a:off x="90611" y="968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sz="29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500">
                <a:solidFill>
                  <a:srgbClr val="C27BA0"/>
                </a:solidFill>
              </a:rPr>
              <a:t> Between samples </a:t>
            </a:r>
            <a:r>
              <a:rPr b="1" lang="en" sz="2500">
                <a:solidFill>
                  <a:srgbClr val="C27BA0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lang="en" sz="25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</a:t>
            </a:r>
            <a:endParaRPr b="1" i="0" sz="25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6" name="Google Shape;47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70" y="1146007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7"/>
          <p:cNvSpPr txBox="1"/>
          <p:nvPr/>
        </p:nvSpPr>
        <p:spPr>
          <a:xfrm>
            <a:off x="495125" y="3851614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77"/>
          <p:cNvSpPr/>
          <p:nvPr/>
        </p:nvSpPr>
        <p:spPr>
          <a:xfrm>
            <a:off x="308125" y="145772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9" name="Google Shape;479;p77"/>
          <p:cNvSpPr/>
          <p:nvPr/>
        </p:nvSpPr>
        <p:spPr>
          <a:xfrm>
            <a:off x="308125" y="2214550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0" name="Google Shape;480;p77"/>
          <p:cNvSpPr/>
          <p:nvPr/>
        </p:nvSpPr>
        <p:spPr>
          <a:xfrm>
            <a:off x="308125" y="297137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1" name="Google Shape;481;p77"/>
          <p:cNvSpPr txBox="1"/>
          <p:nvPr/>
        </p:nvSpPr>
        <p:spPr>
          <a:xfrm>
            <a:off x="5226450" y="1532350"/>
            <a:ext cx="3591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-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Y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use </a:t>
            </a:r>
            <a:r>
              <a:rPr b="1" lang="en" sz="30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previous</a:t>
            </a: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methods for between condition/groups comparison!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t/>
            </a:r>
            <a:endParaRPr b="0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8" name="Google Shape;488;p78"/>
          <p:cNvSpPr txBox="1"/>
          <p:nvPr/>
        </p:nvSpPr>
        <p:spPr>
          <a:xfrm>
            <a:off x="150611" y="1299912"/>
            <a:ext cx="88428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total RNA composition is similar across samples, these methods could be potentially used.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you can’t assume it!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Cells don’t necessarily produce similar levels of RNA/cell between cell types, disease states or developmental stages is not always valid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9" name="Google Shape;489;p78"/>
          <p:cNvSpPr txBox="1"/>
          <p:nvPr/>
        </p:nvSpPr>
        <p:spPr>
          <a:xfrm>
            <a:off x="181336" y="4302497"/>
            <a:ext cx="8498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Sample-to-sample variability in total RNA concentration</a:t>
            </a:r>
            <a:endParaRPr b="0" i="0" sz="2300" u="none" cap="none" strike="noStrik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3075"/>
            <a:ext cx="8839203" cy="265638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79"/>
          <p:cNvSpPr txBox="1"/>
          <p:nvPr/>
        </p:nvSpPr>
        <p:spPr>
          <a:xfrm>
            <a:off x="66350" y="230225"/>
            <a:ext cx="9144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counts depend on total reads sequenced AND sample composition</a:t>
            </a:r>
            <a:endParaRPr b="1" sz="2600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80"/>
          <p:cNvSpPr txBox="1"/>
          <p:nvPr/>
        </p:nvSpPr>
        <p:spPr>
          <a:xfrm>
            <a:off x="268421" y="403942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 for between samples comparisons / DEG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1"/>
          <p:cNvSpPr/>
          <p:nvPr/>
        </p:nvSpPr>
        <p:spPr>
          <a:xfrm>
            <a:off x="181336" y="44351"/>
            <a:ext cx="8515500" cy="3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 few highly differentially expressed genes may have a strong influence on read counts -&gt; minimizing effect of such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 A majority of transcripts is not differentially expressed</a:t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Adjust counts such that for most genes, counts are not differential.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81"/>
          <p:cNvPicPr preferRelativeResize="0"/>
          <p:nvPr/>
        </p:nvPicPr>
        <p:blipFill rotWithShape="1">
          <a:blip r:embed="rId3">
            <a:alphaModFix/>
          </a:blip>
          <a:srcRect b="0" l="0" r="0" t="6681"/>
          <a:stretch/>
        </p:blipFill>
        <p:spPr>
          <a:xfrm>
            <a:off x="2195650" y="2886000"/>
            <a:ext cx="4198526" cy="15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idx="4294967295"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Introductions</a:t>
            </a:r>
            <a:endParaRPr>
              <a:solidFill>
                <a:srgbClr val="C27BA0"/>
              </a:solidFill>
            </a:endParaRPr>
          </a:p>
        </p:txBody>
      </p:sp>
      <p:sp>
        <p:nvSpPr>
          <p:cNvPr id="182" name="Google Shape;182;p46"/>
          <p:cNvSpPr txBox="1"/>
          <p:nvPr/>
        </p:nvSpPr>
        <p:spPr>
          <a:xfrm>
            <a:off x="206619" y="155913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Min-Gyoung Shin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Bioinformatician II</a:t>
            </a: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Michela Traglia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Senior Statistician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2"/>
          <p:cNvSpPr/>
          <p:nvPr/>
        </p:nvSpPr>
        <p:spPr>
          <a:xfrm>
            <a:off x="136211" y="3255808"/>
            <a:ext cx="851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by a 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set of scaling factors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minimize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the log-fold changes between the samples for most genes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82"/>
          <p:cNvSpPr txBox="1"/>
          <p:nvPr/>
        </p:nvSpPr>
        <p:spPr>
          <a:xfrm>
            <a:off x="76950" y="333750"/>
            <a:ext cx="88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Compositional biases</a:t>
            </a: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certain genes have much higher read counts due to technical reasons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Consider when calculating the library size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Scaling factors used to adjust the library size 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7" name="Google Shape;517;p82"/>
          <p:cNvSpPr txBox="1"/>
          <p:nvPr/>
        </p:nvSpPr>
        <p:spPr>
          <a:xfrm>
            <a:off x="6007800" y="47202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calcNormFactors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to identify DE genes: edgeR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4" name="Google Shape;524;p83"/>
          <p:cNvSpPr txBox="1"/>
          <p:nvPr/>
        </p:nvSpPr>
        <p:spPr>
          <a:xfrm>
            <a:off x="181336" y="1161821"/>
            <a:ext cx="87813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1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Bioconductor package </a:t>
            </a:r>
            <a:r>
              <a:rPr b="0" i="1" lang="en" sz="21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utilizes a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theoretical model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captures some of the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processes leading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noise in counts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data. (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null model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probability is very low (e.g., p &lt; 0.05), infer that something may be happening that we did not account for in the null model. (e.g., biological processes in L cells for milk production) - 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signal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  <a:t>“Uninteresting” genes</a:t>
            </a:r>
            <a:br>
              <a:rPr b="1" i="0" lang="en" sz="30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100" u="none" cap="none" strike="noStrike">
                <a:solidFill>
                  <a:srgbClr val="C27BA0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1" name="Google Shape;531;p84"/>
          <p:cNvSpPr/>
          <p:nvPr/>
        </p:nvSpPr>
        <p:spPr>
          <a:xfrm>
            <a:off x="181336" y="1252967"/>
            <a:ext cx="82215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point of view: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minimal expression level of a gene -&gt; translation into a protein -&gt; biologically relevant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1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Statistical point of view</a:t>
            </a:r>
            <a:r>
              <a:rPr b="0" i="0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low counts -&gt; not enough statistical evidence.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Genes with consistently low counts are very unlikely be assessed as significantly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2" name="Google Shape;532;p84"/>
          <p:cNvGrpSpPr/>
          <p:nvPr/>
        </p:nvGrpSpPr>
        <p:grpSpPr>
          <a:xfrm>
            <a:off x="2145890" y="3617342"/>
            <a:ext cx="4490884" cy="1433160"/>
            <a:chOff x="2861186" y="4823122"/>
            <a:chExt cx="5987845" cy="1910880"/>
          </a:xfrm>
        </p:grpSpPr>
        <p:pic>
          <p:nvPicPr>
            <p:cNvPr id="533" name="Google Shape;533;p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61186" y="4823122"/>
              <a:ext cx="5987845" cy="1852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84"/>
            <p:cNvSpPr/>
            <p:nvPr/>
          </p:nvSpPr>
          <p:spPr>
            <a:xfrm>
              <a:off x="5678129" y="6371302"/>
              <a:ext cx="1961400" cy="3627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5" name="Google Shape;535;p84"/>
          <p:cNvSpPr txBox="1"/>
          <p:nvPr/>
        </p:nvSpPr>
        <p:spPr>
          <a:xfrm>
            <a:off x="181325" y="4694575"/>
            <a:ext cx="738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cpm to filter out genes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to correct for multiple testing</a:t>
            </a:r>
            <a:endParaRPr b="1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2" name="Google Shape;542;p85"/>
          <p:cNvSpPr txBox="1"/>
          <p:nvPr/>
        </p:nvSpPr>
        <p:spPr>
          <a:xfrm>
            <a:off x="76199" y="722398"/>
            <a:ext cx="92214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value represents the chance that we may be wrong in calling something significantly differential. Example: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0.01 means 1%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0.50 means 50%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20k genes under consideration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=&gt; if a certain difference in expression levels has only 1% chance of happening given the null model, it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might be observed for 200 genes even if the null model were true for all the genes.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=&gt; 200+ false positives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Hence, there is a need to adjust the p-values.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The more genes we test, the more we must adjust.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Reduce the number of tests by filtering out “uninteresting” genes.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6"/>
          <p:cNvSpPr txBox="1"/>
          <p:nvPr/>
        </p:nvSpPr>
        <p:spPr>
          <a:xfrm>
            <a:off x="0" y="1637425"/>
            <a:ext cx="91440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sample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the closest average expressions to the mean of al</a:t>
            </a:r>
            <a:r>
              <a:rPr lang="en" sz="1800">
                <a:solidFill>
                  <a:schemeClr val="dk1"/>
                </a:solidFill>
              </a:rPr>
              <a:t>l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Test samples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other samples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Generate a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set removing most/lowest expressed genes (</a:t>
            </a:r>
            <a:r>
              <a:rPr b="0" i="0" lang="en" sz="19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avg read counts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and genes with highest/lowest log ratios (</a:t>
            </a:r>
            <a:r>
              <a:rPr b="0" i="0" lang="en" sz="19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differences in expression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9" name="Google Shape;549;p86"/>
          <p:cNvSpPr/>
          <p:nvPr/>
        </p:nvSpPr>
        <p:spPr>
          <a:xfrm>
            <a:off x="136211" y="138908"/>
            <a:ext cx="851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400">
                <a:solidFill>
                  <a:srgbClr val="0070C0"/>
                </a:solidFill>
              </a:rPr>
              <a:t>S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caling factors </a:t>
            </a:r>
            <a:r>
              <a:rPr i="0" lang="en" sz="2400" u="none" cap="none" strike="noStrike">
                <a:solidFill>
                  <a:srgbClr val="0070C0"/>
                </a:solidFill>
              </a:rPr>
              <a:t>to minimiz</a:t>
            </a:r>
            <a:r>
              <a:rPr lang="en" sz="2400">
                <a:solidFill>
                  <a:srgbClr val="0070C0"/>
                </a:solidFill>
              </a:rPr>
              <a:t>e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the log-fold changes between the samples for most genes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86"/>
          <p:cNvSpPr txBox="1"/>
          <p:nvPr/>
        </p:nvSpPr>
        <p:spPr>
          <a:xfrm>
            <a:off x="6007800" y="47202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calcNormFactors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  <p:sp>
        <p:nvSpPr>
          <p:cNvPr id="551" name="Google Shape;551;p86"/>
          <p:cNvSpPr txBox="1"/>
          <p:nvPr/>
        </p:nvSpPr>
        <p:spPr>
          <a:xfrm>
            <a:off x="136200" y="3448750"/>
            <a:ext cx="8953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The weighted mean of log ratios between the test and reference on the gene set is the scaling factor for the library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approaches to normalization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8" name="Google Shape;558;p87"/>
          <p:cNvSpPr txBox="1"/>
          <p:nvPr/>
        </p:nvSpPr>
        <p:spPr>
          <a:xfrm>
            <a:off x="181336" y="1023335"/>
            <a:ext cx="8778300" cy="3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(RLE) approach by Anders and Huber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Reference: geometric mean of all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Normalization factor: median ratio of each sample to the reference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RLE and TMM give similar results with real and simulated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 package </a:t>
            </a:r>
            <a:r>
              <a:rPr b="0" i="1" lang="en" sz="1800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</a:t>
            </a:r>
            <a:r>
              <a:rPr i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i="1"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tutorial</a:t>
            </a:r>
            <a:endParaRPr b="0" i="1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19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Upper quartile normalization by Bullard et al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factor: 75% quantile of the counts for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recommended in general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genes (housekeeping genes, spike-in) to estimate technical noise (</a:t>
            </a:r>
            <a:r>
              <a:rPr b="0" i="0" lang="en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RUVSeq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2014 Remove Unwanted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 to choose a normalization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88"/>
          <p:cNvSpPr txBox="1"/>
          <p:nvPr/>
        </p:nvSpPr>
        <p:spPr>
          <a:xfrm>
            <a:off x="181325" y="813850"/>
            <a:ext cx="8574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effective normalization should result in a </a:t>
            </a:r>
            <a:r>
              <a:rPr b="0" i="0" lang="en" sz="2100" u="sng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stabilization</a:t>
            </a: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read counts across samples (eliminate composition biases between libraries)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TC, RPKM, UQ - Adjustment of distributions, implies a similarity between RNA molecul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 </a:t>
            </a: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repertoires expressed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DESeq, TMM - More robust ratio of counts using several samples, suppose that the majority of the genes are not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RUVSeq - Powerful when a large set of control genes can be identified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9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Main normalization approaches summary</a:t>
            </a:r>
            <a:endParaRPr>
              <a:solidFill>
                <a:srgbClr val="C27BA0"/>
              </a:solidFill>
            </a:endParaRPr>
          </a:p>
        </p:txBody>
      </p:sp>
      <p:pic>
        <p:nvPicPr>
          <p:cNvPr id="572" name="Google Shape;572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01" y="722126"/>
            <a:ext cx="3736900" cy="40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9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89"/>
          <p:cNvSpPr/>
          <p:nvPr/>
        </p:nvSpPr>
        <p:spPr>
          <a:xfrm>
            <a:off x="284425" y="3199875"/>
            <a:ext cx="3591000" cy="1616400"/>
          </a:xfrm>
          <a:prstGeom prst="rect">
            <a:avLst/>
          </a:prstGeom>
          <a:noFill/>
          <a:ln cap="flat" cmpd="sng" w="38100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89"/>
          <p:cNvSpPr txBox="1"/>
          <p:nvPr/>
        </p:nvSpPr>
        <p:spPr>
          <a:xfrm>
            <a:off x="4598325" y="3709475"/>
            <a:ext cx="4574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DESeq and TMM are not suitable for within sample comparison?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0"/>
          <p:cNvSpPr txBox="1"/>
          <p:nvPr/>
        </p:nvSpPr>
        <p:spPr>
          <a:xfrm>
            <a:off x="265743" y="3745514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(</a:t>
            </a:r>
            <a:r>
              <a:rPr b="1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</a:t>
            </a: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min) </a:t>
            </a:r>
            <a:endParaRPr b="1" i="0" sz="3000" u="none" cap="none" strike="noStrike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1"/>
          <p:cNvSpPr txBox="1"/>
          <p:nvPr>
            <p:ph type="title"/>
          </p:nvPr>
        </p:nvSpPr>
        <p:spPr>
          <a:xfrm>
            <a:off x="277475" y="42089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Demo I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 txBox="1"/>
          <p:nvPr>
            <p:ph idx="4294967295"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Assumed background</a:t>
            </a:r>
            <a:endParaRPr>
              <a:solidFill>
                <a:srgbClr val="C27BA0"/>
              </a:solidFill>
            </a:endParaRPr>
          </a:p>
        </p:txBody>
      </p:sp>
      <p:sp>
        <p:nvSpPr>
          <p:cNvPr id="189" name="Google Shape;189;p47"/>
          <p:cNvSpPr txBox="1"/>
          <p:nvPr/>
        </p:nvSpPr>
        <p:spPr>
          <a:xfrm>
            <a:off x="628650" y="1407362"/>
            <a:ext cx="8809264" cy="1355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 and RStudio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RNA-seq protocol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basic concepts of statistics and hypothesis testing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2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p92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o"/>
            </a:pPr>
            <a:r>
              <a:rPr lang="en" sz="2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0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3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93"/>
          <p:cNvSpPr txBox="1"/>
          <p:nvPr/>
        </p:nvSpPr>
        <p:spPr>
          <a:xfrm>
            <a:off x="5871518" y="4812376"/>
            <a:ext cx="465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2" name="Google Shape;602;p93"/>
          <p:cNvGrpSpPr/>
          <p:nvPr/>
        </p:nvGrpSpPr>
        <p:grpSpPr>
          <a:xfrm>
            <a:off x="7277764" y="1119337"/>
            <a:ext cx="1563786" cy="1933463"/>
            <a:chOff x="7522764" y="1850462"/>
            <a:chExt cx="1563786" cy="1933463"/>
          </a:xfrm>
        </p:grpSpPr>
        <p:pic>
          <p:nvPicPr>
            <p:cNvPr id="603" name="Google Shape;603;p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4" name="Google Shape;604;p93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05" name="Google Shape;605;p93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06" name="Google Shape;606;p93"/>
          <p:cNvSpPr/>
          <p:nvPr/>
        </p:nvSpPr>
        <p:spPr>
          <a:xfrm>
            <a:off x="109449" y="729731"/>
            <a:ext cx="884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93"/>
          <p:cNvSpPr txBox="1"/>
          <p:nvPr/>
        </p:nvSpPr>
        <p:spPr>
          <a:xfrm>
            <a:off x="186400" y="1478375"/>
            <a:ext cx="88905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4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for the hands-on session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614" name="Google Shape;614;p94"/>
          <p:cNvPicPr preferRelativeResize="0"/>
          <p:nvPr/>
        </p:nvPicPr>
        <p:blipFill rotWithShape="1">
          <a:blip r:embed="rId3">
            <a:alphaModFix/>
          </a:blip>
          <a:srcRect b="40061" l="0" r="0" t="5866"/>
          <a:stretch/>
        </p:blipFill>
        <p:spPr>
          <a:xfrm>
            <a:off x="109449" y="863027"/>
            <a:ext cx="4949370" cy="144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615" name="Google Shape;615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4" y="3678896"/>
            <a:ext cx="6899650" cy="1264148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94"/>
          <p:cNvSpPr/>
          <p:nvPr/>
        </p:nvSpPr>
        <p:spPr>
          <a:xfrm>
            <a:off x="182500" y="2571475"/>
            <a:ext cx="8192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Counts for each sample for each gene (Entrez Gene Identifiers)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94"/>
          <p:cNvSpPr/>
          <p:nvPr/>
        </p:nvSpPr>
        <p:spPr>
          <a:xfrm>
            <a:off x="5154978" y="1158321"/>
            <a:ext cx="17952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targets.txt</a:t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Phenofile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biological questions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Google Shape;62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34449"/>
            <a:ext cx="4583367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95"/>
          <p:cNvSpPr txBox="1"/>
          <p:nvPr/>
        </p:nvSpPr>
        <p:spPr>
          <a:xfrm>
            <a:off x="5043268" y="1458310"/>
            <a:ext cx="34722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comparisons are we interested in?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 vs L,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B.lactating vs L.pregnant,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All of them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Or not interested in comparisons but in gene expression of one sample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96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issues</a:t>
            </a:r>
            <a:endParaRPr b="0" i="0" sz="1100" u="none" cap="none" strike="noStrike">
              <a:solidFill>
                <a:srgbClr val="C27B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42" y="1372001"/>
            <a:ext cx="4583367" cy="3634351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6"/>
          <p:cNvSpPr txBox="1"/>
          <p:nvPr/>
        </p:nvSpPr>
        <p:spPr>
          <a:xfrm>
            <a:off x="5218385" y="1625219"/>
            <a:ext cx="3125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Can we make reliable inferences for genes with very low counts? What should we consider “very low”?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97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MDS and PCA plots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98"/>
          <p:cNvSpPr txBox="1"/>
          <p:nvPr/>
        </p:nvSpPr>
        <p:spPr>
          <a:xfrm>
            <a:off x="181334" y="553354"/>
            <a:ext cx="83514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Which samples are similar to each other, which are different?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Does this fit to the expectation from the experiment’s design?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major sources of variation in the dataset?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9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overall similarity across samples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47" name="Google Shape;64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5" y="1572400"/>
            <a:ext cx="8926826" cy="35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level of Casein varies in a way that is strongly indicative of the effect of CellType and Status.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54" name="Google Shape;65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577" y="1374737"/>
            <a:ext cx="3167510" cy="32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99"/>
          <p:cNvSpPr txBox="1"/>
          <p:nvPr/>
        </p:nvSpPr>
        <p:spPr>
          <a:xfrm>
            <a:off x="374240" y="1728982"/>
            <a:ext cx="2700799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Why are the B.lactating samples not close to B.virgin and B.pregnant samples?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Could it be due to batch effects?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appears to vary across samples but…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2" name="Google Shape;662;p100"/>
          <p:cNvSpPr txBox="1"/>
          <p:nvPr/>
        </p:nvSpPr>
        <p:spPr>
          <a:xfrm>
            <a:off x="367771" y="1703829"/>
            <a:ext cx="228600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In general, the way expression appears to vary across samples could be dominated by noise, batch effects, real signal, etc.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Google Shape;66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62" y="1308300"/>
            <a:ext cx="3610841" cy="34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00"/>
          <p:cNvSpPr txBox="1"/>
          <p:nvPr/>
        </p:nvSpPr>
        <p:spPr>
          <a:xfrm>
            <a:off x="369275" y="4589575"/>
            <a:ext cx="759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the source fo</a:t>
            </a:r>
            <a:r>
              <a:rPr lang="en" sz="1700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technical variability!</a:t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1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8"/>
          <p:cNvSpPr txBox="1"/>
          <p:nvPr>
            <p:ph idx="4294967295"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Poll 1</a:t>
            </a:r>
            <a:r>
              <a:rPr lang="en">
                <a:solidFill>
                  <a:srgbClr val="C27BA0"/>
                </a:solidFill>
              </a:rPr>
              <a:t> </a:t>
            </a:r>
            <a:endParaRPr>
              <a:solidFill>
                <a:srgbClr val="C27BA0"/>
              </a:solidFill>
            </a:endParaRPr>
          </a:p>
        </p:txBody>
      </p:sp>
      <p:sp>
        <p:nvSpPr>
          <p:cNvPr id="196" name="Google Shape;196;p48"/>
          <p:cNvSpPr txBox="1"/>
          <p:nvPr/>
        </p:nvSpPr>
        <p:spPr>
          <a:xfrm>
            <a:off x="119950" y="1216062"/>
            <a:ext cx="88092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familiar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you are:</a:t>
            </a:r>
            <a:endParaRPr sz="2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the ‘Introduction to RNA-seq’ Gladstone workshop or I similar courses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‘Introduction to R’ </a:t>
            </a: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Gladstone workshop/experience with R </a:t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have experience in analysing the RNASeq data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experience with RNAseq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experience with R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2"/>
          <p:cNvSpPr txBox="1"/>
          <p:nvPr/>
        </p:nvSpPr>
        <p:spPr>
          <a:xfrm>
            <a:off x="219957" y="1834950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number of reads for a sample ~ millions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 per gene ~ tens /hundreds /thousands. </a:t>
            </a:r>
            <a:endParaRPr b="0" i="0" sz="20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chance of a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read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mapped to any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rather small.</a:t>
            </a:r>
            <a:endParaRPr b="0" i="0" sz="2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7" name="Google Shape;677;p102"/>
          <p:cNvSpPr txBox="1"/>
          <p:nvPr/>
        </p:nvSpPr>
        <p:spPr>
          <a:xfrm>
            <a:off x="219957" y="4090140"/>
            <a:ext cx="8704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Discrete events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sampled out of a large pool with low probability are usually modeled with Poisson distribution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p102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9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model the normalized RNA-seq red counts </a:t>
            </a:r>
            <a:endParaRPr b="0" i="0" sz="29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0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Modeling the</a:t>
            </a: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read counts mapped to a gene 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5" name="Google Shape;685;p103"/>
          <p:cNvSpPr/>
          <p:nvPr/>
        </p:nvSpPr>
        <p:spPr>
          <a:xfrm>
            <a:off x="218896" y="796802"/>
            <a:ext cx="43530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number of reads mapped </a:t>
            </a:r>
            <a:r>
              <a:rPr lang="en" sz="1800">
                <a:solidFill>
                  <a:srgbClr val="002B42"/>
                </a:solidFill>
              </a:rPr>
              <a:t>to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a gene was first modeled using a </a:t>
            </a:r>
            <a:r>
              <a:rPr b="1" i="0" lang="en" sz="1800" u="none" cap="none" strike="noStrike">
                <a:solidFill>
                  <a:srgbClr val="002B42"/>
                </a:solidFill>
              </a:rPr>
              <a:t>Poisson distribution </a:t>
            </a:r>
            <a:r>
              <a:rPr i="0" lang="en" sz="1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Marioni </a:t>
            </a:r>
            <a:r>
              <a:rPr i="1"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(2008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))</a:t>
            </a:r>
            <a:endParaRPr i="0" sz="1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2B42"/>
                </a:solidFill>
              </a:rPr>
              <a:t>Assumption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assumes that mean and variance are the same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BUT t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he variance grows faster than the mean in RNAseq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03"/>
          <p:cNvSpPr txBox="1"/>
          <p:nvPr/>
        </p:nvSpPr>
        <p:spPr>
          <a:xfrm rot="-5400000">
            <a:off x="3811051" y="2097993"/>
            <a:ext cx="2022000" cy="50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Pooled gene-level variance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7" name="Google Shape;687;p103"/>
          <p:cNvGrpSpPr/>
          <p:nvPr/>
        </p:nvGrpSpPr>
        <p:grpSpPr>
          <a:xfrm>
            <a:off x="4507875" y="978813"/>
            <a:ext cx="4035044" cy="2318004"/>
            <a:chOff x="6096000" y="1782666"/>
            <a:chExt cx="5380059" cy="3090672"/>
          </a:xfrm>
        </p:grpSpPr>
        <p:pic>
          <p:nvPicPr>
            <p:cNvPr descr="Chart, scatter chart&#10;&#10;Description automatically generated" id="688" name="Google Shape;688;p10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96000" y="1782666"/>
              <a:ext cx="5380059" cy="3090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9" name="Google Shape;689;p103"/>
            <p:cNvSpPr/>
            <p:nvPr/>
          </p:nvSpPr>
          <p:spPr>
            <a:xfrm>
              <a:off x="9692001" y="1797179"/>
              <a:ext cx="1425900" cy="3801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103"/>
          <p:cNvSpPr txBox="1"/>
          <p:nvPr/>
        </p:nvSpPr>
        <p:spPr>
          <a:xfrm>
            <a:off x="4849100" y="3082100"/>
            <a:ext cx="2731500" cy="2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Mean gene expression level</a:t>
            </a:r>
            <a:endParaRPr b="0" i="0" sz="11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03"/>
          <p:cNvSpPr txBox="1"/>
          <p:nvPr/>
        </p:nvSpPr>
        <p:spPr>
          <a:xfrm>
            <a:off x="1659200" y="4242800"/>
            <a:ext cx="682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Why?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0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Overdispersion of read counts between samples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Google Shape;698;p104"/>
          <p:cNvSpPr/>
          <p:nvPr/>
        </p:nvSpPr>
        <p:spPr>
          <a:xfrm>
            <a:off x="181321" y="813738"/>
            <a:ext cx="85155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 counts from </a:t>
            </a:r>
            <a:r>
              <a:rPr b="0" i="0" lang="en" sz="21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replicates 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2100">
                <a:solidFill>
                  <a:srgbClr val="002B42"/>
                </a:solidFill>
              </a:rPr>
              <a:t>-&gt;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variance is exceeding the mean </a:t>
            </a:r>
            <a:r>
              <a:rPr lang="en" sz="2100">
                <a:solidFill>
                  <a:srgbClr val="002B42"/>
                </a:solidFill>
              </a:rPr>
              <a:t> for 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highly expressed genes</a:t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underestimation of the biological variance increased the probability to falsely declare a gene DE when it is non-DE (type I error rate)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0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Alternative model: NB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5" name="Google Shape;705;p105"/>
          <p:cNvSpPr/>
          <p:nvPr/>
        </p:nvSpPr>
        <p:spPr>
          <a:xfrm>
            <a:off x="181324" y="912950"/>
            <a:ext cx="8892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egative binomial (NB) distribution </a:t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-&gt;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alternative to model the read counts for each gene </a:t>
            </a:r>
            <a:r>
              <a:rPr b="0" i="1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in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05"/>
          <p:cNvSpPr/>
          <p:nvPr/>
        </p:nvSpPr>
        <p:spPr>
          <a:xfrm>
            <a:off x="181336" y="1656218"/>
            <a:ext cx="78120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is always larger than the mean for the negative binomial ⇒ suitable for RNA-seq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05"/>
          <p:cNvSpPr/>
          <p:nvPr/>
        </p:nvSpPr>
        <p:spPr>
          <a:xfrm>
            <a:off x="229429" y="2545328"/>
            <a:ext cx="4974300" cy="15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Many genes,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few biological samples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difficult to estimate φ on a gene-by-gene basis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Using information </a:t>
            </a:r>
            <a:r>
              <a:rPr b="0" i="1" lang="en" sz="17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across all genes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stable estimates of φ.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8" name="Google Shape;708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212" y="2035318"/>
            <a:ext cx="2840043" cy="203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886" y="2049662"/>
            <a:ext cx="1102109" cy="2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5"/>
          <p:cNvSpPr txBox="1"/>
          <p:nvPr/>
        </p:nvSpPr>
        <p:spPr>
          <a:xfrm>
            <a:off x="181325" y="4292675"/>
            <a:ext cx="889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CV(the standard deviation divided by the mean) describes the relative deviation of the gene expression distribution relative to its mean, where a low CV indicates low dispersion with respect to the mean.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06"/>
          <p:cNvSpPr txBox="1"/>
          <p:nvPr/>
        </p:nvSpPr>
        <p:spPr>
          <a:xfrm>
            <a:off x="90668" y="18799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Empirical Bayes estimates of dispersion parameters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7" name="Google Shape;717;p106"/>
          <p:cNvSpPr txBox="1"/>
          <p:nvPr/>
        </p:nvSpPr>
        <p:spPr>
          <a:xfrm>
            <a:off x="90668" y="867173"/>
            <a:ext cx="58833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100"/>
              <a:buFont typeface="Helvetica Neue"/>
              <a:buNone/>
            </a:pPr>
            <a:r>
              <a:rPr b="0" i="0" lang="en" sz="19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Dispersion accounts for variability between biological replicates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06"/>
          <p:cNvSpPr txBox="1"/>
          <p:nvPr/>
        </p:nvSpPr>
        <p:spPr>
          <a:xfrm>
            <a:off x="0" y="1684091"/>
            <a:ext cx="5883300" cy="29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a global dispersion estimate averaged across the genes – not enough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Trended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dispersion of a gene is predicted from its abundance – similar abundant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i="0" lang="en" sz="1800" u="sng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Tagwise dispersion</a:t>
            </a:r>
            <a:r>
              <a:rPr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measure of the degree of consistent inter-library variation for that tag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EB shrinkage to a common (trended) dispersion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Arial"/>
              <a:buNone/>
            </a:pPr>
            <a:r>
              <a:rPr b="0" i="0" lang="en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Empirical Bayes estimates need to be controlled for the possibility of outlier genes with exceptionally large or small individual dispersions (robust=TRUE)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06"/>
          <p:cNvSpPr txBox="1"/>
          <p:nvPr/>
        </p:nvSpPr>
        <p:spPr>
          <a:xfrm>
            <a:off x="6247325" y="3729325"/>
            <a:ext cx="2409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plotBCV (biological coeff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06"/>
          <p:cNvSpPr txBox="1"/>
          <p:nvPr/>
        </p:nvSpPr>
        <p:spPr>
          <a:xfrm>
            <a:off x="5951975" y="46157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estimateDisp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(y, design)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  <p:pic>
        <p:nvPicPr>
          <p:cNvPr id="721" name="Google Shape;721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977" y="656098"/>
            <a:ext cx="2956000" cy="2104052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06"/>
          <p:cNvSpPr txBox="1"/>
          <p:nvPr/>
        </p:nvSpPr>
        <p:spPr>
          <a:xfrm>
            <a:off x="6218950" y="2760150"/>
            <a:ext cx="2349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The tag-wise dispersions (orange dots) are the result of shrinking the gene-wise dispersion (black dots) to the trend (blue line)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 fitting models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9" name="Google Shape;729;p107"/>
          <p:cNvSpPr txBox="1"/>
          <p:nvPr/>
        </p:nvSpPr>
        <p:spPr>
          <a:xfrm>
            <a:off x="303300" y="1263000"/>
            <a:ext cx="93393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Classic (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comparisons between two or more groups)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glm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glmQL</a:t>
            </a:r>
            <a:endParaRPr b="0"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QL for bulk RNA-seq:</a:t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stricter error rate control (more rigorous dispersion and uncertainty)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speed improvement compared to other quasi-methods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for multiple treatment factors and with small # of biological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relative changes in expression levels between conditions (not absolute)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Limma package for large scale datasets – high overlap across 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r>
              <a:rPr b="1" i="1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glmQLFit</a:t>
            </a: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6" name="Google Shape;736;p108"/>
          <p:cNvSpPr/>
          <p:nvPr/>
        </p:nvSpPr>
        <p:spPr>
          <a:xfrm>
            <a:off x="181337" y="909329"/>
            <a:ext cx="5610000" cy="43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dispersions - higher for genes with very low counts </a:t>
            </a:r>
            <a:r>
              <a:rPr lang="en" sz="1800">
                <a:solidFill>
                  <a:srgbClr val="002B42"/>
                </a:solidFill>
              </a:rPr>
              <a:t>- d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ecrease smoothly with abundance and asymptotically to a constant value for genes with larger counts.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Extended NB model to account for gene-specific variability from both biological and technical sources (quasi-likelihood)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 trend is used to describe the overall biological variability across all genes (fit GLM)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each gene-specific variability above and below the overall level (deviance) is picked up by the QL dispersion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7" name="Google Shape;737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3994" y="1666535"/>
            <a:ext cx="3560005" cy="1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0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4" name="Google Shape;744;p109"/>
          <p:cNvSpPr txBox="1"/>
          <p:nvPr/>
        </p:nvSpPr>
        <p:spPr>
          <a:xfrm>
            <a:off x="181324" y="873950"/>
            <a:ext cx="8835900" cy="3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Identifies differential expression based on statistical significance regardless of how small the difference might be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 DE genes between condition and control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Interested only in genes with large expression changes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subset of genes more biologically meaningful.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Modify the statistical test to evaluate variability as well as the magnitude of change of expression values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expression changes greater than a specified threshold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Not equivalent to a simple fold change cutoff : “the fold-change below which we are definitely not interested in the gene”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total number of DE genes identified at an FDR of 5% can be shown with </a:t>
            </a: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decideTestsDGE() – set cutoff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1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1" name="Google Shape;751;p110"/>
          <p:cNvSpPr/>
          <p:nvPr/>
        </p:nvSpPr>
        <p:spPr>
          <a:xfrm>
            <a:off x="821695" y="3248570"/>
            <a:ext cx="8068800" cy="12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Complicated contrasts 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1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makeContrasts()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	- between lactating and pregnant mice is the same for basal cells 	as it is for luminal cells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	- the interaction effect between mouse status and cell type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752" name="Google Shape;752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106" y="833231"/>
            <a:ext cx="7388656" cy="2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11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 plot: Over and under expressed genes</a:t>
            </a:r>
            <a:endParaRPr b="0" i="0" sz="27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t, scatter chart&#10;&#10;Description automatically generated" id="759" name="Google Shape;759;p111"/>
          <p:cNvPicPr preferRelativeResize="0"/>
          <p:nvPr/>
        </p:nvPicPr>
        <p:blipFill rotWithShape="1">
          <a:blip r:embed="rId3">
            <a:alphaModFix/>
          </a:blip>
          <a:srcRect b="2752" l="0" r="0" t="0"/>
          <a:stretch/>
        </p:blipFill>
        <p:spPr>
          <a:xfrm>
            <a:off x="392654" y="838451"/>
            <a:ext cx="4352640" cy="375198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111"/>
          <p:cNvSpPr txBox="1"/>
          <p:nvPr/>
        </p:nvSpPr>
        <p:spPr>
          <a:xfrm>
            <a:off x="4745294" y="3273050"/>
            <a:ext cx="4398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Log-fold change and average abundance of each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11"/>
          <p:cNvSpPr txBox="1"/>
          <p:nvPr/>
        </p:nvSpPr>
        <p:spPr>
          <a:xfrm>
            <a:off x="4745294" y="1597733"/>
            <a:ext cx="43986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 size-adjusted log-fold change between two libraries (the difference) vs the average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log-expression across those libraries (the mean).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9"/>
          <p:cNvSpPr txBox="1"/>
          <p:nvPr>
            <p:ph idx="4294967295" type="title"/>
          </p:nvPr>
        </p:nvSpPr>
        <p:spPr>
          <a:xfrm>
            <a:off x="246500" y="2635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rgbClr val="C27BA0"/>
                </a:solidFill>
              </a:rPr>
              <a:t>Materials for this workshop</a:t>
            </a:r>
            <a:endParaRPr>
              <a:solidFill>
                <a:srgbClr val="C27BA0"/>
              </a:solidFill>
            </a:endParaRPr>
          </a:p>
        </p:txBody>
      </p:sp>
      <p:sp>
        <p:nvSpPr>
          <p:cNvPr id="203" name="Google Shape;203;p49"/>
          <p:cNvSpPr txBox="1"/>
          <p:nvPr/>
        </p:nvSpPr>
        <p:spPr>
          <a:xfrm>
            <a:off x="246497" y="1030454"/>
            <a:ext cx="78867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download the compressed file 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Sept_intermediatRNAseq.zip</a:t>
            </a:r>
            <a:endParaRPr b="1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file, the unzipped folder includes:</a:t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Hands-on session files: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handson.R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targets.txt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DE_resutls.txt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</a:t>
            </a:r>
            <a:r>
              <a:rPr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presentation</a:t>
            </a: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with concepts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2"/>
          <p:cNvSpPr txBox="1"/>
          <p:nvPr>
            <p:ph idx="4294967295" type="title"/>
          </p:nvPr>
        </p:nvSpPr>
        <p:spPr>
          <a:xfrm>
            <a:off x="329125" y="42915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Demo II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4" name="Google Shape;774;p113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b="0" i="0" sz="21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6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Helvetica Neue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100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b="0" i="0" sz="2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4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summary</a:t>
            </a:r>
            <a:endParaRPr b="0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1" name="Google Shape;781;p114"/>
          <p:cNvSpPr/>
          <p:nvPr/>
        </p:nvSpPr>
        <p:spPr>
          <a:xfrm>
            <a:off x="310450" y="937250"/>
            <a:ext cx="8732100" cy="3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Raw counts are not comparable across samples/genes within a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Several normalization methods: some more suitable for DEG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Estimate the dispersion, visualize the technical variability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model:  counts variance exceeding the mean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Make all the comparisons that you wish using complex contrast</a:t>
            </a:r>
            <a:endParaRPr b="0" i="0" sz="21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Visualize the DEG and get a list for pathway analysis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1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 is important to us!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8" name="Google Shape;788;p115"/>
          <p:cNvSpPr txBox="1"/>
          <p:nvPr/>
        </p:nvSpPr>
        <p:spPr>
          <a:xfrm>
            <a:off x="181336" y="688378"/>
            <a:ext cx="7886700" cy="11218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the end of the hands-on session: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1" i="0" sz="2100" u="none" cap="none" strike="noStrike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take the survey ~3 min: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21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https://www.surveymonkey.com/r/F75J6VZ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9" name="Google Shape;789;p115"/>
          <p:cNvSpPr/>
          <p:nvPr/>
        </p:nvSpPr>
        <p:spPr>
          <a:xfrm>
            <a:off x="95608" y="2740531"/>
            <a:ext cx="82254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 might need additional analyses choices that need experience.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with the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Gladstone Bioinformatics core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such scenarios and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15"/>
          <p:cNvSpPr txBox="1"/>
          <p:nvPr>
            <p:ph idx="4294967295" type="body"/>
          </p:nvPr>
        </p:nvSpPr>
        <p:spPr>
          <a:xfrm>
            <a:off x="228963" y="3883425"/>
            <a:ext cx="8867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" sz="1900">
                <a:solidFill>
                  <a:srgbClr val="F76912"/>
                </a:solidFill>
              </a:rPr>
              <a:t>Fall </a:t>
            </a:r>
            <a:r>
              <a:rPr lang="en" sz="1900">
                <a:solidFill>
                  <a:srgbClr val="F76912"/>
                </a:solidFill>
              </a:rPr>
              <a:t>workshops schedule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116"/>
          <p:cNvSpPr txBox="1"/>
          <p:nvPr/>
        </p:nvSpPr>
        <p:spPr>
          <a:xfrm>
            <a:off x="492919" y="1933746"/>
            <a:ext cx="8283178" cy="705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0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outline</a:t>
            </a:r>
            <a:endParaRPr b="0" i="0" sz="33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50"/>
          <p:cNvSpPr/>
          <p:nvPr/>
        </p:nvSpPr>
        <p:spPr>
          <a:xfrm>
            <a:off x="109450" y="726250"/>
            <a:ext cx="9186000" cy="3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Intro to a real experiment  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Approach for Differentially Expressed Gene analysis: edgeR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Filtering genes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Normalization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Exploratory visualization: MDS – PCA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Fit the model for DEG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Compare groups and visualize the DEG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00" y="920350"/>
            <a:ext cx="4246559" cy="23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1"/>
          <p:cNvSpPr txBox="1"/>
          <p:nvPr/>
        </p:nvSpPr>
        <p:spPr>
          <a:xfrm>
            <a:off x="5594366" y="4793119"/>
            <a:ext cx="3549635" cy="34622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https://www.wikiwand.com/en/RNA-Seq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1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27BA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RNA-seq - analysis workflow</a:t>
            </a:r>
            <a:endParaRPr b="1" i="0" sz="3300" u="none" cap="none" strike="noStrike">
              <a:solidFill>
                <a:srgbClr val="C27BA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51"/>
          <p:cNvSpPr txBox="1"/>
          <p:nvPr/>
        </p:nvSpPr>
        <p:spPr>
          <a:xfrm>
            <a:off x="4186604" y="2720759"/>
            <a:ext cx="4605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1"/>
          <p:cNvSpPr/>
          <p:nvPr/>
        </p:nvSpPr>
        <p:spPr>
          <a:xfrm>
            <a:off x="5221325" y="23150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Sequencer: Reads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1"/>
          <p:cNvSpPr/>
          <p:nvPr/>
        </p:nvSpPr>
        <p:spPr>
          <a:xfrm>
            <a:off x="7350750" y="2315021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 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1"/>
          <p:cNvSpPr/>
          <p:nvPr/>
        </p:nvSpPr>
        <p:spPr>
          <a:xfrm>
            <a:off x="5221325" y="3568734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Alignment/Mapping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STAR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1"/>
          <p:cNvSpPr/>
          <p:nvPr/>
        </p:nvSpPr>
        <p:spPr>
          <a:xfrm>
            <a:off x="5221325" y="41710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 Reads 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featureCounts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1"/>
          <p:cNvSpPr/>
          <p:nvPr/>
        </p:nvSpPr>
        <p:spPr>
          <a:xfrm>
            <a:off x="5221325" y="29664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Trimming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cutadapt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1"/>
          <p:cNvSpPr/>
          <p:nvPr/>
        </p:nvSpPr>
        <p:spPr>
          <a:xfrm>
            <a:off x="7350750" y="29664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1"/>
          <p:cNvSpPr/>
          <p:nvPr/>
        </p:nvSpPr>
        <p:spPr>
          <a:xfrm>
            <a:off x="7350750" y="35687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1"/>
          <p:cNvSpPr/>
          <p:nvPr/>
        </p:nvSpPr>
        <p:spPr>
          <a:xfrm>
            <a:off x="5221325" y="10613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samples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1"/>
          <p:cNvSpPr/>
          <p:nvPr/>
        </p:nvSpPr>
        <p:spPr>
          <a:xfrm>
            <a:off x="5221325" y="1688159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preparation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1"/>
          <p:cNvSpPr/>
          <p:nvPr/>
        </p:nvSpPr>
        <p:spPr>
          <a:xfrm>
            <a:off x="7350750" y="4178120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35519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18213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31406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7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68800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8961" y="151995"/>
            <a:ext cx="2395039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ladstone Microscop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