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65"/>
  </p:notesMasterIdLst>
  <p:sldIdLst>
    <p:sldId id="256" r:id="rId2"/>
    <p:sldId id="310" r:id="rId3"/>
    <p:sldId id="333" r:id="rId4"/>
    <p:sldId id="326" r:id="rId5"/>
    <p:sldId id="327" r:id="rId6"/>
    <p:sldId id="334" r:id="rId7"/>
    <p:sldId id="332" r:id="rId8"/>
    <p:sldId id="257" r:id="rId9"/>
    <p:sldId id="258" r:id="rId10"/>
    <p:sldId id="264" r:id="rId11"/>
    <p:sldId id="311" r:id="rId12"/>
    <p:sldId id="259" r:id="rId13"/>
    <p:sldId id="312" r:id="rId14"/>
    <p:sldId id="276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86" r:id="rId23"/>
    <p:sldId id="287" r:id="rId24"/>
    <p:sldId id="289" r:id="rId25"/>
    <p:sldId id="281" r:id="rId26"/>
    <p:sldId id="282" r:id="rId27"/>
    <p:sldId id="290" r:id="rId28"/>
    <p:sldId id="291" r:id="rId29"/>
    <p:sldId id="292" r:id="rId30"/>
    <p:sldId id="305" r:id="rId31"/>
    <p:sldId id="314" r:id="rId32"/>
    <p:sldId id="260" r:id="rId33"/>
    <p:sldId id="275" r:id="rId34"/>
    <p:sldId id="293" r:id="rId35"/>
    <p:sldId id="294" r:id="rId36"/>
    <p:sldId id="315" r:id="rId37"/>
    <p:sldId id="263" r:id="rId38"/>
    <p:sldId id="299" r:id="rId39"/>
    <p:sldId id="262" r:id="rId40"/>
    <p:sldId id="316" r:id="rId41"/>
    <p:sldId id="320" r:id="rId42"/>
    <p:sldId id="317" r:id="rId43"/>
    <p:sldId id="318" r:id="rId44"/>
    <p:sldId id="319" r:id="rId45"/>
    <p:sldId id="321" r:id="rId46"/>
    <p:sldId id="306" r:id="rId47"/>
    <p:sldId id="307" r:id="rId48"/>
    <p:sldId id="308" r:id="rId49"/>
    <p:sldId id="309" r:id="rId50"/>
    <p:sldId id="313" r:id="rId51"/>
    <p:sldId id="265" r:id="rId52"/>
    <p:sldId id="297" r:id="rId53"/>
    <p:sldId id="295" r:id="rId54"/>
    <p:sldId id="296" r:id="rId55"/>
    <p:sldId id="298" r:id="rId56"/>
    <p:sldId id="300" r:id="rId57"/>
    <p:sldId id="301" r:id="rId58"/>
    <p:sldId id="328" r:id="rId59"/>
    <p:sldId id="329" r:id="rId60"/>
    <p:sldId id="330" r:id="rId61"/>
    <p:sldId id="331" r:id="rId62"/>
    <p:sldId id="322" r:id="rId63"/>
    <p:sldId id="32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84B1-012E-964D-ACA3-99AA60317338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CBE4-1A0C-AC44-8C78-6615A674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www.ahajournals.org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</a:t>
            </a:r>
            <a:r>
              <a:rPr lang="en-US" dirty="0" err="1"/>
              <a:t>epub</a:t>
            </a:r>
            <a:r>
              <a:rPr lang="en-US" dirty="0"/>
              <a:t>/10.1161/CIRCEP.108.829341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1CBE4-1A0C-AC44-8C78-6615A674A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7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7.emf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RRTZPT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Statistics and Experimental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Gladstone Bioinformatics Core</a:t>
            </a:r>
          </a:p>
          <a:p>
            <a:r>
              <a:rPr lang="en-US" dirty="0"/>
              <a:t>2/23/2021</a:t>
            </a:r>
          </a:p>
        </p:txBody>
      </p:sp>
    </p:spTree>
    <p:extLst>
      <p:ext uri="{BB962C8B-B14F-4D97-AF65-F5344CB8AC3E}">
        <p14:creationId xmlns:p14="http://schemas.microsoft.com/office/powerpoint/2010/main" val="118330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subjects/units that we want base our claims/conclusions on</a:t>
            </a:r>
          </a:p>
          <a:p>
            <a:pPr lvl="1"/>
            <a:r>
              <a:rPr lang="en-US" dirty="0"/>
              <a:t>The cardiac tissue of all mice at embryonic stage E9.5</a:t>
            </a:r>
          </a:p>
          <a:p>
            <a:pPr lvl="1"/>
            <a:r>
              <a:rPr lang="en-US" dirty="0"/>
              <a:t>All children below 5 years old who are diagnosed with autism</a:t>
            </a:r>
          </a:p>
        </p:txBody>
      </p:sp>
    </p:spTree>
    <p:extLst>
      <p:ext uri="{BB962C8B-B14F-4D97-AF65-F5344CB8AC3E}">
        <p14:creationId xmlns:p14="http://schemas.microsoft.com/office/powerpoint/2010/main" val="36332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Aggregation</a:t>
            </a:r>
          </a:p>
          <a:p>
            <a:r>
              <a:rPr lang="en-US" b="1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 Information on aggregate measure</a:t>
            </a:r>
            <a:r>
              <a:rPr lang="en-US" sz="2800" dirty="0"/>
              <a:t>: rate of gain decreases with increasing sample size</a:t>
            </a:r>
          </a:p>
        </p:txBody>
      </p:sp>
      <p:pic>
        <p:nvPicPr>
          <p:cNvPr id="16" name="Content Placeholder 15" descr="Inform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82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3. Inter-comparison</a:t>
            </a:r>
            <a:r>
              <a:rPr lang="en-US" sz="2800" dirty="0"/>
              <a:t>: with limited data can make conclusions applicable to larger 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010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852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20667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79520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59722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32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conclusions from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Conclusion 1</a:t>
            </a:r>
            <a:r>
              <a:rPr lang="en-US" dirty="0"/>
              <a:t>: The difference is interesting, biologically meaningful </a:t>
            </a:r>
            <a:r>
              <a:rPr lang="mr-IN" dirty="0"/>
              <a:t>–</a:t>
            </a:r>
            <a:r>
              <a:rPr lang="en-US" dirty="0"/>
              <a:t> PI happy, start writing manuscript, plan further experiments.</a:t>
            </a:r>
          </a:p>
          <a:p>
            <a:r>
              <a:rPr lang="en-US" i="1" dirty="0"/>
              <a:t>Conclusion 2</a:t>
            </a:r>
            <a:r>
              <a:rPr lang="en-US" dirty="0"/>
              <a:t>: Skeptical viewpoint, there is no difference, or unable to conclude that there is one </a:t>
            </a:r>
            <a:r>
              <a:rPr lang="mr-IN" dirty="0"/>
              <a:t>–</a:t>
            </a:r>
            <a:r>
              <a:rPr lang="en-US" dirty="0"/>
              <a:t> back to the drawing board.</a:t>
            </a:r>
          </a:p>
          <a:p>
            <a:r>
              <a:rPr lang="en-US" dirty="0"/>
              <a:t>All statistical hypothesis testing is based on the latter the skeptical viewpoint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the skeptical view-point/Null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2682190" y="6018281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/>
              <a:t>and p-value</a:t>
            </a:r>
          </a:p>
        </p:txBody>
      </p:sp>
    </p:spTree>
    <p:extLst>
      <p:ext uri="{BB962C8B-B14F-4D97-AF65-F5344CB8AC3E}">
        <p14:creationId xmlns:p14="http://schemas.microsoft.com/office/powerpoint/2010/main" val="3231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Historical figures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</a:p>
        </p:txBody>
      </p:sp>
      <p:pic>
        <p:nvPicPr>
          <p:cNvPr id="8" name="Content Placeholder 7" descr="220px-Avicenna_Portrait_on_Silver_Vase_-_Museum_at_BuAli_Sina_(Avicenna)_Mausoleum_-_Hamadan_-_Western_Iran_(7423560860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r="-156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Ronald Fisher </a:t>
            </a:r>
          </a:p>
        </p:txBody>
      </p:sp>
      <p:pic>
        <p:nvPicPr>
          <p:cNvPr id="11" name="Content Placeholder 10" descr="RonaldFisher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2" r="-15742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0" y="6613024"/>
            <a:ext cx="789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en.wikipedia.org</a:t>
            </a:r>
            <a:r>
              <a:rPr lang="en-US" sz="800" dirty="0"/>
              <a:t>/wiki/Avicenna#/media/File:Avicenna_Portrait_on_Silver_Vase_-_</a:t>
            </a:r>
            <a:r>
              <a:rPr lang="en-US" sz="800" dirty="0" err="1"/>
              <a:t>Museum_at_BuAli_Sina</a:t>
            </a:r>
            <a:r>
              <a:rPr lang="en-US" sz="800" dirty="0"/>
              <a:t>_(Avicenna)_Mausoleum_-_Hamadan_-_</a:t>
            </a:r>
            <a:r>
              <a:rPr lang="en-US" sz="800" dirty="0" err="1"/>
              <a:t>Western_Iran</a:t>
            </a:r>
            <a:r>
              <a:rPr lang="en-US" sz="800" dirty="0"/>
              <a:t>_(7423560860).jpg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44" y="6416842"/>
            <a:ext cx="2672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www.newworldencyclopedia.org</a:t>
            </a:r>
            <a:r>
              <a:rPr lang="en-US" sz="800" dirty="0"/>
              <a:t>/entry/</a:t>
            </a:r>
            <a:r>
              <a:rPr lang="en-US" sz="800" dirty="0" err="1"/>
              <a:t>Ronald_Fisher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2143" y="5940562"/>
            <a:ext cx="312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C.E., Cannon of Medicine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0232" y="5924702"/>
            <a:ext cx="31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1920 CE, Design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39627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2276061" y="2473158"/>
            <a:ext cx="4555202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5126404" y="2473158"/>
            <a:ext cx="4512217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360936" y="2267169"/>
            <a:ext cx="2441074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443769" y="2053757"/>
            <a:ext cx="7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4384" y="2104194"/>
            <a:ext cx="7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516" y="2103826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283463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" y="2025984"/>
            <a:ext cx="2973805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5" y="2013284"/>
            <a:ext cx="2986505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2013284"/>
            <a:ext cx="2946399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3769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327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833" y="1679077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29440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682190" y="6018281"/>
            <a:ext cx="243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</a:t>
            </a:r>
            <a:r>
              <a:rPr lang="en-US" dirty="0"/>
              <a:t>  and </a:t>
            </a:r>
            <a:r>
              <a:rPr lang="en-US" dirty="0">
                <a:solidFill>
                  <a:srgbClr val="0000FF"/>
                </a:solidFill>
              </a:rPr>
              <a:t>Type II </a:t>
            </a:r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63714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790"/>
            <a:ext cx="3047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951791"/>
            <a:ext cx="3047998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9" y="1951790"/>
            <a:ext cx="3047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632" y="1617584"/>
            <a:ext cx="15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2085" y="1582458"/>
            <a:ext cx="16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3663" y="1617584"/>
            <a:ext cx="14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</p:spTree>
    <p:extLst>
      <p:ext uri="{BB962C8B-B14F-4D97-AF65-F5344CB8AC3E}">
        <p14:creationId xmlns:p14="http://schemas.microsoft.com/office/powerpoint/2010/main" val="9372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Terminology for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variables, predictor variables</a:t>
            </a:r>
          </a:p>
          <a:p>
            <a:r>
              <a:rPr lang="en-US" dirty="0"/>
              <a:t>Type of variable: Continuous and categorical</a:t>
            </a:r>
          </a:p>
          <a:p>
            <a:pPr lvl="1"/>
            <a:r>
              <a:rPr lang="en-US" dirty="0"/>
              <a:t>What are the variables whose association we are interested in estimating?</a:t>
            </a:r>
          </a:p>
          <a:p>
            <a:pPr lvl="1"/>
            <a:r>
              <a:rPr lang="en-US" dirty="0"/>
              <a:t>What types are these variables?</a:t>
            </a:r>
          </a:p>
        </p:txBody>
      </p:sp>
    </p:spTree>
    <p:extLst>
      <p:ext uri="{BB962C8B-B14F-4D97-AF65-F5344CB8AC3E}">
        <p14:creationId xmlns:p14="http://schemas.microsoft.com/office/powerpoint/2010/main" val="282347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9935"/>
              </p:ext>
            </p:extLst>
          </p:nvPr>
        </p:nvGraphicFramePr>
        <p:xfrm>
          <a:off x="1397342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3" imgW="1905000" imgH="647700" progId="Equation.3">
                  <p:embed/>
                </p:oleObj>
              </mc:Choice>
              <mc:Fallback>
                <p:oleObj name="Equation" r:id="rId3" imgW="19050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342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9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T-statistic and sampling distribution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85584" y="1454410"/>
            <a:ext cx="9743383" cy="5403590"/>
          </a:xfrm>
        </p:spPr>
      </p:pic>
    </p:spTree>
    <p:extLst>
      <p:ext uri="{BB962C8B-B14F-4D97-AF65-F5344CB8AC3E}">
        <p14:creationId xmlns:p14="http://schemas.microsoft.com/office/powerpoint/2010/main" val="196353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and categorical predictor</a:t>
            </a:r>
          </a:p>
        </p:txBody>
      </p:sp>
      <p:pic>
        <p:nvPicPr>
          <p:cNvPr id="6" name="Content Placeholder 5" descr="OneWayAnov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713805" y="5858040"/>
            <a:ext cx="3899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Y: gene expression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X: development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One-way ANOVA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F-statistics</a:t>
            </a:r>
          </a:p>
        </p:txBody>
      </p:sp>
    </p:spTree>
    <p:extLst>
      <p:ext uri="{BB962C8B-B14F-4D97-AF65-F5344CB8AC3E}">
        <p14:creationId xmlns:p14="http://schemas.microsoft.com/office/powerpoint/2010/main" val="155675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categorical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78414"/>
              </p:ext>
            </p:extLst>
          </p:nvPr>
        </p:nvGraphicFramePr>
        <p:xfrm>
          <a:off x="914400" y="2216401"/>
          <a:ext cx="7313613" cy="290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TGF-b signaling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 TGF-b signaling pathway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Differentially</a:t>
                      </a:r>
                      <a:r>
                        <a:rPr lang="en-US" baseline="0" dirty="0"/>
                        <a:t> expressed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Not differential expressed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7579" y="5414210"/>
            <a:ext cx="4147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Y1: gene differentially expressed or not</a:t>
            </a:r>
          </a:p>
          <a:p>
            <a:r>
              <a:rPr lang="en-US" dirty="0"/>
              <a:t>Y2: gene in TGF-b signaling pathway or not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ratio, Chi-square statistics</a:t>
            </a:r>
          </a:p>
        </p:txBody>
      </p:sp>
    </p:spTree>
    <p:extLst>
      <p:ext uri="{BB962C8B-B14F-4D97-AF65-F5344CB8AC3E}">
        <p14:creationId xmlns:p14="http://schemas.microsoft.com/office/powerpoint/2010/main" val="170670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with a categorical variable</a:t>
            </a:r>
          </a:p>
        </p:txBody>
      </p:sp>
      <p:pic>
        <p:nvPicPr>
          <p:cNvPr id="6" name="Content Placeholder 5" descr="Km_pl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13" r="-2771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967789" y="5844674"/>
            <a:ext cx="326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survival time in years</a:t>
            </a:r>
          </a:p>
          <a:p>
            <a:r>
              <a:rPr lang="en-US" dirty="0"/>
              <a:t>X: Gene signature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Hazard ratio, </a:t>
            </a:r>
            <a:r>
              <a:rPr lang="en-US" sz="2400" dirty="0" err="1">
                <a:solidFill>
                  <a:srgbClr val="FF0000"/>
                </a:solidFill>
              </a:rPr>
              <a:t>logrank</a:t>
            </a:r>
            <a:r>
              <a:rPr lang="en-US" sz="2400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373" y="1365806"/>
            <a:ext cx="4724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File:Km_plot.jpg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895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8E30-AA92-1E4C-BDBA-1B0601D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 for use of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711-0E15-064D-B5D5-D65C0D27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</a:t>
            </a:r>
            <a:r>
              <a:rPr lang="en-US" u="sng" dirty="0"/>
              <a:t>make scientific claims that are</a:t>
            </a:r>
            <a:r>
              <a:rPr lang="en-US" dirty="0"/>
              <a:t> as </a:t>
            </a:r>
            <a:r>
              <a:rPr lang="en-US" b="1" dirty="0"/>
              <a:t>generalizable</a:t>
            </a:r>
            <a:r>
              <a:rPr lang="en-US" dirty="0"/>
              <a:t> as possible</a:t>
            </a:r>
          </a:p>
          <a:p>
            <a:r>
              <a:rPr lang="en-US" dirty="0"/>
              <a:t>However,</a:t>
            </a:r>
          </a:p>
          <a:p>
            <a:pPr lvl="1"/>
            <a:r>
              <a:rPr lang="en-US" u="sng" dirty="0"/>
              <a:t>Empirical data</a:t>
            </a:r>
            <a:r>
              <a:rPr lang="en-US" dirty="0"/>
              <a:t> are inherently </a:t>
            </a:r>
            <a:r>
              <a:rPr lang="en-US" u="sng" dirty="0"/>
              <a:t>noisy</a:t>
            </a:r>
          </a:p>
          <a:p>
            <a:pPr lvl="1"/>
            <a:r>
              <a:rPr lang="en-US" u="sng" dirty="0"/>
              <a:t>Resources</a:t>
            </a:r>
            <a:r>
              <a:rPr lang="en-US" dirty="0"/>
              <a:t> are </a:t>
            </a:r>
            <a:r>
              <a:rPr lang="en-US" u="sng" dirty="0"/>
              <a:t>limited</a:t>
            </a:r>
          </a:p>
          <a:p>
            <a:r>
              <a:rPr lang="en-US" dirty="0"/>
              <a:t>Enter </a:t>
            </a:r>
            <a:r>
              <a:rPr lang="en-US" b="1" dirty="0"/>
              <a:t>Statistics!</a:t>
            </a:r>
          </a:p>
        </p:txBody>
      </p:sp>
    </p:spTree>
    <p:extLst>
      <p:ext uri="{BB962C8B-B14F-4D97-AF65-F5344CB8AC3E}">
        <p14:creationId xmlns:p14="http://schemas.microsoft.com/office/powerpoint/2010/main" val="17700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against a continuous variable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68842" y="5831305"/>
            <a:ext cx="3001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Child’s height</a:t>
            </a:r>
          </a:p>
          <a:p>
            <a:r>
              <a:rPr lang="en-US" dirty="0"/>
              <a:t>X: Parent’s height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Slope,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98837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Inter-comparison</a:t>
            </a:r>
          </a:p>
          <a:p>
            <a:r>
              <a:rPr lang="en-US" b="1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95175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 Likelihood</a:t>
            </a:r>
            <a:r>
              <a:rPr lang="en-US" sz="2800" dirty="0"/>
              <a:t>: model variation in the location of data using probability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5228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6932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23493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220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for differences in expression of multiple genes</a:t>
            </a:r>
          </a:p>
        </p:txBody>
      </p:sp>
      <p:pic>
        <p:nvPicPr>
          <p:cNvPr id="4" name="Content Placeholder 3" descr="Multiple_tes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-176587" y="1371600"/>
            <a:ext cx="9892700" cy="5486400"/>
          </a:xfrm>
        </p:spPr>
      </p:pic>
    </p:spTree>
    <p:extLst>
      <p:ext uri="{BB962C8B-B14F-4D97-AF65-F5344CB8AC3E}">
        <p14:creationId xmlns:p14="http://schemas.microsoft.com/office/powerpoint/2010/main" val="1111790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pic>
        <p:nvPicPr>
          <p:cNvPr id="9" name="Content Placeholder 8" descr="Null_Z_Distribution_sd_14_n_4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68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10" name="Content Placeholder 9" descr="cdf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284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Look at distribution of p-values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real differences</a:t>
            </a:r>
          </a:p>
        </p:txBody>
      </p:sp>
      <p:pic>
        <p:nvPicPr>
          <p:cNvPr id="7" name="Content Placeholder 6" descr="NullpValueDistribut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Possible differences</a:t>
            </a:r>
          </a:p>
        </p:txBody>
      </p:sp>
      <p:pic>
        <p:nvPicPr>
          <p:cNvPr id="8" name="Content Placeholder 7" descr="pValueDistributionWSign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30167" y="5975684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 testing procedures: Holm, </a:t>
            </a:r>
            <a:r>
              <a:rPr lang="en-US" sz="2400" dirty="0" err="1">
                <a:solidFill>
                  <a:srgbClr val="FF0000"/>
                </a:solidFill>
              </a:rPr>
              <a:t>Benjamini</a:t>
            </a:r>
            <a:r>
              <a:rPr lang="en-US" sz="2400" dirty="0">
                <a:solidFill>
                  <a:srgbClr val="FF0000"/>
                </a:solidFill>
              </a:rPr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364506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b="1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95175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27" y="2860841"/>
            <a:ext cx="8111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have no faith in anything short of actual measurement and the Rule of Three </a:t>
            </a:r>
          </a:p>
          <a:p>
            <a:r>
              <a:rPr lang="en-US" sz="2000" dirty="0"/>
              <a:t>												</a:t>
            </a:r>
            <a:r>
              <a:rPr lang="mr-IN" sz="2000" dirty="0"/>
              <a:t>–</a:t>
            </a:r>
            <a:r>
              <a:rPr lang="en-US" sz="2000" dirty="0"/>
              <a:t> Charles Darwin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859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of three</a:t>
            </a:r>
          </a:p>
        </p:txBody>
      </p:sp>
      <p:pic>
        <p:nvPicPr>
          <p:cNvPr id="4" name="Content Placeholder 3" descr="RuleOfThre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09" r="-44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5. Regression</a:t>
            </a:r>
            <a:r>
              <a:rPr lang="en-US" sz="2800" dirty="0"/>
              <a:t>: associate multiple (noisy) factors with each other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7608" y="6162843"/>
            <a:ext cx="838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Tall parents tend to have shorter children while tall children tend to have shorter parents </a:t>
            </a:r>
          </a:p>
        </p:txBody>
      </p:sp>
    </p:spTree>
    <p:extLst>
      <p:ext uri="{BB962C8B-B14F-4D97-AF65-F5344CB8AC3E}">
        <p14:creationId xmlns:p14="http://schemas.microsoft.com/office/powerpoint/2010/main" val="19699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onnid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4348"/>
          </a:xfrm>
          <a:prstGeom prst="rect">
            <a:avLst/>
          </a:prstGeom>
        </p:spPr>
      </p:pic>
      <p:pic>
        <p:nvPicPr>
          <p:cNvPr id="6" name="Picture 5" descr="IonnidisRe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2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b="1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83947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Residual: </a:t>
            </a:r>
            <a:r>
              <a:rPr lang="en-US" sz="2800" dirty="0"/>
              <a:t>Variation left over after we have captured the known effects</a:t>
            </a:r>
          </a:p>
        </p:txBody>
      </p:sp>
      <p:pic>
        <p:nvPicPr>
          <p:cNvPr id="5" name="Content Placeholder 4" descr="OneWayAnovaWMean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67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Residual: Predicted - Observed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model</a:t>
            </a:r>
          </a:p>
        </p:txBody>
      </p:sp>
      <p:pic>
        <p:nvPicPr>
          <p:cNvPr id="9" name="Content Placeholder 8" descr="ResidualOneWayANOVADat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Mean model</a:t>
            </a:r>
          </a:p>
        </p:txBody>
      </p:sp>
      <p:pic>
        <p:nvPicPr>
          <p:cNvPr id="10" name="Content Placeholder 9" descr="ResidualNullOneWayANOVAData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052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Predict child’s height from parent’s height</a:t>
            </a:r>
          </a:p>
        </p:txBody>
      </p:sp>
      <p:pic>
        <p:nvPicPr>
          <p:cNvPr id="3" name="Content Placeholder 2" descr="RegressionTigh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306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Distribution of error in predicting child’s height</a:t>
            </a:r>
          </a:p>
        </p:txBody>
      </p:sp>
      <p:pic>
        <p:nvPicPr>
          <p:cNvPr id="4" name="Content Placeholder 3" descr="DistributionOfResidua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096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dirty="0">
                <a:solidFill>
                  <a:srgbClr val="7F7F7F"/>
                </a:solidFill>
              </a:rPr>
              <a:t>Residuals</a:t>
            </a:r>
          </a:p>
          <a:p>
            <a:r>
              <a:rPr lang="en-US" sz="2800" b="1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58508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Design</a:t>
            </a:r>
            <a:r>
              <a:rPr lang="en-US" sz="2800" dirty="0"/>
              <a:t>: Capture effects of interest and avoid unwanted variation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the response and variable(</a:t>
            </a:r>
            <a:r>
              <a:rPr lang="en-US" b="1" dirty="0"/>
              <a:t>S</a:t>
            </a:r>
            <a:r>
              <a:rPr lang="en-US" dirty="0"/>
              <a:t>) of interest </a:t>
            </a:r>
          </a:p>
          <a:p>
            <a:r>
              <a:rPr lang="en-US" dirty="0"/>
              <a:t>Identify target population that you want to base your claims on</a:t>
            </a:r>
          </a:p>
          <a:p>
            <a:r>
              <a:rPr lang="en-US" dirty="0"/>
              <a:t>Identify factors that affect the response of interest</a:t>
            </a:r>
          </a:p>
          <a:p>
            <a:r>
              <a:rPr lang="en-US" dirty="0"/>
              <a:t> Choose samples from target population</a:t>
            </a:r>
          </a:p>
          <a:p>
            <a:r>
              <a:rPr lang="en-US" sz="3200" b="1" dirty="0"/>
              <a:t>Randomly </a:t>
            </a:r>
            <a:r>
              <a:rPr lang="en-US" dirty="0"/>
              <a:t>assign samples across different levels of factors affecting response </a:t>
            </a:r>
          </a:p>
          <a:p>
            <a:r>
              <a:rPr lang="en-US" sz="3200" b="1" dirty="0"/>
              <a:t>Block out</a:t>
            </a:r>
            <a:r>
              <a:rPr lang="en-US" sz="3600" b="1" dirty="0"/>
              <a:t> </a:t>
            </a:r>
            <a:r>
              <a:rPr lang="en-US" dirty="0"/>
              <a:t>variation that is not of interest by randomly assigning to levels of factors within a block</a:t>
            </a:r>
          </a:p>
        </p:txBody>
      </p:sp>
    </p:spTree>
    <p:extLst>
      <p:ext uri="{BB962C8B-B14F-4D97-AF65-F5344CB8AC3E}">
        <p14:creationId xmlns:p14="http://schemas.microsoft.com/office/powerpoint/2010/main" val="33198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64004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9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63127"/>
              </p:ext>
            </p:extLst>
          </p:nvPr>
        </p:nvGraphicFramePr>
        <p:xfrm>
          <a:off x="914400" y="1735138"/>
          <a:ext cx="73136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 -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175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56498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</a:t>
                      </a:r>
                      <a:r>
                        <a:rPr lang="en-US" baseline="0" dirty="0"/>
                        <a:t> 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hical Science talk FINAL_Su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"/>
            <a:ext cx="9144000" cy="5143500"/>
          </a:xfrm>
          <a:prstGeom prst="rect">
            <a:avLst/>
          </a:prstGeom>
        </p:spPr>
      </p:pic>
      <p:pic>
        <p:nvPicPr>
          <p:cNvPr id="5" name="Picture 4" descr="Mul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33" y="5165584"/>
            <a:ext cx="5440947" cy="1752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39650"/>
            <a:ext cx="455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Kevin </a:t>
            </a:r>
            <a:r>
              <a:rPr lang="en-US" dirty="0" err="1"/>
              <a:t>Mullane</a:t>
            </a:r>
            <a:endParaRPr lang="en-US" dirty="0"/>
          </a:p>
          <a:p>
            <a:r>
              <a:rPr lang="en-US" dirty="0"/>
              <a:t>Director, Corporate Liaison &amp; Ventures</a:t>
            </a:r>
          </a:p>
          <a:p>
            <a:r>
              <a:rPr lang="en-US" dirty="0"/>
              <a:t>Corporate Ventures and Translation</a:t>
            </a:r>
          </a:p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3980574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many </a:t>
            </a:r>
            <a:r>
              <a:rPr lang="en-US" sz="2800" i="1" dirty="0"/>
              <a:t>n</a:t>
            </a:r>
            <a:r>
              <a:rPr lang="en-US" sz="2800" dirty="0"/>
              <a:t>? What do we need to perform statistical power calculations?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experimental design?</a:t>
            </a:r>
          </a:p>
          <a:p>
            <a:r>
              <a:rPr lang="en-US" dirty="0"/>
              <a:t>Identify parameters of interest given experimental design </a:t>
            </a:r>
            <a:r>
              <a:rPr lang="mr-IN" dirty="0"/>
              <a:t>–</a:t>
            </a:r>
            <a:r>
              <a:rPr lang="en-US" dirty="0"/>
              <a:t> two variables models to more complex multivariate designs</a:t>
            </a:r>
          </a:p>
          <a:p>
            <a:r>
              <a:rPr lang="en-US" dirty="0"/>
              <a:t>Test statistic for the parameters of interest</a:t>
            </a:r>
          </a:p>
          <a:p>
            <a:r>
              <a:rPr lang="en-US" dirty="0"/>
              <a:t>Estimates of variation and correlation between variables of interest </a:t>
            </a:r>
            <a:r>
              <a:rPr lang="mr-IN" dirty="0"/>
              <a:t>–</a:t>
            </a:r>
            <a:r>
              <a:rPr lang="en-US" dirty="0"/>
              <a:t> use pilot data or publicly available data</a:t>
            </a:r>
          </a:p>
          <a:p>
            <a:r>
              <a:rPr lang="en-US" dirty="0"/>
              <a:t>Sampling distribution of this test statistic</a:t>
            </a:r>
          </a:p>
          <a:p>
            <a:pPr lvl="1"/>
            <a:r>
              <a:rPr lang="en-US" dirty="0"/>
              <a:t>Check assumptions for the validity of the 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0002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and development time effect on gene expression</a:t>
            </a:r>
          </a:p>
        </p:txBody>
      </p:sp>
      <p:pic>
        <p:nvPicPr>
          <p:cNvPr id="4" name="Content Placeholder 3" descr="PCA_Plot_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7" r="-1213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96526" y="3031254"/>
            <a:ext cx="64021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E11.5</a:t>
            </a:r>
          </a:p>
          <a:p>
            <a:r>
              <a:rPr lang="en-US" sz="1600" dirty="0"/>
              <a:t>E9.5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525" y="3820699"/>
            <a:ext cx="121652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KO</a:t>
            </a:r>
          </a:p>
          <a:p>
            <a:r>
              <a:rPr lang="en-US" sz="160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1220509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Cellular reprogramming efficiency as a function of </a:t>
            </a:r>
            <a:r>
              <a:rPr lang="en-US" sz="2800" dirty="0" err="1"/>
              <a:t>Wnt</a:t>
            </a:r>
            <a:r>
              <a:rPr lang="en-US" sz="2800" dirty="0"/>
              <a:t> and Bmp levels</a:t>
            </a:r>
          </a:p>
        </p:txBody>
      </p:sp>
      <p:pic>
        <p:nvPicPr>
          <p:cNvPr id="4" name="Content Placeholder 3" descr="contou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0" y="1371600"/>
            <a:ext cx="9020248" cy="5002546"/>
          </a:xfrm>
        </p:spPr>
      </p:pic>
    </p:spTree>
    <p:extLst>
      <p:ext uri="{BB962C8B-B14F-4D97-AF65-F5344CB8AC3E}">
        <p14:creationId xmlns:p14="http://schemas.microsoft.com/office/powerpoint/2010/main" val="71602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effect on gene expression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243053" y="3462420"/>
            <a:ext cx="914400" cy="1042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Litter effect dominates the variation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323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Plate design: Response over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Before treatment with drug</a:t>
            </a:r>
          </a:p>
        </p:txBody>
      </p:sp>
      <p:pic>
        <p:nvPicPr>
          <p:cNvPr id="11" name="Content Placeholder 10" descr="1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treatment with drug</a:t>
            </a:r>
          </a:p>
        </p:txBody>
      </p:sp>
      <p:sp>
        <p:nvSpPr>
          <p:cNvPr id="13" name="Oval 12"/>
          <p:cNvSpPr/>
          <p:nvPr/>
        </p:nvSpPr>
        <p:spPr>
          <a:xfrm>
            <a:off x="1296737" y="4498449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7433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5277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347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6737" y="6416842"/>
            <a:ext cx="441158" cy="441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673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743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5277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347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6737" y="5871409"/>
            <a:ext cx="441158" cy="441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96737" y="5350042"/>
            <a:ext cx="441158" cy="4411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0173" y="53899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drug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6809" y="5943235"/>
            <a:ext cx="10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dose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2194" y="6488668"/>
            <a:ext cx="111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dose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10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>
          <a:xfrm>
            <a:off x="4659127" y="2180227"/>
            <a:ext cx="3566160" cy="361632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05849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3919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14537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5233" y="4514505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849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919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1453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9523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44255" y="641684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www.cellsignet.com</a:t>
            </a:r>
            <a:r>
              <a:rPr lang="en-US" sz="1600" dirty="0"/>
              <a:t>/media/plates/12.jpg</a:t>
            </a:r>
          </a:p>
        </p:txBody>
      </p:sp>
    </p:spTree>
    <p:extLst>
      <p:ext uri="{BB962C8B-B14F-4D97-AF65-F5344CB8AC3E}">
        <p14:creationId xmlns:p14="http://schemas.microsoft.com/office/powerpoint/2010/main" val="488813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 expression association: smaller effect size</a:t>
            </a:r>
          </a:p>
        </p:txBody>
      </p:sp>
      <p:pic>
        <p:nvPicPr>
          <p:cNvPr id="9" name="Content Placeholder 8" descr="LongitudinalBox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69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Longitudinal data design</a:t>
            </a:r>
          </a:p>
        </p:txBody>
      </p:sp>
      <p:pic>
        <p:nvPicPr>
          <p:cNvPr id="4" name="Content Placeholder 3" descr="LongitudinalLine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20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309894" y="3261895"/>
            <a:ext cx="28073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09938" y="3355458"/>
            <a:ext cx="41549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/>
              <a:t>Mut</a:t>
            </a:r>
            <a:endParaRPr lang="en-US" sz="1050" dirty="0"/>
          </a:p>
          <a:p>
            <a:r>
              <a:rPr lang="en-US" sz="1050" dirty="0"/>
              <a:t>WT</a:t>
            </a:r>
          </a:p>
          <a:p>
            <a:r>
              <a:rPr lang="en-US" sz="105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276375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2975-E57B-7C44-9281-0A4FAA61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ADCF-045D-B147-A275-329CEB7E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u="sng" dirty="0"/>
              <a:t>basic introduction</a:t>
            </a:r>
            <a:r>
              <a:rPr lang="en-US" dirty="0"/>
              <a:t> to concepts underpinning </a:t>
            </a:r>
            <a:r>
              <a:rPr lang="en-US" u="sng" dirty="0"/>
              <a:t>statistics</a:t>
            </a:r>
            <a:r>
              <a:rPr lang="en-US" dirty="0"/>
              <a:t> and </a:t>
            </a:r>
            <a:r>
              <a:rPr lang="en-US" u="sng" dirty="0"/>
              <a:t>experimental design</a:t>
            </a:r>
          </a:p>
          <a:p>
            <a:r>
              <a:rPr lang="en-US" dirty="0"/>
              <a:t>Goal is to get you thinking a little deeper about the data you want to generate and use to make claims about</a:t>
            </a:r>
          </a:p>
          <a:p>
            <a:r>
              <a:rPr lang="en-US" dirty="0"/>
              <a:t>No prerequisites</a:t>
            </a:r>
          </a:p>
          <a:p>
            <a:r>
              <a:rPr lang="en-US" dirty="0"/>
              <a:t>Please interrupt with questions and comments!</a:t>
            </a:r>
          </a:p>
        </p:txBody>
      </p:sp>
    </p:spTree>
    <p:extLst>
      <p:ext uri="{BB962C8B-B14F-4D97-AF65-F5344CB8AC3E}">
        <p14:creationId xmlns:p14="http://schemas.microsoft.com/office/powerpoint/2010/main" val="2785112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chEffectsInScRNA-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Confounding in </a:t>
            </a:r>
            <a:r>
              <a:rPr lang="en-US" sz="2800" dirty="0" err="1"/>
              <a:t>scRNA-seq</a:t>
            </a:r>
            <a:r>
              <a:rPr lang="en-US" sz="2800" dirty="0"/>
              <a:t> data is a big problem</a:t>
            </a:r>
          </a:p>
        </p:txBody>
      </p:sp>
      <p:pic>
        <p:nvPicPr>
          <p:cNvPr id="3" name="Picture 2" descr="scRNA-seqConfou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66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57974"/>
            <a:ext cx="886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Hicks, S. C., Townes, F. W., </a:t>
            </a:r>
            <a:r>
              <a:rPr lang="en-US" sz="1600" dirty="0" err="1"/>
              <a:t>Teng</a:t>
            </a:r>
            <a:r>
              <a:rPr lang="en-US" sz="1600" dirty="0"/>
              <a:t>, M. &amp; Irizarry, R. A. Missing data and technical variability in single-cell </a:t>
            </a:r>
          </a:p>
          <a:p>
            <a:r>
              <a:rPr lang="en-US" sz="1600" dirty="0"/>
              <a:t>RNA-sequencing experiments.  Preprint available </a:t>
            </a:r>
            <a:r>
              <a:rPr lang="en-US" sz="1600" dirty="0" err="1"/>
              <a:t>from:https</a:t>
            </a:r>
            <a:r>
              <a:rPr lang="en-US" sz="1600" dirty="0"/>
              <a:t>://</a:t>
            </a:r>
            <a:r>
              <a:rPr lang="en-US" sz="1600" dirty="0" err="1"/>
              <a:t>doi.org</a:t>
            </a:r>
            <a:r>
              <a:rPr lang="en-US" sz="1600" dirty="0"/>
              <a:t>/10.1093/biostatistics/kxx053 (2017).</a:t>
            </a:r>
          </a:p>
        </p:txBody>
      </p:sp>
    </p:spTree>
    <p:extLst>
      <p:ext uri="{BB962C8B-B14F-4D97-AF65-F5344CB8AC3E}">
        <p14:creationId xmlns:p14="http://schemas.microsoft.com/office/powerpoint/2010/main" val="827811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372675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Please give us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https://www.surveymonkey.com/r/RRTZPTC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~3 min</a:t>
            </a:r>
          </a:p>
        </p:txBody>
      </p:sp>
    </p:spTree>
    <p:extLst>
      <p:ext uri="{BB962C8B-B14F-4D97-AF65-F5344CB8AC3E}">
        <p14:creationId xmlns:p14="http://schemas.microsoft.com/office/powerpoint/2010/main" val="13209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0055-5906-B747-85C9-85F0CB2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Experiment:</a:t>
            </a:r>
            <a:r>
              <a:rPr lang="en-US" sz="2800" dirty="0"/>
              <a:t> Gene controlling developing heart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5B544-C55B-9949-B478-20058A37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3" y="1306760"/>
            <a:ext cx="4918051" cy="55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35135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1. Aggregation</a:t>
            </a:r>
            <a:r>
              <a:rPr lang="en-US" sz="2400" dirty="0"/>
              <a:t>: one number to capture an entire distribution</a:t>
            </a:r>
          </a:p>
        </p:txBody>
      </p:sp>
      <p:pic>
        <p:nvPicPr>
          <p:cNvPr id="10" name="Content Placeholder 9" descr="Aggreg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686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29841</TotalTime>
  <Words>1809</Words>
  <Application>Microsoft Macintosh PowerPoint</Application>
  <PresentationFormat>On-screen Show (4:3)</PresentationFormat>
  <Paragraphs>314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Calibri</vt:lpstr>
      <vt:lpstr>Goudy Old Style</vt:lpstr>
      <vt:lpstr>Impact</vt:lpstr>
      <vt:lpstr>Rockwell</vt:lpstr>
      <vt:lpstr>Inkwell</vt:lpstr>
      <vt:lpstr>Equation</vt:lpstr>
      <vt:lpstr>Introduction to Statistics and Experimental Design</vt:lpstr>
      <vt:lpstr>Historical figures</vt:lpstr>
      <vt:lpstr>Motivation for use of Statistics</vt:lpstr>
      <vt:lpstr>PowerPoint Presentation</vt:lpstr>
      <vt:lpstr>PowerPoint Presentation</vt:lpstr>
      <vt:lpstr>About this course</vt:lpstr>
      <vt:lpstr>Experiment: Gene controlling developing heart</vt:lpstr>
      <vt:lpstr>Seven pillars of statistical wisdom</vt:lpstr>
      <vt:lpstr>1. Aggregation: one number to capture an entire distribution</vt:lpstr>
      <vt:lpstr>Target population</vt:lpstr>
      <vt:lpstr>Seven pillars of statistical wisdom</vt:lpstr>
      <vt:lpstr>2. Information on aggregate measure: rate of gain decreases with increasing sample size</vt:lpstr>
      <vt:lpstr>Seven pillars of statistical wisdom</vt:lpstr>
      <vt:lpstr>3. Inter-comparison: with limited data can make conclusions applicable to larger target population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Two conclusions from the data</vt:lpstr>
      <vt:lpstr>Theoretical distribution of difference in means under the skeptical view-point/Null hypothesis</vt:lpstr>
      <vt:lpstr>Alter underlying variation</vt:lpstr>
      <vt:lpstr>Alter the number of replicates</vt:lpstr>
      <vt:lpstr>Power to detect a difference of means of -15</vt:lpstr>
      <vt:lpstr>Power to detect varying levels of difference in mean differences</vt:lpstr>
      <vt:lpstr>Terminology for Hypothesis Testing</vt:lpstr>
      <vt:lpstr>Z/T-statistic</vt:lpstr>
      <vt:lpstr>T-statistic and sampling distribution</vt:lpstr>
      <vt:lpstr>Continuous response and categorical predictor</vt:lpstr>
      <vt:lpstr>Two categorical variables</vt:lpstr>
      <vt:lpstr>Continuous response with a categorical variable</vt:lpstr>
      <vt:lpstr>Continuous response against a continuous variable</vt:lpstr>
      <vt:lpstr>Seven pillars of statistical wisdom</vt:lpstr>
      <vt:lpstr>4. Likelihood: model variation in the location of data using probability</vt:lpstr>
      <vt:lpstr>Testing for differences in expression of multiple genes</vt:lpstr>
      <vt:lpstr>PowerPoint Presentation</vt:lpstr>
      <vt:lpstr>Look at distribution of p-values</vt:lpstr>
      <vt:lpstr>Seven pillars of statistical wisdom</vt:lpstr>
      <vt:lpstr>PowerPoint Presentation</vt:lpstr>
      <vt:lpstr>Rule of three</vt:lpstr>
      <vt:lpstr>5. Regression: associate multiple (noisy) factors with each other</vt:lpstr>
      <vt:lpstr>Seven pillars of statistical wisdom</vt:lpstr>
      <vt:lpstr>7. Residual: Variation left over after we have captured the known effects</vt:lpstr>
      <vt:lpstr>Residual: Predicted - Observed</vt:lpstr>
      <vt:lpstr>Predict child’s height from parent’s height</vt:lpstr>
      <vt:lpstr>Distribution of error in predicting child’s height</vt:lpstr>
      <vt:lpstr>Seven pillars of statistical wisdom</vt:lpstr>
      <vt:lpstr>7. Design: Capture effects of interest and avoid unwanted variation  </vt:lpstr>
      <vt:lpstr>Which is better? Design 1 or Design 2?</vt:lpstr>
      <vt:lpstr>Which is better? Design 1 or Design 2?</vt:lpstr>
      <vt:lpstr>Which is better? Design 1 or Design 2?</vt:lpstr>
      <vt:lpstr>How many n? What do we need to perform statistical power calculations?</vt:lpstr>
      <vt:lpstr>Genotype and development time effect on gene expression</vt:lpstr>
      <vt:lpstr>Cellular reprogramming efficiency as a function of Wnt and Bmp levels</vt:lpstr>
      <vt:lpstr>Genotype effect on gene expression</vt:lpstr>
      <vt:lpstr>Litter effect dominates the variation</vt:lpstr>
      <vt:lpstr>Plate design: Response over time</vt:lpstr>
      <vt:lpstr>Gene expression association: smaller effect size</vt:lpstr>
      <vt:lpstr>Longitudinal data design</vt:lpstr>
      <vt:lpstr>scRNA-seq data for 3  conditions</vt:lpstr>
      <vt:lpstr>scRNA-seq data for 3  conditions</vt:lpstr>
      <vt:lpstr>PowerPoint Presentation</vt:lpstr>
      <vt:lpstr>Confounding in scRNA-seq data is a big problem</vt:lpstr>
      <vt:lpstr>Seven pillars of statistical wisdom</vt:lpstr>
      <vt:lpstr>Please give us feedback</vt:lpstr>
    </vt:vector>
  </TitlesOfParts>
  <Company>J D Gladstone Institutes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and Experimental Design</dc:title>
  <dc:creator>Reuben Thomas</dc:creator>
  <cp:lastModifiedBy>Microsoft Office User</cp:lastModifiedBy>
  <cp:revision>166</cp:revision>
  <dcterms:created xsi:type="dcterms:W3CDTF">2019-02-08T22:01:19Z</dcterms:created>
  <dcterms:modified xsi:type="dcterms:W3CDTF">2022-02-17T03:11:09Z</dcterms:modified>
</cp:coreProperties>
</file>