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019" r:id="rId1"/>
  </p:sldMasterIdLst>
  <p:notesMasterIdLst>
    <p:notesMasterId r:id="rId85"/>
  </p:notesMasterIdLst>
  <p:sldIdLst>
    <p:sldId id="256" r:id="rId2"/>
    <p:sldId id="310" r:id="rId3"/>
    <p:sldId id="333" r:id="rId4"/>
    <p:sldId id="326" r:id="rId5"/>
    <p:sldId id="327" r:id="rId6"/>
    <p:sldId id="334" r:id="rId7"/>
    <p:sldId id="332" r:id="rId8"/>
    <p:sldId id="257" r:id="rId9"/>
    <p:sldId id="335" r:id="rId10"/>
    <p:sldId id="258" r:id="rId11"/>
    <p:sldId id="336" r:id="rId12"/>
    <p:sldId id="264" r:id="rId13"/>
    <p:sldId id="311" r:id="rId14"/>
    <p:sldId id="337" r:id="rId15"/>
    <p:sldId id="259" r:id="rId16"/>
    <p:sldId id="338" r:id="rId17"/>
    <p:sldId id="312" r:id="rId18"/>
    <p:sldId id="276" r:id="rId19"/>
    <p:sldId id="277" r:id="rId20"/>
    <p:sldId id="278" r:id="rId21"/>
    <p:sldId id="355" r:id="rId22"/>
    <p:sldId id="356" r:id="rId23"/>
    <p:sldId id="279" r:id="rId24"/>
    <p:sldId id="280" r:id="rId25"/>
    <p:sldId id="283" r:id="rId26"/>
    <p:sldId id="353" r:id="rId27"/>
    <p:sldId id="339" r:id="rId28"/>
    <p:sldId id="340" r:id="rId29"/>
    <p:sldId id="284" r:id="rId30"/>
    <p:sldId id="285" r:id="rId31"/>
    <p:sldId id="286" r:id="rId32"/>
    <p:sldId id="287" r:id="rId33"/>
    <p:sldId id="357" r:id="rId34"/>
    <p:sldId id="347" r:id="rId35"/>
    <p:sldId id="348" r:id="rId36"/>
    <p:sldId id="345" r:id="rId37"/>
    <p:sldId id="344" r:id="rId38"/>
    <p:sldId id="346" r:id="rId39"/>
    <p:sldId id="349" r:id="rId40"/>
    <p:sldId id="350" r:id="rId41"/>
    <p:sldId id="351" r:id="rId42"/>
    <p:sldId id="352" r:id="rId43"/>
    <p:sldId id="289" r:id="rId44"/>
    <p:sldId id="281" r:id="rId45"/>
    <p:sldId id="282" r:id="rId46"/>
    <p:sldId id="290" r:id="rId47"/>
    <p:sldId id="291" r:id="rId48"/>
    <p:sldId id="292" r:id="rId49"/>
    <p:sldId id="305" r:id="rId50"/>
    <p:sldId id="314" r:id="rId51"/>
    <p:sldId id="260" r:id="rId52"/>
    <p:sldId id="275" r:id="rId53"/>
    <p:sldId id="293" r:id="rId54"/>
    <p:sldId id="294" r:id="rId55"/>
    <p:sldId id="315" r:id="rId56"/>
    <p:sldId id="263" r:id="rId57"/>
    <p:sldId id="299" r:id="rId58"/>
    <p:sldId id="262" r:id="rId59"/>
    <p:sldId id="316" r:id="rId60"/>
    <p:sldId id="320" r:id="rId61"/>
    <p:sldId id="317" r:id="rId62"/>
    <p:sldId id="318" r:id="rId63"/>
    <p:sldId id="319" r:id="rId64"/>
    <p:sldId id="321" r:id="rId65"/>
    <p:sldId id="306" r:id="rId66"/>
    <p:sldId id="307" r:id="rId67"/>
    <p:sldId id="308" r:id="rId68"/>
    <p:sldId id="309" r:id="rId69"/>
    <p:sldId id="313" r:id="rId70"/>
    <p:sldId id="354" r:id="rId71"/>
    <p:sldId id="265" r:id="rId72"/>
    <p:sldId id="297" r:id="rId73"/>
    <p:sldId id="295" r:id="rId74"/>
    <p:sldId id="296" r:id="rId75"/>
    <p:sldId id="298" r:id="rId76"/>
    <p:sldId id="300" r:id="rId77"/>
    <p:sldId id="301" r:id="rId78"/>
    <p:sldId id="328" r:id="rId79"/>
    <p:sldId id="329" r:id="rId80"/>
    <p:sldId id="330" r:id="rId81"/>
    <p:sldId id="331" r:id="rId82"/>
    <p:sldId id="322" r:id="rId83"/>
    <p:sldId id="323" r:id="rId8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358"/>
    <p:restoredTop sz="94674"/>
  </p:normalViewPr>
  <p:slideViewPr>
    <p:cSldViewPr snapToGrid="0" snapToObjects="1">
      <p:cViewPr varScale="1">
        <p:scale>
          <a:sx n="124" d="100"/>
          <a:sy n="124" d="100"/>
        </p:scale>
        <p:origin x="1824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tableStyles" Target="tableStyle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viewProps" Target="viewProp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image" Target="../media/image2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2" Type="http://schemas.openxmlformats.org/officeDocument/2006/relationships/image" Target="../media/image52.emf"/><Relationship Id="rId1" Type="http://schemas.openxmlformats.org/officeDocument/2006/relationships/image" Target="../media/image5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9784B1-012E-964D-ACA3-99AA60317338}" type="datetimeFigureOut">
              <a:rPr lang="en-US" smtClean="0"/>
              <a:t>2/16/22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61CBE4-1A0C-AC44-8C78-6615A674AA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7879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www.ahajournals.org</a:t>
            </a:r>
            <a:r>
              <a:rPr lang="en-US" dirty="0"/>
              <a:t>/</a:t>
            </a:r>
            <a:r>
              <a:rPr lang="en-US" dirty="0" err="1"/>
              <a:t>doi</a:t>
            </a:r>
            <a:r>
              <a:rPr lang="en-US" dirty="0"/>
              <a:t>/</a:t>
            </a:r>
            <a:r>
              <a:rPr lang="en-US" dirty="0" err="1"/>
              <a:t>epub</a:t>
            </a:r>
            <a:r>
              <a:rPr lang="en-US" dirty="0"/>
              <a:t>/10.1161/CIRCEP.108.829341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61CBE4-1A0C-AC44-8C78-6615A674AAD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0198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3124200"/>
            <a:ext cx="6477000" cy="1914144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800" y="5056632"/>
            <a:ext cx="6477000" cy="1174088"/>
          </a:xfrm>
        </p:spPr>
        <p:txBody>
          <a:bodyPr vert="horz" lIns="91440" tIns="0" rIns="45720" bIns="0" rtlCol="0">
            <a:normAutofit/>
          </a:bodyPr>
          <a:lstStyle>
            <a:lvl1pPr marL="0" indent="0" algn="l" defTabSz="914400" rtl="0" eaLnBrk="1" latinLnBrk="0" hangingPunct="1">
              <a:lnSpc>
                <a:spcPts val="2600"/>
              </a:lnSpc>
              <a:spcBef>
                <a:spcPts val="0"/>
              </a:spcBef>
              <a:buSzPct val="90000"/>
              <a:buFontTx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00216"/>
            <a:ext cx="1984248" cy="27432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E4FE9C9F-28F2-6749-B0AA-F6776A96C2D1}" type="datetimeFigureOut">
              <a:rPr lang="en-US" smtClean="0"/>
              <a:t>2/16/22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59352" y="6300216"/>
            <a:ext cx="3813048" cy="27432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300216"/>
            <a:ext cx="685800" cy="274320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E9C9F-28F2-6749-B0AA-F6776A96C2D1}" type="datetimeFigureOut">
              <a:rPr lang="en-US" smtClean="0"/>
              <a:t>2/16/22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81D4F-9F96-9A40-8A2C-D4C9F2864851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tabLst/>
              <a:defRPr sz="1800"/>
            </a:lvl6pPr>
            <a:lvl7pPr marL="2290763" indent="-344488">
              <a:tabLst/>
              <a:defRPr sz="1800"/>
            </a:lvl7pPr>
            <a:lvl8pPr marL="2290763" indent="-344488">
              <a:tabLst/>
              <a:defRPr sz="1800"/>
            </a:lvl8pPr>
            <a:lvl9pPr marL="2290763" indent="-344488">
              <a:tabLst/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E9C9F-28F2-6749-B0AA-F6776A96C2D1}" type="datetimeFigureOut">
              <a:rPr lang="en-US" smtClean="0"/>
              <a:t>2/16/22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81D4F-9F96-9A40-8A2C-D4C9F286485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E9C9F-28F2-6749-B0AA-F6776A96C2D1}" type="datetimeFigureOut">
              <a:rPr lang="en-US" smtClean="0"/>
              <a:t>2/16/22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81D4F-9F96-9A40-8A2C-D4C9F28648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E9C9F-28F2-6749-B0AA-F6776A96C2D1}" type="datetimeFigureOut">
              <a:rPr lang="en-US" smtClean="0"/>
              <a:t>2/16/22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81D4F-9F96-9A40-8A2C-D4C9F28648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690048"/>
            <a:ext cx="356393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7250" y="368490"/>
            <a:ext cx="3566160" cy="562749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 marL="2290763" indent="-344488">
              <a:defRPr sz="2000"/>
            </a:lvl7pPr>
            <a:lvl8pPr marL="2290763" indent="-344488">
              <a:defRPr sz="2000"/>
            </a:lvl8pPr>
            <a:lvl9pPr marL="2290763" indent="-344488"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398" y="2866030"/>
            <a:ext cx="3563938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E9C9F-28F2-6749-B0AA-F6776A96C2D1}" type="datetimeFigureOut">
              <a:rPr lang="en-US" smtClean="0"/>
              <a:t>2/16/22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7546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7544" y="2699982"/>
            <a:ext cx="3566160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E9C9F-28F2-6749-B0AA-F6776A96C2D1}" type="datetimeFigureOut">
              <a:rPr lang="en-US" smtClean="0"/>
              <a:t>2/16/22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81D4F-9F96-9A40-8A2C-D4C9F2864851}" type="slidenum">
              <a:rPr lang="en-US" smtClean="0"/>
              <a:t>‹#›</a:t>
            </a:fld>
            <a:endParaRPr lang="en-US"/>
          </a:p>
        </p:txBody>
      </p:sp>
      <p:grpSp>
        <p:nvGrpSpPr>
          <p:cNvPr id="3" name="Group 7"/>
          <p:cNvGrpSpPr/>
          <p:nvPr/>
        </p:nvGrpSpPr>
        <p:grpSpPr>
          <a:xfrm rot="21421631">
            <a:off x="629028" y="505650"/>
            <a:ext cx="3850925" cy="5516274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4"/>
          </p:nvPr>
        </p:nvSpPr>
        <p:spPr>
          <a:xfrm rot="21421631">
            <a:off x="808793" y="667560"/>
            <a:ext cx="3468664" cy="512472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3"/>
          <p:cNvGrpSpPr/>
          <p:nvPr/>
        </p:nvGrpSpPr>
        <p:grpSpPr>
          <a:xfrm rot="21214351">
            <a:off x="313409" y="3520798"/>
            <a:ext cx="4088024" cy="302602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6"/>
          </p:nvPr>
        </p:nvSpPr>
        <p:spPr>
          <a:xfrm rot="21214351">
            <a:off x="491057" y="3682579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232774">
            <a:off x="169481" y="241256"/>
            <a:ext cx="4088024" cy="3026020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347129" y="403037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3434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3432" y="2699982"/>
            <a:ext cx="3566160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E9C9F-28F2-6749-B0AA-F6776A96C2D1}" type="datetimeFigureOut">
              <a:rPr lang="en-US" smtClean="0"/>
              <a:t>2/16/22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81D4F-9F96-9A40-8A2C-D4C9F28648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32774">
            <a:off x="2059282" y="379100"/>
            <a:ext cx="5031327" cy="3443312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8736"/>
            <a:ext cx="7315200" cy="98797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E9C9F-28F2-6749-B0AA-F6776A96C2D1}" type="datetimeFigureOut">
              <a:rPr lang="en-US" smtClean="0"/>
              <a:t>2/16/22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81D4F-9F96-9A40-8A2C-D4C9F2864851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2248157" y="564564"/>
            <a:ext cx="4653577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3" name="Group 13"/>
          <p:cNvGrpSpPr/>
          <p:nvPr/>
        </p:nvGrpSpPr>
        <p:grpSpPr>
          <a:xfrm rot="21420000">
            <a:off x="113687" y="116368"/>
            <a:ext cx="3969060" cy="370536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7"/>
          </p:nvPr>
        </p:nvSpPr>
        <p:spPr>
          <a:xfrm rot="21420000">
            <a:off x="299151" y="304998"/>
            <a:ext cx="3598455" cy="3334235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360000">
            <a:off x="4165479" y="323141"/>
            <a:ext cx="4792693" cy="3443312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6"/>
          </p:nvPr>
        </p:nvSpPr>
        <p:spPr>
          <a:xfrm rot="360000">
            <a:off x="4336486" y="507668"/>
            <a:ext cx="4432860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6106"/>
            <a:ext cx="7315200" cy="99060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E9C9F-28F2-6749-B0AA-F6776A96C2D1}" type="datetimeFigureOut">
              <a:rPr lang="en-US" smtClean="0"/>
              <a:t>2/16/22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81D4F-9F96-9A40-8A2C-D4C9F28648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E9C9F-28F2-6749-B0AA-F6776A96C2D1}" type="datetimeFigureOut">
              <a:rPr lang="en-US" smtClean="0"/>
              <a:t>2/16/22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81D4F-9F96-9A40-8A2C-D4C9F28648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E9C9F-28F2-6749-B0AA-F6776A96C2D1}" type="datetimeFigureOut">
              <a:rPr lang="en-US" smtClean="0"/>
              <a:t>2/16/22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81D4F-9F96-9A40-8A2C-D4C9F28648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51682" y="450851"/>
            <a:ext cx="846083" cy="5357812"/>
          </a:xfrm>
        </p:spPr>
        <p:txBody>
          <a:bodyPr vert="eaVert" anchor="t" anchorCtr="0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450851"/>
            <a:ext cx="5943600" cy="5357812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E9C9F-28F2-6749-B0AA-F6776A96C2D1}" type="datetimeFigureOut">
              <a:rPr lang="en-US" smtClean="0"/>
              <a:t>2/16/22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81D4F-9F96-9A40-8A2C-D4C9F28648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Watermark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122215" y="3200400"/>
            <a:ext cx="8021782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0813" y="3833095"/>
            <a:ext cx="4724400" cy="1209964"/>
          </a:xfrm>
        </p:spPr>
        <p:txBody>
          <a:bodyPr lIns="45720" tIns="0" rIns="45720" bIns="0" anchor="b" anchorCtr="0">
            <a:noAutofit/>
          </a:bodyPr>
          <a:lstStyle>
            <a:lvl1pPr algn="l">
              <a:lnSpc>
                <a:spcPts val="5000"/>
              </a:lnSpc>
              <a:defRPr sz="460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0813" y="5056909"/>
            <a:ext cx="4724400" cy="1156586"/>
          </a:xfrm>
        </p:spPr>
        <p:txBody>
          <a:bodyPr lIns="91440" tIns="0" rIns="45720" bIns="0">
            <a:normAutofit/>
          </a:bodyPr>
          <a:lstStyle>
            <a:lvl1pPr marL="0" indent="0" algn="l">
              <a:lnSpc>
                <a:spcPts val="2600"/>
              </a:lnSpc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98744"/>
            <a:ext cx="1981200" cy="273050"/>
          </a:xfrm>
        </p:spPr>
        <p:txBody>
          <a:bodyPr/>
          <a:lstStyle>
            <a:lvl1pPr algn="l">
              <a:defRPr sz="1100">
                <a:latin typeface="Rockwell" pitchFamily="18" charset="0"/>
              </a:defRPr>
            </a:lvl1pPr>
          </a:lstStyle>
          <a:p>
            <a:fld id="{E4FE9C9F-28F2-6749-B0AA-F6776A96C2D1}" type="datetimeFigureOut">
              <a:rPr lang="en-US" smtClean="0"/>
              <a:t>2/16/22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400" y="6298744"/>
            <a:ext cx="3810000" cy="27305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64856" y="6312392"/>
            <a:ext cx="685800" cy="265089"/>
          </a:xfrm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1D381D4F-9F96-9A40-8A2C-D4C9F2864851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94560"/>
            <a:ext cx="7772400" cy="1362075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b="1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57016"/>
            <a:ext cx="7772400" cy="987552"/>
          </a:xfrm>
        </p:spPr>
        <p:txBody>
          <a:bodyPr vert="horz" lIns="91440" tIns="0" rIns="45720" bIns="0" rtlCol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SzPct val="90000"/>
              <a:buFontTx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E9C9F-28F2-6749-B0AA-F6776A96C2D1}" type="datetimeFigureOut">
              <a:rPr lang="en-US" smtClean="0"/>
              <a:t>2/16/22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81D4F-9F96-9A40-8A2C-D4C9F2864851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Watermar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12693" y="1689847"/>
            <a:ext cx="8431303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196353"/>
            <a:ext cx="5334000" cy="1362075"/>
          </a:xfrm>
        </p:spPr>
        <p:txBody>
          <a:bodyPr lIns="45720" tIns="0" rIns="45720" bIns="0" anchor="b" anchorCtr="0"/>
          <a:lstStyle>
            <a:lvl1pPr algn="l">
              <a:lnSpc>
                <a:spcPts val="5000"/>
              </a:lnSpc>
              <a:defRPr sz="4600" b="1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60618"/>
            <a:ext cx="5334000" cy="983087"/>
          </a:xfrm>
        </p:spPr>
        <p:txBody>
          <a:bodyPr tIns="0" rIns="45720" bIns="0" anchor="t" anchorCtr="0"/>
          <a:lstStyle>
            <a:lvl1pPr marL="0" indent="0"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E9C9F-28F2-6749-B0AA-F6776A96C2D1}" type="datetimeFigureOut">
              <a:rPr lang="en-US" smtClean="0"/>
              <a:t>2/16/22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81D4F-9F96-9A40-8A2C-D4C9F2864851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Picture"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2775" y="4069804"/>
            <a:ext cx="553878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600" b="1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1240000">
            <a:off x="654352" y="445180"/>
            <a:ext cx="5416247" cy="3630168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1240000">
            <a:off x="857677" y="632632"/>
            <a:ext cx="5009597" cy="325526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58117" y="5230906"/>
            <a:ext cx="5532958" cy="865093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E9C9F-28F2-6749-B0AA-F6776A96C2D1}" type="datetimeFigureOut">
              <a:rPr lang="en-US" smtClean="0"/>
              <a:t>2/16/22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81D4F-9F96-9A40-8A2C-D4C9F28648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E9C9F-28F2-6749-B0AA-F6776A96C2D1}" type="datetimeFigureOut">
              <a:rPr lang="en-US" smtClean="0"/>
              <a:t>2/16/22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81D4F-9F96-9A40-8A2C-D4C9F28648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326" y="1419366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7367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290763" indent="-344488">
              <a:defRPr sz="1600"/>
            </a:lvl6pPr>
            <a:lvl7pPr marL="2290763" indent="-344488">
              <a:defRPr sz="1600"/>
            </a:lvl7pPr>
            <a:lvl8pPr marL="2290763" indent="-344488">
              <a:defRPr sz="1600"/>
            </a:lvl8pPr>
            <a:lvl9pPr marL="2290763" indent="-344488"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30247" y="1419366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6514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290763" indent="-344488">
              <a:defRPr sz="1600"/>
            </a:lvl6pPr>
            <a:lvl7pPr marL="2290763" indent="-344488">
              <a:defRPr sz="1600"/>
            </a:lvl7pPr>
            <a:lvl8pPr marL="2290763" indent="-344488">
              <a:defRPr sz="1600"/>
            </a:lvl8pPr>
            <a:lvl9pPr marL="2290763" indent="-344488"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E9C9F-28F2-6749-B0AA-F6776A96C2D1}" type="datetimeFigureOut">
              <a:rPr lang="en-US" smtClean="0"/>
              <a:t>2/16/22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81D4F-9F96-9A40-8A2C-D4C9F2864851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39" y="1897040"/>
            <a:ext cx="3228975" cy="142875"/>
          </a:xfrm>
          <a:prstGeom prst="rect">
            <a:avLst/>
          </a:prstGeom>
        </p:spPr>
      </p:pic>
      <p:pic>
        <p:nvPicPr>
          <p:cNvPr id="13" name="Picture 12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960" y="1897040"/>
            <a:ext cx="3228975" cy="142875"/>
          </a:xfrm>
          <a:prstGeom prst="rect">
            <a:avLst/>
          </a:prstGeom>
        </p:spPr>
      </p:pic>
      <p:pic>
        <p:nvPicPr>
          <p:cNvPr id="12" name="Picture 11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39" y="1897040"/>
            <a:ext cx="3228975" cy="142875"/>
          </a:xfrm>
          <a:prstGeom prst="rect">
            <a:avLst/>
          </a:prstGeom>
        </p:spPr>
      </p:pic>
      <p:pic>
        <p:nvPicPr>
          <p:cNvPr id="14" name="Picture 13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960" y="1897040"/>
            <a:ext cx="3228975" cy="1428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E9C9F-28F2-6749-B0AA-F6776A96C2D1}" type="datetimeFigureOut">
              <a:rPr lang="en-US" smtClean="0"/>
              <a:t>2/16/22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81D4F-9F96-9A40-8A2C-D4C9F286485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8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7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503238"/>
            <a:ext cx="7313613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735138"/>
            <a:ext cx="7313613" cy="40560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63438" y="6314461"/>
            <a:ext cx="1295400" cy="2650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E4FE9C9F-28F2-6749-B0AA-F6776A96C2D1}" type="datetimeFigureOut">
              <a:rPr lang="en-US" smtClean="0"/>
              <a:t>2/16/22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2607" y="6305797"/>
            <a:ext cx="3717967" cy="2592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21388" y="5476097"/>
            <a:ext cx="1483056" cy="8518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</a:lstStyle>
          <a:p>
            <a:fld id="{1D381D4F-9F96-9A40-8A2C-D4C9F286485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0" r:id="rId1"/>
    <p:sldLayoutId id="2147484021" r:id="rId2"/>
    <p:sldLayoutId id="2147484022" r:id="rId3"/>
    <p:sldLayoutId id="2147484023" r:id="rId4"/>
    <p:sldLayoutId id="2147484024" r:id="rId5"/>
    <p:sldLayoutId id="2147484025" r:id="rId6"/>
    <p:sldLayoutId id="2147484026" r:id="rId7"/>
    <p:sldLayoutId id="2147484027" r:id="rId8"/>
    <p:sldLayoutId id="2147484028" r:id="rId9"/>
    <p:sldLayoutId id="2147484029" r:id="rId10"/>
    <p:sldLayoutId id="2147484030" r:id="rId11"/>
    <p:sldLayoutId id="2147484031" r:id="rId12"/>
    <p:sldLayoutId id="2147484032" r:id="rId13"/>
    <p:sldLayoutId id="2147484033" r:id="rId14"/>
    <p:sldLayoutId id="2147484034" r:id="rId15"/>
    <p:sldLayoutId id="2147484035" r:id="rId16"/>
    <p:sldLayoutId id="2147484036" r:id="rId17"/>
    <p:sldLayoutId id="2147484037" r:id="rId18"/>
    <p:sldLayoutId id="2147484038" r:id="rId19"/>
    <p:sldLayoutId id="2147484039" r:id="rId20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63550" indent="-463550" algn="l" defTabSz="914400" rtl="0" eaLnBrk="1" latinLnBrk="0" hangingPunct="1">
        <a:spcBef>
          <a:spcPts val="2000"/>
        </a:spcBef>
        <a:buSzPct val="90000"/>
        <a:buFontTx/>
        <a:buBlip>
          <a:blip r:embed="rId22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SzPct val="90000"/>
        <a:buFontTx/>
        <a:buBlip>
          <a:blip r:embed="rId23"/>
        </a:buBlip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255713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025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938338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90763" indent="-344488" algn="l" defTabSz="914400" rtl="0" eaLnBrk="1" latinLnBrk="0" hangingPunct="1">
        <a:spcBef>
          <a:spcPct val="20000"/>
        </a:spcBef>
        <a:buSzPct val="90000"/>
        <a:buFontTx/>
        <a:buBlip>
          <a:blip r:embed="rId22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2625725" indent="-344488" algn="l" defTabSz="914400" rtl="0" eaLnBrk="1" latinLnBrk="0" hangingPunct="1">
        <a:spcBef>
          <a:spcPct val="20000"/>
        </a:spcBef>
        <a:buSzPct val="90000"/>
        <a:buFontTx/>
        <a:buBlip>
          <a:blip r:embed="rId24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7pPr>
      <a:lvl8pPr marL="2970213" indent="-344488" algn="l" defTabSz="914400" rtl="0" eaLnBrk="1" latinLnBrk="0" hangingPunct="1">
        <a:spcBef>
          <a:spcPct val="20000"/>
        </a:spcBef>
        <a:buSzPct val="90000"/>
        <a:buFontTx/>
        <a:buBlip>
          <a:blip r:embed="rId22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8pPr>
      <a:lvl9pPr marL="3313113" indent="-344488" algn="l" defTabSz="914400" rtl="0" eaLnBrk="1" latinLnBrk="0" hangingPunct="1">
        <a:spcBef>
          <a:spcPct val="20000"/>
        </a:spcBef>
        <a:buSzPct val="90000"/>
        <a:buFontTx/>
        <a:buBlip>
          <a:blip r:embed="rId23"/>
        </a:buBlip>
        <a:defRPr lang="en-US" sz="1800" kern="1200" dirty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image" Target="../media/image28.emf"/><Relationship Id="rId7" Type="http://schemas.openxmlformats.org/officeDocument/2006/relationships/image" Target="../media/image26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25.e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27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1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4.emf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8.em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46.emf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image" Target="../media/image28.emf"/><Relationship Id="rId7" Type="http://schemas.openxmlformats.org/officeDocument/2006/relationships/image" Target="../media/image52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51.emf"/><Relationship Id="rId4" Type="http://schemas.openxmlformats.org/officeDocument/2006/relationships/oleObject" Target="../embeddings/oleObject5.bin"/><Relationship Id="rId9" Type="http://schemas.openxmlformats.org/officeDocument/2006/relationships/image" Target="../media/image53.emf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8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emf"/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8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emf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emf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emf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emf"/><Relationship Id="rId2" Type="http://schemas.openxmlformats.org/officeDocument/2006/relationships/image" Target="../media/image62.emf"/><Relationship Id="rId1" Type="http://schemas.openxmlformats.org/officeDocument/2006/relationships/slideLayout" Target="../slideLayouts/slideLayout8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emf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emf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emf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emf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emf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emf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g"/><Relationship Id="rId1" Type="http://schemas.openxmlformats.org/officeDocument/2006/relationships/slideLayout" Target="../slideLayouts/slideLayout8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emf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emf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emf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13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1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urveymonkey.com/r/RRTZPTC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Introduction to Statistics and Experimental Design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Reuben Thomas</a:t>
            </a:r>
          </a:p>
          <a:p>
            <a:r>
              <a:rPr lang="en-US" dirty="0"/>
              <a:t>Gladstone Bioinformatics Core</a:t>
            </a:r>
          </a:p>
          <a:p>
            <a:r>
              <a:rPr lang="en-US" dirty="0"/>
              <a:t>2/22/2022</a:t>
            </a:r>
          </a:p>
        </p:txBody>
      </p:sp>
    </p:spTree>
    <p:extLst>
      <p:ext uri="{BB962C8B-B14F-4D97-AF65-F5344CB8AC3E}">
        <p14:creationId xmlns:p14="http://schemas.microsoft.com/office/powerpoint/2010/main" val="11833074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 dirty="0"/>
              <a:t>1. Aggregation</a:t>
            </a:r>
            <a:r>
              <a:rPr lang="en-US" sz="2400" dirty="0"/>
              <a:t>: one number to capture an entire distribution</a:t>
            </a:r>
          </a:p>
        </p:txBody>
      </p:sp>
      <p:pic>
        <p:nvPicPr>
          <p:cNvPr id="10" name="Content Placeholder 9" descr="Aggregation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157" r="-4015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2436862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D9CF5C-D3AC-9042-8AA2-874C29AB92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2000" b="1" dirty="0"/>
              <a:t>Poll:</a:t>
            </a:r>
            <a:r>
              <a:rPr lang="en-US" sz="2000" dirty="0"/>
              <a:t> Over what group of samples is the mean expression implied when we say that the mean of the expression of the genes is shifted up?</a:t>
            </a:r>
            <a:br>
              <a:rPr lang="en-US" sz="2000" dirty="0"/>
            </a:br>
            <a:endParaRPr lang="en-US" sz="2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3621E7-50F9-704B-8F50-C62A1A11A2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94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Target population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All subjects/units that we want base our claims/conclusions on</a:t>
            </a:r>
          </a:p>
          <a:p>
            <a:pPr lvl="1"/>
            <a:r>
              <a:rPr lang="en-US" dirty="0"/>
              <a:t>The cardiac tissue of all mice at embryonic stage E9.5</a:t>
            </a:r>
          </a:p>
          <a:p>
            <a:pPr lvl="1"/>
            <a:r>
              <a:rPr lang="en-US" dirty="0"/>
              <a:t>All children below 5 years old who are diagnosed with autism</a:t>
            </a:r>
          </a:p>
        </p:txBody>
      </p:sp>
    </p:spTree>
    <p:extLst>
      <p:ext uri="{BB962C8B-B14F-4D97-AF65-F5344CB8AC3E}">
        <p14:creationId xmlns:p14="http://schemas.microsoft.com/office/powerpoint/2010/main" val="3633215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Seven pillars of statistical wisdom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Aggregation</a:t>
            </a:r>
          </a:p>
          <a:p>
            <a:r>
              <a:rPr lang="en-US" b="1" dirty="0"/>
              <a:t>Information</a:t>
            </a:r>
          </a:p>
          <a:p>
            <a:r>
              <a:rPr lang="en-US" dirty="0"/>
              <a:t>Inter-comparison</a:t>
            </a:r>
          </a:p>
          <a:p>
            <a:r>
              <a:rPr lang="en-US" dirty="0"/>
              <a:t>Likelihood</a:t>
            </a:r>
          </a:p>
          <a:p>
            <a:r>
              <a:rPr lang="en-US" dirty="0"/>
              <a:t>Regression</a:t>
            </a:r>
          </a:p>
          <a:p>
            <a:r>
              <a:rPr lang="en-US" dirty="0"/>
              <a:t>Residuals</a:t>
            </a:r>
          </a:p>
          <a:p>
            <a:r>
              <a:rPr lang="en-US" dirty="0"/>
              <a:t>Experimental design</a:t>
            </a:r>
          </a:p>
        </p:txBody>
      </p:sp>
      <p:pic>
        <p:nvPicPr>
          <p:cNvPr id="4" name="Picture 3" descr="1920px-Seven_Pillars_2008_e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6734" y="2247232"/>
            <a:ext cx="5113794" cy="243171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23902" y="4732118"/>
            <a:ext cx="51598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https://</a:t>
            </a:r>
            <a:r>
              <a:rPr lang="en-US" sz="1400" dirty="0" err="1"/>
              <a:t>commons.wikimedia.org</a:t>
            </a:r>
            <a:r>
              <a:rPr lang="en-US" sz="1400" dirty="0"/>
              <a:t>/wiki/File:Seven_Pillars_2008_e5.jpg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4003" y="6221300"/>
            <a:ext cx="71761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Stephen M. Stigler. 2016. Seven Pillars of Statistical Wisdom. Harvard University Press</a:t>
            </a:r>
          </a:p>
        </p:txBody>
      </p:sp>
    </p:spTree>
    <p:extLst>
      <p:ext uri="{BB962C8B-B14F-4D97-AF65-F5344CB8AC3E}">
        <p14:creationId xmlns:p14="http://schemas.microsoft.com/office/powerpoint/2010/main" val="42342778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027048-D150-C142-A003-CF860D4FA1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C79326-4177-0C47-B0E1-BA8272B035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many samples does one need to get “sufficient” information about the location/mean of a given distribution?</a:t>
            </a:r>
          </a:p>
          <a:p>
            <a:r>
              <a:rPr lang="en-US" dirty="0"/>
              <a:t>More the better….</a:t>
            </a:r>
          </a:p>
        </p:txBody>
      </p:sp>
    </p:spTree>
    <p:extLst>
      <p:ext uri="{BB962C8B-B14F-4D97-AF65-F5344CB8AC3E}">
        <p14:creationId xmlns:p14="http://schemas.microsoft.com/office/powerpoint/2010/main" val="80003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/>
              <a:t>2. Information on aggregate measure</a:t>
            </a:r>
            <a:r>
              <a:rPr lang="en-US" sz="2800" dirty="0"/>
              <a:t>: rate of gain decreases with increasing sample size</a:t>
            </a:r>
          </a:p>
        </p:txBody>
      </p:sp>
      <p:pic>
        <p:nvPicPr>
          <p:cNvPr id="16" name="Content Placeholder 15" descr="Information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157" r="-4015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2682459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F2CC5F-C6AF-FA45-8BE5-FB5992AF45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AA941B-831E-E542-B712-8EF0E6B4E1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Poll:</a:t>
            </a:r>
            <a:r>
              <a:rPr lang="en-US" dirty="0"/>
              <a:t> Dr. Shady Joe was told that he needed 10 measurements of Sars-CoV-2 antibodies in a local county to get an accurate measure of seroprevalence in this population. He asked a friend to submit their samples for testing on multiple days to make up this number. Did he get an accurate measure of seroprevalence in this population?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E0AABB3-0B68-0444-9324-71BD85BDF60A}"/>
              </a:ext>
            </a:extLst>
          </p:cNvPr>
          <p:cNvSpPr txBox="1"/>
          <p:nvPr/>
        </p:nvSpPr>
        <p:spPr>
          <a:xfrm>
            <a:off x="554804" y="5393933"/>
            <a:ext cx="79633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It is important to get samples representative of the population over which you want to</a:t>
            </a:r>
          </a:p>
          <a:p>
            <a:r>
              <a:rPr lang="en-US" dirty="0"/>
              <a:t>base your conclusions on!</a:t>
            </a:r>
          </a:p>
        </p:txBody>
      </p:sp>
    </p:spTree>
    <p:extLst>
      <p:ext uri="{BB962C8B-B14F-4D97-AF65-F5344CB8AC3E}">
        <p14:creationId xmlns:p14="http://schemas.microsoft.com/office/powerpoint/2010/main" val="300381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Seven pillars of statistical wisdom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rgbClr val="7F7F7F"/>
                </a:solidFill>
              </a:rPr>
              <a:t>Aggregation</a:t>
            </a:r>
          </a:p>
          <a:p>
            <a:r>
              <a:rPr lang="en-US" dirty="0">
                <a:solidFill>
                  <a:srgbClr val="7F7F7F"/>
                </a:solidFill>
              </a:rPr>
              <a:t>Information</a:t>
            </a:r>
          </a:p>
          <a:p>
            <a:r>
              <a:rPr lang="en-US" b="1" dirty="0"/>
              <a:t>Inter-comparison</a:t>
            </a:r>
          </a:p>
          <a:p>
            <a:r>
              <a:rPr lang="en-US" dirty="0"/>
              <a:t>Likelihood</a:t>
            </a:r>
          </a:p>
          <a:p>
            <a:r>
              <a:rPr lang="en-US" dirty="0"/>
              <a:t>Regression</a:t>
            </a:r>
          </a:p>
          <a:p>
            <a:r>
              <a:rPr lang="en-US" dirty="0"/>
              <a:t>Residuals</a:t>
            </a:r>
          </a:p>
          <a:p>
            <a:r>
              <a:rPr lang="en-US" dirty="0"/>
              <a:t>Experimental design</a:t>
            </a:r>
          </a:p>
        </p:txBody>
      </p:sp>
      <p:pic>
        <p:nvPicPr>
          <p:cNvPr id="4" name="Picture 3" descr="1920px-Seven_Pillars_2008_e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6734" y="2247232"/>
            <a:ext cx="5113794" cy="243171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23902" y="4732118"/>
            <a:ext cx="51598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https://</a:t>
            </a:r>
            <a:r>
              <a:rPr lang="en-US" sz="1400" dirty="0" err="1"/>
              <a:t>commons.wikimedia.org</a:t>
            </a:r>
            <a:r>
              <a:rPr lang="en-US" sz="1400" dirty="0"/>
              <a:t>/wiki/File:Seven_Pillars_2008_e5.jpg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4003" y="6221300"/>
            <a:ext cx="71761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Stephen M. Stigler. 2016. Seven Pillars of Statistical Wisdom. Harvard University Press</a:t>
            </a:r>
          </a:p>
        </p:txBody>
      </p:sp>
    </p:spTree>
    <p:extLst>
      <p:ext uri="{BB962C8B-B14F-4D97-AF65-F5344CB8AC3E}">
        <p14:creationId xmlns:p14="http://schemas.microsoft.com/office/powerpoint/2010/main" val="42342778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/>
              <a:t>3. Inter-comparison</a:t>
            </a:r>
            <a:r>
              <a:rPr lang="en-US" sz="2800" dirty="0"/>
              <a:t>: with limited data can make conclusions applicable to larger target population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71979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Is gene differentially expressed between the two developmental time-points?</a:t>
            </a:r>
          </a:p>
        </p:txBody>
      </p:sp>
      <p:pic>
        <p:nvPicPr>
          <p:cNvPr id="4" name="Content Placeholder 3" descr="boxplot_of_gene_expression_two_timepoints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157" r="-4015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201038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Historical figures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Ibn</a:t>
            </a:r>
            <a:r>
              <a:rPr lang="en-US" dirty="0"/>
              <a:t> </a:t>
            </a:r>
            <a:r>
              <a:rPr lang="en-US" dirty="0" err="1"/>
              <a:t>Sina</a:t>
            </a:r>
            <a:r>
              <a:rPr lang="en-US" dirty="0"/>
              <a:t> </a:t>
            </a:r>
          </a:p>
        </p:txBody>
      </p:sp>
      <p:pic>
        <p:nvPicPr>
          <p:cNvPr id="8" name="Content Placeholder 7" descr="220px-Avicenna_Portrait_on_Silver_Vase_-_Museum_at_BuAli_Sina_(Avicenna)_Mausoleum_-_Hamadan_-_Western_Iran_(7423560860)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667" r="-15667"/>
          <a:stretch>
            <a:fillRect/>
          </a:stretch>
        </p:blipFill>
        <p:spPr/>
      </p:pic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Ronald Fisher </a:t>
            </a:r>
          </a:p>
        </p:txBody>
      </p:sp>
      <p:pic>
        <p:nvPicPr>
          <p:cNvPr id="11" name="Content Placeholder 10" descr="RonaldFisher.jpg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742" r="-15742"/>
          <a:stretch>
            <a:fillRect/>
          </a:stretch>
        </p:blipFill>
        <p:spPr/>
      </p:pic>
      <p:sp>
        <p:nvSpPr>
          <p:cNvPr id="9" name="TextBox 8"/>
          <p:cNvSpPr txBox="1"/>
          <p:nvPr/>
        </p:nvSpPr>
        <p:spPr>
          <a:xfrm>
            <a:off x="0" y="6613024"/>
            <a:ext cx="789190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https://</a:t>
            </a:r>
            <a:r>
              <a:rPr lang="en-US" sz="800" dirty="0" err="1"/>
              <a:t>en.wikipedia.org</a:t>
            </a:r>
            <a:r>
              <a:rPr lang="en-US" sz="800" dirty="0"/>
              <a:t>/wiki/Avicenna#/media/File:Avicenna_Portrait_on_Silver_Vase_-_</a:t>
            </a:r>
            <a:r>
              <a:rPr lang="en-US" sz="800" dirty="0" err="1"/>
              <a:t>Museum_at_BuAli_Sina</a:t>
            </a:r>
            <a:r>
              <a:rPr lang="en-US" sz="800" dirty="0"/>
              <a:t>_(Avicenna)_Mausoleum_-_Hamadan_-_</a:t>
            </a:r>
            <a:r>
              <a:rPr lang="en-US" sz="800" dirty="0" err="1"/>
              <a:t>Western_Iran</a:t>
            </a:r>
            <a:r>
              <a:rPr lang="en-US" sz="800" dirty="0"/>
              <a:t>_(7423560860).jpg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6844" y="6416842"/>
            <a:ext cx="267252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http://</a:t>
            </a:r>
            <a:r>
              <a:rPr lang="en-US" sz="800" dirty="0" err="1"/>
              <a:t>www.newworldencyclopedia.org</a:t>
            </a:r>
            <a:r>
              <a:rPr lang="en-US" sz="800" dirty="0"/>
              <a:t>/entry/</a:t>
            </a:r>
            <a:r>
              <a:rPr lang="en-US" sz="800" dirty="0" err="1"/>
              <a:t>Ronald_Fisher</a:t>
            </a:r>
            <a:endParaRPr lang="en-US" sz="800" dirty="0"/>
          </a:p>
        </p:txBody>
      </p:sp>
      <p:sp>
        <p:nvSpPr>
          <p:cNvPr id="12" name="TextBox 11"/>
          <p:cNvSpPr txBox="1"/>
          <p:nvPr/>
        </p:nvSpPr>
        <p:spPr>
          <a:xfrm>
            <a:off x="1042143" y="5940562"/>
            <a:ext cx="31295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1000 C.E., Cannon of Medicine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950232" y="5924702"/>
            <a:ext cx="3180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1920 CE, Design of Experiments</a:t>
            </a:r>
          </a:p>
        </p:txBody>
      </p:sp>
    </p:spTree>
    <p:extLst>
      <p:ext uri="{BB962C8B-B14F-4D97-AF65-F5344CB8AC3E}">
        <p14:creationId xmlns:p14="http://schemas.microsoft.com/office/powerpoint/2010/main" val="33962793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Convince a skeptic: Repeat this experiment 1000 times </a:t>
            </a:r>
          </a:p>
        </p:txBody>
      </p:sp>
      <p:pic>
        <p:nvPicPr>
          <p:cNvPr id="6" name="Content Placeholder 5" descr="HistogramRepeat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157" r="-40157"/>
          <a:stretch>
            <a:fillRect/>
          </a:stretch>
        </p:blipFill>
        <p:spPr/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9BAD9CD-C088-4144-8DF5-A76DE13420CA}"/>
              </a:ext>
            </a:extLst>
          </p:cNvPr>
          <p:cNvSpPr txBox="1"/>
          <p:nvPr/>
        </p:nvSpPr>
        <p:spPr>
          <a:xfrm>
            <a:off x="349321" y="6020656"/>
            <a:ext cx="8653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You will obtain the </a:t>
            </a:r>
            <a:r>
              <a:rPr lang="en-US" b="1" dirty="0"/>
              <a:t>sampling distribution</a:t>
            </a:r>
            <a:r>
              <a:rPr lang="en-US" dirty="0"/>
              <a:t> of the difference in means when you normalize the </a:t>
            </a:r>
          </a:p>
          <a:p>
            <a:r>
              <a:rPr lang="en-US" dirty="0"/>
              <a:t>y-axis and perform “infinite” experiments</a:t>
            </a:r>
          </a:p>
        </p:txBody>
      </p:sp>
    </p:spTree>
    <p:extLst>
      <p:ext uri="{BB962C8B-B14F-4D97-AF65-F5344CB8AC3E}">
        <p14:creationId xmlns:p14="http://schemas.microsoft.com/office/powerpoint/2010/main" val="3458528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649F8F-F350-CF48-82B1-691B0D456B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Sampling distribution captures the distribution of the chosen statistic over repeated experiments</a:t>
            </a:r>
          </a:p>
        </p:txBody>
      </p:sp>
      <p:pic>
        <p:nvPicPr>
          <p:cNvPr id="4" name="Content Placeholder 7" descr="Null_Z_Distribution_sd_14_n_4.pdf">
            <a:extLst>
              <a:ext uri="{FF2B5EF4-FFF2-40B4-BE49-F238E27FC236}">
                <a16:creationId xmlns:a16="http://schemas.microsoft.com/office/drawing/2014/main" id="{5DA681F3-B910-DE4D-BF98-80735C3868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157" r="-40157"/>
          <a:stretch>
            <a:fillRect/>
          </a:stretch>
        </p:blipFill>
        <p:spPr>
          <a:xfrm>
            <a:off x="759425" y="1913489"/>
            <a:ext cx="7313613" cy="4056062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DEBB149-C719-3F4D-B7C3-A1F3BEABFA57}"/>
              </a:ext>
            </a:extLst>
          </p:cNvPr>
          <p:cNvSpPr txBox="1"/>
          <p:nvPr/>
        </p:nvSpPr>
        <p:spPr>
          <a:xfrm>
            <a:off x="369870" y="6062418"/>
            <a:ext cx="86812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Area under the curve provides the fraction of time one observes given ranges of the difference</a:t>
            </a:r>
          </a:p>
          <a:p>
            <a:r>
              <a:rPr lang="en-US" dirty="0"/>
              <a:t>in means</a:t>
            </a:r>
          </a:p>
        </p:txBody>
      </p:sp>
    </p:spTree>
    <p:extLst>
      <p:ext uri="{BB962C8B-B14F-4D97-AF65-F5344CB8AC3E}">
        <p14:creationId xmlns:p14="http://schemas.microsoft.com/office/powerpoint/2010/main" val="2736495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318EAA-2700-8240-A0CD-4B1233AF58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2207" y="502239"/>
            <a:ext cx="7313613" cy="4056062"/>
          </a:xfrm>
        </p:spPr>
        <p:txBody>
          <a:bodyPr/>
          <a:lstStyle/>
          <a:p>
            <a:r>
              <a:rPr lang="en-US" b="1" dirty="0"/>
              <a:t>Poll:</a:t>
            </a:r>
            <a:r>
              <a:rPr lang="en-US" dirty="0"/>
              <a:t> What is your best estimate of the fraction of time one would observe values of the difference of means between -30 and 30?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Content Placeholder 7" descr="Null_Z_Distribution_sd_14_n_4.pdf">
            <a:extLst>
              <a:ext uri="{FF2B5EF4-FFF2-40B4-BE49-F238E27FC236}">
                <a16:creationId xmlns:a16="http://schemas.microsoft.com/office/drawing/2014/main" id="{C6B10754-1320-6F4C-81AD-89270155CC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157" r="-40157"/>
          <a:stretch>
            <a:fillRect/>
          </a:stretch>
        </p:blipFill>
        <p:spPr>
          <a:xfrm>
            <a:off x="759425" y="1913489"/>
            <a:ext cx="7313613" cy="4056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9318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2800" dirty="0"/>
              <a:t>Central limit theorem allows us to estimate the variation of the location of the </a:t>
            </a:r>
            <a:r>
              <a:rPr lang="en-US" sz="2800" b="1" u="sng" dirty="0"/>
              <a:t>sampling</a:t>
            </a:r>
            <a:r>
              <a:rPr lang="en-US" sz="2800" dirty="0"/>
              <a:t> </a:t>
            </a:r>
            <a:r>
              <a:rPr lang="en-US" sz="2800" b="1" u="sng" dirty="0"/>
              <a:t>distribution</a:t>
            </a:r>
            <a:r>
              <a:rPr lang="en-US" sz="2800" dirty="0"/>
              <a:t> over repeated experiments </a:t>
            </a:r>
          </a:p>
        </p:txBody>
      </p:sp>
      <p:pic>
        <p:nvPicPr>
          <p:cNvPr id="4" name="Content Placeholder 3" descr="ThreeDistributions.pdf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0782" b="-40782"/>
          <a:stretch>
            <a:fillRect/>
          </a:stretch>
        </p:blipFill>
        <p:spPr/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0120667"/>
              </p:ext>
            </p:extLst>
          </p:nvPr>
        </p:nvGraphicFramePr>
        <p:xfrm>
          <a:off x="1504950" y="2143125"/>
          <a:ext cx="15367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87" name="Equation" r:id="rId4" imgW="1536700" imgH="431800" progId="Equation.3">
                  <p:embed/>
                </p:oleObj>
              </mc:Choice>
              <mc:Fallback>
                <p:oleObj name="Equation" r:id="rId4" imgW="1536700" imgH="431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04950" y="2143125"/>
                        <a:ext cx="1536700" cy="43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2179520"/>
              </p:ext>
            </p:extLst>
          </p:nvPr>
        </p:nvGraphicFramePr>
        <p:xfrm>
          <a:off x="5802313" y="2143125"/>
          <a:ext cx="23241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88" name="Equation" r:id="rId6" imgW="2324100" imgH="431800" progId="Equation.3">
                  <p:embed/>
                </p:oleObj>
              </mc:Choice>
              <mc:Fallback>
                <p:oleObj name="Equation" r:id="rId6" imgW="2324100" imgH="431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802313" y="2143125"/>
                        <a:ext cx="2324100" cy="43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6159722"/>
              </p:ext>
            </p:extLst>
          </p:nvPr>
        </p:nvGraphicFramePr>
        <p:xfrm>
          <a:off x="3929063" y="2143125"/>
          <a:ext cx="14732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89" name="Equation" r:id="rId8" imgW="1473200" imgH="431800" progId="Equation.3">
                  <p:embed/>
                </p:oleObj>
              </mc:Choice>
              <mc:Fallback>
                <p:oleObj name="Equation" r:id="rId8" imgW="1473200" imgH="431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929063" y="2143125"/>
                        <a:ext cx="1473200" cy="43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0F9CD6DD-C0DD-A949-929C-1260DB0B6592}"/>
              </a:ext>
            </a:extLst>
          </p:cNvPr>
          <p:cNvSpPr/>
          <p:nvPr/>
        </p:nvSpPr>
        <p:spPr>
          <a:xfrm>
            <a:off x="0" y="5646876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Goudy Old Style" panose="02020502050305020303" pitchFamily="18" charset="77"/>
                <a:ea typeface="Helvetica Neue Light" panose="02000403000000020004" pitchFamily="2" charset="0"/>
              </a:rPr>
              <a:t>The sampling distribution of the mean approaches a normal distribution as the size of the sample increases, regardless of the shape of the original population distribution</a:t>
            </a:r>
          </a:p>
        </p:txBody>
      </p:sp>
    </p:spTree>
    <p:extLst>
      <p:ext uri="{BB962C8B-B14F-4D97-AF65-F5344CB8AC3E}">
        <p14:creationId xmlns:p14="http://schemas.microsoft.com/office/powerpoint/2010/main" val="1109329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Two conclusions from the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/>
              <a:t>Conclusion 1</a:t>
            </a:r>
            <a:r>
              <a:rPr lang="en-US" dirty="0"/>
              <a:t>: The difference is interesting, biologically meaningful </a:t>
            </a:r>
            <a:r>
              <a:rPr lang="mr-IN" dirty="0"/>
              <a:t>–</a:t>
            </a:r>
            <a:r>
              <a:rPr lang="en-US" dirty="0"/>
              <a:t> PI happy, start writing manuscript, plan further experiments.</a:t>
            </a:r>
          </a:p>
          <a:p>
            <a:r>
              <a:rPr lang="en-US" i="1" dirty="0"/>
              <a:t>Conclusion 2</a:t>
            </a:r>
            <a:r>
              <a:rPr lang="en-US" dirty="0"/>
              <a:t>: Skeptical viewpoint, there is no difference, or unable to conclude that there is one </a:t>
            </a:r>
            <a:r>
              <a:rPr lang="mr-IN" dirty="0"/>
              <a:t>–</a:t>
            </a:r>
            <a:r>
              <a:rPr lang="en-US" dirty="0"/>
              <a:t> back to the drawing board.</a:t>
            </a:r>
          </a:p>
          <a:p>
            <a:r>
              <a:rPr lang="en-US" dirty="0"/>
              <a:t>All statistical hypothesis testing is based on the latter the skeptical viewpoint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4525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Theoretical distribution of difference in means under the skeptical view-point/Null hypothesis (H0)</a:t>
            </a:r>
          </a:p>
        </p:txBody>
      </p:sp>
      <p:pic>
        <p:nvPicPr>
          <p:cNvPr id="8" name="Content Placeholder 7" descr="Null_Z_Distribution_sd_14_n_4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157" r="-40157"/>
          <a:stretch>
            <a:fillRect/>
          </a:stretch>
        </p:blipFill>
        <p:spPr>
          <a:xfrm>
            <a:off x="-709779" y="1666909"/>
            <a:ext cx="7313613" cy="4056062"/>
          </a:xfrm>
        </p:spPr>
      </p:pic>
      <p:sp>
        <p:nvSpPr>
          <p:cNvPr id="9" name="TextBox 8"/>
          <p:cNvSpPr txBox="1"/>
          <p:nvPr/>
        </p:nvSpPr>
        <p:spPr>
          <a:xfrm>
            <a:off x="1051617" y="6075831"/>
            <a:ext cx="23602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Type I error </a:t>
            </a:r>
            <a:r>
              <a:rPr lang="en-US" dirty="0"/>
              <a:t>and </a:t>
            </a:r>
            <a:r>
              <a:rPr lang="en-US" dirty="0">
                <a:solidFill>
                  <a:srgbClr val="7030A0"/>
                </a:solidFill>
              </a:rPr>
              <a:t>p-value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7EBF09B-9715-1D43-9A33-89B0C3BAF76C}"/>
              </a:ext>
            </a:extLst>
          </p:cNvPr>
          <p:cNvSpPr txBox="1"/>
          <p:nvPr/>
        </p:nvSpPr>
        <p:spPr>
          <a:xfrm>
            <a:off x="5268990" y="2525790"/>
            <a:ext cx="3166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You will need to make a decision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1F13ABA-EDF7-6349-B31B-0B4F802E35C6}"/>
              </a:ext>
            </a:extLst>
          </p:cNvPr>
          <p:cNvSpPr txBox="1"/>
          <p:nvPr/>
        </p:nvSpPr>
        <p:spPr>
          <a:xfrm>
            <a:off x="5045186" y="3190431"/>
            <a:ext cx="4225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Choose a decision point on this distribution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3424CB4-6A22-0D46-B91E-49F4A9006B74}"/>
              </a:ext>
            </a:extLst>
          </p:cNvPr>
          <p:cNvSpPr txBox="1"/>
          <p:nvPr/>
        </p:nvSpPr>
        <p:spPr>
          <a:xfrm>
            <a:off x="3849431" y="5934670"/>
            <a:ext cx="519469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You are willing to be mistaken that there is a true </a:t>
            </a:r>
          </a:p>
          <a:p>
            <a:r>
              <a:rPr lang="en-US" dirty="0">
                <a:solidFill>
                  <a:srgbClr val="FF0000"/>
                </a:solidFill>
              </a:rPr>
              <a:t>difference </a:t>
            </a:r>
            <a:r>
              <a:rPr lang="en-US" b="1" dirty="0">
                <a:solidFill>
                  <a:srgbClr val="FF0000"/>
                </a:solidFill>
              </a:rPr>
              <a:t>Type I error </a:t>
            </a:r>
            <a:r>
              <a:rPr lang="en-US" dirty="0">
                <a:solidFill>
                  <a:srgbClr val="FF0000"/>
                </a:solidFill>
              </a:rPr>
              <a:t>fraction of time you repeat this </a:t>
            </a:r>
          </a:p>
          <a:p>
            <a:r>
              <a:rPr lang="en-US" dirty="0">
                <a:solidFill>
                  <a:srgbClr val="FF0000"/>
                </a:solidFill>
              </a:rPr>
              <a:t>experiment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4416562-B6D8-5F43-A260-53CB577C5216}"/>
              </a:ext>
            </a:extLst>
          </p:cNvPr>
          <p:cNvCxnSpPr/>
          <p:nvPr/>
        </p:nvCxnSpPr>
        <p:spPr>
          <a:xfrm>
            <a:off x="2445249" y="4222679"/>
            <a:ext cx="0" cy="968412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765E11C6-080C-944B-919A-9EBA367F114A}"/>
              </a:ext>
            </a:extLst>
          </p:cNvPr>
          <p:cNvCxnSpPr/>
          <p:nvPr/>
        </p:nvCxnSpPr>
        <p:spPr>
          <a:xfrm>
            <a:off x="2630184" y="3698697"/>
            <a:ext cx="0" cy="149239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276D5A6B-C85E-764F-87C8-2CEF3C629BF0}"/>
              </a:ext>
            </a:extLst>
          </p:cNvPr>
          <p:cNvSpPr txBox="1"/>
          <p:nvPr/>
        </p:nvSpPr>
        <p:spPr>
          <a:xfrm>
            <a:off x="1800886" y="3366377"/>
            <a:ext cx="2069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Observed difference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3F9583B-9055-FF4E-B138-F7F22F26681A}"/>
              </a:ext>
            </a:extLst>
          </p:cNvPr>
          <p:cNvSpPr txBox="1"/>
          <p:nvPr/>
        </p:nvSpPr>
        <p:spPr>
          <a:xfrm>
            <a:off x="5147353" y="4222679"/>
            <a:ext cx="396416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You will be mistaken that there is a true</a:t>
            </a:r>
          </a:p>
          <a:p>
            <a:r>
              <a:rPr lang="en-US" dirty="0">
                <a:solidFill>
                  <a:srgbClr val="7030A0"/>
                </a:solidFill>
              </a:rPr>
              <a:t>relationship p–value fraction of time you</a:t>
            </a:r>
          </a:p>
          <a:p>
            <a:r>
              <a:rPr lang="en-US" dirty="0">
                <a:solidFill>
                  <a:srgbClr val="7030A0"/>
                </a:solidFill>
              </a:rPr>
              <a:t>repeat the experiment </a:t>
            </a:r>
          </a:p>
        </p:txBody>
      </p:sp>
    </p:spTree>
    <p:extLst>
      <p:ext uri="{BB962C8B-B14F-4D97-AF65-F5344CB8AC3E}">
        <p14:creationId xmlns:p14="http://schemas.microsoft.com/office/powerpoint/2010/main" val="32313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" grpId="0"/>
      <p:bldP spid="4" grpId="0"/>
      <p:bldP spid="5" grpId="0"/>
      <p:bldP spid="12" grpId="0"/>
      <p:bldP spid="1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DFE272-391D-BE47-9CAB-1156A71981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Poll: </a:t>
            </a:r>
            <a:r>
              <a:rPr lang="en-US" dirty="0"/>
              <a:t>You choose a Type I error value of 0.05. What is the percentage of time you repeat the experiment that you will correctly claim that there is no difference when there really isn’t?</a:t>
            </a:r>
          </a:p>
        </p:txBody>
      </p:sp>
    </p:spTree>
    <p:extLst>
      <p:ext uri="{BB962C8B-B14F-4D97-AF65-F5344CB8AC3E}">
        <p14:creationId xmlns:p14="http://schemas.microsoft.com/office/powerpoint/2010/main" val="2852655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D65960-0DDB-1540-BC07-C9419D16E7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DFE272-391D-BE47-9CAB-1156A71981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Poll:</a:t>
            </a:r>
            <a:r>
              <a:rPr lang="en-US" dirty="0"/>
              <a:t> You are convinced that there is a real difference in the mean gene expression, when in fact there isn’t a difference. You are flush with money, </a:t>
            </a:r>
            <a:r>
              <a:rPr lang="en-US" dirty="0">
                <a:sym typeface="Wingdings" pitchFamily="2" charset="2"/>
              </a:rPr>
              <a:t>, and so you decide to repeat the experiment a 100 times. Each time you base your decision using a Type I error value of 0.05. How many times will you come up with an inference that there is a difference?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702282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BD43C5-2299-0742-8BC0-55CED20C96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61A7EB-7206-B14C-AE59-35C86F995F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Poll:</a:t>
            </a:r>
            <a:r>
              <a:rPr lang="en-US" dirty="0"/>
              <a:t> You are convinced that there is a real difference in the mean gene expression in a fraction of 100 chosen genes, when in fact there isn’t a difference in any of them. You perform a targeted gene expression assay. For each gene, you base your decision using a Type I error value of 0.05. How many times will you come up with an inference that there is a difference?</a:t>
            </a:r>
          </a:p>
        </p:txBody>
      </p:sp>
    </p:spTree>
    <p:extLst>
      <p:ext uri="{BB962C8B-B14F-4D97-AF65-F5344CB8AC3E}">
        <p14:creationId xmlns:p14="http://schemas.microsoft.com/office/powerpoint/2010/main" val="184022955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How does the sampling distribution change with varying underlying variation?</a:t>
            </a:r>
          </a:p>
        </p:txBody>
      </p:sp>
      <p:pic>
        <p:nvPicPr>
          <p:cNvPr id="14" name="Content Placeholder 13" descr="Null_Z_Distribution_sd_24_n_4.pdf"/>
          <p:cNvPicPr>
            <a:picLocks noGrp="1" noChangeAspect="1"/>
          </p:cNvPicPr>
          <p:nvPr>
            <p:ph sz="half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2857" r="-42857"/>
          <a:stretch>
            <a:fillRect/>
          </a:stretch>
        </p:blipFill>
        <p:spPr>
          <a:xfrm>
            <a:off x="2276061" y="2473158"/>
            <a:ext cx="4555202" cy="2452801"/>
          </a:xfrm>
        </p:spPr>
      </p:pic>
      <p:pic>
        <p:nvPicPr>
          <p:cNvPr id="15" name="Content Placeholder 14" descr="Null_Z_Distribution_sd_4_n_4.pdf"/>
          <p:cNvPicPr>
            <a:picLocks noGrp="1" noChangeAspect="1"/>
          </p:cNvPicPr>
          <p:nvPr>
            <p:ph sz="half" idx="1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2857" r="-42857"/>
          <a:stretch>
            <a:fillRect/>
          </a:stretch>
        </p:blipFill>
        <p:spPr>
          <a:xfrm>
            <a:off x="5126404" y="2473158"/>
            <a:ext cx="4512217" cy="2429655"/>
          </a:xfrm>
        </p:spPr>
      </p:pic>
      <p:pic>
        <p:nvPicPr>
          <p:cNvPr id="13" name="Content Placeholder 12" descr="Null_Z_Distribution_sd_14_n_4.pdf"/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869" b="-6869"/>
          <a:stretch>
            <a:fillRect/>
          </a:stretch>
        </p:blipFill>
        <p:spPr>
          <a:xfrm>
            <a:off x="360936" y="2267169"/>
            <a:ext cx="2441074" cy="2776417"/>
          </a:xfrm>
        </p:spPr>
      </p:pic>
      <p:sp>
        <p:nvSpPr>
          <p:cNvPr id="16" name="TextBox 15"/>
          <p:cNvSpPr txBox="1"/>
          <p:nvPr/>
        </p:nvSpPr>
        <p:spPr>
          <a:xfrm>
            <a:off x="1443769" y="2053757"/>
            <a:ext cx="7123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sd</a:t>
            </a:r>
            <a:r>
              <a:rPr lang="en-US" dirty="0"/>
              <a:t>=14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364384" y="2104194"/>
            <a:ext cx="7221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sd</a:t>
            </a:r>
            <a:r>
              <a:rPr lang="en-US" dirty="0"/>
              <a:t>=24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189516" y="2103826"/>
            <a:ext cx="613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sd</a:t>
            </a:r>
            <a:r>
              <a:rPr lang="en-US" dirty="0"/>
              <a:t>=4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39EDC51-040F-D247-856B-ACC84018C780}"/>
              </a:ext>
            </a:extLst>
          </p:cNvPr>
          <p:cNvSpPr txBox="1"/>
          <p:nvPr/>
        </p:nvSpPr>
        <p:spPr>
          <a:xfrm>
            <a:off x="360936" y="5691883"/>
            <a:ext cx="69510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Larger the variance of the response is the wider is the sampling distribution</a:t>
            </a:r>
          </a:p>
        </p:txBody>
      </p:sp>
    </p:spTree>
    <p:extLst>
      <p:ext uri="{BB962C8B-B14F-4D97-AF65-F5344CB8AC3E}">
        <p14:creationId xmlns:p14="http://schemas.microsoft.com/office/powerpoint/2010/main" val="2834631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018E30-AA92-1E4C-BDBA-1B0601D3A5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Motivation for use of Statistics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16E711-0E15-064D-B5D5-D65C0D2759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would like to </a:t>
            </a:r>
            <a:r>
              <a:rPr lang="en-US" u="sng" dirty="0"/>
              <a:t>make scientific claims that are</a:t>
            </a:r>
            <a:r>
              <a:rPr lang="en-US" dirty="0"/>
              <a:t> as </a:t>
            </a:r>
            <a:r>
              <a:rPr lang="en-US" b="1" dirty="0"/>
              <a:t>generalizable</a:t>
            </a:r>
            <a:r>
              <a:rPr lang="en-US" dirty="0"/>
              <a:t> as possible</a:t>
            </a:r>
          </a:p>
          <a:p>
            <a:r>
              <a:rPr lang="en-US" dirty="0"/>
              <a:t>However,</a:t>
            </a:r>
          </a:p>
          <a:p>
            <a:pPr lvl="1"/>
            <a:r>
              <a:rPr lang="en-US" u="sng" dirty="0"/>
              <a:t>Empirical data</a:t>
            </a:r>
            <a:r>
              <a:rPr lang="en-US" dirty="0"/>
              <a:t> are inherently </a:t>
            </a:r>
            <a:r>
              <a:rPr lang="en-US" u="sng" dirty="0"/>
              <a:t>noisy</a:t>
            </a:r>
          </a:p>
          <a:p>
            <a:pPr lvl="1"/>
            <a:r>
              <a:rPr lang="en-US" u="sng" dirty="0"/>
              <a:t>Resources</a:t>
            </a:r>
            <a:r>
              <a:rPr lang="en-US" dirty="0"/>
              <a:t> are </a:t>
            </a:r>
            <a:r>
              <a:rPr lang="en-US" u="sng" dirty="0"/>
              <a:t>limited</a:t>
            </a:r>
          </a:p>
          <a:p>
            <a:r>
              <a:rPr lang="en-US" dirty="0"/>
              <a:t>Enter </a:t>
            </a:r>
            <a:r>
              <a:rPr lang="en-US" b="1" dirty="0"/>
              <a:t>Statistics!</a:t>
            </a:r>
          </a:p>
        </p:txBody>
      </p:sp>
    </p:spTree>
    <p:extLst>
      <p:ext uri="{BB962C8B-B14F-4D97-AF65-F5344CB8AC3E}">
        <p14:creationId xmlns:p14="http://schemas.microsoft.com/office/powerpoint/2010/main" val="1770020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How does the sampling distribution change with the number of replicates?</a:t>
            </a:r>
          </a:p>
        </p:txBody>
      </p:sp>
      <p:pic>
        <p:nvPicPr>
          <p:cNvPr id="7" name="Picture 6" descr="Null_Z_Distribution_sd_14_n_4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34" y="2025984"/>
            <a:ext cx="2973805" cy="2973805"/>
          </a:xfrm>
          <a:prstGeom prst="rect">
            <a:avLst/>
          </a:prstGeom>
        </p:spPr>
      </p:pic>
      <p:pic>
        <p:nvPicPr>
          <p:cNvPr id="10" name="Picture 9" descr="Null_Z_Distribution_sd_14_n_3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6245" y="2013284"/>
            <a:ext cx="2986505" cy="2986505"/>
          </a:xfrm>
          <a:prstGeom prst="rect">
            <a:avLst/>
          </a:prstGeom>
        </p:spPr>
      </p:pic>
      <p:pic>
        <p:nvPicPr>
          <p:cNvPr id="11" name="Picture 10" descr="Null_Z_Distribution_sd_14_n_15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2854" y="2013284"/>
            <a:ext cx="2946399" cy="294639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443769" y="1684425"/>
            <a:ext cx="542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n=4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577327" y="1684425"/>
            <a:ext cx="542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n=3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563833" y="1679077"/>
            <a:ext cx="6537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n=15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AEDBE1E-0B3C-0146-BDF3-74EBF5B13C04}"/>
              </a:ext>
            </a:extLst>
          </p:cNvPr>
          <p:cNvSpPr txBox="1"/>
          <p:nvPr/>
        </p:nvSpPr>
        <p:spPr>
          <a:xfrm>
            <a:off x="503433" y="5856270"/>
            <a:ext cx="7470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Smaller the number of replicates sampled the wider is the sampling distribution </a:t>
            </a:r>
          </a:p>
        </p:txBody>
      </p:sp>
    </p:spTree>
    <p:extLst>
      <p:ext uri="{BB962C8B-B14F-4D97-AF65-F5344CB8AC3E}">
        <p14:creationId xmlns:p14="http://schemas.microsoft.com/office/powerpoint/2010/main" val="3294403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solidFill>
                  <a:srgbClr val="7030A0"/>
                </a:solidFill>
              </a:rPr>
              <a:t>Power</a:t>
            </a:r>
            <a:r>
              <a:rPr lang="en-US" sz="2800" dirty="0"/>
              <a:t> to detect a difference of means of -15</a:t>
            </a:r>
          </a:p>
        </p:txBody>
      </p:sp>
      <p:pic>
        <p:nvPicPr>
          <p:cNvPr id="6" name="Content Placeholder 5" descr="MeanDiff_-15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157" r="-40157"/>
          <a:stretch>
            <a:fillRect/>
          </a:stretch>
        </p:blipFill>
        <p:spPr>
          <a:xfrm>
            <a:off x="-1310853" y="1562489"/>
            <a:ext cx="7313613" cy="4056062"/>
          </a:xfrm>
        </p:spPr>
      </p:pic>
      <p:sp>
        <p:nvSpPr>
          <p:cNvPr id="7" name="TextBox 6"/>
          <p:cNvSpPr txBox="1"/>
          <p:nvPr/>
        </p:nvSpPr>
        <p:spPr>
          <a:xfrm>
            <a:off x="5144036" y="1778790"/>
            <a:ext cx="24342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Type I</a:t>
            </a:r>
            <a:r>
              <a:rPr lang="en-US" dirty="0"/>
              <a:t>  and </a:t>
            </a:r>
            <a:r>
              <a:rPr lang="en-US" dirty="0">
                <a:solidFill>
                  <a:srgbClr val="0000FF"/>
                </a:solidFill>
              </a:rPr>
              <a:t>Type II </a:t>
            </a:r>
            <a:r>
              <a:rPr lang="en-US" dirty="0"/>
              <a:t>error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02AD9D3-CE98-2A4E-A9B5-3D99D0BDFD42}"/>
              </a:ext>
            </a:extLst>
          </p:cNvPr>
          <p:cNvSpPr/>
          <p:nvPr/>
        </p:nvSpPr>
        <p:spPr>
          <a:xfrm>
            <a:off x="4504532" y="2339011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You are willing to be mistaken that there is a true difference </a:t>
            </a:r>
            <a:r>
              <a:rPr lang="en-US" b="1" dirty="0">
                <a:solidFill>
                  <a:srgbClr val="FF0000"/>
                </a:solidFill>
              </a:rPr>
              <a:t>Type I error </a:t>
            </a:r>
            <a:r>
              <a:rPr lang="en-US" dirty="0">
                <a:solidFill>
                  <a:srgbClr val="FF0000"/>
                </a:solidFill>
              </a:rPr>
              <a:t>fraction of time you repeat this experiment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C9ADC44-05E7-404B-A675-239306C366BE}"/>
              </a:ext>
            </a:extLst>
          </p:cNvPr>
          <p:cNvSpPr/>
          <p:nvPr/>
        </p:nvSpPr>
        <p:spPr>
          <a:xfrm>
            <a:off x="4504532" y="356848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rgbClr val="00B0F0"/>
                </a:solidFill>
              </a:rPr>
              <a:t>You are mistaken that there is no difference </a:t>
            </a:r>
            <a:r>
              <a:rPr lang="en-US" b="1" dirty="0">
                <a:solidFill>
                  <a:srgbClr val="00B0F0"/>
                </a:solidFill>
              </a:rPr>
              <a:t>Type II error </a:t>
            </a:r>
            <a:r>
              <a:rPr lang="en-US" dirty="0">
                <a:solidFill>
                  <a:srgbClr val="00B0F0"/>
                </a:solidFill>
              </a:rPr>
              <a:t>fraction of time you repeat this experiment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6692ACC-E226-E14D-86E4-95038EF7AC59}"/>
              </a:ext>
            </a:extLst>
          </p:cNvPr>
          <p:cNvSpPr txBox="1"/>
          <p:nvPr/>
        </p:nvSpPr>
        <p:spPr>
          <a:xfrm>
            <a:off x="4571206" y="4844832"/>
            <a:ext cx="2558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</a:rPr>
              <a:t>Power</a:t>
            </a:r>
            <a:r>
              <a:rPr lang="en-US" dirty="0">
                <a:solidFill>
                  <a:srgbClr val="7030A0"/>
                </a:solidFill>
              </a:rPr>
              <a:t> = 1 – </a:t>
            </a:r>
            <a:r>
              <a:rPr lang="en-US" b="1" dirty="0">
                <a:solidFill>
                  <a:srgbClr val="7030A0"/>
                </a:solidFill>
              </a:rPr>
              <a:t>Type II error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F60AB73-7D96-6A4A-94D6-461A7ED5D0BB}"/>
              </a:ext>
            </a:extLst>
          </p:cNvPr>
          <p:cNvSpPr/>
          <p:nvPr/>
        </p:nvSpPr>
        <p:spPr>
          <a:xfrm>
            <a:off x="4572000" y="5295511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You correctly say that there is a difference </a:t>
            </a:r>
            <a:r>
              <a:rPr lang="en-US" b="1" dirty="0">
                <a:solidFill>
                  <a:srgbClr val="7030A0"/>
                </a:solidFill>
              </a:rPr>
              <a:t>Power </a:t>
            </a:r>
            <a:r>
              <a:rPr lang="en-US" dirty="0">
                <a:solidFill>
                  <a:srgbClr val="7030A0"/>
                </a:solidFill>
              </a:rPr>
              <a:t>fraction of time you repeat this experiment</a:t>
            </a:r>
          </a:p>
        </p:txBody>
      </p:sp>
    </p:spTree>
    <p:extLst>
      <p:ext uri="{BB962C8B-B14F-4D97-AF65-F5344CB8AC3E}">
        <p14:creationId xmlns:p14="http://schemas.microsoft.com/office/powerpoint/2010/main" val="3637147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4" grpId="0"/>
      <p:bldP spid="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Power to detect varying levels of difference in mean differences</a:t>
            </a:r>
          </a:p>
        </p:txBody>
      </p:sp>
      <p:pic>
        <p:nvPicPr>
          <p:cNvPr id="4" name="Picture 3" descr="MeanDiff_-15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51790"/>
            <a:ext cx="3047999" cy="3047999"/>
          </a:xfrm>
          <a:prstGeom prst="rect">
            <a:avLst/>
          </a:prstGeom>
        </p:spPr>
      </p:pic>
      <p:pic>
        <p:nvPicPr>
          <p:cNvPr id="5" name="Picture 4" descr="MeanDiff_-5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2" y="1951791"/>
            <a:ext cx="3047998" cy="3047998"/>
          </a:xfrm>
          <a:prstGeom prst="rect">
            <a:avLst/>
          </a:prstGeom>
        </p:spPr>
      </p:pic>
      <p:pic>
        <p:nvPicPr>
          <p:cNvPr id="6" name="Picture 5" descr="MeanDiff_-25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4739" y="1951790"/>
            <a:ext cx="3047999" cy="304799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48632" y="1617584"/>
            <a:ext cx="1597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Mean diff = -15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842085" y="1582458"/>
            <a:ext cx="16020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Mean diff = -25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983663" y="1617584"/>
            <a:ext cx="14866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Mean diff = -5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F90DE9D-D8D1-1B4B-B9C1-3514D70BEACB}"/>
              </a:ext>
            </a:extLst>
          </p:cNvPr>
          <p:cNvSpPr txBox="1"/>
          <p:nvPr/>
        </p:nvSpPr>
        <p:spPr>
          <a:xfrm>
            <a:off x="728084" y="5921220"/>
            <a:ext cx="65968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Larger effect sizes are easier to estimate compared to smaller effect sizes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DAE459D-67C5-5140-BED6-9FE7AB46AC81}"/>
              </a:ext>
            </a:extLst>
          </p:cNvPr>
          <p:cNvSpPr txBox="1"/>
          <p:nvPr/>
        </p:nvSpPr>
        <p:spPr>
          <a:xfrm>
            <a:off x="703871" y="5551888"/>
            <a:ext cx="39882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Type II error smaller for larger effect sizes</a:t>
            </a:r>
          </a:p>
        </p:txBody>
      </p:sp>
    </p:spTree>
    <p:extLst>
      <p:ext uri="{BB962C8B-B14F-4D97-AF65-F5344CB8AC3E}">
        <p14:creationId xmlns:p14="http://schemas.microsoft.com/office/powerpoint/2010/main" val="3136351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864F84-FB83-3D4A-AD6B-BA873AF5FD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Poll</a:t>
            </a:r>
            <a:r>
              <a:rPr lang="en-US" dirty="0"/>
              <a:t>: What are the factors that affect Type II error or the fraction of time you claim that there is no real difference when there is actually a difference?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330714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A7815C5-A4C3-4949-AB12-B665377C7C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2800" dirty="0"/>
              <a:t>Power analyses or how one tries to minimize Type II error – before your experiment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58A6D9-8F81-114C-8289-582B1575A3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Increase the sample size to “narrow” the sampling distribution – increase </a:t>
            </a:r>
            <a:r>
              <a:rPr lang="en-US" i="1" dirty="0"/>
              <a:t>n</a:t>
            </a:r>
          </a:p>
          <a:p>
            <a:r>
              <a:rPr lang="en-US" dirty="0"/>
              <a:t>Technological advancement to minimize the experimental/technical variation – reduce </a:t>
            </a:r>
            <a:r>
              <a:rPr lang="en-US" i="1" dirty="0" err="1"/>
              <a:t>sd</a:t>
            </a:r>
            <a:endParaRPr lang="en-US" i="1" dirty="0"/>
          </a:p>
          <a:p>
            <a:r>
              <a:rPr lang="en-US" dirty="0"/>
              <a:t>Choose an appropriate experimental design </a:t>
            </a:r>
          </a:p>
          <a:p>
            <a:r>
              <a:rPr lang="en-US" u="sng" dirty="0"/>
              <a:t>Note</a:t>
            </a:r>
            <a:r>
              <a:rPr lang="en-US" dirty="0"/>
              <a:t>: all this assumes you have a sense of the effect size you are interested in estimating</a:t>
            </a:r>
          </a:p>
        </p:txBody>
      </p:sp>
    </p:spTree>
    <p:extLst>
      <p:ext uri="{BB962C8B-B14F-4D97-AF65-F5344CB8AC3E}">
        <p14:creationId xmlns:p14="http://schemas.microsoft.com/office/powerpoint/2010/main" val="64820365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150957-3C11-304B-9BEE-E3A8186C38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2800" dirty="0"/>
              <a:t>Control false positives or reduce Type I error – after experiment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96CA84-ED56-0F4E-9708-B918852C92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Choose your decision point, Type I error , </a:t>
            </a:r>
            <a:r>
              <a:rPr lang="el-GR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α</a:t>
            </a:r>
            <a:endParaRPr lang="en-US" dirty="0"/>
          </a:p>
          <a:p>
            <a:r>
              <a:rPr lang="en-US" dirty="0">
                <a:latin typeface="Goudy Old Style" panose="02020502050305020303" pitchFamily="18" charset="77"/>
                <a:ea typeface="Helvetica Neue Light" panose="02000403000000020004" pitchFamily="2" charset="0"/>
              </a:rPr>
              <a:t>Hope for the best, </a:t>
            </a:r>
            <a:r>
              <a:rPr lang="en-US" dirty="0">
                <a:latin typeface="Goudy Old Style" panose="02020502050305020303" pitchFamily="18" charset="77"/>
                <a:ea typeface="Helvetica Neue Light" panose="02000403000000020004" pitchFamily="2" charset="0"/>
                <a:sym typeface="Wingdings" pitchFamily="2" charset="2"/>
              </a:rPr>
              <a:t></a:t>
            </a:r>
          </a:p>
          <a:p>
            <a:pPr marL="0" indent="0">
              <a:buNone/>
            </a:pPr>
            <a:endParaRPr lang="en-US" dirty="0">
              <a:latin typeface="Helvetica Neue Light" panose="02000403000000020004" pitchFamily="2" charset="0"/>
              <a:ea typeface="Helvetica Neue Light" panose="020004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326835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71C040-8D78-4B41-BF34-B7BEEFF06C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P0, pre-experiment probability of finding a true association among all possible testable associations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DB9706-EF5B-A34C-BD5B-7AC597F7BD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Depends on the field of study</a:t>
            </a:r>
          </a:p>
          <a:p>
            <a:r>
              <a:rPr lang="en-US" dirty="0"/>
              <a:t>An -omics study on a given disease typically involves 100s of 1000s of associations tested </a:t>
            </a:r>
          </a:p>
          <a:p>
            <a:r>
              <a:rPr lang="en-US" dirty="0"/>
              <a:t>One would expect only a small fraction of these associations to be true, P0 would be small</a:t>
            </a:r>
          </a:p>
        </p:txBody>
      </p:sp>
    </p:spTree>
    <p:extLst>
      <p:ext uri="{BB962C8B-B14F-4D97-AF65-F5344CB8AC3E}">
        <p14:creationId xmlns:p14="http://schemas.microsoft.com/office/powerpoint/2010/main" val="187575836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16F274-FFC6-DD4D-8459-F37472C682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Assume that we test </a:t>
            </a:r>
            <a:r>
              <a:rPr lang="en-US" sz="3200" i="1" dirty="0"/>
              <a:t>c</a:t>
            </a:r>
            <a:r>
              <a:rPr lang="en-US" sz="3200" dirty="0"/>
              <a:t> associations in all …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13BAF07B-9A1A-2243-A5CC-7BFDAE0D82C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59323091"/>
                  </p:ext>
                </p:extLst>
              </p:nvPr>
            </p:nvGraphicFramePr>
            <p:xfrm>
              <a:off x="838200" y="1752600"/>
              <a:ext cx="6629400" cy="1483360"/>
            </p:xfrm>
            <a:graphic>
              <a:graphicData uri="http://schemas.openxmlformats.org/drawingml/2006/table">
                <a:tbl>
                  <a:tblPr bandRow="1">
                    <a:tableStyleId>{5C22544A-7EE6-4342-B048-85BDC9FD1C3A}</a:tableStyleId>
                  </a:tblPr>
                  <a:tblGrid>
                    <a:gridCol w="20574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5240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5240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5240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 b="0" i="0" dirty="0">
                            <a:latin typeface="Helvetica Neue Light" panose="02000403000000020004" pitchFamily="2" charset="0"/>
                            <a:ea typeface="Helvetica Neue Light" panose="02000403000000020004" pitchFamily="2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b="0" i="0" dirty="0">
                            <a:latin typeface="Helvetica Neue Light" panose="02000403000000020004" pitchFamily="2" charset="0"/>
                            <a:ea typeface="Helvetica Neue Light" panose="02000403000000020004" pitchFamily="2" charset="0"/>
                          </a:endParaRPr>
                        </a:p>
                      </a:txBody>
                      <a:tcPr>
                        <a:noFill/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b="0" i="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</a:rPr>
                            <a:t>True relationship</a:t>
                          </a: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 b="0" i="0" dirty="0">
                            <a:latin typeface="Helvetica Neue Light" panose="02000403000000020004" pitchFamily="2" charset="0"/>
                            <a:ea typeface="Helvetica Neue Light" panose="02000403000000020004" pitchFamily="2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b="0" i="0" dirty="0">
                            <a:latin typeface="Helvetica Neue Light" panose="02000403000000020004" pitchFamily="2" charset="0"/>
                            <a:ea typeface="Helvetica Neue Light" panose="02000403000000020004" pitchFamily="2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𝑁𝑜</m:t>
                                </m:r>
                              </m:oMath>
                            </m:oMathPara>
                          </a14:m>
                          <a:endParaRPr lang="en-US" b="0" i="0" dirty="0">
                            <a:latin typeface="Helvetica Neue Light" panose="02000403000000020004" pitchFamily="2" charset="0"/>
                            <a:ea typeface="Helvetica Neue Light" panose="02000403000000020004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𝑌𝑒𝑠</m:t>
                                </m:r>
                              </m:oMath>
                            </m:oMathPara>
                          </a14:m>
                          <a:endParaRPr lang="en-US" b="0" i="0" dirty="0">
                            <a:latin typeface="Helvetica Neue Light" panose="02000403000000020004" pitchFamily="2" charset="0"/>
                            <a:ea typeface="Helvetica Neue Light" panose="02000403000000020004" pitchFamily="2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US" b="0" i="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</a:rPr>
                            <a:t>Research Finding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US" b="0" i="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</a:rPr>
                            <a:t>No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i="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</a:rPr>
                            <a:t>??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i="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</a:rPr>
                            <a:t>??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b="0" i="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</a:rPr>
                            <a:t>Yes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i="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</a:rPr>
                            <a:t>??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i="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</a:rPr>
                            <a:t>??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13BAF07B-9A1A-2243-A5CC-7BFDAE0D82C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59323091"/>
                  </p:ext>
                </p:extLst>
              </p:nvPr>
            </p:nvGraphicFramePr>
            <p:xfrm>
              <a:off x="838200" y="1752600"/>
              <a:ext cx="6629400" cy="1483360"/>
            </p:xfrm>
            <a:graphic>
              <a:graphicData uri="http://schemas.openxmlformats.org/drawingml/2006/table">
                <a:tbl>
                  <a:tblPr bandRow="1">
                    <a:tableStyleId>{5C22544A-7EE6-4342-B048-85BDC9FD1C3A}</a:tableStyleId>
                  </a:tblPr>
                  <a:tblGrid>
                    <a:gridCol w="20574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5240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5240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5240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 b="0" i="0" dirty="0">
                            <a:latin typeface="Helvetica Neue Light" panose="02000403000000020004" pitchFamily="2" charset="0"/>
                            <a:ea typeface="Helvetica Neue Light" panose="02000403000000020004" pitchFamily="2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b="0" i="0" dirty="0">
                            <a:latin typeface="Helvetica Neue Light" panose="02000403000000020004" pitchFamily="2" charset="0"/>
                            <a:ea typeface="Helvetica Neue Light" panose="02000403000000020004" pitchFamily="2" charset="0"/>
                          </a:endParaRPr>
                        </a:p>
                      </a:txBody>
                      <a:tcPr>
                        <a:noFill/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b="0" i="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</a:rPr>
                            <a:t>True relationship</a:t>
                          </a: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 b="0" i="0" dirty="0">
                            <a:latin typeface="Helvetica Neue Light" panose="02000403000000020004" pitchFamily="2" charset="0"/>
                            <a:ea typeface="Helvetica Neue Light" panose="02000403000000020004" pitchFamily="2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b="0" i="0" dirty="0">
                            <a:latin typeface="Helvetica Neue Light" panose="02000403000000020004" pitchFamily="2" charset="0"/>
                            <a:ea typeface="Helvetica Neue Light" panose="02000403000000020004" pitchFamily="2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35833" t="-106667" r="-101667" b="-2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35833" t="-106667" r="-1667" b="-22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US" b="0" i="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</a:rPr>
                            <a:t>Research Finding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US" b="0" i="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</a:rPr>
                            <a:t>No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i="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</a:rPr>
                            <a:t>??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i="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</a:rPr>
                            <a:t>??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b="0" i="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</a:rPr>
                            <a:t>Yes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i="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</a:rPr>
                            <a:t>??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i="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</a:rPr>
                            <a:t>??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0420121B-A663-184E-AF68-A53BF29B5EB9}"/>
              </a:ext>
            </a:extLst>
          </p:cNvPr>
          <p:cNvSpPr txBox="1"/>
          <p:nvPr/>
        </p:nvSpPr>
        <p:spPr>
          <a:xfrm>
            <a:off x="0" y="3235960"/>
            <a:ext cx="902330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Poll:</a:t>
            </a:r>
            <a:r>
              <a:rPr lang="en-US" sz="2400" dirty="0"/>
              <a:t> How many of the </a:t>
            </a:r>
            <a:r>
              <a:rPr lang="en-US" sz="2400" i="1" dirty="0"/>
              <a:t>c</a:t>
            </a:r>
            <a:r>
              <a:rPr lang="en-US" sz="2400" dirty="0"/>
              <a:t> associations tested would we claim as a research </a:t>
            </a:r>
          </a:p>
          <a:p>
            <a:r>
              <a:rPr lang="en-US" sz="2400" dirty="0"/>
              <a:t>finding when in fact they are not true associations?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7409297-CC85-CF4F-A246-BCB019B7117D}"/>
              </a:ext>
            </a:extLst>
          </p:cNvPr>
          <p:cNvSpPr txBox="1"/>
          <p:nvPr/>
        </p:nvSpPr>
        <p:spPr>
          <a:xfrm>
            <a:off x="2874394" y="4462792"/>
            <a:ext cx="279942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Assume c = 100,000</a:t>
            </a:r>
          </a:p>
          <a:p>
            <a:r>
              <a:rPr lang="en-US" sz="2400" dirty="0"/>
              <a:t>             P0 = 0.0001</a:t>
            </a:r>
          </a:p>
          <a:p>
            <a:r>
              <a:rPr lang="en-US" sz="2400" dirty="0"/>
              <a:t>Type I error, </a:t>
            </a:r>
            <a:r>
              <a:rPr lang="el-GR" sz="2400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α</a:t>
            </a:r>
            <a:r>
              <a:rPr lang="en-US" sz="2400" dirty="0"/>
              <a:t> = 0.05</a:t>
            </a:r>
          </a:p>
          <a:p>
            <a:r>
              <a:rPr lang="en-US" sz="2400" dirty="0"/>
              <a:t>Type II error, </a:t>
            </a:r>
            <a:r>
              <a:rPr lang="el-GR" sz="2400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β</a:t>
            </a:r>
            <a:r>
              <a:rPr lang="en-US" sz="2400" dirty="0"/>
              <a:t> = 0.3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03FF17D-EFF0-924E-B8B5-6227A60195A8}"/>
              </a:ext>
            </a:extLst>
          </p:cNvPr>
          <p:cNvSpPr txBox="1"/>
          <p:nvPr/>
        </p:nvSpPr>
        <p:spPr>
          <a:xfrm>
            <a:off x="6277510" y="6400800"/>
            <a:ext cx="15680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Ioannidis 2005</a:t>
            </a:r>
          </a:p>
        </p:txBody>
      </p:sp>
    </p:spTree>
    <p:extLst>
      <p:ext uri="{BB962C8B-B14F-4D97-AF65-F5344CB8AC3E}">
        <p14:creationId xmlns:p14="http://schemas.microsoft.com/office/powerpoint/2010/main" val="67154331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16F274-FFC6-DD4D-8459-F37472C682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Assume that we test </a:t>
            </a:r>
            <a:r>
              <a:rPr lang="en-US" sz="3200" i="1" dirty="0"/>
              <a:t>c</a:t>
            </a:r>
            <a:r>
              <a:rPr lang="en-US" sz="3200" dirty="0"/>
              <a:t> associations in all …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13BAF07B-9A1A-2243-A5CC-7BFDAE0D82C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9531131"/>
                  </p:ext>
                </p:extLst>
              </p:nvPr>
            </p:nvGraphicFramePr>
            <p:xfrm>
              <a:off x="838200" y="1752600"/>
              <a:ext cx="6629400" cy="1483360"/>
            </p:xfrm>
            <a:graphic>
              <a:graphicData uri="http://schemas.openxmlformats.org/drawingml/2006/table">
                <a:tbl>
                  <a:tblPr bandRow="1">
                    <a:tableStyleId>{5C22544A-7EE6-4342-B048-85BDC9FD1C3A}</a:tableStyleId>
                  </a:tblPr>
                  <a:tblGrid>
                    <a:gridCol w="20574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5240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5240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5240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 b="0" i="0" dirty="0">
                            <a:latin typeface="Helvetica Neue Light" panose="02000403000000020004" pitchFamily="2" charset="0"/>
                            <a:ea typeface="Helvetica Neue Light" panose="02000403000000020004" pitchFamily="2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b="0" i="0" dirty="0">
                            <a:latin typeface="Helvetica Neue Light" panose="02000403000000020004" pitchFamily="2" charset="0"/>
                            <a:ea typeface="Helvetica Neue Light" panose="02000403000000020004" pitchFamily="2" charset="0"/>
                          </a:endParaRPr>
                        </a:p>
                      </a:txBody>
                      <a:tcPr>
                        <a:noFill/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b="0" i="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</a:rPr>
                            <a:t>True relationship</a:t>
                          </a: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 b="0" i="0" dirty="0">
                            <a:latin typeface="Helvetica Neue Light" panose="02000403000000020004" pitchFamily="2" charset="0"/>
                            <a:ea typeface="Helvetica Neue Light" panose="02000403000000020004" pitchFamily="2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b="0" i="0" dirty="0">
                            <a:latin typeface="Helvetica Neue Light" panose="02000403000000020004" pitchFamily="2" charset="0"/>
                            <a:ea typeface="Helvetica Neue Light" panose="02000403000000020004" pitchFamily="2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𝑁𝑜</m:t>
                                </m:r>
                              </m:oMath>
                            </m:oMathPara>
                          </a14:m>
                          <a:endParaRPr lang="en-US" b="0" i="0" dirty="0">
                            <a:latin typeface="Helvetica Neue Light" panose="02000403000000020004" pitchFamily="2" charset="0"/>
                            <a:ea typeface="Helvetica Neue Light" panose="02000403000000020004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𝑌𝑒𝑠</m:t>
                                </m:r>
                              </m:oMath>
                            </m:oMathPara>
                          </a14:m>
                          <a:endParaRPr lang="en-US" b="0" i="0" dirty="0">
                            <a:latin typeface="Helvetica Neue Light" panose="02000403000000020004" pitchFamily="2" charset="0"/>
                            <a:ea typeface="Helvetica Neue Light" panose="02000403000000020004" pitchFamily="2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US" b="0" i="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</a:rPr>
                            <a:t>Research Finding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US" b="0" i="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</a:rPr>
                            <a:t>No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i="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</a:rPr>
                            <a:t>??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i="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</a:rPr>
                            <a:t>??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b="0" i="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</a:rPr>
                            <a:t>Yes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c . (1 – P0) . </a:t>
                          </a:r>
                          <a:r>
                            <a:rPr lang="el-GR" sz="160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</a:rPr>
                            <a:t>α</a:t>
                          </a:r>
                          <a:r>
                            <a:rPr lang="en-US" sz="1600" dirty="0"/>
                            <a:t> </a:t>
                          </a:r>
                          <a:endParaRPr lang="en-US" sz="1600" b="1" i="0" dirty="0">
                            <a:latin typeface="Helvetica Neue Light" panose="02000403000000020004" pitchFamily="2" charset="0"/>
                            <a:ea typeface="Helvetica Neue Light" panose="02000403000000020004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i="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</a:rPr>
                            <a:t>??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13BAF07B-9A1A-2243-A5CC-7BFDAE0D82C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9531131"/>
                  </p:ext>
                </p:extLst>
              </p:nvPr>
            </p:nvGraphicFramePr>
            <p:xfrm>
              <a:off x="838200" y="1752600"/>
              <a:ext cx="6629400" cy="1483360"/>
            </p:xfrm>
            <a:graphic>
              <a:graphicData uri="http://schemas.openxmlformats.org/drawingml/2006/table">
                <a:tbl>
                  <a:tblPr bandRow="1">
                    <a:tableStyleId>{5C22544A-7EE6-4342-B048-85BDC9FD1C3A}</a:tableStyleId>
                  </a:tblPr>
                  <a:tblGrid>
                    <a:gridCol w="20574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5240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5240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5240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 b="0" i="0" dirty="0">
                            <a:latin typeface="Helvetica Neue Light" panose="02000403000000020004" pitchFamily="2" charset="0"/>
                            <a:ea typeface="Helvetica Neue Light" panose="02000403000000020004" pitchFamily="2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b="0" i="0" dirty="0">
                            <a:latin typeface="Helvetica Neue Light" panose="02000403000000020004" pitchFamily="2" charset="0"/>
                            <a:ea typeface="Helvetica Neue Light" panose="02000403000000020004" pitchFamily="2" charset="0"/>
                          </a:endParaRPr>
                        </a:p>
                      </a:txBody>
                      <a:tcPr>
                        <a:noFill/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b="0" i="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</a:rPr>
                            <a:t>True relationship</a:t>
                          </a: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 b="0" i="0" dirty="0">
                            <a:latin typeface="Helvetica Neue Light" panose="02000403000000020004" pitchFamily="2" charset="0"/>
                            <a:ea typeface="Helvetica Neue Light" panose="02000403000000020004" pitchFamily="2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b="0" i="0" dirty="0">
                            <a:latin typeface="Helvetica Neue Light" panose="02000403000000020004" pitchFamily="2" charset="0"/>
                            <a:ea typeface="Helvetica Neue Light" panose="02000403000000020004" pitchFamily="2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35833" t="-106667" r="-101667" b="-2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35833" t="-106667" r="-1667" b="-22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US" b="0" i="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</a:rPr>
                            <a:t>Research Finding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US" b="0" i="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</a:rPr>
                            <a:t>No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i="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</a:rPr>
                            <a:t>??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i="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</a:rPr>
                            <a:t>??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b="0" i="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</a:rPr>
                            <a:t>Yes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c . (1 – P0) . </a:t>
                          </a:r>
                          <a:r>
                            <a:rPr lang="el-GR" sz="160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</a:rPr>
                            <a:t>α</a:t>
                          </a:r>
                          <a:r>
                            <a:rPr lang="en-US" sz="1600" dirty="0"/>
                            <a:t> </a:t>
                          </a:r>
                          <a:endParaRPr lang="en-US" sz="1600" b="1" i="0" dirty="0">
                            <a:latin typeface="Helvetica Neue Light" panose="02000403000000020004" pitchFamily="2" charset="0"/>
                            <a:ea typeface="Helvetica Neue Light" panose="02000403000000020004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i="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</a:rPr>
                            <a:t>??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0420121B-A663-184E-AF68-A53BF29B5EB9}"/>
              </a:ext>
            </a:extLst>
          </p:cNvPr>
          <p:cNvSpPr txBox="1"/>
          <p:nvPr/>
        </p:nvSpPr>
        <p:spPr>
          <a:xfrm>
            <a:off x="233859" y="3377388"/>
            <a:ext cx="89563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Poll:</a:t>
            </a:r>
            <a:r>
              <a:rPr lang="en-US" sz="2000" dirty="0"/>
              <a:t> How many of the </a:t>
            </a:r>
            <a:r>
              <a:rPr lang="en-US" sz="2000" i="1" dirty="0"/>
              <a:t>c</a:t>
            </a:r>
            <a:r>
              <a:rPr lang="en-US" sz="2000" dirty="0"/>
              <a:t> associations tested would we claim as a research finding when </a:t>
            </a:r>
          </a:p>
          <a:p>
            <a:r>
              <a:rPr lang="en-US" sz="2000" dirty="0"/>
              <a:t>in fact they are not true associations?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237AC3C-8140-D441-88F0-FDC61A48F83C}"/>
              </a:ext>
            </a:extLst>
          </p:cNvPr>
          <p:cNvSpPr txBox="1"/>
          <p:nvPr/>
        </p:nvSpPr>
        <p:spPr>
          <a:xfrm>
            <a:off x="402848" y="4226702"/>
            <a:ext cx="59418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number of true relationships = c x P0 = 100,000 x 1e-4 =10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85798A3-794A-6E4C-A485-1227A809A5ED}"/>
              </a:ext>
            </a:extLst>
          </p:cNvPr>
          <p:cNvSpPr txBox="1"/>
          <p:nvPr/>
        </p:nvSpPr>
        <p:spPr>
          <a:xfrm>
            <a:off x="402848" y="4811802"/>
            <a:ext cx="53052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number of false relationships = c x (1 – P0) = 99990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76A32E9-EF2D-D243-BF8C-B99C01AFE958}"/>
              </a:ext>
            </a:extLst>
          </p:cNvPr>
          <p:cNvSpPr txBox="1"/>
          <p:nvPr/>
        </p:nvSpPr>
        <p:spPr>
          <a:xfrm>
            <a:off x="402848" y="5381351"/>
            <a:ext cx="8352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number of false relationships claimed as a research finding = c x (1 – P0) x </a:t>
            </a:r>
            <a:r>
              <a:rPr lang="el-GR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α</a:t>
            </a:r>
            <a:r>
              <a:rPr lang="en-US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 = 5000</a:t>
            </a:r>
            <a:r>
              <a:rPr lang="en-US" dirty="0"/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6F6AF16-D34B-DE47-AD74-9606D50CDA4F}"/>
              </a:ext>
            </a:extLst>
          </p:cNvPr>
          <p:cNvSpPr txBox="1"/>
          <p:nvPr/>
        </p:nvSpPr>
        <p:spPr>
          <a:xfrm>
            <a:off x="6791218" y="6452904"/>
            <a:ext cx="15680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Ioannidis 2005</a:t>
            </a:r>
          </a:p>
        </p:txBody>
      </p:sp>
    </p:spTree>
    <p:extLst>
      <p:ext uri="{BB962C8B-B14F-4D97-AF65-F5344CB8AC3E}">
        <p14:creationId xmlns:p14="http://schemas.microsoft.com/office/powerpoint/2010/main" val="2377064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16F274-FFC6-DD4D-8459-F37472C682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Assume that we test </a:t>
            </a:r>
            <a:r>
              <a:rPr lang="en-US" sz="3200" i="1" dirty="0"/>
              <a:t>c</a:t>
            </a:r>
            <a:r>
              <a:rPr lang="en-US" sz="3200" dirty="0"/>
              <a:t> associations in all …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13BAF07B-9A1A-2243-A5CC-7BFDAE0D82C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82614719"/>
                  </p:ext>
                </p:extLst>
              </p:nvPr>
            </p:nvGraphicFramePr>
            <p:xfrm>
              <a:off x="838200" y="1752600"/>
              <a:ext cx="6629400" cy="1508760"/>
            </p:xfrm>
            <a:graphic>
              <a:graphicData uri="http://schemas.openxmlformats.org/drawingml/2006/table">
                <a:tbl>
                  <a:tblPr bandRow="1">
                    <a:tableStyleId>{5C22544A-7EE6-4342-B048-85BDC9FD1C3A}</a:tableStyleId>
                  </a:tblPr>
                  <a:tblGrid>
                    <a:gridCol w="20574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5240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5240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5240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 b="0" i="0" dirty="0">
                            <a:latin typeface="Helvetica Neue Light" panose="02000403000000020004" pitchFamily="2" charset="0"/>
                            <a:ea typeface="Helvetica Neue Light" panose="02000403000000020004" pitchFamily="2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b="0" i="0" dirty="0">
                            <a:latin typeface="Helvetica Neue Light" panose="02000403000000020004" pitchFamily="2" charset="0"/>
                            <a:ea typeface="Helvetica Neue Light" panose="02000403000000020004" pitchFamily="2" charset="0"/>
                          </a:endParaRPr>
                        </a:p>
                      </a:txBody>
                      <a:tcPr>
                        <a:noFill/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b="0" i="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</a:rPr>
                            <a:t>True relationship</a:t>
                          </a: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 b="0" i="0" dirty="0">
                            <a:latin typeface="Helvetica Neue Light" panose="02000403000000020004" pitchFamily="2" charset="0"/>
                            <a:ea typeface="Helvetica Neue Light" panose="02000403000000020004" pitchFamily="2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b="0" i="0" dirty="0">
                            <a:latin typeface="Helvetica Neue Light" panose="02000403000000020004" pitchFamily="2" charset="0"/>
                            <a:ea typeface="Helvetica Neue Light" panose="02000403000000020004" pitchFamily="2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𝑁𝑜</m:t>
                                </m:r>
                              </m:oMath>
                            </m:oMathPara>
                          </a14:m>
                          <a:endParaRPr lang="en-US" b="0" i="0" dirty="0">
                            <a:latin typeface="Helvetica Neue Light" panose="02000403000000020004" pitchFamily="2" charset="0"/>
                            <a:ea typeface="Helvetica Neue Light" panose="02000403000000020004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𝑌𝑒𝑠</m:t>
                                </m:r>
                              </m:oMath>
                            </m:oMathPara>
                          </a14:m>
                          <a:endParaRPr lang="en-US" b="0" i="0" dirty="0">
                            <a:latin typeface="Helvetica Neue Light" panose="02000403000000020004" pitchFamily="2" charset="0"/>
                            <a:ea typeface="Helvetica Neue Light" panose="02000403000000020004" pitchFamily="2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US" b="0" i="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</a:rPr>
                            <a:t>Research Finding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US" b="0" i="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</a:rPr>
                            <a:t>No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i="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</a:rPr>
                            <a:t>??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i="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</a:rPr>
                            <a:t>??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b="0" i="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</a:rPr>
                            <a:t>Yes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c . (1 – P0) . </a:t>
                          </a:r>
                          <a:r>
                            <a:rPr lang="el-GR" sz="160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</a:rPr>
                            <a:t>α</a:t>
                          </a:r>
                          <a:r>
                            <a:rPr lang="en-US" sz="1600" dirty="0"/>
                            <a:t> </a:t>
                          </a:r>
                          <a:endParaRPr lang="en-US" sz="1600" b="1" i="0" dirty="0">
                            <a:latin typeface="Helvetica Neue Light" panose="02000403000000020004" pitchFamily="2" charset="0"/>
                            <a:ea typeface="Helvetica Neue Light" panose="02000403000000020004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i="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</a:rPr>
                            <a:t>??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13BAF07B-9A1A-2243-A5CC-7BFDAE0D82C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82614719"/>
                  </p:ext>
                </p:extLst>
              </p:nvPr>
            </p:nvGraphicFramePr>
            <p:xfrm>
              <a:off x="838200" y="1752600"/>
              <a:ext cx="6629400" cy="1508760"/>
            </p:xfrm>
            <a:graphic>
              <a:graphicData uri="http://schemas.openxmlformats.org/drawingml/2006/table">
                <a:tbl>
                  <a:tblPr bandRow="1">
                    <a:tableStyleId>{5C22544A-7EE6-4342-B048-85BDC9FD1C3A}</a:tableStyleId>
                  </a:tblPr>
                  <a:tblGrid>
                    <a:gridCol w="20574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5240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5240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5240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 b="0" i="0" dirty="0">
                            <a:latin typeface="Helvetica Neue Light" panose="02000403000000020004" pitchFamily="2" charset="0"/>
                            <a:ea typeface="Helvetica Neue Light" panose="02000403000000020004" pitchFamily="2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b="0" i="0" dirty="0">
                            <a:latin typeface="Helvetica Neue Light" panose="02000403000000020004" pitchFamily="2" charset="0"/>
                            <a:ea typeface="Helvetica Neue Light" panose="02000403000000020004" pitchFamily="2" charset="0"/>
                          </a:endParaRPr>
                        </a:p>
                      </a:txBody>
                      <a:tcPr>
                        <a:noFill/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b="0" i="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</a:rPr>
                            <a:t>True relationship</a:t>
                          </a: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 b="0" i="0" dirty="0">
                            <a:latin typeface="Helvetica Neue Light" panose="02000403000000020004" pitchFamily="2" charset="0"/>
                            <a:ea typeface="Helvetica Neue Light" panose="02000403000000020004" pitchFamily="2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b="0" i="0" dirty="0">
                            <a:latin typeface="Helvetica Neue Light" panose="02000403000000020004" pitchFamily="2" charset="0"/>
                            <a:ea typeface="Helvetica Neue Light" panose="02000403000000020004" pitchFamily="2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35833" t="-110345" r="-101667" b="-2413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35833" t="-110345" r="-1667" b="-2413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US" b="0" i="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</a:rPr>
                            <a:t>Research Finding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US" b="0" i="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</a:rPr>
                            <a:t>No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i="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</a:rPr>
                            <a:t>??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i="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</a:rPr>
                            <a:t>??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96240"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b="0" i="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</a:rPr>
                            <a:t>Yes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c . (1 – P0) . </a:t>
                          </a:r>
                          <a:r>
                            <a:rPr lang="el-GR" sz="160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</a:rPr>
                            <a:t>α</a:t>
                          </a:r>
                          <a:r>
                            <a:rPr lang="en-US" sz="1600" dirty="0"/>
                            <a:t> </a:t>
                          </a:r>
                          <a:endParaRPr lang="en-US" sz="1600" b="1" i="0" dirty="0">
                            <a:latin typeface="Helvetica Neue Light" panose="02000403000000020004" pitchFamily="2" charset="0"/>
                            <a:ea typeface="Helvetica Neue Light" panose="02000403000000020004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i="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</a:rPr>
                            <a:t>??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0420121B-A663-184E-AF68-A53BF29B5EB9}"/>
              </a:ext>
            </a:extLst>
          </p:cNvPr>
          <p:cNvSpPr txBox="1"/>
          <p:nvPr/>
        </p:nvSpPr>
        <p:spPr>
          <a:xfrm>
            <a:off x="233859" y="3377388"/>
            <a:ext cx="89563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Poll:</a:t>
            </a:r>
            <a:r>
              <a:rPr lang="en-US" sz="2000" dirty="0"/>
              <a:t> How many of the </a:t>
            </a:r>
            <a:r>
              <a:rPr lang="en-US" sz="2000" i="1" dirty="0"/>
              <a:t>c</a:t>
            </a:r>
            <a:r>
              <a:rPr lang="en-US" sz="2000" dirty="0"/>
              <a:t> associations tested would we claim as a research finding when </a:t>
            </a:r>
          </a:p>
          <a:p>
            <a:r>
              <a:rPr lang="en-US" sz="2000" dirty="0"/>
              <a:t>in fact they are true associations?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237AC3C-8140-D441-88F0-FDC61A48F83C}"/>
              </a:ext>
            </a:extLst>
          </p:cNvPr>
          <p:cNvSpPr txBox="1"/>
          <p:nvPr/>
        </p:nvSpPr>
        <p:spPr>
          <a:xfrm>
            <a:off x="402848" y="4557437"/>
            <a:ext cx="59418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number of true relationships = c x P0 = 100,000 x 1e-4 =10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76A32E9-EF2D-D243-BF8C-B99C01AFE958}"/>
              </a:ext>
            </a:extLst>
          </p:cNvPr>
          <p:cNvSpPr txBox="1"/>
          <p:nvPr/>
        </p:nvSpPr>
        <p:spPr>
          <a:xfrm>
            <a:off x="402848" y="5381351"/>
            <a:ext cx="79177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number of true relationships claimed as a research finding = c x P0 x (1 – </a:t>
            </a:r>
            <a:r>
              <a:rPr lang="el-GR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β</a:t>
            </a:r>
            <a:r>
              <a:rPr lang="en-US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)</a:t>
            </a:r>
            <a:r>
              <a:rPr lang="el-GR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 </a:t>
            </a:r>
            <a:r>
              <a:rPr lang="en-US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= 7</a:t>
            </a:r>
            <a:r>
              <a:rPr lang="en-US" dirty="0"/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9F2F4B1-796D-2644-9337-C16FDF78C107}"/>
              </a:ext>
            </a:extLst>
          </p:cNvPr>
          <p:cNvSpPr txBox="1"/>
          <p:nvPr/>
        </p:nvSpPr>
        <p:spPr>
          <a:xfrm>
            <a:off x="6873411" y="6442630"/>
            <a:ext cx="15680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Ioannidis 2005</a:t>
            </a:r>
          </a:p>
        </p:txBody>
      </p:sp>
    </p:spTree>
    <p:extLst>
      <p:ext uri="{BB962C8B-B14F-4D97-AF65-F5344CB8AC3E}">
        <p14:creationId xmlns:p14="http://schemas.microsoft.com/office/powerpoint/2010/main" val="4124920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onnidi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184348"/>
          </a:xfrm>
          <a:prstGeom prst="rect">
            <a:avLst/>
          </a:prstGeom>
        </p:spPr>
      </p:pic>
      <p:pic>
        <p:nvPicPr>
          <p:cNvPr id="6" name="Picture 5" descr="IonnidisRef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4800" y="6388100"/>
            <a:ext cx="3759200" cy="46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70212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16F274-FFC6-DD4D-8459-F37472C682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Only a very tiny fraction (0.1%) of your research findings would be true findings!!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13BAF07B-9A1A-2243-A5CC-7BFDAE0D82C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92230368"/>
                  </p:ext>
                </p:extLst>
              </p:nvPr>
            </p:nvGraphicFramePr>
            <p:xfrm>
              <a:off x="838200" y="1752600"/>
              <a:ext cx="6629400" cy="1483360"/>
            </p:xfrm>
            <a:graphic>
              <a:graphicData uri="http://schemas.openxmlformats.org/drawingml/2006/table">
                <a:tbl>
                  <a:tblPr bandRow="1">
                    <a:tableStyleId>{5C22544A-7EE6-4342-B048-85BDC9FD1C3A}</a:tableStyleId>
                  </a:tblPr>
                  <a:tblGrid>
                    <a:gridCol w="20574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5240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5240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5240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 b="0" i="0" dirty="0">
                            <a:latin typeface="Helvetica Neue Light" panose="02000403000000020004" pitchFamily="2" charset="0"/>
                            <a:ea typeface="Helvetica Neue Light" panose="02000403000000020004" pitchFamily="2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b="0" i="0" dirty="0">
                            <a:latin typeface="Helvetica Neue Light" panose="02000403000000020004" pitchFamily="2" charset="0"/>
                            <a:ea typeface="Helvetica Neue Light" panose="02000403000000020004" pitchFamily="2" charset="0"/>
                          </a:endParaRPr>
                        </a:p>
                      </a:txBody>
                      <a:tcPr>
                        <a:noFill/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b="0" i="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</a:rPr>
                            <a:t>True relationship</a:t>
                          </a: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 b="0" i="0" dirty="0">
                            <a:latin typeface="Helvetica Neue Light" panose="02000403000000020004" pitchFamily="2" charset="0"/>
                            <a:ea typeface="Helvetica Neue Light" panose="02000403000000020004" pitchFamily="2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b="0" i="0" dirty="0">
                            <a:latin typeface="Helvetica Neue Light" panose="02000403000000020004" pitchFamily="2" charset="0"/>
                            <a:ea typeface="Helvetica Neue Light" panose="02000403000000020004" pitchFamily="2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𝑁𝑜</m:t>
                                </m:r>
                              </m:oMath>
                            </m:oMathPara>
                          </a14:m>
                          <a:endParaRPr lang="en-US" b="0" i="0" dirty="0">
                            <a:latin typeface="Helvetica Neue Light" panose="02000403000000020004" pitchFamily="2" charset="0"/>
                            <a:ea typeface="Helvetica Neue Light" panose="02000403000000020004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𝑌𝑒𝑠</m:t>
                                </m:r>
                              </m:oMath>
                            </m:oMathPara>
                          </a14:m>
                          <a:endParaRPr lang="en-US" b="0" i="0" dirty="0">
                            <a:latin typeface="Helvetica Neue Light" panose="02000403000000020004" pitchFamily="2" charset="0"/>
                            <a:ea typeface="Helvetica Neue Light" panose="02000403000000020004" pitchFamily="2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US" b="0" i="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</a:rPr>
                            <a:t>Research Finding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US" b="0" i="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</a:rPr>
                            <a:t>No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i="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</a:rPr>
                            <a:t>??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i="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</a:rPr>
                            <a:t>??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b="0" i="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</a:rPr>
                            <a:t>Yes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c . (1 – P0) . </a:t>
                          </a:r>
                          <a:r>
                            <a:rPr lang="el-GR" sz="160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</a:rPr>
                            <a:t>α</a:t>
                          </a:r>
                          <a:r>
                            <a:rPr lang="en-US" sz="1600" dirty="0"/>
                            <a:t> </a:t>
                          </a:r>
                          <a:endParaRPr lang="en-US" sz="1600" b="1" i="0" dirty="0">
                            <a:latin typeface="Helvetica Neue Light" panose="02000403000000020004" pitchFamily="2" charset="0"/>
                            <a:ea typeface="Helvetica Neue Light" panose="02000403000000020004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/>
                            <a:t>c . P0 . </a:t>
                          </a:r>
                          <a:r>
                            <a:rPr lang="en-US" sz="180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</a:rPr>
                            <a:t>(1-</a:t>
                          </a:r>
                          <a:r>
                            <a:rPr lang="el-GR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</a:rPr>
                            <a:t>β</a:t>
                          </a:r>
                          <a:r>
                            <a:rPr lang="en-US" sz="180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</a:rPr>
                            <a:t>)</a:t>
                          </a:r>
                          <a:r>
                            <a:rPr lang="en-US" sz="1800" dirty="0"/>
                            <a:t> </a:t>
                          </a:r>
                          <a:endParaRPr lang="en-US" sz="1800" b="1" i="0" dirty="0">
                            <a:latin typeface="Helvetica Neue Light" panose="02000403000000020004" pitchFamily="2" charset="0"/>
                            <a:ea typeface="Helvetica Neue Light" panose="02000403000000020004" pitchFamily="2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13BAF07B-9A1A-2243-A5CC-7BFDAE0D82C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92230368"/>
                  </p:ext>
                </p:extLst>
              </p:nvPr>
            </p:nvGraphicFramePr>
            <p:xfrm>
              <a:off x="838200" y="1752600"/>
              <a:ext cx="6629400" cy="1483360"/>
            </p:xfrm>
            <a:graphic>
              <a:graphicData uri="http://schemas.openxmlformats.org/drawingml/2006/table">
                <a:tbl>
                  <a:tblPr bandRow="1">
                    <a:tableStyleId>{5C22544A-7EE6-4342-B048-85BDC9FD1C3A}</a:tableStyleId>
                  </a:tblPr>
                  <a:tblGrid>
                    <a:gridCol w="20574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5240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5240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5240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 b="0" i="0" dirty="0">
                            <a:latin typeface="Helvetica Neue Light" panose="02000403000000020004" pitchFamily="2" charset="0"/>
                            <a:ea typeface="Helvetica Neue Light" panose="02000403000000020004" pitchFamily="2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b="0" i="0" dirty="0">
                            <a:latin typeface="Helvetica Neue Light" panose="02000403000000020004" pitchFamily="2" charset="0"/>
                            <a:ea typeface="Helvetica Neue Light" panose="02000403000000020004" pitchFamily="2" charset="0"/>
                          </a:endParaRPr>
                        </a:p>
                      </a:txBody>
                      <a:tcPr>
                        <a:noFill/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b="0" i="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</a:rPr>
                            <a:t>True relationship</a:t>
                          </a: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 b="0" i="0" dirty="0">
                            <a:latin typeface="Helvetica Neue Light" panose="02000403000000020004" pitchFamily="2" charset="0"/>
                            <a:ea typeface="Helvetica Neue Light" panose="02000403000000020004" pitchFamily="2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b="0" i="0" dirty="0">
                            <a:latin typeface="Helvetica Neue Light" panose="02000403000000020004" pitchFamily="2" charset="0"/>
                            <a:ea typeface="Helvetica Neue Light" panose="02000403000000020004" pitchFamily="2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35833" t="-106667" r="-101667" b="-2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35833" t="-106667" r="-1667" b="-22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US" b="0" i="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</a:rPr>
                            <a:t>Research Finding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US" b="0" i="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</a:rPr>
                            <a:t>No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i="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</a:rPr>
                            <a:t>??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i="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</a:rPr>
                            <a:t>??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b="0" i="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</a:rPr>
                            <a:t>Yes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c . (1 – P0) . </a:t>
                          </a:r>
                          <a:r>
                            <a:rPr lang="el-GR" sz="160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</a:rPr>
                            <a:t>α</a:t>
                          </a:r>
                          <a:r>
                            <a:rPr lang="en-US" sz="1600" dirty="0"/>
                            <a:t> </a:t>
                          </a:r>
                          <a:endParaRPr lang="en-US" sz="1600" b="1" i="0" dirty="0">
                            <a:latin typeface="Helvetica Neue Light" panose="02000403000000020004" pitchFamily="2" charset="0"/>
                            <a:ea typeface="Helvetica Neue Light" panose="02000403000000020004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/>
                            <a:t>c . P0 . </a:t>
                          </a:r>
                          <a:r>
                            <a:rPr lang="en-US" sz="180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</a:rPr>
                            <a:t>(1-</a:t>
                          </a:r>
                          <a:r>
                            <a:rPr lang="el-GR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</a:rPr>
                            <a:t>β</a:t>
                          </a:r>
                          <a:r>
                            <a:rPr lang="en-US" sz="180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</a:rPr>
                            <a:t>)</a:t>
                          </a:r>
                          <a:r>
                            <a:rPr lang="en-US" sz="1800" dirty="0"/>
                            <a:t> </a:t>
                          </a:r>
                          <a:endParaRPr lang="en-US" sz="1800" b="1" i="0" dirty="0">
                            <a:latin typeface="Helvetica Neue Light" panose="02000403000000020004" pitchFamily="2" charset="0"/>
                            <a:ea typeface="Helvetica Neue Light" panose="02000403000000020004" pitchFamily="2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0420121B-A663-184E-AF68-A53BF29B5EB9}"/>
              </a:ext>
            </a:extLst>
          </p:cNvPr>
          <p:cNvSpPr txBox="1"/>
          <p:nvPr/>
        </p:nvSpPr>
        <p:spPr>
          <a:xfrm>
            <a:off x="233859" y="3377388"/>
            <a:ext cx="89563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Poll:</a:t>
            </a:r>
            <a:r>
              <a:rPr lang="en-US" sz="2000" dirty="0"/>
              <a:t> How many of the </a:t>
            </a:r>
            <a:r>
              <a:rPr lang="en-US" sz="2000" i="1" dirty="0"/>
              <a:t>c</a:t>
            </a:r>
            <a:r>
              <a:rPr lang="en-US" sz="2000" dirty="0"/>
              <a:t> associations tested would we claim as a research finding when </a:t>
            </a:r>
          </a:p>
          <a:p>
            <a:r>
              <a:rPr lang="en-US" sz="2000" dirty="0"/>
              <a:t>in fact they are true associations?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237AC3C-8140-D441-88F0-FDC61A48F83C}"/>
              </a:ext>
            </a:extLst>
          </p:cNvPr>
          <p:cNvSpPr txBox="1"/>
          <p:nvPr/>
        </p:nvSpPr>
        <p:spPr>
          <a:xfrm>
            <a:off x="402848" y="4557437"/>
            <a:ext cx="59337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Pre-study probability of finding a true relationships = P0 = 1e-4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664952C-6B16-9444-A44E-17D46DD6AD50}"/>
                  </a:ext>
                </a:extLst>
              </p:cNvPr>
              <p:cNvSpPr txBox="1"/>
              <p:nvPr/>
            </p:nvSpPr>
            <p:spPr>
              <a:xfrm>
                <a:off x="402848" y="5241748"/>
                <a:ext cx="8470011" cy="5330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Post-study probability of finding a true relationships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0.(1−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0.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𝛽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.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0.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7+5000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=0.0014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664952C-6B16-9444-A44E-17D46DD6AD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848" y="5241748"/>
                <a:ext cx="8470011" cy="533095"/>
              </a:xfrm>
              <a:prstGeom prst="rect">
                <a:avLst/>
              </a:prstGeom>
              <a:blipFill>
                <a:blip r:embed="rId3"/>
                <a:stretch>
                  <a:fillRect l="-599" b="-69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4C16E1C4-5E7D-F94F-8B76-5C9EB0465AC3}"/>
              </a:ext>
            </a:extLst>
          </p:cNvPr>
          <p:cNvSpPr txBox="1"/>
          <p:nvPr/>
        </p:nvSpPr>
        <p:spPr>
          <a:xfrm>
            <a:off x="6683571" y="6473452"/>
            <a:ext cx="15680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Ioannidis 2005</a:t>
            </a:r>
          </a:p>
        </p:txBody>
      </p:sp>
    </p:spTree>
    <p:extLst>
      <p:ext uri="{BB962C8B-B14F-4D97-AF65-F5344CB8AC3E}">
        <p14:creationId xmlns:p14="http://schemas.microsoft.com/office/powerpoint/2010/main" val="1926493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13BAF07B-9A1A-2243-A5CC-7BFDAE0D82C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26790011"/>
                  </p:ext>
                </p:extLst>
              </p:nvPr>
            </p:nvGraphicFramePr>
            <p:xfrm>
              <a:off x="838200" y="1752600"/>
              <a:ext cx="6629400" cy="1508760"/>
            </p:xfrm>
            <a:graphic>
              <a:graphicData uri="http://schemas.openxmlformats.org/drawingml/2006/table">
                <a:tbl>
                  <a:tblPr bandRow="1">
                    <a:tableStyleId>{5C22544A-7EE6-4342-B048-85BDC9FD1C3A}</a:tableStyleId>
                  </a:tblPr>
                  <a:tblGrid>
                    <a:gridCol w="20574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5240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5240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5240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 b="0" i="0" dirty="0">
                            <a:latin typeface="Helvetica Neue Light" panose="02000403000000020004" pitchFamily="2" charset="0"/>
                            <a:ea typeface="Helvetica Neue Light" panose="02000403000000020004" pitchFamily="2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b="0" i="0" dirty="0">
                            <a:latin typeface="Helvetica Neue Light" panose="02000403000000020004" pitchFamily="2" charset="0"/>
                            <a:ea typeface="Helvetica Neue Light" panose="02000403000000020004" pitchFamily="2" charset="0"/>
                          </a:endParaRPr>
                        </a:p>
                      </a:txBody>
                      <a:tcPr>
                        <a:noFill/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b="0" i="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</a:rPr>
                            <a:t>True relationship</a:t>
                          </a: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 b="0" i="0" dirty="0">
                            <a:latin typeface="Helvetica Neue Light" panose="02000403000000020004" pitchFamily="2" charset="0"/>
                            <a:ea typeface="Helvetica Neue Light" panose="02000403000000020004" pitchFamily="2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b="0" i="0" dirty="0">
                            <a:latin typeface="Helvetica Neue Light" panose="02000403000000020004" pitchFamily="2" charset="0"/>
                            <a:ea typeface="Helvetica Neue Light" panose="02000403000000020004" pitchFamily="2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𝑁𝑜</m:t>
                                </m:r>
                              </m:oMath>
                            </m:oMathPara>
                          </a14:m>
                          <a:endParaRPr lang="en-US" b="0" i="0" dirty="0">
                            <a:latin typeface="Helvetica Neue Light" panose="02000403000000020004" pitchFamily="2" charset="0"/>
                            <a:ea typeface="Helvetica Neue Light" panose="02000403000000020004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𝑌𝑒𝑠</m:t>
                                </m:r>
                              </m:oMath>
                            </m:oMathPara>
                          </a14:m>
                          <a:endParaRPr lang="en-US" b="0" i="0" dirty="0">
                            <a:latin typeface="Helvetica Neue Light" panose="02000403000000020004" pitchFamily="2" charset="0"/>
                            <a:ea typeface="Helvetica Neue Light" panose="02000403000000020004" pitchFamily="2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US" b="0" i="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</a:rPr>
                            <a:t>Research Finding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US" b="0" i="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</a:rPr>
                            <a:t>No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i="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</a:rPr>
                            <a:t>??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i="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</a:rPr>
                            <a:t>??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b="0" i="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</a:rPr>
                            <a:t>Yes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c . (1 – P0) . </a:t>
                          </a:r>
                          <a:r>
                            <a:rPr lang="el-GR" sz="160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</a:rPr>
                            <a:t>α</a:t>
                          </a:r>
                          <a:r>
                            <a:rPr lang="en-US" sz="1600" dirty="0"/>
                            <a:t> </a:t>
                          </a:r>
                          <a:endParaRPr lang="en-US" sz="1600" b="1" i="0" dirty="0">
                            <a:latin typeface="Helvetica Neue Light" panose="02000403000000020004" pitchFamily="2" charset="0"/>
                            <a:ea typeface="Helvetica Neue Light" panose="02000403000000020004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/>
                            <a:t>c . P0 . </a:t>
                          </a:r>
                          <a:r>
                            <a:rPr lang="en-US" sz="180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</a:rPr>
                            <a:t>(1-</a:t>
                          </a:r>
                          <a:r>
                            <a:rPr lang="el-GR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</a:rPr>
                            <a:t>β</a:t>
                          </a:r>
                          <a:r>
                            <a:rPr lang="en-US" sz="180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</a:rPr>
                            <a:t>)</a:t>
                          </a:r>
                          <a:r>
                            <a:rPr lang="en-US" sz="1800" dirty="0"/>
                            <a:t> </a:t>
                          </a:r>
                          <a:endParaRPr lang="en-US" sz="1800" b="1" i="0" dirty="0">
                            <a:latin typeface="Helvetica Neue Light" panose="02000403000000020004" pitchFamily="2" charset="0"/>
                            <a:ea typeface="Helvetica Neue Light" panose="02000403000000020004" pitchFamily="2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13BAF07B-9A1A-2243-A5CC-7BFDAE0D82C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26790011"/>
                  </p:ext>
                </p:extLst>
              </p:nvPr>
            </p:nvGraphicFramePr>
            <p:xfrm>
              <a:off x="838200" y="1752600"/>
              <a:ext cx="6629400" cy="1508760"/>
            </p:xfrm>
            <a:graphic>
              <a:graphicData uri="http://schemas.openxmlformats.org/drawingml/2006/table">
                <a:tbl>
                  <a:tblPr bandRow="1">
                    <a:tableStyleId>{5C22544A-7EE6-4342-B048-85BDC9FD1C3A}</a:tableStyleId>
                  </a:tblPr>
                  <a:tblGrid>
                    <a:gridCol w="20574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5240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5240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5240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 b="0" i="0" dirty="0">
                            <a:latin typeface="Helvetica Neue Light" panose="02000403000000020004" pitchFamily="2" charset="0"/>
                            <a:ea typeface="Helvetica Neue Light" panose="02000403000000020004" pitchFamily="2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b="0" i="0" dirty="0">
                            <a:latin typeface="Helvetica Neue Light" panose="02000403000000020004" pitchFamily="2" charset="0"/>
                            <a:ea typeface="Helvetica Neue Light" panose="02000403000000020004" pitchFamily="2" charset="0"/>
                          </a:endParaRPr>
                        </a:p>
                      </a:txBody>
                      <a:tcPr>
                        <a:noFill/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b="0" i="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</a:rPr>
                            <a:t>True relationship</a:t>
                          </a: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 b="0" i="0" dirty="0">
                            <a:latin typeface="Helvetica Neue Light" panose="02000403000000020004" pitchFamily="2" charset="0"/>
                            <a:ea typeface="Helvetica Neue Light" panose="02000403000000020004" pitchFamily="2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b="0" i="0" dirty="0">
                            <a:latin typeface="Helvetica Neue Light" panose="02000403000000020004" pitchFamily="2" charset="0"/>
                            <a:ea typeface="Helvetica Neue Light" panose="02000403000000020004" pitchFamily="2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35833" t="-110345" r="-101667" b="-2379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35833" t="-110345" r="-1667" b="-23793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96240"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US" b="0" i="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</a:rPr>
                            <a:t>Research Finding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US" b="0" i="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</a:rPr>
                            <a:t>No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i="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</a:rPr>
                            <a:t>??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i="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</a:rPr>
                            <a:t>??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b="0" i="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</a:rPr>
                            <a:t>Yes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c . (1 – P0) . </a:t>
                          </a:r>
                          <a:r>
                            <a:rPr lang="el-GR" sz="160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</a:rPr>
                            <a:t>α</a:t>
                          </a:r>
                          <a:r>
                            <a:rPr lang="en-US" sz="1600" dirty="0"/>
                            <a:t> </a:t>
                          </a:r>
                          <a:endParaRPr lang="en-US" sz="1600" b="1" i="0" dirty="0">
                            <a:latin typeface="Helvetica Neue Light" panose="02000403000000020004" pitchFamily="2" charset="0"/>
                            <a:ea typeface="Helvetica Neue Light" panose="02000403000000020004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/>
                            <a:t>c . P0 . </a:t>
                          </a:r>
                          <a:r>
                            <a:rPr lang="en-US" sz="180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</a:rPr>
                            <a:t>(1-</a:t>
                          </a:r>
                          <a:r>
                            <a:rPr lang="el-GR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</a:rPr>
                            <a:t>β</a:t>
                          </a:r>
                          <a:r>
                            <a:rPr lang="en-US" sz="180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</a:rPr>
                            <a:t>)</a:t>
                          </a:r>
                          <a:r>
                            <a:rPr lang="en-US" sz="1800" dirty="0"/>
                            <a:t> </a:t>
                          </a:r>
                          <a:endParaRPr lang="en-US" sz="1800" b="1" i="0" dirty="0">
                            <a:latin typeface="Helvetica Neue Light" panose="02000403000000020004" pitchFamily="2" charset="0"/>
                            <a:ea typeface="Helvetica Neue Light" panose="02000403000000020004" pitchFamily="2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0420121B-A663-184E-AF68-A53BF29B5EB9}"/>
              </a:ext>
            </a:extLst>
          </p:cNvPr>
          <p:cNvSpPr txBox="1"/>
          <p:nvPr/>
        </p:nvSpPr>
        <p:spPr>
          <a:xfrm>
            <a:off x="0" y="3366373"/>
            <a:ext cx="93654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Poll:</a:t>
            </a:r>
            <a:r>
              <a:rPr lang="en-US" sz="2000" dirty="0"/>
              <a:t> How many of the </a:t>
            </a:r>
            <a:r>
              <a:rPr lang="en-US" sz="2000" i="1" dirty="0"/>
              <a:t>c</a:t>
            </a:r>
            <a:r>
              <a:rPr lang="en-US" sz="2000" dirty="0"/>
              <a:t> associations tested would we not claim as a research finding when </a:t>
            </a:r>
          </a:p>
          <a:p>
            <a:r>
              <a:rPr lang="en-US" sz="2000" dirty="0"/>
              <a:t>in fact they are true associations?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B8C7DDCD-E739-8D4D-B4AC-BF8C5B4EBA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238C28C-3C04-DD4C-8332-90D8D7583316}"/>
              </a:ext>
            </a:extLst>
          </p:cNvPr>
          <p:cNvSpPr txBox="1"/>
          <p:nvPr/>
        </p:nvSpPr>
        <p:spPr>
          <a:xfrm>
            <a:off x="-1" y="4422899"/>
            <a:ext cx="887621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Poll:</a:t>
            </a:r>
            <a:r>
              <a:rPr lang="en-US" sz="2000" dirty="0"/>
              <a:t> How many of the </a:t>
            </a:r>
            <a:r>
              <a:rPr lang="en-US" sz="2000" i="1" dirty="0"/>
              <a:t>c</a:t>
            </a:r>
            <a:r>
              <a:rPr lang="en-US" sz="2000" dirty="0"/>
              <a:t> associations tested would we correctly not claim as a research </a:t>
            </a:r>
          </a:p>
          <a:p>
            <a:r>
              <a:rPr lang="en-US" sz="2000" dirty="0"/>
              <a:t>finding?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FD4D348-D432-1B46-95B8-A78D21B2F121}"/>
              </a:ext>
            </a:extLst>
          </p:cNvPr>
          <p:cNvSpPr txBox="1"/>
          <p:nvPr/>
        </p:nvSpPr>
        <p:spPr>
          <a:xfrm>
            <a:off x="6914508" y="6432356"/>
            <a:ext cx="15680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Ioannidis 2005</a:t>
            </a:r>
          </a:p>
        </p:txBody>
      </p:sp>
    </p:spTree>
    <p:extLst>
      <p:ext uri="{BB962C8B-B14F-4D97-AF65-F5344CB8AC3E}">
        <p14:creationId xmlns:p14="http://schemas.microsoft.com/office/powerpoint/2010/main" val="37554745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13BAF07B-9A1A-2243-A5CC-7BFDAE0D82C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11623798"/>
                  </p:ext>
                </p:extLst>
              </p:nvPr>
            </p:nvGraphicFramePr>
            <p:xfrm>
              <a:off x="838200" y="1752600"/>
              <a:ext cx="7000982" cy="1483360"/>
            </p:xfrm>
            <a:graphic>
              <a:graphicData uri="http://schemas.openxmlformats.org/drawingml/2006/table">
                <a:tbl>
                  <a:tblPr bandRow="1">
                    <a:tableStyleId>{5C22544A-7EE6-4342-B048-85BDC9FD1C3A}</a:tableStyleId>
                  </a:tblPr>
                  <a:tblGrid>
                    <a:gridCol w="2172719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609421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609421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609421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 b="0" i="0" dirty="0">
                            <a:latin typeface="Helvetica Neue Light" panose="02000403000000020004" pitchFamily="2" charset="0"/>
                            <a:ea typeface="Helvetica Neue Light" panose="02000403000000020004" pitchFamily="2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b="0" i="0" dirty="0">
                            <a:latin typeface="Helvetica Neue Light" panose="02000403000000020004" pitchFamily="2" charset="0"/>
                            <a:ea typeface="Helvetica Neue Light" panose="02000403000000020004" pitchFamily="2" charset="0"/>
                          </a:endParaRPr>
                        </a:p>
                      </a:txBody>
                      <a:tcPr>
                        <a:noFill/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b="0" i="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</a:rPr>
                            <a:t>True relationship</a:t>
                          </a: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 b="0" i="0" dirty="0">
                            <a:latin typeface="Helvetica Neue Light" panose="02000403000000020004" pitchFamily="2" charset="0"/>
                            <a:ea typeface="Helvetica Neue Light" panose="02000403000000020004" pitchFamily="2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b="0" i="0" dirty="0">
                            <a:latin typeface="Helvetica Neue Light" panose="02000403000000020004" pitchFamily="2" charset="0"/>
                            <a:ea typeface="Helvetica Neue Light" panose="02000403000000020004" pitchFamily="2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𝑁𝑜</m:t>
                                </m:r>
                              </m:oMath>
                            </m:oMathPara>
                          </a14:m>
                          <a:endParaRPr lang="en-US" b="0" i="0" dirty="0">
                            <a:latin typeface="Helvetica Neue Light" panose="02000403000000020004" pitchFamily="2" charset="0"/>
                            <a:ea typeface="Helvetica Neue Light" panose="02000403000000020004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𝑌𝑒𝑠</m:t>
                                </m:r>
                              </m:oMath>
                            </m:oMathPara>
                          </a14:m>
                          <a:endParaRPr lang="en-US" b="0" i="0" dirty="0">
                            <a:latin typeface="Helvetica Neue Light" panose="02000403000000020004" pitchFamily="2" charset="0"/>
                            <a:ea typeface="Helvetica Neue Light" panose="02000403000000020004" pitchFamily="2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US" b="0" i="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</a:rPr>
                            <a:t>Research Finding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US" b="0" i="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</a:rPr>
                            <a:t>No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i="0" dirty="0">
                              <a:latin typeface="Helvetica Neue" panose="02000503000000020004" pitchFamily="2" charset="0"/>
                              <a:ea typeface="Helvetica Neue" panose="02000503000000020004" pitchFamily="2" charset="0"/>
                              <a:cs typeface="Helvetica Neue" panose="02000503000000020004" pitchFamily="2" charset="0"/>
                            </a:rPr>
                            <a:t>c.(1-P0).(1-</a:t>
                          </a:r>
                          <a:r>
                            <a:rPr lang="el-GR" sz="1800" dirty="0">
                              <a:latin typeface="Helvetica Neue" panose="02000503000000020004" pitchFamily="2" charset="0"/>
                              <a:ea typeface="Helvetica Neue" panose="02000503000000020004" pitchFamily="2" charset="0"/>
                              <a:cs typeface="Helvetica Neue" panose="02000503000000020004" pitchFamily="2" charset="0"/>
                            </a:rPr>
                            <a:t>α</a:t>
                          </a:r>
                          <a:r>
                            <a:rPr lang="en-US" sz="1800" b="0" i="0" dirty="0">
                              <a:latin typeface="Helvetica Neue" panose="02000503000000020004" pitchFamily="2" charset="0"/>
                              <a:ea typeface="Helvetica Neue" panose="02000503000000020004" pitchFamily="2" charset="0"/>
                              <a:cs typeface="Helvetica Neue" panose="02000503000000020004" pitchFamily="2" charset="0"/>
                            </a:rPr>
                            <a:t>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i="0" dirty="0">
                              <a:latin typeface="Helvetica Neue" panose="02000503000000020004" pitchFamily="2" charset="0"/>
                              <a:ea typeface="Helvetica Neue" panose="02000503000000020004" pitchFamily="2" charset="0"/>
                              <a:cs typeface="Helvetica Neue" panose="02000503000000020004" pitchFamily="2" charset="0"/>
                            </a:rPr>
                            <a:t>c.P0.</a:t>
                          </a:r>
                          <a:r>
                            <a:rPr lang="el-GR" dirty="0">
                              <a:latin typeface="Helvetica Neue" panose="02000503000000020004" pitchFamily="2" charset="0"/>
                              <a:ea typeface="Helvetica Neue" panose="02000503000000020004" pitchFamily="2" charset="0"/>
                              <a:cs typeface="Helvetica Neue" panose="02000503000000020004" pitchFamily="2" charset="0"/>
                            </a:rPr>
                            <a:t> β</a:t>
                          </a:r>
                          <a:endParaRPr lang="en-US" sz="1800" b="0" i="0" dirty="0">
                            <a:latin typeface="Helvetica Neue" panose="02000503000000020004" pitchFamily="2" charset="0"/>
                            <a:ea typeface="Helvetica Neue" panose="02000503000000020004" pitchFamily="2" charset="0"/>
                            <a:cs typeface="Helvetica Neue" panose="02000503000000020004" pitchFamily="2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b="0" i="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</a:rPr>
                            <a:t>Yes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latin typeface="Helvetica Neue" panose="02000503000000020004" pitchFamily="2" charset="0"/>
                              <a:ea typeface="Helvetica Neue" panose="02000503000000020004" pitchFamily="2" charset="0"/>
                              <a:cs typeface="Helvetica Neue" panose="02000503000000020004" pitchFamily="2" charset="0"/>
                            </a:rPr>
                            <a:t>c .(1 – P0).</a:t>
                          </a:r>
                          <a:r>
                            <a:rPr lang="el-GR" sz="1800" dirty="0">
                              <a:latin typeface="Helvetica Neue" panose="02000503000000020004" pitchFamily="2" charset="0"/>
                              <a:ea typeface="Helvetica Neue" panose="02000503000000020004" pitchFamily="2" charset="0"/>
                              <a:cs typeface="Helvetica Neue" panose="02000503000000020004" pitchFamily="2" charset="0"/>
                            </a:rPr>
                            <a:t>α</a:t>
                          </a:r>
                          <a:r>
                            <a:rPr lang="en-US" sz="1800" dirty="0">
                              <a:latin typeface="Helvetica Neue" panose="02000503000000020004" pitchFamily="2" charset="0"/>
                              <a:ea typeface="Helvetica Neue" panose="02000503000000020004" pitchFamily="2" charset="0"/>
                              <a:cs typeface="Helvetica Neue" panose="02000503000000020004" pitchFamily="2" charset="0"/>
                            </a:rPr>
                            <a:t> </a:t>
                          </a:r>
                          <a:endParaRPr lang="en-US" sz="1800" b="1" i="0" dirty="0">
                            <a:latin typeface="Helvetica Neue" panose="02000503000000020004" pitchFamily="2" charset="0"/>
                            <a:ea typeface="Helvetica Neue" panose="02000503000000020004" pitchFamily="2" charset="0"/>
                            <a:cs typeface="Helvetica Neue" panose="02000503000000020004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latin typeface="Helvetica Neue" panose="02000503000000020004" pitchFamily="2" charset="0"/>
                              <a:ea typeface="Helvetica Neue" panose="02000503000000020004" pitchFamily="2" charset="0"/>
                              <a:cs typeface="Helvetica Neue" panose="02000503000000020004" pitchFamily="2" charset="0"/>
                            </a:rPr>
                            <a:t>c.P0 .(1-</a:t>
                          </a:r>
                          <a:r>
                            <a:rPr lang="el-GR" dirty="0">
                              <a:latin typeface="Helvetica Neue" panose="02000503000000020004" pitchFamily="2" charset="0"/>
                              <a:ea typeface="Helvetica Neue" panose="02000503000000020004" pitchFamily="2" charset="0"/>
                              <a:cs typeface="Helvetica Neue" panose="02000503000000020004" pitchFamily="2" charset="0"/>
                            </a:rPr>
                            <a:t>β</a:t>
                          </a:r>
                          <a:r>
                            <a:rPr lang="en-US" sz="1800" dirty="0">
                              <a:latin typeface="Helvetica Neue" panose="02000503000000020004" pitchFamily="2" charset="0"/>
                              <a:ea typeface="Helvetica Neue" panose="02000503000000020004" pitchFamily="2" charset="0"/>
                              <a:cs typeface="Helvetica Neue" panose="02000503000000020004" pitchFamily="2" charset="0"/>
                            </a:rPr>
                            <a:t>) </a:t>
                          </a:r>
                          <a:endParaRPr lang="en-US" sz="1800" b="1" i="0" dirty="0">
                            <a:latin typeface="Helvetica Neue" panose="02000503000000020004" pitchFamily="2" charset="0"/>
                            <a:ea typeface="Helvetica Neue" panose="02000503000000020004" pitchFamily="2" charset="0"/>
                            <a:cs typeface="Helvetica Neue" panose="02000503000000020004" pitchFamily="2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13BAF07B-9A1A-2243-A5CC-7BFDAE0D82C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11623798"/>
                  </p:ext>
                </p:extLst>
              </p:nvPr>
            </p:nvGraphicFramePr>
            <p:xfrm>
              <a:off x="838200" y="1752600"/>
              <a:ext cx="7000982" cy="1483360"/>
            </p:xfrm>
            <a:graphic>
              <a:graphicData uri="http://schemas.openxmlformats.org/drawingml/2006/table">
                <a:tbl>
                  <a:tblPr bandRow="1">
                    <a:tableStyleId>{5C22544A-7EE6-4342-B048-85BDC9FD1C3A}</a:tableStyleId>
                  </a:tblPr>
                  <a:tblGrid>
                    <a:gridCol w="2172719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609421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609421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609421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 b="0" i="0" dirty="0">
                            <a:latin typeface="Helvetica Neue Light" panose="02000403000000020004" pitchFamily="2" charset="0"/>
                            <a:ea typeface="Helvetica Neue Light" panose="02000403000000020004" pitchFamily="2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b="0" i="0" dirty="0">
                            <a:latin typeface="Helvetica Neue Light" panose="02000403000000020004" pitchFamily="2" charset="0"/>
                            <a:ea typeface="Helvetica Neue Light" panose="02000403000000020004" pitchFamily="2" charset="0"/>
                          </a:endParaRPr>
                        </a:p>
                      </a:txBody>
                      <a:tcPr>
                        <a:noFill/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b="0" i="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</a:rPr>
                            <a:t>True relationship</a:t>
                          </a: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 b="0" i="0" dirty="0">
                            <a:latin typeface="Helvetica Neue Light" panose="02000403000000020004" pitchFamily="2" charset="0"/>
                            <a:ea typeface="Helvetica Neue Light" panose="02000403000000020004" pitchFamily="2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b="0" i="0" dirty="0">
                            <a:latin typeface="Helvetica Neue Light" panose="02000403000000020004" pitchFamily="2" charset="0"/>
                            <a:ea typeface="Helvetica Neue Light" panose="02000403000000020004" pitchFamily="2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35433" t="-106667" r="-100787" b="-2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35433" t="-106667" r="-787" b="-22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US" b="0" i="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</a:rPr>
                            <a:t>Research Finding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US" b="0" i="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</a:rPr>
                            <a:t>No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i="0" dirty="0">
                              <a:latin typeface="Helvetica Neue" panose="02000503000000020004" pitchFamily="2" charset="0"/>
                              <a:ea typeface="Helvetica Neue" panose="02000503000000020004" pitchFamily="2" charset="0"/>
                              <a:cs typeface="Helvetica Neue" panose="02000503000000020004" pitchFamily="2" charset="0"/>
                            </a:rPr>
                            <a:t>c.(1-P0).(1-</a:t>
                          </a:r>
                          <a:r>
                            <a:rPr lang="el-GR" sz="1800" dirty="0">
                              <a:latin typeface="Helvetica Neue" panose="02000503000000020004" pitchFamily="2" charset="0"/>
                              <a:ea typeface="Helvetica Neue" panose="02000503000000020004" pitchFamily="2" charset="0"/>
                              <a:cs typeface="Helvetica Neue" panose="02000503000000020004" pitchFamily="2" charset="0"/>
                            </a:rPr>
                            <a:t>α</a:t>
                          </a:r>
                          <a:r>
                            <a:rPr lang="en-US" sz="1800" b="0" i="0" dirty="0">
                              <a:latin typeface="Helvetica Neue" panose="02000503000000020004" pitchFamily="2" charset="0"/>
                              <a:ea typeface="Helvetica Neue" panose="02000503000000020004" pitchFamily="2" charset="0"/>
                              <a:cs typeface="Helvetica Neue" panose="02000503000000020004" pitchFamily="2" charset="0"/>
                            </a:rPr>
                            <a:t>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i="0" dirty="0">
                              <a:latin typeface="Helvetica Neue" panose="02000503000000020004" pitchFamily="2" charset="0"/>
                              <a:ea typeface="Helvetica Neue" panose="02000503000000020004" pitchFamily="2" charset="0"/>
                              <a:cs typeface="Helvetica Neue" panose="02000503000000020004" pitchFamily="2" charset="0"/>
                            </a:rPr>
                            <a:t>c.P0.</a:t>
                          </a:r>
                          <a:r>
                            <a:rPr lang="el-GR" dirty="0">
                              <a:latin typeface="Helvetica Neue" panose="02000503000000020004" pitchFamily="2" charset="0"/>
                              <a:ea typeface="Helvetica Neue" panose="02000503000000020004" pitchFamily="2" charset="0"/>
                              <a:cs typeface="Helvetica Neue" panose="02000503000000020004" pitchFamily="2" charset="0"/>
                            </a:rPr>
                            <a:t> β</a:t>
                          </a:r>
                          <a:endParaRPr lang="en-US" sz="1800" b="0" i="0" dirty="0">
                            <a:latin typeface="Helvetica Neue" panose="02000503000000020004" pitchFamily="2" charset="0"/>
                            <a:ea typeface="Helvetica Neue" panose="02000503000000020004" pitchFamily="2" charset="0"/>
                            <a:cs typeface="Helvetica Neue" panose="02000503000000020004" pitchFamily="2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b="0" i="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</a:rPr>
                            <a:t>Yes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latin typeface="Helvetica Neue" panose="02000503000000020004" pitchFamily="2" charset="0"/>
                              <a:ea typeface="Helvetica Neue" panose="02000503000000020004" pitchFamily="2" charset="0"/>
                              <a:cs typeface="Helvetica Neue" panose="02000503000000020004" pitchFamily="2" charset="0"/>
                            </a:rPr>
                            <a:t>c .(1 – P0).</a:t>
                          </a:r>
                          <a:r>
                            <a:rPr lang="el-GR" sz="1800" dirty="0">
                              <a:latin typeface="Helvetica Neue" panose="02000503000000020004" pitchFamily="2" charset="0"/>
                              <a:ea typeface="Helvetica Neue" panose="02000503000000020004" pitchFamily="2" charset="0"/>
                              <a:cs typeface="Helvetica Neue" panose="02000503000000020004" pitchFamily="2" charset="0"/>
                            </a:rPr>
                            <a:t>α</a:t>
                          </a:r>
                          <a:r>
                            <a:rPr lang="en-US" sz="1800" dirty="0">
                              <a:latin typeface="Helvetica Neue" panose="02000503000000020004" pitchFamily="2" charset="0"/>
                              <a:ea typeface="Helvetica Neue" panose="02000503000000020004" pitchFamily="2" charset="0"/>
                              <a:cs typeface="Helvetica Neue" panose="02000503000000020004" pitchFamily="2" charset="0"/>
                            </a:rPr>
                            <a:t> </a:t>
                          </a:r>
                          <a:endParaRPr lang="en-US" sz="1800" b="1" i="0" dirty="0">
                            <a:latin typeface="Helvetica Neue" panose="02000503000000020004" pitchFamily="2" charset="0"/>
                            <a:ea typeface="Helvetica Neue" panose="02000503000000020004" pitchFamily="2" charset="0"/>
                            <a:cs typeface="Helvetica Neue" panose="02000503000000020004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latin typeface="Helvetica Neue" panose="02000503000000020004" pitchFamily="2" charset="0"/>
                              <a:ea typeface="Helvetica Neue" panose="02000503000000020004" pitchFamily="2" charset="0"/>
                              <a:cs typeface="Helvetica Neue" panose="02000503000000020004" pitchFamily="2" charset="0"/>
                            </a:rPr>
                            <a:t>c.P0 .(1-</a:t>
                          </a:r>
                          <a:r>
                            <a:rPr lang="el-GR" dirty="0">
                              <a:latin typeface="Helvetica Neue" panose="02000503000000020004" pitchFamily="2" charset="0"/>
                              <a:ea typeface="Helvetica Neue" panose="02000503000000020004" pitchFamily="2" charset="0"/>
                              <a:cs typeface="Helvetica Neue" panose="02000503000000020004" pitchFamily="2" charset="0"/>
                            </a:rPr>
                            <a:t>β</a:t>
                          </a:r>
                          <a:r>
                            <a:rPr lang="en-US" sz="1800" dirty="0">
                              <a:latin typeface="Helvetica Neue" panose="02000503000000020004" pitchFamily="2" charset="0"/>
                              <a:ea typeface="Helvetica Neue" panose="02000503000000020004" pitchFamily="2" charset="0"/>
                              <a:cs typeface="Helvetica Neue" panose="02000503000000020004" pitchFamily="2" charset="0"/>
                            </a:rPr>
                            <a:t>) </a:t>
                          </a:r>
                          <a:endParaRPr lang="en-US" sz="1800" b="1" i="0" dirty="0">
                            <a:latin typeface="Helvetica Neue" panose="02000503000000020004" pitchFamily="2" charset="0"/>
                            <a:ea typeface="Helvetica Neue" panose="02000503000000020004" pitchFamily="2" charset="0"/>
                            <a:cs typeface="Helvetica Neue" panose="02000503000000020004" pitchFamily="2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0420121B-A663-184E-AF68-A53BF29B5EB9}"/>
              </a:ext>
            </a:extLst>
          </p:cNvPr>
          <p:cNvSpPr txBox="1"/>
          <p:nvPr/>
        </p:nvSpPr>
        <p:spPr>
          <a:xfrm>
            <a:off x="0" y="3366373"/>
            <a:ext cx="93654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Poll:</a:t>
            </a:r>
            <a:r>
              <a:rPr lang="en-US" sz="2000" dirty="0"/>
              <a:t> How many of the </a:t>
            </a:r>
            <a:r>
              <a:rPr lang="en-US" sz="2000" i="1" dirty="0"/>
              <a:t>c</a:t>
            </a:r>
            <a:r>
              <a:rPr lang="en-US" sz="2000" dirty="0"/>
              <a:t> associations tested would we not claim as a research finding when </a:t>
            </a:r>
          </a:p>
          <a:p>
            <a:r>
              <a:rPr lang="en-US" sz="2000" dirty="0"/>
              <a:t>in fact they are true associations?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B8C7DDCD-E739-8D4D-B4AC-BF8C5B4EBA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238C28C-3C04-DD4C-8332-90D8D7583316}"/>
              </a:ext>
            </a:extLst>
          </p:cNvPr>
          <p:cNvSpPr txBox="1"/>
          <p:nvPr/>
        </p:nvSpPr>
        <p:spPr>
          <a:xfrm>
            <a:off x="-1" y="4422899"/>
            <a:ext cx="887621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Poll:</a:t>
            </a:r>
            <a:r>
              <a:rPr lang="en-US" sz="2000" dirty="0"/>
              <a:t> How many of the </a:t>
            </a:r>
            <a:r>
              <a:rPr lang="en-US" sz="2000" i="1" dirty="0"/>
              <a:t>c</a:t>
            </a:r>
            <a:r>
              <a:rPr lang="en-US" sz="2000" dirty="0"/>
              <a:t> associations tested would we correctly not claim as a research </a:t>
            </a:r>
          </a:p>
          <a:p>
            <a:r>
              <a:rPr lang="en-US" sz="2000" dirty="0"/>
              <a:t>finding?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3850099-950B-4743-BCBD-B8661DDA96A8}"/>
              </a:ext>
            </a:extLst>
          </p:cNvPr>
          <p:cNvSpPr txBox="1"/>
          <p:nvPr/>
        </p:nvSpPr>
        <p:spPr>
          <a:xfrm>
            <a:off x="7055153" y="6442630"/>
            <a:ext cx="15680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Ioannidis 2005</a:t>
            </a:r>
          </a:p>
        </p:txBody>
      </p:sp>
    </p:spTree>
    <p:extLst>
      <p:ext uri="{BB962C8B-B14F-4D97-AF65-F5344CB8AC3E}">
        <p14:creationId xmlns:p14="http://schemas.microsoft.com/office/powerpoint/2010/main" val="41416999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Terminology for Hypothesis Testing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Estimate relationships between variables</a:t>
            </a:r>
          </a:p>
          <a:p>
            <a:r>
              <a:rPr lang="en-US" dirty="0"/>
              <a:t>Response variables, predictor variables</a:t>
            </a:r>
          </a:p>
          <a:p>
            <a:r>
              <a:rPr lang="en-US" dirty="0"/>
              <a:t>Type of variable: Continuous and categorical</a:t>
            </a:r>
          </a:p>
          <a:p>
            <a:pPr lvl="1"/>
            <a:r>
              <a:rPr lang="en-US" dirty="0"/>
              <a:t>What are the variables whose association we are interested in estimating?</a:t>
            </a:r>
          </a:p>
          <a:p>
            <a:pPr lvl="1"/>
            <a:r>
              <a:rPr lang="en-US" dirty="0"/>
              <a:t>What types are these variables?</a:t>
            </a:r>
          </a:p>
        </p:txBody>
      </p:sp>
    </p:spTree>
    <p:extLst>
      <p:ext uri="{BB962C8B-B14F-4D97-AF65-F5344CB8AC3E}">
        <p14:creationId xmlns:p14="http://schemas.microsoft.com/office/powerpoint/2010/main" val="282347875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Z/T-statistic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3659935"/>
              </p:ext>
            </p:extLst>
          </p:nvPr>
        </p:nvGraphicFramePr>
        <p:xfrm>
          <a:off x="1397342" y="2423361"/>
          <a:ext cx="6830671" cy="23224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0" name="Equation" r:id="rId3" imgW="1905000" imgH="647700" progId="Equation.3">
                  <p:embed/>
                </p:oleObj>
              </mc:Choice>
              <mc:Fallback>
                <p:oleObj name="Equation" r:id="rId3" imgW="1905000" imgH="647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97342" y="2423361"/>
                        <a:ext cx="6830671" cy="23224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219256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T-statistic and sampling distribution</a:t>
            </a:r>
          </a:p>
        </p:txBody>
      </p:sp>
      <p:pic>
        <p:nvPicPr>
          <p:cNvPr id="4" name="Content Placeholder 3" descr="Histogram_of_t-statistics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157" r="-40157"/>
          <a:stretch>
            <a:fillRect/>
          </a:stretch>
        </p:blipFill>
        <p:spPr>
          <a:xfrm>
            <a:off x="85584" y="1454410"/>
            <a:ext cx="9743383" cy="5403590"/>
          </a:xfrm>
        </p:spPr>
      </p:pic>
    </p:spTree>
    <p:extLst>
      <p:ext uri="{BB962C8B-B14F-4D97-AF65-F5344CB8AC3E}">
        <p14:creationId xmlns:p14="http://schemas.microsoft.com/office/powerpoint/2010/main" val="196353719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Continuous response and categorical predictor</a:t>
            </a:r>
          </a:p>
        </p:txBody>
      </p:sp>
      <p:pic>
        <p:nvPicPr>
          <p:cNvPr id="6" name="Content Placeholder 5" descr="OneWayAnova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157" r="-40157"/>
          <a:stretch>
            <a:fillRect/>
          </a:stretch>
        </p:blipFill>
        <p:spPr/>
      </p:pic>
      <p:sp>
        <p:nvSpPr>
          <p:cNvPr id="3" name="TextBox 2"/>
          <p:cNvSpPr txBox="1"/>
          <p:nvPr/>
        </p:nvSpPr>
        <p:spPr>
          <a:xfrm>
            <a:off x="2713805" y="5858040"/>
            <a:ext cx="389997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Y: gene expression</a:t>
            </a:r>
          </a:p>
          <a:p>
            <a:r>
              <a:rPr lang="en-US" sz="1600" dirty="0">
                <a:solidFill>
                  <a:srgbClr val="FF0000"/>
                </a:solidFill>
              </a:rPr>
              <a:t>X: development time</a:t>
            </a:r>
          </a:p>
          <a:p>
            <a:r>
              <a:rPr lang="en-US" sz="2400" dirty="0">
                <a:solidFill>
                  <a:srgbClr val="FF0000"/>
                </a:solidFill>
              </a:rPr>
              <a:t>One-way ANOVA </a:t>
            </a:r>
            <a:r>
              <a:rPr lang="mr-IN" sz="2400" dirty="0">
                <a:solidFill>
                  <a:srgbClr val="FF0000"/>
                </a:solidFill>
              </a:rPr>
              <a:t>–</a:t>
            </a:r>
            <a:r>
              <a:rPr lang="en-US" sz="2400" dirty="0">
                <a:solidFill>
                  <a:srgbClr val="FF0000"/>
                </a:solidFill>
              </a:rPr>
              <a:t> F-statistics</a:t>
            </a:r>
          </a:p>
        </p:txBody>
      </p:sp>
    </p:spTree>
    <p:extLst>
      <p:ext uri="{BB962C8B-B14F-4D97-AF65-F5344CB8AC3E}">
        <p14:creationId xmlns:p14="http://schemas.microsoft.com/office/powerpoint/2010/main" val="155675033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Two categorical variables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93878414"/>
              </p:ext>
            </p:extLst>
          </p:nvPr>
        </p:nvGraphicFramePr>
        <p:xfrm>
          <a:off x="914400" y="2216401"/>
          <a:ext cx="7313613" cy="29037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78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78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378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6790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 TGF-b signaling pathway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Not in TGF-b signaling pathway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67901">
                <a:tc>
                  <a:txBody>
                    <a:bodyPr/>
                    <a:lstStyle/>
                    <a:p>
                      <a:r>
                        <a:rPr lang="en-US" dirty="0"/>
                        <a:t>Differentially</a:t>
                      </a:r>
                      <a:r>
                        <a:rPr lang="en-US" baseline="0" dirty="0"/>
                        <a:t> expressed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980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67901">
                <a:tc>
                  <a:txBody>
                    <a:bodyPr/>
                    <a:lstStyle/>
                    <a:p>
                      <a:r>
                        <a:rPr lang="en-US" dirty="0"/>
                        <a:t>Not differential expressed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18920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887579" y="5414210"/>
            <a:ext cx="414728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Y1: gene differentially expressed or not</a:t>
            </a:r>
          </a:p>
          <a:p>
            <a:r>
              <a:rPr lang="en-US" dirty="0"/>
              <a:t>Y2: gene in TGF-b signaling pathway or not</a:t>
            </a:r>
          </a:p>
          <a:p>
            <a:r>
              <a:rPr lang="en-US" sz="2400" dirty="0">
                <a:solidFill>
                  <a:srgbClr val="FF0000"/>
                </a:solidFill>
              </a:rPr>
              <a:t>Odds ratio, Chi-square statistics</a:t>
            </a:r>
          </a:p>
        </p:txBody>
      </p:sp>
    </p:spTree>
    <p:extLst>
      <p:ext uri="{BB962C8B-B14F-4D97-AF65-F5344CB8AC3E}">
        <p14:creationId xmlns:p14="http://schemas.microsoft.com/office/powerpoint/2010/main" val="170670428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Continuous response with a categorical variable</a:t>
            </a:r>
          </a:p>
        </p:txBody>
      </p:sp>
      <p:pic>
        <p:nvPicPr>
          <p:cNvPr id="6" name="Content Placeholder 5" descr="Km_plot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7713" r="-27713"/>
          <a:stretch>
            <a:fillRect/>
          </a:stretch>
        </p:blipFill>
        <p:spPr/>
      </p:pic>
      <p:sp>
        <p:nvSpPr>
          <p:cNvPr id="7" name="TextBox 6"/>
          <p:cNvSpPr txBox="1"/>
          <p:nvPr/>
        </p:nvSpPr>
        <p:spPr>
          <a:xfrm>
            <a:off x="2967789" y="5844674"/>
            <a:ext cx="326548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Y: survival time in years</a:t>
            </a:r>
          </a:p>
          <a:p>
            <a:r>
              <a:rPr lang="en-US" dirty="0"/>
              <a:t>X: Gene signature</a:t>
            </a:r>
          </a:p>
          <a:p>
            <a:r>
              <a:rPr lang="en-US" sz="2400" dirty="0">
                <a:solidFill>
                  <a:srgbClr val="FF0000"/>
                </a:solidFill>
              </a:rPr>
              <a:t>Hazard ratio, </a:t>
            </a:r>
            <a:r>
              <a:rPr lang="en-US" sz="2400" dirty="0" err="1">
                <a:solidFill>
                  <a:srgbClr val="FF0000"/>
                </a:solidFill>
              </a:rPr>
              <a:t>logrank</a:t>
            </a:r>
            <a:r>
              <a:rPr lang="en-US" sz="2400" dirty="0">
                <a:solidFill>
                  <a:srgbClr val="FF0000"/>
                </a:solidFill>
              </a:rPr>
              <a:t> test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855373" y="1365806"/>
            <a:ext cx="47243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https://</a:t>
            </a:r>
            <a:r>
              <a:rPr lang="en-US" sz="1600" dirty="0" err="1"/>
              <a:t>commons.wikimedia.org</a:t>
            </a:r>
            <a:r>
              <a:rPr lang="en-US" sz="1600" dirty="0"/>
              <a:t>/wiki/</a:t>
            </a:r>
            <a:r>
              <a:rPr lang="en-US" sz="1600" dirty="0" err="1"/>
              <a:t>File:Km_plot.jpg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97895194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Continuous response against a continuous variable</a:t>
            </a:r>
          </a:p>
        </p:txBody>
      </p:sp>
      <p:pic>
        <p:nvPicPr>
          <p:cNvPr id="4" name="Content Placeholder 3" descr="Regression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157" r="-40157"/>
          <a:stretch>
            <a:fillRect/>
          </a:stretch>
        </p:blipFill>
        <p:spPr/>
      </p:pic>
      <p:sp>
        <p:nvSpPr>
          <p:cNvPr id="5" name="TextBox 4"/>
          <p:cNvSpPr txBox="1"/>
          <p:nvPr/>
        </p:nvSpPr>
        <p:spPr>
          <a:xfrm>
            <a:off x="3368842" y="5831305"/>
            <a:ext cx="300189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Y: Child’s height</a:t>
            </a:r>
          </a:p>
          <a:p>
            <a:r>
              <a:rPr lang="en-US" dirty="0"/>
              <a:t>X: Parent’s height</a:t>
            </a:r>
          </a:p>
          <a:p>
            <a:r>
              <a:rPr lang="en-US" sz="2400" dirty="0">
                <a:solidFill>
                  <a:srgbClr val="FF0000"/>
                </a:solidFill>
              </a:rPr>
              <a:t>Slope, linear regression</a:t>
            </a:r>
          </a:p>
        </p:txBody>
      </p:sp>
    </p:spTree>
    <p:extLst>
      <p:ext uri="{BB962C8B-B14F-4D97-AF65-F5344CB8AC3E}">
        <p14:creationId xmlns:p14="http://schemas.microsoft.com/office/powerpoint/2010/main" val="9883756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thical Science talk FINAL_Sub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084"/>
            <a:ext cx="9144000" cy="5143500"/>
          </a:xfrm>
          <a:prstGeom prst="rect">
            <a:avLst/>
          </a:prstGeom>
        </p:spPr>
      </p:pic>
      <p:pic>
        <p:nvPicPr>
          <p:cNvPr id="5" name="Picture 4" descr="Mullan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6733" y="5165584"/>
            <a:ext cx="5440947" cy="175207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5639650"/>
            <a:ext cx="45586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Thanks: Kevin </a:t>
            </a:r>
            <a:r>
              <a:rPr lang="en-US" dirty="0" err="1"/>
              <a:t>Mullane</a:t>
            </a:r>
            <a:endParaRPr lang="en-US" dirty="0"/>
          </a:p>
          <a:p>
            <a:r>
              <a:rPr lang="en-US" dirty="0"/>
              <a:t>Director, Corporate Liaison &amp; Ventures</a:t>
            </a:r>
          </a:p>
          <a:p>
            <a:r>
              <a:rPr lang="en-US" dirty="0"/>
              <a:t>Corporate Ventures and Translation</a:t>
            </a:r>
          </a:p>
          <a:p>
            <a:r>
              <a:rPr lang="en-US" dirty="0"/>
              <a:t>Gladstone Institutes</a:t>
            </a:r>
          </a:p>
        </p:txBody>
      </p:sp>
    </p:spTree>
    <p:extLst>
      <p:ext uri="{BB962C8B-B14F-4D97-AF65-F5344CB8AC3E}">
        <p14:creationId xmlns:p14="http://schemas.microsoft.com/office/powerpoint/2010/main" val="398057467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Seven pillars of statistical wisdom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rgbClr val="7F7F7F"/>
                </a:solidFill>
              </a:rPr>
              <a:t>Aggregation</a:t>
            </a:r>
          </a:p>
          <a:p>
            <a:r>
              <a:rPr lang="en-US" dirty="0">
                <a:solidFill>
                  <a:srgbClr val="7F7F7F"/>
                </a:solidFill>
              </a:rPr>
              <a:t>Information</a:t>
            </a:r>
          </a:p>
          <a:p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Inter-comparison</a:t>
            </a:r>
          </a:p>
          <a:p>
            <a:r>
              <a:rPr lang="en-US" b="1" dirty="0"/>
              <a:t>Likelihood</a:t>
            </a:r>
          </a:p>
          <a:p>
            <a:r>
              <a:rPr lang="en-US" dirty="0"/>
              <a:t>Regression</a:t>
            </a:r>
          </a:p>
          <a:p>
            <a:r>
              <a:rPr lang="en-US" dirty="0"/>
              <a:t>Residuals</a:t>
            </a:r>
          </a:p>
          <a:p>
            <a:r>
              <a:rPr lang="en-US" dirty="0"/>
              <a:t>Experimental design</a:t>
            </a:r>
          </a:p>
        </p:txBody>
      </p:sp>
      <p:pic>
        <p:nvPicPr>
          <p:cNvPr id="4" name="Picture 3" descr="1920px-Seven_Pillars_2008_e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6734" y="2247232"/>
            <a:ext cx="5113794" cy="243171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23902" y="4732118"/>
            <a:ext cx="51598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https://</a:t>
            </a:r>
            <a:r>
              <a:rPr lang="en-US" sz="1400" dirty="0" err="1"/>
              <a:t>commons.wikimedia.org</a:t>
            </a:r>
            <a:r>
              <a:rPr lang="en-US" sz="1400" dirty="0"/>
              <a:t>/wiki/File:Seven_Pillars_2008_e5.jpg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4003" y="6221300"/>
            <a:ext cx="71761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Stephen M. Stigler. 2016. Seven Pillars of Statistical Wisdom. Harvard University Press</a:t>
            </a:r>
          </a:p>
        </p:txBody>
      </p:sp>
    </p:spTree>
    <p:extLst>
      <p:ext uri="{BB962C8B-B14F-4D97-AF65-F5344CB8AC3E}">
        <p14:creationId xmlns:p14="http://schemas.microsoft.com/office/powerpoint/2010/main" val="395175680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/>
              <a:t>4. Likelihood</a:t>
            </a:r>
            <a:r>
              <a:rPr lang="en-US" sz="2800" dirty="0"/>
              <a:t>: model variation in the location of data using probability</a:t>
            </a:r>
          </a:p>
        </p:txBody>
      </p:sp>
      <p:pic>
        <p:nvPicPr>
          <p:cNvPr id="4" name="Content Placeholder 3" descr="ThreeDistributions.pdf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0782" b="-40782"/>
          <a:stretch>
            <a:fillRect/>
          </a:stretch>
        </p:blipFill>
        <p:spPr/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6605228"/>
              </p:ext>
            </p:extLst>
          </p:nvPr>
        </p:nvGraphicFramePr>
        <p:xfrm>
          <a:off x="1504950" y="2143125"/>
          <a:ext cx="15367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5" name="Equation" r:id="rId4" imgW="1536700" imgH="431800" progId="Equation.3">
                  <p:embed/>
                </p:oleObj>
              </mc:Choice>
              <mc:Fallback>
                <p:oleObj name="Equation" r:id="rId4" imgW="1536700" imgH="431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04950" y="2143125"/>
                        <a:ext cx="1536700" cy="43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1076932"/>
              </p:ext>
            </p:extLst>
          </p:nvPr>
        </p:nvGraphicFramePr>
        <p:xfrm>
          <a:off x="5802313" y="2143125"/>
          <a:ext cx="23241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6" name="Equation" r:id="rId6" imgW="2324100" imgH="431800" progId="Equation.3">
                  <p:embed/>
                </p:oleObj>
              </mc:Choice>
              <mc:Fallback>
                <p:oleObj name="Equation" r:id="rId6" imgW="2324100" imgH="431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802313" y="2143125"/>
                        <a:ext cx="2324100" cy="43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1323493"/>
              </p:ext>
            </p:extLst>
          </p:nvPr>
        </p:nvGraphicFramePr>
        <p:xfrm>
          <a:off x="3929063" y="2143125"/>
          <a:ext cx="14732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7" name="Equation" r:id="rId8" imgW="1473200" imgH="431800" progId="Equation.3">
                  <p:embed/>
                </p:oleObj>
              </mc:Choice>
              <mc:Fallback>
                <p:oleObj name="Equation" r:id="rId8" imgW="1473200" imgH="431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929063" y="2143125"/>
                        <a:ext cx="1473200" cy="43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8380C7F4-6D74-864E-B932-40FEC94B5F6B}"/>
              </a:ext>
            </a:extLst>
          </p:cNvPr>
          <p:cNvSpPr txBox="1"/>
          <p:nvPr/>
        </p:nvSpPr>
        <p:spPr>
          <a:xfrm>
            <a:off x="499967" y="5640683"/>
            <a:ext cx="864403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The sampling distribution of the mean approaches a normal distribution as the size </a:t>
            </a:r>
          </a:p>
          <a:p>
            <a:r>
              <a:rPr lang="en-US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of the sample increases, regardless of the shape of the original population distribution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822005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Testing for differences in expression of multiple genes</a:t>
            </a:r>
          </a:p>
        </p:txBody>
      </p:sp>
      <p:pic>
        <p:nvPicPr>
          <p:cNvPr id="4" name="Content Placeholder 3" descr="Multiple_tests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6309" r="-36309"/>
          <a:stretch>
            <a:fillRect/>
          </a:stretch>
        </p:blipFill>
        <p:spPr>
          <a:xfrm>
            <a:off x="-176587" y="1371600"/>
            <a:ext cx="9892700" cy="5486400"/>
          </a:xfrm>
        </p:spPr>
      </p:pic>
    </p:spTree>
    <p:extLst>
      <p:ext uri="{BB962C8B-B14F-4D97-AF65-F5344CB8AC3E}">
        <p14:creationId xmlns:p14="http://schemas.microsoft.com/office/powerpoint/2010/main" val="111179042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Density</a:t>
            </a:r>
          </a:p>
        </p:txBody>
      </p:sp>
      <p:pic>
        <p:nvPicPr>
          <p:cNvPr id="9" name="Content Placeholder 8" descr="Null_Z_Distribution_sd_14_n_4.pdf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" r="680"/>
          <a:stretch>
            <a:fillRect/>
          </a:stretch>
        </p:blipFill>
        <p:spPr/>
      </p:pic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Distribution</a:t>
            </a:r>
          </a:p>
        </p:txBody>
      </p:sp>
      <p:pic>
        <p:nvPicPr>
          <p:cNvPr id="10" name="Content Placeholder 9" descr="cdf.pdf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" r="70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17328483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Look at distribution of p-values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 real differences</a:t>
            </a:r>
          </a:p>
        </p:txBody>
      </p:sp>
      <p:pic>
        <p:nvPicPr>
          <p:cNvPr id="7" name="Content Placeholder 6" descr="NullpValueDistribution.pdf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5449" b="-15449"/>
          <a:stretch>
            <a:fillRect/>
          </a:stretch>
        </p:blipFill>
        <p:spPr/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Possible differences</a:t>
            </a:r>
          </a:p>
        </p:txBody>
      </p:sp>
      <p:pic>
        <p:nvPicPr>
          <p:cNvPr id="8" name="Content Placeholder 7" descr="pValueDistributionWSign.pdf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5449" b="-15449"/>
          <a:stretch>
            <a:fillRect/>
          </a:stretch>
        </p:blipFill>
        <p:spPr/>
      </p:pic>
      <p:sp>
        <p:nvSpPr>
          <p:cNvPr id="9" name="TextBox 8"/>
          <p:cNvSpPr txBox="1"/>
          <p:nvPr/>
        </p:nvSpPr>
        <p:spPr>
          <a:xfrm>
            <a:off x="1130167" y="5975684"/>
            <a:ext cx="70326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Multiple testing procedures: Holm, </a:t>
            </a:r>
            <a:r>
              <a:rPr lang="en-US" sz="2400" dirty="0" err="1">
                <a:solidFill>
                  <a:srgbClr val="FF0000"/>
                </a:solidFill>
              </a:rPr>
              <a:t>Benjamini</a:t>
            </a:r>
            <a:r>
              <a:rPr lang="en-US" sz="2400" dirty="0">
                <a:solidFill>
                  <a:srgbClr val="FF0000"/>
                </a:solidFill>
              </a:rPr>
              <a:t>-Hochberg</a:t>
            </a:r>
          </a:p>
        </p:txBody>
      </p:sp>
    </p:spTree>
    <p:extLst>
      <p:ext uri="{BB962C8B-B14F-4D97-AF65-F5344CB8AC3E}">
        <p14:creationId xmlns:p14="http://schemas.microsoft.com/office/powerpoint/2010/main" val="364506234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Seven pillars of statistical wisdom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rgbClr val="7F7F7F"/>
                </a:solidFill>
              </a:rPr>
              <a:t>Aggregation</a:t>
            </a:r>
          </a:p>
          <a:p>
            <a:r>
              <a:rPr lang="en-US" dirty="0">
                <a:solidFill>
                  <a:srgbClr val="7F7F7F"/>
                </a:solidFill>
              </a:rPr>
              <a:t>Information</a:t>
            </a:r>
          </a:p>
          <a:p>
            <a:r>
              <a:rPr lang="en-US" dirty="0">
                <a:solidFill>
                  <a:srgbClr val="7F7F7F"/>
                </a:solidFill>
              </a:rPr>
              <a:t>Inter-comparison</a:t>
            </a:r>
          </a:p>
          <a:p>
            <a:r>
              <a:rPr lang="en-US" dirty="0">
                <a:solidFill>
                  <a:srgbClr val="7F7F7F"/>
                </a:solidFill>
              </a:rPr>
              <a:t>Likelihood</a:t>
            </a:r>
          </a:p>
          <a:p>
            <a:r>
              <a:rPr lang="en-US" b="1" dirty="0"/>
              <a:t>Regression</a:t>
            </a:r>
          </a:p>
          <a:p>
            <a:r>
              <a:rPr lang="en-US" dirty="0"/>
              <a:t>Residuals</a:t>
            </a:r>
          </a:p>
          <a:p>
            <a:r>
              <a:rPr lang="en-US" dirty="0"/>
              <a:t>Experimental design</a:t>
            </a:r>
          </a:p>
        </p:txBody>
      </p:sp>
      <p:pic>
        <p:nvPicPr>
          <p:cNvPr id="4" name="Picture 3" descr="1920px-Seven_Pillars_2008_e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6734" y="2247232"/>
            <a:ext cx="5113794" cy="243171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23902" y="4732118"/>
            <a:ext cx="51598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https://</a:t>
            </a:r>
            <a:r>
              <a:rPr lang="en-US" sz="1400" dirty="0" err="1"/>
              <a:t>commons.wikimedia.org</a:t>
            </a:r>
            <a:r>
              <a:rPr lang="en-US" sz="1400" dirty="0"/>
              <a:t>/wiki/File:Seven_Pillars_2008_e5.jpg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4003" y="6221300"/>
            <a:ext cx="71761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Stephen M. Stigler. 2016. Seven Pillars of Statistical Wisdom. Harvard University Press</a:t>
            </a:r>
          </a:p>
        </p:txBody>
      </p:sp>
    </p:spTree>
    <p:extLst>
      <p:ext uri="{BB962C8B-B14F-4D97-AF65-F5344CB8AC3E}">
        <p14:creationId xmlns:p14="http://schemas.microsoft.com/office/powerpoint/2010/main" val="395175680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5827" y="2860841"/>
            <a:ext cx="811101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I have no faith in anything short of actual measurement and the Rule of Three </a:t>
            </a:r>
          </a:p>
          <a:p>
            <a:r>
              <a:rPr lang="en-US" sz="2000" dirty="0"/>
              <a:t>												</a:t>
            </a:r>
            <a:r>
              <a:rPr lang="mr-IN" sz="2000" dirty="0"/>
              <a:t>–</a:t>
            </a:r>
            <a:r>
              <a:rPr lang="en-US" sz="2000" dirty="0"/>
              <a:t> Charles Darwin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06859315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Rule of three</a:t>
            </a:r>
          </a:p>
        </p:txBody>
      </p:sp>
      <p:pic>
        <p:nvPicPr>
          <p:cNvPr id="4" name="Content Placeholder 3" descr="RuleOfThree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4009" r="-4400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293737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/>
              <a:t>5. Regression</a:t>
            </a:r>
            <a:r>
              <a:rPr lang="en-US" sz="2800" dirty="0"/>
              <a:t>: associate multiple (noisy) factors with each other</a:t>
            </a:r>
          </a:p>
        </p:txBody>
      </p:sp>
      <p:pic>
        <p:nvPicPr>
          <p:cNvPr id="4" name="Content Placeholder 3" descr="Regression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157" r="-40157"/>
          <a:stretch>
            <a:fillRect/>
          </a:stretch>
        </p:blipFill>
        <p:spPr/>
      </p:pic>
      <p:sp>
        <p:nvSpPr>
          <p:cNvPr id="5" name="TextBox 4"/>
          <p:cNvSpPr txBox="1"/>
          <p:nvPr/>
        </p:nvSpPr>
        <p:spPr>
          <a:xfrm>
            <a:off x="507608" y="6162843"/>
            <a:ext cx="83808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Tall parents tend to have shorter children while tall children tend to have shorter parents </a:t>
            </a:r>
          </a:p>
        </p:txBody>
      </p:sp>
    </p:spTree>
    <p:extLst>
      <p:ext uri="{BB962C8B-B14F-4D97-AF65-F5344CB8AC3E}">
        <p14:creationId xmlns:p14="http://schemas.microsoft.com/office/powerpoint/2010/main" val="19699346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Seven pillars of statistical wisdom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rgbClr val="7F7F7F"/>
                </a:solidFill>
              </a:rPr>
              <a:t>Aggregation</a:t>
            </a:r>
          </a:p>
          <a:p>
            <a:r>
              <a:rPr lang="en-US" dirty="0">
                <a:solidFill>
                  <a:srgbClr val="7F7F7F"/>
                </a:solidFill>
              </a:rPr>
              <a:t>Information</a:t>
            </a:r>
          </a:p>
          <a:p>
            <a:r>
              <a:rPr lang="en-US" dirty="0">
                <a:solidFill>
                  <a:srgbClr val="7F7F7F"/>
                </a:solidFill>
              </a:rPr>
              <a:t>Inter-comparison</a:t>
            </a:r>
          </a:p>
          <a:p>
            <a:r>
              <a:rPr lang="en-US" dirty="0">
                <a:solidFill>
                  <a:srgbClr val="7F7F7F"/>
                </a:solidFill>
              </a:rPr>
              <a:t>Likelihood</a:t>
            </a:r>
          </a:p>
          <a:p>
            <a:r>
              <a:rPr lang="en-US" dirty="0">
                <a:solidFill>
                  <a:srgbClr val="7F7F7F"/>
                </a:solidFill>
              </a:rPr>
              <a:t>Regression</a:t>
            </a:r>
          </a:p>
          <a:p>
            <a:r>
              <a:rPr lang="en-US" b="1" dirty="0"/>
              <a:t>Residuals</a:t>
            </a:r>
          </a:p>
          <a:p>
            <a:r>
              <a:rPr lang="en-US" dirty="0"/>
              <a:t>Experimental design</a:t>
            </a:r>
          </a:p>
        </p:txBody>
      </p:sp>
      <p:pic>
        <p:nvPicPr>
          <p:cNvPr id="4" name="Picture 3" descr="1920px-Seven_Pillars_2008_e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6734" y="2247232"/>
            <a:ext cx="5113794" cy="243171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23902" y="4732118"/>
            <a:ext cx="51598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https://</a:t>
            </a:r>
            <a:r>
              <a:rPr lang="en-US" sz="1400" dirty="0" err="1"/>
              <a:t>commons.wikimedia.org</a:t>
            </a:r>
            <a:r>
              <a:rPr lang="en-US" sz="1400" dirty="0"/>
              <a:t>/wiki/File:Seven_Pillars_2008_e5.jpg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4003" y="6221300"/>
            <a:ext cx="71761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Stephen M. Stigler. 2016. Seven Pillars of Statistical Wisdom. Harvard University Press</a:t>
            </a:r>
          </a:p>
        </p:txBody>
      </p:sp>
    </p:spTree>
    <p:extLst>
      <p:ext uri="{BB962C8B-B14F-4D97-AF65-F5344CB8AC3E}">
        <p14:creationId xmlns:p14="http://schemas.microsoft.com/office/powerpoint/2010/main" val="42839474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C72975-E57B-7C44-9281-0A4FAA6111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About this course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9FADCF-045D-B147-A275-329CEB7E20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Very </a:t>
            </a:r>
            <a:r>
              <a:rPr lang="en-US" u="sng" dirty="0"/>
              <a:t>basic introduction</a:t>
            </a:r>
            <a:r>
              <a:rPr lang="en-US" dirty="0"/>
              <a:t> to concepts underpinning </a:t>
            </a:r>
            <a:r>
              <a:rPr lang="en-US" u="sng" dirty="0"/>
              <a:t>statistics</a:t>
            </a:r>
            <a:r>
              <a:rPr lang="en-US" dirty="0"/>
              <a:t> and </a:t>
            </a:r>
            <a:r>
              <a:rPr lang="en-US" u="sng" dirty="0"/>
              <a:t>experimental design</a:t>
            </a:r>
          </a:p>
          <a:p>
            <a:r>
              <a:rPr lang="en-US" dirty="0"/>
              <a:t>Goal is to get you thinking a little deeper about the data you want to generate and use to make claims about</a:t>
            </a:r>
          </a:p>
          <a:p>
            <a:r>
              <a:rPr lang="en-US" dirty="0"/>
              <a:t>No prerequisites</a:t>
            </a:r>
          </a:p>
          <a:p>
            <a:r>
              <a:rPr lang="en-US" dirty="0"/>
              <a:t>Please interrupt with questions and comments!</a:t>
            </a:r>
          </a:p>
        </p:txBody>
      </p:sp>
    </p:spTree>
    <p:extLst>
      <p:ext uri="{BB962C8B-B14F-4D97-AF65-F5344CB8AC3E}">
        <p14:creationId xmlns:p14="http://schemas.microsoft.com/office/powerpoint/2010/main" val="278511289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/>
              <a:t>7. Residual: </a:t>
            </a:r>
            <a:r>
              <a:rPr lang="en-US" sz="2800" dirty="0"/>
              <a:t>Variation left over after we have captured the known effects</a:t>
            </a:r>
          </a:p>
        </p:txBody>
      </p:sp>
      <p:pic>
        <p:nvPicPr>
          <p:cNvPr id="5" name="Content Placeholder 4" descr="OneWayAnovaWMeanLine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157" r="-4015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8176780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Residual: Predicted - Observed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Full model</a:t>
            </a:r>
          </a:p>
        </p:txBody>
      </p:sp>
      <p:pic>
        <p:nvPicPr>
          <p:cNvPr id="9" name="Content Placeholder 8" descr="ResidualOneWayANOVAData.pdf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329" b="-10329"/>
          <a:stretch>
            <a:fillRect/>
          </a:stretch>
        </p:blipFill>
        <p:spPr/>
      </p:pic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Mean model</a:t>
            </a:r>
          </a:p>
        </p:txBody>
      </p:sp>
      <p:pic>
        <p:nvPicPr>
          <p:cNvPr id="10" name="Content Placeholder 9" descr="ResidualNullOneWayANOVAData.pdf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329" b="-1032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65905296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Predict child’s height from parent’s height</a:t>
            </a:r>
          </a:p>
        </p:txBody>
      </p:sp>
      <p:pic>
        <p:nvPicPr>
          <p:cNvPr id="3" name="Content Placeholder 2" descr="RegressionTight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157" r="-4015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28030617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Distribution of error in predicting child’s height</a:t>
            </a:r>
          </a:p>
        </p:txBody>
      </p:sp>
      <p:pic>
        <p:nvPicPr>
          <p:cNvPr id="4" name="Content Placeholder 3" descr="DistributionOfResiduals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157" r="-4015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96409612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Seven pillars of statistical wisdom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rgbClr val="7F7F7F"/>
                </a:solidFill>
              </a:rPr>
              <a:t>Aggregation</a:t>
            </a:r>
          </a:p>
          <a:p>
            <a:r>
              <a:rPr lang="en-US" dirty="0">
                <a:solidFill>
                  <a:srgbClr val="7F7F7F"/>
                </a:solidFill>
              </a:rPr>
              <a:t>Information</a:t>
            </a:r>
          </a:p>
          <a:p>
            <a:r>
              <a:rPr lang="en-US" dirty="0">
                <a:solidFill>
                  <a:srgbClr val="7F7F7F"/>
                </a:solidFill>
              </a:rPr>
              <a:t>Inter-comparison</a:t>
            </a:r>
          </a:p>
          <a:p>
            <a:r>
              <a:rPr lang="en-US" dirty="0">
                <a:solidFill>
                  <a:srgbClr val="7F7F7F"/>
                </a:solidFill>
              </a:rPr>
              <a:t>Likelihood</a:t>
            </a:r>
          </a:p>
          <a:p>
            <a:r>
              <a:rPr lang="en-US" dirty="0">
                <a:solidFill>
                  <a:srgbClr val="7F7F7F"/>
                </a:solidFill>
              </a:rPr>
              <a:t>Regression</a:t>
            </a:r>
          </a:p>
          <a:p>
            <a:r>
              <a:rPr lang="en-US" dirty="0">
                <a:solidFill>
                  <a:srgbClr val="7F7F7F"/>
                </a:solidFill>
              </a:rPr>
              <a:t>Residuals</a:t>
            </a:r>
          </a:p>
          <a:p>
            <a:r>
              <a:rPr lang="en-US" sz="2800" b="1" dirty="0"/>
              <a:t>Experimental design</a:t>
            </a:r>
          </a:p>
        </p:txBody>
      </p:sp>
      <p:pic>
        <p:nvPicPr>
          <p:cNvPr id="4" name="Picture 3" descr="1920px-Seven_Pillars_2008_e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6734" y="2247232"/>
            <a:ext cx="5113794" cy="243171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23902" y="4732118"/>
            <a:ext cx="51598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https://</a:t>
            </a:r>
            <a:r>
              <a:rPr lang="en-US" sz="1400" dirty="0" err="1"/>
              <a:t>commons.wikimedia.org</a:t>
            </a:r>
            <a:r>
              <a:rPr lang="en-US" sz="1400" dirty="0"/>
              <a:t>/wiki/File:Seven_Pillars_2008_e5.jpg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4003" y="6221300"/>
            <a:ext cx="71761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Stephen M. Stigler. 2016. Seven Pillars of Statistical Wisdom. Harvard University Press</a:t>
            </a:r>
          </a:p>
        </p:txBody>
      </p:sp>
    </p:spTree>
    <p:extLst>
      <p:ext uri="{BB962C8B-B14F-4D97-AF65-F5344CB8AC3E}">
        <p14:creationId xmlns:p14="http://schemas.microsoft.com/office/powerpoint/2010/main" val="85850870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/>
              <a:t>7. Design</a:t>
            </a:r>
            <a:r>
              <a:rPr lang="en-US" sz="2800" dirty="0"/>
              <a:t>: Capture effects of interest and avoid unwanted variation</a:t>
            </a:r>
            <a:r>
              <a:rPr lang="en-US" sz="2800" b="1" dirty="0"/>
              <a:t> </a:t>
            </a:r>
            <a:r>
              <a:rPr lang="en-US" sz="2800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Identify the response and variable(</a:t>
            </a:r>
            <a:r>
              <a:rPr lang="en-US" b="1" dirty="0"/>
              <a:t>S</a:t>
            </a:r>
            <a:r>
              <a:rPr lang="en-US" dirty="0"/>
              <a:t>) of interest </a:t>
            </a:r>
          </a:p>
          <a:p>
            <a:r>
              <a:rPr lang="en-US" dirty="0"/>
              <a:t>Identify target population that you want to base your claims on</a:t>
            </a:r>
          </a:p>
          <a:p>
            <a:r>
              <a:rPr lang="en-US" dirty="0"/>
              <a:t>Identify factors that affect the response of interest</a:t>
            </a:r>
          </a:p>
          <a:p>
            <a:r>
              <a:rPr lang="en-US" dirty="0"/>
              <a:t> Choose samples from target population</a:t>
            </a:r>
          </a:p>
          <a:p>
            <a:r>
              <a:rPr lang="en-US" sz="3200" b="1" dirty="0"/>
              <a:t>Randomly </a:t>
            </a:r>
            <a:r>
              <a:rPr lang="en-US" dirty="0"/>
              <a:t>assign samples across different levels of factors affecting response </a:t>
            </a:r>
          </a:p>
          <a:p>
            <a:r>
              <a:rPr lang="en-US" sz="3200" b="1" dirty="0"/>
              <a:t>Block out</a:t>
            </a:r>
            <a:r>
              <a:rPr lang="en-US" sz="3600" b="1" dirty="0"/>
              <a:t> </a:t>
            </a:r>
            <a:r>
              <a:rPr lang="en-US" dirty="0"/>
              <a:t>variation that is not of interest by randomly assigning to levels of factors within a block</a:t>
            </a:r>
          </a:p>
        </p:txBody>
      </p:sp>
    </p:spTree>
    <p:extLst>
      <p:ext uri="{BB962C8B-B14F-4D97-AF65-F5344CB8AC3E}">
        <p14:creationId xmlns:p14="http://schemas.microsoft.com/office/powerpoint/2010/main" val="331980427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Which is better? Design 1 or Design 2?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89264004"/>
              </p:ext>
            </p:extLst>
          </p:nvPr>
        </p:nvGraphicFramePr>
        <p:xfrm>
          <a:off x="914400" y="1735138"/>
          <a:ext cx="7313613" cy="360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78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78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378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Design 1 </a:t>
                      </a:r>
                      <a:r>
                        <a:rPr lang="mr-IN" dirty="0"/>
                        <a:t>–</a:t>
                      </a:r>
                      <a:r>
                        <a:rPr lang="en-US" dirty="0"/>
                        <a:t> Sample prep date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Design 2 </a:t>
                      </a:r>
                      <a:r>
                        <a:rPr lang="mr-IN" dirty="0"/>
                        <a:t>–</a:t>
                      </a:r>
                      <a:r>
                        <a:rPr lang="en-US" dirty="0"/>
                        <a:t> Sample prep date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Sample_1_E9.5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Jan 9</a:t>
                      </a:r>
                      <a:r>
                        <a:rPr lang="en-US" baseline="30000" dirty="0"/>
                        <a:t>th</a:t>
                      </a:r>
                      <a:r>
                        <a:rPr lang="en-US" baseline="0" dirty="0"/>
                        <a:t>, 2019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Jan 11</a:t>
                      </a:r>
                      <a:r>
                        <a:rPr lang="en-US" baseline="30000" dirty="0"/>
                        <a:t>th</a:t>
                      </a:r>
                      <a:r>
                        <a:rPr lang="en-US" baseline="0" dirty="0"/>
                        <a:t>, 2019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Sample_2_E9.5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Jan 9</a:t>
                      </a:r>
                      <a:r>
                        <a:rPr lang="en-US" baseline="30000" dirty="0"/>
                        <a:t>th</a:t>
                      </a:r>
                      <a:r>
                        <a:rPr lang="en-US" baseline="0" dirty="0"/>
                        <a:t>, 2019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Jan 9</a:t>
                      </a:r>
                      <a:r>
                        <a:rPr lang="en-US" baseline="30000" dirty="0"/>
                        <a:t>th</a:t>
                      </a:r>
                      <a:r>
                        <a:rPr lang="en-US" baseline="0" dirty="0"/>
                        <a:t>, 2019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Sample_3_E9.5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Jan 9</a:t>
                      </a:r>
                      <a:r>
                        <a:rPr lang="en-US" baseline="30000" dirty="0"/>
                        <a:t>th</a:t>
                      </a:r>
                      <a:r>
                        <a:rPr lang="en-US" baseline="0" dirty="0"/>
                        <a:t>, 2019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Jan 11</a:t>
                      </a:r>
                      <a:r>
                        <a:rPr lang="en-US" baseline="30000" dirty="0"/>
                        <a:t>th</a:t>
                      </a:r>
                      <a:r>
                        <a:rPr lang="en-US" baseline="0" dirty="0"/>
                        <a:t>, 2019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Sample_4_E9.5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Jan 9</a:t>
                      </a:r>
                      <a:r>
                        <a:rPr lang="en-US" baseline="30000" dirty="0"/>
                        <a:t>th</a:t>
                      </a:r>
                      <a:r>
                        <a:rPr lang="en-US" baseline="0" dirty="0"/>
                        <a:t>, 2019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Jan 9</a:t>
                      </a:r>
                      <a:r>
                        <a:rPr lang="en-US" baseline="30000" dirty="0"/>
                        <a:t>th</a:t>
                      </a:r>
                      <a:r>
                        <a:rPr lang="en-US" baseline="0" dirty="0"/>
                        <a:t>, 2019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Sample_1_E11.5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Jan 11</a:t>
                      </a:r>
                      <a:r>
                        <a:rPr lang="en-US" baseline="30000" dirty="0"/>
                        <a:t>th</a:t>
                      </a:r>
                      <a:r>
                        <a:rPr lang="en-US" baseline="0" dirty="0"/>
                        <a:t>, 2019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Jan 11</a:t>
                      </a:r>
                      <a:r>
                        <a:rPr lang="en-US" baseline="30000" dirty="0"/>
                        <a:t>th</a:t>
                      </a:r>
                      <a:r>
                        <a:rPr lang="en-US" baseline="0" dirty="0"/>
                        <a:t>, 2019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Sample_2_E11.5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Jan 11</a:t>
                      </a:r>
                      <a:r>
                        <a:rPr lang="en-US" baseline="30000" dirty="0"/>
                        <a:t>th</a:t>
                      </a:r>
                      <a:r>
                        <a:rPr lang="en-US" baseline="0" dirty="0"/>
                        <a:t>, 2019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Jan 9</a:t>
                      </a:r>
                      <a:r>
                        <a:rPr lang="en-US" baseline="30000" dirty="0"/>
                        <a:t>th</a:t>
                      </a:r>
                      <a:r>
                        <a:rPr lang="en-US" baseline="0" dirty="0"/>
                        <a:t>, 2019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Sample_3_E11.5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Jan 11</a:t>
                      </a:r>
                      <a:r>
                        <a:rPr lang="en-US" baseline="30000" dirty="0"/>
                        <a:t>th</a:t>
                      </a:r>
                      <a:r>
                        <a:rPr lang="en-US" baseline="0" dirty="0"/>
                        <a:t>, 2019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Jan 11</a:t>
                      </a:r>
                      <a:r>
                        <a:rPr lang="en-US" baseline="30000" dirty="0"/>
                        <a:t>th</a:t>
                      </a:r>
                      <a:r>
                        <a:rPr lang="en-US" baseline="0" dirty="0"/>
                        <a:t>, 2019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Sample_4_E11.5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Jan 11</a:t>
                      </a:r>
                      <a:r>
                        <a:rPr lang="en-US" baseline="30000" dirty="0"/>
                        <a:t>th</a:t>
                      </a:r>
                      <a:r>
                        <a:rPr lang="en-US" baseline="0" dirty="0"/>
                        <a:t>, 2019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Jan 9</a:t>
                      </a:r>
                      <a:r>
                        <a:rPr lang="en-US" baseline="30000" dirty="0"/>
                        <a:t>th</a:t>
                      </a:r>
                      <a:r>
                        <a:rPr lang="en-US" baseline="0" dirty="0"/>
                        <a:t>, 2019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93769819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Which is better? Design 1 or Design 2?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82563127"/>
              </p:ext>
            </p:extLst>
          </p:nvPr>
        </p:nvGraphicFramePr>
        <p:xfrm>
          <a:off x="914400" y="1735138"/>
          <a:ext cx="7313613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78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78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378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Design 1 </a:t>
                      </a:r>
                      <a:r>
                        <a:rPr lang="mr-IN" dirty="0"/>
                        <a:t>–</a:t>
                      </a:r>
                      <a:r>
                        <a:rPr lang="en-US" dirty="0"/>
                        <a:t> Gender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Design 2  - Gender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Sample_1_E9.5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Sample_2_E9.5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Female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Sample_3_E9.5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Sample_4_E9.5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Female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Sample_1_E11.5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Female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Sample_2_E11.5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Female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Female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Sample_3_E11.5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Female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Sample_4_E11.5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Female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Female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44175042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Which is better? Design 1 or Design 2?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37456498"/>
              </p:ext>
            </p:extLst>
          </p:nvPr>
        </p:nvGraphicFramePr>
        <p:xfrm>
          <a:off x="914400" y="1735138"/>
          <a:ext cx="7313613" cy="360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78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78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378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Design 1 </a:t>
                      </a:r>
                      <a:r>
                        <a:rPr lang="mr-IN" dirty="0"/>
                        <a:t>–</a:t>
                      </a:r>
                      <a:r>
                        <a:rPr lang="en-US" dirty="0"/>
                        <a:t> Sample prep date and</a:t>
                      </a:r>
                      <a:r>
                        <a:rPr lang="en-US" baseline="0" dirty="0"/>
                        <a:t> Gender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Design 2 </a:t>
                      </a:r>
                      <a:r>
                        <a:rPr lang="mr-IN" dirty="0"/>
                        <a:t>–</a:t>
                      </a:r>
                      <a:r>
                        <a:rPr lang="en-US" dirty="0"/>
                        <a:t> Sample prep date and Gender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Sample_1_E9.5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Jan 11</a:t>
                      </a:r>
                      <a:r>
                        <a:rPr lang="en-US" baseline="30000" dirty="0"/>
                        <a:t>th</a:t>
                      </a:r>
                      <a:r>
                        <a:rPr lang="en-US" baseline="0" dirty="0"/>
                        <a:t>, Male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Jan 11</a:t>
                      </a:r>
                      <a:r>
                        <a:rPr lang="en-US" baseline="30000" dirty="0"/>
                        <a:t>th</a:t>
                      </a:r>
                      <a:r>
                        <a:rPr lang="en-US" baseline="0" dirty="0"/>
                        <a:t>, Male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Sample_2_E9.5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Jan 9</a:t>
                      </a:r>
                      <a:r>
                        <a:rPr lang="en-US" baseline="30000" dirty="0"/>
                        <a:t>th</a:t>
                      </a:r>
                      <a:r>
                        <a:rPr lang="en-US" baseline="0" dirty="0"/>
                        <a:t>, Female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Jan 9</a:t>
                      </a:r>
                      <a:r>
                        <a:rPr lang="en-US" baseline="30000" dirty="0"/>
                        <a:t>th</a:t>
                      </a:r>
                      <a:r>
                        <a:rPr lang="en-US" baseline="0" dirty="0"/>
                        <a:t>, Male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Sample_3_E9.5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Jan 11</a:t>
                      </a:r>
                      <a:r>
                        <a:rPr lang="en-US" baseline="30000" dirty="0"/>
                        <a:t>th</a:t>
                      </a:r>
                      <a:r>
                        <a:rPr lang="en-US" baseline="0" dirty="0"/>
                        <a:t>, Female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Jan 11</a:t>
                      </a:r>
                      <a:r>
                        <a:rPr lang="en-US" baseline="30000" dirty="0"/>
                        <a:t>th</a:t>
                      </a:r>
                      <a:r>
                        <a:rPr lang="en-US" baseline="0" dirty="0"/>
                        <a:t>, Female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Sample_4_E9.5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Jan 9</a:t>
                      </a:r>
                      <a:r>
                        <a:rPr lang="en-US" baseline="30000" dirty="0"/>
                        <a:t>th</a:t>
                      </a:r>
                      <a:r>
                        <a:rPr lang="en-US" baseline="0" dirty="0"/>
                        <a:t>, Male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Jan 9</a:t>
                      </a:r>
                      <a:r>
                        <a:rPr lang="en-US" baseline="30000" dirty="0"/>
                        <a:t>th</a:t>
                      </a:r>
                      <a:r>
                        <a:rPr lang="en-US" baseline="0" dirty="0"/>
                        <a:t>, Female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Sample_1_E11.5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Jan 11</a:t>
                      </a:r>
                      <a:r>
                        <a:rPr lang="en-US" baseline="30000" dirty="0"/>
                        <a:t>th</a:t>
                      </a:r>
                      <a:r>
                        <a:rPr lang="en-US" baseline="0" dirty="0"/>
                        <a:t>, Male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Jan 11</a:t>
                      </a:r>
                      <a:r>
                        <a:rPr lang="en-US" baseline="30000" dirty="0"/>
                        <a:t>th</a:t>
                      </a:r>
                      <a:r>
                        <a:rPr lang="en-US" baseline="0" dirty="0"/>
                        <a:t>, Male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Sample_2_E11.5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Jan 9</a:t>
                      </a:r>
                      <a:r>
                        <a:rPr lang="en-US" baseline="30000" dirty="0"/>
                        <a:t>th</a:t>
                      </a:r>
                      <a:r>
                        <a:rPr lang="en-US" baseline="0" dirty="0"/>
                        <a:t>, Female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Jan 9</a:t>
                      </a:r>
                      <a:r>
                        <a:rPr lang="en-US" baseline="30000" dirty="0"/>
                        <a:t>th</a:t>
                      </a:r>
                      <a:r>
                        <a:rPr lang="en-US" baseline="0" dirty="0"/>
                        <a:t>, Male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Sample_3_E11.5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Jan 11</a:t>
                      </a:r>
                      <a:r>
                        <a:rPr lang="en-US" baseline="30000" dirty="0"/>
                        <a:t>th</a:t>
                      </a:r>
                      <a:r>
                        <a:rPr lang="en-US" baseline="0" dirty="0"/>
                        <a:t>, Male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Jan 11</a:t>
                      </a:r>
                      <a:r>
                        <a:rPr lang="en-US" baseline="30000" dirty="0"/>
                        <a:t>th</a:t>
                      </a:r>
                      <a:r>
                        <a:rPr lang="en-US" baseline="0" dirty="0"/>
                        <a:t>, Female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Sample_4_E11.5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Jan 9</a:t>
                      </a:r>
                      <a:r>
                        <a:rPr lang="en-US" baseline="30000" dirty="0"/>
                        <a:t>th</a:t>
                      </a:r>
                      <a:r>
                        <a:rPr lang="en-US" baseline="0" dirty="0"/>
                        <a:t>, Female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Jan 9</a:t>
                      </a:r>
                      <a:r>
                        <a:rPr lang="en-US" baseline="30000" dirty="0"/>
                        <a:t>th</a:t>
                      </a:r>
                      <a:r>
                        <a:rPr lang="en-US" baseline="0" dirty="0"/>
                        <a:t>, Female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8974422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How many </a:t>
            </a:r>
            <a:r>
              <a:rPr lang="en-US" sz="2800" i="1" dirty="0"/>
              <a:t>n</a:t>
            </a:r>
            <a:r>
              <a:rPr lang="en-US" sz="2800" dirty="0"/>
              <a:t>? What do we need to perform statistical power calculations?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What is the experimental design?</a:t>
            </a:r>
          </a:p>
          <a:p>
            <a:r>
              <a:rPr lang="en-US" dirty="0"/>
              <a:t>Identify parameters of interest given experimental design </a:t>
            </a:r>
            <a:r>
              <a:rPr lang="mr-IN" dirty="0"/>
              <a:t>–</a:t>
            </a:r>
            <a:r>
              <a:rPr lang="en-US" dirty="0"/>
              <a:t> two variables models to more complex multivariate designs</a:t>
            </a:r>
          </a:p>
          <a:p>
            <a:r>
              <a:rPr lang="en-US" dirty="0"/>
              <a:t>Test statistic for the parameters of interest</a:t>
            </a:r>
          </a:p>
          <a:p>
            <a:r>
              <a:rPr lang="en-US" dirty="0"/>
              <a:t>Estimates of variation and correlation between variables of interest </a:t>
            </a:r>
            <a:r>
              <a:rPr lang="mr-IN" dirty="0"/>
              <a:t>–</a:t>
            </a:r>
            <a:r>
              <a:rPr lang="en-US" dirty="0"/>
              <a:t> use pilot data or publicly available data</a:t>
            </a:r>
          </a:p>
          <a:p>
            <a:r>
              <a:rPr lang="en-US" dirty="0"/>
              <a:t>Sampling distribution of this test statistic</a:t>
            </a:r>
          </a:p>
          <a:p>
            <a:pPr lvl="1"/>
            <a:r>
              <a:rPr lang="en-US" dirty="0"/>
              <a:t>Check assumptions for the validity of the sampling distributions</a:t>
            </a:r>
          </a:p>
        </p:txBody>
      </p:sp>
    </p:spTree>
    <p:extLst>
      <p:ext uri="{BB962C8B-B14F-4D97-AF65-F5344CB8AC3E}">
        <p14:creationId xmlns:p14="http://schemas.microsoft.com/office/powerpoint/2010/main" val="1900023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3D0055-5906-B747-85C9-85F0CB2892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u="sng" dirty="0"/>
              <a:t>Experiment:</a:t>
            </a:r>
            <a:r>
              <a:rPr lang="en-US" sz="2800" dirty="0"/>
              <a:t> Gene controlling developing heart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E25B544-C55B-9949-B478-20058A3704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7553" y="1306760"/>
            <a:ext cx="4918051" cy="5551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428668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9B0ACC-E473-1044-8530-A6E98815D9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200" dirty="0"/>
              <a:t>Sampling to maximize chance of identifying an association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66EA4E0-D36E-0B45-8F1A-D146497B3955}"/>
              </a:ext>
            </a:extLst>
          </p:cNvPr>
          <p:cNvGrpSpPr/>
          <p:nvPr/>
        </p:nvGrpSpPr>
        <p:grpSpPr>
          <a:xfrm>
            <a:off x="1397282" y="3429000"/>
            <a:ext cx="5516880" cy="3553407"/>
            <a:chOff x="2468880" y="3396668"/>
            <a:chExt cx="5516880" cy="3553407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1D84A437-51BE-D341-B364-56D667E1EC6A}"/>
                </a:ext>
              </a:extLst>
            </p:cNvPr>
            <p:cNvCxnSpPr/>
            <p:nvPr/>
          </p:nvCxnSpPr>
          <p:spPr>
            <a:xfrm>
              <a:off x="3779520" y="3429000"/>
              <a:ext cx="0" cy="2717800"/>
            </a:xfrm>
            <a:prstGeom prst="line">
              <a:avLst/>
            </a:prstGeom>
            <a:ln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B169378A-1CCC-8A4D-90FA-72C9ACBEDE9E}"/>
                </a:ext>
              </a:extLst>
            </p:cNvPr>
            <p:cNvCxnSpPr/>
            <p:nvPr/>
          </p:nvCxnSpPr>
          <p:spPr>
            <a:xfrm>
              <a:off x="3383280" y="6065520"/>
              <a:ext cx="4602480" cy="0"/>
            </a:xfrm>
            <a:prstGeom prst="line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233A916-7E14-2A41-A4C7-F2C38C1DE832}"/>
                </a:ext>
              </a:extLst>
            </p:cNvPr>
            <p:cNvSpPr txBox="1"/>
            <p:nvPr/>
          </p:nvSpPr>
          <p:spPr>
            <a:xfrm>
              <a:off x="2468880" y="3429000"/>
              <a:ext cx="914400" cy="9144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 anchor="ctr" anchorCtr="0">
              <a:noAutofit/>
            </a:bodyPr>
            <a:lstStyle/>
            <a:p>
              <a:pPr>
                <a:spcAft>
                  <a:spcPts val="600"/>
                </a:spcAft>
              </a:pPr>
              <a:r>
                <a:rPr lang="en-US" sz="2000" dirty="0">
                  <a:solidFill>
                    <a:srgbClr val="0070C0"/>
                  </a:solidFill>
                  <a:latin typeface="Helvetica" charset="0"/>
                  <a:ea typeface="Times New Roman" charset="0"/>
                  <a:cs typeface="Arial" charset="0"/>
                </a:rPr>
                <a:t>Behavior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06BB9C7-FFE1-A34F-AF5E-95731AC281EB}"/>
                </a:ext>
              </a:extLst>
            </p:cNvPr>
            <p:cNvSpPr txBox="1"/>
            <p:nvPr/>
          </p:nvSpPr>
          <p:spPr>
            <a:xfrm>
              <a:off x="7071360" y="6035675"/>
              <a:ext cx="914400" cy="9144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 anchor="ctr" anchorCtr="0">
              <a:noAutofit/>
            </a:bodyPr>
            <a:lstStyle/>
            <a:p>
              <a:pPr>
                <a:spcAft>
                  <a:spcPts val="600"/>
                </a:spcAft>
              </a:pPr>
              <a:r>
                <a:rPr lang="en-US" sz="2000" dirty="0">
                  <a:solidFill>
                    <a:srgbClr val="0070C0"/>
                  </a:solidFill>
                  <a:latin typeface="Helvetica" charset="0"/>
                  <a:ea typeface="Times New Roman" charset="0"/>
                  <a:cs typeface="Arial" charset="0"/>
                </a:rPr>
                <a:t>Histopathology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76DB08F0-2F4F-F146-8AAE-222ABF57EA50}"/>
                </a:ext>
              </a:extLst>
            </p:cNvPr>
            <p:cNvSpPr/>
            <p:nvPr/>
          </p:nvSpPr>
          <p:spPr>
            <a:xfrm>
              <a:off x="4008120" y="5750560"/>
              <a:ext cx="76200" cy="8128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FDB6D9CB-0336-BE45-AA8A-87C04A12F91B}"/>
                </a:ext>
              </a:extLst>
            </p:cNvPr>
            <p:cNvSpPr/>
            <p:nvPr/>
          </p:nvSpPr>
          <p:spPr>
            <a:xfrm>
              <a:off x="6416040" y="4647299"/>
              <a:ext cx="76200" cy="8128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9499E394-4B1C-5446-9D5C-03BF516BCBC0}"/>
                </a:ext>
              </a:extLst>
            </p:cNvPr>
            <p:cNvSpPr/>
            <p:nvPr/>
          </p:nvSpPr>
          <p:spPr>
            <a:xfrm>
              <a:off x="5143500" y="4544748"/>
              <a:ext cx="76200" cy="8128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1B9E54F4-5C72-EC47-BAD3-598B29958F4E}"/>
                </a:ext>
              </a:extLst>
            </p:cNvPr>
            <p:cNvSpPr/>
            <p:nvPr/>
          </p:nvSpPr>
          <p:spPr>
            <a:xfrm>
              <a:off x="4287520" y="4906431"/>
              <a:ext cx="76200" cy="8128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FC95F437-5FD2-0D47-887E-F35018D4854C}"/>
                </a:ext>
              </a:extLst>
            </p:cNvPr>
            <p:cNvSpPr/>
            <p:nvPr/>
          </p:nvSpPr>
          <p:spPr>
            <a:xfrm>
              <a:off x="5486401" y="5264970"/>
              <a:ext cx="76200" cy="8128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4639C643-D6CA-CA41-AC24-BB4F8340DEB3}"/>
                </a:ext>
              </a:extLst>
            </p:cNvPr>
            <p:cNvSpPr/>
            <p:nvPr/>
          </p:nvSpPr>
          <p:spPr>
            <a:xfrm>
              <a:off x="5897880" y="3915355"/>
              <a:ext cx="76200" cy="8128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67DC406B-D702-6342-92E5-9469E37F957B}"/>
                </a:ext>
              </a:extLst>
            </p:cNvPr>
            <p:cNvSpPr/>
            <p:nvPr/>
          </p:nvSpPr>
          <p:spPr>
            <a:xfrm>
              <a:off x="6172200" y="4302760"/>
              <a:ext cx="76200" cy="8128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F358AC6E-2D36-5049-B2A7-2B44B1723F66}"/>
                </a:ext>
              </a:extLst>
            </p:cNvPr>
            <p:cNvSpPr/>
            <p:nvPr/>
          </p:nvSpPr>
          <p:spPr>
            <a:xfrm>
              <a:off x="4518661" y="5356410"/>
              <a:ext cx="76200" cy="8128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786AD062-9B3C-2E47-83AB-86040528C8A3}"/>
                </a:ext>
              </a:extLst>
            </p:cNvPr>
            <p:cNvSpPr/>
            <p:nvPr/>
          </p:nvSpPr>
          <p:spPr>
            <a:xfrm>
              <a:off x="5527041" y="4505060"/>
              <a:ext cx="76200" cy="8128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023DEC86-FB01-054C-893E-FDA699E82A86}"/>
                </a:ext>
              </a:extLst>
            </p:cNvPr>
            <p:cNvSpPr/>
            <p:nvPr/>
          </p:nvSpPr>
          <p:spPr>
            <a:xfrm>
              <a:off x="4884419" y="4849599"/>
              <a:ext cx="76200" cy="8128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45B3DF8C-A7F8-514B-9653-651A525751EE}"/>
                </a:ext>
              </a:extLst>
            </p:cNvPr>
            <p:cNvSpPr/>
            <p:nvPr/>
          </p:nvSpPr>
          <p:spPr>
            <a:xfrm>
              <a:off x="5821680" y="4835311"/>
              <a:ext cx="76200" cy="8128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37ACB1AD-5CFD-0944-96D7-1117DDD3785E}"/>
                </a:ext>
              </a:extLst>
            </p:cNvPr>
            <p:cNvSpPr/>
            <p:nvPr/>
          </p:nvSpPr>
          <p:spPr>
            <a:xfrm>
              <a:off x="4663439" y="4250107"/>
              <a:ext cx="76200" cy="8128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F72791D4-4CAE-1E4D-9923-25C0A8D828A4}"/>
                </a:ext>
              </a:extLst>
            </p:cNvPr>
            <p:cNvSpPr/>
            <p:nvPr/>
          </p:nvSpPr>
          <p:spPr>
            <a:xfrm>
              <a:off x="6568440" y="3488476"/>
              <a:ext cx="76200" cy="8128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50ED278F-7902-CB4C-9756-8B48979259CA}"/>
                </a:ext>
              </a:extLst>
            </p:cNvPr>
            <p:cNvSpPr/>
            <p:nvPr/>
          </p:nvSpPr>
          <p:spPr>
            <a:xfrm>
              <a:off x="5085080" y="4457751"/>
              <a:ext cx="213360" cy="25908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03EFD2DD-654B-9A45-8BA9-690EE2F4A26F}"/>
                </a:ext>
              </a:extLst>
            </p:cNvPr>
            <p:cNvSpPr/>
            <p:nvPr/>
          </p:nvSpPr>
          <p:spPr>
            <a:xfrm>
              <a:off x="5821680" y="3827924"/>
              <a:ext cx="213360" cy="25908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8011D932-66E6-1A41-A3E4-7799A7346C90}"/>
                </a:ext>
              </a:extLst>
            </p:cNvPr>
            <p:cNvSpPr/>
            <p:nvPr/>
          </p:nvSpPr>
          <p:spPr>
            <a:xfrm>
              <a:off x="3935731" y="5661978"/>
              <a:ext cx="213360" cy="25908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D3D6CF09-D592-EE4F-8B29-DF08D942FACA}"/>
                </a:ext>
              </a:extLst>
            </p:cNvPr>
            <p:cNvSpPr/>
            <p:nvPr/>
          </p:nvSpPr>
          <p:spPr>
            <a:xfrm>
              <a:off x="6492240" y="3396668"/>
              <a:ext cx="213360" cy="25908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C029E952-C21B-7A4B-9324-3F7FB1501D4A}"/>
              </a:ext>
            </a:extLst>
          </p:cNvPr>
          <p:cNvSpPr txBox="1"/>
          <p:nvPr/>
        </p:nvSpPr>
        <p:spPr>
          <a:xfrm>
            <a:off x="0" y="2147733"/>
            <a:ext cx="86464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You have already run behavior and histopathological assays on randomly sampled mice from a</a:t>
            </a:r>
          </a:p>
          <a:p>
            <a:r>
              <a:rPr lang="en-US" dirty="0"/>
              <a:t> group of Alzheimer’s disease mouse models.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8F6C966-A28D-334F-A033-0F7D0F928756}"/>
              </a:ext>
            </a:extLst>
          </p:cNvPr>
          <p:cNvSpPr txBox="1"/>
          <p:nvPr/>
        </p:nvSpPr>
        <p:spPr>
          <a:xfrm>
            <a:off x="16775" y="1507999"/>
            <a:ext cx="81655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You would like to identify gene expression associations with changes in behavior and/or</a:t>
            </a:r>
          </a:p>
          <a:p>
            <a:r>
              <a:rPr lang="en-US" dirty="0"/>
              <a:t>histopathology in the brains of Alzheimer’s disease mice.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6823B4D-F486-AC4C-BEE9-930E2EAD20EB}"/>
              </a:ext>
            </a:extLst>
          </p:cNvPr>
          <p:cNvSpPr txBox="1"/>
          <p:nvPr/>
        </p:nvSpPr>
        <p:spPr>
          <a:xfrm>
            <a:off x="-18753" y="2804207"/>
            <a:ext cx="50246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You have the budget for only 4 gene expression assays</a:t>
            </a:r>
          </a:p>
        </p:txBody>
      </p:sp>
    </p:spTree>
    <p:extLst>
      <p:ext uri="{BB962C8B-B14F-4D97-AF65-F5344CB8AC3E}">
        <p14:creationId xmlns:p14="http://schemas.microsoft.com/office/powerpoint/2010/main" val="4245362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Genotype and development time effect on gene expression</a:t>
            </a:r>
          </a:p>
        </p:txBody>
      </p:sp>
      <p:pic>
        <p:nvPicPr>
          <p:cNvPr id="4" name="Content Placeholder 3" descr="PCA_Plot_Samples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137" r="-12137"/>
          <a:stretch>
            <a:fillRect/>
          </a:stretch>
        </p:blipFill>
        <p:spPr/>
      </p:pic>
      <p:sp>
        <p:nvSpPr>
          <p:cNvPr id="5" name="TextBox 4"/>
          <p:cNvSpPr txBox="1"/>
          <p:nvPr/>
        </p:nvSpPr>
        <p:spPr>
          <a:xfrm>
            <a:off x="6296526" y="3031254"/>
            <a:ext cx="640219" cy="58477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dirty="0"/>
              <a:t>E11.5</a:t>
            </a:r>
          </a:p>
          <a:p>
            <a:r>
              <a:rPr lang="en-US" sz="1600" dirty="0"/>
              <a:t>E9.5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296525" y="3820699"/>
            <a:ext cx="1216527" cy="58477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/>
              <a:t>KO</a:t>
            </a:r>
          </a:p>
          <a:p>
            <a:r>
              <a:rPr lang="en-US" sz="1600" dirty="0"/>
              <a:t>WT</a:t>
            </a:r>
          </a:p>
        </p:txBody>
      </p:sp>
    </p:spTree>
    <p:extLst>
      <p:ext uri="{BB962C8B-B14F-4D97-AF65-F5344CB8AC3E}">
        <p14:creationId xmlns:p14="http://schemas.microsoft.com/office/powerpoint/2010/main" val="1220509569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Cellular reprogramming efficiency as a function of </a:t>
            </a:r>
            <a:r>
              <a:rPr lang="en-US" sz="2800" dirty="0" err="1"/>
              <a:t>Wnt</a:t>
            </a:r>
            <a:r>
              <a:rPr lang="en-US" sz="2800" dirty="0"/>
              <a:t> and Bmp levels</a:t>
            </a:r>
          </a:p>
        </p:txBody>
      </p:sp>
      <p:pic>
        <p:nvPicPr>
          <p:cNvPr id="4" name="Content Placeholder 3" descr="contour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157" r="-40157"/>
          <a:stretch>
            <a:fillRect/>
          </a:stretch>
        </p:blipFill>
        <p:spPr>
          <a:xfrm>
            <a:off x="0" y="1371600"/>
            <a:ext cx="9020248" cy="5002546"/>
          </a:xfrm>
        </p:spPr>
      </p:pic>
    </p:spTree>
    <p:extLst>
      <p:ext uri="{BB962C8B-B14F-4D97-AF65-F5344CB8AC3E}">
        <p14:creationId xmlns:p14="http://schemas.microsoft.com/office/powerpoint/2010/main" val="71602316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Genotype effect on gene expression</a:t>
            </a:r>
          </a:p>
        </p:txBody>
      </p:sp>
      <p:pic>
        <p:nvPicPr>
          <p:cNvPr id="4" name="Content Placeholder 3" descr="PCAPlotSamples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881" r="-17881"/>
          <a:stretch>
            <a:fillRect/>
          </a:stretch>
        </p:blipFill>
        <p:spPr/>
      </p:pic>
      <p:sp>
        <p:nvSpPr>
          <p:cNvPr id="6" name="Rectangle 5"/>
          <p:cNvSpPr/>
          <p:nvPr/>
        </p:nvSpPr>
        <p:spPr>
          <a:xfrm>
            <a:off x="6243053" y="3462420"/>
            <a:ext cx="914400" cy="10427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359634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Litter effect dominates the variation</a:t>
            </a:r>
          </a:p>
        </p:txBody>
      </p:sp>
      <p:pic>
        <p:nvPicPr>
          <p:cNvPr id="4" name="Content Placeholder 3" descr="PCAPlotSamples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881" r="-1788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759323081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Plate design: Response over time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Before treatment with drug</a:t>
            </a:r>
          </a:p>
        </p:txBody>
      </p:sp>
      <p:pic>
        <p:nvPicPr>
          <p:cNvPr id="11" name="Content Placeholder 10" descr="12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9671" b="-19671"/>
          <a:stretch>
            <a:fillRect/>
          </a:stretch>
        </p:blipFill>
        <p:spPr/>
      </p:pic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After treatment with drug</a:t>
            </a:r>
          </a:p>
        </p:txBody>
      </p:sp>
      <p:sp>
        <p:nvSpPr>
          <p:cNvPr id="13" name="Oval 12"/>
          <p:cNvSpPr/>
          <p:nvPr/>
        </p:nvSpPr>
        <p:spPr>
          <a:xfrm>
            <a:off x="1296737" y="4498449"/>
            <a:ext cx="641684" cy="65505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2077433" y="4503801"/>
            <a:ext cx="641684" cy="65505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2852777" y="4503801"/>
            <a:ext cx="641684" cy="65505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3633473" y="4509153"/>
            <a:ext cx="641684" cy="65505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1296737" y="6416842"/>
            <a:ext cx="441158" cy="44115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1296737" y="3763188"/>
            <a:ext cx="641684" cy="655052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2077433" y="3763188"/>
            <a:ext cx="641684" cy="655052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2852777" y="3763188"/>
            <a:ext cx="641684" cy="655052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3633473" y="3763188"/>
            <a:ext cx="641684" cy="655052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1296737" y="5871409"/>
            <a:ext cx="441158" cy="441158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1296737" y="5350042"/>
            <a:ext cx="441158" cy="441158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1850173" y="5389966"/>
            <a:ext cx="9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 drug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836809" y="5943235"/>
            <a:ext cx="10386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Low dose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762194" y="6488668"/>
            <a:ext cx="11132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High dose</a:t>
            </a:r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9" name="Content Placeholder 10" descr="1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9671" b="-19671"/>
          <a:stretch>
            <a:fillRect/>
          </a:stretch>
        </p:blipFill>
        <p:spPr>
          <a:xfrm>
            <a:off x="4659127" y="2180227"/>
            <a:ext cx="3566160" cy="3616325"/>
          </a:xfrm>
          <a:prstGeom prst="rect">
            <a:avLst/>
          </a:prstGeom>
        </p:spPr>
      </p:pic>
      <p:sp>
        <p:nvSpPr>
          <p:cNvPr id="30" name="Oval 29"/>
          <p:cNvSpPr/>
          <p:nvPr/>
        </p:nvSpPr>
        <p:spPr>
          <a:xfrm>
            <a:off x="5058497" y="4503801"/>
            <a:ext cx="641684" cy="65505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839193" y="4509153"/>
            <a:ext cx="641684" cy="65505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6614537" y="4509153"/>
            <a:ext cx="641684" cy="65505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7395233" y="4514505"/>
            <a:ext cx="641684" cy="65505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5058497" y="3768540"/>
            <a:ext cx="641684" cy="655052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5839193" y="3768540"/>
            <a:ext cx="641684" cy="655052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6614537" y="3768540"/>
            <a:ext cx="641684" cy="655052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7395233" y="3768540"/>
            <a:ext cx="641684" cy="655052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4744255" y="6416842"/>
            <a:ext cx="40831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http://</a:t>
            </a:r>
            <a:r>
              <a:rPr lang="en-US" sz="1600" dirty="0" err="1"/>
              <a:t>www.cellsignet.com</a:t>
            </a:r>
            <a:r>
              <a:rPr lang="en-US" sz="1600" dirty="0"/>
              <a:t>/media/plates/12.jpg</a:t>
            </a:r>
          </a:p>
        </p:txBody>
      </p:sp>
    </p:spTree>
    <p:extLst>
      <p:ext uri="{BB962C8B-B14F-4D97-AF65-F5344CB8AC3E}">
        <p14:creationId xmlns:p14="http://schemas.microsoft.com/office/powerpoint/2010/main" val="488813449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Gene expression association: smaller effect size</a:t>
            </a:r>
          </a:p>
        </p:txBody>
      </p:sp>
      <p:pic>
        <p:nvPicPr>
          <p:cNvPr id="9" name="Content Placeholder 8" descr="LongitudinalBoxPlot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157" r="-4015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24169491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Longitudinal data design</a:t>
            </a:r>
          </a:p>
        </p:txBody>
      </p:sp>
      <p:pic>
        <p:nvPicPr>
          <p:cNvPr id="4" name="Content Placeholder 3" descr="LongitudinalLinePlot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157" r="-4015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135202996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err="1"/>
              <a:t>scRNA-seq</a:t>
            </a:r>
            <a:r>
              <a:rPr lang="en-US" sz="2800" dirty="0"/>
              <a:t> data for 3  conditions</a:t>
            </a:r>
          </a:p>
        </p:txBody>
      </p:sp>
      <p:pic>
        <p:nvPicPr>
          <p:cNvPr id="4" name="Content Placeholder 3" descr="tsne_e11_e12_h6_nUMI_percentMito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157" r="-40157"/>
          <a:stretch>
            <a:fillRect/>
          </a:stretch>
        </p:blipFill>
        <p:spPr/>
      </p:pic>
      <p:sp>
        <p:nvSpPr>
          <p:cNvPr id="3" name="Rectangle 2"/>
          <p:cNvSpPr/>
          <p:nvPr/>
        </p:nvSpPr>
        <p:spPr>
          <a:xfrm>
            <a:off x="6309894" y="3261895"/>
            <a:ext cx="280737" cy="914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252418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err="1"/>
              <a:t>scRNA-seq</a:t>
            </a:r>
            <a:r>
              <a:rPr lang="en-US" sz="2800" dirty="0"/>
              <a:t> data for 3  conditions</a:t>
            </a:r>
          </a:p>
        </p:txBody>
      </p:sp>
      <p:pic>
        <p:nvPicPr>
          <p:cNvPr id="4" name="Content Placeholder 3" descr="tsne_e11_e12_h6_nUMI_percentMito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157" r="-40157"/>
          <a:stretch>
            <a:fillRect/>
          </a:stretch>
        </p:blipFill>
        <p:spPr/>
      </p:pic>
      <p:sp>
        <p:nvSpPr>
          <p:cNvPr id="5" name="TextBox 4"/>
          <p:cNvSpPr txBox="1"/>
          <p:nvPr/>
        </p:nvSpPr>
        <p:spPr>
          <a:xfrm>
            <a:off x="6309938" y="3355458"/>
            <a:ext cx="415498" cy="57708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050" dirty="0" err="1"/>
              <a:t>Mut</a:t>
            </a:r>
            <a:endParaRPr lang="en-US" sz="1050" dirty="0"/>
          </a:p>
          <a:p>
            <a:r>
              <a:rPr lang="en-US" sz="1050" dirty="0"/>
              <a:t>WT</a:t>
            </a:r>
          </a:p>
          <a:p>
            <a:r>
              <a:rPr lang="en-US" sz="1050" dirty="0"/>
              <a:t>WT</a:t>
            </a:r>
          </a:p>
        </p:txBody>
      </p:sp>
    </p:spTree>
    <p:extLst>
      <p:ext uri="{BB962C8B-B14F-4D97-AF65-F5344CB8AC3E}">
        <p14:creationId xmlns:p14="http://schemas.microsoft.com/office/powerpoint/2010/main" val="27637559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Seven pillars of statistical wisdom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Aggregation</a:t>
            </a:r>
          </a:p>
          <a:p>
            <a:r>
              <a:rPr lang="en-US" dirty="0"/>
              <a:t>Information</a:t>
            </a:r>
          </a:p>
          <a:p>
            <a:r>
              <a:rPr lang="en-US" dirty="0"/>
              <a:t>Inter-comparison</a:t>
            </a:r>
          </a:p>
          <a:p>
            <a:r>
              <a:rPr lang="en-US" dirty="0"/>
              <a:t>Likelihood</a:t>
            </a:r>
          </a:p>
          <a:p>
            <a:r>
              <a:rPr lang="en-US" dirty="0"/>
              <a:t>Regression</a:t>
            </a:r>
          </a:p>
          <a:p>
            <a:r>
              <a:rPr lang="en-US" dirty="0"/>
              <a:t>Residuals</a:t>
            </a:r>
          </a:p>
          <a:p>
            <a:r>
              <a:rPr lang="en-US" sz="3200" dirty="0"/>
              <a:t>Experimental design</a:t>
            </a:r>
          </a:p>
        </p:txBody>
      </p:sp>
      <p:pic>
        <p:nvPicPr>
          <p:cNvPr id="4" name="Picture 3" descr="1920px-Seven_Pillars_2008_e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6734" y="2247232"/>
            <a:ext cx="5113794" cy="243171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23902" y="4732118"/>
            <a:ext cx="51598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https://</a:t>
            </a:r>
            <a:r>
              <a:rPr lang="en-US" sz="1400" dirty="0" err="1"/>
              <a:t>commons.wikimedia.org</a:t>
            </a:r>
            <a:r>
              <a:rPr lang="en-US" sz="1400" dirty="0"/>
              <a:t>/wiki/File:Seven_Pillars_2008_e5.jpg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4003" y="6221300"/>
            <a:ext cx="71761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Stephen M. Stigler. 2016. Seven Pillars of Statistical Wisdom. Harvard University Press</a:t>
            </a:r>
          </a:p>
        </p:txBody>
      </p:sp>
    </p:spTree>
    <p:extLst>
      <p:ext uri="{BB962C8B-B14F-4D97-AF65-F5344CB8AC3E}">
        <p14:creationId xmlns:p14="http://schemas.microsoft.com/office/powerpoint/2010/main" val="3351352350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tchEffectsInScRNA-seq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00"/>
            <a:ext cx="9144000" cy="683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70527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Confounding in </a:t>
            </a:r>
            <a:r>
              <a:rPr lang="en-US" sz="2800" dirty="0" err="1"/>
              <a:t>scRNA-seq</a:t>
            </a:r>
            <a:r>
              <a:rPr lang="en-US" sz="2800" dirty="0"/>
              <a:t> data is a big problem</a:t>
            </a:r>
          </a:p>
        </p:txBody>
      </p:sp>
      <p:pic>
        <p:nvPicPr>
          <p:cNvPr id="3" name="Picture 2" descr="scRNA-seqConfoundi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33600"/>
            <a:ext cx="9144000" cy="256652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5957974"/>
            <a:ext cx="886082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Hicks, S. C., Townes, F. W., </a:t>
            </a:r>
            <a:r>
              <a:rPr lang="en-US" sz="1600" dirty="0" err="1"/>
              <a:t>Teng</a:t>
            </a:r>
            <a:r>
              <a:rPr lang="en-US" sz="1600" dirty="0"/>
              <a:t>, M. &amp; Irizarry, R. A. Missing data and technical variability in single-cell </a:t>
            </a:r>
          </a:p>
          <a:p>
            <a:r>
              <a:rPr lang="en-US" sz="1600" dirty="0"/>
              <a:t>RNA-sequencing experiments.  Preprint available </a:t>
            </a:r>
            <a:r>
              <a:rPr lang="en-US" sz="1600" dirty="0" err="1"/>
              <a:t>from:https</a:t>
            </a:r>
            <a:r>
              <a:rPr lang="en-US" sz="1600" dirty="0"/>
              <a:t>://</a:t>
            </a:r>
            <a:r>
              <a:rPr lang="en-US" sz="1600" dirty="0" err="1"/>
              <a:t>doi.org</a:t>
            </a:r>
            <a:r>
              <a:rPr lang="en-US" sz="1600" dirty="0"/>
              <a:t>/10.1093/biostatistics/kxx053 (2017).</a:t>
            </a:r>
          </a:p>
        </p:txBody>
      </p:sp>
    </p:spTree>
    <p:extLst>
      <p:ext uri="{BB962C8B-B14F-4D97-AF65-F5344CB8AC3E}">
        <p14:creationId xmlns:p14="http://schemas.microsoft.com/office/powerpoint/2010/main" val="827811090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Seven pillars of statistical wisdom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Aggregation</a:t>
            </a:r>
          </a:p>
          <a:p>
            <a:r>
              <a:rPr lang="en-US" dirty="0"/>
              <a:t>Information</a:t>
            </a:r>
          </a:p>
          <a:p>
            <a:r>
              <a:rPr lang="en-US" dirty="0"/>
              <a:t>Inter-comparison</a:t>
            </a:r>
          </a:p>
          <a:p>
            <a:r>
              <a:rPr lang="en-US" dirty="0"/>
              <a:t>Likelihood</a:t>
            </a:r>
          </a:p>
          <a:p>
            <a:r>
              <a:rPr lang="en-US" dirty="0"/>
              <a:t>Regression</a:t>
            </a:r>
          </a:p>
          <a:p>
            <a:r>
              <a:rPr lang="en-US" dirty="0"/>
              <a:t>Residuals</a:t>
            </a:r>
          </a:p>
          <a:p>
            <a:r>
              <a:rPr lang="en-US" sz="3200" dirty="0"/>
              <a:t>Experimental design</a:t>
            </a:r>
          </a:p>
        </p:txBody>
      </p:sp>
      <p:pic>
        <p:nvPicPr>
          <p:cNvPr id="4" name="Picture 3" descr="1920px-Seven_Pillars_2008_e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6734" y="2247232"/>
            <a:ext cx="5113794" cy="243171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23902" y="4732118"/>
            <a:ext cx="51598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https://</a:t>
            </a:r>
            <a:r>
              <a:rPr lang="en-US" sz="1400" dirty="0" err="1"/>
              <a:t>commons.wikimedia.org</a:t>
            </a:r>
            <a:r>
              <a:rPr lang="en-US" sz="1400" dirty="0"/>
              <a:t>/wiki/File:Seven_Pillars_2008_e5.jpg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4003" y="6221300"/>
            <a:ext cx="71761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Stephen M. Stigler. 2016. Seven Pillars of Statistical Wisdom. Harvard University Press</a:t>
            </a:r>
          </a:p>
        </p:txBody>
      </p:sp>
    </p:spTree>
    <p:extLst>
      <p:ext uri="{BB962C8B-B14F-4D97-AF65-F5344CB8AC3E}">
        <p14:creationId xmlns:p14="http://schemas.microsoft.com/office/powerpoint/2010/main" val="1372675876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Please give us feedback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>
                <a:hlinkClick r:id="rId2"/>
              </a:rPr>
              <a:t>https://www.surveymonkey.com/r/RRTZPTC</a:t>
            </a:r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~3 min</a:t>
            </a:r>
          </a:p>
        </p:txBody>
      </p:sp>
    </p:spTree>
    <p:extLst>
      <p:ext uri="{BB962C8B-B14F-4D97-AF65-F5344CB8AC3E}">
        <p14:creationId xmlns:p14="http://schemas.microsoft.com/office/powerpoint/2010/main" val="13209885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69308D-AF81-284A-8413-6C63010118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/>
              <a:t>Poll</a:t>
            </a:r>
            <a:r>
              <a:rPr lang="en-US" sz="2800" dirty="0"/>
              <a:t>: Is the gene differentially expressed between these two time-points?</a:t>
            </a:r>
          </a:p>
        </p:txBody>
      </p:sp>
      <p:pic>
        <p:nvPicPr>
          <p:cNvPr id="4" name="Content Placeholder 3" descr="boxplot_of_gene_expression_two_timepoints.pdf">
            <a:extLst>
              <a:ext uri="{FF2B5EF4-FFF2-40B4-BE49-F238E27FC236}">
                <a16:creationId xmlns:a16="http://schemas.microsoft.com/office/drawing/2014/main" id="{028C2C84-158D-4349-BDAF-672422CD07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157" r="-40157"/>
          <a:stretch>
            <a:fillRect/>
          </a:stretch>
        </p:blipFill>
        <p:spPr>
          <a:xfrm>
            <a:off x="914400" y="1735138"/>
            <a:ext cx="7313613" cy="4056062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F1338DD-B8C5-FB4E-BF77-A9E07FC2220B}"/>
              </a:ext>
            </a:extLst>
          </p:cNvPr>
          <p:cNvSpPr txBox="1"/>
          <p:nvPr/>
        </p:nvSpPr>
        <p:spPr>
          <a:xfrm>
            <a:off x="914400" y="5791200"/>
            <a:ext cx="7625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Intuition: The scatter of expression values at E11.5 is shifted up compared to E9.5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812C93F-91FA-154D-AA27-373022823540}"/>
              </a:ext>
            </a:extLst>
          </p:cNvPr>
          <p:cNvSpPr txBox="1"/>
          <p:nvPr/>
        </p:nvSpPr>
        <p:spPr>
          <a:xfrm>
            <a:off x="914400" y="6211669"/>
            <a:ext cx="77310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Quantitative: The mean of expression values at E11.5 is shifted up compared to the </a:t>
            </a:r>
          </a:p>
          <a:p>
            <a:r>
              <a:rPr lang="en-US" dirty="0"/>
              <a:t>Mean of expression values at E9.5 by 15 units</a:t>
            </a:r>
          </a:p>
        </p:txBody>
      </p:sp>
    </p:spTree>
    <p:extLst>
      <p:ext uri="{BB962C8B-B14F-4D97-AF65-F5344CB8AC3E}">
        <p14:creationId xmlns:p14="http://schemas.microsoft.com/office/powerpoint/2010/main" val="3981855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Inkwell">
  <a:themeElements>
    <a:clrScheme name="Inkwell">
      <a:dk1>
        <a:sysClr val="windowText" lastClr="000000"/>
      </a:dk1>
      <a:lt1>
        <a:sysClr val="window" lastClr="FFFFFF"/>
      </a:lt1>
      <a:dk2>
        <a:srgbClr val="584D2E"/>
      </a:dk2>
      <a:lt2>
        <a:srgbClr val="EFE7C3"/>
      </a:lt2>
      <a:accent1>
        <a:srgbClr val="860908"/>
      </a:accent1>
      <a:accent2>
        <a:srgbClr val="4A0505"/>
      </a:accent2>
      <a:accent3>
        <a:srgbClr val="7A500A"/>
      </a:accent3>
      <a:accent4>
        <a:srgbClr val="C47810"/>
      </a:accent4>
      <a:accent5>
        <a:srgbClr val="827752"/>
      </a:accent5>
      <a:accent6>
        <a:srgbClr val="B5BB83"/>
      </a:accent6>
      <a:hlink>
        <a:srgbClr val="C47810"/>
      </a:hlink>
      <a:folHlink>
        <a:srgbClr val="F0A43A"/>
      </a:folHlink>
    </a:clrScheme>
    <a:fontScheme name="Inkwell">
      <a:majorFont>
        <a:latin typeface="Goudy Old Style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Goudy Old Style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Inkwel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3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30000"/>
                <a:satMod val="15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101600" dist="381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  <a:softEdge rad="25400"/>
          </a:effectLst>
        </a:effectStyle>
      </a:effectStyleLst>
      <a:bgFillStyleLst>
        <a:blipFill rotWithShape="1">
          <a:blip xmlns:r="http://schemas.openxmlformats.org/officeDocument/2006/relationships" r:embed="rId3"/>
          <a:stretch/>
        </a:blipFill>
        <a:blipFill rotWithShape="1">
          <a:blip xmlns:r="http://schemas.openxmlformats.org/officeDocument/2006/relationships" r:embed="rId4"/>
          <a:stretch/>
        </a:blipFill>
        <a:blipFill rotWithShape="1">
          <a:blip xmlns:r="http://schemas.openxmlformats.org/officeDocument/2006/relationships" r:embed="rId5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Inkwell.thmx</Template>
  <TotalTime>37671</TotalTime>
  <Words>3271</Words>
  <Application>Microsoft Macintosh PowerPoint</Application>
  <PresentationFormat>On-screen Show (4:3)</PresentationFormat>
  <Paragraphs>472</Paragraphs>
  <Slides>83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83</vt:i4>
      </vt:variant>
    </vt:vector>
  </HeadingPairs>
  <TitlesOfParts>
    <vt:vector size="93" baseType="lpstr">
      <vt:lpstr>Calibri</vt:lpstr>
      <vt:lpstr>Cambria Math</vt:lpstr>
      <vt:lpstr>Goudy Old Style</vt:lpstr>
      <vt:lpstr>Helvetica</vt:lpstr>
      <vt:lpstr>Helvetica Neue</vt:lpstr>
      <vt:lpstr>Helvetica Neue Light</vt:lpstr>
      <vt:lpstr>Impact</vt:lpstr>
      <vt:lpstr>Rockwell</vt:lpstr>
      <vt:lpstr>Inkwell</vt:lpstr>
      <vt:lpstr>Equation</vt:lpstr>
      <vt:lpstr>Introduction to Statistics and Experimental Design</vt:lpstr>
      <vt:lpstr>Historical figures</vt:lpstr>
      <vt:lpstr>Motivation for use of Statistics</vt:lpstr>
      <vt:lpstr>PowerPoint Presentation</vt:lpstr>
      <vt:lpstr>PowerPoint Presentation</vt:lpstr>
      <vt:lpstr>About this course</vt:lpstr>
      <vt:lpstr>Experiment: Gene controlling developing heart</vt:lpstr>
      <vt:lpstr>Seven pillars of statistical wisdom</vt:lpstr>
      <vt:lpstr>Poll: Is the gene differentially expressed between these two time-points?</vt:lpstr>
      <vt:lpstr>1. Aggregation: one number to capture an entire distribution</vt:lpstr>
      <vt:lpstr>Poll: Over what group of samples is the mean expression implied when we say that the mean of the expression of the genes is shifted up? </vt:lpstr>
      <vt:lpstr>Target population</vt:lpstr>
      <vt:lpstr>Seven pillars of statistical wisdom</vt:lpstr>
      <vt:lpstr>PowerPoint Presentation</vt:lpstr>
      <vt:lpstr>2. Information on aggregate measure: rate of gain decreases with increasing sample size</vt:lpstr>
      <vt:lpstr>PowerPoint Presentation</vt:lpstr>
      <vt:lpstr>Seven pillars of statistical wisdom</vt:lpstr>
      <vt:lpstr>3. Inter-comparison: with limited data can make conclusions applicable to larger target population</vt:lpstr>
      <vt:lpstr>Is gene differentially expressed between the two developmental time-points?</vt:lpstr>
      <vt:lpstr>Convince a skeptic: Repeat this experiment 1000 times </vt:lpstr>
      <vt:lpstr>Sampling distribution captures the distribution of the chosen statistic over repeated experiments</vt:lpstr>
      <vt:lpstr>PowerPoint Presentation</vt:lpstr>
      <vt:lpstr>Central limit theorem allows us to estimate the variation of the location of the sampling distribution over repeated experiments </vt:lpstr>
      <vt:lpstr>Two conclusions from the data</vt:lpstr>
      <vt:lpstr>Theoretical distribution of difference in means under the skeptical view-point/Null hypothesis (H0)</vt:lpstr>
      <vt:lpstr>PowerPoint Presentation</vt:lpstr>
      <vt:lpstr>PowerPoint Presentation</vt:lpstr>
      <vt:lpstr>PowerPoint Presentation</vt:lpstr>
      <vt:lpstr>How does the sampling distribution change with varying underlying variation?</vt:lpstr>
      <vt:lpstr>How does the sampling distribution change with the number of replicates?</vt:lpstr>
      <vt:lpstr>Power to detect a difference of means of -15</vt:lpstr>
      <vt:lpstr>Power to detect varying levels of difference in mean differences</vt:lpstr>
      <vt:lpstr>PowerPoint Presentation</vt:lpstr>
      <vt:lpstr>Power analyses or how one tries to minimize Type II error – before your experiment</vt:lpstr>
      <vt:lpstr>Control false positives or reduce Type I error – after experiment</vt:lpstr>
      <vt:lpstr>P0, pre-experiment probability of finding a true association among all possible testable associations</vt:lpstr>
      <vt:lpstr>Assume that we test c associations in all …</vt:lpstr>
      <vt:lpstr>Assume that we test c associations in all …</vt:lpstr>
      <vt:lpstr>Assume that we test c associations in all …</vt:lpstr>
      <vt:lpstr>Only a very tiny fraction (0.1%) of your research findings would be true findings!!</vt:lpstr>
      <vt:lpstr>PowerPoint Presentation</vt:lpstr>
      <vt:lpstr>PowerPoint Presentation</vt:lpstr>
      <vt:lpstr>Terminology for Hypothesis Testing</vt:lpstr>
      <vt:lpstr>Z/T-statistic</vt:lpstr>
      <vt:lpstr>T-statistic and sampling distribution</vt:lpstr>
      <vt:lpstr>Continuous response and categorical predictor</vt:lpstr>
      <vt:lpstr>Two categorical variables</vt:lpstr>
      <vt:lpstr>Continuous response with a categorical variable</vt:lpstr>
      <vt:lpstr>Continuous response against a continuous variable</vt:lpstr>
      <vt:lpstr>Seven pillars of statistical wisdom</vt:lpstr>
      <vt:lpstr>4. Likelihood: model variation in the location of data using probability</vt:lpstr>
      <vt:lpstr>Testing for differences in expression of multiple genes</vt:lpstr>
      <vt:lpstr>PowerPoint Presentation</vt:lpstr>
      <vt:lpstr>Look at distribution of p-values</vt:lpstr>
      <vt:lpstr>Seven pillars of statistical wisdom</vt:lpstr>
      <vt:lpstr>PowerPoint Presentation</vt:lpstr>
      <vt:lpstr>Rule of three</vt:lpstr>
      <vt:lpstr>5. Regression: associate multiple (noisy) factors with each other</vt:lpstr>
      <vt:lpstr>Seven pillars of statistical wisdom</vt:lpstr>
      <vt:lpstr>7. Residual: Variation left over after we have captured the known effects</vt:lpstr>
      <vt:lpstr>Residual: Predicted - Observed</vt:lpstr>
      <vt:lpstr>Predict child’s height from parent’s height</vt:lpstr>
      <vt:lpstr>Distribution of error in predicting child’s height</vt:lpstr>
      <vt:lpstr>Seven pillars of statistical wisdom</vt:lpstr>
      <vt:lpstr>7. Design: Capture effects of interest and avoid unwanted variation  </vt:lpstr>
      <vt:lpstr>Which is better? Design 1 or Design 2?</vt:lpstr>
      <vt:lpstr>Which is better? Design 1 or Design 2?</vt:lpstr>
      <vt:lpstr>Which is better? Design 1 or Design 2?</vt:lpstr>
      <vt:lpstr>How many n? What do we need to perform statistical power calculations?</vt:lpstr>
      <vt:lpstr>Sampling to maximize chance of identifying an association</vt:lpstr>
      <vt:lpstr>Genotype and development time effect on gene expression</vt:lpstr>
      <vt:lpstr>Cellular reprogramming efficiency as a function of Wnt and Bmp levels</vt:lpstr>
      <vt:lpstr>Genotype effect on gene expression</vt:lpstr>
      <vt:lpstr>Litter effect dominates the variation</vt:lpstr>
      <vt:lpstr>Plate design: Response over time</vt:lpstr>
      <vt:lpstr>Gene expression association: smaller effect size</vt:lpstr>
      <vt:lpstr>Longitudinal data design</vt:lpstr>
      <vt:lpstr>scRNA-seq data for 3  conditions</vt:lpstr>
      <vt:lpstr>scRNA-seq data for 3  conditions</vt:lpstr>
      <vt:lpstr>PowerPoint Presentation</vt:lpstr>
      <vt:lpstr>Confounding in scRNA-seq data is a big problem</vt:lpstr>
      <vt:lpstr>Seven pillars of statistical wisdom</vt:lpstr>
      <vt:lpstr>Please give us feedback</vt:lpstr>
    </vt:vector>
  </TitlesOfParts>
  <Company>J D Gladstone Institutes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Statistics and Experimental Design</dc:title>
  <dc:creator>Reuben Thomas</dc:creator>
  <cp:lastModifiedBy>Microsoft Office User</cp:lastModifiedBy>
  <cp:revision>190</cp:revision>
  <dcterms:created xsi:type="dcterms:W3CDTF">2019-02-08T22:01:19Z</dcterms:created>
  <dcterms:modified xsi:type="dcterms:W3CDTF">2022-02-22T13:41:05Z</dcterms:modified>
</cp:coreProperties>
</file>