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71" r:id="rId2"/>
    <p:sldId id="644" r:id="rId3"/>
    <p:sldId id="531" r:id="rId4"/>
    <p:sldId id="530" r:id="rId5"/>
    <p:sldId id="617" r:id="rId6"/>
    <p:sldId id="630" r:id="rId7"/>
    <p:sldId id="643" r:id="rId8"/>
    <p:sldId id="615" r:id="rId9"/>
    <p:sldId id="631" r:id="rId10"/>
    <p:sldId id="633" r:id="rId11"/>
    <p:sldId id="646" r:id="rId12"/>
    <p:sldId id="647" r:id="rId13"/>
    <p:sldId id="634" r:id="rId14"/>
    <p:sldId id="637" r:id="rId15"/>
    <p:sldId id="638" r:id="rId16"/>
    <p:sldId id="639" r:id="rId17"/>
    <p:sldId id="651" r:id="rId18"/>
    <p:sldId id="648" r:id="rId19"/>
    <p:sldId id="650" r:id="rId20"/>
    <p:sldId id="652" r:id="rId21"/>
    <p:sldId id="642" r:id="rId22"/>
    <p:sldId id="653" r:id="rId23"/>
    <p:sldId id="528" r:id="rId24"/>
    <p:sldId id="64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8"/>
    <p:restoredTop sz="84922"/>
  </p:normalViewPr>
  <p:slideViewPr>
    <p:cSldViewPr snapToGrid="0" snapToObjects="1">
      <p:cViewPr varScale="1">
        <p:scale>
          <a:sx n="93" d="100"/>
          <a:sy n="93" d="100"/>
        </p:scale>
        <p:origin x="1264" y="192"/>
      </p:cViewPr>
      <p:guideLst/>
    </p:cSldViewPr>
  </p:slideViewPr>
  <p:notesTextViewPr>
    <p:cViewPr>
      <p:scale>
        <a:sx n="215" d="100"/>
        <a:sy n="21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74E32-DB12-6143-B5EF-64609B596D1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3026-7AF8-9B4C-89E3-A4FB0E56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7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ech.gatech.edu/bitstream/handle/1853/35125/efron_videostream.html?sequence=8&amp;isAllowed=y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https://smartech.gatech.edu/bitstream/handle/1853/35125/efron_videostream.html?sequence=8&amp;isAllowed=y</a:t>
            </a:r>
            <a:endParaRPr lang="en-US" dirty="0"/>
          </a:p>
          <a:p>
            <a:endParaRPr lang="en-US" dirty="0"/>
          </a:p>
          <a:p>
            <a:r>
              <a:rPr lang="en-US" dirty="0"/>
              <a:t>Robbins, Herbert. </a:t>
            </a:r>
            <a:r>
              <a:rPr lang="en-US" i="1" dirty="0"/>
              <a:t>An Empirical Bayes Approach to Statistics.</a:t>
            </a:r>
            <a:r>
              <a:rPr lang="en-US" dirty="0"/>
              <a:t> Proceedings of the Third Berkeley Symposium on Mathematical Statistics and Probability, Volume 1: Contributions to the Theory of Statistics, 157--163, University of California Press, Berkeley, Calif., 1956. https://</a:t>
            </a:r>
            <a:r>
              <a:rPr lang="en-US" dirty="0" err="1"/>
              <a:t>projecteuclid.org</a:t>
            </a:r>
            <a:r>
              <a:rPr lang="en-US" dirty="0"/>
              <a:t>/</a:t>
            </a:r>
            <a:r>
              <a:rPr lang="en-US" dirty="0" err="1"/>
              <a:t>euclid.bsmsp</a:t>
            </a:r>
            <a:r>
              <a:rPr lang="en-US" dirty="0"/>
              <a:t>/1200501653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seqanswers.com</a:t>
            </a:r>
            <a:r>
              <a:rPr lang="en-US" dirty="0"/>
              <a:t>/forums/</a:t>
            </a:r>
            <a:r>
              <a:rPr lang="en-US" dirty="0" err="1"/>
              <a:t>showthread.php?t</a:t>
            </a:r>
            <a:r>
              <a:rPr lang="en-US" dirty="0"/>
              <a:t>=5591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9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Intro to RNA-</a:t>
            </a:r>
            <a:r>
              <a:rPr lang="en-US" dirty="0" err="1"/>
              <a:t>seq</a:t>
            </a:r>
            <a:r>
              <a:rPr lang="en-US" dirty="0"/>
              <a:t> workshop materials at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gladstone</a:t>
            </a:r>
            <a:r>
              <a:rPr lang="en-US" dirty="0"/>
              <a:t>-institutes/Bioinformatics-Workshops/wiki/Introduction-to-RNA-</a:t>
            </a:r>
            <a:r>
              <a:rPr lang="en-US" dirty="0" err="1"/>
              <a:t>Seq</a:t>
            </a:r>
            <a:r>
              <a:rPr lang="en-US" dirty="0"/>
              <a:t>-Analysis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0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Relevant reading for theory:</a:t>
            </a:r>
          </a:p>
          <a:p>
            <a:endParaRPr lang="en-US" dirty="0"/>
          </a:p>
          <a:p>
            <a:r>
              <a:rPr lang="en-US" dirty="0"/>
              <a:t>1. Chen, </a:t>
            </a:r>
            <a:r>
              <a:rPr lang="en-US" dirty="0" err="1"/>
              <a:t>Yunshun</a:t>
            </a:r>
            <a:r>
              <a:rPr lang="en-US" dirty="0"/>
              <a:t>, Aaron TL </a:t>
            </a:r>
            <a:r>
              <a:rPr lang="en-US" dirty="0" err="1"/>
              <a:t>Lun</a:t>
            </a:r>
            <a:r>
              <a:rPr lang="en-US" dirty="0"/>
              <a:t>, and Gordon K. Smyth. "Differential expression analysis of complex RNA-</a:t>
            </a:r>
            <a:r>
              <a:rPr lang="en-US" dirty="0" err="1"/>
              <a:t>seq</a:t>
            </a:r>
            <a:r>
              <a:rPr lang="en-US" dirty="0"/>
              <a:t> experiments using </a:t>
            </a:r>
            <a:r>
              <a:rPr lang="en-US" dirty="0" err="1"/>
              <a:t>edgeR</a:t>
            </a:r>
            <a:r>
              <a:rPr lang="en-US" dirty="0"/>
              <a:t>." </a:t>
            </a:r>
            <a:r>
              <a:rPr lang="en-US" i="1" dirty="0"/>
              <a:t>Statistical analysis of next generation sequencing data</a:t>
            </a:r>
            <a:r>
              <a:rPr lang="en-US" dirty="0"/>
              <a:t>. Springer, Cham, 2014. 51-74.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2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3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0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To see how the weights are calculated:</a:t>
                </a:r>
              </a:p>
              <a:p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            </m:t>
                    </m:r>
                  </m:oMath>
                </a14:m>
                <a:r>
                  <a:rPr lang="en-US" sz="2000" dirty="0"/>
                  <a:t>where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000" b="0" dirty="0"/>
              </a:p>
              <a:p>
                <a:pPr marL="2743200" lvl="6" indent="0">
                  <a:buNone/>
                </a:pPr>
                <a:r>
                  <a:rPr lang="en-US" sz="2000" b="0" dirty="0"/>
                  <a:t>   </a:t>
                </a:r>
                <a:r>
                  <a:rPr lang="en-US" sz="2000" dirty="0"/>
                  <a:t>and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0" lvl="0" indent="0">
                  <a:buNone/>
                </a:pPr>
                <a:r>
                  <a:rPr lang="en-US" sz="2000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US" sz="2000" dirty="0"/>
                  <a:t> are constant. </a:t>
                </a:r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𝑉𝑎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𝑉𝑎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dirty="0"/>
                  <a:t>Note:</a:t>
                </a:r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dirty="0"/>
                  <a:t>a.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is binomially distributed.</a:t>
                </a:r>
              </a:p>
              <a:p>
                <a:pPr marL="0" lvl="0" indent="0">
                  <a:buNone/>
                </a:pPr>
                <a:r>
                  <a:rPr lang="en-US" sz="2000" dirty="0"/>
                  <a:t>b. In general,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𝑎𝑋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lvl="0" indent="0">
                  <a:buNone/>
                </a:pPr>
                <a:r>
                  <a:rPr lang="en-US" sz="2000" dirty="0"/>
                  <a:t>c. The slope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 at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is proportional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 marL="0" lvl="0" indent="0">
                  <a:buNone/>
                </a:pPr>
                <a:r>
                  <a:rPr lang="en-US" sz="2000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𝑁𝑋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To see how the weights are calculated:</a:t>
                </a:r>
              </a:p>
              <a:p>
                <a:endParaRPr lang="en-US" sz="2000" dirty="0"/>
              </a:p>
              <a:p>
                <a:pPr marL="457200" indent="-457200">
                  <a:buAutoNum type="arabicPeriod"/>
                </a:pPr>
                <a:r>
                  <a:rPr lang="en-US" sz="2000" b="0" i="0">
                    <a:latin typeface="Cambria Math" panose="02040503050406030204" pitchFamily="18" charset="0"/>
                  </a:rPr>
                  <a:t>𝑀=log_2⁡(𝑋_2/𝑁_2 )−log_2⁡(𝑋_𝑟𝑒𝑓/𝑁_𝑟𝑒𝑓 )</a:t>
                </a:r>
                <a:endParaRPr lang="en-US" sz="2000" dirty="0"/>
              </a:p>
              <a:p>
                <a:pPr marL="457200" indent="-457200">
                  <a:buAutoNum type="arabicPeriod"/>
                </a:pPr>
                <a:r>
                  <a:rPr lang="en-US" sz="20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𝑉𝑎𝑟(𝑀)=𝑉𝑎𝑟_2+𝑉𝑎𝑟_𝑟𝑒𝑓,              </a:t>
                </a:r>
                <a:r>
                  <a:rPr lang="en-US" sz="2000" dirty="0"/>
                  <a:t>where    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𝑉𝑎𝑟_𝑟𝑒𝑓=𝑉𝑎𝑟(log_2⁡(𝑋_𝑟𝑒𝑓/𝑁_𝑟𝑒𝑓 ) )</a:t>
                </a:r>
                <a:endParaRPr lang="en-US" sz="2000" b="0" dirty="0"/>
              </a:p>
              <a:p>
                <a:pPr marL="2743200" lvl="6" indent="0">
                  <a:buNone/>
                </a:pPr>
                <a:r>
                  <a:rPr lang="en-US" sz="2000" b="0" dirty="0"/>
                  <a:t>   </a:t>
                </a:r>
                <a:r>
                  <a:rPr lang="en-US" sz="2000" dirty="0"/>
                  <a:t>and	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𝑉𝑎𝑟_2=𝑉𝑎𝑟(log_2⁡(𝑋_2/𝑁_2 ) )</a:t>
                </a:r>
                <a:r>
                  <a:rPr lang="en-US" sz="2000" dirty="0"/>
                  <a:t>.</a:t>
                </a:r>
              </a:p>
              <a:p>
                <a:pPr marL="0" lvl="0" indent="0">
                  <a:buNone/>
                </a:pPr>
                <a:r>
                  <a:rPr lang="en-US" sz="2000" dirty="0"/>
                  <a:t>Assume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𝑁_2</a:t>
                </a:r>
                <a:r>
                  <a:rPr lang="en-US" sz="2000" dirty="0"/>
                  <a:t> and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𝑁_𝑟𝑒𝑓</a:t>
                </a:r>
                <a:r>
                  <a:rPr lang="en-US" sz="2000" dirty="0"/>
                  <a:t> are constant. </a:t>
                </a:r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𝑉𝑎𝑟_2=𝑉𝑎𝑟(log_2⁡(𝑋_2 ) )</a:t>
                </a: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and,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𝑉𝑎𝑟_𝑟𝑒𝑓=𝑉𝑎𝑟(log_2⁡(𝑋_𝑟𝑒𝑓 ) )</a:t>
                </a: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dirty="0"/>
                  <a:t>Note:</a:t>
                </a:r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dirty="0"/>
                  <a:t>a.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𝑉𝑎𝑟(𝑋)=𝑋(1−𝑋/𝑁)</a:t>
                </a:r>
                <a:r>
                  <a:rPr lang="en-US" sz="2000" dirty="0"/>
                  <a:t> if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𝑋</a:t>
                </a:r>
                <a:r>
                  <a:rPr lang="en-US" sz="2000" dirty="0"/>
                  <a:t> is binomially distributed.</a:t>
                </a:r>
              </a:p>
              <a:p>
                <a:pPr marL="0" lvl="0" indent="0">
                  <a:buNone/>
                </a:pPr>
                <a:r>
                  <a:rPr lang="en-US" sz="2000" dirty="0"/>
                  <a:t>b. In general, if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𝑌=𝑎𝑋</a:t>
                </a:r>
                <a:r>
                  <a:rPr lang="en-US" sz="2000" dirty="0"/>
                  <a:t>, then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𝑉𝑎𝑟(𝑌)=𝑎^2 𝑉𝑎𝑟(𝑋)</a:t>
                </a:r>
                <a:r>
                  <a:rPr lang="en-US" sz="2000" dirty="0"/>
                  <a:t>.</a:t>
                </a:r>
              </a:p>
              <a:p>
                <a:pPr marL="0" lvl="0" indent="0">
                  <a:buNone/>
                </a:pPr>
                <a:r>
                  <a:rPr lang="en-US" sz="2000" dirty="0"/>
                  <a:t>c. The slope of </a:t>
                </a:r>
                <a:r>
                  <a:rPr lang="en-US" sz="2000" b="0" i="0">
                    <a:latin typeface="Cambria Math" panose="02040503050406030204" pitchFamily="18" charset="0"/>
                  </a:rPr>
                  <a:t>log_2⁡〖(𝑥)〗</a:t>
                </a:r>
                <a:r>
                  <a:rPr lang="en-US" sz="2000" dirty="0"/>
                  <a:t> at some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𝑥_0</a:t>
                </a:r>
                <a:r>
                  <a:rPr lang="en-US" sz="2000" dirty="0"/>
                  <a:t> is proportional to </a:t>
                </a:r>
                <a:r>
                  <a:rPr lang="en-US" sz="2000" b="0" i="0">
                    <a:latin typeface="Cambria Math" panose="02040503050406030204" pitchFamily="18" charset="0"/>
                  </a:rPr>
                  <a:t>1/𝑥_0 </a:t>
                </a:r>
                <a:r>
                  <a:rPr lang="en-US" sz="2000" dirty="0"/>
                  <a:t>.</a:t>
                </a:r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𝑉𝑎𝑟</a:t>
                </a:r>
                <a:r>
                  <a:rPr lang="en-US" sz="20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∝(1/𝑋)^2.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𝑋(1−𝑋/𝑁)</a:t>
                </a:r>
                <a:endParaRPr lang="en-US" sz="2000" b="0" dirty="0"/>
              </a:p>
              <a:p>
                <a:pPr marL="0" lvl="0" indent="0">
                  <a:buNone/>
                </a:pPr>
                <a:r>
                  <a:rPr lang="en-US" sz="2000" dirty="0"/>
                  <a:t>			</a:t>
                </a:r>
                <a:r>
                  <a:rPr lang="en-US" sz="2000" b="0" i="0">
                    <a:latin typeface="Cambria Math" panose="02040503050406030204" pitchFamily="18" charset="0"/>
                  </a:rPr>
                  <a:t>=(𝑁−𝑋)/𝑁𝑋</a:t>
                </a: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endParaRPr lang="en-US" sz="2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3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Anders, S, Huber, W (2010). Differential expression analysis for sequence count data.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Genome Biology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11, R106.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Bullard JH,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Purdom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Hansen KD,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Dudoit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(2010) Evaluation of statistical methods for normalization and differential expression in mRNA-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experiments.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BMC Bioinformatics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11, 94.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6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00" dirty="0"/>
              <a:t>For multidimensional scaling and PCA:</a:t>
            </a:r>
          </a:p>
          <a:p>
            <a:endParaRPr lang="en-US" sz="700" dirty="0"/>
          </a:p>
          <a:p>
            <a:r>
              <a:rPr lang="en-US" sz="700" dirty="0"/>
              <a:t>Look up Ali </a:t>
            </a:r>
            <a:r>
              <a:rPr lang="en-US" sz="700" dirty="0" err="1"/>
              <a:t>Ghodsi’s</a:t>
            </a:r>
            <a:r>
              <a:rPr lang="en-US" sz="700" dirty="0"/>
              <a:t> lectures on </a:t>
            </a:r>
            <a:r>
              <a:rPr lang="en-US" sz="700" dirty="0" err="1"/>
              <a:t>youtube</a:t>
            </a:r>
            <a:r>
              <a:rPr lang="en-US" sz="7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70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suggestion: In all likelihood by </a:t>
            </a:r>
            <a:r>
              <a:rPr lang="en-US" dirty="0" err="1"/>
              <a:t>Yudi</a:t>
            </a:r>
            <a:r>
              <a:rPr lang="en-US" dirty="0"/>
              <a:t> </a:t>
            </a:r>
            <a:r>
              <a:rPr lang="en-US" dirty="0" err="1"/>
              <a:t>Pawitan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0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98CD-1973-0B4C-8B08-9E625982B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F7B88-1EB4-DE47-9D79-181D4D0E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03477-607E-914C-9FC3-8B42693F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E1491-7F10-0241-B0C1-1D67232F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5A6A1-01D8-C64C-9AB1-2DEFA0E7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8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91A5-96DB-A549-BC0B-6C7EEA56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C871F-382C-474E-B994-3D19F9CD8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7ABF8-70B5-8040-A565-C4E2AB9D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B5CFE-B38A-D54C-81AE-A67EC2B0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A457D-DA88-6A4B-ADEE-E76C760D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1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02E9A-9DA5-DD47-823B-5C17906B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B107C-941C-9B48-BBC0-100095111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8E267-A665-7342-81FD-5BEFCB4E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925AB-21B0-F74E-B440-04971C57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11424-3EE4-C545-8244-FCFFF056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4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117342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8BD16-FD3B-A446-AB45-8AC5C1110C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D979B-F425-AC4D-A789-DB9A558020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C5781-DF97-CA4F-B7FE-9A68C7FCF7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5E51-BE09-5F4C-8BE3-4978147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32CF6-D4EA-F949-9E6C-7D2C13289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599CB-B20D-DC4E-93CC-CC4B0D3B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DBA3-CF50-9942-8223-FD1DF36C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AA83F-2386-2442-B50C-44D717AF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245E-F8A0-4B47-9863-259D752E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E7E28-8733-1E4D-8886-5FE16A05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40793-EFA1-704D-9DEE-9E81FC53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EDCCD-DA8F-3F48-8877-F333FE3F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7793C-1B37-E94A-BE3A-9C69196F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A758-E438-7D46-9645-CC93E74A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C4B8-8A30-094B-92D8-7BF7D5A73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5658-DB48-3A49-A23E-FCC587A38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FD46C-3BD5-054F-ABB7-BE4660B7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57B92-32D4-9E40-8253-4AC5A1A3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0A7EC-614C-334B-9CAE-9E8F17F7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E879-3529-6244-8E9F-5E489050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499A-60D5-BB4B-91C0-AF26A694F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2CF9D-45B0-C345-9D79-A62A90633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0F5B4-8B49-C346-A03B-47EBBA9B6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18979-C57C-4949-A65C-2938F6030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FEE6D-0CA8-414C-A807-E14E8CE0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1FC72-06D2-9849-ADFE-4C12CAB2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98446-95C4-3242-9FBE-73010178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DABF-5A5E-D542-99B6-F5FB4D3F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28D1C-C723-4546-B1BE-7A5AF644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F8147-F8B4-4C4B-A589-B38C06F5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BC93C-7DD8-2A4D-B5F4-656B626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5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0A162-F512-9F4B-8177-615AD3D3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C1417-BF70-8D4D-AFD1-66F8C371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833E5-F9D3-174D-A6C8-E2846E67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6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7222-F390-884F-977E-65207CB7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B42E7-538A-F94E-8BF0-D52B070BF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A2656-5B96-A644-B3E3-D299FE2F7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80151-8770-2F4F-BAEA-9DDA8A6C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8CA9C-22A7-AC49-8CAF-02000AF9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C499B-2210-354B-BAE2-BA5C8F9E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4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BB32-6840-9C4E-984E-72FD15DD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942A9-0D95-3D42-B1A2-540DE6603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F0289-72CD-044F-A24A-60941A88D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3CCBD-6033-2E4D-BFFB-1E433CAC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020D7-35B9-6E40-8B1C-72FF0825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52197-7FC2-C44D-A1B7-CD3D124C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DDAE-8E36-C04A-A1B9-FA1855F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30258-5C15-9C46-AF7A-6DAA11E4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99F40-E7E9-344E-B790-B64EECDE7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8ABE4-71DA-EF42-9B6B-EF221EC5F264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A245B-F91A-5C43-A931-EEE93AD15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ED2F-B267-9449-AFEF-0415D507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-course-feedback.questionpro.com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Krishna Choudhary</a:t>
            </a:r>
          </a:p>
          <a:p>
            <a:r>
              <a:rPr lang="en-US" dirty="0"/>
              <a:t>Bioinformatics Core, GIDB</a:t>
            </a:r>
          </a:p>
          <a:p>
            <a:r>
              <a:rPr lang="en-US" dirty="0"/>
              <a:t>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7" y="1385454"/>
            <a:ext cx="10806545" cy="2658533"/>
          </a:xfrm>
          <a:solidFill>
            <a:schemeClr val="accent5">
              <a:lumMod val="50000"/>
              <a:alpha val="50000"/>
            </a:schemeClr>
          </a:solidFill>
        </p:spPr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data analysis: </a:t>
            </a:r>
            <a:br>
              <a:rPr lang="en-US" dirty="0"/>
            </a:br>
            <a:r>
              <a:rPr lang="en-US" dirty="0"/>
              <a:t>From counts to differentially expressed genes using </a:t>
            </a:r>
            <a:r>
              <a:rPr lang="en-US" dirty="0" err="1"/>
              <a:t>edgeR</a:t>
            </a:r>
            <a:r>
              <a:rPr lang="en-US" dirty="0"/>
              <a:t>-quasi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56211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B3B367-E4EE-7F48-A3AE-DB221627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Goal: To identify a set of genes that are differentially expressed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04FAB-E87D-124B-8159-A31D59EA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93" y="1857441"/>
            <a:ext cx="6111154" cy="4845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D3C7AA-A647-B34D-84E0-17F3859F865D}"/>
              </a:ext>
            </a:extLst>
          </p:cNvPr>
          <p:cNvSpPr txBox="1"/>
          <p:nvPr/>
        </p:nvSpPr>
        <p:spPr>
          <a:xfrm>
            <a:off x="7409793" y="1944414"/>
            <a:ext cx="2722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we ensure high power for detection and high specificity when faced with noise? </a:t>
            </a:r>
          </a:p>
          <a:p>
            <a:endParaRPr lang="en-US" dirty="0"/>
          </a:p>
          <a:p>
            <a:r>
              <a:rPr lang="en-US" dirty="0"/>
              <a:t>Can we make reliable inferences for genes with very low counts? What should we consider “very low”?</a:t>
            </a:r>
          </a:p>
        </p:txBody>
      </p:sp>
    </p:spTree>
    <p:extLst>
      <p:ext uri="{BB962C8B-B14F-4D97-AF65-F5344CB8AC3E}">
        <p14:creationId xmlns:p14="http://schemas.microsoft.com/office/powerpoint/2010/main" val="284056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4B7ADD-DACD-9A41-96FA-1A3B82DF2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4"/>
            <a:ext cx="10515600" cy="4772076"/>
          </a:xfrm>
        </p:spPr>
        <p:txBody>
          <a:bodyPr/>
          <a:lstStyle/>
          <a:p>
            <a:r>
              <a:rPr lang="en-US" dirty="0" err="1"/>
              <a:t>edgeR</a:t>
            </a:r>
            <a:r>
              <a:rPr lang="en-US" dirty="0"/>
              <a:t> utilizes a theoretical model that captures some of the known processes leading to noise in counts data. (null model)</a:t>
            </a:r>
          </a:p>
          <a:p>
            <a:endParaRPr lang="en-US" sz="300" dirty="0"/>
          </a:p>
          <a:p>
            <a:r>
              <a:rPr lang="en-US" dirty="0"/>
              <a:t>Assume that the data is generated according to this model.</a:t>
            </a:r>
          </a:p>
          <a:p>
            <a:endParaRPr lang="en-US" sz="300" dirty="0"/>
          </a:p>
          <a:p>
            <a:r>
              <a:rPr lang="en-US" dirty="0"/>
              <a:t>Given any observed level of difference </a:t>
            </a:r>
            <a:r>
              <a:rPr lang="en-US"/>
              <a:t>in mean expression </a:t>
            </a:r>
            <a:r>
              <a:rPr lang="en-US" dirty="0"/>
              <a:t>levels of a gene, compute the probability that the observation will result from the null model. (p value)</a:t>
            </a:r>
          </a:p>
          <a:p>
            <a:endParaRPr lang="en-US" sz="300" dirty="0"/>
          </a:p>
          <a:p>
            <a:r>
              <a:rPr lang="en-US" dirty="0"/>
              <a:t>If the probability is very low (e.g., p &lt; 0.05), infer that something may be happening that we did not account for in the null model. (e.g., biological processes in L cells for milk production)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235657-6594-FC41-A7D7-F5C71523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identify DE genes:</a:t>
            </a:r>
          </a:p>
        </p:txBody>
      </p:sp>
    </p:spTree>
    <p:extLst>
      <p:ext uri="{BB962C8B-B14F-4D97-AF65-F5344CB8AC3E}">
        <p14:creationId xmlns:p14="http://schemas.microsoft.com/office/powerpoint/2010/main" val="164026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A3DDBE-2995-2146-9550-6B3A9484B1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67997"/>
            <a:ext cx="10515600" cy="5447645"/>
          </a:xfrm>
        </p:spPr>
        <p:txBody>
          <a:bodyPr/>
          <a:lstStyle/>
          <a:p>
            <a:r>
              <a:rPr lang="en-US" dirty="0"/>
              <a:t>P value represents the chance that we may be wrong in calling something significantly differential. Example:</a:t>
            </a:r>
          </a:p>
          <a:p>
            <a:pPr lvl="1"/>
            <a:r>
              <a:rPr lang="en-US" sz="2000" dirty="0"/>
              <a:t>P = 0.01 means 1% chance that we may be wrong.</a:t>
            </a:r>
          </a:p>
          <a:p>
            <a:pPr lvl="1"/>
            <a:r>
              <a:rPr lang="en-US" sz="2000" dirty="0"/>
              <a:t>P = 0.50 means 50% chance that we may be wrong.</a:t>
            </a:r>
          </a:p>
          <a:p>
            <a:endParaRPr lang="en-US" sz="300" dirty="0"/>
          </a:p>
          <a:p>
            <a:r>
              <a:rPr lang="en-US" dirty="0"/>
              <a:t>More than 20k genes under consideration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2000" dirty="0"/>
              <a:t>=&gt; if a certain difference in expression levels has only 1% chance of happening given the null model, it might be observed for 200 genes even if the null model were true for all the genes.</a:t>
            </a:r>
          </a:p>
          <a:p>
            <a:pPr marL="0" indent="0">
              <a:buNone/>
            </a:pPr>
            <a:r>
              <a:rPr lang="en-US" sz="2000" dirty="0"/>
              <a:t>       =&gt; 200+ false positives</a:t>
            </a:r>
          </a:p>
          <a:p>
            <a:pPr marL="0" indent="0">
              <a:buNone/>
            </a:pPr>
            <a:endParaRPr lang="en-US" sz="300" dirty="0"/>
          </a:p>
          <a:p>
            <a:r>
              <a:rPr lang="en-US" sz="2400" dirty="0"/>
              <a:t>Hence, there is a need to adjust the p-values.</a:t>
            </a:r>
          </a:p>
          <a:p>
            <a:pPr lvl="1"/>
            <a:r>
              <a:rPr lang="en-US" sz="2000" dirty="0"/>
              <a:t>The more genes we test, the more we must adjust.</a:t>
            </a:r>
          </a:p>
          <a:p>
            <a:pPr lvl="1"/>
            <a:r>
              <a:rPr lang="en-US" sz="2000" dirty="0"/>
              <a:t>Reduce the number of tests by filtering out “uninteresting” genes.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4239D-159D-F246-BC44-BF03DB02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correct for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197233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EDF88-CB6E-FE49-965A-991B773BF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/>
              <a:t>Variation in sequencing depths =&gt; Need to normalize counts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B4776-28BC-9645-961E-7649C9C4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other than differential gene expression that cause variation in counts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38FDBF-490E-A142-8B83-34784E850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56345"/>
              </p:ext>
            </p:extLst>
          </p:nvPr>
        </p:nvGraphicFramePr>
        <p:xfrm>
          <a:off x="2084545" y="2842757"/>
          <a:ext cx="3086538" cy="33540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3269">
                  <a:extLst>
                    <a:ext uri="{9D8B030D-6E8A-4147-A177-3AD203B41FA5}">
                      <a16:colId xmlns:a16="http://schemas.microsoft.com/office/drawing/2014/main" val="435521736"/>
                    </a:ext>
                  </a:extLst>
                </a:gridCol>
                <a:gridCol w="1543269">
                  <a:extLst>
                    <a:ext uri="{9D8B030D-6E8A-4147-A177-3AD203B41FA5}">
                      <a16:colId xmlns:a16="http://schemas.microsoft.com/office/drawing/2014/main" val="4081685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5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B.virgin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23085177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37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B.virgin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21628857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301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B.pregnant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23919152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188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B.pregnant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22490570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43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B.lactating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21382233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652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B.lactating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19884434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90770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793AB6-8515-D345-B9DD-EBCE9E2B7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60587"/>
              </p:ext>
            </p:extLst>
          </p:nvPr>
        </p:nvGraphicFramePr>
        <p:xfrm>
          <a:off x="6593485" y="2848306"/>
          <a:ext cx="3233684" cy="33489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16842">
                  <a:extLst>
                    <a:ext uri="{9D8B030D-6E8A-4147-A177-3AD203B41FA5}">
                      <a16:colId xmlns:a16="http://schemas.microsoft.com/office/drawing/2014/main" val="2835238069"/>
                    </a:ext>
                  </a:extLst>
                </a:gridCol>
                <a:gridCol w="1616842">
                  <a:extLst>
                    <a:ext uri="{9D8B030D-6E8A-4147-A177-3AD203B41FA5}">
                      <a16:colId xmlns:a16="http://schemas.microsoft.com/office/drawing/2014/main" val="513191"/>
                    </a:ext>
                  </a:extLst>
                </a:gridCol>
              </a:tblGrid>
              <a:tr h="2253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12395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L.virgin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20213223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919720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L.virgin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21509988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7507865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L.pregnant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22073815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909828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L.pregnant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21837341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408333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L.lactating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24638939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413013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L.lactating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24581591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19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36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701A425-66E8-FD45-85ED-03D2444A99D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037195"/>
              </a:xfrm>
            </p:spPr>
            <p:txBody>
              <a:bodyPr/>
              <a:lstStyle/>
              <a:p>
                <a:r>
                  <a:rPr lang="en-US" dirty="0"/>
                  <a:t># reads for YFG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Amount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nucleic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acid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YFG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nucleic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acid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sample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x Total reads</a:t>
                </a:r>
              </a:p>
              <a:p>
                <a:endParaRPr lang="en-US" sz="800" dirty="0"/>
              </a:p>
              <a:p>
                <a:r>
                  <a:rPr lang="en-US" dirty="0"/>
                  <a:t>Need to normalize for difference in total reads between samples. </a:t>
                </a:r>
              </a:p>
              <a:p>
                <a:pPr lvl="1"/>
                <a:r>
                  <a:rPr lang="en-US" dirty="0"/>
                  <a:t>Might be enough if total nucleic acid is the same in both samples.</a:t>
                </a:r>
              </a:p>
              <a:p>
                <a:pPr lvl="1"/>
                <a:r>
                  <a:rPr lang="en-US" dirty="0"/>
                  <a:t>Example: technical replicates</a:t>
                </a:r>
              </a:p>
              <a:p>
                <a:pPr lvl="1"/>
                <a:endParaRPr lang="en-US" sz="800" dirty="0"/>
              </a:p>
              <a:p>
                <a:r>
                  <a:rPr lang="en-US" dirty="0"/>
                  <a:t>Need to account for difference in sample composition.</a:t>
                </a:r>
              </a:p>
              <a:p>
                <a:pPr lvl="1"/>
                <a:r>
                  <a:rPr lang="en-US" dirty="0"/>
                  <a:t>Assume that the large majority of genes are not differential.</a:t>
                </a:r>
              </a:p>
              <a:p>
                <a:pPr lvl="1"/>
                <a:r>
                  <a:rPr lang="en-US" dirty="0"/>
                  <a:t>Adjust counts such that for most genes, counts are not differential.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701A425-66E8-FD45-85ED-03D2444A9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037195"/>
              </a:xfrm>
              <a:blipFill>
                <a:blip r:embed="rId3"/>
                <a:stretch>
                  <a:fillRect t="-1881" b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5BB38D1-8BFA-BA45-95E6-F98AE6E5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Observed counts depend on total reads sequenced and sample composition</a:t>
            </a:r>
          </a:p>
        </p:txBody>
      </p:sp>
    </p:spTree>
    <p:extLst>
      <p:ext uri="{BB962C8B-B14F-4D97-AF65-F5344CB8AC3E}">
        <p14:creationId xmlns:p14="http://schemas.microsoft.com/office/powerpoint/2010/main" val="47575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86204A7-F4A7-2141-B437-F99E79AB3CC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39658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Choose a reference sample.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the M and A values for all genes.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Filter genes that fall in the tails of M and A distributions.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variance of M values.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TMM --- the weighted average of trimmed M-values.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Size factor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𝑇𝑀𝑀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Adjust such that these multiply to 1.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86204A7-F4A7-2141-B437-F99E79AB3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396588"/>
              </a:xfrm>
              <a:blipFill>
                <a:blip r:embed="rId3"/>
                <a:stretch>
                  <a:fillRect t="-3458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02808E-D64D-1B40-AF1B-2DE180E7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Normalization: Trimmed Mean of M-values </a:t>
            </a:r>
          </a:p>
        </p:txBody>
      </p:sp>
    </p:spTree>
    <p:extLst>
      <p:ext uri="{BB962C8B-B14F-4D97-AF65-F5344CB8AC3E}">
        <p14:creationId xmlns:p14="http://schemas.microsoft.com/office/powerpoint/2010/main" val="102911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069B29-891B-BE48-B724-2D48F20D3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592026"/>
          </a:xfrm>
        </p:spPr>
        <p:txBody>
          <a:bodyPr/>
          <a:lstStyle/>
          <a:p>
            <a:r>
              <a:rPr lang="en-US" dirty="0"/>
              <a:t>RLE approach by Anders and Huber (2010)</a:t>
            </a:r>
          </a:p>
          <a:p>
            <a:pPr lvl="1"/>
            <a:r>
              <a:rPr lang="en-US" dirty="0"/>
              <a:t>Reference: geometric mean of all samples</a:t>
            </a:r>
          </a:p>
          <a:p>
            <a:pPr lvl="1"/>
            <a:r>
              <a:rPr lang="en-US" dirty="0"/>
              <a:t>Normalization factor: median ratio of each sample to the reference</a:t>
            </a:r>
          </a:p>
          <a:p>
            <a:pPr lvl="1"/>
            <a:r>
              <a:rPr lang="en-US" dirty="0"/>
              <a:t>Identical to TMM approach</a:t>
            </a:r>
          </a:p>
          <a:p>
            <a:pPr lvl="1"/>
            <a:r>
              <a:rPr lang="en-US" dirty="0"/>
              <a:t>See link in description for complete reference</a:t>
            </a:r>
          </a:p>
          <a:p>
            <a:pPr lvl="1"/>
            <a:endParaRPr lang="en-US" dirty="0"/>
          </a:p>
          <a:p>
            <a:r>
              <a:rPr lang="en-US" dirty="0"/>
              <a:t>Upper quartile normalization by Bullard et al (2010)</a:t>
            </a:r>
          </a:p>
          <a:p>
            <a:pPr lvl="1"/>
            <a:r>
              <a:rPr lang="en-US" dirty="0"/>
              <a:t>Normalization factor: 75% quantile of the counts for each sample</a:t>
            </a:r>
          </a:p>
          <a:p>
            <a:pPr lvl="1"/>
            <a:r>
              <a:rPr lang="en-US" dirty="0"/>
              <a:t>Not recommended in general</a:t>
            </a:r>
          </a:p>
          <a:p>
            <a:pPr lvl="1"/>
            <a:r>
              <a:rPr lang="en-US"/>
              <a:t>See link in description for complete reference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F90BBE-48F1-0B40-AA05-BB7E9451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approaches to normalization</a:t>
            </a:r>
          </a:p>
        </p:txBody>
      </p:sp>
    </p:spTree>
    <p:extLst>
      <p:ext uri="{BB962C8B-B14F-4D97-AF65-F5344CB8AC3E}">
        <p14:creationId xmlns:p14="http://schemas.microsoft.com/office/powerpoint/2010/main" val="405591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80F9D1-0C01-8D4C-BFFD-B899DB77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 and PCA plots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68741-074A-424F-AB66-EB90F5B44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B4F703-94FB-9D4D-B02D-1863120F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Expression level of Casein varies in a way that is strongly indicative of the effect of </a:t>
            </a:r>
            <a:r>
              <a:rPr lang="en-US" sz="2800" dirty="0" err="1"/>
              <a:t>CellType</a:t>
            </a:r>
            <a:r>
              <a:rPr lang="en-US" sz="2800" dirty="0"/>
              <a:t> and Status.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F6A67D-C776-F34C-B6C0-22E633A7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2" y="1856942"/>
            <a:ext cx="4450773" cy="45958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EFFB0F-4A92-DB49-860E-44F438BCC65A}"/>
              </a:ext>
            </a:extLst>
          </p:cNvPr>
          <p:cNvSpPr txBox="1"/>
          <p:nvPr/>
        </p:nvSpPr>
        <p:spPr>
          <a:xfrm>
            <a:off x="1565564" y="2673927"/>
            <a:ext cx="1925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are the </a:t>
            </a:r>
            <a:r>
              <a:rPr lang="en-US" dirty="0" err="1"/>
              <a:t>B.lactating</a:t>
            </a:r>
            <a:r>
              <a:rPr lang="en-US" dirty="0"/>
              <a:t> samples not close to </a:t>
            </a:r>
            <a:r>
              <a:rPr lang="en-US" dirty="0" err="1"/>
              <a:t>B.virgin</a:t>
            </a:r>
            <a:r>
              <a:rPr lang="en-US" dirty="0"/>
              <a:t> and </a:t>
            </a:r>
            <a:r>
              <a:rPr lang="en-US" dirty="0" err="1"/>
              <a:t>B.pregnant</a:t>
            </a:r>
            <a:r>
              <a:rPr lang="en-US" dirty="0"/>
              <a:t> samples? </a:t>
            </a:r>
          </a:p>
          <a:p>
            <a:endParaRPr lang="en-US" dirty="0"/>
          </a:p>
          <a:p>
            <a:r>
              <a:rPr lang="en-US" dirty="0"/>
              <a:t>Could it be due to batch effects?</a:t>
            </a:r>
          </a:p>
        </p:txBody>
      </p:sp>
    </p:spTree>
    <p:extLst>
      <p:ext uri="{BB962C8B-B14F-4D97-AF65-F5344CB8AC3E}">
        <p14:creationId xmlns:p14="http://schemas.microsoft.com/office/powerpoint/2010/main" val="266538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B4F703-94FB-9D4D-B02D-1863120F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general, the way expression appears to vary across samples could be dominated by noise, batch effects, real signal, etc.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ACFB3A-BF38-904D-80C9-9DD22F71D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54" y="1856942"/>
            <a:ext cx="4814455" cy="45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DA7A6-C680-6B4C-A4CB-F4B71DCBAE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/>
              <a:t>Familiarity with R and 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dirty="0"/>
              <a:t>Familiarity with RNA-</a:t>
            </a:r>
            <a:r>
              <a:rPr lang="en-US" dirty="0" err="1"/>
              <a:t>seq</a:t>
            </a:r>
            <a:r>
              <a:rPr lang="en-US" dirty="0"/>
              <a:t> protocol</a:t>
            </a:r>
          </a:p>
          <a:p>
            <a:r>
              <a:rPr lang="en-US" dirty="0"/>
              <a:t>Familiarity with basic concepts of hypothesis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E06640-01E9-A74C-B283-8B232C9E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Assumed background</a:t>
            </a:r>
          </a:p>
        </p:txBody>
      </p:sp>
    </p:spTree>
    <p:extLst>
      <p:ext uri="{BB962C8B-B14F-4D97-AF65-F5344CB8AC3E}">
        <p14:creationId xmlns:p14="http://schemas.microsoft.com/office/powerpoint/2010/main" val="1792621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883C63-0BB3-0046-997D-4002F677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Likelihood Estimates: </a:t>
            </a:r>
            <a:br>
              <a:rPr lang="en-US" dirty="0"/>
            </a:br>
            <a:r>
              <a:rPr lang="en-US" sz="2400" dirty="0"/>
              <a:t>What’s the parameter value that makes the observed data the most likely observation?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908A5-6A3F-D846-B94E-B96BC327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80" y="2008907"/>
            <a:ext cx="5151005" cy="4071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AE3B45-40B8-0147-B815-5641E786F43F}"/>
              </a:ext>
            </a:extLst>
          </p:cNvPr>
          <p:cNvSpPr txBox="1"/>
          <p:nvPr/>
        </p:nvSpPr>
        <p:spPr>
          <a:xfrm>
            <a:off x="7051964" y="2147455"/>
            <a:ext cx="4156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run a “thought” experiment: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Say, we randomly pick 10 mRNA molecules from a sample.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observe that 8 of them come from YFG.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proportion of YFG molecules out of all the mRNAs?</a:t>
            </a:r>
          </a:p>
        </p:txBody>
      </p:sp>
    </p:spTree>
    <p:extLst>
      <p:ext uri="{BB962C8B-B14F-4D97-AF65-F5344CB8AC3E}">
        <p14:creationId xmlns:p14="http://schemas.microsoft.com/office/powerpoint/2010/main" val="317956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05D9FF-081C-1D4A-9610-36CF7A529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583271"/>
          </a:xfrm>
        </p:spPr>
        <p:txBody>
          <a:bodyPr/>
          <a:lstStyle/>
          <a:p>
            <a:r>
              <a:rPr lang="en-US" dirty="0"/>
              <a:t>For an intuitive explanation by Bradley </a:t>
            </a:r>
            <a:r>
              <a:rPr lang="en-US" dirty="0" err="1"/>
              <a:t>Efron</a:t>
            </a:r>
            <a:r>
              <a:rPr lang="en-US" dirty="0"/>
              <a:t>, see link in description</a:t>
            </a:r>
          </a:p>
          <a:p>
            <a:endParaRPr lang="en-US" dirty="0"/>
          </a:p>
          <a:p>
            <a:r>
              <a:rPr lang="en-US" dirty="0"/>
              <a:t>Original paper: Robbins, Herbert. </a:t>
            </a:r>
            <a:r>
              <a:rPr lang="en-US" i="1" dirty="0"/>
              <a:t>An Empirical Bayes Approach to Statistics.</a:t>
            </a:r>
            <a:r>
              <a:rPr lang="en-US" dirty="0"/>
              <a:t> (see description for complete reference)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C335AD-367B-9440-BC1E-B6CD4993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Empirical Bayes estimates of dispersion parameters: Learning from the experience of others</a:t>
            </a:r>
          </a:p>
        </p:txBody>
      </p:sp>
    </p:spTree>
    <p:extLst>
      <p:ext uri="{BB962C8B-B14F-4D97-AF65-F5344CB8AC3E}">
        <p14:creationId xmlns:p14="http://schemas.microsoft.com/office/powerpoint/2010/main" val="3900548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FDF4C8-E49A-DE47-B97C-B177D685F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/>
              <a:t>Intro to Pathway Modeling </a:t>
            </a:r>
          </a:p>
          <a:p>
            <a:endParaRPr lang="en-US" dirty="0"/>
          </a:p>
          <a:p>
            <a:r>
              <a:rPr lang="en-US" dirty="0"/>
              <a:t>Whole Genome </a:t>
            </a:r>
            <a:r>
              <a:rPr lang="en-US"/>
              <a:t>Sequence Analysis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7A359E-0CC3-8F43-A978-4168A27E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workshops</a:t>
            </a:r>
          </a:p>
        </p:txBody>
      </p:sp>
    </p:spTree>
    <p:extLst>
      <p:ext uri="{BB962C8B-B14F-4D97-AF65-F5344CB8AC3E}">
        <p14:creationId xmlns:p14="http://schemas.microsoft.com/office/powerpoint/2010/main" val="95501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741519-BE24-CD46-917C-973842317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https://bioinformatics-course-feedback.questionpro.com/</a:t>
            </a:r>
            <a:endParaRPr lang="en-US" dirty="0"/>
          </a:p>
          <a:p>
            <a:endParaRPr lang="en-US" dirty="0"/>
          </a:p>
          <a:p>
            <a:r>
              <a:rPr lang="en-US"/>
              <a:t>~3 </a:t>
            </a:r>
            <a:r>
              <a:rPr lang="en-US" dirty="0"/>
              <a:t>min.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243F3D-84FD-1B47-961E-CAF8E189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feedback is important to us!</a:t>
            </a:r>
          </a:p>
        </p:txBody>
      </p:sp>
    </p:spTree>
    <p:extLst>
      <p:ext uri="{BB962C8B-B14F-4D97-AF65-F5344CB8AC3E}">
        <p14:creationId xmlns:p14="http://schemas.microsoft.com/office/powerpoint/2010/main" val="856610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1B6B1A-4123-924B-B2D9-B4EDDF2A060B}"/>
              </a:ext>
            </a:extLst>
          </p:cNvPr>
          <p:cNvSpPr txBox="1"/>
          <p:nvPr/>
        </p:nvSpPr>
        <p:spPr>
          <a:xfrm>
            <a:off x="4752109" y="2604655"/>
            <a:ext cx="5001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381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616E78-46ED-7B41-8A7A-79FBBDE0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Typical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EB60B-2D3C-C94E-ABEA-27D499A446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CD0ED-2432-194F-8584-5C53B5CB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799"/>
            <a:ext cx="10515600" cy="45606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83B5B1-0BF2-544F-9FEF-117DAEBCED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Figure: Berge et al., 2018, PeerJ Preprints.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2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C26A5-B375-3E48-B591-89519C10E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924151"/>
          </a:xfrm>
        </p:spPr>
        <p:txBody>
          <a:bodyPr/>
          <a:lstStyle/>
          <a:p>
            <a:r>
              <a:rPr lang="en-US" sz="2000" dirty="0"/>
              <a:t>What is the biological question that we seek to answer?</a:t>
            </a:r>
          </a:p>
          <a:p>
            <a:r>
              <a:rPr lang="en-US" sz="2000" dirty="0"/>
              <a:t>How many tissue types and/or time points to compare?</a:t>
            </a:r>
          </a:p>
          <a:p>
            <a:r>
              <a:rPr lang="en-US" sz="2000" dirty="0"/>
              <a:t>How deep should we sequence?</a:t>
            </a:r>
          </a:p>
          <a:p>
            <a:r>
              <a:rPr lang="en-US" sz="2000" dirty="0"/>
              <a:t>Read length?</a:t>
            </a:r>
          </a:p>
          <a:p>
            <a:r>
              <a:rPr lang="en-US" sz="2000" dirty="0"/>
              <a:t>Which sequencing platform?</a:t>
            </a:r>
          </a:p>
          <a:p>
            <a:r>
              <a:rPr lang="en-US" sz="2000" dirty="0"/>
              <a:t>Single-end or paired-end?</a:t>
            </a:r>
          </a:p>
          <a:p>
            <a:r>
              <a:rPr lang="en-US" sz="2000" dirty="0"/>
              <a:t>Pooling?</a:t>
            </a:r>
          </a:p>
          <a:p>
            <a:r>
              <a:rPr lang="en-US" sz="2000" dirty="0"/>
              <a:t>Biological replicates?</a:t>
            </a:r>
          </a:p>
          <a:p>
            <a:r>
              <a:rPr lang="en-US" sz="2000" dirty="0"/>
              <a:t>Technical replicates?</a:t>
            </a:r>
          </a:p>
          <a:p>
            <a:r>
              <a:rPr lang="en-US" sz="2000" dirty="0"/>
              <a:t>Additional considerations?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C2E0AD-B03B-1646-83F9-6770A5F9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Experiment design influences data analysis.</a:t>
            </a:r>
            <a:br>
              <a:rPr lang="en-US" sz="3200" dirty="0"/>
            </a:br>
            <a:r>
              <a:rPr lang="en-US" sz="2800" dirty="0"/>
              <a:t>(should be planned to address relevant questions)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E9805-6744-EE44-B2F9-FC16F405DA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CBDA5-68BE-9B41-9A9D-DAC070EF4275}"/>
              </a:ext>
            </a:extLst>
          </p:cNvPr>
          <p:cNvSpPr txBox="1"/>
          <p:nvPr/>
        </p:nvSpPr>
        <p:spPr>
          <a:xfrm>
            <a:off x="5984240" y="2875279"/>
            <a:ext cx="5369560" cy="292535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Not the subject matter today!</a:t>
            </a:r>
          </a:p>
          <a:p>
            <a:pPr>
              <a:spcAft>
                <a:spcPts val="600"/>
              </a:spcAft>
            </a:pPr>
            <a:endParaRPr lang="en-US" dirty="0">
              <a:latin typeface="Helvetica" charset="0"/>
              <a:ea typeface="Times New Roman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Workshop by Reuben Thomas:</a:t>
            </a:r>
          </a:p>
          <a:p>
            <a:pPr>
              <a:spcAft>
                <a:spcPts val="600"/>
              </a:spcAft>
            </a:pP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     Intro to statistics and experimental design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dirty="0">
              <a:latin typeface="Helvetica" charset="0"/>
              <a:ea typeface="Times New Roman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Helvetica" charset="0"/>
                <a:ea typeface="Times New Roman" charset="0"/>
                <a:cs typeface="Arial" charset="0"/>
              </a:rPr>
              <a:t>Reading material:</a:t>
            </a:r>
            <a:endParaRPr lang="en-US" dirty="0"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     </a:t>
            </a: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RNA sequencing data : hitchhiker’s guide </a:t>
            </a:r>
          </a:p>
          <a:p>
            <a:pPr>
              <a:spcAft>
                <a:spcPts val="600"/>
              </a:spcAft>
            </a:pP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     to expression analysis 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by Berge </a:t>
            </a: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et al.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, 2018</a:t>
            </a:r>
            <a:endParaRPr lang="en-US" i="1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Sequencing center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450085-5977-FD4C-AD3E-BA85E1B3C9AC}"/>
              </a:ext>
            </a:extLst>
          </p:cNvPr>
          <p:cNvSpPr txBox="1"/>
          <p:nvPr/>
        </p:nvSpPr>
        <p:spPr>
          <a:xfrm>
            <a:off x="4703949" y="4031673"/>
            <a:ext cx="2705924" cy="2392409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EA122-5C99-1E44-A754-F54B8918EDDD}"/>
              </a:ext>
            </a:extLst>
          </p:cNvPr>
          <p:cNvSpPr txBox="1"/>
          <p:nvPr/>
        </p:nvSpPr>
        <p:spPr>
          <a:xfrm>
            <a:off x="4370342" y="6411472"/>
            <a:ext cx="3368194" cy="3693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subject matter for today.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3B3E36-05DB-2042-97AF-BD3B7F242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5" y="1499387"/>
            <a:ext cx="3898900" cy="88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AD7403-CB21-B144-B6D3-D3DCE63B387F}"/>
              </a:ext>
            </a:extLst>
          </p:cNvPr>
          <p:cNvSpPr txBox="1"/>
          <p:nvPr/>
        </p:nvSpPr>
        <p:spPr>
          <a:xfrm>
            <a:off x="526473" y="4935603"/>
            <a:ext cx="2867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(See link in description for a detailed slide deck on pre-processing.)</a:t>
            </a:r>
          </a:p>
        </p:txBody>
      </p:sp>
    </p:spTree>
    <p:extLst>
      <p:ext uri="{BB962C8B-B14F-4D97-AF65-F5344CB8AC3E}">
        <p14:creationId xmlns:p14="http://schemas.microsoft.com/office/powerpoint/2010/main" val="21425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  <p:bldP spid="2" grpId="0" animBg="1"/>
      <p:bldP spid="3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2F5FFB-7480-A549-B06E-831483151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7956"/>
            <a:ext cx="10515600" cy="494812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E1349BF-0885-424D-876A-AB75BA88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for the workshop</a:t>
            </a:r>
          </a:p>
        </p:txBody>
      </p:sp>
    </p:spTree>
    <p:extLst>
      <p:ext uri="{BB962C8B-B14F-4D97-AF65-F5344CB8AC3E}">
        <p14:creationId xmlns:p14="http://schemas.microsoft.com/office/powerpoint/2010/main" val="74356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6ED6B3-21C3-F947-8FA6-886342F3C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Load and reformat the data</a:t>
            </a:r>
          </a:p>
          <a:p>
            <a:r>
              <a:rPr lang="en-US" dirty="0"/>
              <a:t>Exploratory visualization : MA plot</a:t>
            </a:r>
          </a:p>
          <a:p>
            <a:r>
              <a:rPr lang="en-US" dirty="0"/>
              <a:t>Create </a:t>
            </a:r>
            <a:r>
              <a:rPr lang="en-US" dirty="0" err="1"/>
              <a:t>DGElist</a:t>
            </a:r>
            <a:r>
              <a:rPr lang="en-US" dirty="0"/>
              <a:t> object and retrieve gene symbols</a:t>
            </a:r>
          </a:p>
          <a:p>
            <a:r>
              <a:rPr lang="en-US" dirty="0"/>
              <a:t>Filter genes with inadequate information</a:t>
            </a:r>
          </a:p>
          <a:p>
            <a:r>
              <a:rPr lang="en-US" dirty="0"/>
              <a:t>Normalize counts : </a:t>
            </a:r>
            <a:r>
              <a:rPr lang="en-US" i="1" dirty="0"/>
              <a:t>What’s under the hood?</a:t>
            </a:r>
          </a:p>
          <a:p>
            <a:r>
              <a:rPr lang="en-US" dirty="0"/>
              <a:t>Exploratory visualization : MDS and PCA plots</a:t>
            </a:r>
          </a:p>
          <a:p>
            <a:r>
              <a:rPr lang="en-US" dirty="0"/>
              <a:t>Define and fit a model</a:t>
            </a:r>
          </a:p>
          <a:p>
            <a:r>
              <a:rPr lang="en-US" dirty="0"/>
              <a:t>Hypothesis testing (four example hypotheses)</a:t>
            </a:r>
          </a:p>
          <a:p>
            <a:r>
              <a:rPr lang="en-US" dirty="0"/>
              <a:t>Save results as a table and explore in Excel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2E8E30-DCF0-5E45-942E-5016C9ED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9238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305AB-92E0-B941-8E0C-916EBE95C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GEO accession: GSE60450</a:t>
            </a:r>
          </a:p>
          <a:p>
            <a:r>
              <a:rPr lang="en-US" dirty="0"/>
              <a:t>Tissue of origin: Mammary glands of mouse</a:t>
            </a:r>
          </a:p>
          <a:p>
            <a:r>
              <a:rPr lang="en-US" dirty="0"/>
              <a:t>Cell types: Basal stem-cell enriched cells (B) and committed luminal cells (L)</a:t>
            </a:r>
          </a:p>
          <a:p>
            <a:r>
              <a:rPr lang="en-US" dirty="0"/>
              <a:t>Biological conditions: Virgin, Lactating and Pregnant</a:t>
            </a:r>
          </a:p>
          <a:p>
            <a:r>
              <a:rPr lang="en-US" dirty="0"/>
              <a:t># of groups: 2 cell types x 3 conditions = 6 groups</a:t>
            </a:r>
          </a:p>
          <a:p>
            <a:r>
              <a:rPr lang="en-US" dirty="0"/>
              <a:t># of replicates: 2 of each group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A1B784-DF67-534F-82F2-57A72CE8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8F706-09ED-5E4E-9EBA-358851DBA1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B3B367-E4EE-7F48-A3AE-DB221627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Goal: To identify a set of genes that are differentially expressed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04FAB-E87D-124B-8159-A31D59EA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93" y="1765740"/>
            <a:ext cx="6111154" cy="502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D3C7AA-A647-B34D-84E0-17F3859F865D}"/>
              </a:ext>
            </a:extLst>
          </p:cNvPr>
          <p:cNvSpPr txBox="1"/>
          <p:nvPr/>
        </p:nvSpPr>
        <p:spPr>
          <a:xfrm>
            <a:off x="7409793" y="1944414"/>
            <a:ext cx="39440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comparisons are we interested in? </a:t>
            </a:r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 vs L,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B.lactating</a:t>
            </a:r>
            <a:r>
              <a:rPr lang="en-US" dirty="0"/>
              <a:t> vs </a:t>
            </a:r>
            <a:r>
              <a:rPr lang="en-US" dirty="0" err="1"/>
              <a:t>L.pregnant</a:t>
            </a:r>
            <a:r>
              <a:rPr lang="en-US" dirty="0"/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All of them</a:t>
            </a:r>
          </a:p>
        </p:txBody>
      </p:sp>
    </p:spTree>
    <p:extLst>
      <p:ext uri="{BB962C8B-B14F-4D97-AF65-F5344CB8AC3E}">
        <p14:creationId xmlns:p14="http://schemas.microsoft.com/office/powerpoint/2010/main" val="22992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11234</TotalTime>
  <Words>1554</Words>
  <Application>Microsoft Macintosh PowerPoint</Application>
  <PresentationFormat>Widescreen</PresentationFormat>
  <Paragraphs>251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Helvetica</vt:lpstr>
      <vt:lpstr>Lucida Grande</vt:lpstr>
      <vt:lpstr>Times New Roman</vt:lpstr>
      <vt:lpstr>Zapf Dingbats</vt:lpstr>
      <vt:lpstr>Office Theme</vt:lpstr>
      <vt:lpstr>RNA-seq data analysis:  From counts to differentially expressed genes using edgeR-quasi</vt:lpstr>
      <vt:lpstr>Assumed background</vt:lpstr>
      <vt:lpstr>Typical protocol</vt:lpstr>
      <vt:lpstr>Experiment design influences data analysis. (should be planned to address relevant questions)</vt:lpstr>
      <vt:lpstr>PowerPoint Presentation</vt:lpstr>
      <vt:lpstr>Reference for the workshop</vt:lpstr>
      <vt:lpstr>Outline</vt:lpstr>
      <vt:lpstr>Dataset</vt:lpstr>
      <vt:lpstr>Goal: To identify a set of genes that are differentially expressed</vt:lpstr>
      <vt:lpstr>Goal: To identify a set of genes that are differentially expressed</vt:lpstr>
      <vt:lpstr>Approach to identify DE genes:</vt:lpstr>
      <vt:lpstr>Need to correct for multiple testing</vt:lpstr>
      <vt:lpstr>Factors other than differential gene expression that cause variation in counts</vt:lpstr>
      <vt:lpstr>Observed counts depend on total reads sequenced and sample composition</vt:lpstr>
      <vt:lpstr>Normalization: Trimmed Mean of M-values </vt:lpstr>
      <vt:lpstr>Other approaches to normalization</vt:lpstr>
      <vt:lpstr>MDS and PCA plots</vt:lpstr>
      <vt:lpstr>Expression level of Casein varies in a way that is strongly indicative of the effect of CellType and Status.</vt:lpstr>
      <vt:lpstr>In general, the way expression appears to vary across samples could be dominated by noise, batch effects, real signal, etc.</vt:lpstr>
      <vt:lpstr>Maximum Likelihood Estimates:  What’s the parameter value that makes the observed data the most likely observation?</vt:lpstr>
      <vt:lpstr>Empirical Bayes estimates of dispersion parameters: Learning from the experience of others</vt:lpstr>
      <vt:lpstr>Upcoming workshops</vt:lpstr>
      <vt:lpstr>Your feedback is important to us!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RNA-seq data analysis</dc:title>
  <dc:creator>Microsoft Office User</dc:creator>
  <cp:lastModifiedBy>Microsoft Office User</cp:lastModifiedBy>
  <cp:revision>251</cp:revision>
  <cp:lastPrinted>2020-07-20T11:45:43Z</cp:lastPrinted>
  <dcterms:created xsi:type="dcterms:W3CDTF">2019-11-11T19:09:23Z</dcterms:created>
  <dcterms:modified xsi:type="dcterms:W3CDTF">2020-07-21T20:41:38Z</dcterms:modified>
</cp:coreProperties>
</file>