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83"/>
  </p:notesMasterIdLst>
  <p:handoutMasterIdLst>
    <p:handoutMasterId r:id="rId84"/>
  </p:handoutMasterIdLst>
  <p:sldIdLst>
    <p:sldId id="263" r:id="rId2"/>
    <p:sldId id="305" r:id="rId3"/>
    <p:sldId id="313" r:id="rId4"/>
    <p:sldId id="314" r:id="rId5"/>
    <p:sldId id="468" r:id="rId6"/>
    <p:sldId id="331" r:id="rId7"/>
    <p:sldId id="306" r:id="rId8"/>
    <p:sldId id="344" r:id="rId9"/>
    <p:sldId id="343" r:id="rId10"/>
    <p:sldId id="463" r:id="rId11"/>
    <p:sldId id="326" r:id="rId12"/>
    <p:sldId id="492" r:id="rId13"/>
    <p:sldId id="348" r:id="rId14"/>
    <p:sldId id="443" r:id="rId15"/>
    <p:sldId id="470" r:id="rId16"/>
    <p:sldId id="371" r:id="rId17"/>
    <p:sldId id="474" r:id="rId18"/>
    <p:sldId id="478" r:id="rId19"/>
    <p:sldId id="475" r:id="rId20"/>
    <p:sldId id="353" r:id="rId21"/>
    <p:sldId id="447" r:id="rId22"/>
    <p:sldId id="476" r:id="rId23"/>
    <p:sldId id="382" r:id="rId24"/>
    <p:sldId id="473" r:id="rId25"/>
    <p:sldId id="374" r:id="rId26"/>
    <p:sldId id="466" r:id="rId27"/>
    <p:sldId id="442" r:id="rId28"/>
    <p:sldId id="485" r:id="rId29"/>
    <p:sldId id="339" r:id="rId30"/>
    <p:sldId id="361" r:id="rId31"/>
    <p:sldId id="486" r:id="rId32"/>
    <p:sldId id="362" r:id="rId33"/>
    <p:sldId id="336" r:id="rId34"/>
    <p:sldId id="477" r:id="rId35"/>
    <p:sldId id="445" r:id="rId36"/>
    <p:sldId id="379" r:id="rId37"/>
    <p:sldId id="367" r:id="rId38"/>
    <p:sldId id="449" r:id="rId39"/>
    <p:sldId id="480" r:id="rId40"/>
    <p:sldId id="481" r:id="rId41"/>
    <p:sldId id="373" r:id="rId42"/>
    <p:sldId id="429" r:id="rId43"/>
    <p:sldId id="372" r:id="rId44"/>
    <p:sldId id="364" r:id="rId45"/>
    <p:sldId id="483" r:id="rId46"/>
    <p:sldId id="418" r:id="rId47"/>
    <p:sldId id="494" r:id="rId48"/>
    <p:sldId id="482" r:id="rId49"/>
    <p:sldId id="489" r:id="rId50"/>
    <p:sldId id="484" r:id="rId51"/>
    <p:sldId id="464" r:id="rId52"/>
    <p:sldId id="491" r:id="rId53"/>
    <p:sldId id="322" r:id="rId54"/>
    <p:sldId id="340" r:id="rId55"/>
    <p:sldId id="496" r:id="rId56"/>
    <p:sldId id="498" r:id="rId57"/>
    <p:sldId id="458" r:id="rId58"/>
    <p:sldId id="332" r:id="rId59"/>
    <p:sldId id="421" r:id="rId60"/>
    <p:sldId id="488" r:id="rId61"/>
    <p:sldId id="490" r:id="rId62"/>
    <p:sldId id="461" r:id="rId63"/>
    <p:sldId id="342" r:id="rId64"/>
    <p:sldId id="333" r:id="rId65"/>
    <p:sldId id="334" r:id="rId66"/>
    <p:sldId id="452" r:id="rId67"/>
    <p:sldId id="495" r:id="rId68"/>
    <p:sldId id="493" r:id="rId69"/>
    <p:sldId id="400" r:id="rId70"/>
    <p:sldId id="402" r:id="rId71"/>
    <p:sldId id="405" r:id="rId72"/>
    <p:sldId id="462" r:id="rId73"/>
    <p:sldId id="417" r:id="rId74"/>
    <p:sldId id="404" r:id="rId75"/>
    <p:sldId id="465" r:id="rId76"/>
    <p:sldId id="459" r:id="rId77"/>
    <p:sldId id="471" r:id="rId78"/>
    <p:sldId id="351" r:id="rId79"/>
    <p:sldId id="311" r:id="rId80"/>
    <p:sldId id="309" r:id="rId81"/>
    <p:sldId id="280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28A3"/>
    <a:srgbClr val="14A1D4"/>
    <a:srgbClr val="002A4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/>
    <p:restoredTop sz="75275"/>
  </p:normalViewPr>
  <p:slideViewPr>
    <p:cSldViewPr snapToGrid="0" snapToObjects="1">
      <p:cViewPr>
        <p:scale>
          <a:sx n="97" d="100"/>
          <a:sy n="97" d="100"/>
        </p:scale>
        <p:origin x="344" y="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1A3B-994A-3A49-B57B-E42F4CDF9B6F}" type="datetimeFigureOut">
              <a:rPr lang="en-US" smtClean="0">
                <a:latin typeface="Helvetica Regular" charset="0"/>
              </a:rPr>
              <a:t>1/16/23</a:t>
            </a:fld>
            <a:endParaRPr lang="en-US" dirty="0">
              <a:latin typeface="Helvetica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D8BA3-4CB8-0949-BA41-682344F7479D}" type="slidenum">
              <a:rPr lang="en-US" smtClean="0">
                <a:latin typeface="Helvetica Regular" charset="0"/>
              </a:rPr>
              <a:t>‹#›</a:t>
            </a:fld>
            <a:endParaRPr lang="en-US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76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Regular" charset="0"/>
              </a:defRPr>
            </a:lvl1pPr>
          </a:lstStyle>
          <a:p>
            <a:fld id="{E7F3A0D5-E9AF-4B44-8B89-BAB2B2CD0CCD}" type="datetimeFigureOut">
              <a:rPr lang="en-US" smtClean="0"/>
              <a:pPr/>
              <a:t>1/16/23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Regular" charset="0"/>
              </a:defRPr>
            </a:lvl1pPr>
          </a:lstStyle>
          <a:p>
            <a:fld id="{39297335-E23B-0545-8DFE-98A3B1147F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83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46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The general rule is: "Block what you can, randomize what you cannot."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Blocking is used to remove the effects of a few of the most important nuisance variables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. Randomization is then used to reduce the contaminating effects of the remaining nuisance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05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www.fiosgenomics.com</a:t>
            </a:r>
            <a:r>
              <a:rPr lang="en-US" dirty="0"/>
              <a:t>/experimental-design/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Control for systematic bias (error): 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Distribute the biological groups systematically in a balanced fashion: for two groups of equal size, every second from each group 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Divide it into roughly equal size batches limited by your capacity for the step 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Tip: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colour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code the sample names by biological group and the column next to it by batch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Randomization and balancing with respect to biology of interest: Possible to separate technical variation from biological variation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3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200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21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33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Suggested reading: </a:t>
            </a:r>
            <a:r>
              <a:rPr lang="en-US" sz="1200" dirty="0"/>
              <a:t>Stephen M.. 2016. Seven Pillars of Statistical Wisdom. Harvard University Press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37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9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5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13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1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00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79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more about replicates and </a:t>
            </a:r>
            <a:r>
              <a:rPr lang="en-US" dirty="0" err="1"/>
              <a:t>repeats:https</a:t>
            </a:r>
            <a:r>
              <a:rPr lang="en-US" dirty="0"/>
              <a:t>://</a:t>
            </a:r>
            <a:r>
              <a:rPr lang="en-US" dirty="0" err="1"/>
              <a:t>support.minitab.com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</a:t>
            </a:r>
            <a:r>
              <a:rPr lang="en-US" dirty="0" err="1"/>
              <a:t>minitab</a:t>
            </a:r>
            <a:r>
              <a:rPr lang="en-US" dirty="0"/>
              <a:t>/18/help-and-how-to/modeling-statistics/doe/supporting-topics/basics/replicates-and-repeats-in-designed-experiments/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93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97335-E23B-0545-8DFE-98A3B1147F8C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D28A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A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D28A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0208"/>
            <a:ext cx="12252960" cy="6898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5" y="-20208"/>
            <a:ext cx="12245710" cy="6898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A40"/>
                </a:solidFill>
              </a:defRPr>
            </a:lvl1pPr>
            <a:lvl2pPr>
              <a:defRPr>
                <a:solidFill>
                  <a:srgbClr val="002A40"/>
                </a:solidFill>
              </a:defRPr>
            </a:lvl2pPr>
            <a:lvl3pPr>
              <a:defRPr>
                <a:solidFill>
                  <a:srgbClr val="002A40"/>
                </a:solidFill>
              </a:defRPr>
            </a:lvl3pPr>
            <a:lvl4pPr>
              <a:defRPr>
                <a:solidFill>
                  <a:srgbClr val="002A40"/>
                </a:solidFill>
              </a:defRPr>
            </a:lvl4pPr>
            <a:lvl5pPr>
              <a:defRPr>
                <a:solidFill>
                  <a:srgbClr val="002A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>
                <a:solidFill>
                  <a:srgbClr val="CD28A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>
                <a:solidFill>
                  <a:srgbClr val="CD28A3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A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A40"/>
                </a:solidFill>
              </a:defRPr>
            </a:lvl1pPr>
            <a:lvl2pPr>
              <a:defRPr>
                <a:solidFill>
                  <a:srgbClr val="002A40"/>
                </a:solidFill>
              </a:defRPr>
            </a:lvl2pPr>
            <a:lvl3pPr>
              <a:defRPr>
                <a:solidFill>
                  <a:srgbClr val="002A40"/>
                </a:solidFill>
              </a:defRPr>
            </a:lvl3pPr>
            <a:lvl4pPr>
              <a:defRPr>
                <a:solidFill>
                  <a:srgbClr val="002A40"/>
                </a:solidFill>
              </a:defRPr>
            </a:lvl4pPr>
            <a:lvl5pPr>
              <a:defRPr>
                <a:solidFill>
                  <a:srgbClr val="002A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A40"/>
                </a:solidFill>
              </a:defRPr>
            </a:lvl1pPr>
            <a:lvl2pPr>
              <a:defRPr>
                <a:solidFill>
                  <a:srgbClr val="002A40"/>
                </a:solidFill>
              </a:defRPr>
            </a:lvl2pPr>
            <a:lvl3pPr>
              <a:defRPr>
                <a:solidFill>
                  <a:srgbClr val="002A40"/>
                </a:solidFill>
              </a:defRPr>
            </a:lvl3pPr>
            <a:lvl4pPr>
              <a:defRPr>
                <a:solidFill>
                  <a:srgbClr val="002A40"/>
                </a:solidFill>
              </a:defRPr>
            </a:lvl4pPr>
            <a:lvl5pPr>
              <a:defRPr>
                <a:solidFill>
                  <a:srgbClr val="002A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rgbClr val="002A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A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2A40"/>
                </a:solidFill>
              </a:defRPr>
            </a:lvl1pPr>
            <a:lvl2pPr>
              <a:defRPr>
                <a:solidFill>
                  <a:srgbClr val="002A40"/>
                </a:solidFill>
              </a:defRPr>
            </a:lvl2pPr>
            <a:lvl3pPr>
              <a:defRPr>
                <a:solidFill>
                  <a:srgbClr val="002A40"/>
                </a:solidFill>
              </a:defRPr>
            </a:lvl3pPr>
            <a:lvl4pPr>
              <a:defRPr>
                <a:solidFill>
                  <a:srgbClr val="002A40"/>
                </a:solidFill>
              </a:defRPr>
            </a:lvl4pPr>
            <a:lvl5pPr>
              <a:defRPr>
                <a:solidFill>
                  <a:srgbClr val="002A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A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2A40"/>
                </a:solidFill>
              </a:defRPr>
            </a:lvl1pPr>
            <a:lvl2pPr>
              <a:defRPr>
                <a:solidFill>
                  <a:srgbClr val="002A40"/>
                </a:solidFill>
              </a:defRPr>
            </a:lvl2pPr>
            <a:lvl3pPr>
              <a:defRPr>
                <a:solidFill>
                  <a:srgbClr val="002A40"/>
                </a:solidFill>
              </a:defRPr>
            </a:lvl3pPr>
            <a:lvl4pPr>
              <a:defRPr>
                <a:solidFill>
                  <a:srgbClr val="002A40"/>
                </a:solidFill>
              </a:defRPr>
            </a:lvl4pPr>
            <a:lvl5pPr>
              <a:defRPr>
                <a:solidFill>
                  <a:srgbClr val="002A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23207"/>
            <a:ext cx="10515600" cy="6093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75227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3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9" r:id="rId2"/>
    <p:sldLayoutId id="2147483758" r:id="rId3"/>
    <p:sldLayoutId id="2147483771" r:id="rId4"/>
    <p:sldLayoutId id="2147483768" r:id="rId5"/>
    <p:sldLayoutId id="2147483770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rveymonkey.com/r/F75J6VZ" TargetMode="Externa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onlearning.com/en/glossary/view/method/pop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visionlearning.com/en/glossary/view/research/pop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F75J6VZ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reuben.thomas@gladstone.ucsf.edu" TargetMode="External"/><Relationship Id="rId4" Type="http://schemas.openxmlformats.org/officeDocument/2006/relationships/hyperlink" Target="mailto:michela.traglia@gladstone.ucsf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ladstone.org/events?series=responsible-conduct-of-research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rcr.ucsf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3;p28">
            <a:extLst>
              <a:ext uri="{FF2B5EF4-FFF2-40B4-BE49-F238E27FC236}">
                <a16:creationId xmlns:a16="http://schemas.microsoft.com/office/drawing/2014/main" id="{3AD74794-0160-0C4C-B1BA-15B6136BAAC6}"/>
              </a:ext>
            </a:extLst>
          </p:cNvPr>
          <p:cNvSpPr txBox="1">
            <a:spLocks/>
          </p:cNvSpPr>
          <p:nvPr/>
        </p:nvSpPr>
        <p:spPr>
          <a:xfrm>
            <a:off x="1524000" y="2061472"/>
            <a:ext cx="9144000" cy="13675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6000"/>
            </a:pPr>
            <a:r>
              <a:rPr lang="en-US" sz="5000" b="0" dirty="0"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Introduction to statistics, experimental design and hypothesis testing</a:t>
            </a:r>
          </a:p>
        </p:txBody>
      </p:sp>
      <p:sp>
        <p:nvSpPr>
          <p:cNvPr id="5" name="Google Shape;114;p28">
            <a:extLst>
              <a:ext uri="{FF2B5EF4-FFF2-40B4-BE49-F238E27FC236}">
                <a16:creationId xmlns:a16="http://schemas.microsoft.com/office/drawing/2014/main" id="{B20F40DE-BA66-9946-8C93-E088D50C068E}"/>
              </a:ext>
            </a:extLst>
          </p:cNvPr>
          <p:cNvSpPr txBox="1">
            <a:spLocks/>
          </p:cNvSpPr>
          <p:nvPr/>
        </p:nvSpPr>
        <p:spPr>
          <a:xfrm>
            <a:off x="1524000" y="3884879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Poppins" pitchFamily="2" charset="77"/>
              </a:rPr>
              <a:t>Michela </a:t>
            </a:r>
            <a:r>
              <a:rPr lang="en-US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Poppins" pitchFamily="2" charset="77"/>
              </a:rPr>
              <a:t>Traglia</a:t>
            </a: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Poppins" pitchFamily="2" charset="77"/>
              </a:rPr>
              <a:t> and Reuben Thomas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Bioinformatics Core, GIDB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Gladstone Institutes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100"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100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January 17, 2023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100"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53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4DB7E-2E3F-37B8-6328-0F118096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4" y="161733"/>
            <a:ext cx="10515600" cy="609398"/>
          </a:xfrm>
        </p:spPr>
        <p:txBody>
          <a:bodyPr/>
          <a:lstStyle/>
          <a:p>
            <a:r>
              <a:rPr lang="en-US" b="0" dirty="0"/>
              <a:t>What we mean with ‘experimental design’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19637-39B5-6AD5-781E-0C15851EB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76" y="1825625"/>
            <a:ext cx="11556124" cy="3489225"/>
          </a:xfrm>
        </p:spPr>
        <p:txBody>
          <a:bodyPr/>
          <a:lstStyle/>
          <a:p>
            <a:r>
              <a:rPr lang="en-US" dirty="0"/>
              <a:t>The organization of an experiment, to ensure that the </a:t>
            </a:r>
            <a:r>
              <a:rPr lang="en-US" u="sng" dirty="0"/>
              <a:t>right type </a:t>
            </a:r>
            <a:r>
              <a:rPr lang="en-US" dirty="0"/>
              <a:t>of data, and </a:t>
            </a:r>
            <a:r>
              <a:rPr lang="en-US" u="sng" dirty="0"/>
              <a:t>enough of it</a:t>
            </a:r>
            <a:r>
              <a:rPr lang="en-US" dirty="0"/>
              <a:t>, is available to answer the questions of interest as clearly and efficiently as possible.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Because the validity of an experiment is directly affected by its construction and execution, attention to experimental design is extremely important.</a:t>
            </a:r>
          </a:p>
        </p:txBody>
      </p:sp>
    </p:spTree>
    <p:extLst>
      <p:ext uri="{BB962C8B-B14F-4D97-AF65-F5344CB8AC3E}">
        <p14:creationId xmlns:p14="http://schemas.microsoft.com/office/powerpoint/2010/main" val="130285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F0BBF3-220C-F84D-A401-8FA1C07E3ECE}"/>
              </a:ext>
            </a:extLst>
          </p:cNvPr>
          <p:cNvSpPr/>
          <p:nvPr/>
        </p:nvSpPr>
        <p:spPr>
          <a:xfrm>
            <a:off x="237217" y="149441"/>
            <a:ext cx="11717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Statistical experimental designs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EB999CE-E607-074C-83DD-7D36D0E82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1" r="20692"/>
          <a:stretch/>
        </p:blipFill>
        <p:spPr>
          <a:xfrm>
            <a:off x="8463517" y="1270338"/>
            <a:ext cx="3728484" cy="48843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9D4442-2CB0-EB4D-AE8F-3D20A49617FA}"/>
              </a:ext>
            </a:extLst>
          </p:cNvPr>
          <p:cNvSpPr/>
          <p:nvPr/>
        </p:nvSpPr>
        <p:spPr>
          <a:xfrm>
            <a:off x="237216" y="1270338"/>
            <a:ext cx="84602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scientific method consists of iterative application of the following steps: </a:t>
            </a: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indent="-457200">
              <a:buAutoNum type="arabicParenBoth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observing of the state of nature</a:t>
            </a: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(2) hypothesizing the mechanism for what has been observed</a:t>
            </a: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(3) collecting data</a:t>
            </a: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(4) analyzing the data to confirm or reject the hypothesis</a:t>
            </a: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Statistical experimental designs </a:t>
            </a:r>
            <a:r>
              <a:rPr lang="en-US" sz="2400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provide a plan </a:t>
            </a: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for collecting data in a way that they can be analyzed statistically to corroborate the conjecture in question. </a:t>
            </a:r>
          </a:p>
        </p:txBody>
      </p:sp>
    </p:spTree>
    <p:extLst>
      <p:ext uri="{BB962C8B-B14F-4D97-AF65-F5344CB8AC3E}">
        <p14:creationId xmlns:p14="http://schemas.microsoft.com/office/powerpoint/2010/main" val="270343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A06FC-CC90-5805-70E7-B7B2AA8BD74D}"/>
              </a:ext>
            </a:extLst>
          </p:cNvPr>
          <p:cNvSpPr/>
          <p:nvPr/>
        </p:nvSpPr>
        <p:spPr>
          <a:xfrm>
            <a:off x="237217" y="149441"/>
            <a:ext cx="11717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Outline of experimental design principles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C96C8A-E3C8-8E5F-516B-37B55BA0516A}"/>
              </a:ext>
            </a:extLst>
          </p:cNvPr>
          <p:cNvSpPr/>
          <p:nvPr/>
        </p:nvSpPr>
        <p:spPr>
          <a:xfrm>
            <a:off x="237217" y="999304"/>
            <a:ext cx="9588522" cy="5139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spcAft>
                <a:spcPts val="600"/>
              </a:spcAft>
              <a:buAutoNum type="arabicPeriod"/>
            </a:pPr>
            <a:r>
              <a:rPr lang="en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the research questions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Understanding the system you want to study</a:t>
            </a:r>
            <a:endParaRPr lang="en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Formulate your null and alternative hypothesis</a:t>
            </a:r>
            <a:endParaRPr lang="en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Independent and dependent variables of interest</a:t>
            </a:r>
            <a:endParaRPr lang="en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Target population, sampling, replicates</a:t>
            </a:r>
            <a:endParaRPr lang="en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FontTx/>
              <a:buAutoNum type="arabicPeriod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Confounding variables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CD28A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Break 5 minutes</a:t>
            </a:r>
            <a:endParaRPr lang="en" sz="3200" dirty="0">
              <a:solidFill>
                <a:srgbClr val="CD28A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 startAt="7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Assign treatment to groups</a:t>
            </a:r>
          </a:p>
          <a:p>
            <a:pPr marL="514350" indent="-514350">
              <a:spcAft>
                <a:spcPts val="600"/>
              </a:spcAft>
              <a:buAutoNum type="arabicPeriod" startAt="7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Batch effects</a:t>
            </a:r>
            <a:endParaRPr lang="en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3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66902E-1203-C743-BB8D-7867E94F21E4}"/>
              </a:ext>
            </a:extLst>
          </p:cNvPr>
          <p:cNvSpPr/>
          <p:nvPr/>
        </p:nvSpPr>
        <p:spPr>
          <a:xfrm>
            <a:off x="237217" y="149441"/>
            <a:ext cx="87382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1. Define the research question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048E4E-7E95-1D44-B252-C4FC051262D5}"/>
              </a:ext>
            </a:extLst>
          </p:cNvPr>
          <p:cNvSpPr/>
          <p:nvPr/>
        </p:nvSpPr>
        <p:spPr>
          <a:xfrm>
            <a:off x="982971" y="2080828"/>
            <a:ext cx="102260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 specific issue, contradiction between two or more perspectives, or a gap in knowledge that you will aim to address in your research.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266952-C25A-FD4B-AAA6-AFCD38F46CDA}"/>
              </a:ext>
            </a:extLst>
          </p:cNvPr>
          <p:cNvSpPr/>
          <p:nvPr/>
        </p:nvSpPr>
        <p:spPr>
          <a:xfrm>
            <a:off x="237217" y="5326520"/>
            <a:ext cx="11835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D28A3"/>
                </a:solidFill>
                <a:latin typeface="Poppins" pitchFamily="2" charset="77"/>
                <a:cs typeface="Poppins" pitchFamily="2" charset="77"/>
              </a:rPr>
              <a:t>What is a scientific question that you are currently working on?</a:t>
            </a:r>
            <a:endParaRPr lang="en-US" sz="3200" b="0" i="0" dirty="0">
              <a:solidFill>
                <a:srgbClr val="CD28A3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2774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E9E7C-51D3-724D-BCDC-969943145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0" y="818759"/>
            <a:ext cx="4934056" cy="55693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1DED73-2E45-2F48-8113-986434CE7E1C}"/>
              </a:ext>
            </a:extLst>
          </p:cNvPr>
          <p:cNvSpPr/>
          <p:nvPr/>
        </p:nvSpPr>
        <p:spPr>
          <a:xfrm>
            <a:off x="5503026" y="6423764"/>
            <a:ext cx="60996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Poppins" pitchFamily="2" charset="77"/>
                <a:cs typeface="Poppins" pitchFamily="2" charset="77"/>
              </a:rPr>
              <a:t>https://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www.ahajournals.org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/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doi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/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epub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/10.1161/CIRCEP.108.829341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6C1DF6-B27C-504D-A47E-AC5886646FE2}"/>
              </a:ext>
            </a:extLst>
          </p:cNvPr>
          <p:cNvSpPr/>
          <p:nvPr/>
        </p:nvSpPr>
        <p:spPr>
          <a:xfrm>
            <a:off x="5503026" y="3341802"/>
            <a:ext cx="5527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Poppins" pitchFamily="2" charset="77"/>
              </a:rPr>
              <a:t>Gene controlling developing heart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3B3CCE-9E45-D149-BBA5-37566B7B47D7}"/>
              </a:ext>
            </a:extLst>
          </p:cNvPr>
          <p:cNvSpPr/>
          <p:nvPr/>
        </p:nvSpPr>
        <p:spPr>
          <a:xfrm>
            <a:off x="178354" y="85214"/>
            <a:ext cx="57518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Research question 1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3539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8947448-8E91-AA43-BFBA-F78C4F540BCB}"/>
              </a:ext>
            </a:extLst>
          </p:cNvPr>
          <p:cNvSpPr/>
          <p:nvPr/>
        </p:nvSpPr>
        <p:spPr>
          <a:xfrm>
            <a:off x="237217" y="149441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Research question 2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44AA50-DCE9-605B-B8EA-E3A37F0B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150" y="2357420"/>
            <a:ext cx="4679745" cy="886397"/>
          </a:xfrm>
        </p:spPr>
        <p:txBody>
          <a:bodyPr/>
          <a:lstStyle/>
          <a:p>
            <a:pPr algn="ctr"/>
            <a:r>
              <a:rPr lang="en-US" sz="3200" b="0" dirty="0" err="1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scRNA</a:t>
            </a:r>
            <a:r>
              <a:rPr lang="en-US" sz="3200" b="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-seq on cells from WT and mutant mice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FB7A02-25C7-8CA4-E25F-3064E0B3CC68}"/>
              </a:ext>
            </a:extLst>
          </p:cNvPr>
          <p:cNvGrpSpPr/>
          <p:nvPr/>
        </p:nvGrpSpPr>
        <p:grpSpPr>
          <a:xfrm>
            <a:off x="300106" y="1261163"/>
            <a:ext cx="5808230" cy="5424582"/>
            <a:chOff x="300106" y="1261163"/>
            <a:chExt cx="5808230" cy="54245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9AFDFF-AE9F-35DA-44F0-C2DE31A64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106" y="1261163"/>
              <a:ext cx="5350418" cy="542458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AE08C1-692D-78A7-08A2-6B8FAEB4EE53}"/>
                </a:ext>
              </a:extLst>
            </p:cNvPr>
            <p:cNvSpPr/>
            <p:nvPr/>
          </p:nvSpPr>
          <p:spPr>
            <a:xfrm>
              <a:off x="5251938" y="3243817"/>
              <a:ext cx="844062" cy="1539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B12919-29C7-F886-F490-2577767B60F6}"/>
                </a:ext>
              </a:extLst>
            </p:cNvPr>
            <p:cNvSpPr txBox="1"/>
            <p:nvPr/>
          </p:nvSpPr>
          <p:spPr>
            <a:xfrm>
              <a:off x="5251938" y="3079695"/>
              <a:ext cx="84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mut1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EF0B53-5A03-C75C-91F3-FB6FDDBADA4C}"/>
                </a:ext>
              </a:extLst>
            </p:cNvPr>
            <p:cNvSpPr txBox="1"/>
            <p:nvPr/>
          </p:nvSpPr>
          <p:spPr>
            <a:xfrm>
              <a:off x="5264272" y="3334699"/>
              <a:ext cx="84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mut2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02C94F-40FB-437B-AFA0-C1F2649FC03B}"/>
                </a:ext>
              </a:extLst>
            </p:cNvPr>
            <p:cNvSpPr txBox="1"/>
            <p:nvPr/>
          </p:nvSpPr>
          <p:spPr>
            <a:xfrm>
              <a:off x="5252550" y="3604329"/>
              <a:ext cx="84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7BD979-E872-1ECC-2E72-74DCFFAA525E}"/>
                </a:ext>
              </a:extLst>
            </p:cNvPr>
            <p:cNvSpPr txBox="1"/>
            <p:nvPr/>
          </p:nvSpPr>
          <p:spPr>
            <a:xfrm>
              <a:off x="5264274" y="3897405"/>
              <a:ext cx="84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D38D4D-D00B-0B4F-D689-41EB92E98B68}"/>
                </a:ext>
              </a:extLst>
            </p:cNvPr>
            <p:cNvSpPr txBox="1"/>
            <p:nvPr/>
          </p:nvSpPr>
          <p:spPr>
            <a:xfrm>
              <a:off x="5252552" y="4166571"/>
              <a:ext cx="84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00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.jpg">
            <a:extLst>
              <a:ext uri="{FF2B5EF4-FFF2-40B4-BE49-F238E27FC236}">
                <a16:creationId xmlns:a16="http://schemas.microsoft.com/office/drawing/2014/main" id="{C4C828E4-933A-644D-B136-49594E76D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137" y="2965104"/>
            <a:ext cx="1505797" cy="1517487"/>
          </a:xfrm>
          <a:prstGeom prst="rect">
            <a:avLst/>
          </a:prstGeom>
        </p:spPr>
      </p:pic>
      <p:pic>
        <p:nvPicPr>
          <p:cNvPr id="8" name="Picture 7" descr="images.jpg">
            <a:extLst>
              <a:ext uri="{FF2B5EF4-FFF2-40B4-BE49-F238E27FC236}">
                <a16:creationId xmlns:a16="http://schemas.microsoft.com/office/drawing/2014/main" id="{2D298574-640D-A640-A8D0-0287C562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5777" y="3043504"/>
            <a:ext cx="1505797" cy="15174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8AF393-A14E-7643-961F-34EFBCA2F3E1}"/>
              </a:ext>
            </a:extLst>
          </p:cNvPr>
          <p:cNvSpPr/>
          <p:nvPr/>
        </p:nvSpPr>
        <p:spPr>
          <a:xfrm>
            <a:off x="2373351" y="5366022"/>
            <a:ext cx="12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1F9992"/>
                </a:solidFill>
                <a:latin typeface="Century Gothic"/>
                <a:cs typeface="Century Gothic"/>
              </a:rPr>
              <a:t>CONTROL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E31BEA-9324-1D41-B9C5-993B75C2C7AC}"/>
              </a:ext>
            </a:extLst>
          </p:cNvPr>
          <p:cNvSpPr/>
          <p:nvPr/>
        </p:nvSpPr>
        <p:spPr>
          <a:xfrm>
            <a:off x="6804048" y="5330846"/>
            <a:ext cx="1292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42E2E"/>
                </a:solidFill>
                <a:latin typeface="Century Gothic"/>
                <a:cs typeface="Century Gothic"/>
              </a:rPr>
              <a:t>ASD CASE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75AC7D-BAC5-D54C-B6E2-026460574176}"/>
              </a:ext>
            </a:extLst>
          </p:cNvPr>
          <p:cNvSpPr txBox="1"/>
          <p:nvPr/>
        </p:nvSpPr>
        <p:spPr>
          <a:xfrm>
            <a:off x="4985998" y="6336268"/>
            <a:ext cx="388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Lyall </a:t>
            </a:r>
            <a:r>
              <a:rPr lang="en-US" sz="1600" i="1" dirty="0">
                <a:latin typeface="Arial"/>
                <a:cs typeface="Arial"/>
              </a:rPr>
              <a:t>et al, </a:t>
            </a:r>
            <a:r>
              <a:rPr lang="en-US" sz="1600" dirty="0">
                <a:latin typeface="Arial"/>
                <a:cs typeface="Arial"/>
              </a:rPr>
              <a:t>Environ Health </a:t>
            </a:r>
            <a:r>
              <a:rPr lang="en-US" sz="1600" dirty="0" err="1">
                <a:latin typeface="Arial"/>
                <a:cs typeface="Arial"/>
              </a:rPr>
              <a:t>Perspect</a:t>
            </a:r>
            <a:r>
              <a:rPr lang="en-US" sz="1600" dirty="0">
                <a:latin typeface="Arial"/>
                <a:cs typeface="Arial"/>
              </a:rPr>
              <a:t> 2017</a:t>
            </a:r>
          </a:p>
        </p:txBody>
      </p:sp>
      <p:pic>
        <p:nvPicPr>
          <p:cNvPr id="17" name="Picture 16" descr="danger-sign-board-500x500.jpg">
            <a:extLst>
              <a:ext uri="{FF2B5EF4-FFF2-40B4-BE49-F238E27FC236}">
                <a16:creationId xmlns:a16="http://schemas.microsoft.com/office/drawing/2014/main" id="{2E299A34-7CB6-4A47-82B2-397161376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3919" r="6458" b="9254"/>
          <a:stretch/>
        </p:blipFill>
        <p:spPr>
          <a:xfrm>
            <a:off x="699197" y="1294564"/>
            <a:ext cx="1416714" cy="124985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8192E1-DE7A-FD41-A95C-0B3010357527}"/>
              </a:ext>
            </a:extLst>
          </p:cNvPr>
          <p:cNvCxnSpPr/>
          <p:nvPr/>
        </p:nvCxnSpPr>
        <p:spPr>
          <a:xfrm>
            <a:off x="2061473" y="4267808"/>
            <a:ext cx="446953" cy="214783"/>
          </a:xfrm>
          <a:prstGeom prst="straightConnector1">
            <a:avLst/>
          </a:prstGeom>
          <a:ln>
            <a:solidFill>
              <a:srgbClr val="1F999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503EA2-F44D-4A45-BE80-5DCEEBE5366D}"/>
              </a:ext>
            </a:extLst>
          </p:cNvPr>
          <p:cNvCxnSpPr/>
          <p:nvPr/>
        </p:nvCxnSpPr>
        <p:spPr>
          <a:xfrm>
            <a:off x="6480993" y="4420208"/>
            <a:ext cx="446953" cy="214783"/>
          </a:xfrm>
          <a:prstGeom prst="straightConnector1">
            <a:avLst/>
          </a:prstGeom>
          <a:ln>
            <a:solidFill>
              <a:srgbClr val="BD1127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baby (1).png">
            <a:extLst>
              <a:ext uri="{FF2B5EF4-FFF2-40B4-BE49-F238E27FC236}">
                <a16:creationId xmlns:a16="http://schemas.microsoft.com/office/drawing/2014/main" id="{011FDA78-A9D4-6040-AA4D-F933AD785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51" y="4074007"/>
            <a:ext cx="1203537" cy="1203537"/>
          </a:xfrm>
          <a:prstGeom prst="rect">
            <a:avLst/>
          </a:prstGeom>
        </p:spPr>
      </p:pic>
      <p:pic>
        <p:nvPicPr>
          <p:cNvPr id="22" name="Picture 21" descr="baby (1).png">
            <a:extLst>
              <a:ext uri="{FF2B5EF4-FFF2-40B4-BE49-F238E27FC236}">
                <a16:creationId xmlns:a16="http://schemas.microsoft.com/office/drawing/2014/main" id="{8FA62550-4761-AA4F-B1D0-89A0F873FB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16" y="4045415"/>
            <a:ext cx="1203537" cy="1203537"/>
          </a:xfrm>
          <a:prstGeom prst="rect">
            <a:avLst/>
          </a:prstGeom>
        </p:spPr>
      </p:pic>
      <p:pic>
        <p:nvPicPr>
          <p:cNvPr id="23" name="Picture 22" descr="danger-sign-board-500x500.jpg">
            <a:extLst>
              <a:ext uri="{FF2B5EF4-FFF2-40B4-BE49-F238E27FC236}">
                <a16:creationId xmlns:a16="http://schemas.microsoft.com/office/drawing/2014/main" id="{35709F15-C3DF-E24A-BF21-A2C6FB2D3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3919" r="6458" b="9254"/>
          <a:stretch/>
        </p:blipFill>
        <p:spPr>
          <a:xfrm>
            <a:off x="4985998" y="1375572"/>
            <a:ext cx="1416714" cy="12498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F541861-6250-3F40-B3EC-C1D4261DD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1118" y="1279222"/>
            <a:ext cx="1270000" cy="127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947448-8E91-AA43-BFBA-F78C4F540BCB}"/>
              </a:ext>
            </a:extLst>
          </p:cNvPr>
          <p:cNvSpPr/>
          <p:nvPr/>
        </p:nvSpPr>
        <p:spPr>
          <a:xfrm>
            <a:off x="237217" y="149441"/>
            <a:ext cx="59025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Research question 3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8D6DAE6-0E22-DF45-A9FC-53EEE40B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150" y="2135821"/>
            <a:ext cx="4679745" cy="1329595"/>
          </a:xfrm>
        </p:spPr>
        <p:txBody>
          <a:bodyPr/>
          <a:lstStyle/>
          <a:p>
            <a:pPr algn="ctr"/>
            <a:r>
              <a:rPr lang="en-US" sz="3200" b="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Chemical pollutants during pregnancy contributing to autism in children</a:t>
            </a:r>
          </a:p>
        </p:txBody>
      </p:sp>
    </p:spTree>
    <p:extLst>
      <p:ext uri="{BB962C8B-B14F-4D97-AF65-F5344CB8AC3E}">
        <p14:creationId xmlns:p14="http://schemas.microsoft.com/office/powerpoint/2010/main" val="76447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.jpg">
            <a:extLst>
              <a:ext uri="{FF2B5EF4-FFF2-40B4-BE49-F238E27FC236}">
                <a16:creationId xmlns:a16="http://schemas.microsoft.com/office/drawing/2014/main" id="{C4C828E4-933A-644D-B136-49594E76D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137" y="2965104"/>
            <a:ext cx="1505797" cy="1517487"/>
          </a:xfrm>
          <a:prstGeom prst="rect">
            <a:avLst/>
          </a:prstGeom>
        </p:spPr>
      </p:pic>
      <p:pic>
        <p:nvPicPr>
          <p:cNvPr id="8" name="Picture 7" descr="images.jpg">
            <a:extLst>
              <a:ext uri="{FF2B5EF4-FFF2-40B4-BE49-F238E27FC236}">
                <a16:creationId xmlns:a16="http://schemas.microsoft.com/office/drawing/2014/main" id="{2D298574-640D-A640-A8D0-0287C562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5777" y="3043504"/>
            <a:ext cx="1505797" cy="15174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8AF393-A14E-7643-961F-34EFBCA2F3E1}"/>
              </a:ext>
            </a:extLst>
          </p:cNvPr>
          <p:cNvSpPr/>
          <p:nvPr/>
        </p:nvSpPr>
        <p:spPr>
          <a:xfrm>
            <a:off x="2373351" y="5366022"/>
            <a:ext cx="12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1F9992"/>
                </a:solidFill>
                <a:latin typeface="Century Gothic"/>
                <a:cs typeface="Century Gothic"/>
              </a:rPr>
              <a:t>CONTROL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E31BEA-9324-1D41-B9C5-993B75C2C7AC}"/>
              </a:ext>
            </a:extLst>
          </p:cNvPr>
          <p:cNvSpPr/>
          <p:nvPr/>
        </p:nvSpPr>
        <p:spPr>
          <a:xfrm>
            <a:off x="6804048" y="5330846"/>
            <a:ext cx="1292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42E2E"/>
                </a:solidFill>
                <a:latin typeface="Century Gothic"/>
                <a:cs typeface="Century Gothic"/>
              </a:rPr>
              <a:t>ASD CASE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75AC7D-BAC5-D54C-B6E2-026460574176}"/>
              </a:ext>
            </a:extLst>
          </p:cNvPr>
          <p:cNvSpPr txBox="1"/>
          <p:nvPr/>
        </p:nvSpPr>
        <p:spPr>
          <a:xfrm>
            <a:off x="4985998" y="6336268"/>
            <a:ext cx="388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Lyall </a:t>
            </a:r>
            <a:r>
              <a:rPr lang="en-US" sz="1600" i="1" dirty="0">
                <a:latin typeface="Arial"/>
                <a:cs typeface="Arial"/>
              </a:rPr>
              <a:t>et al, </a:t>
            </a:r>
            <a:r>
              <a:rPr lang="en-US" sz="1600" dirty="0">
                <a:latin typeface="Arial"/>
                <a:cs typeface="Arial"/>
              </a:rPr>
              <a:t>Environ Health </a:t>
            </a:r>
            <a:r>
              <a:rPr lang="en-US" sz="1600" dirty="0" err="1">
                <a:latin typeface="Arial"/>
                <a:cs typeface="Arial"/>
              </a:rPr>
              <a:t>Perspect</a:t>
            </a:r>
            <a:r>
              <a:rPr lang="en-US" sz="1600" dirty="0">
                <a:latin typeface="Arial"/>
                <a:cs typeface="Arial"/>
              </a:rPr>
              <a:t> 2017</a:t>
            </a:r>
          </a:p>
        </p:txBody>
      </p:sp>
      <p:pic>
        <p:nvPicPr>
          <p:cNvPr id="17" name="Picture 16" descr="danger-sign-board-500x500.jpg">
            <a:extLst>
              <a:ext uri="{FF2B5EF4-FFF2-40B4-BE49-F238E27FC236}">
                <a16:creationId xmlns:a16="http://schemas.microsoft.com/office/drawing/2014/main" id="{2E299A34-7CB6-4A47-82B2-397161376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3919" r="6458" b="9254"/>
          <a:stretch/>
        </p:blipFill>
        <p:spPr>
          <a:xfrm>
            <a:off x="699197" y="1294564"/>
            <a:ext cx="1416714" cy="124985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8192E1-DE7A-FD41-A95C-0B3010357527}"/>
              </a:ext>
            </a:extLst>
          </p:cNvPr>
          <p:cNvCxnSpPr/>
          <p:nvPr/>
        </p:nvCxnSpPr>
        <p:spPr>
          <a:xfrm>
            <a:off x="2061473" y="4267808"/>
            <a:ext cx="446953" cy="214783"/>
          </a:xfrm>
          <a:prstGeom prst="straightConnector1">
            <a:avLst/>
          </a:prstGeom>
          <a:ln>
            <a:solidFill>
              <a:srgbClr val="1F999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503EA2-F44D-4A45-BE80-5DCEEBE5366D}"/>
              </a:ext>
            </a:extLst>
          </p:cNvPr>
          <p:cNvCxnSpPr/>
          <p:nvPr/>
        </p:nvCxnSpPr>
        <p:spPr>
          <a:xfrm>
            <a:off x="6480993" y="4420208"/>
            <a:ext cx="446953" cy="214783"/>
          </a:xfrm>
          <a:prstGeom prst="straightConnector1">
            <a:avLst/>
          </a:prstGeom>
          <a:ln>
            <a:solidFill>
              <a:srgbClr val="BD1127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baby (1).png">
            <a:extLst>
              <a:ext uri="{FF2B5EF4-FFF2-40B4-BE49-F238E27FC236}">
                <a16:creationId xmlns:a16="http://schemas.microsoft.com/office/drawing/2014/main" id="{011FDA78-A9D4-6040-AA4D-F933AD785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51" y="4074007"/>
            <a:ext cx="1203537" cy="1203537"/>
          </a:xfrm>
          <a:prstGeom prst="rect">
            <a:avLst/>
          </a:prstGeom>
        </p:spPr>
      </p:pic>
      <p:pic>
        <p:nvPicPr>
          <p:cNvPr id="22" name="Picture 21" descr="baby (1).png">
            <a:extLst>
              <a:ext uri="{FF2B5EF4-FFF2-40B4-BE49-F238E27FC236}">
                <a16:creationId xmlns:a16="http://schemas.microsoft.com/office/drawing/2014/main" id="{8FA62550-4761-AA4F-B1D0-89A0F873FB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16" y="4045415"/>
            <a:ext cx="1203537" cy="1203537"/>
          </a:xfrm>
          <a:prstGeom prst="rect">
            <a:avLst/>
          </a:prstGeom>
        </p:spPr>
      </p:pic>
      <p:pic>
        <p:nvPicPr>
          <p:cNvPr id="23" name="Picture 22" descr="danger-sign-board-500x500.jpg">
            <a:extLst>
              <a:ext uri="{FF2B5EF4-FFF2-40B4-BE49-F238E27FC236}">
                <a16:creationId xmlns:a16="http://schemas.microsoft.com/office/drawing/2014/main" id="{35709F15-C3DF-E24A-BF21-A2C6FB2D3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3919" r="6458" b="9254"/>
          <a:stretch/>
        </p:blipFill>
        <p:spPr>
          <a:xfrm>
            <a:off x="4985998" y="1375572"/>
            <a:ext cx="1416714" cy="124985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F541861-6250-3F40-B3EC-C1D4261DD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1118" y="1279222"/>
            <a:ext cx="1270000" cy="127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947448-8E91-AA43-BFBA-F78C4F540BCB}"/>
              </a:ext>
            </a:extLst>
          </p:cNvPr>
          <p:cNvSpPr/>
          <p:nvPr/>
        </p:nvSpPr>
        <p:spPr>
          <a:xfrm>
            <a:off x="237217" y="149441"/>
            <a:ext cx="66127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Ask a specific question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8D6DAE6-0E22-DF45-A9FC-53EEE40B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150" y="1692623"/>
            <a:ext cx="4679745" cy="2215991"/>
          </a:xfrm>
        </p:spPr>
        <p:txBody>
          <a:bodyPr/>
          <a:lstStyle/>
          <a:p>
            <a:pPr algn="ctr"/>
            <a:r>
              <a:rPr lang="en-US" sz="3200" b="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 the pregnant women with more chemical pollutants in the blood have more autistic children?</a:t>
            </a:r>
          </a:p>
        </p:txBody>
      </p:sp>
    </p:spTree>
    <p:extLst>
      <p:ext uri="{BB962C8B-B14F-4D97-AF65-F5344CB8AC3E}">
        <p14:creationId xmlns:p14="http://schemas.microsoft.com/office/powerpoint/2010/main" val="2744459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1CE049-9207-3D4A-88E2-F120A0E0C9FC}"/>
              </a:ext>
            </a:extLst>
          </p:cNvPr>
          <p:cNvSpPr/>
          <p:nvPr/>
        </p:nvSpPr>
        <p:spPr>
          <a:xfrm>
            <a:off x="76563" y="128189"/>
            <a:ext cx="11351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6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2. Understand the system you are going to study</a:t>
            </a:r>
            <a:endParaRPr lang="en-US" sz="360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79FCF1-66B4-BD41-BF21-27384CF41A3E}"/>
              </a:ext>
            </a:extLst>
          </p:cNvPr>
          <p:cNvGrpSpPr/>
          <p:nvPr/>
        </p:nvGrpSpPr>
        <p:grpSpPr>
          <a:xfrm>
            <a:off x="931024" y="1653906"/>
            <a:ext cx="9279775" cy="3581580"/>
            <a:chOff x="448424" y="1250412"/>
            <a:chExt cx="9279775" cy="35815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E197EFE-9650-0D48-808E-3EB2F4F4F653}"/>
                </a:ext>
              </a:extLst>
            </p:cNvPr>
            <p:cNvGrpSpPr/>
            <p:nvPr/>
          </p:nvGrpSpPr>
          <p:grpSpPr>
            <a:xfrm>
              <a:off x="482599" y="1250412"/>
              <a:ext cx="9042401" cy="3550188"/>
              <a:chOff x="1220733" y="2095500"/>
              <a:chExt cx="9042401" cy="3550188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70B1245F-CFE9-CD4D-BEBB-14956D6CE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1650" y="2095500"/>
                <a:ext cx="0" cy="3550188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D93B0611-B34A-8B4E-AB23-6CE29C4513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20733" y="2743200"/>
                <a:ext cx="9042401" cy="0"/>
              </a:xfrm>
              <a:prstGeom prst="line">
                <a:avLst/>
              </a:prstGeom>
              <a:ln w="3492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CFE7E0-A614-CF43-8E48-7C1A3AAD4FA6}"/>
                  </a:ext>
                </a:extLst>
              </p:cNvPr>
              <p:cNvSpPr txBox="1"/>
              <p:nvPr/>
            </p:nvSpPr>
            <p:spPr>
              <a:xfrm>
                <a:off x="6169989" y="2104698"/>
                <a:ext cx="316304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b="1" dirty="0">
                    <a:solidFill>
                      <a:schemeClr val="tx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Experimental studies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175083-F9DF-CB46-951E-667F949B53BD}"/>
                  </a:ext>
                </a:extLst>
              </p:cNvPr>
              <p:cNvSpPr txBox="1"/>
              <p:nvPr/>
            </p:nvSpPr>
            <p:spPr>
              <a:xfrm>
                <a:off x="1429706" y="2095500"/>
                <a:ext cx="327525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b="1" dirty="0">
                    <a:solidFill>
                      <a:schemeClr val="tx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Observational studies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81B8D2-CE04-1E43-A69C-8A2DC522009E}"/>
                </a:ext>
              </a:extLst>
            </p:cNvPr>
            <p:cNvSpPr txBox="1"/>
            <p:nvPr/>
          </p:nvSpPr>
          <p:spPr>
            <a:xfrm>
              <a:off x="448424" y="2031225"/>
              <a:ext cx="442118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Researchers don’t assign exposure</a:t>
              </a:r>
            </a:p>
            <a:p>
              <a:endPara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r>
                <a:rPr lang="en-US" sz="2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Observing what is already happening</a:t>
              </a:r>
            </a:p>
            <a:p>
              <a:endPara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r>
                <a:rPr lang="en-US" sz="2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No establishing cause-effect</a:t>
              </a:r>
            </a:p>
            <a:p>
              <a:endPara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r>
                <a:rPr lang="en-US" sz="2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Ex. Case-controls, cohort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014ED8-D49F-2148-A1D5-7497CC23AE9B}"/>
                </a:ext>
              </a:extLst>
            </p:cNvPr>
            <p:cNvSpPr txBox="1"/>
            <p:nvPr/>
          </p:nvSpPr>
          <p:spPr>
            <a:xfrm>
              <a:off x="5380941" y="2031225"/>
              <a:ext cx="434725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Researchers manipulate factors</a:t>
              </a:r>
            </a:p>
            <a:p>
              <a:endPara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r>
                <a:rPr lang="en-US" sz="2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Create a treatment and compare the response</a:t>
              </a:r>
            </a:p>
            <a:p>
              <a:endPara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r>
                <a:rPr lang="en-US" sz="2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Changes cause an effect</a:t>
              </a:r>
            </a:p>
            <a:p>
              <a:endPara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  <a:p>
              <a:r>
                <a:rPr lang="en-US" sz="22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Ex.Clinical</a:t>
              </a:r>
              <a:r>
                <a:rPr lang="en-US" sz="2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trials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7599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8947448-8E91-AA43-BFBA-F78C4F540BCB}"/>
              </a:ext>
            </a:extLst>
          </p:cNvPr>
          <p:cNvSpPr/>
          <p:nvPr/>
        </p:nvSpPr>
        <p:spPr>
          <a:xfrm>
            <a:off x="237217" y="149441"/>
            <a:ext cx="75360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3. Formulate your hypothesis</a:t>
            </a:r>
            <a:endParaRPr lang="en-US" sz="40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6C84F2-94D9-4F63-4445-3C1C9CD932AD}"/>
              </a:ext>
            </a:extLst>
          </p:cNvPr>
          <p:cNvSpPr/>
          <p:nvPr/>
        </p:nvSpPr>
        <p:spPr>
          <a:xfrm>
            <a:off x="237217" y="1520785"/>
            <a:ext cx="111828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b="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The amount of chemical pollutants in the blood of pregnant women negatively affect the fetal brain development and increase the risk of autism in children.</a:t>
            </a:r>
          </a:p>
          <a:p>
            <a:pPr marL="457200" indent="-457200">
              <a:buAutoNum type="arabicPeriod"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indent="-457200">
              <a:buAutoNum type="arabicPeriod"/>
            </a:pPr>
            <a:r>
              <a:rPr lang="en-US" sz="2400" b="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The mother exposed to more pollutants will have more autistic children than mother less exposed to pollutants.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E7584-DE8D-6D82-DC38-98B071599ACE}"/>
              </a:ext>
            </a:extLst>
          </p:cNvPr>
          <p:cNvSpPr txBox="1"/>
          <p:nvPr/>
        </p:nvSpPr>
        <p:spPr>
          <a:xfrm>
            <a:off x="237217" y="4460396"/>
            <a:ext cx="111828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400" b="1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H</a:t>
            </a:r>
            <a:r>
              <a:rPr lang="en-US" sz="2400" b="1" baseline="-250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0</a:t>
            </a:r>
            <a:r>
              <a:rPr lang="en-US" sz="2400" b="1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: </a:t>
            </a:r>
            <a:r>
              <a:rPr lang="en-US" sz="24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The pollutants exposure in the blood during pregnancy has no effect on the fetal brain development.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400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400" b="1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H</a:t>
            </a:r>
            <a:r>
              <a:rPr lang="en-US" sz="2400" b="1" baseline="-250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1</a:t>
            </a:r>
            <a:r>
              <a:rPr lang="en-US" sz="24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:  The pollutants exposure in the blood during pregnancy has a negative effect on the fetal brain development.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DCF4E3-12E2-2B78-048B-81C171274A1C}"/>
              </a:ext>
            </a:extLst>
          </p:cNvPr>
          <p:cNvSpPr txBox="1"/>
          <p:nvPr/>
        </p:nvSpPr>
        <p:spPr>
          <a:xfrm>
            <a:off x="122917" y="3636921"/>
            <a:ext cx="11617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and then write a null and alternative hypothesis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533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5EEFE9-A697-DD4F-A49C-F55E1937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070"/>
            <a:ext cx="10515600" cy="679673"/>
          </a:xfrm>
        </p:spPr>
        <p:txBody>
          <a:bodyPr/>
          <a:lstStyle/>
          <a:p>
            <a:r>
              <a:rPr lang="en" sz="4800" b="0" dirty="0"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Introductions</a:t>
            </a:r>
            <a:endParaRPr lang="en-US" sz="4800" b="0" dirty="0"/>
          </a:p>
        </p:txBody>
      </p:sp>
      <p:sp>
        <p:nvSpPr>
          <p:cNvPr id="9" name="Google Shape;120;p29">
            <a:extLst>
              <a:ext uri="{FF2B5EF4-FFF2-40B4-BE49-F238E27FC236}">
                <a16:creationId xmlns:a16="http://schemas.microsoft.com/office/drawing/2014/main" id="{75C4F977-DFC5-804D-B61D-493AB54FD74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>
              <a:spcBef>
                <a:spcPts val="1333"/>
              </a:spcBef>
            </a:pPr>
            <a:r>
              <a:rPr lang="en-US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  <a:sym typeface="Arial"/>
              </a:rPr>
              <a:t>Michela </a:t>
            </a:r>
            <a:r>
              <a:rPr lang="en-US" sz="30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  <a:sym typeface="Arial"/>
              </a:rPr>
              <a:t>Traglia</a:t>
            </a:r>
            <a:endParaRPr lang="en-US" sz="3000" dirty="0"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  <a:sym typeface="Arial"/>
            </a:endParaRPr>
          </a:p>
          <a:p>
            <a:pPr marL="609585">
              <a:spcBef>
                <a:spcPts val="1333"/>
              </a:spcBef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  <a:sym typeface="Arial"/>
              </a:rPr>
              <a:t>Statistician III</a:t>
            </a:r>
          </a:p>
          <a:p>
            <a:pPr marL="609585">
              <a:spcBef>
                <a:spcPts val="1333"/>
              </a:spcBef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  <a:sym typeface="Arial"/>
            </a:endParaRPr>
          </a:p>
          <a:p>
            <a:pPr marL="609585">
              <a:spcBef>
                <a:spcPts val="1333"/>
              </a:spcBef>
            </a:pPr>
            <a:r>
              <a:rPr lang="en-US" sz="30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  <a:sym typeface="Arial"/>
              </a:rPr>
              <a:t>Reuben Thomas</a:t>
            </a:r>
          </a:p>
          <a:p>
            <a:pPr marL="609585">
              <a:spcBef>
                <a:spcPts val="1333"/>
              </a:spcBef>
              <a:buClr>
                <a:schemeClr val="dk1"/>
              </a:buClr>
              <a:buSzPct val="55000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  <a:sym typeface="Arial"/>
              </a:rPr>
              <a:t>Associate Core Director  </a:t>
            </a:r>
          </a:p>
          <a:p>
            <a:pPr marL="609585">
              <a:spcBef>
                <a:spcPts val="1333"/>
              </a:spcBef>
            </a:pPr>
            <a:endParaRPr lang="en-US" sz="2667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36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1C9907-E4BE-734A-8308-04EBAF0EFA9F}"/>
              </a:ext>
            </a:extLst>
          </p:cNvPr>
          <p:cNvSpPr/>
          <p:nvPr/>
        </p:nvSpPr>
        <p:spPr>
          <a:xfrm>
            <a:off x="366079" y="268377"/>
            <a:ext cx="9175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4. Consider the variables of interest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A7E3F-95D9-C94B-BC90-371CB6576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79" y="1133613"/>
            <a:ext cx="8864316" cy="2961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4670F4-2EE6-B542-96A9-C0DB4BA53F24}"/>
              </a:ext>
            </a:extLst>
          </p:cNvPr>
          <p:cNvSpPr/>
          <p:nvPr/>
        </p:nvSpPr>
        <p:spPr>
          <a:xfrm>
            <a:off x="9835265" y="6611779"/>
            <a:ext cx="23567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Poppins" pitchFamily="2" charset="77"/>
                <a:cs typeface="Poppins" pitchFamily="2" charset="77"/>
              </a:rPr>
              <a:t>Image source: by Hannah Bonville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0705B2-36ED-33B0-0C72-4C6AFA3A1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40"/>
          <a:stretch/>
        </p:blipFill>
        <p:spPr>
          <a:xfrm>
            <a:off x="6345143" y="4075467"/>
            <a:ext cx="1894717" cy="2557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60F246-0F8A-022A-81AE-C59F13673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36"/>
          <a:stretch/>
        </p:blipFill>
        <p:spPr>
          <a:xfrm>
            <a:off x="779857" y="4028197"/>
            <a:ext cx="1963821" cy="2583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EB93A-A704-BBF3-E32C-A0673BD5CC31}"/>
              </a:ext>
            </a:extLst>
          </p:cNvPr>
          <p:cNvSpPr txBox="1"/>
          <p:nvPr/>
        </p:nvSpPr>
        <p:spPr>
          <a:xfrm>
            <a:off x="8286826" y="5003020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Autism in children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43E4F-BA7B-CF52-3A8A-BF46DDB4E2B0}"/>
              </a:ext>
            </a:extLst>
          </p:cNvPr>
          <p:cNvSpPr txBox="1"/>
          <p:nvPr/>
        </p:nvSpPr>
        <p:spPr>
          <a:xfrm>
            <a:off x="2743678" y="5014865"/>
            <a:ext cx="25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Pollutants measurement</a:t>
            </a:r>
          </a:p>
        </p:txBody>
      </p:sp>
    </p:spTree>
    <p:extLst>
      <p:ext uri="{BB962C8B-B14F-4D97-AF65-F5344CB8AC3E}">
        <p14:creationId xmlns:p14="http://schemas.microsoft.com/office/powerpoint/2010/main" val="2914358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826A68-5600-DD41-EE2C-FF7D9B9A6A40}"/>
              </a:ext>
            </a:extLst>
          </p:cNvPr>
          <p:cNvSpPr/>
          <p:nvPr/>
        </p:nvSpPr>
        <p:spPr>
          <a:xfrm>
            <a:off x="144319" y="5656115"/>
            <a:ext cx="122615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an </a:t>
            </a:r>
            <a:r>
              <a:rPr lang="en-US" sz="2200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experiment</a:t>
            </a: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you manipulate an independent variable to study </a:t>
            </a:r>
            <a:r>
              <a:rPr lang="en-US" sz="2200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its effects </a:t>
            </a: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on a dependent variable (response)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5941B-570F-5B9A-FA09-724118F71395}"/>
              </a:ext>
            </a:extLst>
          </p:cNvPr>
          <p:cNvSpPr txBox="1"/>
          <p:nvPr/>
        </p:nvSpPr>
        <p:spPr>
          <a:xfrm>
            <a:off x="2364301" y="3034192"/>
            <a:ext cx="14895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Risk factors</a:t>
            </a:r>
          </a:p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Genotype</a:t>
            </a:r>
          </a:p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X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EA6CE-CEB5-8338-F374-F8DECB11E8D1}"/>
              </a:ext>
            </a:extLst>
          </p:cNvPr>
          <p:cNvSpPr txBox="1"/>
          <p:nvPr/>
        </p:nvSpPr>
        <p:spPr>
          <a:xfrm>
            <a:off x="7679354" y="3034192"/>
            <a:ext cx="21483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Disease</a:t>
            </a:r>
          </a:p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Gene expression </a:t>
            </a:r>
          </a:p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3D0FD-9A40-46FF-DE83-B83BF1ED6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4" y="1777856"/>
            <a:ext cx="11555451" cy="9454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E6B72A-1F05-F348-9C52-79C8B81FABD2}"/>
              </a:ext>
            </a:extLst>
          </p:cNvPr>
          <p:cNvSpPr/>
          <p:nvPr/>
        </p:nvSpPr>
        <p:spPr>
          <a:xfrm>
            <a:off x="144319" y="90321"/>
            <a:ext cx="120476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rgbClr val="14A1D4"/>
                </a:solidFill>
                <a:effectLst/>
                <a:latin typeface=""/>
              </a:rPr>
              <a:t>Experimental design is used to establish the effect an independent variable has on a dependent variable.</a:t>
            </a:r>
            <a:endParaRPr lang="en-US" sz="3000" dirty="0">
              <a:solidFill>
                <a:srgbClr val="14A1D4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86982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1CE049-9207-3D4A-88E2-F120A0E0C9FC}"/>
              </a:ext>
            </a:extLst>
          </p:cNvPr>
          <p:cNvSpPr/>
          <p:nvPr/>
        </p:nvSpPr>
        <p:spPr>
          <a:xfrm>
            <a:off x="237216" y="3562112"/>
            <a:ext cx="10060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5. From the population to a sample</a:t>
            </a:r>
            <a:endParaRPr lang="en-US" sz="440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602E7-9FF4-5D46-B76B-9CF70ED20ED1}"/>
              </a:ext>
            </a:extLst>
          </p:cNvPr>
          <p:cNvSpPr/>
          <p:nvPr/>
        </p:nvSpPr>
        <p:spPr>
          <a:xfrm>
            <a:off x="237216" y="918882"/>
            <a:ext cx="11881989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84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1CE049-9207-3D4A-88E2-F120A0E0C9FC}"/>
              </a:ext>
            </a:extLst>
          </p:cNvPr>
          <p:cNvSpPr/>
          <p:nvPr/>
        </p:nvSpPr>
        <p:spPr>
          <a:xfrm>
            <a:off x="237217" y="149441"/>
            <a:ext cx="95718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Biological and experimental units</a:t>
            </a:r>
            <a:endParaRPr lang="en-US" sz="440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602E7-9FF4-5D46-B76B-9CF70ED20ED1}"/>
              </a:ext>
            </a:extLst>
          </p:cNvPr>
          <p:cNvSpPr/>
          <p:nvPr/>
        </p:nvSpPr>
        <p:spPr>
          <a:xfrm>
            <a:off x="237216" y="918882"/>
            <a:ext cx="11881989" cy="5560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Entities to which we apply treatment and on which we make observations and inferences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Animal or human subject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Raw material for some processing operation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Condition that exist at a point in time or trial?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Experimental units are the smallest entities that can be independently assigned to a treatment (e.g., animal, litter, cage, well).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47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1CE049-9207-3D4A-88E2-F120A0E0C9FC}"/>
              </a:ext>
            </a:extLst>
          </p:cNvPr>
          <p:cNvSpPr/>
          <p:nvPr/>
        </p:nvSpPr>
        <p:spPr>
          <a:xfrm>
            <a:off x="237217" y="149441"/>
            <a:ext cx="8762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Experimental design guides in </a:t>
            </a:r>
            <a:endParaRPr lang="en-US" sz="440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602E7-9FF4-5D46-B76B-9CF70ED20ED1}"/>
              </a:ext>
            </a:extLst>
          </p:cNvPr>
          <p:cNvSpPr/>
          <p:nvPr/>
        </p:nvSpPr>
        <p:spPr>
          <a:xfrm>
            <a:off x="237217" y="2208839"/>
            <a:ext cx="11881989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ollecting the maximum volume of relevant and required data for the subject of the research, at minimum resource spend.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333333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valuating the source of variations, variables/factors that affect the system.</a:t>
            </a: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333333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It is an efficient method to minimize the number of experiments and gather the maximum amount of appropriate data.</a:t>
            </a:r>
            <a:endParaRPr lang="en-US" sz="2400" dirty="0">
              <a:solidFill>
                <a:srgbClr val="333333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478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CD5D-400B-7D46-BC06-2F05085A425B}"/>
              </a:ext>
            </a:extLst>
          </p:cNvPr>
          <p:cNvSpPr txBox="1">
            <a:spLocks/>
          </p:cNvSpPr>
          <p:nvPr/>
        </p:nvSpPr>
        <p:spPr>
          <a:xfrm>
            <a:off x="127202" y="173679"/>
            <a:ext cx="10443411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Target population - generalization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0FCB2-1633-3845-B4AE-46445353510A}"/>
              </a:ext>
            </a:extLst>
          </p:cNvPr>
          <p:cNvSpPr txBox="1">
            <a:spLocks/>
          </p:cNvSpPr>
          <p:nvPr/>
        </p:nvSpPr>
        <p:spPr>
          <a:xfrm>
            <a:off x="448917" y="1066800"/>
            <a:ext cx="9799983" cy="405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All subjects/units that we want base our claims/conclusions on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cardiac tissue of all mice at embryonic stage E9.5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All children below 5 years old who are diagnosed with autism</a:t>
            </a:r>
          </a:p>
          <a:p>
            <a:pPr lvl="1">
              <a:lnSpc>
                <a:spcPct val="200000"/>
              </a:lnSpc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All mother that were pregnant in a geographical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8C570-CA09-C745-AECD-FF284826E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50" y="4150340"/>
            <a:ext cx="2857500" cy="22764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137638-EC04-0849-9CCF-2AF136382666}"/>
              </a:ext>
            </a:extLst>
          </p:cNvPr>
          <p:cNvSpPr/>
          <p:nvPr/>
        </p:nvSpPr>
        <p:spPr>
          <a:xfrm>
            <a:off x="448917" y="4873078"/>
            <a:ext cx="8188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A4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Data is expensive</a:t>
            </a:r>
          </a:p>
          <a:p>
            <a:r>
              <a:rPr lang="en-US" sz="2400" dirty="0">
                <a:solidFill>
                  <a:srgbClr val="002A4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Studying of the sample  </a:t>
            </a:r>
            <a:r>
              <a:rPr lang="en-US" sz="2400" dirty="0">
                <a:solidFill>
                  <a:srgbClr val="002A4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sym typeface="Wingdings" panose="05000000000000000000" pitchFamily="2" charset="2"/>
              </a:rPr>
              <a:t> Conclusion on the population</a:t>
            </a:r>
            <a:endParaRPr lang="en-US" sz="2400" dirty="0">
              <a:solidFill>
                <a:srgbClr val="002A4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A689EF-51F4-EAA7-3391-A66D7BAD5F4C}"/>
              </a:ext>
            </a:extLst>
          </p:cNvPr>
          <p:cNvSpPr txBox="1"/>
          <p:nvPr/>
        </p:nvSpPr>
        <p:spPr>
          <a:xfrm>
            <a:off x="305806" y="1767006"/>
            <a:ext cx="118861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As always, it depends…  </a:t>
            </a: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on what we want to do (differential gene expression, variant detection, GWAS, …)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on the variability between samples (cell lines, inbred animals, patients, …)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on the magnitude of the expected effect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1C3A5-9072-B92A-E729-37202BE0015A}"/>
              </a:ext>
            </a:extLst>
          </p:cNvPr>
          <p:cNvSpPr txBox="1">
            <a:spLocks/>
          </p:cNvSpPr>
          <p:nvPr/>
        </p:nvSpPr>
        <p:spPr>
          <a:xfrm>
            <a:off x="127202" y="173679"/>
            <a:ext cx="10443411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Sample size</a:t>
            </a:r>
          </a:p>
        </p:txBody>
      </p:sp>
    </p:spTree>
    <p:extLst>
      <p:ext uri="{BB962C8B-B14F-4D97-AF65-F5344CB8AC3E}">
        <p14:creationId xmlns:p14="http://schemas.microsoft.com/office/powerpoint/2010/main" val="1149338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301CB3-94EC-934C-B920-0851630BB676}"/>
              </a:ext>
            </a:extLst>
          </p:cNvPr>
          <p:cNvSpPr/>
          <p:nvPr/>
        </p:nvSpPr>
        <p:spPr>
          <a:xfrm>
            <a:off x="398582" y="4523014"/>
            <a:ext cx="113948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2A4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The goal is to collect enough data from a sample to statistically test whether you can reasonably reject the null hypothesis in favor of the alternative hypothesis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4D5A5-8A42-D846-90D7-8E89FB148226}"/>
              </a:ext>
            </a:extLst>
          </p:cNvPr>
          <p:cNvSpPr/>
          <p:nvPr/>
        </p:nvSpPr>
        <p:spPr>
          <a:xfrm>
            <a:off x="398583" y="116704"/>
            <a:ext cx="113948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Is  a larger sample sizes always better?</a:t>
            </a:r>
          </a:p>
          <a:p>
            <a:endParaRPr lang="en-US" sz="320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Sample size -&gt; amount of information -&gt; precision (margin of error) / level of confidence in our sample estimates.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High variability -&gt; Greater uncertainty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Larger sample size -&gt; more information -&gt; less uncertainty</a:t>
            </a:r>
            <a:r>
              <a:rPr lang="en-US" sz="32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 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	</a:t>
            </a:r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+ Greater precision and power</a:t>
            </a:r>
          </a:p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  Cost more time and money</a:t>
            </a:r>
          </a:p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610832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0E750-D4ED-C540-9505-797A1307AE63}"/>
              </a:ext>
            </a:extLst>
          </p:cNvPr>
          <p:cNvSpPr/>
          <p:nvPr/>
        </p:nvSpPr>
        <p:spPr>
          <a:xfrm>
            <a:off x="171706" y="1147203"/>
            <a:ext cx="11848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scRNA</a:t>
            </a: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-seq experiment – gene expression differences between WT and mutated mice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FD4A93-5D4B-1F07-BF5D-01408C600A83}"/>
              </a:ext>
            </a:extLst>
          </p:cNvPr>
          <p:cNvGrpSpPr/>
          <p:nvPr/>
        </p:nvGrpSpPr>
        <p:grpSpPr>
          <a:xfrm>
            <a:off x="1994894" y="1764721"/>
            <a:ext cx="8202209" cy="4744587"/>
            <a:chOff x="1926772" y="1829706"/>
            <a:chExt cx="8202209" cy="474458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BDF1DF-483B-BD93-CBC7-09B0C0A56780}"/>
                </a:ext>
              </a:extLst>
            </p:cNvPr>
            <p:cNvGrpSpPr/>
            <p:nvPr/>
          </p:nvGrpSpPr>
          <p:grpSpPr>
            <a:xfrm>
              <a:off x="1926772" y="1829706"/>
              <a:ext cx="8202209" cy="4744587"/>
              <a:chOff x="1975757" y="1062263"/>
              <a:chExt cx="8202209" cy="474458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B5077BB-F53D-1760-4645-7DD5E20EE019}"/>
                  </a:ext>
                </a:extLst>
              </p:cNvPr>
              <p:cNvGrpSpPr/>
              <p:nvPr/>
            </p:nvGrpSpPr>
            <p:grpSpPr>
              <a:xfrm>
                <a:off x="1975757" y="1062263"/>
                <a:ext cx="8202209" cy="3613151"/>
                <a:chOff x="1975757" y="1062263"/>
                <a:chExt cx="8202209" cy="3613151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6B5CA81-3E41-875A-9EA4-950CE4CFEC5E}"/>
                    </a:ext>
                  </a:extLst>
                </p:cNvPr>
                <p:cNvSpPr/>
                <p:nvPr/>
              </p:nvSpPr>
              <p:spPr>
                <a:xfrm>
                  <a:off x="1975757" y="3020786"/>
                  <a:ext cx="718457" cy="4082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7DC92FB8-5C92-E62A-7F1D-BA4B06F885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47424"/>
                <a:stretch/>
              </p:blipFill>
              <p:spPr>
                <a:xfrm>
                  <a:off x="1975757" y="1062263"/>
                  <a:ext cx="7600161" cy="2823937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C43642B-C456-E5F2-BC69-F43C996FFF21}"/>
                    </a:ext>
                  </a:extLst>
                </p:cNvPr>
                <p:cNvSpPr/>
                <p:nvPr/>
              </p:nvSpPr>
              <p:spPr>
                <a:xfrm>
                  <a:off x="4343400" y="3429000"/>
                  <a:ext cx="3951514" cy="2939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AF407B0-1BD7-DA36-E65C-ABC8F7CCD1BD}"/>
                    </a:ext>
                  </a:extLst>
                </p:cNvPr>
                <p:cNvSpPr/>
                <p:nvPr/>
              </p:nvSpPr>
              <p:spPr>
                <a:xfrm>
                  <a:off x="4343400" y="4381500"/>
                  <a:ext cx="4572000" cy="2939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3E0E1CF-8B07-C25F-AD82-CE768DD30410}"/>
                    </a:ext>
                  </a:extLst>
                </p:cNvPr>
                <p:cNvSpPr/>
                <p:nvPr/>
              </p:nvSpPr>
              <p:spPr>
                <a:xfrm>
                  <a:off x="5965460" y="3049361"/>
                  <a:ext cx="4212506" cy="351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Population of animal from a given genotype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C4D73B0C-F439-0C1A-FD71-94F11EAA0C32}"/>
                    </a:ext>
                  </a:extLst>
                </p:cNvPr>
                <p:cNvSpPr/>
                <p:nvPr/>
              </p:nvSpPr>
              <p:spPr>
                <a:xfrm>
                  <a:off x="2367642" y="3886200"/>
                  <a:ext cx="7347857" cy="7892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9622C6-6887-0530-E21B-174F5C3688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7396"/>
              <a:stretch/>
            </p:blipFill>
            <p:spPr>
              <a:xfrm>
                <a:off x="2115338" y="4055606"/>
                <a:ext cx="7600161" cy="1751244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B48537-6568-DCD8-C879-B80BB66DD7B2}"/>
                </a:ext>
              </a:extLst>
            </p:cNvPr>
            <p:cNvSpPr/>
            <p:nvPr/>
          </p:nvSpPr>
          <p:spPr>
            <a:xfrm>
              <a:off x="4294415" y="3346675"/>
              <a:ext cx="5834565" cy="35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rgbClr val="14A1D4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Sampling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D7E66B8-301E-FBB4-0C77-075C38E44159}"/>
              </a:ext>
            </a:extLst>
          </p:cNvPr>
          <p:cNvSpPr txBox="1"/>
          <p:nvPr/>
        </p:nvSpPr>
        <p:spPr>
          <a:xfrm>
            <a:off x="171706" y="2170852"/>
            <a:ext cx="421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H0: ?</a:t>
            </a:r>
          </a:p>
          <a:p>
            <a:r>
              <a:rPr lang="en-US" sz="2400" b="1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H1: ?</a:t>
            </a:r>
            <a:endParaRPr lang="en-US" sz="2400" b="1" dirty="0">
              <a:solidFill>
                <a:srgbClr val="14A1D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E88005-1F99-4900-0497-63786EC45EEF}"/>
              </a:ext>
            </a:extLst>
          </p:cNvPr>
          <p:cNvSpPr txBox="1"/>
          <p:nvPr/>
        </p:nvSpPr>
        <p:spPr>
          <a:xfrm>
            <a:off x="152578" y="252686"/>
            <a:ext cx="6204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Replicates</a:t>
            </a:r>
          </a:p>
        </p:txBody>
      </p:sp>
    </p:spTree>
    <p:extLst>
      <p:ext uri="{BB962C8B-B14F-4D97-AF65-F5344CB8AC3E}">
        <p14:creationId xmlns:p14="http://schemas.microsoft.com/office/powerpoint/2010/main" val="5935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53B0F8-8276-B74D-8B9A-BDC74530EB3C}"/>
              </a:ext>
            </a:extLst>
          </p:cNvPr>
          <p:cNvSpPr/>
          <p:nvPr/>
        </p:nvSpPr>
        <p:spPr>
          <a:xfrm>
            <a:off x="227035" y="3228991"/>
            <a:ext cx="11676790" cy="2796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Biological vs technical replicates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Number of replicate runs that will give a high probability of detecting an effect of practical importance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Use biological replicates to answer biological questions, and technical replicates to answer technical questions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0E750-D4ED-C540-9505-797A1307AE63}"/>
              </a:ext>
            </a:extLst>
          </p:cNvPr>
          <p:cNvSpPr/>
          <p:nvPr/>
        </p:nvSpPr>
        <p:spPr>
          <a:xfrm>
            <a:off x="343413" y="168624"/>
            <a:ext cx="79640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Replicates – variance estimation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C40A3-953B-7D4D-9C0A-4F2FE898C3AD}"/>
              </a:ext>
            </a:extLst>
          </p:cNvPr>
          <p:cNvSpPr/>
          <p:nvPr/>
        </p:nvSpPr>
        <p:spPr>
          <a:xfrm>
            <a:off x="343413" y="1308540"/>
            <a:ext cx="11069655" cy="154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How large differences are you looking for?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is the expected expression difference of targeted biology in these samples?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Will ”no change” be a desired significant result? </a:t>
            </a:r>
          </a:p>
        </p:txBody>
      </p:sp>
    </p:spTree>
    <p:extLst>
      <p:ext uri="{BB962C8B-B14F-4D97-AF65-F5344CB8AC3E}">
        <p14:creationId xmlns:p14="http://schemas.microsoft.com/office/powerpoint/2010/main" val="2161804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29">
            <a:extLst>
              <a:ext uri="{FF2B5EF4-FFF2-40B4-BE49-F238E27FC236}">
                <a16:creationId xmlns:a16="http://schemas.microsoft.com/office/drawing/2014/main" id="{98D6EBA8-8114-8547-9743-6E8D0EDDFEFC}"/>
              </a:ext>
            </a:extLst>
          </p:cNvPr>
          <p:cNvSpPr txBox="1">
            <a:spLocks/>
          </p:cNvSpPr>
          <p:nvPr/>
        </p:nvSpPr>
        <p:spPr>
          <a:xfrm>
            <a:off x="359898" y="413034"/>
            <a:ext cx="10515600" cy="9824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15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1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  <a:sym typeface="Arial"/>
              </a:rPr>
              <a:t>Motivation of the workshop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3F7C6B-5D56-5940-9F7A-9D029BD8A8D2}"/>
              </a:ext>
            </a:extLst>
          </p:cNvPr>
          <p:cNvSpPr/>
          <p:nvPr/>
        </p:nvSpPr>
        <p:spPr>
          <a:xfrm>
            <a:off x="359898" y="1753634"/>
            <a:ext cx="11832102" cy="4406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"/>
                <a:ea typeface="Helvetica Neue Light" panose="02000403000000020004" pitchFamily="2" charset="0"/>
                <a:cs typeface="Poppins" pitchFamily="2" charset="77"/>
              </a:rPr>
              <a:t>Accessible statistical tools allow researcher to easily perform analyses 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"/>
                <a:ea typeface="Helvetica Neue Light" panose="02000403000000020004" pitchFamily="2" charset="0"/>
                <a:cs typeface="Poppins" pitchFamily="2" charset="77"/>
              </a:rPr>
              <a:t>How the program work and which setting to use?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"/>
                <a:ea typeface="Helvetica Neue Light" panose="02000403000000020004" pitchFamily="2" charset="0"/>
                <a:cs typeface="Poppins" pitchFamily="2" charset="77"/>
              </a:rPr>
              <a:t>How to interpret the results?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"/>
                <a:ea typeface="Helvetica Neue Light" panose="02000403000000020004" pitchFamily="2" charset="0"/>
                <a:cs typeface="Poppins" pitchFamily="2" charset="77"/>
              </a:rPr>
              <a:t>Hard to get defensible conclusions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"/>
                <a:ea typeface="Helvetica Neue Light" panose="02000403000000020004" pitchFamily="2" charset="0"/>
                <a:cs typeface="Poppins" pitchFamily="2" charset="77"/>
              </a:rPr>
              <a:t>Understand and critically evaluate scientific publications 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"/>
                <a:ea typeface="Helvetica Neue Light" panose="02000403000000020004" pitchFamily="2" charset="0"/>
                <a:cs typeface="Poppins" pitchFamily="2" charset="77"/>
              </a:rPr>
              <a:t>Before the statistical analysis, fundamental is to plan the 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3159630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0E750-D4ED-C540-9505-797A1307AE63}"/>
              </a:ext>
            </a:extLst>
          </p:cNvPr>
          <p:cNvSpPr/>
          <p:nvPr/>
        </p:nvSpPr>
        <p:spPr>
          <a:xfrm>
            <a:off x="343413" y="168624"/>
            <a:ext cx="1534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Poll 1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6627A0-262E-0F40-9FC8-CFCD1DED4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2" b="10293"/>
          <a:stretch/>
        </p:blipFill>
        <p:spPr>
          <a:xfrm>
            <a:off x="2273415" y="714894"/>
            <a:ext cx="4657549" cy="1812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AE921-61C0-164B-BC64-402DC5479B8E}"/>
              </a:ext>
            </a:extLst>
          </p:cNvPr>
          <p:cNvSpPr txBox="1"/>
          <p:nvPr/>
        </p:nvSpPr>
        <p:spPr>
          <a:xfrm>
            <a:off x="3009208" y="2808803"/>
            <a:ext cx="53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996C8-958D-A546-9FEB-B44035D8E19B}"/>
              </a:ext>
            </a:extLst>
          </p:cNvPr>
          <p:cNvSpPr txBox="1"/>
          <p:nvPr/>
        </p:nvSpPr>
        <p:spPr>
          <a:xfrm>
            <a:off x="5420995" y="2753535"/>
            <a:ext cx="53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C7A81B-D8D9-7C42-9646-5F7F1FE2A7EF}"/>
              </a:ext>
            </a:extLst>
          </p:cNvPr>
          <p:cNvSpPr/>
          <p:nvPr/>
        </p:nvSpPr>
        <p:spPr>
          <a:xfrm>
            <a:off x="227035" y="3228991"/>
            <a:ext cx="9548732" cy="3073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Cell cultures have been originated from one mouse (Exp A) and from 3 mice (Exp B). How many biological (n) and technical replicates in experiment A?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n=1 biological and 0 technical replicates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n=1 biological replicate and 3 technical replicates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n=3 biological replicates and 3 technical replicates</a:t>
            </a:r>
          </a:p>
        </p:txBody>
      </p:sp>
    </p:spTree>
    <p:extLst>
      <p:ext uri="{BB962C8B-B14F-4D97-AF65-F5344CB8AC3E}">
        <p14:creationId xmlns:p14="http://schemas.microsoft.com/office/powerpoint/2010/main" val="3900702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0E750-D4ED-C540-9505-797A1307AE63}"/>
              </a:ext>
            </a:extLst>
          </p:cNvPr>
          <p:cNvSpPr/>
          <p:nvPr/>
        </p:nvSpPr>
        <p:spPr>
          <a:xfrm>
            <a:off x="343413" y="168624"/>
            <a:ext cx="1534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Poll 2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6627A0-262E-0F40-9FC8-CFCD1DED4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2" b="10293"/>
          <a:stretch/>
        </p:blipFill>
        <p:spPr>
          <a:xfrm>
            <a:off x="2273415" y="714894"/>
            <a:ext cx="4657549" cy="1812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AE921-61C0-164B-BC64-402DC5479B8E}"/>
              </a:ext>
            </a:extLst>
          </p:cNvPr>
          <p:cNvSpPr txBox="1"/>
          <p:nvPr/>
        </p:nvSpPr>
        <p:spPr>
          <a:xfrm>
            <a:off x="3009208" y="2808803"/>
            <a:ext cx="53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996C8-958D-A546-9FEB-B44035D8E19B}"/>
              </a:ext>
            </a:extLst>
          </p:cNvPr>
          <p:cNvSpPr txBox="1"/>
          <p:nvPr/>
        </p:nvSpPr>
        <p:spPr>
          <a:xfrm>
            <a:off x="5420995" y="2753535"/>
            <a:ext cx="53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C7A81B-D8D9-7C42-9646-5F7F1FE2A7EF}"/>
              </a:ext>
            </a:extLst>
          </p:cNvPr>
          <p:cNvSpPr/>
          <p:nvPr/>
        </p:nvSpPr>
        <p:spPr>
          <a:xfrm>
            <a:off x="227035" y="3228991"/>
            <a:ext cx="9548732" cy="2565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Cell cultures have been originated from one mouse (Exp A) and from 3 mice (Exp B). What do you have in experiment B?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 technical replicates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 biological replicates</a:t>
            </a:r>
          </a:p>
        </p:txBody>
      </p:sp>
    </p:spTree>
    <p:extLst>
      <p:ext uri="{BB962C8B-B14F-4D97-AF65-F5344CB8AC3E}">
        <p14:creationId xmlns:p14="http://schemas.microsoft.com/office/powerpoint/2010/main" val="2499456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54E0B0B-DB20-594F-9BA8-E1F04EC41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00" y="1717288"/>
            <a:ext cx="10830999" cy="38806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1CAD38-CB54-9B43-8B9C-375A0538E40D}"/>
              </a:ext>
            </a:extLst>
          </p:cNvPr>
          <p:cNvSpPr/>
          <p:nvPr/>
        </p:nvSpPr>
        <p:spPr>
          <a:xfrm>
            <a:off x="315651" y="235823"/>
            <a:ext cx="8133445" cy="976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Biological vs technical replicates </a:t>
            </a:r>
          </a:p>
        </p:txBody>
      </p:sp>
    </p:spTree>
    <p:extLst>
      <p:ext uri="{BB962C8B-B14F-4D97-AF65-F5344CB8AC3E}">
        <p14:creationId xmlns:p14="http://schemas.microsoft.com/office/powerpoint/2010/main" val="2832928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F072CB-097A-0347-BFA3-26D6B3792086}"/>
              </a:ext>
            </a:extLst>
          </p:cNvPr>
          <p:cNvSpPr txBox="1">
            <a:spLocks/>
          </p:cNvSpPr>
          <p:nvPr/>
        </p:nvSpPr>
        <p:spPr>
          <a:xfrm>
            <a:off x="304800" y="443367"/>
            <a:ext cx="1066800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How many n? </a:t>
            </a:r>
          </a:p>
          <a:p>
            <a:endParaRPr lang="en-US" sz="4000" b="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Do we need to perform a statistical power calculation?</a:t>
            </a:r>
            <a:endParaRPr lang="en-US" sz="1600" dirty="0">
              <a:effectLst/>
              <a:latin typeface="Helvetica" pitchFamily="2" charset="0"/>
            </a:endParaRPr>
          </a:p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EF368E-46A7-E6EF-315D-BAB9357AA57A}"/>
              </a:ext>
            </a:extLst>
          </p:cNvPr>
          <p:cNvSpPr/>
          <p:nvPr/>
        </p:nvSpPr>
        <p:spPr>
          <a:xfrm>
            <a:off x="5929001" y="5495549"/>
            <a:ext cx="5492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solidFill>
                  <a:srgbClr val="CD28A3"/>
                </a:solidFill>
                <a:latin typeface="Poppins" pitchFamily="2" charset="77"/>
                <a:cs typeface="Poppins" pitchFamily="2" charset="77"/>
              </a:rPr>
              <a:t>Workshop Day 2 - Reuben Thomas</a:t>
            </a:r>
          </a:p>
        </p:txBody>
      </p:sp>
    </p:spTree>
    <p:extLst>
      <p:ext uri="{BB962C8B-B14F-4D97-AF65-F5344CB8AC3E}">
        <p14:creationId xmlns:p14="http://schemas.microsoft.com/office/powerpoint/2010/main" val="2394830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D0643B-75FA-20FF-A53A-DB22C8EEBF95}"/>
              </a:ext>
            </a:extLst>
          </p:cNvPr>
          <p:cNvSpPr txBox="1">
            <a:spLocks/>
          </p:cNvSpPr>
          <p:nvPr/>
        </p:nvSpPr>
        <p:spPr>
          <a:xfrm>
            <a:off x="304800" y="3545795"/>
            <a:ext cx="1188720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6. Confounding variables</a:t>
            </a:r>
          </a:p>
        </p:txBody>
      </p:sp>
    </p:spTree>
    <p:extLst>
      <p:ext uri="{BB962C8B-B14F-4D97-AF65-F5344CB8AC3E}">
        <p14:creationId xmlns:p14="http://schemas.microsoft.com/office/powerpoint/2010/main" val="2761204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643908-BFED-0B85-1F4C-B3574C1A7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8" y="1870299"/>
            <a:ext cx="11647964" cy="31174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D0643B-75FA-20FF-A53A-DB22C8EEBF95}"/>
              </a:ext>
            </a:extLst>
          </p:cNvPr>
          <p:cNvSpPr txBox="1">
            <a:spLocks/>
          </p:cNvSpPr>
          <p:nvPr/>
        </p:nvSpPr>
        <p:spPr>
          <a:xfrm>
            <a:off x="304800" y="198438"/>
            <a:ext cx="1188720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What affects the outcome of an experiment?</a:t>
            </a:r>
          </a:p>
        </p:txBody>
      </p:sp>
    </p:spTree>
    <p:extLst>
      <p:ext uri="{BB962C8B-B14F-4D97-AF65-F5344CB8AC3E}">
        <p14:creationId xmlns:p14="http://schemas.microsoft.com/office/powerpoint/2010/main" val="3747455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C03A131-8E5D-4042-83D2-E316B43C3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32" y="976263"/>
            <a:ext cx="7805735" cy="4666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BE39BE-7E18-5945-A3CC-B838D67057B4}"/>
              </a:ext>
            </a:extLst>
          </p:cNvPr>
          <p:cNvSpPr/>
          <p:nvPr/>
        </p:nvSpPr>
        <p:spPr>
          <a:xfrm>
            <a:off x="366079" y="268377"/>
            <a:ext cx="4070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A third variable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2DC2B2-A386-6A16-659B-067999A93605}"/>
              </a:ext>
            </a:extLst>
          </p:cNvPr>
          <p:cNvSpPr txBox="1"/>
          <p:nvPr/>
        </p:nvSpPr>
        <p:spPr>
          <a:xfrm>
            <a:off x="-1" y="5881737"/>
            <a:ext cx="119688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 variable that is not included in an experiment, yet affects the relationship between the two variables in an experiment.</a:t>
            </a: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34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CD5D-400B-7D46-BC06-2F05085A425B}"/>
              </a:ext>
            </a:extLst>
          </p:cNvPr>
          <p:cNvSpPr txBox="1">
            <a:spLocks/>
          </p:cNvSpPr>
          <p:nvPr/>
        </p:nvSpPr>
        <p:spPr>
          <a:xfrm>
            <a:off x="357808" y="344212"/>
            <a:ext cx="1121134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Be aware of confounding factors</a:t>
            </a:r>
            <a:endParaRPr lang="en-US" b="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0FCB2-1633-3845-B4AE-46445353510A}"/>
              </a:ext>
            </a:extLst>
          </p:cNvPr>
          <p:cNvSpPr txBox="1">
            <a:spLocks/>
          </p:cNvSpPr>
          <p:nvPr/>
        </p:nvSpPr>
        <p:spPr>
          <a:xfrm>
            <a:off x="420756" y="1400969"/>
            <a:ext cx="11350488" cy="405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observational studies (case-control, cohort studies):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confounding variables could cause unusual interpretations of data and the relationships between variables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experimental studies: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 design the experiment to eliminate (as much as possible) the risk of confounding variables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C35A40-9BC2-5F4D-82D6-379B2EA169A2}"/>
              </a:ext>
            </a:extLst>
          </p:cNvPr>
          <p:cNvSpPr/>
          <p:nvPr/>
        </p:nvSpPr>
        <p:spPr>
          <a:xfrm>
            <a:off x="218660" y="5653646"/>
            <a:ext cx="113504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D28A3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Which potential variables could be affecting the relationship between the variables in your study?</a:t>
            </a:r>
          </a:p>
        </p:txBody>
      </p:sp>
    </p:spTree>
    <p:extLst>
      <p:ext uri="{BB962C8B-B14F-4D97-AF65-F5344CB8AC3E}">
        <p14:creationId xmlns:p14="http://schemas.microsoft.com/office/powerpoint/2010/main" val="431521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31A542-92B2-2E61-D90F-5EA214E36489}"/>
              </a:ext>
            </a:extLst>
          </p:cNvPr>
          <p:cNvSpPr txBox="1"/>
          <p:nvPr/>
        </p:nvSpPr>
        <p:spPr>
          <a:xfrm>
            <a:off x="6890657" y="1254579"/>
            <a:ext cx="344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Outcome, dependent variable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77C3D-8E3F-47E2-5118-39898ABB2B3A}"/>
              </a:ext>
            </a:extLst>
          </p:cNvPr>
          <p:cNvSpPr txBox="1"/>
          <p:nvPr/>
        </p:nvSpPr>
        <p:spPr>
          <a:xfrm>
            <a:off x="2471058" y="1254579"/>
            <a:ext cx="344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Independent variable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E359E2-54E8-10A7-3233-E48CEE331B61}"/>
              </a:ext>
            </a:extLst>
          </p:cNvPr>
          <p:cNvSpPr txBox="1">
            <a:spLocks/>
          </p:cNvSpPr>
          <p:nvPr/>
        </p:nvSpPr>
        <p:spPr>
          <a:xfrm>
            <a:off x="357808" y="344212"/>
            <a:ext cx="1121134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An example…</a:t>
            </a:r>
            <a:endParaRPr lang="en-US" b="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38B9EF-F25F-5DAC-E6B6-EE3E08979810}"/>
              </a:ext>
            </a:extLst>
          </p:cNvPr>
          <p:cNvGrpSpPr/>
          <p:nvPr/>
        </p:nvGrpSpPr>
        <p:grpSpPr>
          <a:xfrm>
            <a:off x="2641600" y="1665916"/>
            <a:ext cx="6908800" cy="4014097"/>
            <a:chOff x="2641600" y="1665916"/>
            <a:chExt cx="6908800" cy="40140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922B53-DF52-B65B-CFA6-562F2C73A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756" b="1172"/>
            <a:stretch/>
          </p:blipFill>
          <p:spPr>
            <a:xfrm>
              <a:off x="2641600" y="1665916"/>
              <a:ext cx="6908800" cy="401409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BF1AF7-F0BE-A026-8A9C-5359F56E54E2}"/>
                </a:ext>
              </a:extLst>
            </p:cNvPr>
            <p:cNvSpPr/>
            <p:nvPr/>
          </p:nvSpPr>
          <p:spPr>
            <a:xfrm>
              <a:off x="5040087" y="3284990"/>
              <a:ext cx="2536370" cy="2318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29386B-557D-FD69-FA90-693AB4F938F7}"/>
              </a:ext>
            </a:extLst>
          </p:cNvPr>
          <p:cNvGrpSpPr/>
          <p:nvPr/>
        </p:nvGrpSpPr>
        <p:grpSpPr>
          <a:xfrm>
            <a:off x="2657928" y="1623911"/>
            <a:ext cx="6908800" cy="4425434"/>
            <a:chOff x="2657928" y="1623911"/>
            <a:chExt cx="6908800" cy="442543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94E6F1-0E8B-9F60-20B9-D19D17109598}"/>
                </a:ext>
              </a:extLst>
            </p:cNvPr>
            <p:cNvSpPr txBox="1"/>
            <p:nvPr/>
          </p:nvSpPr>
          <p:spPr>
            <a:xfrm>
              <a:off x="5040087" y="5680013"/>
              <a:ext cx="3445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Confounding variable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B31C06-FF49-3361-03A5-762882038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997" b="5928"/>
            <a:stretch/>
          </p:blipFill>
          <p:spPr>
            <a:xfrm>
              <a:off x="2657928" y="1623911"/>
              <a:ext cx="6908800" cy="3783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29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31A542-92B2-2E61-D90F-5EA214E36489}"/>
              </a:ext>
            </a:extLst>
          </p:cNvPr>
          <p:cNvSpPr txBox="1"/>
          <p:nvPr/>
        </p:nvSpPr>
        <p:spPr>
          <a:xfrm>
            <a:off x="6890657" y="1254579"/>
            <a:ext cx="344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Outcome, dependent variable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77C3D-8E3F-47E2-5118-39898ABB2B3A}"/>
              </a:ext>
            </a:extLst>
          </p:cNvPr>
          <p:cNvSpPr txBox="1"/>
          <p:nvPr/>
        </p:nvSpPr>
        <p:spPr>
          <a:xfrm>
            <a:off x="1423606" y="1198540"/>
            <a:ext cx="344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Independent variable</a:t>
            </a:r>
          </a:p>
        </p:txBody>
      </p:sp>
      <p:pic>
        <p:nvPicPr>
          <p:cNvPr id="6" name="Picture 5" descr="images.jpg">
            <a:extLst>
              <a:ext uri="{FF2B5EF4-FFF2-40B4-BE49-F238E27FC236}">
                <a16:creationId xmlns:a16="http://schemas.microsoft.com/office/drawing/2014/main" id="{3BC9D78C-D0B0-9E1C-9C50-E96A8CA80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3606" y="2081452"/>
            <a:ext cx="1256038" cy="126578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BE06FDD-489B-7817-9BBB-0F4154C1F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230" y="1623911"/>
            <a:ext cx="1723329" cy="1723329"/>
          </a:xfrm>
          <a:prstGeom prst="rect">
            <a:avLst/>
          </a:prstGeom>
        </p:spPr>
      </p:pic>
      <p:pic>
        <p:nvPicPr>
          <p:cNvPr id="8" name="Picture 7" descr="baby (1).png">
            <a:extLst>
              <a:ext uri="{FF2B5EF4-FFF2-40B4-BE49-F238E27FC236}">
                <a16:creationId xmlns:a16="http://schemas.microsoft.com/office/drawing/2014/main" id="{706D5EA9-2025-BFC9-C378-65C9EAFC3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43" y="2081452"/>
            <a:ext cx="972591" cy="972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87894-4379-EF95-90A5-50B92C8B2D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532"/>
          <a:stretch/>
        </p:blipFill>
        <p:spPr>
          <a:xfrm>
            <a:off x="8485415" y="1900997"/>
            <a:ext cx="1511300" cy="115304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C9AD4A-B149-0A32-129E-8B31BCEB3F3B}"/>
              </a:ext>
            </a:extLst>
          </p:cNvPr>
          <p:cNvCxnSpPr/>
          <p:nvPr/>
        </p:nvCxnSpPr>
        <p:spPr>
          <a:xfrm>
            <a:off x="5040087" y="2714346"/>
            <a:ext cx="204651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0320074-09C0-6F31-8E29-919B90639660}"/>
              </a:ext>
            </a:extLst>
          </p:cNvPr>
          <p:cNvGrpSpPr/>
          <p:nvPr/>
        </p:nvGrpSpPr>
        <p:grpSpPr>
          <a:xfrm>
            <a:off x="5040087" y="3575957"/>
            <a:ext cx="3445328" cy="2473388"/>
            <a:chOff x="5040087" y="3575957"/>
            <a:chExt cx="3445328" cy="24733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94E6F1-0E8B-9F60-20B9-D19D17109598}"/>
                </a:ext>
              </a:extLst>
            </p:cNvPr>
            <p:cNvSpPr txBox="1"/>
            <p:nvPr/>
          </p:nvSpPr>
          <p:spPr>
            <a:xfrm>
              <a:off x="5040087" y="5680013"/>
              <a:ext cx="3445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Confounding variable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A64E24-2994-C664-FBF3-32EA32C8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0087" y="4422713"/>
              <a:ext cx="2298700" cy="125730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21B8BE5-5982-F067-D081-C7ADCC0A7304}"/>
                </a:ext>
              </a:extLst>
            </p:cNvPr>
            <p:cNvCxnSpPr/>
            <p:nvPr/>
          </p:nvCxnSpPr>
          <p:spPr>
            <a:xfrm flipV="1">
              <a:off x="7707086" y="3575957"/>
              <a:ext cx="778329" cy="816429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396A4FB-7957-7BC2-AEE3-246B530F2273}"/>
              </a:ext>
            </a:extLst>
          </p:cNvPr>
          <p:cNvSpPr/>
          <p:nvPr/>
        </p:nvSpPr>
        <p:spPr>
          <a:xfrm>
            <a:off x="237217" y="149441"/>
            <a:ext cx="59025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Research question 3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19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29">
            <a:extLst>
              <a:ext uri="{FF2B5EF4-FFF2-40B4-BE49-F238E27FC236}">
                <a16:creationId xmlns:a16="http://schemas.microsoft.com/office/drawing/2014/main" id="{98D6EBA8-8114-8547-9743-6E8D0EDDFEFC}"/>
              </a:ext>
            </a:extLst>
          </p:cNvPr>
          <p:cNvSpPr txBox="1">
            <a:spLocks/>
          </p:cNvSpPr>
          <p:nvPr/>
        </p:nvSpPr>
        <p:spPr>
          <a:xfrm>
            <a:off x="359898" y="413034"/>
            <a:ext cx="10515600" cy="9824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Goals of this workshop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3F7C6B-5D56-5940-9F7A-9D029BD8A8D2}"/>
              </a:ext>
            </a:extLst>
          </p:cNvPr>
          <p:cNvSpPr/>
          <p:nvPr/>
        </p:nvSpPr>
        <p:spPr>
          <a:xfrm>
            <a:off x="128113" y="1299968"/>
            <a:ext cx="11935774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"/>
                <a:ea typeface="Helvetica Neue Light" panose="02000403000000020004" pitchFamily="2" charset="0"/>
              </a:rPr>
              <a:t>Introduce basic concepts underpinning experimental design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"/>
                <a:ea typeface="Helvetica Neue Light" panose="02000403000000020004" pitchFamily="2" charset="0"/>
              </a:rPr>
              <a:t>Learn how to think critically about the data you want to generate and use to make claims about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"/>
                <a:ea typeface="Helvetica Neue Light" panose="02000403000000020004" pitchFamily="2" charset="0"/>
              </a:rPr>
              <a:t>Overview of statistical tests and concepts</a:t>
            </a:r>
          </a:p>
          <a:p>
            <a:pPr>
              <a:lnSpc>
                <a:spcPct val="200000"/>
              </a:lnSpc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"/>
              <a:ea typeface="Helvetica Neue Light" panose="02000403000000020004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"/>
                <a:ea typeface="Helvetica Neue Light" panose="02000403000000020004" pitchFamily="2" charset="0"/>
              </a:rPr>
              <a:t>Basic level course - No prerequisites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"/>
                <a:ea typeface="Helvetica Neue Light" panose="02000403000000020004" pitchFamily="2" charset="0"/>
              </a:rPr>
              <a:t>Please feel free to interrupt with questions, speak up or use the chat!</a:t>
            </a:r>
          </a:p>
        </p:txBody>
      </p:sp>
    </p:spTree>
    <p:extLst>
      <p:ext uri="{BB962C8B-B14F-4D97-AF65-F5344CB8AC3E}">
        <p14:creationId xmlns:p14="http://schemas.microsoft.com/office/powerpoint/2010/main" val="2720466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31A542-92B2-2E61-D90F-5EA214E36489}"/>
              </a:ext>
            </a:extLst>
          </p:cNvPr>
          <p:cNvSpPr txBox="1"/>
          <p:nvPr/>
        </p:nvSpPr>
        <p:spPr>
          <a:xfrm>
            <a:off x="6890657" y="1254579"/>
            <a:ext cx="344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Outcome, dependent variable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77C3D-8E3F-47E2-5118-39898ABB2B3A}"/>
              </a:ext>
            </a:extLst>
          </p:cNvPr>
          <p:cNvSpPr txBox="1"/>
          <p:nvPr/>
        </p:nvSpPr>
        <p:spPr>
          <a:xfrm>
            <a:off x="1423606" y="1198540"/>
            <a:ext cx="344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Independent variable</a:t>
            </a:r>
          </a:p>
        </p:txBody>
      </p:sp>
      <p:pic>
        <p:nvPicPr>
          <p:cNvPr id="6" name="Picture 5" descr="images.jpg">
            <a:extLst>
              <a:ext uri="{FF2B5EF4-FFF2-40B4-BE49-F238E27FC236}">
                <a16:creationId xmlns:a16="http://schemas.microsoft.com/office/drawing/2014/main" id="{3BC9D78C-D0B0-9E1C-9C50-E96A8CA80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3606" y="2081452"/>
            <a:ext cx="1256038" cy="126578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BE06FDD-489B-7817-9BBB-0F4154C1F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230" y="1623911"/>
            <a:ext cx="1723329" cy="1723329"/>
          </a:xfrm>
          <a:prstGeom prst="rect">
            <a:avLst/>
          </a:prstGeom>
        </p:spPr>
      </p:pic>
      <p:pic>
        <p:nvPicPr>
          <p:cNvPr id="8" name="Picture 7" descr="baby (1).png">
            <a:extLst>
              <a:ext uri="{FF2B5EF4-FFF2-40B4-BE49-F238E27FC236}">
                <a16:creationId xmlns:a16="http://schemas.microsoft.com/office/drawing/2014/main" id="{706D5EA9-2025-BFC9-C378-65C9EAFC3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43" y="2081452"/>
            <a:ext cx="972591" cy="97259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C9AD4A-B149-0A32-129E-8B31BCEB3F3B}"/>
              </a:ext>
            </a:extLst>
          </p:cNvPr>
          <p:cNvCxnSpPr/>
          <p:nvPr/>
        </p:nvCxnSpPr>
        <p:spPr>
          <a:xfrm>
            <a:off x="5040087" y="2714346"/>
            <a:ext cx="204651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35D30E-DE67-86FF-2F3F-6EFD521F5AC6}"/>
              </a:ext>
            </a:extLst>
          </p:cNvPr>
          <p:cNvGrpSpPr/>
          <p:nvPr/>
        </p:nvGrpSpPr>
        <p:grpSpPr>
          <a:xfrm>
            <a:off x="3146270" y="3958814"/>
            <a:ext cx="4910617" cy="2585612"/>
            <a:chOff x="3146270" y="3958814"/>
            <a:chExt cx="4910617" cy="25856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94E6F1-0E8B-9F60-20B9-D19D17109598}"/>
                </a:ext>
              </a:extLst>
            </p:cNvPr>
            <p:cNvSpPr txBox="1"/>
            <p:nvPr/>
          </p:nvSpPr>
          <p:spPr>
            <a:xfrm>
              <a:off x="4611559" y="5067098"/>
              <a:ext cx="344532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Confounding variable: </a:t>
              </a:r>
            </a:p>
            <a:p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- Ethnicity</a:t>
              </a:r>
            </a:p>
            <a:p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- Country of birth</a:t>
              </a:r>
            </a:p>
            <a:p>
              <a:r>
                <a:rPr lang="en-US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- Genetics</a:t>
              </a:r>
            </a:p>
            <a:p>
              <a:endParaRPr lang="en-US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21B8BE5-5982-F067-D081-C7ADCC0A73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6270" y="3958814"/>
              <a:ext cx="1333499" cy="1201049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80F3DD5-CC1C-FFF7-41A8-48A45E1792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532"/>
          <a:stretch/>
        </p:blipFill>
        <p:spPr>
          <a:xfrm>
            <a:off x="8485415" y="1900997"/>
            <a:ext cx="1511300" cy="11530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BAA4DC-6131-13A0-7AF8-B6DADFD352EB}"/>
              </a:ext>
            </a:extLst>
          </p:cNvPr>
          <p:cNvSpPr/>
          <p:nvPr/>
        </p:nvSpPr>
        <p:spPr>
          <a:xfrm>
            <a:off x="237217" y="149441"/>
            <a:ext cx="59025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Research question 3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261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CD5D-400B-7D46-BC06-2F05085A425B}"/>
              </a:ext>
            </a:extLst>
          </p:cNvPr>
          <p:cNvSpPr txBox="1">
            <a:spLocks/>
          </p:cNvSpPr>
          <p:nvPr/>
        </p:nvSpPr>
        <p:spPr>
          <a:xfrm>
            <a:off x="357808" y="344212"/>
            <a:ext cx="1121134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b="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0FCB2-1633-3845-B4AE-46445353510A}"/>
              </a:ext>
            </a:extLst>
          </p:cNvPr>
          <p:cNvSpPr txBox="1">
            <a:spLocks/>
          </p:cNvSpPr>
          <p:nvPr/>
        </p:nvSpPr>
        <p:spPr>
          <a:xfrm>
            <a:off x="288234" y="138766"/>
            <a:ext cx="11350488" cy="1220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Chemical in pregnant maternal blood correlating with healthy children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80ADB-915F-B94F-8DFE-49495DE75359}"/>
              </a:ext>
            </a:extLst>
          </p:cNvPr>
          <p:cNvSpPr txBox="1"/>
          <p:nvPr/>
        </p:nvSpPr>
        <p:spPr>
          <a:xfrm>
            <a:off x="627020" y="5244042"/>
            <a:ext cx="9965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?</a:t>
            </a:r>
          </a:p>
          <a:p>
            <a:pPr algn="ctr"/>
            <a:r>
              <a:rPr lang="en-US" sz="2400" dirty="0">
                <a:solidFill>
                  <a:srgbClr val="002A40"/>
                </a:solidFill>
                <a:latin typeface="Poppins" pitchFamily="2" charset="77"/>
                <a:cs typeface="Poppins" pitchFamily="2" charset="77"/>
              </a:rPr>
              <a:t>Genetics make-up controlling metabolism of chemical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D0E5E-A9F0-EA4A-88BA-0AC39AF9457C}"/>
              </a:ext>
            </a:extLst>
          </p:cNvPr>
          <p:cNvSpPr txBox="1"/>
          <p:nvPr/>
        </p:nvSpPr>
        <p:spPr>
          <a:xfrm>
            <a:off x="4848351" y="2727509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oppins" pitchFamily="2" charset="77"/>
                <a:cs typeface="Poppins" pitchFamily="2" charset="77"/>
              </a:rPr>
              <a:t>-&gt;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1BC99EF-A830-0C4A-B169-50A0337D5DD6}"/>
              </a:ext>
            </a:extLst>
          </p:cNvPr>
          <p:cNvSpPr/>
          <p:nvPr/>
        </p:nvSpPr>
        <p:spPr>
          <a:xfrm>
            <a:off x="543174" y="2433902"/>
            <a:ext cx="3474298" cy="1097114"/>
          </a:xfrm>
          <a:prstGeom prst="roundRect">
            <a:avLst/>
          </a:prstGeom>
          <a:solidFill>
            <a:srgbClr val="002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Poppins" pitchFamily="2" charset="77"/>
                <a:cs typeface="Poppins" pitchFamily="2" charset="77"/>
              </a:rPr>
              <a:t>Mother with high levels of chemicals blood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7EFDE3-8A58-AC45-AC2B-5F98B94E0C22}"/>
              </a:ext>
            </a:extLst>
          </p:cNvPr>
          <p:cNvSpPr/>
          <p:nvPr/>
        </p:nvSpPr>
        <p:spPr>
          <a:xfrm>
            <a:off x="6358244" y="2433902"/>
            <a:ext cx="3474298" cy="1097114"/>
          </a:xfrm>
          <a:prstGeom prst="roundRect">
            <a:avLst/>
          </a:prstGeom>
          <a:solidFill>
            <a:srgbClr val="002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oppins" pitchFamily="2" charset="77"/>
                <a:cs typeface="Poppins" pitchFamily="2" charset="77"/>
              </a:rPr>
              <a:t>Healthy kids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A89C28-7518-2542-B87E-A099B0C8DDDD}"/>
              </a:ext>
            </a:extLst>
          </p:cNvPr>
          <p:cNvSpPr txBox="1"/>
          <p:nvPr/>
        </p:nvSpPr>
        <p:spPr>
          <a:xfrm>
            <a:off x="3711789" y="3252118"/>
            <a:ext cx="285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Correlation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E74ABA-5025-0340-A5DA-52E31DDEB15B}"/>
              </a:ext>
            </a:extLst>
          </p:cNvPr>
          <p:cNvSpPr/>
          <p:nvPr/>
        </p:nvSpPr>
        <p:spPr>
          <a:xfrm>
            <a:off x="2036972" y="4063473"/>
            <a:ext cx="65403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333333"/>
                </a:solidFill>
                <a:latin typeface="Helvetica Neue" panose="02000503000000020004" pitchFamily="2" charset="0"/>
              </a:rPr>
              <a:t>High chemicals levels – not developing autism</a:t>
            </a:r>
          </a:p>
          <a:p>
            <a:r>
              <a:rPr lang="en-US" sz="2200" dirty="0">
                <a:solidFill>
                  <a:srgbClr val="333333"/>
                </a:solidFill>
                <a:latin typeface="Helvetica Neue" panose="02000503000000020004" pitchFamily="2" charset="0"/>
              </a:rPr>
              <a:t>Low chemicals levels – children developing autism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4B45DDB-A210-6D48-BA59-AE7F7592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323" y="1029643"/>
            <a:ext cx="1723329" cy="1723329"/>
          </a:xfrm>
          <a:prstGeom prst="rect">
            <a:avLst/>
          </a:prstGeom>
        </p:spPr>
      </p:pic>
      <p:pic>
        <p:nvPicPr>
          <p:cNvPr id="15" name="Picture 14" descr="images.jpg">
            <a:extLst>
              <a:ext uri="{FF2B5EF4-FFF2-40B4-BE49-F238E27FC236}">
                <a16:creationId xmlns:a16="http://schemas.microsoft.com/office/drawing/2014/main" id="{F72020C7-BCD0-C24E-BA7A-E32B87CFB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8566" y="1493583"/>
            <a:ext cx="763514" cy="769441"/>
          </a:xfrm>
          <a:prstGeom prst="rect">
            <a:avLst/>
          </a:prstGeom>
        </p:spPr>
      </p:pic>
      <p:pic>
        <p:nvPicPr>
          <p:cNvPr id="16" name="Picture 15" descr="baby (1).png">
            <a:extLst>
              <a:ext uri="{FF2B5EF4-FFF2-40B4-BE49-F238E27FC236}">
                <a16:creationId xmlns:a16="http://schemas.microsoft.com/office/drawing/2014/main" id="{08CB8CC0-C3EC-F449-875C-F89B83AC6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66" y="1391613"/>
            <a:ext cx="972591" cy="97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1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CD5D-400B-7D46-BC06-2F05085A425B}"/>
              </a:ext>
            </a:extLst>
          </p:cNvPr>
          <p:cNvSpPr txBox="1">
            <a:spLocks/>
          </p:cNvSpPr>
          <p:nvPr/>
        </p:nvSpPr>
        <p:spPr>
          <a:xfrm>
            <a:off x="357808" y="344212"/>
            <a:ext cx="1121134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b="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0FCB2-1633-3845-B4AE-46445353510A}"/>
              </a:ext>
            </a:extLst>
          </p:cNvPr>
          <p:cNvSpPr txBox="1">
            <a:spLocks/>
          </p:cNvSpPr>
          <p:nvPr/>
        </p:nvSpPr>
        <p:spPr>
          <a:xfrm>
            <a:off x="288234" y="138766"/>
            <a:ext cx="11350488" cy="12200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Correlation vs Causation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A555AD7-C17D-E44D-BBA7-81AE88471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02" y="1679944"/>
            <a:ext cx="11106390" cy="4071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26DF1-CE53-C740-BFFC-781497AFE132}"/>
              </a:ext>
            </a:extLst>
          </p:cNvPr>
          <p:cNvSpPr txBox="1"/>
          <p:nvPr/>
        </p:nvSpPr>
        <p:spPr>
          <a:xfrm>
            <a:off x="357808" y="1679944"/>
            <a:ext cx="4809615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053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CD5D-400B-7D46-BC06-2F05085A425B}"/>
              </a:ext>
            </a:extLst>
          </p:cNvPr>
          <p:cNvSpPr txBox="1">
            <a:spLocks/>
          </p:cNvSpPr>
          <p:nvPr/>
        </p:nvSpPr>
        <p:spPr>
          <a:xfrm>
            <a:off x="357808" y="344212"/>
            <a:ext cx="1121134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Poll 3</a:t>
            </a:r>
            <a:endParaRPr lang="en-US" b="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0FCB2-1633-3845-B4AE-46445353510A}"/>
              </a:ext>
            </a:extLst>
          </p:cNvPr>
          <p:cNvSpPr txBox="1">
            <a:spLocks/>
          </p:cNvSpPr>
          <p:nvPr/>
        </p:nvSpPr>
        <p:spPr>
          <a:xfrm>
            <a:off x="357808" y="1212574"/>
            <a:ext cx="11350488" cy="405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Research question: 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Does </a:t>
            </a:r>
            <a:r>
              <a:rPr lang="en-US" i="1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light exposure 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improve </a:t>
            </a:r>
            <a:r>
              <a:rPr lang="en-US" i="1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learning ability 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mice?</a:t>
            </a:r>
          </a:p>
          <a:p>
            <a:endParaRPr lang="en-US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can be the source of variability, confounding the outcome?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Select all that apply</a:t>
            </a:r>
          </a:p>
          <a:p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1. Mouse inbred strains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2. Genetic background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3. Learning environment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4. All are ‘independent variables’</a:t>
            </a:r>
            <a:endParaRPr lang="en-US" dirty="0"/>
          </a:p>
          <a:p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23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CD5D-400B-7D46-BC06-2F05085A425B}"/>
              </a:ext>
            </a:extLst>
          </p:cNvPr>
          <p:cNvSpPr txBox="1">
            <a:spLocks/>
          </p:cNvSpPr>
          <p:nvPr/>
        </p:nvSpPr>
        <p:spPr>
          <a:xfrm>
            <a:off x="357808" y="344212"/>
            <a:ext cx="1121134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Factors potentially affecting the response</a:t>
            </a:r>
            <a:endParaRPr lang="en-US" b="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0FCB2-1633-3845-B4AE-46445353510A}"/>
              </a:ext>
            </a:extLst>
          </p:cNvPr>
          <p:cNvSpPr txBox="1">
            <a:spLocks/>
          </p:cNvSpPr>
          <p:nvPr/>
        </p:nvSpPr>
        <p:spPr>
          <a:xfrm>
            <a:off x="357808" y="1212574"/>
            <a:ext cx="11834192" cy="405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Biological factors that could affect the response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	-BMI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	-ethnicity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	-gender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Non-biological or technical factors that could affect the response.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	-time/day/month of experiment/batch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	-reagents used, reagents batch used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	-technician</a:t>
            </a:r>
          </a:p>
        </p:txBody>
      </p:sp>
    </p:spTree>
    <p:extLst>
      <p:ext uri="{BB962C8B-B14F-4D97-AF65-F5344CB8AC3E}">
        <p14:creationId xmlns:p14="http://schemas.microsoft.com/office/powerpoint/2010/main" val="660893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CD5D-400B-7D46-BC06-2F05085A425B}"/>
              </a:ext>
            </a:extLst>
          </p:cNvPr>
          <p:cNvSpPr txBox="1">
            <a:spLocks/>
          </p:cNvSpPr>
          <p:nvPr/>
        </p:nvSpPr>
        <p:spPr>
          <a:xfrm>
            <a:off x="178904" y="213583"/>
            <a:ext cx="11834192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Considerations about confounding variables</a:t>
            </a:r>
            <a:endParaRPr lang="en-US" b="0" dirty="0">
              <a:solidFill>
                <a:srgbClr val="14A1D4"/>
              </a:solidFill>
              <a:latin typeface="Poppins" pitchFamily="2" charset="77"/>
              <a:ea typeface="Helvetica Neue Light" panose="02000403000000020004" pitchFamily="2" charset="0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0FCB2-1633-3845-B4AE-46445353510A}"/>
              </a:ext>
            </a:extLst>
          </p:cNvPr>
          <p:cNvSpPr txBox="1">
            <a:spLocks/>
          </p:cNvSpPr>
          <p:nvPr/>
        </p:nvSpPr>
        <p:spPr>
          <a:xfrm>
            <a:off x="325271" y="935575"/>
            <a:ext cx="11170163" cy="405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Must </a:t>
            </a:r>
            <a:r>
              <a:rPr lang="en-US" sz="240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be correlated with the independent variable.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Must </a:t>
            </a:r>
            <a:r>
              <a:rPr lang="en-US" sz="240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have a causal relationship with the dependent variable.</a:t>
            </a:r>
            <a:endParaRPr lang="en-US" sz="2400" dirty="0">
              <a:solidFill>
                <a:srgbClr val="000000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Can make it seem that cause-and-effect relationships exist when they don’t.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Can mask the true cause-and-effect relationship between variables.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BEC71-8C5F-6B4B-AC0B-2ED25080A1CF}"/>
              </a:ext>
            </a:extLst>
          </p:cNvPr>
          <p:cNvSpPr txBox="1"/>
          <p:nvPr/>
        </p:nvSpPr>
        <p:spPr>
          <a:xfrm>
            <a:off x="178904" y="5368427"/>
            <a:ext cx="120130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confounding variables are present, we can’t always say with complete confidence that the changes we observe in the dependent variable are a direct result of changes in the independent variable.</a:t>
            </a:r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9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097B60-F87A-5E46-A61C-BD542546DC88}"/>
              </a:ext>
            </a:extLst>
          </p:cNvPr>
          <p:cNvSpPr/>
          <p:nvPr/>
        </p:nvSpPr>
        <p:spPr>
          <a:xfrm>
            <a:off x="188948" y="235126"/>
            <a:ext cx="51539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Break ~ 5 minutes</a:t>
            </a:r>
            <a:endParaRPr lang="en-US" sz="44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Google Shape;861;p110">
            <a:extLst>
              <a:ext uri="{FF2B5EF4-FFF2-40B4-BE49-F238E27FC236}">
                <a16:creationId xmlns:a16="http://schemas.microsoft.com/office/drawing/2014/main" id="{A9309F5E-0104-F54E-9818-361ECFAF527A}"/>
              </a:ext>
            </a:extLst>
          </p:cNvPr>
          <p:cNvSpPr txBox="1"/>
          <p:nvPr/>
        </p:nvSpPr>
        <p:spPr>
          <a:xfrm>
            <a:off x="208000" y="5176493"/>
            <a:ext cx="11984000" cy="12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3400" b="1" dirty="0">
                <a:solidFill>
                  <a:srgbClr val="CD28A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Please take the survey:</a:t>
            </a:r>
            <a:endParaRPr sz="3400" b="1" dirty="0">
              <a:solidFill>
                <a:srgbClr val="CD28A3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90000"/>
              </a:lnSpc>
            </a:pPr>
            <a:r>
              <a:rPr lang="en-US" sz="40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https://www.surveymonkey.com/r/F75J6VZ</a:t>
            </a:r>
            <a:endParaRPr sz="4000" dirty="0">
              <a:solidFill>
                <a:srgbClr val="CD28A3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957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A06FC-CC90-5805-70E7-B7B2AA8BD74D}"/>
              </a:ext>
            </a:extLst>
          </p:cNvPr>
          <p:cNvSpPr/>
          <p:nvPr/>
        </p:nvSpPr>
        <p:spPr>
          <a:xfrm>
            <a:off x="237217" y="149441"/>
            <a:ext cx="11717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Outline of experimental design principles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C96C8A-E3C8-8E5F-516B-37B55BA0516A}"/>
              </a:ext>
            </a:extLst>
          </p:cNvPr>
          <p:cNvSpPr/>
          <p:nvPr/>
        </p:nvSpPr>
        <p:spPr>
          <a:xfrm>
            <a:off x="237217" y="1305341"/>
            <a:ext cx="9588522" cy="4570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spcAft>
                <a:spcPts val="600"/>
              </a:spcAft>
              <a:buAutoNum type="arabicPeriod"/>
            </a:pPr>
            <a:r>
              <a:rPr lang="en" sz="32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 the research questions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Understanding the system you want to study</a:t>
            </a:r>
            <a:endParaRPr lang="en" sz="3200" dirty="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Formulate your null and alternative hypothesis</a:t>
            </a:r>
            <a:endParaRPr lang="en" sz="3200" dirty="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Independent and dependent variables of interest</a:t>
            </a:r>
            <a:endParaRPr lang="en" sz="3200" dirty="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Target population, sampling, replicates</a:t>
            </a:r>
            <a:endParaRPr lang="en" sz="3200" dirty="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FontTx/>
              <a:buAutoNum type="arabi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Confounding variables</a:t>
            </a:r>
            <a:endParaRPr lang="en" sz="3200" dirty="0">
              <a:solidFill>
                <a:schemeClr val="bg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Assign treatment to groups</a:t>
            </a: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Batch effects</a:t>
            </a:r>
            <a:endParaRPr lang="en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36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058E-B62E-5E4A-B386-BCB5705BBC90}"/>
              </a:ext>
            </a:extLst>
          </p:cNvPr>
          <p:cNvSpPr txBox="1">
            <a:spLocks/>
          </p:cNvSpPr>
          <p:nvPr/>
        </p:nvSpPr>
        <p:spPr>
          <a:xfrm>
            <a:off x="370449" y="4237465"/>
            <a:ext cx="10485121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Knowing how to deal with the challenges of experimental design is central to achieving </a:t>
            </a:r>
            <a:r>
              <a:rPr lang="en-US" sz="3200" b="0" u="sng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reproducible experiments</a:t>
            </a:r>
            <a:r>
              <a:rPr lang="en-US" sz="3200" b="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  <a:endParaRPr lang="en-US" sz="3200" b="0" dirty="0">
              <a:solidFill>
                <a:srgbClr val="14A1D4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5720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058E-B62E-5E4A-B386-BCB5705BBC90}"/>
              </a:ext>
            </a:extLst>
          </p:cNvPr>
          <p:cNvSpPr txBox="1">
            <a:spLocks/>
          </p:cNvSpPr>
          <p:nvPr/>
        </p:nvSpPr>
        <p:spPr>
          <a:xfrm>
            <a:off x="182880" y="250689"/>
            <a:ext cx="1200912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Capture effects of interest and avoid unwanted variation in experiment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76A5-805B-414C-8CEA-772803009193}"/>
              </a:ext>
            </a:extLst>
          </p:cNvPr>
          <p:cNvSpPr txBox="1">
            <a:spLocks/>
          </p:cNvSpPr>
          <p:nvPr/>
        </p:nvSpPr>
        <p:spPr>
          <a:xfrm>
            <a:off x="489615" y="1699821"/>
            <a:ext cx="10972800" cy="405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7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Identify the response and variables of interest </a:t>
            </a:r>
          </a:p>
          <a:p>
            <a:pPr marL="457200" indent="-457200">
              <a:lnSpc>
                <a:spcPct val="17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Identify target population that you want to base your claims on</a:t>
            </a:r>
          </a:p>
          <a:p>
            <a:pPr marL="457200" indent="-457200">
              <a:lnSpc>
                <a:spcPct val="17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Identify factors that affect the response of interest</a:t>
            </a:r>
          </a:p>
          <a:p>
            <a:pPr marL="457200" indent="-457200">
              <a:lnSpc>
                <a:spcPct val="17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Choose samples from target population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4107C-5C1F-E4A6-819F-E7638EAF7DD8}"/>
              </a:ext>
            </a:extLst>
          </p:cNvPr>
          <p:cNvSpPr txBox="1"/>
          <p:nvPr/>
        </p:nvSpPr>
        <p:spPr>
          <a:xfrm>
            <a:off x="178904" y="5713629"/>
            <a:ext cx="11462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4A1D4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When well-designed, experiments minimize any bias in this comparison</a:t>
            </a:r>
            <a:r>
              <a:rPr lang="en-US" sz="2400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400" dirty="0">
                <a:solidFill>
                  <a:srgbClr val="14A1D4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to make stronger inferences about the differences we see in the experiment. </a:t>
            </a:r>
            <a:endParaRPr lang="en-US" sz="2400" dirty="0">
              <a:solidFill>
                <a:srgbClr val="14A1D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82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0E5583C-FE2B-C754-F594-953ABF3C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1" y="367228"/>
            <a:ext cx="10515600" cy="679673"/>
          </a:xfrm>
        </p:spPr>
        <p:txBody>
          <a:bodyPr/>
          <a:lstStyle/>
          <a:p>
            <a:r>
              <a:rPr lang="en" sz="4800" b="0" dirty="0"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Workshop sessions</a:t>
            </a:r>
            <a:endParaRPr lang="en-US" sz="4800" b="0" dirty="0"/>
          </a:p>
        </p:txBody>
      </p:sp>
      <p:sp>
        <p:nvSpPr>
          <p:cNvPr id="5" name="Google Shape;120;p29">
            <a:extLst>
              <a:ext uri="{FF2B5EF4-FFF2-40B4-BE49-F238E27FC236}">
                <a16:creationId xmlns:a16="http://schemas.microsoft.com/office/drawing/2014/main" id="{F97E8776-86CD-805D-5476-C629FB3A4F02}"/>
              </a:ext>
            </a:extLst>
          </p:cNvPr>
          <p:cNvSpPr txBox="1">
            <a:spLocks/>
          </p:cNvSpPr>
          <p:nvPr/>
        </p:nvSpPr>
        <p:spPr>
          <a:xfrm>
            <a:off x="34089" y="2214340"/>
            <a:ext cx="11225463" cy="287471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002A40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6785" indent="-457200">
              <a:lnSpc>
                <a:spcPct val="150000"/>
              </a:lnSpc>
              <a:spcBef>
                <a:spcPts val="1333"/>
              </a:spcBef>
              <a:buFont typeface="Courier New" panose="02070309020205020404" pitchFamily="49" charset="0"/>
              <a:buChar char="o"/>
            </a:pPr>
            <a:r>
              <a:rPr lang="en-US" sz="3000" dirty="0">
                <a:latin typeface=""/>
                <a:ea typeface="Helvetica Neue Light" panose="02000403000000020004" pitchFamily="2" charset="0"/>
                <a:cs typeface="Arial"/>
                <a:sym typeface="Arial"/>
              </a:rPr>
              <a:t>Day 1 – Experimental design  (Michela </a:t>
            </a:r>
            <a:r>
              <a:rPr lang="en-US" sz="3000" dirty="0" err="1">
                <a:latin typeface=""/>
                <a:ea typeface="Helvetica Neue Light" panose="02000403000000020004" pitchFamily="2" charset="0"/>
                <a:cs typeface="Arial"/>
                <a:sym typeface="Arial"/>
              </a:rPr>
              <a:t>Traglia</a:t>
            </a:r>
            <a:r>
              <a:rPr lang="en-US" sz="3000" dirty="0">
                <a:latin typeface=""/>
                <a:ea typeface="Helvetica Neue Light" panose="02000403000000020004" pitchFamily="2" charset="0"/>
                <a:cs typeface="Arial"/>
                <a:sym typeface="Arial"/>
              </a:rPr>
              <a:t>)</a:t>
            </a:r>
            <a:endParaRPr lang="en-US" sz="2667" dirty="0">
              <a:latin typeface=""/>
              <a:ea typeface="Helvetica Neue Light" panose="02000403000000020004" pitchFamily="2" charset="0"/>
              <a:cs typeface="Arial"/>
              <a:sym typeface="Arial"/>
            </a:endParaRPr>
          </a:p>
          <a:p>
            <a:pPr marL="1066785" indent="-457200">
              <a:lnSpc>
                <a:spcPct val="150000"/>
              </a:lnSpc>
              <a:spcBef>
                <a:spcPts val="1333"/>
              </a:spcBef>
              <a:buFont typeface="Courier New" panose="02070309020205020404" pitchFamily="49" charset="0"/>
              <a:buChar char="o"/>
            </a:pPr>
            <a:r>
              <a:rPr lang="en-US" sz="3000" dirty="0">
                <a:latin typeface=""/>
                <a:ea typeface="Helvetica Neue Light" panose="02000403000000020004" pitchFamily="2" charset="0"/>
                <a:cs typeface="Arial"/>
                <a:sym typeface="Arial"/>
              </a:rPr>
              <a:t>Day 2 – Hypothesis testing (Reuben Thomas)</a:t>
            </a:r>
          </a:p>
          <a:p>
            <a:pPr marL="1066785" indent="-457200">
              <a:lnSpc>
                <a:spcPct val="150000"/>
              </a:lnSpc>
              <a:spcBef>
                <a:spcPts val="1333"/>
              </a:spcBef>
              <a:buFont typeface="Courier New" panose="02070309020205020404" pitchFamily="49" charset="0"/>
              <a:buChar char="o"/>
            </a:pPr>
            <a:r>
              <a:rPr lang="en-US" sz="3000" dirty="0">
                <a:latin typeface=""/>
                <a:ea typeface="Helvetica Neue Light" panose="02000403000000020004" pitchFamily="2" charset="0"/>
                <a:cs typeface="Arial"/>
                <a:sym typeface="Arial"/>
              </a:rPr>
              <a:t>Day 3 – Overview of the statistical analysis (Reuben Thomas)</a:t>
            </a:r>
          </a:p>
          <a:p>
            <a:pPr marL="1066785" indent="-457200">
              <a:lnSpc>
                <a:spcPct val="150000"/>
              </a:lnSpc>
              <a:spcBef>
                <a:spcPts val="1333"/>
              </a:spcBef>
              <a:buFont typeface="Courier New" panose="02070309020205020404" pitchFamily="49" charset="0"/>
              <a:buChar char="o"/>
            </a:pPr>
            <a:endParaRPr lang="en-US" sz="3000" dirty="0">
              <a:latin typeface=""/>
              <a:ea typeface="Helvetica Neue Light" panose="02000403000000020004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74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50779-DDC3-6234-7A2C-1A86AADA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2184400"/>
            <a:ext cx="7442200" cy="248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E180B6-82C1-B988-1983-69544AF7CDC0}"/>
              </a:ext>
            </a:extLst>
          </p:cNvPr>
          <p:cNvSpPr/>
          <p:nvPr/>
        </p:nvSpPr>
        <p:spPr>
          <a:xfrm>
            <a:off x="237217" y="149441"/>
            <a:ext cx="8468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7. Assign treatment to groups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D5F76-70BA-5941-C222-FFFA7BE9EC73}"/>
              </a:ext>
            </a:extLst>
          </p:cNvPr>
          <p:cNvSpPr/>
          <p:nvPr/>
        </p:nvSpPr>
        <p:spPr>
          <a:xfrm>
            <a:off x="6286501" y="2184400"/>
            <a:ext cx="2351314" cy="248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097216-8C08-5DE9-48D8-604689F6EBF6}"/>
              </a:ext>
            </a:extLst>
          </p:cNvPr>
          <p:cNvCxnSpPr>
            <a:cxnSpLocks/>
          </p:cNvCxnSpPr>
          <p:nvPr/>
        </p:nvCxnSpPr>
        <p:spPr>
          <a:xfrm flipH="1">
            <a:off x="6874329" y="3249386"/>
            <a:ext cx="1387928" cy="228600"/>
          </a:xfrm>
          <a:prstGeom prst="straightConnector1">
            <a:avLst/>
          </a:prstGeom>
          <a:ln w="34925">
            <a:solidFill>
              <a:srgbClr val="002A4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2D0AA0-8162-022B-C1E2-33F6ECAD2EF7}"/>
              </a:ext>
            </a:extLst>
          </p:cNvPr>
          <p:cNvCxnSpPr>
            <a:cxnSpLocks/>
          </p:cNvCxnSpPr>
          <p:nvPr/>
        </p:nvCxnSpPr>
        <p:spPr>
          <a:xfrm flipH="1" flipV="1">
            <a:off x="6874329" y="3918857"/>
            <a:ext cx="1387928" cy="228600"/>
          </a:xfrm>
          <a:prstGeom prst="straightConnector1">
            <a:avLst/>
          </a:prstGeom>
          <a:ln w="34925">
            <a:solidFill>
              <a:srgbClr val="002A4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232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C52B9-4C28-681B-7BB3-6C31C9B9A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29" y="984321"/>
            <a:ext cx="8868814" cy="3587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E2ACFF-BDC2-2A32-5638-C9AE54CF1B44}"/>
              </a:ext>
            </a:extLst>
          </p:cNvPr>
          <p:cNvSpPr txBox="1"/>
          <p:nvPr/>
        </p:nvSpPr>
        <p:spPr>
          <a:xfrm>
            <a:off x="5251938" y="62835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402A8-0C50-9F29-0567-C3AF85EDD242}"/>
              </a:ext>
            </a:extLst>
          </p:cNvPr>
          <p:cNvSpPr txBox="1"/>
          <p:nvPr/>
        </p:nvSpPr>
        <p:spPr>
          <a:xfrm>
            <a:off x="527329" y="5603631"/>
            <a:ext cx="4645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D28A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Is this a good assignment?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0E58D-4C80-4968-6356-63B766B45A16}"/>
              </a:ext>
            </a:extLst>
          </p:cNvPr>
          <p:cNvSpPr txBox="1"/>
          <p:nvPr/>
        </p:nvSpPr>
        <p:spPr>
          <a:xfrm>
            <a:off x="251791" y="28384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Assignment 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3479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32009-6295-1964-010A-632048AD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93" y="1744331"/>
            <a:ext cx="8265815" cy="3830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E2ACFF-BDC2-2A32-5638-C9AE54CF1B44}"/>
              </a:ext>
            </a:extLst>
          </p:cNvPr>
          <p:cNvSpPr txBox="1"/>
          <p:nvPr/>
        </p:nvSpPr>
        <p:spPr>
          <a:xfrm>
            <a:off x="5251938" y="62835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B3EF54-54A8-5608-E5FE-34DF2694D573}"/>
              </a:ext>
            </a:extLst>
          </p:cNvPr>
          <p:cNvSpPr txBox="1"/>
          <p:nvPr/>
        </p:nvSpPr>
        <p:spPr>
          <a:xfrm>
            <a:off x="527329" y="5603631"/>
            <a:ext cx="4645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D28A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Is this a good assignment?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9097C-150F-A8FE-5279-C3650AD8C604}"/>
              </a:ext>
            </a:extLst>
          </p:cNvPr>
          <p:cNvSpPr txBox="1"/>
          <p:nvPr/>
        </p:nvSpPr>
        <p:spPr>
          <a:xfrm>
            <a:off x="251791" y="28384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Assignment II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1959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EB6602-A69F-5648-A8A7-3552387A1912}"/>
              </a:ext>
            </a:extLst>
          </p:cNvPr>
          <p:cNvSpPr/>
          <p:nvPr/>
        </p:nvSpPr>
        <p:spPr>
          <a:xfrm>
            <a:off x="237217" y="149441"/>
            <a:ext cx="39405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Ronald Fisher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D6AB8-3105-D945-AED3-76C645FF4ADB}"/>
              </a:ext>
            </a:extLst>
          </p:cNvPr>
          <p:cNvSpPr txBox="1"/>
          <p:nvPr/>
        </p:nvSpPr>
        <p:spPr>
          <a:xfrm>
            <a:off x="3566160" y="1005071"/>
            <a:ext cx="86258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Overcome the large amount of variation in agricultural and biological experiments that often confused the results</a:t>
            </a: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This motivated him to find experimental techniques that could</a:t>
            </a:r>
          </a:p>
          <a:p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eliminate as much of the natural variation as possible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prevent unremoved variation from confusing or biasing the effects being tested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detect cause and effect with the minimal amount of experimental effort necessary - time consuming and costly</a:t>
            </a:r>
          </a:p>
        </p:txBody>
      </p:sp>
      <p:pic>
        <p:nvPicPr>
          <p:cNvPr id="5" name="Content Placeholder 10" descr="RonaldFisher.jpg">
            <a:extLst>
              <a:ext uri="{FF2B5EF4-FFF2-40B4-BE49-F238E27FC236}">
                <a16:creationId xmlns:a16="http://schemas.microsoft.com/office/drawing/2014/main" id="{C28C7691-8AA8-F241-8C5C-DD0235044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42" r="-15742"/>
          <a:stretch>
            <a:fillRect/>
          </a:stretch>
        </p:blipFill>
        <p:spPr>
          <a:xfrm>
            <a:off x="-401134" y="1054824"/>
            <a:ext cx="4515062" cy="4578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DCEFE-07AC-33C8-C365-6C010D63DA38}"/>
              </a:ext>
            </a:extLst>
          </p:cNvPr>
          <p:cNvSpPr txBox="1"/>
          <p:nvPr/>
        </p:nvSpPr>
        <p:spPr>
          <a:xfrm>
            <a:off x="2372999" y="6204306"/>
            <a:ext cx="9819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  <a:r>
              <a:rPr lang="en-US" b="0" i="1" u="sng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Statistical </a:t>
            </a:r>
            <a:r>
              <a:rPr lang="en-US" b="0" i="1" u="sng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Methods</a:t>
            </a:r>
            <a:r>
              <a:rPr lang="en-US" b="0" i="1" u="sng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for </a:t>
            </a:r>
            <a:r>
              <a:rPr lang="en-US" b="0" i="1" u="sng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</a:t>
            </a:r>
            <a:r>
              <a:rPr lang="en-US" b="0" i="1" u="sng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Workers</a:t>
            </a:r>
            <a:r>
              <a:rPr lang="en-US" b="0" i="0" u="sng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in 1925 and </a:t>
            </a:r>
            <a:r>
              <a:rPr lang="en-US" b="0" i="1" u="sng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Design of Experiments</a:t>
            </a:r>
            <a:r>
              <a:rPr lang="en-US" b="0" i="0" u="sng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in 1935</a:t>
            </a:r>
            <a:endParaRPr lang="en-US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08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D5F79-F255-3E4B-8340-DE6408AFFC85}"/>
              </a:ext>
            </a:extLst>
          </p:cNvPr>
          <p:cNvSpPr/>
          <p:nvPr/>
        </p:nvSpPr>
        <p:spPr>
          <a:xfrm>
            <a:off x="237217" y="149441"/>
            <a:ext cx="11717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Randomization 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5D56B7-84B0-C645-BA19-AE90AE95C3CE}"/>
              </a:ext>
            </a:extLst>
          </p:cNvPr>
          <p:cNvSpPr/>
          <p:nvPr/>
        </p:nvSpPr>
        <p:spPr>
          <a:xfrm>
            <a:off x="237217" y="1296569"/>
            <a:ext cx="81056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Fisher -&gt; helps to avoid confusion or biases due to changes in background or confounding variables. </a:t>
            </a:r>
          </a:p>
          <a:p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One of the main purposes for experimental designs is to minimize the effect of experimental error.</a:t>
            </a:r>
          </a:p>
          <a:p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2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Randomization, replication, and blocking</a:t>
            </a: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are methods of error control. </a:t>
            </a:r>
          </a:p>
          <a:p>
            <a:endParaRPr lang="en-US" sz="22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E812E6D7-63A7-AE4B-BB05-1E7517A60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78" t="28986" r="5382" b="15362"/>
          <a:stretch/>
        </p:blipFill>
        <p:spPr>
          <a:xfrm>
            <a:off x="8342904" y="728594"/>
            <a:ext cx="3379305" cy="3816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0BA8E-0312-6D42-BED4-A370E534A9CF}"/>
              </a:ext>
            </a:extLst>
          </p:cNvPr>
          <p:cNvSpPr txBox="1"/>
          <p:nvPr/>
        </p:nvSpPr>
        <p:spPr>
          <a:xfrm>
            <a:off x="237216" y="5615952"/>
            <a:ext cx="11954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Well-designed experiments are characterized by three features: </a:t>
            </a:r>
            <a:r>
              <a:rPr lang="en-US" sz="3000" b="0" i="0" u="sng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randomization, replication, and local control.</a:t>
            </a:r>
            <a:endParaRPr lang="en-US" sz="3000" u="sng" dirty="0"/>
          </a:p>
        </p:txBody>
      </p:sp>
    </p:spTree>
    <p:extLst>
      <p:ext uri="{BB962C8B-B14F-4D97-AF65-F5344CB8AC3E}">
        <p14:creationId xmlns:p14="http://schemas.microsoft.com/office/powerpoint/2010/main" val="33604321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2268E1-B091-6839-76D2-0425E937D2AA}"/>
              </a:ext>
            </a:extLst>
          </p:cNvPr>
          <p:cNvSpPr txBox="1"/>
          <p:nvPr/>
        </p:nvSpPr>
        <p:spPr>
          <a:xfrm>
            <a:off x="237217" y="1188781"/>
            <a:ext cx="1110992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andomly assign subjects to treatment and control groups in order to minimize bias and moderate experimental error.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33333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ssign random numbers to experimental so that any experimental unit (EU) has equal chances of being assigned to treatment or control</a:t>
            </a:r>
            <a:r>
              <a:rPr lang="en-US" sz="2400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(f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or example, odd-numbered EU in the treatment group, and even-numbered EU in the control group).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33333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Can create 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unequal numbers between treatment and control groups.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333333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Appropriate only for experiments </a:t>
            </a:r>
            <a:r>
              <a:rPr lang="en-US" sz="2400" u="sng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with homogeneous experimental units 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(e.g., mice should be of same sex, strain, age, etc.) where </a:t>
            </a:r>
            <a:r>
              <a:rPr lang="en-US" sz="2400" u="sng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environmental effects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, such as light or temperature, are </a:t>
            </a:r>
            <a:r>
              <a:rPr lang="en-US" sz="2400" u="sng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relatively easy to control</a:t>
            </a:r>
            <a:r>
              <a:rPr lang="en-US" sz="24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endParaRPr lang="en-US" sz="2400" dirty="0">
              <a:solidFill>
                <a:srgbClr val="333333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62C07E-EDF9-2BDC-8567-9F843F299F94}"/>
              </a:ext>
            </a:extLst>
          </p:cNvPr>
          <p:cNvSpPr/>
          <p:nvPr/>
        </p:nvSpPr>
        <p:spPr>
          <a:xfrm>
            <a:off x="237217" y="149441"/>
            <a:ext cx="11717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Randomization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7559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BC9AF3-9F25-94F9-B7A1-2BF8FE2F707B}"/>
              </a:ext>
            </a:extLst>
          </p:cNvPr>
          <p:cNvSpPr/>
          <p:nvPr/>
        </p:nvSpPr>
        <p:spPr>
          <a:xfrm>
            <a:off x="237217" y="149441"/>
            <a:ext cx="11717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Blocking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D42BA-0F68-8DDC-CFEB-D695D186E7F1}"/>
              </a:ext>
            </a:extLst>
          </p:cNvPr>
          <p:cNvSpPr txBox="1"/>
          <p:nvPr/>
        </p:nvSpPr>
        <p:spPr>
          <a:xfrm>
            <a:off x="446780" y="2004865"/>
            <a:ext cx="1129844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 rack of many mice cages is heterogeneous with respect to light exposure</a:t>
            </a:r>
            <a:r>
              <a:rPr lang="en-US" sz="2600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600" dirty="0">
              <a:solidFill>
                <a:srgbClr val="333333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2743B2-9ED5-97EB-C06F-FD8C6D291030}"/>
              </a:ext>
            </a:extLst>
          </p:cNvPr>
          <p:cNvSpPr txBox="1"/>
          <p:nvPr/>
        </p:nvSpPr>
        <p:spPr>
          <a:xfrm>
            <a:off x="237067" y="5569786"/>
            <a:ext cx="1150815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400" dirty="0">
                <a:solidFill>
                  <a:srgbClr val="333333"/>
                </a:solidFill>
                <a:latin typeface="Helvetica Neue" panose="02000503000000020004" pitchFamily="2" charset="0"/>
              </a:rPr>
              <a:t>Blocking approach h</a:t>
            </a:r>
            <a:r>
              <a:rPr lang="en-US" sz="3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elps to reduce variability unexplained in the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1FAD4-4C9A-8897-E808-2A0E7448E79B}"/>
              </a:ext>
            </a:extLst>
          </p:cNvPr>
          <p:cNvSpPr txBox="1"/>
          <p:nvPr/>
        </p:nvSpPr>
        <p:spPr>
          <a:xfrm>
            <a:off x="446780" y="3429000"/>
            <a:ext cx="1070623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The rack of cages can be divided into smaller </a:t>
            </a:r>
            <a:r>
              <a:rPr lang="en-US" sz="2600" u="sng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blocks</a:t>
            </a:r>
            <a:r>
              <a:rPr lang="en-US" sz="26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 such that cages within each block tend to be </a:t>
            </a:r>
            <a:r>
              <a:rPr lang="en-US" sz="2600" u="sng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more homogeneous </a:t>
            </a:r>
            <a:r>
              <a:rPr lang="en-US" sz="2600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(have equal light exposure).</a:t>
            </a:r>
            <a:endParaRPr lang="en-US" sz="26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E641D-5E8A-B8FF-0E91-7A9932BBA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30" y="1968232"/>
            <a:ext cx="6198716" cy="2114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F856F0-A401-00E1-37C0-B5661A986887}"/>
              </a:ext>
            </a:extLst>
          </p:cNvPr>
          <p:cNvSpPr txBox="1"/>
          <p:nvPr/>
        </p:nvSpPr>
        <p:spPr>
          <a:xfrm>
            <a:off x="337457" y="918882"/>
            <a:ext cx="115170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333333"/>
                </a:solidFill>
                <a:latin typeface="Helvetica Neue" panose="02000503000000020004" pitchFamily="2" charset="0"/>
              </a:rPr>
              <a:t>I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f all </a:t>
            </a:r>
            <a:r>
              <a:rPr lang="en-US" sz="2200" b="0" i="1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control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mice were female and all of the </a:t>
            </a:r>
            <a:r>
              <a:rPr lang="en-US" sz="2200" b="0" i="1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treatment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mice were male, then the treatment effect would be confounded by sex.</a:t>
            </a: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80939F-805A-16C4-8C60-3DE1E6DFF9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91" t="42678"/>
          <a:stretch/>
        </p:blipFill>
        <p:spPr>
          <a:xfrm>
            <a:off x="6340929" y="4815083"/>
            <a:ext cx="5497286" cy="1713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71A4D-A0AE-08C3-D1B0-8BD7A58047DE}"/>
              </a:ext>
            </a:extLst>
          </p:cNvPr>
          <p:cNvSpPr txBox="1"/>
          <p:nvPr/>
        </p:nvSpPr>
        <p:spPr>
          <a:xfrm>
            <a:off x="353785" y="4261085"/>
            <a:ext cx="89847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Ensure animals in each condition are all the </a:t>
            </a:r>
            <a:r>
              <a:rPr lang="en-US" sz="2200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same age, sex, litter and batch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, if possible. </a:t>
            </a:r>
          </a:p>
          <a:p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If not, split animals equally between conditions.</a:t>
            </a:r>
            <a:endParaRPr lang="en-US" sz="2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0912F9-E448-2076-A0F2-9D8943E3FE8F}"/>
              </a:ext>
            </a:extLst>
          </p:cNvPr>
          <p:cNvSpPr/>
          <p:nvPr/>
        </p:nvSpPr>
        <p:spPr>
          <a:xfrm>
            <a:off x="237217" y="149441"/>
            <a:ext cx="11717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Blocking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02197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058E-B62E-5E4A-B386-BCB5705BBC90}"/>
              </a:ext>
            </a:extLst>
          </p:cNvPr>
          <p:cNvSpPr txBox="1">
            <a:spLocks/>
          </p:cNvSpPr>
          <p:nvPr/>
        </p:nvSpPr>
        <p:spPr>
          <a:xfrm>
            <a:off x="182880" y="250689"/>
            <a:ext cx="12009120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Capture effects of interest and avoid unwanted variation in experiment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76A5-805B-414C-8CEA-772803009193}"/>
              </a:ext>
            </a:extLst>
          </p:cNvPr>
          <p:cNvSpPr txBox="1">
            <a:spLocks/>
          </p:cNvSpPr>
          <p:nvPr/>
        </p:nvSpPr>
        <p:spPr>
          <a:xfrm>
            <a:off x="489615" y="1699821"/>
            <a:ext cx="10972800" cy="405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7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Identify the response and variables of interest </a:t>
            </a:r>
          </a:p>
          <a:p>
            <a:pPr marL="457200" indent="-457200">
              <a:lnSpc>
                <a:spcPct val="17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Identify target population that you want to base your claims on</a:t>
            </a:r>
          </a:p>
          <a:p>
            <a:pPr marL="457200" indent="-457200">
              <a:lnSpc>
                <a:spcPct val="17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Identify factors that affect the response of interest</a:t>
            </a:r>
          </a:p>
          <a:p>
            <a:pPr marL="457200" indent="-457200">
              <a:lnSpc>
                <a:spcPct val="170000"/>
              </a:lnSpc>
              <a:buClr>
                <a:srgbClr val="92D050"/>
              </a:buClr>
              <a:buFont typeface="Wingdings" pitchFamily="2" charset="2"/>
              <a:buChar char="ü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Choose samples from target population</a:t>
            </a:r>
          </a:p>
          <a:p>
            <a:pPr>
              <a:lnSpc>
                <a:spcPct val="170000"/>
              </a:lnSpc>
            </a:pPr>
            <a:r>
              <a:rPr lang="en-US" sz="2400" dirty="0">
                <a:solidFill>
                  <a:srgbClr val="CD28A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Randomly</a:t>
            </a: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assign samples across different levels of factors affecting response </a:t>
            </a:r>
          </a:p>
          <a:p>
            <a:pPr>
              <a:lnSpc>
                <a:spcPct val="170000"/>
              </a:lnSpc>
            </a:pPr>
            <a:r>
              <a:rPr lang="en-US" sz="2400" dirty="0">
                <a:solidFill>
                  <a:srgbClr val="CD28A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Block out </a:t>
            </a: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variation that is not of interest by randomly assigning to levels of factors within a block</a:t>
            </a:r>
          </a:p>
        </p:txBody>
      </p:sp>
    </p:spTree>
    <p:extLst>
      <p:ext uri="{BB962C8B-B14F-4D97-AF65-F5344CB8AC3E}">
        <p14:creationId xmlns:p14="http://schemas.microsoft.com/office/powerpoint/2010/main" val="305040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9D5679-BD01-DB4A-8C0D-EEB6487DB7CA}"/>
              </a:ext>
            </a:extLst>
          </p:cNvPr>
          <p:cNvSpPr/>
          <p:nvPr/>
        </p:nvSpPr>
        <p:spPr>
          <a:xfrm>
            <a:off x="237217" y="149441"/>
            <a:ext cx="11717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Randomized block design I </a:t>
            </a:r>
            <a:endParaRPr lang="en-US" sz="40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7CE813-72DB-1949-96BF-3E107C76EEDA}"/>
              </a:ext>
            </a:extLst>
          </p:cNvPr>
          <p:cNvSpPr/>
          <p:nvPr/>
        </p:nvSpPr>
        <p:spPr>
          <a:xfrm>
            <a:off x="5639763" y="6137413"/>
            <a:ext cx="561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Poppins" pitchFamily="2" charset="77"/>
                <a:cs typeface="Poppins" pitchFamily="2" charset="77"/>
              </a:rPr>
              <a:t>https://quantifyinghealth.com/randomized-block-design/</a:t>
            </a:r>
          </a:p>
          <a:p>
            <a:r>
              <a:rPr lang="en-US" sz="1400" dirty="0">
                <a:latin typeface="Poppins" pitchFamily="2" charset="77"/>
                <a:cs typeface="Poppins" pitchFamily="2" charset="77"/>
              </a:rPr>
              <a:t>https://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stattrek.com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/experiments/experimental-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design.aspx</a:t>
            </a:r>
            <a:endParaRPr lang="en-US" sz="1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369C341-ACA4-D448-8866-BC88B2AF0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448" y="3734626"/>
            <a:ext cx="4241800" cy="2197100"/>
          </a:xfrm>
          <a:prstGeom prst="rect">
            <a:avLst/>
          </a:prstGeom>
        </p:spPr>
      </p:pic>
      <p:pic>
        <p:nvPicPr>
          <p:cNvPr id="8" name="Picture 7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5D31339-1516-B34C-83D6-2938BA27D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51" y="1449453"/>
            <a:ext cx="4178300" cy="1701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1E5C863-CF7D-8E82-2360-DB4DB54C4C83}"/>
              </a:ext>
            </a:extLst>
          </p:cNvPr>
          <p:cNvGrpSpPr/>
          <p:nvPr/>
        </p:nvGrpSpPr>
        <p:grpSpPr>
          <a:xfrm>
            <a:off x="898125" y="1411404"/>
            <a:ext cx="5547598" cy="4628454"/>
            <a:chOff x="898125" y="1411404"/>
            <a:chExt cx="5547598" cy="46284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F3C955-26FA-0C2F-E77F-923E5F63C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1123" y="3113205"/>
              <a:ext cx="1244600" cy="1295400"/>
            </a:xfrm>
            <a:prstGeom prst="rect">
              <a:avLst/>
            </a:prstGeom>
          </p:spPr>
        </p:pic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343A4340-ED5C-434B-9B90-1C4EFDCB4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038" b="66390"/>
            <a:stretch/>
          </p:blipFill>
          <p:spPr>
            <a:xfrm>
              <a:off x="1372563" y="1411404"/>
              <a:ext cx="4267200" cy="1701801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C449BC9-CC6E-C4FA-479A-5D9CB610A052}"/>
                </a:ext>
              </a:extLst>
            </p:cNvPr>
            <p:cNvSpPr/>
            <p:nvPr/>
          </p:nvSpPr>
          <p:spPr>
            <a:xfrm>
              <a:off x="4386470" y="2583118"/>
              <a:ext cx="1073426" cy="858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801B2D-67C8-EA22-9BEC-49260555A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263" y="4228489"/>
              <a:ext cx="1701800" cy="609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96FC79-DF4B-C374-9E9E-3F8723BE9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3275" y="4592058"/>
              <a:ext cx="4152900" cy="144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23954B-8D3A-8960-DE85-7BECB065B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125" y="2925562"/>
              <a:ext cx="1130300" cy="133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9876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DB19489D-DD5F-C846-8976-A057040CB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474" y="1356847"/>
            <a:ext cx="6079877" cy="6166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6DF98B-5847-CE4C-A0F5-0342D432898D}"/>
              </a:ext>
            </a:extLst>
          </p:cNvPr>
          <p:cNvSpPr/>
          <p:nvPr/>
        </p:nvSpPr>
        <p:spPr>
          <a:xfrm>
            <a:off x="294290" y="280906"/>
            <a:ext cx="11303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"/>
              </a:rPr>
              <a:t>When we perform and experiment…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7FB47-C1B4-C342-B4FD-62BAA13D3918}"/>
              </a:ext>
            </a:extLst>
          </p:cNvPr>
          <p:cNvSpPr txBox="1"/>
          <p:nvPr/>
        </p:nvSpPr>
        <p:spPr>
          <a:xfrm>
            <a:off x="4244439" y="4187952"/>
            <a:ext cx="7813357" cy="1573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u="sng" dirty="0">
                <a:latin typeface="Poppins" pitchFamily="2" charset="77"/>
                <a:cs typeface="Poppins" pitchFamily="2" charset="77"/>
              </a:rPr>
              <a:t>Empirical</a:t>
            </a:r>
            <a:r>
              <a:rPr lang="en-US" sz="2200" dirty="0">
                <a:latin typeface="Poppins" pitchFamily="2" charset="77"/>
                <a:cs typeface="Poppins" pitchFamily="2" charset="77"/>
              </a:rPr>
              <a:t> data are noisy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u="sng" dirty="0">
                <a:latin typeface="Poppins" pitchFamily="2" charset="77"/>
                <a:cs typeface="Poppins" pitchFamily="2" charset="77"/>
              </a:rPr>
              <a:t>Resources</a:t>
            </a:r>
            <a:r>
              <a:rPr lang="en-US" sz="2200" dirty="0">
                <a:latin typeface="Poppins" pitchFamily="2" charset="77"/>
                <a:cs typeface="Poppins" pitchFamily="2" charset="77"/>
              </a:rPr>
              <a:t> are </a:t>
            </a:r>
            <a:r>
              <a:rPr lang="en-US" sz="2200" u="sng" dirty="0">
                <a:latin typeface="Poppins" pitchFamily="2" charset="77"/>
                <a:cs typeface="Poppins" pitchFamily="2" charset="77"/>
              </a:rPr>
              <a:t>limited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u="sng" dirty="0">
                <a:latin typeface="Poppins" pitchFamily="2" charset="77"/>
                <a:cs typeface="Poppins" pitchFamily="2" charset="77"/>
              </a:rPr>
              <a:t>Generalize our scientific claims as much as possible</a:t>
            </a:r>
          </a:p>
        </p:txBody>
      </p:sp>
    </p:spTree>
    <p:extLst>
      <p:ext uri="{BB962C8B-B14F-4D97-AF65-F5344CB8AC3E}">
        <p14:creationId xmlns:p14="http://schemas.microsoft.com/office/powerpoint/2010/main" val="6567006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9D5679-BD01-DB4A-8C0D-EEB6487DB7CA}"/>
              </a:ext>
            </a:extLst>
          </p:cNvPr>
          <p:cNvSpPr/>
          <p:nvPr/>
        </p:nvSpPr>
        <p:spPr>
          <a:xfrm>
            <a:off x="237217" y="149441"/>
            <a:ext cx="11717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Randomized block design II </a:t>
            </a:r>
            <a:endParaRPr lang="en-US" sz="40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F94AA-3E21-C13B-E1EB-807376865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7" y="857327"/>
            <a:ext cx="3301755" cy="57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998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9D5679-BD01-DB4A-8C0D-EEB6487DB7CA}"/>
              </a:ext>
            </a:extLst>
          </p:cNvPr>
          <p:cNvSpPr/>
          <p:nvPr/>
        </p:nvSpPr>
        <p:spPr>
          <a:xfrm>
            <a:off x="237217" y="149441"/>
            <a:ext cx="11717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Randomized block design III: equal/unequal and order  </a:t>
            </a:r>
            <a:endParaRPr lang="en-US" sz="36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AF200-F164-49DE-9CF9-40C9DD2CB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308"/>
          <a:stretch/>
        </p:blipFill>
        <p:spPr>
          <a:xfrm>
            <a:off x="0" y="1617979"/>
            <a:ext cx="9243688" cy="1968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0117A-7D17-3820-9F7B-4C1B33AA3EC7}"/>
              </a:ext>
            </a:extLst>
          </p:cNvPr>
          <p:cNvSpPr txBox="1"/>
          <p:nvPr/>
        </p:nvSpPr>
        <p:spPr>
          <a:xfrm>
            <a:off x="237217" y="1303660"/>
            <a:ext cx="3029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Black: </a:t>
            </a:r>
            <a:r>
              <a:rPr lang="en-US" sz="16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subjects 1–16 Placebo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Red: </a:t>
            </a:r>
            <a:r>
              <a:rPr lang="en-US" sz="16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subjects 17–24 Treatment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83120-B4E3-BC09-0B5B-BE1E039B9A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92"/>
          <a:stretch/>
        </p:blipFill>
        <p:spPr>
          <a:xfrm>
            <a:off x="0" y="4588303"/>
            <a:ext cx="9243688" cy="1697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61A5A-5D7C-FEDF-C628-5B51B27DB864}"/>
              </a:ext>
            </a:extLst>
          </p:cNvPr>
          <p:cNvSpPr txBox="1"/>
          <p:nvPr/>
        </p:nvSpPr>
        <p:spPr>
          <a:xfrm>
            <a:off x="237217" y="4010673"/>
            <a:ext cx="3029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Black: </a:t>
            </a:r>
            <a:r>
              <a:rPr lang="en-US" sz="16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subjects 1–10 Placebo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Red: </a:t>
            </a:r>
            <a:r>
              <a:rPr lang="en-US" sz="1600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subjects 11–19 Treatment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4147C-2CF6-F9F1-81AE-046A68D61A69}"/>
              </a:ext>
            </a:extLst>
          </p:cNvPr>
          <p:cNvSpPr txBox="1"/>
          <p:nvPr/>
        </p:nvSpPr>
        <p:spPr>
          <a:xfrm>
            <a:off x="6424247" y="63552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pubs.acs.org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/10.1021/acs.jproteome.0c00536</a:t>
            </a:r>
          </a:p>
        </p:txBody>
      </p:sp>
    </p:spTree>
    <p:extLst>
      <p:ext uri="{BB962C8B-B14F-4D97-AF65-F5344CB8AC3E}">
        <p14:creationId xmlns:p14="http://schemas.microsoft.com/office/powerpoint/2010/main" val="41697575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3EB4BD-3F78-8F13-4D3A-F9763D0416D8}"/>
              </a:ext>
            </a:extLst>
          </p:cNvPr>
          <p:cNvSpPr/>
          <p:nvPr/>
        </p:nvSpPr>
        <p:spPr>
          <a:xfrm>
            <a:off x="237142" y="2647712"/>
            <a:ext cx="11717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14A1D4"/>
                </a:solidFill>
                <a:effectLst/>
                <a:latin typeface="Helvetica Neue" panose="02000503000000020004" pitchFamily="2" charset="0"/>
              </a:rPr>
              <a:t>“Block what you can control; randomize what you cannot control</a:t>
            </a:r>
            <a:r>
              <a:rPr lang="en-US" sz="4000" dirty="0">
                <a:solidFill>
                  <a:srgbClr val="14A1D4"/>
                </a:solidFill>
                <a:latin typeface="Helvetica Neue" panose="02000503000000020004" pitchFamily="2" charset="0"/>
              </a:rPr>
              <a:t>”</a:t>
            </a:r>
            <a:endParaRPr lang="en-US" sz="40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212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D5F79-F255-3E4B-8340-DE6408AFFC85}"/>
              </a:ext>
            </a:extLst>
          </p:cNvPr>
          <p:cNvSpPr/>
          <p:nvPr/>
        </p:nvSpPr>
        <p:spPr>
          <a:xfrm>
            <a:off x="10628127" y="7913528"/>
            <a:ext cx="11717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Randomization 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7963FDC-E342-3645-B7EC-5D8EAC3A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50" y="889000"/>
            <a:ext cx="8521700" cy="508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20E41-CDEB-0149-83EB-3A31745AB405}"/>
              </a:ext>
            </a:extLst>
          </p:cNvPr>
          <p:cNvSpPr/>
          <p:nvPr/>
        </p:nvSpPr>
        <p:spPr>
          <a:xfrm>
            <a:off x="6969257" y="6435208"/>
            <a:ext cx="46185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Poppins" pitchFamily="2" charset="77"/>
                <a:cs typeface="Poppins" pitchFamily="2" charset="77"/>
              </a:rPr>
              <a:t>Solveig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Mjelstad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1400" dirty="0" err="1">
                <a:latin typeface="Poppins" pitchFamily="2" charset="77"/>
                <a:cs typeface="Poppins" pitchFamily="2" charset="77"/>
              </a:rPr>
              <a:t>Olafsrud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, Oslo University Hospital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CB0DD-6114-084C-B196-BA6626CEAA02}"/>
              </a:ext>
            </a:extLst>
          </p:cNvPr>
          <p:cNvSpPr/>
          <p:nvPr/>
        </p:nvSpPr>
        <p:spPr>
          <a:xfrm>
            <a:off x="237217" y="149441"/>
            <a:ext cx="96920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Good vs Bad experimental design</a:t>
            </a:r>
            <a:endParaRPr lang="en-US" sz="44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F7D7AD-A92B-8B44-9468-F4649811096B}"/>
              </a:ext>
            </a:extLst>
          </p:cNvPr>
          <p:cNvSpPr/>
          <p:nvPr/>
        </p:nvSpPr>
        <p:spPr>
          <a:xfrm>
            <a:off x="0" y="5657671"/>
            <a:ext cx="11587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The default analysis  assumes the data have come from a completely randomized design.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practice, this is often a false assumption.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E2733E-A1EC-A54E-829B-220FAC0B6E44}"/>
              </a:ext>
            </a:extLst>
          </p:cNvPr>
          <p:cNvSpPr/>
          <p:nvPr/>
        </p:nvSpPr>
        <p:spPr>
          <a:xfrm>
            <a:off x="3483906" y="324433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82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9C51F0-949E-A74B-B38F-A09C1A49755A}"/>
              </a:ext>
            </a:extLst>
          </p:cNvPr>
          <p:cNvSpPr txBox="1">
            <a:spLocks/>
          </p:cNvSpPr>
          <p:nvPr/>
        </p:nvSpPr>
        <p:spPr>
          <a:xfrm>
            <a:off x="593282" y="4558166"/>
            <a:ext cx="7313613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28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Which is better design? 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BAF874F-11A5-A24C-BF05-D9F824387B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324375"/>
              </p:ext>
            </p:extLst>
          </p:nvPr>
        </p:nvGraphicFramePr>
        <p:xfrm>
          <a:off x="1672045" y="685216"/>
          <a:ext cx="857137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1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1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Sample prep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Design 2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Sample prep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Sample_1_E9.5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 9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11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Sample_2_E9.5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9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9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Sample_3_E9.5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9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11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Sample_4_E9.5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9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9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Sample_1_E11.5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11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11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Sample_2_E11.5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11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9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Sample_3_E11.5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11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11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Sample_4_E11.5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11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 9</a:t>
                      </a:r>
                      <a:r>
                        <a:rPr lang="en-US" baseline="30000" dirty="0"/>
                        <a:t>th</a:t>
                      </a:r>
                      <a:r>
                        <a:rPr lang="en-US" baseline="0" dirty="0"/>
                        <a:t>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E725377-C06C-E943-A006-EA5173D5CC94}"/>
              </a:ext>
            </a:extLst>
          </p:cNvPr>
          <p:cNvSpPr txBox="1"/>
          <p:nvPr/>
        </p:nvSpPr>
        <p:spPr>
          <a:xfrm>
            <a:off x="685878" y="5451712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Design 1</a:t>
            </a:r>
          </a:p>
          <a:p>
            <a:r>
              <a:rPr lang="en-US" dirty="0"/>
              <a:t>2) Design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DB80A5-94BB-A348-97CA-4BEC4D7F5CC2}"/>
              </a:ext>
            </a:extLst>
          </p:cNvPr>
          <p:cNvSpPr/>
          <p:nvPr/>
        </p:nvSpPr>
        <p:spPr>
          <a:xfrm>
            <a:off x="137651" y="32801"/>
            <a:ext cx="1534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Poll 4</a:t>
            </a:r>
          </a:p>
        </p:txBody>
      </p:sp>
    </p:spTree>
    <p:extLst>
      <p:ext uri="{BB962C8B-B14F-4D97-AF65-F5344CB8AC3E}">
        <p14:creationId xmlns:p14="http://schemas.microsoft.com/office/powerpoint/2010/main" val="16896805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B548D76-6CE4-3647-A738-D3CAB23F9C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593773"/>
              </p:ext>
            </p:extLst>
          </p:nvPr>
        </p:nvGraphicFramePr>
        <p:xfrm>
          <a:off x="2011680" y="710298"/>
          <a:ext cx="7313613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7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1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Design 2  - Gender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Sample_1_E9.5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Sample_2_E9.5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Sample_3_E9.5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Sample_4_E9.5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Sample_1_E11.5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Sample_2_E11.5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Sample_3_E11.5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Sample_4_E11.5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874608B-302F-234A-A210-3C3059FD0F1D}"/>
              </a:ext>
            </a:extLst>
          </p:cNvPr>
          <p:cNvSpPr txBox="1">
            <a:spLocks/>
          </p:cNvSpPr>
          <p:nvPr/>
        </p:nvSpPr>
        <p:spPr>
          <a:xfrm>
            <a:off x="593282" y="4558166"/>
            <a:ext cx="7313613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28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Which is a bad design?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692090-63CC-444F-BC53-280853355D20}"/>
              </a:ext>
            </a:extLst>
          </p:cNvPr>
          <p:cNvSpPr/>
          <p:nvPr/>
        </p:nvSpPr>
        <p:spPr>
          <a:xfrm>
            <a:off x="343413" y="168624"/>
            <a:ext cx="1534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14A1D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Poll 5</a:t>
            </a:r>
            <a:endParaRPr lang="en-US" sz="4400" dirty="0">
              <a:solidFill>
                <a:srgbClr val="14A1D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A9EC7-3DF2-8D1B-D07C-4070A3C47576}"/>
              </a:ext>
            </a:extLst>
          </p:cNvPr>
          <p:cNvSpPr txBox="1"/>
          <p:nvPr/>
        </p:nvSpPr>
        <p:spPr>
          <a:xfrm>
            <a:off x="685878" y="5451712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1) Design 1</a:t>
            </a:r>
          </a:p>
          <a:p>
            <a:r>
              <a:rPr lang="en-US" dirty="0"/>
              <a:t>2) Design 2</a:t>
            </a:r>
          </a:p>
        </p:txBody>
      </p:sp>
    </p:spTree>
    <p:extLst>
      <p:ext uri="{BB962C8B-B14F-4D97-AF65-F5344CB8AC3E}">
        <p14:creationId xmlns:p14="http://schemas.microsoft.com/office/powerpoint/2010/main" val="6887503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02165C-5927-B03A-49B5-C19B667AF5C9}"/>
              </a:ext>
            </a:extLst>
          </p:cNvPr>
          <p:cNvSpPr txBox="1"/>
          <p:nvPr/>
        </p:nvSpPr>
        <p:spPr>
          <a:xfrm>
            <a:off x="335374" y="1191386"/>
            <a:ext cx="1185662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In a </a:t>
            </a:r>
            <a:r>
              <a:rPr lang="en-US" sz="3000" u="sng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between-subjects design </a:t>
            </a:r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(or between-groups design)</a:t>
            </a:r>
          </a:p>
          <a:p>
            <a:pPr algn="l"/>
            <a:endParaRPr lang="en-US" sz="3000" dirty="0">
              <a:solidFill>
                <a:srgbClr val="0D405F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- every experimental unit experiences</a:t>
            </a:r>
            <a:r>
              <a:rPr lang="en-US" sz="3000" u="sng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 only one condition</a:t>
            </a:r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</a:p>
          <a:p>
            <a:pPr lvl="1"/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- group differences between participants in various conditions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3000" dirty="0">
              <a:solidFill>
                <a:srgbClr val="0D405F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endParaRPr lang="en-US" sz="3000" dirty="0">
              <a:solidFill>
                <a:srgbClr val="0D405F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l"/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Also called </a:t>
            </a:r>
            <a:r>
              <a:rPr lang="en-US" sz="3000" b="1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independent measures or independent-groups design</a:t>
            </a:r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 because compare </a:t>
            </a:r>
            <a:r>
              <a:rPr lang="en-US" sz="3000" u="sng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unrelated measurements taken from separate groups.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BD710-EAAB-F56B-5427-09A92DA18F2A}"/>
              </a:ext>
            </a:extLst>
          </p:cNvPr>
          <p:cNvSpPr txBox="1">
            <a:spLocks/>
          </p:cNvSpPr>
          <p:nvPr/>
        </p:nvSpPr>
        <p:spPr>
          <a:xfrm>
            <a:off x="335374" y="323024"/>
            <a:ext cx="11481488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Between-subjects vs within subjects design</a:t>
            </a:r>
          </a:p>
        </p:txBody>
      </p:sp>
    </p:spTree>
    <p:extLst>
      <p:ext uri="{BB962C8B-B14F-4D97-AF65-F5344CB8AC3E}">
        <p14:creationId xmlns:p14="http://schemas.microsoft.com/office/powerpoint/2010/main" val="11844655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02165C-5927-B03A-49B5-C19B667AF5C9}"/>
              </a:ext>
            </a:extLst>
          </p:cNvPr>
          <p:cNvSpPr txBox="1"/>
          <p:nvPr/>
        </p:nvSpPr>
        <p:spPr>
          <a:xfrm>
            <a:off x="335374" y="1187018"/>
            <a:ext cx="1185662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In a within-subjects design (or between-groups design)</a:t>
            </a:r>
          </a:p>
          <a:p>
            <a:pPr algn="l"/>
            <a:endParaRPr lang="en-US" sz="3000" dirty="0">
              <a:solidFill>
                <a:srgbClr val="0D405F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-   every experimental unit experiences </a:t>
            </a:r>
            <a:r>
              <a:rPr lang="en-US" sz="3000" u="sng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all the conditions</a:t>
            </a:r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</a:p>
          <a:p>
            <a:pPr marL="914400" lvl="1" indent="-457200">
              <a:buFontTx/>
              <a:buChar char="-"/>
            </a:pPr>
            <a:r>
              <a:rPr lang="en-US" sz="3000" dirty="0">
                <a:solidFill>
                  <a:srgbClr val="0D405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</a:t>
            </a:r>
            <a:r>
              <a:rPr lang="en-US" sz="30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est the same individuals repeatedly to assess differences between conditions</a:t>
            </a:r>
          </a:p>
          <a:p>
            <a:pPr marL="914400" lvl="1" indent="-457200">
              <a:buFontTx/>
              <a:buChar char="-"/>
            </a:pPr>
            <a:endParaRPr lang="en-US" sz="3000" dirty="0">
              <a:solidFill>
                <a:srgbClr val="0D405F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endParaRPr lang="en-US" sz="2800" dirty="0">
              <a:solidFill>
                <a:srgbClr val="0D405F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800" dirty="0">
              <a:solidFill>
                <a:srgbClr val="0D405F"/>
              </a:solidFill>
              <a:effectLst/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l"/>
            <a:r>
              <a:rPr lang="en-US" sz="28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Also called a </a:t>
            </a:r>
            <a:r>
              <a:rPr lang="en-US" sz="2800" b="1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dependent groups or repeated measures design </a:t>
            </a:r>
            <a:r>
              <a:rPr lang="en-US" sz="2800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because compare </a:t>
            </a:r>
            <a:r>
              <a:rPr lang="en-US" sz="2800" u="sng" dirty="0">
                <a:solidFill>
                  <a:srgbClr val="0D405F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</a:rPr>
              <a:t>related measures from the same individuals between different conditions.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BD710-EAAB-F56B-5427-09A92DA18F2A}"/>
              </a:ext>
            </a:extLst>
          </p:cNvPr>
          <p:cNvSpPr txBox="1">
            <a:spLocks/>
          </p:cNvSpPr>
          <p:nvPr/>
        </p:nvSpPr>
        <p:spPr>
          <a:xfrm>
            <a:off x="335374" y="323024"/>
            <a:ext cx="11481488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0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Between-subjects vs within subjects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364D3F-6419-3E46-CF6D-B96DD6A0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707" y="3038453"/>
            <a:ext cx="6240455" cy="186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4DE3E-651B-FE00-9DA8-EE508859B00C}"/>
              </a:ext>
            </a:extLst>
          </p:cNvPr>
          <p:cNvSpPr txBox="1"/>
          <p:nvPr/>
        </p:nvSpPr>
        <p:spPr>
          <a:xfrm>
            <a:off x="1108621" y="6247373"/>
            <a:ext cx="10310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0" i="0" dirty="0">
                <a:solidFill>
                  <a:srgbClr val="CD28A3"/>
                </a:solidFill>
                <a:effectLst/>
                <a:latin typeface=""/>
              </a:rPr>
              <a:t>Linear Mixed Effects Model workshop – April 2023</a:t>
            </a:r>
            <a:endParaRPr lang="en-US" sz="2400" dirty="0">
              <a:solidFill>
                <a:srgbClr val="CD28A3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65953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3EB4BD-3F78-8F13-4D3A-F9763D0416D8}"/>
              </a:ext>
            </a:extLst>
          </p:cNvPr>
          <p:cNvSpPr/>
          <p:nvPr/>
        </p:nvSpPr>
        <p:spPr>
          <a:xfrm>
            <a:off x="237142" y="2647712"/>
            <a:ext cx="11717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14A1D4"/>
                </a:solidFill>
                <a:effectLst/>
                <a:latin typeface="Helvetica Neue" panose="02000503000000020004" pitchFamily="2" charset="0"/>
              </a:rPr>
              <a:t>8. </a:t>
            </a:r>
            <a:r>
              <a:rPr lang="en-US" sz="4000" dirty="0">
                <a:solidFill>
                  <a:srgbClr val="14A1D4"/>
                </a:solidFill>
                <a:latin typeface="Helvetica Neue" panose="02000503000000020004" pitchFamily="2" charset="0"/>
              </a:rPr>
              <a:t>B</a:t>
            </a:r>
            <a:r>
              <a:rPr lang="en-US" sz="4000" b="0" i="0" dirty="0">
                <a:solidFill>
                  <a:srgbClr val="14A1D4"/>
                </a:solidFill>
                <a:effectLst/>
                <a:latin typeface="Helvetica Neue" panose="02000503000000020004" pitchFamily="2" charset="0"/>
              </a:rPr>
              <a:t>ad design introducing batch effects</a:t>
            </a:r>
            <a:endParaRPr lang="en-US" sz="400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63972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1A195A-E69C-ED4B-B7D3-DFFBA4B7C79F}"/>
              </a:ext>
            </a:extLst>
          </p:cNvPr>
          <p:cNvSpPr txBox="1">
            <a:spLocks/>
          </p:cNvSpPr>
          <p:nvPr/>
        </p:nvSpPr>
        <p:spPr>
          <a:xfrm>
            <a:off x="200721" y="198438"/>
            <a:ext cx="12192001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Genotype and development time effect on gene expression</a:t>
            </a:r>
          </a:p>
        </p:txBody>
      </p:sp>
      <p:pic>
        <p:nvPicPr>
          <p:cNvPr id="5" name="Content Placeholder 3" descr="PCA_Plot_Samples.pdf">
            <a:extLst>
              <a:ext uri="{FF2B5EF4-FFF2-40B4-BE49-F238E27FC236}">
                <a16:creationId xmlns:a16="http://schemas.microsoft.com/office/drawing/2014/main" id="{89B29F12-3486-F04F-8674-8B776157F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7" r="-12137"/>
          <a:stretch>
            <a:fillRect/>
          </a:stretch>
        </p:blipFill>
        <p:spPr>
          <a:xfrm>
            <a:off x="1312127" y="1353379"/>
            <a:ext cx="9567746" cy="53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6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C685E8-B098-AE4A-9626-BD39C80C6A2D}"/>
              </a:ext>
            </a:extLst>
          </p:cNvPr>
          <p:cNvSpPr/>
          <p:nvPr/>
        </p:nvSpPr>
        <p:spPr>
          <a:xfrm>
            <a:off x="208401" y="2459504"/>
            <a:ext cx="11775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Statistics is defined as</a:t>
            </a:r>
          </a:p>
          <a:p>
            <a:pPr algn="ctr"/>
            <a:r>
              <a:rPr lang="en-US" sz="3600" dirty="0"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the science of collecting, analyzing, and drawing conclusions from data</a:t>
            </a:r>
          </a:p>
        </p:txBody>
      </p:sp>
    </p:spTree>
    <p:extLst>
      <p:ext uri="{BB962C8B-B14F-4D97-AF65-F5344CB8AC3E}">
        <p14:creationId xmlns:p14="http://schemas.microsoft.com/office/powerpoint/2010/main" val="3469706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PCAPlotSamples.pdf">
            <a:extLst>
              <a:ext uri="{FF2B5EF4-FFF2-40B4-BE49-F238E27FC236}">
                <a16:creationId xmlns:a16="http://schemas.microsoft.com/office/drawing/2014/main" id="{12B0A76C-BA37-E643-91AE-DF5D26057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1" r="-17881"/>
          <a:stretch>
            <a:fillRect/>
          </a:stretch>
        </p:blipFill>
        <p:spPr>
          <a:xfrm>
            <a:off x="914400" y="1066800"/>
            <a:ext cx="9433932" cy="52319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9B72C2-10BB-1E41-9169-680EF55EC54F}"/>
              </a:ext>
            </a:extLst>
          </p:cNvPr>
          <p:cNvSpPr txBox="1">
            <a:spLocks/>
          </p:cNvSpPr>
          <p:nvPr/>
        </p:nvSpPr>
        <p:spPr>
          <a:xfrm>
            <a:off x="289932" y="198438"/>
            <a:ext cx="10215154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Litter effect dominates the variation</a:t>
            </a:r>
          </a:p>
        </p:txBody>
      </p:sp>
    </p:spTree>
    <p:extLst>
      <p:ext uri="{BB962C8B-B14F-4D97-AF65-F5344CB8AC3E}">
        <p14:creationId xmlns:p14="http://schemas.microsoft.com/office/powerpoint/2010/main" val="32834281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8E37-97B1-D94B-85BD-1BD7066BC7B7}"/>
              </a:ext>
            </a:extLst>
          </p:cNvPr>
          <p:cNvSpPr txBox="1">
            <a:spLocks/>
          </p:cNvSpPr>
          <p:nvPr/>
        </p:nvSpPr>
        <p:spPr>
          <a:xfrm>
            <a:off x="209006" y="290866"/>
            <a:ext cx="11390811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Confounding in </a:t>
            </a:r>
            <a:r>
              <a:rPr lang="en-US" sz="3200" b="0" dirty="0" err="1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scRNA</a:t>
            </a:r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-seq data is a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B4466-603C-E74A-90B5-77A5377C711D}"/>
              </a:ext>
            </a:extLst>
          </p:cNvPr>
          <p:cNvSpPr txBox="1"/>
          <p:nvPr/>
        </p:nvSpPr>
        <p:spPr>
          <a:xfrm>
            <a:off x="275913" y="6129401"/>
            <a:ext cx="10847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oppins" pitchFamily="2" charset="77"/>
                <a:cs typeface="Poppins" pitchFamily="2" charset="77"/>
              </a:rPr>
              <a:t>Hicks, S. C., Townes, F. W., </a:t>
            </a:r>
            <a:r>
              <a:rPr lang="en-US" sz="1600" dirty="0" err="1">
                <a:latin typeface="Poppins" pitchFamily="2" charset="77"/>
                <a:cs typeface="Poppins" pitchFamily="2" charset="77"/>
              </a:rPr>
              <a:t>Teng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, M. &amp; Irizarry, R. A. Missing data and technical variability in single-cell </a:t>
            </a:r>
          </a:p>
          <a:p>
            <a:r>
              <a:rPr lang="en-US" sz="1600" dirty="0">
                <a:latin typeface="Poppins" pitchFamily="2" charset="77"/>
                <a:cs typeface="Poppins" pitchFamily="2" charset="77"/>
              </a:rPr>
              <a:t>RNA-sequencing experiments.  Preprint available </a:t>
            </a:r>
            <a:r>
              <a:rPr lang="en-US" sz="1600" dirty="0" err="1">
                <a:latin typeface="Poppins" pitchFamily="2" charset="77"/>
                <a:cs typeface="Poppins" pitchFamily="2" charset="77"/>
              </a:rPr>
              <a:t>from:https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://</a:t>
            </a:r>
            <a:r>
              <a:rPr lang="en-US" sz="1600" dirty="0" err="1">
                <a:latin typeface="Poppins" pitchFamily="2" charset="77"/>
                <a:cs typeface="Poppins" pitchFamily="2" charset="77"/>
              </a:rPr>
              <a:t>doi.org</a:t>
            </a:r>
            <a:r>
              <a:rPr lang="en-US" sz="1600" dirty="0">
                <a:latin typeface="Poppins" pitchFamily="2" charset="77"/>
                <a:cs typeface="Poppins" pitchFamily="2" charset="77"/>
              </a:rPr>
              <a:t>/10.1093/biostatistics/kxx053 (2017).</a:t>
            </a:r>
          </a:p>
        </p:txBody>
      </p:sp>
      <p:pic>
        <p:nvPicPr>
          <p:cNvPr id="6" name="Content Placeholder 3" descr="tsne_e11_e12_h6_nUMI_percentMito.pdf">
            <a:extLst>
              <a:ext uri="{FF2B5EF4-FFF2-40B4-BE49-F238E27FC236}">
                <a16:creationId xmlns:a16="http://schemas.microsoft.com/office/drawing/2014/main" id="{22B300ED-E533-5646-9886-55E2A9112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57" r="-40157"/>
          <a:stretch>
            <a:fillRect/>
          </a:stretch>
        </p:blipFill>
        <p:spPr>
          <a:xfrm>
            <a:off x="592183" y="1043845"/>
            <a:ext cx="8860820" cy="4914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11FB0-832D-CE44-82CE-17A445608CB8}"/>
              </a:ext>
            </a:extLst>
          </p:cNvPr>
          <p:cNvSpPr/>
          <p:nvPr/>
        </p:nvSpPr>
        <p:spPr>
          <a:xfrm>
            <a:off x="7129005" y="2971800"/>
            <a:ext cx="855268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4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8E37-97B1-D94B-85BD-1BD7066BC7B7}"/>
              </a:ext>
            </a:extLst>
          </p:cNvPr>
          <p:cNvSpPr txBox="1">
            <a:spLocks/>
          </p:cNvSpPr>
          <p:nvPr/>
        </p:nvSpPr>
        <p:spPr>
          <a:xfrm>
            <a:off x="209006" y="290866"/>
            <a:ext cx="11390811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Confounding in </a:t>
            </a:r>
            <a:r>
              <a:rPr lang="en-US" sz="3200" b="0" dirty="0" err="1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scRNA</a:t>
            </a:r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-seq data is </a:t>
            </a:r>
            <a:r>
              <a:rPr lang="en-US" sz="3200" b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a problem</a:t>
            </a:r>
            <a:endParaRPr lang="en-US" sz="3200" b="0" dirty="0">
              <a:solidFill>
                <a:srgbClr val="14A1D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811FB0-832D-CE44-82CE-17A445608CB8}"/>
              </a:ext>
            </a:extLst>
          </p:cNvPr>
          <p:cNvSpPr/>
          <p:nvPr/>
        </p:nvSpPr>
        <p:spPr>
          <a:xfrm>
            <a:off x="7129005" y="2971800"/>
            <a:ext cx="855268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C8DF1-3830-4258-1DAD-D98A58FBF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60" y="1293060"/>
            <a:ext cx="7772400" cy="288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68A275-D42C-F146-938D-CEE82F4CE6BD}"/>
              </a:ext>
            </a:extLst>
          </p:cNvPr>
          <p:cNvSpPr/>
          <p:nvPr/>
        </p:nvSpPr>
        <p:spPr>
          <a:xfrm>
            <a:off x="5767310" y="6156747"/>
            <a:ext cx="6205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oppins" pitchFamily="2" charset="77"/>
                <a:cs typeface="Poppins" pitchFamily="2" charset="77"/>
              </a:rPr>
              <a:t>https://</a:t>
            </a:r>
            <a:r>
              <a:rPr lang="en-US" dirty="0" err="1">
                <a:latin typeface="Poppins" pitchFamily="2" charset="77"/>
                <a:cs typeface="Poppins" pitchFamily="2" charset="77"/>
              </a:rPr>
              <a:t>www.nature.com</a:t>
            </a:r>
            <a:r>
              <a:rPr lang="en-US" dirty="0">
                <a:latin typeface="Poppins" pitchFamily="2" charset="77"/>
                <a:cs typeface="Poppins" pitchFamily="2" charset="77"/>
              </a:rPr>
              <a:t>/articles/s41592-018-0254-1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2603699-6242-264C-BD02-65F81028E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" r="4751"/>
          <a:stretch/>
        </p:blipFill>
        <p:spPr>
          <a:xfrm>
            <a:off x="1967344" y="1200150"/>
            <a:ext cx="8001845" cy="4457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301AAF-229D-CC48-8CAB-6921C367C9A2}"/>
              </a:ext>
            </a:extLst>
          </p:cNvPr>
          <p:cNvSpPr/>
          <p:nvPr/>
        </p:nvSpPr>
        <p:spPr>
          <a:xfrm>
            <a:off x="200722" y="331921"/>
            <a:ext cx="8669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Well and badly analyzed </a:t>
            </a:r>
            <a:r>
              <a:rPr lang="en-US" sz="3200" dirty="0" err="1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scRNA</a:t>
            </a:r>
            <a:r>
              <a:rPr lang="en-US" sz="3200" dirty="0">
                <a:solidFill>
                  <a:srgbClr val="14A1D4"/>
                </a:solidFill>
                <a:latin typeface="Poppins" pitchFamily="2" charset="77"/>
                <a:cs typeface="Poppins" pitchFamily="2" charset="77"/>
              </a:rPr>
              <a:t>-seq data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48031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chEffectsInScRNA-seq.png">
            <a:extLst>
              <a:ext uri="{FF2B5EF4-FFF2-40B4-BE49-F238E27FC236}">
                <a16:creationId xmlns:a16="http://schemas.microsoft.com/office/drawing/2014/main" id="{D2DE4AA1-228D-A546-AF72-16B6FC432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0"/>
          <a:stretch/>
        </p:blipFill>
        <p:spPr>
          <a:xfrm>
            <a:off x="931334" y="892098"/>
            <a:ext cx="8500533" cy="59659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FDA7A5-C017-6B46-A59B-D5131800096D}"/>
              </a:ext>
            </a:extLst>
          </p:cNvPr>
          <p:cNvSpPr txBox="1">
            <a:spLocks/>
          </p:cNvSpPr>
          <p:nvPr/>
        </p:nvSpPr>
        <p:spPr>
          <a:xfrm>
            <a:off x="223024" y="273923"/>
            <a:ext cx="12192000" cy="1013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Confounding biological variation and batch effects</a:t>
            </a:r>
          </a:p>
        </p:txBody>
      </p:sp>
    </p:spTree>
    <p:extLst>
      <p:ext uri="{BB962C8B-B14F-4D97-AF65-F5344CB8AC3E}">
        <p14:creationId xmlns:p14="http://schemas.microsoft.com/office/powerpoint/2010/main" val="2049520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F3166-4525-919E-90BE-1DAE68B48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38" y="2566737"/>
            <a:ext cx="5604710" cy="3898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BB1C3-CE14-3A04-9BF3-45D08831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238" y="1082800"/>
            <a:ext cx="4167864" cy="2967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9412DE-0DE3-DB69-43F0-C0ACB2013D2B}"/>
              </a:ext>
            </a:extLst>
          </p:cNvPr>
          <p:cNvSpPr txBox="1">
            <a:spLocks/>
          </p:cNvSpPr>
          <p:nvPr/>
        </p:nvSpPr>
        <p:spPr>
          <a:xfrm>
            <a:off x="223024" y="273923"/>
            <a:ext cx="12192000" cy="1013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Non confounding experiments – no batch effects</a:t>
            </a:r>
          </a:p>
        </p:txBody>
      </p:sp>
    </p:spTree>
    <p:extLst>
      <p:ext uri="{BB962C8B-B14F-4D97-AF65-F5344CB8AC3E}">
        <p14:creationId xmlns:p14="http://schemas.microsoft.com/office/powerpoint/2010/main" val="34549539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58F408-FA65-F323-13CF-186B90EE56FF}"/>
              </a:ext>
            </a:extLst>
          </p:cNvPr>
          <p:cNvSpPr txBox="1"/>
          <p:nvPr/>
        </p:nvSpPr>
        <p:spPr>
          <a:xfrm>
            <a:off x="529390" y="1305341"/>
            <a:ext cx="10280124" cy="5391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Were all RNA isolations performed on the same day?</a:t>
            </a:r>
          </a:p>
          <a:p>
            <a:pPr marL="342900" indent="-3429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Were all library preparations performed on the same day?</a:t>
            </a:r>
          </a:p>
          <a:p>
            <a:pPr marL="342900" indent="-3429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Did the same person perform the RNA isolation/library preparation for all samples?</a:t>
            </a:r>
          </a:p>
          <a:p>
            <a:pPr marL="342900" indent="-3429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Did you use the same reagents for all samples?</a:t>
            </a:r>
          </a:p>
          <a:p>
            <a:pPr marL="342900" indent="-3429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Did you perform the RNA isolation/library preparation in the same location?</a:t>
            </a:r>
          </a:p>
          <a:p>
            <a:pPr algn="l">
              <a:lnSpc>
                <a:spcPct val="200000"/>
              </a:lnSpc>
            </a:pPr>
            <a:endParaRPr lang="en-US" sz="20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If 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any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of the answers is 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‘No’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, then you have batches.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47220-AB88-FEB7-E612-BBFF991A19A2}"/>
              </a:ext>
            </a:extLst>
          </p:cNvPr>
          <p:cNvSpPr txBox="1">
            <a:spLocks/>
          </p:cNvSpPr>
          <p:nvPr/>
        </p:nvSpPr>
        <p:spPr>
          <a:xfrm>
            <a:off x="223024" y="273923"/>
            <a:ext cx="12192000" cy="1013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Hot to know whether you have batches</a:t>
            </a:r>
          </a:p>
        </p:txBody>
      </p:sp>
    </p:spTree>
    <p:extLst>
      <p:ext uri="{BB962C8B-B14F-4D97-AF65-F5344CB8AC3E}">
        <p14:creationId xmlns:p14="http://schemas.microsoft.com/office/powerpoint/2010/main" val="36665090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12DE-0DE3-DB69-43F0-C0ACB2013D2B}"/>
              </a:ext>
            </a:extLst>
          </p:cNvPr>
          <p:cNvSpPr txBox="1">
            <a:spLocks/>
          </p:cNvSpPr>
          <p:nvPr/>
        </p:nvSpPr>
        <p:spPr>
          <a:xfrm>
            <a:off x="223024" y="273923"/>
            <a:ext cx="12192000" cy="1013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0" dirty="0">
                <a:solidFill>
                  <a:srgbClr val="14A1D4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Isolate batch effects for RNA-seq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6DE5A-9890-D0CB-09EB-96714E4B72AD}"/>
              </a:ext>
            </a:extLst>
          </p:cNvPr>
          <p:cNvSpPr txBox="1"/>
          <p:nvPr/>
        </p:nvSpPr>
        <p:spPr>
          <a:xfrm>
            <a:off x="363311" y="973504"/>
            <a:ext cx="11828689" cy="5145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If unable to avoid batches:</a:t>
            </a:r>
            <a:endParaRPr lang="en-US" sz="2400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pPr marL="342900" indent="-3429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33333"/>
                </a:solidFill>
                <a:latin typeface="Helvetica Neue" panose="02000503000000020004" pitchFamily="2" charset="0"/>
              </a:rPr>
              <a:t>S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plit replicates of the different sample groups across batches. </a:t>
            </a:r>
            <a:endParaRPr lang="en-US" sz="2400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pPr marL="342900" indent="-3429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The more replicates the better (definitely more than 2).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333333"/>
                </a:solidFill>
                <a:latin typeface="Helvetica Neue" panose="02000503000000020004" pitchFamily="2" charset="0"/>
              </a:rPr>
              <a:t>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nclude batch information in your </a:t>
            </a:r>
            <a:r>
              <a:rPr lang="en-US" sz="240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experimental metadata. 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During the analysis regress out the variation due to batch if not confounded so it doesn’t affect the results.</a:t>
            </a:r>
          </a:p>
          <a:p>
            <a:pPr marL="342900" indent="-3429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en-US" sz="24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5281C-C7AF-202D-6A44-9CE1D71F8F08}"/>
              </a:ext>
            </a:extLst>
          </p:cNvPr>
          <p:cNvSpPr txBox="1"/>
          <p:nvPr/>
        </p:nvSpPr>
        <p:spPr>
          <a:xfrm>
            <a:off x="1729336" y="6134862"/>
            <a:ext cx="10310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CD28A3"/>
                </a:solidFill>
                <a:effectLst/>
                <a:latin typeface=""/>
              </a:rPr>
              <a:t>scRNA</a:t>
            </a:r>
            <a:r>
              <a:rPr lang="en-US" sz="2400" b="0" i="0" dirty="0">
                <a:solidFill>
                  <a:srgbClr val="CD28A3"/>
                </a:solidFill>
                <a:effectLst/>
                <a:latin typeface=""/>
              </a:rPr>
              <a:t>-seq workshop – January 26th-27</a:t>
            </a:r>
            <a:r>
              <a:rPr lang="en-US" sz="2400" b="0" i="0" baseline="30000" dirty="0">
                <a:solidFill>
                  <a:srgbClr val="CD28A3"/>
                </a:solidFill>
                <a:effectLst/>
                <a:latin typeface=""/>
              </a:rPr>
              <a:t>th</a:t>
            </a:r>
            <a:r>
              <a:rPr lang="en-US" sz="2400" b="0" i="0" dirty="0">
                <a:solidFill>
                  <a:srgbClr val="CD28A3"/>
                </a:solidFill>
                <a:effectLst/>
                <a:latin typeface=""/>
              </a:rPr>
              <a:t> focusing on batch effect day 2</a:t>
            </a:r>
            <a:endParaRPr lang="en-US" sz="2400" dirty="0">
              <a:solidFill>
                <a:srgbClr val="CD28A3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150079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E842-1722-3C43-97A1-6584CA2D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67" y="723207"/>
            <a:ext cx="10515600" cy="626325"/>
          </a:xfrm>
        </p:spPr>
        <p:txBody>
          <a:bodyPr/>
          <a:lstStyle/>
          <a:p>
            <a:r>
              <a:rPr lang="en" b="0" dirty="0"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Experimental design allow you to:</a:t>
            </a:r>
            <a:endParaRPr lang="en-US" b="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011E7-5C9B-794B-B1B8-E7787B0D529B}"/>
              </a:ext>
            </a:extLst>
          </p:cNvPr>
          <p:cNvSpPr/>
          <p:nvPr/>
        </p:nvSpPr>
        <p:spPr>
          <a:xfrm>
            <a:off x="356461" y="2087980"/>
            <a:ext cx="11835539" cy="404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(1) choose an experimental design that is appropriate for the research problem at hand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(2) construct the design (performing randomization and determining the number of replicates)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(3) execute the plan to collect the data (or advise a colleague on how to do it)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(4) determine the model appropriate for the data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(5) fit the model to the data</a:t>
            </a:r>
          </a:p>
          <a:p>
            <a:pPr>
              <a:lnSpc>
                <a:spcPct val="200000"/>
              </a:lnSpc>
            </a:pPr>
            <a:r>
              <a:rPr lang="en-US" sz="2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(6) interpret the data and present the results in a meaningful way to answer the 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29570044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1744-0A28-3749-87B3-07BACB3B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744"/>
            <a:ext cx="10515600" cy="626325"/>
          </a:xfrm>
        </p:spPr>
        <p:txBody>
          <a:bodyPr/>
          <a:lstStyle/>
          <a:p>
            <a:r>
              <a:rPr lang="en-US" b="0" dirty="0">
                <a:latin typeface="Poppins" pitchFamily="2" charset="77"/>
                <a:cs typeface="Poppins" pitchFamily="2" charset="77"/>
              </a:rPr>
              <a:t>Take –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A910-1C0C-A344-A575-F0218390A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5666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Plan ahead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Prevent bias from uncontrollable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Randomization and balancing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Write it down in an Experimental plan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Follow the experimental plan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Be careful with interpretation of results!</a:t>
            </a:r>
          </a:p>
        </p:txBody>
      </p:sp>
    </p:spTree>
    <p:extLst>
      <p:ext uri="{BB962C8B-B14F-4D97-AF65-F5344CB8AC3E}">
        <p14:creationId xmlns:p14="http://schemas.microsoft.com/office/powerpoint/2010/main" val="196433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nnidis.png">
            <a:extLst>
              <a:ext uri="{FF2B5EF4-FFF2-40B4-BE49-F238E27FC236}">
                <a16:creationId xmlns:a16="http://schemas.microsoft.com/office/drawing/2014/main" id="{9627DB03-41CE-4A45-AF96-8F0CF7FAA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95"/>
          <a:stretch/>
        </p:blipFill>
        <p:spPr>
          <a:xfrm>
            <a:off x="1296784" y="0"/>
            <a:ext cx="9144000" cy="6388100"/>
          </a:xfrm>
          <a:prstGeom prst="rect">
            <a:avLst/>
          </a:prstGeom>
        </p:spPr>
      </p:pic>
      <p:pic>
        <p:nvPicPr>
          <p:cNvPr id="5" name="Picture 4" descr="IonnidisRef.png">
            <a:extLst>
              <a:ext uri="{FF2B5EF4-FFF2-40B4-BE49-F238E27FC236}">
                <a16:creationId xmlns:a16="http://schemas.microsoft.com/office/drawing/2014/main" id="{34634851-6698-AE40-BF31-AF057031D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84" y="6388100"/>
            <a:ext cx="3759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612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6;p111">
            <a:extLst>
              <a:ext uri="{FF2B5EF4-FFF2-40B4-BE49-F238E27FC236}">
                <a16:creationId xmlns:a16="http://schemas.microsoft.com/office/drawing/2014/main" id="{403A1682-582E-FE44-A72B-2E0521C4FEE4}"/>
              </a:ext>
            </a:extLst>
          </p:cNvPr>
          <p:cNvSpPr txBox="1">
            <a:spLocks/>
          </p:cNvSpPr>
          <p:nvPr/>
        </p:nvSpPr>
        <p:spPr>
          <a:xfrm>
            <a:off x="189467" y="189455"/>
            <a:ext cx="10515600" cy="9824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b="0" dirty="0">
                <a:solidFill>
                  <a:schemeClr val="bg1"/>
                </a:solidFill>
                <a:latin typeface="Poppins" pitchFamily="2" charset="77"/>
                <a:ea typeface="Helvetica Neue Light" panose="02000403000000020004" pitchFamily="2" charset="0"/>
                <a:cs typeface="Poppins" pitchFamily="2" charset="77"/>
              </a:rPr>
              <a:t>Upcoming workshop at Gladstone:</a:t>
            </a:r>
          </a:p>
        </p:txBody>
      </p:sp>
      <p:sp>
        <p:nvSpPr>
          <p:cNvPr id="7" name="Google Shape;867;p111">
            <a:extLst>
              <a:ext uri="{FF2B5EF4-FFF2-40B4-BE49-F238E27FC236}">
                <a16:creationId xmlns:a16="http://schemas.microsoft.com/office/drawing/2014/main" id="{07C5F22A-8D87-CF41-85B9-E43FDB67FE32}"/>
              </a:ext>
            </a:extLst>
          </p:cNvPr>
          <p:cNvSpPr txBox="1">
            <a:spLocks/>
          </p:cNvSpPr>
          <p:nvPr/>
        </p:nvSpPr>
        <p:spPr>
          <a:xfrm>
            <a:off x="245067" y="1253400"/>
            <a:ext cx="11701866" cy="4351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333" dirty="0">
                <a:latin typeface="Poppins" pitchFamily="2" charset="77"/>
                <a:ea typeface="Helvetica Neue Light" panose="02000403000000020004" pitchFamily="2" charset="0"/>
                <a:cs typeface="Poppins" pitchFamily="2" charset="77"/>
                <a:sym typeface="Arial"/>
              </a:rPr>
              <a:t>Winter series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609585" indent="-457189">
              <a:lnSpc>
                <a:spcPct val="150000"/>
              </a:lnSpc>
              <a:spcBef>
                <a:spcPts val="0"/>
              </a:spcBef>
              <a:buClr>
                <a:srgbClr val="222222"/>
              </a:buClr>
              <a:buSzPts val="1800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January 26-27	| Single Cell RNA-seq analysis</a:t>
            </a:r>
          </a:p>
          <a:p>
            <a:pPr marL="609585" indent="-457189">
              <a:lnSpc>
                <a:spcPct val="150000"/>
              </a:lnSpc>
              <a:spcBef>
                <a:spcPts val="0"/>
              </a:spcBef>
              <a:buClr>
                <a:srgbClr val="222222"/>
              </a:buClr>
              <a:buSzPts val="1800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February 7		| Introduction to Pathway Analysis</a:t>
            </a:r>
          </a:p>
          <a:p>
            <a:pPr marL="609585" indent="-457189">
              <a:lnSpc>
                <a:spcPct val="150000"/>
              </a:lnSpc>
              <a:spcBef>
                <a:spcPts val="0"/>
              </a:spcBef>
              <a:buClr>
                <a:srgbClr val="222222"/>
              </a:buClr>
              <a:buSzPts val="1800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February 9-10	| Single-Cell ATAC-Seq Data Analysis Part 1</a:t>
            </a:r>
          </a:p>
          <a:p>
            <a:pPr marL="609585" indent="-457189">
              <a:lnSpc>
                <a:spcPct val="150000"/>
              </a:lnSpc>
              <a:spcBef>
                <a:spcPts val="0"/>
              </a:spcBef>
              <a:buClr>
                <a:srgbClr val="222222"/>
              </a:buClr>
              <a:buSzPts val="1800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February 17		| Introduction to </a:t>
            </a:r>
            <a:r>
              <a:rPr lang="en-US" sz="2400" dirty="0" err="1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Cytoscape</a:t>
            </a: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and Network Biology</a:t>
            </a:r>
          </a:p>
          <a:p>
            <a:pPr marL="609585" indent="-457189">
              <a:lnSpc>
                <a:spcPct val="150000"/>
              </a:lnSpc>
              <a:spcBef>
                <a:spcPts val="0"/>
              </a:spcBef>
              <a:buClr>
                <a:srgbClr val="222222"/>
              </a:buClr>
              <a:buSzPts val="1800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February 23 	| Single-Cell ATAC-Seq Data Analysis Part 2</a:t>
            </a:r>
          </a:p>
          <a:p>
            <a:pPr marL="609585" indent="-457189">
              <a:lnSpc>
                <a:spcPct val="150000"/>
              </a:lnSpc>
              <a:spcBef>
                <a:spcPts val="0"/>
              </a:spcBef>
              <a:buClr>
                <a:srgbClr val="222222"/>
              </a:buClr>
              <a:buSzPts val="1800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March 9		| Intermediate </a:t>
            </a:r>
            <a:r>
              <a:rPr lang="en-US" sz="2400" dirty="0" err="1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Cytoscape</a:t>
            </a: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Networks and Omics Data Visualization</a:t>
            </a:r>
          </a:p>
          <a:p>
            <a:pPr marL="609585">
              <a:lnSpc>
                <a:spcPct val="115000"/>
              </a:lnSpc>
              <a:spcBef>
                <a:spcPts val="1333"/>
              </a:spcBef>
            </a:pPr>
            <a:endParaRPr lang="en-US" sz="2133" dirty="0">
              <a:solidFill>
                <a:srgbClr val="222222"/>
              </a:solidFill>
              <a:highlight>
                <a:srgbClr val="FFFF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8298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573881" y="3880468"/>
            <a:ext cx="11044237" cy="94035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</a:defRPr>
            </a:lvl1pPr>
          </a:lstStyle>
          <a:p>
            <a:pPr algn="ctr"/>
            <a:r>
              <a:rPr lang="en-US" sz="6000" b="0" dirty="0">
                <a:latin typeface="Poppins" pitchFamily="2" charset="77"/>
                <a:ea typeface="Helvetica Bold" charset="0"/>
                <a:cs typeface="Poppins" pitchFamily="2" charset="77"/>
              </a:rPr>
              <a:t>Thank you!</a:t>
            </a:r>
          </a:p>
        </p:txBody>
      </p:sp>
      <p:sp>
        <p:nvSpPr>
          <p:cNvPr id="3" name="Google Shape;861;p110">
            <a:extLst>
              <a:ext uri="{FF2B5EF4-FFF2-40B4-BE49-F238E27FC236}">
                <a16:creationId xmlns:a16="http://schemas.microsoft.com/office/drawing/2014/main" id="{0BA6DBA5-A4DF-1146-ABE3-F709D1A31B40}"/>
              </a:ext>
            </a:extLst>
          </p:cNvPr>
          <p:cNvSpPr txBox="1"/>
          <p:nvPr/>
        </p:nvSpPr>
        <p:spPr>
          <a:xfrm>
            <a:off x="208000" y="5253322"/>
            <a:ext cx="119840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4000" b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Please take the survey:</a:t>
            </a:r>
            <a:endParaRPr sz="4000" b="1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lnSpc>
                <a:spcPct val="90000"/>
              </a:lnSpc>
            </a:pPr>
            <a:r>
              <a:rPr lang="en-US" sz="40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https://www.surveymonkey.com/r/F75J6VZ</a:t>
            </a:r>
            <a:endParaRPr sz="4000" b="1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4EF3C-7C8D-404A-BDA6-83EB58495A6A}"/>
              </a:ext>
            </a:extLst>
          </p:cNvPr>
          <p:cNvSpPr txBox="1"/>
          <p:nvPr/>
        </p:nvSpPr>
        <p:spPr>
          <a:xfrm>
            <a:off x="346401" y="0"/>
            <a:ext cx="7178568" cy="3497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For questions: </a:t>
            </a:r>
          </a:p>
          <a:p>
            <a:pPr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michela.traglia@gladstone.ucsf.edu</a:t>
            </a:r>
            <a:endParaRPr lang="en-US" sz="3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reuben.thomas@gladstone.ucsf.edu</a:t>
            </a:r>
            <a:endParaRPr lang="en-US" sz="3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Slack: #</a:t>
            </a:r>
            <a:r>
              <a:rPr lang="en-US" sz="30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questionsforbioinformaticscore</a:t>
            </a:r>
            <a:endParaRPr lang="en-US" sz="3000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endParaRPr lang="en-US" sz="3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063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thical Science talk FINAL_Sub.pdf">
            <a:extLst>
              <a:ext uri="{FF2B5EF4-FFF2-40B4-BE49-F238E27FC236}">
                <a16:creationId xmlns:a16="http://schemas.microsoft.com/office/drawing/2014/main" id="{3B101291-7797-EC43-9723-4514C9F89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4" b="4580"/>
          <a:stretch/>
        </p:blipFill>
        <p:spPr>
          <a:xfrm>
            <a:off x="581890" y="1213659"/>
            <a:ext cx="10507287" cy="4425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C44E34-EC62-6C49-B250-EF45BFB4EF94}"/>
              </a:ext>
            </a:extLst>
          </p:cNvPr>
          <p:cNvSpPr txBox="1"/>
          <p:nvPr/>
        </p:nvSpPr>
        <p:spPr>
          <a:xfrm>
            <a:off x="0" y="5903893"/>
            <a:ext cx="455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Thanks: Kevin </a:t>
            </a:r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Mullane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Director, Corporate Liaison &amp; Ventures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Corporate Ventures and Translation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Gladstone Institutes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416395-3262-AE4E-90BD-7C032A05C743}"/>
              </a:ext>
            </a:extLst>
          </p:cNvPr>
          <p:cNvSpPr/>
          <p:nvPr/>
        </p:nvSpPr>
        <p:spPr>
          <a:xfrm>
            <a:off x="3707476" y="6057780"/>
            <a:ext cx="831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oppins" pitchFamily="2" charset="77"/>
                <a:cs typeface="Poppins" pitchFamily="2" charset="77"/>
                <a:hlinkClick r:id="rId3"/>
              </a:rPr>
              <a:t>https://gladstone.org/events?series=responsible-conduct-of-research</a:t>
            </a:r>
            <a:endParaRPr lang="en-US" dirty="0">
              <a:latin typeface="Poppins" pitchFamily="2" charset="77"/>
              <a:cs typeface="Poppins" pitchFamily="2" charset="77"/>
            </a:endParaRPr>
          </a:p>
          <a:p>
            <a:r>
              <a:rPr lang="en-US" dirty="0">
                <a:latin typeface="Poppins" pitchFamily="2" charset="77"/>
                <a:cs typeface="Poppins" pitchFamily="2" charset="77"/>
                <a:hlinkClick r:id="rId4"/>
              </a:rPr>
              <a:t>https://rcr.ucsf.edu/</a:t>
            </a:r>
            <a:endParaRPr lang="en-US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7789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ladsto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A40"/>
      </a:accent1>
      <a:accent2>
        <a:srgbClr val="E5E1D5"/>
      </a:accent2>
      <a:accent3>
        <a:srgbClr val="96938C"/>
      </a:accent3>
      <a:accent4>
        <a:srgbClr val="F76912"/>
      </a:accent4>
      <a:accent5>
        <a:srgbClr val="FAA308"/>
      </a:accent5>
      <a:accent6>
        <a:srgbClr val="00D3E6"/>
      </a:accent6>
      <a:hlink>
        <a:srgbClr val="CC28A3"/>
      </a:hlink>
      <a:folHlink>
        <a:srgbClr val="CC28A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5689</TotalTime>
  <Words>3441</Words>
  <Application>Microsoft Macintosh PowerPoint</Application>
  <PresentationFormat>Widescreen</PresentationFormat>
  <Paragraphs>517</Paragraphs>
  <Slides>81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Arial</vt:lpstr>
      <vt:lpstr>Calibri</vt:lpstr>
      <vt:lpstr>Century Gothic</vt:lpstr>
      <vt:lpstr>Courier New</vt:lpstr>
      <vt:lpstr>Helvetica</vt:lpstr>
      <vt:lpstr>Helvetica Neue</vt:lpstr>
      <vt:lpstr>Helvetica Neue Light</vt:lpstr>
      <vt:lpstr>Helvetica Neue Light</vt:lpstr>
      <vt:lpstr>Helvetica Regular</vt:lpstr>
      <vt:lpstr>Poppins</vt:lpstr>
      <vt:lpstr>Roboto</vt:lpstr>
      <vt:lpstr>Wingdings</vt:lpstr>
      <vt:lpstr>Office Theme</vt:lpstr>
      <vt:lpstr>PowerPoint Presentation</vt:lpstr>
      <vt:lpstr>Introductions</vt:lpstr>
      <vt:lpstr>PowerPoint Presentation</vt:lpstr>
      <vt:lpstr>PowerPoint Presentation</vt:lpstr>
      <vt:lpstr>Workshop sessions</vt:lpstr>
      <vt:lpstr>PowerPoint Presentation</vt:lpstr>
      <vt:lpstr>PowerPoint Presentation</vt:lpstr>
      <vt:lpstr>PowerPoint Presentation</vt:lpstr>
      <vt:lpstr>PowerPoint Presentation</vt:lpstr>
      <vt:lpstr>What we mean with ‘experimental design’</vt:lpstr>
      <vt:lpstr>PowerPoint Presentation</vt:lpstr>
      <vt:lpstr>PowerPoint Presentation</vt:lpstr>
      <vt:lpstr>PowerPoint Presentation</vt:lpstr>
      <vt:lpstr>PowerPoint Presentation</vt:lpstr>
      <vt:lpstr>scRNA-seq on cells from WT and mutant mice</vt:lpstr>
      <vt:lpstr>Chemical pollutants during pregnancy contributing to autism in children</vt:lpstr>
      <vt:lpstr>Do the pregnant women with more chemical pollutants in the blood have more autistic children?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design allow you to:</vt:lpstr>
      <vt:lpstr>Take – home messages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[Gladstone logo]</dc:title>
  <dc:creator>Julie Langelier</dc:creator>
  <cp:lastModifiedBy>Microsoft Office User</cp:lastModifiedBy>
  <cp:revision>1070</cp:revision>
  <cp:lastPrinted>2023-01-11T19:24:41Z</cp:lastPrinted>
  <dcterms:created xsi:type="dcterms:W3CDTF">2017-06-23T15:28:02Z</dcterms:created>
  <dcterms:modified xsi:type="dcterms:W3CDTF">2023-01-16T19:29:59Z</dcterms:modified>
</cp:coreProperties>
</file>