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108"/>
  </p:notesMasterIdLst>
  <p:handoutMasterIdLst>
    <p:handoutMasterId r:id="rId109"/>
  </p:handoutMasterIdLst>
  <p:sldIdLst>
    <p:sldId id="560" r:id="rId2"/>
    <p:sldId id="580" r:id="rId3"/>
    <p:sldId id="558" r:id="rId4"/>
    <p:sldId id="593" r:id="rId5"/>
    <p:sldId id="561" r:id="rId6"/>
    <p:sldId id="639" r:id="rId7"/>
    <p:sldId id="648" r:id="rId8"/>
    <p:sldId id="562" r:id="rId9"/>
    <p:sldId id="534" r:id="rId10"/>
    <p:sldId id="530" r:id="rId11"/>
    <p:sldId id="533" r:id="rId12"/>
    <p:sldId id="604" r:id="rId13"/>
    <p:sldId id="555" r:id="rId14"/>
    <p:sldId id="569" r:id="rId15"/>
    <p:sldId id="572" r:id="rId16"/>
    <p:sldId id="574" r:id="rId17"/>
    <p:sldId id="570" r:id="rId18"/>
    <p:sldId id="573" r:id="rId19"/>
    <p:sldId id="649" r:id="rId20"/>
    <p:sldId id="650" r:id="rId21"/>
    <p:sldId id="575" r:id="rId22"/>
    <p:sldId id="579" r:id="rId23"/>
    <p:sldId id="582" r:id="rId24"/>
    <p:sldId id="605" r:id="rId25"/>
    <p:sldId id="564" r:id="rId26"/>
    <p:sldId id="576" r:id="rId27"/>
    <p:sldId id="577" r:id="rId28"/>
    <p:sldId id="578" r:id="rId29"/>
    <p:sldId id="584" r:id="rId30"/>
    <p:sldId id="537" r:id="rId31"/>
    <p:sldId id="531" r:id="rId32"/>
    <p:sldId id="583" r:id="rId33"/>
    <p:sldId id="606" r:id="rId34"/>
    <p:sldId id="565" r:id="rId35"/>
    <p:sldId id="586" r:id="rId36"/>
    <p:sldId id="587" r:id="rId37"/>
    <p:sldId id="592" r:id="rId38"/>
    <p:sldId id="590" r:id="rId39"/>
    <p:sldId id="594" r:id="rId40"/>
    <p:sldId id="538" r:id="rId41"/>
    <p:sldId id="589" r:id="rId42"/>
    <p:sldId id="607" r:id="rId43"/>
    <p:sldId id="566" r:id="rId44"/>
    <p:sldId id="602" r:id="rId45"/>
    <p:sldId id="597" r:id="rId46"/>
    <p:sldId id="612" r:id="rId47"/>
    <p:sldId id="603" r:id="rId48"/>
    <p:sldId id="645" r:id="rId49"/>
    <p:sldId id="598" r:id="rId50"/>
    <p:sldId id="610" r:id="rId51"/>
    <p:sldId id="611" r:id="rId52"/>
    <p:sldId id="601" r:id="rId53"/>
    <p:sldId id="540" r:id="rId54"/>
    <p:sldId id="624" r:id="rId55"/>
    <p:sldId id="545" r:id="rId56"/>
    <p:sldId id="546" r:id="rId57"/>
    <p:sldId id="621" r:id="rId58"/>
    <p:sldId id="567" r:id="rId59"/>
    <p:sldId id="599" r:id="rId60"/>
    <p:sldId id="613" r:id="rId61"/>
    <p:sldId id="600" r:id="rId62"/>
    <p:sldId id="609" r:id="rId63"/>
    <p:sldId id="568" r:id="rId64"/>
    <p:sldId id="622" r:id="rId65"/>
    <p:sldId id="625" r:id="rId66"/>
    <p:sldId id="547" r:id="rId67"/>
    <p:sldId id="626" r:id="rId68"/>
    <p:sldId id="548" r:id="rId69"/>
    <p:sldId id="653" r:id="rId70"/>
    <p:sldId id="652" r:id="rId71"/>
    <p:sldId id="646" r:id="rId72"/>
    <p:sldId id="629" r:id="rId73"/>
    <p:sldId id="630" r:id="rId74"/>
    <p:sldId id="628" r:id="rId75"/>
    <p:sldId id="647" r:id="rId76"/>
    <p:sldId id="631" r:id="rId77"/>
    <p:sldId id="658" r:id="rId78"/>
    <p:sldId id="655" r:id="rId79"/>
    <p:sldId id="644" r:id="rId80"/>
    <p:sldId id="642" r:id="rId81"/>
    <p:sldId id="549" r:id="rId82"/>
    <p:sldId id="641" r:id="rId83"/>
    <p:sldId id="657" r:id="rId84"/>
    <p:sldId id="627" r:id="rId85"/>
    <p:sldId id="640" r:id="rId86"/>
    <p:sldId id="654" r:id="rId87"/>
    <p:sldId id="633" r:id="rId88"/>
    <p:sldId id="614" r:id="rId89"/>
    <p:sldId id="550" r:id="rId90"/>
    <p:sldId id="619" r:id="rId91"/>
    <p:sldId id="635" r:id="rId92"/>
    <p:sldId id="636" r:id="rId93"/>
    <p:sldId id="638" r:id="rId94"/>
    <p:sldId id="637" r:id="rId95"/>
    <p:sldId id="659" r:id="rId96"/>
    <p:sldId id="634" r:id="rId97"/>
    <p:sldId id="615" r:id="rId98"/>
    <p:sldId id="551" r:id="rId99"/>
    <p:sldId id="552" r:id="rId100"/>
    <p:sldId id="596" r:id="rId101"/>
    <p:sldId id="618" r:id="rId102"/>
    <p:sldId id="553" r:id="rId103"/>
    <p:sldId id="616" r:id="rId104"/>
    <p:sldId id="556" r:id="rId105"/>
    <p:sldId id="528" r:id="rId106"/>
    <p:sldId id="472"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64" userDrawn="1">
          <p15:clr>
            <a:srgbClr val="A4A3A4"/>
          </p15:clr>
        </p15:guide>
        <p15:guide id="4" pos="72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McDevitt" initials="MG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06D0E2"/>
    <a:srgbClr val="002A40"/>
    <a:srgbClr val="CD28A3"/>
    <a:srgbClr val="002B42"/>
    <a:srgbClr val="FFA500"/>
    <a:srgbClr val="D5E4E5"/>
    <a:srgbClr val="FF6A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08"/>
    <p:restoredTop sz="89353"/>
  </p:normalViewPr>
  <p:slideViewPr>
    <p:cSldViewPr snapToGrid="0" snapToObjects="1">
      <p:cViewPr varScale="1">
        <p:scale>
          <a:sx n="97" d="100"/>
          <a:sy n="97" d="100"/>
        </p:scale>
        <p:origin x="448" y="192"/>
      </p:cViewPr>
      <p:guideLst>
        <p:guide orient="horz" pos="3840"/>
        <p:guide pos="3864"/>
        <p:guide pos="7224"/>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60" d="100"/>
        <a:sy n="160" d="100"/>
      </p:scale>
      <p:origin x="0" y="0"/>
    </p:cViewPr>
  </p:sorterViewPr>
  <p:notesViewPr>
    <p:cSldViewPr snapToGrid="0" snapToObjects="1">
      <p:cViewPr varScale="1">
        <p:scale>
          <a:sx n="110" d="100"/>
          <a:sy n="110" d="100"/>
        </p:scale>
        <p:origin x="3144"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F371A3B-994A-3A49-B57B-E42F4CDF9B6F}" type="datetimeFigureOut">
              <a:rPr lang="en-US" smtClean="0">
                <a:latin typeface="Arial" charset="0"/>
              </a:rPr>
              <a:t>11/8/20</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CD8BA3-4CB8-0949-BA41-682344F7479D}"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1570076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b="0" i="0">
                <a:latin typeface="Arial" charset="0"/>
              </a:defRPr>
            </a:lvl1pPr>
          </a:lstStyle>
          <a:p>
            <a:fld id="{E7F3A0D5-E9AF-4B44-8B89-BAB2B2CD0CCD}" type="datetimeFigureOut">
              <a:rPr lang="en-US" smtClean="0"/>
              <a:pPr/>
              <a:t>11/8/20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charset="0"/>
              </a:defRPr>
            </a:lvl1pPr>
          </a:lstStyle>
          <a:p>
            <a:fld id="{39297335-E23B-0545-8DFE-98A3B1147F8C}" type="slidenum">
              <a:rPr lang="en-US" smtClean="0"/>
              <a:pPr/>
              <a:t>‹#›</a:t>
            </a:fld>
            <a:endParaRPr lang="en-US" dirty="0"/>
          </a:p>
        </p:txBody>
      </p:sp>
    </p:spTree>
    <p:extLst>
      <p:ext uri="{BB962C8B-B14F-4D97-AF65-F5344CB8AC3E}">
        <p14:creationId xmlns:p14="http://schemas.microsoft.com/office/powerpoint/2010/main" val="181428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i.org/10.1093/gigascience/giz14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i.org/10.1093/bioinformatics/btaa75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oi.org/10.12688/f1000research.9501.2"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oi.org/10.1093/bioinformatics/bty1044"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typical RNA-</a:t>
            </a:r>
            <a:r>
              <a:rPr lang="en-US" dirty="0" err="1"/>
              <a:t>seq</a:t>
            </a:r>
            <a:r>
              <a:rPr lang="en-US" dirty="0"/>
              <a:t> protocol involves collection of biological specimen, isolation of RNA, cDNA library preparation, sequencing the cDNAs to get reads, querying a reference genome for origins of reads and downstream data analysis for differentially expressed genes, novel transcript discovery, etc. </a:t>
            </a:r>
          </a:p>
        </p:txBody>
      </p:sp>
      <p:sp>
        <p:nvSpPr>
          <p:cNvPr id="4" name="Slide Number Placeholder 3"/>
          <p:cNvSpPr>
            <a:spLocks noGrp="1"/>
          </p:cNvSpPr>
          <p:nvPr>
            <p:ph type="sldNum" sz="quarter" idx="5"/>
          </p:nvPr>
        </p:nvSpPr>
        <p:spPr/>
        <p:txBody>
          <a:bodyPr/>
          <a:lstStyle/>
          <a:p>
            <a:fld id="{39297335-E23B-0545-8DFE-98A3B1147F8C}" type="slidenum">
              <a:rPr lang="en-US" smtClean="0"/>
              <a:pPr/>
              <a:t>2</a:t>
            </a:fld>
            <a:endParaRPr lang="en-US" dirty="0"/>
          </a:p>
        </p:txBody>
      </p:sp>
    </p:spTree>
    <p:extLst>
      <p:ext uri="{BB962C8B-B14F-4D97-AF65-F5344CB8AC3E}">
        <p14:creationId xmlns:p14="http://schemas.microsoft.com/office/powerpoint/2010/main" val="1514403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are barcodes classified as cell-associated? Visit:</a:t>
            </a:r>
          </a:p>
          <a:p>
            <a:r>
              <a:rPr lang="en-US" dirty="0"/>
              <a:t>https://kb.10xgenomics.com/</a:t>
            </a:r>
            <a:r>
              <a:rPr lang="en-US" dirty="0" err="1"/>
              <a:t>hc</a:t>
            </a:r>
            <a:r>
              <a:rPr lang="en-US" dirty="0"/>
              <a:t>/</a:t>
            </a:r>
            <a:r>
              <a:rPr lang="en-US" dirty="0" err="1"/>
              <a:t>en</a:t>
            </a:r>
            <a:r>
              <a:rPr lang="en-US" dirty="0"/>
              <a:t>-us/articles/115003480523-How-are-barcodes-classified-as-cell-associated-</a:t>
            </a:r>
          </a:p>
          <a:p>
            <a:endParaRPr lang="en-US" dirty="0"/>
          </a:p>
          <a:p>
            <a:r>
              <a:rPr lang="en-US" b="1" dirty="0"/>
              <a:t>For examples of barcode rank plot of compromised samples, visit:</a:t>
            </a:r>
            <a:endParaRPr lang="en-US" dirty="0"/>
          </a:p>
          <a:p>
            <a:r>
              <a:rPr lang="en-US" dirty="0"/>
              <a:t>https://</a:t>
            </a:r>
            <a:r>
              <a:rPr lang="en-US" dirty="0" err="1"/>
              <a:t>assets.ctfassets.net</a:t>
            </a:r>
            <a:r>
              <a:rPr lang="en-US" dirty="0"/>
              <a:t>/an68im79xiti/163qWiQBTVi2YLbskJphQX/e90bb82151b1cdab6d7e9b6c845e6130/CG000329_TechnicalNote_InterpretingCellRangerWebSummaryFiles_RevA.pdf</a:t>
            </a:r>
          </a:p>
        </p:txBody>
      </p:sp>
      <p:sp>
        <p:nvSpPr>
          <p:cNvPr id="4" name="Slide Number Placeholder 3"/>
          <p:cNvSpPr>
            <a:spLocks noGrp="1"/>
          </p:cNvSpPr>
          <p:nvPr>
            <p:ph type="sldNum" sz="quarter" idx="5"/>
          </p:nvPr>
        </p:nvSpPr>
        <p:spPr/>
        <p:txBody>
          <a:bodyPr/>
          <a:lstStyle/>
          <a:p>
            <a:fld id="{39297335-E23B-0545-8DFE-98A3B1147F8C}" type="slidenum">
              <a:rPr lang="en-US" smtClean="0"/>
              <a:pPr/>
              <a:t>19</a:t>
            </a:fld>
            <a:endParaRPr lang="en-US" dirty="0"/>
          </a:p>
        </p:txBody>
      </p:sp>
    </p:spTree>
    <p:extLst>
      <p:ext uri="{BB962C8B-B14F-4D97-AF65-F5344CB8AC3E}">
        <p14:creationId xmlns:p14="http://schemas.microsoft.com/office/powerpoint/2010/main" val="2647410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p>
          <a:p>
            <a:r>
              <a:rPr lang="en-US" dirty="0"/>
              <a:t>1. https://</a:t>
            </a:r>
            <a:r>
              <a:rPr lang="en-US" dirty="0" err="1"/>
              <a:t>github.com</a:t>
            </a:r>
            <a:r>
              <a:rPr lang="en-US" dirty="0"/>
              <a:t>/</a:t>
            </a:r>
            <a:r>
              <a:rPr lang="en-US" dirty="0" err="1"/>
              <a:t>gladstone</a:t>
            </a:r>
            <a:r>
              <a:rPr lang="en-US" dirty="0"/>
              <a:t>-institutes/Bioinformatics-Workshops/</a:t>
            </a:r>
            <a:r>
              <a:rPr lang="en-US" dirty="0" err="1"/>
              <a:t>wiki#rna-seq-analysis</a:t>
            </a:r>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20</a:t>
            </a:fld>
            <a:endParaRPr lang="en-US" dirty="0"/>
          </a:p>
        </p:txBody>
      </p:sp>
    </p:spTree>
    <p:extLst>
      <p:ext uri="{BB962C8B-B14F-4D97-AF65-F5344CB8AC3E}">
        <p14:creationId xmlns:p14="http://schemas.microsoft.com/office/powerpoint/2010/main" val="2204334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Method from the </a:t>
            </a:r>
            <a:r>
              <a:rPr lang="en-US" b="1" dirty="0" err="1"/>
              <a:t>Marioni</a:t>
            </a:r>
            <a:r>
              <a:rPr lang="en-US" b="1" dirty="0"/>
              <a:t> lab to identify empty drops:</a:t>
            </a:r>
          </a:p>
          <a:p>
            <a:r>
              <a:rPr lang="en-US" dirty="0" err="1"/>
              <a:t>Lun</a:t>
            </a:r>
            <a:r>
              <a:rPr lang="en-US" dirty="0"/>
              <a:t>, A. T., </a:t>
            </a:r>
            <a:r>
              <a:rPr lang="en-US" dirty="0" err="1"/>
              <a:t>Riesenfeld</a:t>
            </a:r>
            <a:r>
              <a:rPr lang="en-US" dirty="0"/>
              <a:t>, S., Andrews, T., Gomes, T., &amp; </a:t>
            </a:r>
            <a:r>
              <a:rPr lang="en-US" dirty="0" err="1"/>
              <a:t>Marioni</a:t>
            </a:r>
            <a:r>
              <a:rPr lang="en-US" dirty="0"/>
              <a:t>, J. C. (2019). </a:t>
            </a:r>
            <a:r>
              <a:rPr lang="en-US" dirty="0" err="1"/>
              <a:t>EmptyDrops</a:t>
            </a:r>
            <a:r>
              <a:rPr lang="en-US" dirty="0"/>
              <a:t>: distinguishing cells from empty droplets in droplet-based single-cell RNA sequencing data. </a:t>
            </a:r>
            <a:r>
              <a:rPr lang="en-US" i="1" dirty="0"/>
              <a:t>Genome biology</a:t>
            </a:r>
            <a:r>
              <a:rPr lang="en-US" dirty="0"/>
              <a:t>, </a:t>
            </a:r>
            <a:r>
              <a:rPr lang="en-US" i="1" dirty="0"/>
              <a:t>20</a:t>
            </a:r>
            <a:r>
              <a:rPr lang="en-US" dirty="0"/>
              <a:t>(1), 1-9. https://</a:t>
            </a:r>
            <a:r>
              <a:rPr lang="en-US" dirty="0" err="1"/>
              <a:t>genomebiology.biomedcentral.com</a:t>
            </a:r>
            <a:r>
              <a:rPr lang="en-US" dirty="0"/>
              <a:t>/articles/10.1186/s13059-019-1662-y</a:t>
            </a:r>
          </a:p>
          <a:p>
            <a:endParaRPr lang="en-US" dirty="0"/>
          </a:p>
          <a:p>
            <a:r>
              <a:rPr lang="en-US" b="1" dirty="0"/>
              <a:t>Reference:</a:t>
            </a:r>
          </a:p>
          <a:p>
            <a:r>
              <a:rPr lang="en-US" dirty="0"/>
              <a:t>1. </a:t>
            </a:r>
            <a:r>
              <a:rPr lang="en-US" dirty="0" err="1"/>
              <a:t>Padovan-Merhar</a:t>
            </a:r>
            <a:r>
              <a:rPr lang="en-US" dirty="0"/>
              <a:t>, Olivia et al. “Single mammalian cells compensate for differences in cellular volume and DNA copy number through independent global transcriptional mechanisms.” </a:t>
            </a:r>
            <a:r>
              <a:rPr lang="en-US" i="1" dirty="0"/>
              <a:t>Molecular cell</a:t>
            </a:r>
            <a:r>
              <a:rPr lang="en-US" dirty="0"/>
              <a:t> vol. 58,2 (2015): 339-52. doi:10.1016/j.molcel.2015.03.005</a:t>
            </a:r>
          </a:p>
        </p:txBody>
      </p:sp>
      <p:sp>
        <p:nvSpPr>
          <p:cNvPr id="4" name="Slide Number Placeholder 3"/>
          <p:cNvSpPr>
            <a:spLocks noGrp="1"/>
          </p:cNvSpPr>
          <p:nvPr>
            <p:ph type="sldNum" sz="quarter" idx="5"/>
          </p:nvPr>
        </p:nvSpPr>
        <p:spPr/>
        <p:txBody>
          <a:bodyPr/>
          <a:lstStyle/>
          <a:p>
            <a:fld id="{39297335-E23B-0545-8DFE-98A3B1147F8C}" type="slidenum">
              <a:rPr lang="en-US" smtClean="0"/>
              <a:pPr/>
              <a:t>21</a:t>
            </a:fld>
            <a:endParaRPr lang="en-US" dirty="0"/>
          </a:p>
        </p:txBody>
      </p:sp>
    </p:spTree>
    <p:extLst>
      <p:ext uri="{BB962C8B-B14F-4D97-AF65-F5344CB8AC3E}">
        <p14:creationId xmlns:p14="http://schemas.microsoft.com/office/powerpoint/2010/main" val="2615335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Method for normalization from the </a:t>
            </a:r>
            <a:r>
              <a:rPr lang="en-US" b="1" dirty="0" err="1"/>
              <a:t>Satija</a:t>
            </a:r>
            <a:r>
              <a:rPr lang="en-US" b="1" dirty="0"/>
              <a:t> lab:</a:t>
            </a:r>
          </a:p>
          <a:p>
            <a:r>
              <a:rPr lang="en-US" dirty="0" err="1"/>
              <a:t>Hafemeister</a:t>
            </a:r>
            <a:r>
              <a:rPr lang="en-US" dirty="0"/>
              <a:t>, C., &amp; </a:t>
            </a:r>
            <a:r>
              <a:rPr lang="en-US" dirty="0" err="1"/>
              <a:t>Satija</a:t>
            </a:r>
            <a:r>
              <a:rPr lang="en-US" dirty="0"/>
              <a:t>, R. (2019). Normalization and variance stabilization of single-cell RNA-</a:t>
            </a:r>
            <a:r>
              <a:rPr lang="en-US" dirty="0" err="1"/>
              <a:t>seq</a:t>
            </a:r>
            <a:r>
              <a:rPr lang="en-US" dirty="0"/>
              <a:t> data using regularized negative binomial regression. </a:t>
            </a:r>
            <a:r>
              <a:rPr lang="en-US" i="1" dirty="0"/>
              <a:t>Genome biology</a:t>
            </a:r>
            <a:r>
              <a:rPr lang="en-US" dirty="0"/>
              <a:t>, </a:t>
            </a:r>
            <a:r>
              <a:rPr lang="en-US" i="1" dirty="0"/>
              <a:t>20</a:t>
            </a:r>
            <a:r>
              <a:rPr lang="en-US" dirty="0"/>
              <a:t>(1), 1-15. (also visit https://</a:t>
            </a:r>
            <a:r>
              <a:rPr lang="en-US" dirty="0" err="1"/>
              <a:t>github.com</a:t>
            </a:r>
            <a:r>
              <a:rPr lang="en-US" dirty="0"/>
              <a:t>/</a:t>
            </a:r>
            <a:r>
              <a:rPr lang="en-US" dirty="0" err="1"/>
              <a:t>satijalab</a:t>
            </a:r>
            <a:r>
              <a:rPr lang="en-US" dirty="0"/>
              <a:t>/</a:t>
            </a:r>
            <a:r>
              <a:rPr lang="en-US" dirty="0" err="1"/>
              <a:t>seurat</a:t>
            </a:r>
            <a:r>
              <a:rPr lang="en-US" dirty="0"/>
              <a:t>/issues/672)</a:t>
            </a:r>
          </a:p>
        </p:txBody>
      </p:sp>
      <p:sp>
        <p:nvSpPr>
          <p:cNvPr id="4" name="Slide Number Placeholder 3"/>
          <p:cNvSpPr>
            <a:spLocks noGrp="1"/>
          </p:cNvSpPr>
          <p:nvPr>
            <p:ph type="sldNum" sz="quarter" idx="5"/>
          </p:nvPr>
        </p:nvSpPr>
        <p:spPr/>
        <p:txBody>
          <a:bodyPr/>
          <a:lstStyle/>
          <a:p>
            <a:fld id="{39297335-E23B-0545-8DFE-98A3B1147F8C}" type="slidenum">
              <a:rPr lang="en-US" smtClean="0"/>
              <a:pPr/>
              <a:t>22</a:t>
            </a:fld>
            <a:endParaRPr lang="en-US" dirty="0"/>
          </a:p>
        </p:txBody>
      </p:sp>
    </p:spTree>
    <p:extLst>
      <p:ext uri="{BB962C8B-B14F-4D97-AF65-F5344CB8AC3E}">
        <p14:creationId xmlns:p14="http://schemas.microsoft.com/office/powerpoint/2010/main" val="3809346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more on analysis with Bioconductor, visit:</a:t>
            </a:r>
          </a:p>
          <a:p>
            <a:pPr marL="228600" indent="-228600">
              <a:buAutoNum type="arabicPeriod"/>
            </a:pPr>
            <a:r>
              <a:rPr lang="en-US" dirty="0"/>
              <a:t>Amezquita, R.A., </a:t>
            </a:r>
            <a:r>
              <a:rPr lang="en-US" dirty="0" err="1"/>
              <a:t>Lun</a:t>
            </a:r>
            <a:r>
              <a:rPr lang="en-US" dirty="0"/>
              <a:t>, A.T.L., Becht, E. </a:t>
            </a:r>
            <a:r>
              <a:rPr lang="en-US" i="1" dirty="0"/>
              <a:t>et al.</a:t>
            </a:r>
            <a:r>
              <a:rPr lang="en-US" dirty="0"/>
              <a:t> Orchestrating single-cell analysis with Bioconductor. </a:t>
            </a:r>
            <a:r>
              <a:rPr lang="en-US" i="1" dirty="0"/>
              <a:t>Nat Methods</a:t>
            </a:r>
            <a:r>
              <a:rPr lang="en-US" dirty="0"/>
              <a:t> </a:t>
            </a:r>
            <a:r>
              <a:rPr lang="en-US" b="1" dirty="0"/>
              <a:t>17, </a:t>
            </a:r>
            <a:r>
              <a:rPr lang="en-US" dirty="0"/>
              <a:t>137–145 (2020). https://</a:t>
            </a:r>
            <a:r>
              <a:rPr lang="en-US" dirty="0" err="1"/>
              <a:t>doi.org</a:t>
            </a:r>
            <a:r>
              <a:rPr lang="en-US" dirty="0"/>
              <a:t>/10.1038/s41592-019-0654-x</a:t>
            </a:r>
          </a:p>
          <a:p>
            <a:pPr marL="228600" indent="-228600">
              <a:buAutoNum type="arabicPeriod"/>
            </a:pPr>
            <a:r>
              <a:rPr lang="en-US" dirty="0"/>
              <a:t>https://</a:t>
            </a:r>
            <a:r>
              <a:rPr lang="en-US" dirty="0" err="1"/>
              <a:t>osca.bioconductor.org</a:t>
            </a:r>
            <a:r>
              <a:rPr lang="en-US" dirty="0"/>
              <a:t>/</a:t>
            </a:r>
          </a:p>
          <a:p>
            <a:endParaRPr lang="en-US" dirty="0"/>
          </a:p>
          <a:p>
            <a:r>
              <a:rPr lang="en-US" b="1" dirty="0"/>
              <a:t>For more on analysis with Seurat, visit:</a:t>
            </a:r>
          </a:p>
          <a:p>
            <a:pPr marL="228600" indent="-228600">
              <a:buAutoNum type="arabicPeriod"/>
            </a:pPr>
            <a:r>
              <a:rPr lang="en-US" dirty="0"/>
              <a:t>https://</a:t>
            </a:r>
            <a:r>
              <a:rPr lang="en-US" dirty="0" err="1"/>
              <a:t>satijalab.org</a:t>
            </a:r>
            <a:r>
              <a:rPr lang="en-US" dirty="0"/>
              <a:t>/</a:t>
            </a:r>
            <a:r>
              <a:rPr lang="en-US" dirty="0" err="1"/>
              <a:t>seurat</a:t>
            </a:r>
            <a:r>
              <a:rPr lang="en-US" dirty="0"/>
              <a:t>/</a:t>
            </a:r>
            <a:r>
              <a:rPr lang="en-US" dirty="0" err="1"/>
              <a:t>vignettes.html</a:t>
            </a:r>
            <a:endParaRPr lang="en-US" dirty="0"/>
          </a:p>
          <a:p>
            <a:pPr marL="228600" indent="-228600">
              <a:buAutoNum type="arabicPeriod"/>
            </a:pPr>
            <a:r>
              <a:rPr lang="en-US" dirty="0"/>
              <a:t>Stuart, Tim, Andrew Butler, Paul Hoffman, Christoph </a:t>
            </a:r>
            <a:r>
              <a:rPr lang="en-US" dirty="0" err="1"/>
              <a:t>Hafemeister</a:t>
            </a:r>
            <a:r>
              <a:rPr lang="en-US" dirty="0"/>
              <a:t>, </a:t>
            </a:r>
            <a:r>
              <a:rPr lang="en-US" dirty="0" err="1"/>
              <a:t>Efthymia</a:t>
            </a:r>
            <a:r>
              <a:rPr lang="en-US" dirty="0"/>
              <a:t> </a:t>
            </a:r>
            <a:r>
              <a:rPr lang="en-US" dirty="0" err="1"/>
              <a:t>Papalexi</a:t>
            </a:r>
            <a:r>
              <a:rPr lang="en-US" dirty="0"/>
              <a:t>, William M. </a:t>
            </a:r>
            <a:r>
              <a:rPr lang="en-US" dirty="0" err="1"/>
              <a:t>Mauck</a:t>
            </a:r>
            <a:r>
              <a:rPr lang="en-US" dirty="0"/>
              <a:t> III, </a:t>
            </a:r>
            <a:r>
              <a:rPr lang="en-US" dirty="0" err="1"/>
              <a:t>Yuhan</a:t>
            </a:r>
            <a:r>
              <a:rPr lang="en-US" dirty="0"/>
              <a:t> Hao, Marlon </a:t>
            </a:r>
            <a:r>
              <a:rPr lang="en-US" dirty="0" err="1"/>
              <a:t>Stoeckius</a:t>
            </a:r>
            <a:r>
              <a:rPr lang="en-US" dirty="0"/>
              <a:t>, Peter Smibert, and Rahul </a:t>
            </a:r>
            <a:r>
              <a:rPr lang="en-US" dirty="0" err="1"/>
              <a:t>Satija</a:t>
            </a:r>
            <a:r>
              <a:rPr lang="en-US" dirty="0"/>
              <a:t>. "Comprehensive integration of single-cell data." </a:t>
            </a:r>
            <a:r>
              <a:rPr lang="en-US" i="1" dirty="0"/>
              <a:t>Cell</a:t>
            </a:r>
            <a:r>
              <a:rPr lang="en-US" dirty="0"/>
              <a:t> 177, no. 7 (2019): 1888-1902.</a:t>
            </a:r>
          </a:p>
          <a:p>
            <a:pPr marL="228600" indent="-228600">
              <a:buAutoNum type="arabicPeriod"/>
            </a:pPr>
            <a:r>
              <a:rPr lang="en-US" dirty="0"/>
              <a:t>Butler, A., Hoffman, P., Smibert, P., </a:t>
            </a:r>
            <a:r>
              <a:rPr lang="en-US" dirty="0" err="1"/>
              <a:t>Papalexi</a:t>
            </a:r>
            <a:r>
              <a:rPr lang="en-US" dirty="0"/>
              <a:t>, E., &amp; </a:t>
            </a:r>
            <a:r>
              <a:rPr lang="en-US" dirty="0" err="1"/>
              <a:t>Satija</a:t>
            </a:r>
            <a:r>
              <a:rPr lang="en-US" dirty="0"/>
              <a:t>, R. (2018). Integrating single-cell transcriptomic data across different conditions, technologies, and species. </a:t>
            </a:r>
            <a:r>
              <a:rPr lang="en-US" i="1" dirty="0"/>
              <a:t>Nature biotechnology</a:t>
            </a:r>
            <a:r>
              <a:rPr lang="en-US" dirty="0"/>
              <a:t>, </a:t>
            </a:r>
            <a:r>
              <a:rPr lang="en-US" i="1" dirty="0"/>
              <a:t>36</a:t>
            </a:r>
            <a:r>
              <a:rPr lang="en-US" dirty="0"/>
              <a:t>(5), 411-420.</a:t>
            </a:r>
          </a:p>
          <a:p>
            <a:endParaRPr lang="en-US" dirty="0"/>
          </a:p>
          <a:p>
            <a:r>
              <a:rPr lang="en-US" b="1" dirty="0"/>
              <a:t>For more on analysis with </a:t>
            </a:r>
            <a:r>
              <a:rPr lang="en-US" b="1" dirty="0" err="1"/>
              <a:t>scanpy</a:t>
            </a:r>
            <a:r>
              <a:rPr lang="en-US" b="1" dirty="0"/>
              <a:t>, visit:</a:t>
            </a:r>
          </a:p>
          <a:p>
            <a:pPr marL="228600" indent="-228600">
              <a:buAutoNum type="arabicPeriod"/>
            </a:pPr>
            <a:r>
              <a:rPr lang="en-US" dirty="0"/>
              <a:t>https://</a:t>
            </a:r>
            <a:r>
              <a:rPr lang="en-US" dirty="0" err="1"/>
              <a:t>scanpy.readthedocs.io</a:t>
            </a:r>
            <a:r>
              <a:rPr lang="en-US" dirty="0"/>
              <a:t>/</a:t>
            </a:r>
            <a:r>
              <a:rPr lang="en-US" dirty="0" err="1"/>
              <a:t>en</a:t>
            </a:r>
            <a:r>
              <a:rPr lang="en-US" dirty="0"/>
              <a:t>/stable/</a:t>
            </a:r>
            <a:r>
              <a:rPr lang="en-US" dirty="0" err="1"/>
              <a:t>tutorials.html</a:t>
            </a:r>
            <a:endParaRPr lang="en-US" dirty="0"/>
          </a:p>
          <a:p>
            <a:pPr marL="228600" indent="-228600">
              <a:buAutoNum type="arabicPeriod"/>
            </a:pPr>
            <a:r>
              <a:rPr lang="en-US" dirty="0"/>
              <a:t>Wolf, F. A., </a:t>
            </a:r>
            <a:r>
              <a:rPr lang="en-US" dirty="0" err="1"/>
              <a:t>Angerer</a:t>
            </a:r>
            <a:r>
              <a:rPr lang="en-US" dirty="0"/>
              <a:t>, P., &amp; </a:t>
            </a:r>
            <a:r>
              <a:rPr lang="en-US" dirty="0" err="1"/>
              <a:t>Theis</a:t>
            </a:r>
            <a:r>
              <a:rPr lang="en-US" dirty="0"/>
              <a:t>, F. J. (2018). SCANPY: large-scale single-cell gene expression data analysis. </a:t>
            </a:r>
            <a:r>
              <a:rPr lang="en-US" i="1" dirty="0"/>
              <a:t>Genome biology</a:t>
            </a:r>
            <a:r>
              <a:rPr lang="en-US" dirty="0"/>
              <a:t>, </a:t>
            </a:r>
            <a:r>
              <a:rPr lang="en-US" i="1" dirty="0"/>
              <a:t>19</a:t>
            </a:r>
            <a:r>
              <a:rPr lang="en-US" dirty="0"/>
              <a:t>(1), 15.</a:t>
            </a:r>
          </a:p>
          <a:p>
            <a:pPr marL="228600" indent="-228600">
              <a:buAutoNum type="arabicPeriod"/>
            </a:pPr>
            <a:endParaRPr lang="en-US" dirty="0"/>
          </a:p>
          <a:p>
            <a:pPr marL="0" indent="0">
              <a:buNone/>
            </a:pPr>
            <a:r>
              <a:rPr lang="en-US" b="1" dirty="0"/>
              <a:t>For more on analysis with Galaxy:</a:t>
            </a:r>
          </a:p>
          <a:p>
            <a:pPr marL="228600" indent="-228600">
              <a:buAutoNum type="arabicPeriod"/>
            </a:pPr>
            <a:r>
              <a:rPr lang="en-US" dirty="0"/>
              <a:t>Graham J Etherington, Nicola </a:t>
            </a:r>
            <a:r>
              <a:rPr lang="en-US" dirty="0" err="1"/>
              <a:t>Soranzo</a:t>
            </a:r>
            <a:r>
              <a:rPr lang="en-US" dirty="0"/>
              <a:t>, </a:t>
            </a:r>
            <a:r>
              <a:rPr lang="en-US" dirty="0" err="1"/>
              <a:t>Suhaib</a:t>
            </a:r>
            <a:r>
              <a:rPr lang="en-US" dirty="0"/>
              <a:t> Mohammed, Wilfried </a:t>
            </a:r>
            <a:r>
              <a:rPr lang="en-US" dirty="0" err="1"/>
              <a:t>Haerty</a:t>
            </a:r>
            <a:r>
              <a:rPr lang="en-US" dirty="0"/>
              <a:t>, Robert P Davey, Federica Di Palma, A Galaxy-based training resource for single-cell RNA-sequencing quality control and analyses, </a:t>
            </a:r>
            <a:r>
              <a:rPr lang="en-US" i="1" dirty="0" err="1"/>
              <a:t>GigaScience</a:t>
            </a:r>
            <a:r>
              <a:rPr lang="en-US" dirty="0"/>
              <a:t>, Volume 8, Issue 12, December 2019, giz144, </a:t>
            </a:r>
            <a:r>
              <a:rPr lang="en-US" dirty="0">
                <a:hlinkClick r:id="rId3"/>
              </a:rPr>
              <a:t>https://doi.org/10.1093/gigascience/giz144</a:t>
            </a:r>
            <a:endParaRPr lang="en-US" dirty="0"/>
          </a:p>
          <a:p>
            <a:pPr marL="228600" indent="-228600">
              <a:buAutoNum type="arabicPeriod"/>
            </a:pPr>
            <a:r>
              <a:rPr lang="en-US" dirty="0"/>
              <a:t>https://</a:t>
            </a:r>
            <a:r>
              <a:rPr lang="en-US" dirty="0" err="1"/>
              <a:t>www.ebi.ac.uk</a:t>
            </a:r>
            <a:r>
              <a:rPr lang="en-US" dirty="0"/>
              <a:t>/training/online/course/single-cell-</a:t>
            </a:r>
            <a:r>
              <a:rPr lang="en-US" dirty="0" err="1"/>
              <a:t>rna</a:t>
            </a:r>
            <a:r>
              <a:rPr lang="en-US" dirty="0"/>
              <a:t>-</a:t>
            </a:r>
            <a:r>
              <a:rPr lang="en-US" dirty="0" err="1"/>
              <a:t>seq</a:t>
            </a:r>
            <a:r>
              <a:rPr lang="en-US" dirty="0"/>
              <a:t>-analysis-using-galaxy</a:t>
            </a:r>
          </a:p>
        </p:txBody>
      </p:sp>
      <p:sp>
        <p:nvSpPr>
          <p:cNvPr id="4" name="Slide Number Placeholder 3"/>
          <p:cNvSpPr>
            <a:spLocks noGrp="1"/>
          </p:cNvSpPr>
          <p:nvPr>
            <p:ph type="sldNum" sz="quarter" idx="5"/>
          </p:nvPr>
        </p:nvSpPr>
        <p:spPr/>
        <p:txBody>
          <a:bodyPr/>
          <a:lstStyle/>
          <a:p>
            <a:fld id="{39297335-E23B-0545-8DFE-98A3B1147F8C}" type="slidenum">
              <a:rPr lang="en-US" smtClean="0"/>
              <a:pPr/>
              <a:t>23</a:t>
            </a:fld>
            <a:endParaRPr lang="en-US" dirty="0"/>
          </a:p>
        </p:txBody>
      </p:sp>
    </p:spTree>
    <p:extLst>
      <p:ext uri="{BB962C8B-B14F-4D97-AF65-F5344CB8AC3E}">
        <p14:creationId xmlns:p14="http://schemas.microsoft.com/office/powerpoint/2010/main" val="193260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24</a:t>
            </a:fld>
            <a:endParaRPr lang="en-US" dirty="0"/>
          </a:p>
        </p:txBody>
      </p:sp>
    </p:spTree>
    <p:extLst>
      <p:ext uri="{BB962C8B-B14F-4D97-AF65-F5344CB8AC3E}">
        <p14:creationId xmlns:p14="http://schemas.microsoft.com/office/powerpoint/2010/main" val="3163397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Visit for more details on output files:</a:t>
            </a:r>
          </a:p>
          <a:p>
            <a:r>
              <a:rPr lang="en-US" dirty="0"/>
              <a:t>https://kb.10xgenomics.com/</a:t>
            </a:r>
            <a:r>
              <a:rPr lang="en-US" dirty="0" err="1"/>
              <a:t>hc</a:t>
            </a:r>
            <a:r>
              <a:rPr lang="en-US" dirty="0"/>
              <a:t>/</a:t>
            </a:r>
            <a:r>
              <a:rPr lang="en-US" dirty="0" err="1"/>
              <a:t>en</a:t>
            </a:r>
            <a:r>
              <a:rPr lang="en-US" dirty="0"/>
              <a:t>-us/articles/115000794686-How-is-the-MEX-format-used-for-the-gene-barcode-matrices-</a:t>
            </a:r>
          </a:p>
          <a:p>
            <a:endParaRPr lang="en-US" dirty="0"/>
          </a:p>
          <a:p>
            <a:endParaRPr lang="en-US" dirty="0"/>
          </a:p>
          <a:p>
            <a:r>
              <a:rPr lang="en-US" b="1" dirty="0"/>
              <a:t>Example content of a .</a:t>
            </a:r>
            <a:r>
              <a:rPr lang="en-US" b="1" dirty="0" err="1"/>
              <a:t>mtx</a:t>
            </a:r>
            <a:r>
              <a:rPr lang="en-US" b="1" dirty="0"/>
              <a:t> file:</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a:t>
            </a:r>
            <a:r>
              <a:rPr lang="en-US" dirty="0" err="1">
                <a:latin typeface="Andale Mono" panose="020B0509000000000004" pitchFamily="49" charset="0"/>
                <a:cs typeface="Courier New" panose="02070309020205020404" pitchFamily="49" charset="0"/>
              </a:rPr>
              <a:t>MatrixMarket</a:t>
            </a:r>
            <a:r>
              <a:rPr lang="en-US" dirty="0">
                <a:latin typeface="Andale Mono" panose="020B0509000000000004" pitchFamily="49" charset="0"/>
                <a:cs typeface="Courier New" panose="02070309020205020404" pitchFamily="49" charset="0"/>
              </a:rPr>
              <a:t> matrix coordinate real general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This ASCII file represents a sparse </a:t>
            </a:r>
            <a:r>
              <a:rPr lang="en-US" dirty="0" err="1">
                <a:latin typeface="Andale Mono" panose="020B0509000000000004" pitchFamily="49" charset="0"/>
                <a:cs typeface="Courier New" panose="02070309020205020404" pitchFamily="49" charset="0"/>
              </a:rPr>
              <a:t>MxN</a:t>
            </a:r>
            <a:r>
              <a:rPr lang="en-US" dirty="0">
                <a:latin typeface="Andale Mono" panose="020B0509000000000004" pitchFamily="49" charset="0"/>
                <a:cs typeface="Courier New" panose="02070309020205020404" pitchFamily="49" charset="0"/>
              </a:rPr>
              <a:t> matrix with L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a:t>
            </a:r>
            <a:r>
              <a:rPr lang="en-US" dirty="0" err="1">
                <a:latin typeface="Andale Mono" panose="020B0509000000000004" pitchFamily="49" charset="0"/>
                <a:cs typeface="Courier New" panose="02070309020205020404" pitchFamily="49" charset="0"/>
              </a:rPr>
              <a:t>nonzeros</a:t>
            </a:r>
            <a:r>
              <a:rPr lang="en-US" dirty="0">
                <a:latin typeface="Andale Mono" panose="020B0509000000000004" pitchFamily="49" charset="0"/>
                <a:cs typeface="Courier New" panose="02070309020205020404" pitchFamily="49" charset="0"/>
              </a:rPr>
              <a:t> in the following Matrix Market format: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a:t>
            </a:r>
            <a:r>
              <a:rPr lang="en-US" dirty="0" err="1">
                <a:latin typeface="Andale Mono" panose="020B0509000000000004" pitchFamily="49" charset="0"/>
                <a:cs typeface="Courier New" panose="02070309020205020404" pitchFamily="49" charset="0"/>
              </a:rPr>
              <a:t>MatrixMarket</a:t>
            </a:r>
            <a:r>
              <a:rPr lang="en-US" dirty="0">
                <a:latin typeface="Andale Mono" panose="020B0509000000000004" pitchFamily="49" charset="0"/>
                <a:cs typeface="Courier New" panose="02070309020205020404" pitchFamily="49" charset="0"/>
              </a:rPr>
              <a:t> matrix coordinate real general | &lt;--- header line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                                                                           | &lt;--+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 comments                                                         |       |-- 0 or more comment lines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                                                                           | &lt;--+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 M N L                                                                    | &lt;--- rows, columns, entries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 I1 J1 A(I1, J1)                                                       | &lt;--+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 I2 J2 A(I2, J2)			    |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 I3 J3 A(I3, J3) 			    |      |-- L lines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 . . . 				    |      |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 IL JL A(IL, JL) 			    | &lt;--+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 %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Indices are 1-based, i.e. A(1,1) is the first element.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5 	5 	8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1 	1 	1.000e+00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2 	2 	1.050e+01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3 	3 	1.500e-02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1 	4 	6.000e+00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4 	2 	2.505e+02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4 	4 	-2.800e+02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4 	5 	3.332e+01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ndale Mono" panose="020B0509000000000004" pitchFamily="49" charset="0"/>
                <a:cs typeface="Courier New" panose="02070309020205020404" pitchFamily="49" charset="0"/>
              </a:rPr>
              <a:t>5 	5 	1.200e+01 </a:t>
            </a:r>
            <a:endParaRPr lang="en-US" b="1" dirty="0">
              <a:latin typeface="Andale Mono" panose="020B0509000000000004" pitchFamily="49" charset="0"/>
              <a:cs typeface="Courier New" panose="02070309020205020404" pitchFamily="49" charset="0"/>
            </a:endParaRPr>
          </a:p>
        </p:txBody>
      </p:sp>
      <p:sp>
        <p:nvSpPr>
          <p:cNvPr id="4" name="Slide Number Placeholder 3"/>
          <p:cNvSpPr>
            <a:spLocks noGrp="1"/>
          </p:cNvSpPr>
          <p:nvPr>
            <p:ph type="sldNum" sz="quarter" idx="5"/>
          </p:nvPr>
        </p:nvSpPr>
        <p:spPr/>
        <p:txBody>
          <a:bodyPr/>
          <a:lstStyle/>
          <a:p>
            <a:fld id="{39297335-E23B-0545-8DFE-98A3B1147F8C}" type="slidenum">
              <a:rPr lang="en-US" smtClean="0"/>
              <a:pPr/>
              <a:t>26</a:t>
            </a:fld>
            <a:endParaRPr lang="en-US" dirty="0"/>
          </a:p>
        </p:txBody>
      </p:sp>
    </p:spTree>
    <p:extLst>
      <p:ext uri="{BB962C8B-B14F-4D97-AF65-F5344CB8AC3E}">
        <p14:creationId xmlns:p14="http://schemas.microsoft.com/office/powerpoint/2010/main" val="3401553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 for data:</a:t>
            </a:r>
          </a:p>
          <a:p>
            <a:pPr marL="228600" indent="-228600">
              <a:buAutoNum type="arabicPeriod"/>
            </a:pPr>
            <a:r>
              <a:rPr lang="en-US" dirty="0"/>
              <a:t>https://</a:t>
            </a:r>
            <a:r>
              <a:rPr lang="en-US" dirty="0" err="1"/>
              <a:t>www.ebi.ac.uk</a:t>
            </a:r>
            <a:r>
              <a:rPr lang="en-US" dirty="0"/>
              <a:t>/</a:t>
            </a:r>
            <a:r>
              <a:rPr lang="en-US" dirty="0" err="1"/>
              <a:t>gxa</a:t>
            </a:r>
            <a:r>
              <a:rPr lang="en-US" dirty="0"/>
              <a:t>/</a:t>
            </a:r>
            <a:r>
              <a:rPr lang="en-US" dirty="0" err="1"/>
              <a:t>sc</a:t>
            </a:r>
            <a:r>
              <a:rPr lang="en-US" dirty="0"/>
              <a:t>/experiments/E-EHCA-2/results/</a:t>
            </a:r>
            <a:r>
              <a:rPr lang="en-US" dirty="0" err="1"/>
              <a:t>tsne</a:t>
            </a:r>
            <a:endParaRPr lang="en-US" dirty="0"/>
          </a:p>
          <a:p>
            <a:pPr marL="228600" indent="-228600">
              <a:buAutoNum type="arabicPeriod"/>
            </a:pPr>
            <a:r>
              <a:rPr lang="en-US" sz="1200" b="0" i="0" kern="1200" dirty="0">
                <a:solidFill>
                  <a:schemeClr val="tx1"/>
                </a:solidFill>
                <a:effectLst/>
                <a:latin typeface="Arial" charset="0"/>
                <a:ea typeface="+mn-ea"/>
                <a:cs typeface="+mn-cs"/>
              </a:rPr>
              <a:t>Davidson, Sarah, Mirjana </a:t>
            </a:r>
            <a:r>
              <a:rPr lang="en-US" sz="1200" b="0" i="0" kern="1200" dirty="0" err="1">
                <a:solidFill>
                  <a:schemeClr val="tx1"/>
                </a:solidFill>
                <a:effectLst/>
                <a:latin typeface="Arial" charset="0"/>
                <a:ea typeface="+mn-ea"/>
                <a:cs typeface="+mn-cs"/>
              </a:rPr>
              <a:t>Efremova</a:t>
            </a:r>
            <a:r>
              <a:rPr lang="en-US" sz="1200" b="0" i="0" kern="1200" dirty="0">
                <a:solidFill>
                  <a:schemeClr val="tx1"/>
                </a:solidFill>
                <a:effectLst/>
                <a:latin typeface="Arial" charset="0"/>
                <a:ea typeface="+mn-ea"/>
                <a:cs typeface="+mn-cs"/>
              </a:rPr>
              <a:t>, Angela Riedel, </a:t>
            </a:r>
            <a:r>
              <a:rPr lang="en-US" sz="1200" b="0" i="0" kern="1200" dirty="0" err="1">
                <a:solidFill>
                  <a:schemeClr val="tx1"/>
                </a:solidFill>
                <a:effectLst/>
                <a:latin typeface="Arial" charset="0"/>
                <a:ea typeface="+mn-ea"/>
                <a:cs typeface="+mn-cs"/>
              </a:rPr>
              <a:t>Bidesh</a:t>
            </a:r>
            <a:r>
              <a:rPr lang="en-US" sz="1200" b="0" i="0" kern="1200" dirty="0">
                <a:solidFill>
                  <a:schemeClr val="tx1"/>
                </a:solidFill>
                <a:effectLst/>
                <a:latin typeface="Arial" charset="0"/>
                <a:ea typeface="+mn-ea"/>
                <a:cs typeface="+mn-cs"/>
              </a:rPr>
              <a:t> </a:t>
            </a:r>
            <a:r>
              <a:rPr lang="en-US" sz="1200" b="0" i="0" kern="1200" dirty="0" err="1">
                <a:solidFill>
                  <a:schemeClr val="tx1"/>
                </a:solidFill>
                <a:effectLst/>
                <a:latin typeface="Arial" charset="0"/>
                <a:ea typeface="+mn-ea"/>
                <a:cs typeface="+mn-cs"/>
              </a:rPr>
              <a:t>Mahata</a:t>
            </a:r>
            <a:r>
              <a:rPr lang="en-US" sz="1200" b="0" i="0" kern="1200" dirty="0">
                <a:solidFill>
                  <a:schemeClr val="tx1"/>
                </a:solidFill>
                <a:effectLst/>
                <a:latin typeface="Arial" charset="0"/>
                <a:ea typeface="+mn-ea"/>
                <a:cs typeface="+mn-cs"/>
              </a:rPr>
              <a:t>, </a:t>
            </a:r>
            <a:r>
              <a:rPr lang="en-US" sz="1200" b="0" i="0" kern="1200" dirty="0" err="1">
                <a:solidFill>
                  <a:schemeClr val="tx1"/>
                </a:solidFill>
                <a:effectLst/>
                <a:latin typeface="Arial" charset="0"/>
                <a:ea typeface="+mn-ea"/>
                <a:cs typeface="+mn-cs"/>
              </a:rPr>
              <a:t>Jhuma</a:t>
            </a:r>
            <a:r>
              <a:rPr lang="en-US" sz="1200" b="0" i="0" kern="1200" dirty="0">
                <a:solidFill>
                  <a:schemeClr val="tx1"/>
                </a:solidFill>
                <a:effectLst/>
                <a:latin typeface="Arial" charset="0"/>
                <a:ea typeface="+mn-ea"/>
                <a:cs typeface="+mn-cs"/>
              </a:rPr>
              <a:t> </a:t>
            </a:r>
            <a:r>
              <a:rPr lang="en-US" sz="1200" b="0" i="0" kern="1200" dirty="0" err="1">
                <a:solidFill>
                  <a:schemeClr val="tx1"/>
                </a:solidFill>
                <a:effectLst/>
                <a:latin typeface="Arial" charset="0"/>
                <a:ea typeface="+mn-ea"/>
                <a:cs typeface="+mn-cs"/>
              </a:rPr>
              <a:t>Pramanik</a:t>
            </a:r>
            <a:r>
              <a:rPr lang="en-US" sz="1200" b="0" i="0" kern="1200" dirty="0">
                <a:solidFill>
                  <a:schemeClr val="tx1"/>
                </a:solidFill>
                <a:effectLst/>
                <a:latin typeface="Arial" charset="0"/>
                <a:ea typeface="+mn-ea"/>
                <a:cs typeface="+mn-cs"/>
              </a:rPr>
              <a:t>, Jani </a:t>
            </a:r>
            <a:r>
              <a:rPr lang="en-US" sz="1200" b="0" i="0" kern="1200" dirty="0" err="1">
                <a:solidFill>
                  <a:schemeClr val="tx1"/>
                </a:solidFill>
                <a:effectLst/>
                <a:latin typeface="Arial" charset="0"/>
                <a:ea typeface="+mn-ea"/>
                <a:cs typeface="+mn-cs"/>
              </a:rPr>
              <a:t>Huuhtanen</a:t>
            </a:r>
            <a:r>
              <a:rPr lang="en-US" sz="1200" b="0" i="0" kern="1200" dirty="0">
                <a:solidFill>
                  <a:schemeClr val="tx1"/>
                </a:solidFill>
                <a:effectLst/>
                <a:latin typeface="Arial" charset="0"/>
                <a:ea typeface="+mn-ea"/>
                <a:cs typeface="+mn-cs"/>
              </a:rPr>
              <a:t>, </a:t>
            </a:r>
            <a:r>
              <a:rPr lang="en-US" sz="1200" b="0" i="0" kern="1200" dirty="0" err="1">
                <a:solidFill>
                  <a:schemeClr val="tx1"/>
                </a:solidFill>
                <a:effectLst/>
                <a:latin typeface="Arial" charset="0"/>
                <a:ea typeface="+mn-ea"/>
                <a:cs typeface="+mn-cs"/>
              </a:rPr>
              <a:t>Gozde</a:t>
            </a:r>
            <a:r>
              <a:rPr lang="en-US" sz="1200" b="0" i="0" kern="1200" dirty="0">
                <a:solidFill>
                  <a:schemeClr val="tx1"/>
                </a:solidFill>
                <a:effectLst/>
                <a:latin typeface="Arial" charset="0"/>
                <a:ea typeface="+mn-ea"/>
                <a:cs typeface="+mn-cs"/>
              </a:rPr>
              <a:t> Kar et al. "Single-Cell RNA Sequencing Reveals a Dynamic Stromal Niche That Supports Tumor Growth." </a:t>
            </a:r>
            <a:r>
              <a:rPr lang="en-US" sz="1200" b="0" i="1" kern="1200" dirty="0">
                <a:solidFill>
                  <a:schemeClr val="tx1"/>
                </a:solidFill>
                <a:effectLst/>
                <a:latin typeface="Arial" charset="0"/>
                <a:ea typeface="+mn-ea"/>
                <a:cs typeface="+mn-cs"/>
              </a:rPr>
              <a:t>Cell reports</a:t>
            </a:r>
            <a:r>
              <a:rPr lang="en-US" sz="1200" b="0" i="0" kern="1200" dirty="0">
                <a:solidFill>
                  <a:schemeClr val="tx1"/>
                </a:solidFill>
                <a:effectLst/>
                <a:latin typeface="Arial" charset="0"/>
                <a:ea typeface="+mn-ea"/>
                <a:cs typeface="+mn-cs"/>
              </a:rPr>
              <a:t> 31, no. 7 (2020): 107628.</a:t>
            </a:r>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29</a:t>
            </a:fld>
            <a:endParaRPr lang="en-US" dirty="0"/>
          </a:p>
        </p:txBody>
      </p:sp>
    </p:spTree>
    <p:extLst>
      <p:ext uri="{BB962C8B-B14F-4D97-AF65-F5344CB8AC3E}">
        <p14:creationId xmlns:p14="http://schemas.microsoft.com/office/powerpoint/2010/main" val="568270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30</a:t>
            </a:fld>
            <a:endParaRPr lang="en-US" dirty="0"/>
          </a:p>
        </p:txBody>
      </p:sp>
    </p:spTree>
    <p:extLst>
      <p:ext uri="{BB962C8B-B14F-4D97-AF65-F5344CB8AC3E}">
        <p14:creationId xmlns:p14="http://schemas.microsoft.com/office/powerpoint/2010/main" val="2177046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a detailed description of the Seurat object class, visit:</a:t>
            </a:r>
          </a:p>
          <a:p>
            <a:r>
              <a:rPr lang="en-US" dirty="0"/>
              <a:t>https://</a:t>
            </a:r>
            <a:r>
              <a:rPr lang="en-US" dirty="0" err="1"/>
              <a:t>www.rdocumentation.org</a:t>
            </a:r>
            <a:r>
              <a:rPr lang="en-US" dirty="0"/>
              <a:t>/packages/Seurat/versions/3.1.4/topics/</a:t>
            </a:r>
            <a:r>
              <a:rPr lang="en-US" dirty="0" err="1"/>
              <a:t>seurat</a:t>
            </a:r>
            <a:r>
              <a:rPr lang="en-US" dirty="0"/>
              <a:t>-class</a:t>
            </a:r>
          </a:p>
        </p:txBody>
      </p:sp>
      <p:sp>
        <p:nvSpPr>
          <p:cNvPr id="4" name="Slide Number Placeholder 3"/>
          <p:cNvSpPr>
            <a:spLocks noGrp="1"/>
          </p:cNvSpPr>
          <p:nvPr>
            <p:ph type="sldNum" sz="quarter" idx="5"/>
          </p:nvPr>
        </p:nvSpPr>
        <p:spPr/>
        <p:txBody>
          <a:bodyPr/>
          <a:lstStyle/>
          <a:p>
            <a:fld id="{39297335-E23B-0545-8DFE-98A3B1147F8C}" type="slidenum">
              <a:rPr lang="en-US" smtClean="0"/>
              <a:pPr/>
              <a:t>31</a:t>
            </a:fld>
            <a:endParaRPr lang="en-US" dirty="0"/>
          </a:p>
        </p:txBody>
      </p:sp>
    </p:spTree>
    <p:extLst>
      <p:ext uri="{BB962C8B-B14F-4D97-AF65-F5344CB8AC3E}">
        <p14:creationId xmlns:p14="http://schemas.microsoft.com/office/powerpoint/2010/main" val="3246713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more on 10x Genomics technology, visit:</a:t>
            </a:r>
          </a:p>
          <a:p>
            <a:r>
              <a:rPr lang="en-US" b="0" dirty="0"/>
              <a:t>https://</a:t>
            </a:r>
            <a:r>
              <a:rPr lang="en-US" b="0" dirty="0" err="1"/>
              <a:t>assets.ctfassets.net</a:t>
            </a:r>
            <a:r>
              <a:rPr lang="en-US" b="0" dirty="0"/>
              <a:t>/an68im79xiti/D4H8F6Nt7tv3U30Bu9vAY/357f84ca07ab959009ead2b397e9e2e4/CG000315_ChromiumNextGEMSingleCell3__v3.1_Dual_Index_RevA.pdf</a:t>
            </a:r>
          </a:p>
        </p:txBody>
      </p:sp>
      <p:sp>
        <p:nvSpPr>
          <p:cNvPr id="4" name="Slide Number Placeholder 3"/>
          <p:cNvSpPr>
            <a:spLocks noGrp="1"/>
          </p:cNvSpPr>
          <p:nvPr>
            <p:ph type="sldNum" sz="quarter" idx="5"/>
          </p:nvPr>
        </p:nvSpPr>
        <p:spPr/>
        <p:txBody>
          <a:bodyPr/>
          <a:lstStyle/>
          <a:p>
            <a:fld id="{39297335-E23B-0545-8DFE-98A3B1147F8C}" type="slidenum">
              <a:rPr lang="en-US" smtClean="0"/>
              <a:pPr/>
              <a:t>3</a:t>
            </a:fld>
            <a:endParaRPr lang="en-US" dirty="0"/>
          </a:p>
        </p:txBody>
      </p:sp>
    </p:spTree>
    <p:extLst>
      <p:ext uri="{BB962C8B-B14F-4D97-AF65-F5344CB8AC3E}">
        <p14:creationId xmlns:p14="http://schemas.microsoft.com/office/powerpoint/2010/main" val="1976752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convert between Bioconductor, Seurat and </a:t>
            </a:r>
            <a:r>
              <a:rPr lang="en-US" b="1" dirty="0" err="1"/>
              <a:t>Scanpy</a:t>
            </a:r>
            <a:r>
              <a:rPr lang="en-US" b="1" dirty="0"/>
              <a:t> objects?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satijalab.org</a:t>
            </a:r>
            <a:r>
              <a:rPr lang="en-US" dirty="0"/>
              <a:t>/</a:t>
            </a:r>
            <a:r>
              <a:rPr lang="en-US" dirty="0" err="1"/>
              <a:t>seurat</a:t>
            </a:r>
            <a:r>
              <a:rPr lang="en-US" dirty="0"/>
              <a:t>/v3.1/</a:t>
            </a:r>
            <a:r>
              <a:rPr lang="en-US" dirty="0" err="1"/>
              <a:t>conversion_vignette.html</a:t>
            </a:r>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32</a:t>
            </a:fld>
            <a:endParaRPr lang="en-US" dirty="0"/>
          </a:p>
        </p:txBody>
      </p:sp>
    </p:spTree>
    <p:extLst>
      <p:ext uri="{BB962C8B-B14F-4D97-AF65-F5344CB8AC3E}">
        <p14:creationId xmlns:p14="http://schemas.microsoft.com/office/powerpoint/2010/main" val="362245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33</a:t>
            </a:fld>
            <a:endParaRPr lang="en-US" dirty="0"/>
          </a:p>
        </p:txBody>
      </p:sp>
    </p:spTree>
    <p:extLst>
      <p:ext uri="{BB962C8B-B14F-4D97-AF65-F5344CB8AC3E}">
        <p14:creationId xmlns:p14="http://schemas.microsoft.com/office/powerpoint/2010/main" val="1198505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endParaRPr lang="en-US" dirty="0"/>
          </a:p>
          <a:p>
            <a:pPr marL="228600" indent="-228600">
              <a:buAutoNum type="arabicPeriod"/>
            </a:pPr>
            <a:r>
              <a:rPr lang="en-US" dirty="0" err="1"/>
              <a:t>AlJanahi</a:t>
            </a:r>
            <a:r>
              <a:rPr lang="en-US" dirty="0"/>
              <a:t>, A. A., Danielsen, M., &amp; Dunbar, C. E. (2018). An introduction to the analysis of single-cell RNA-sequencing data. </a:t>
            </a:r>
            <a:r>
              <a:rPr lang="en-US" i="1" dirty="0"/>
              <a:t>Molecular Therapy-Methods &amp; Clinical Development</a:t>
            </a:r>
            <a:r>
              <a:rPr lang="en-US" dirty="0"/>
              <a:t>, </a:t>
            </a:r>
            <a:r>
              <a:rPr lang="en-US" i="1" dirty="0"/>
              <a:t>10</a:t>
            </a:r>
            <a:r>
              <a:rPr lang="en-US" dirty="0"/>
              <a:t>, 189-196.</a:t>
            </a:r>
          </a:p>
          <a:p>
            <a:pPr marL="228600" indent="-228600">
              <a:buAutoNum type="arabicPeriod"/>
            </a:pPr>
            <a:r>
              <a:rPr lang="en-US" dirty="0"/>
              <a:t>Daniel Osorio, James J Cai, Systematic determination of the mitochondrial proportion in human and mice tissues for single-cell RNA-sequencing data quality control, </a:t>
            </a:r>
            <a:r>
              <a:rPr lang="en-US" i="1" dirty="0"/>
              <a:t>Bioinformatics</a:t>
            </a:r>
            <a:r>
              <a:rPr lang="en-US" dirty="0"/>
              <a:t>, , btaa751, </a:t>
            </a:r>
            <a:r>
              <a:rPr lang="en-US" dirty="0">
                <a:hlinkClick r:id="rId3"/>
              </a:rPr>
              <a:t>https://doi.org/10.1093/bioinformatics/btaa751</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McCarthy, D. J., Campbell, K. R., </a:t>
            </a:r>
            <a:r>
              <a:rPr lang="en-US" dirty="0" err="1"/>
              <a:t>Lun</a:t>
            </a:r>
            <a:r>
              <a:rPr lang="en-US" dirty="0"/>
              <a:t>, A. T., &amp; Wills, Q. F. (2017). </a:t>
            </a:r>
            <a:r>
              <a:rPr lang="en-US" dirty="0" err="1"/>
              <a:t>Scater</a:t>
            </a:r>
            <a:r>
              <a:rPr lang="en-US" dirty="0"/>
              <a:t>: pre-processing, quality control, normalization and visualization of single-cell RNA-</a:t>
            </a:r>
            <a:r>
              <a:rPr lang="en-US" dirty="0" err="1"/>
              <a:t>seq</a:t>
            </a:r>
            <a:r>
              <a:rPr lang="en-US" dirty="0"/>
              <a:t> data in R. </a:t>
            </a:r>
            <a:r>
              <a:rPr lang="en-US" i="1" dirty="0"/>
              <a:t>Bioinformatics</a:t>
            </a:r>
            <a:r>
              <a:rPr lang="en-US" dirty="0"/>
              <a:t>, </a:t>
            </a:r>
            <a:r>
              <a:rPr lang="en-US" i="1" dirty="0"/>
              <a:t>33</a:t>
            </a:r>
            <a:r>
              <a:rPr lang="en-US" dirty="0"/>
              <a:t>(8), 1179-1186.</a:t>
            </a:r>
          </a:p>
        </p:txBody>
      </p:sp>
      <p:sp>
        <p:nvSpPr>
          <p:cNvPr id="4" name="Slide Number Placeholder 3"/>
          <p:cNvSpPr>
            <a:spLocks noGrp="1"/>
          </p:cNvSpPr>
          <p:nvPr>
            <p:ph type="sldNum" sz="quarter" idx="5"/>
          </p:nvPr>
        </p:nvSpPr>
        <p:spPr/>
        <p:txBody>
          <a:bodyPr/>
          <a:lstStyle/>
          <a:p>
            <a:fld id="{39297335-E23B-0545-8DFE-98A3B1147F8C}" type="slidenum">
              <a:rPr lang="en-US" smtClean="0"/>
              <a:pPr/>
              <a:t>36</a:t>
            </a:fld>
            <a:endParaRPr lang="en-US" dirty="0"/>
          </a:p>
        </p:txBody>
      </p:sp>
    </p:spTree>
    <p:extLst>
      <p:ext uri="{BB962C8B-B14F-4D97-AF65-F5344CB8AC3E}">
        <p14:creationId xmlns:p14="http://schemas.microsoft.com/office/powerpoint/2010/main" val="3751701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McGinnis, C. S., Murrow, L. M., &amp; Gartner, Z. J. (2019). </a:t>
            </a:r>
            <a:r>
              <a:rPr lang="en-US" dirty="0" err="1"/>
              <a:t>DoubletFinder</a:t>
            </a:r>
            <a:r>
              <a:rPr lang="en-US" dirty="0"/>
              <a:t>: doublet detection in single-cell RNA sequencing data using artificial nearest neighbors. </a:t>
            </a:r>
            <a:r>
              <a:rPr lang="en-US" i="1" dirty="0"/>
              <a:t>Cell systems</a:t>
            </a:r>
            <a:r>
              <a:rPr lang="en-US" dirty="0"/>
              <a:t>, </a:t>
            </a:r>
            <a:r>
              <a:rPr lang="en-US" i="1" dirty="0"/>
              <a:t>8</a:t>
            </a:r>
            <a:r>
              <a:rPr lang="en-US" dirty="0"/>
              <a:t>(4), 329-337.</a:t>
            </a:r>
          </a:p>
          <a:p>
            <a:endParaRPr lang="en-US" dirty="0"/>
          </a:p>
          <a:p>
            <a:r>
              <a:rPr lang="en-US" dirty="0"/>
              <a:t>2. </a:t>
            </a:r>
            <a:r>
              <a:rPr lang="en-US" dirty="0" err="1"/>
              <a:t>Wolock</a:t>
            </a:r>
            <a:r>
              <a:rPr lang="en-US" dirty="0"/>
              <a:t>, S. L., Lopez, R., &amp; Klein, A. M. (2019). </a:t>
            </a:r>
            <a:r>
              <a:rPr lang="en-US" dirty="0" err="1"/>
              <a:t>Scrublet</a:t>
            </a:r>
            <a:r>
              <a:rPr lang="en-US" dirty="0"/>
              <a:t>: computational identification of cell doublets in single-cell transcriptomic data. </a:t>
            </a:r>
            <a:r>
              <a:rPr lang="en-US" i="1" dirty="0"/>
              <a:t>Cell systems</a:t>
            </a:r>
            <a:r>
              <a:rPr lang="en-US" dirty="0"/>
              <a:t>, </a:t>
            </a:r>
            <a:r>
              <a:rPr lang="en-US" i="1" dirty="0"/>
              <a:t>8</a:t>
            </a:r>
            <a:r>
              <a:rPr lang="en-US" dirty="0"/>
              <a:t>(4), 281-291.</a:t>
            </a:r>
          </a:p>
        </p:txBody>
      </p:sp>
      <p:sp>
        <p:nvSpPr>
          <p:cNvPr id="4" name="Slide Number Placeholder 3"/>
          <p:cNvSpPr>
            <a:spLocks noGrp="1"/>
          </p:cNvSpPr>
          <p:nvPr>
            <p:ph type="sldNum" sz="quarter" idx="5"/>
          </p:nvPr>
        </p:nvSpPr>
        <p:spPr/>
        <p:txBody>
          <a:bodyPr/>
          <a:lstStyle/>
          <a:p>
            <a:fld id="{39297335-E23B-0545-8DFE-98A3B1147F8C}" type="slidenum">
              <a:rPr lang="en-US" smtClean="0"/>
              <a:pPr/>
              <a:t>38</a:t>
            </a:fld>
            <a:endParaRPr lang="en-US" dirty="0"/>
          </a:p>
        </p:txBody>
      </p:sp>
    </p:spTree>
    <p:extLst>
      <p:ext uri="{BB962C8B-B14F-4D97-AF65-F5344CB8AC3E}">
        <p14:creationId xmlns:p14="http://schemas.microsoft.com/office/powerpoint/2010/main" val="527577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r>
              <a:rPr lang="en-US" dirty="0"/>
              <a:t>Lareau, C. A., Ma, S., Duarte, F. M., &amp; </a:t>
            </a:r>
            <a:r>
              <a:rPr lang="en-US" dirty="0" err="1"/>
              <a:t>Buenrostro</a:t>
            </a:r>
            <a:r>
              <a:rPr lang="en-US" dirty="0"/>
              <a:t>, J. D. (2020). Inference and effects of barcode </a:t>
            </a:r>
            <a:r>
              <a:rPr lang="en-US" dirty="0" err="1"/>
              <a:t>multiplets</a:t>
            </a:r>
            <a:r>
              <a:rPr lang="en-US" dirty="0"/>
              <a:t> in droplet-based single-cell assays. </a:t>
            </a:r>
            <a:r>
              <a:rPr lang="en-US" i="1" dirty="0"/>
              <a:t>Nature communications</a:t>
            </a:r>
            <a:r>
              <a:rPr lang="en-US" dirty="0"/>
              <a:t>, </a:t>
            </a:r>
            <a:r>
              <a:rPr lang="en-US" i="1" dirty="0"/>
              <a:t>11</a:t>
            </a:r>
            <a:r>
              <a:rPr lang="en-US" dirty="0"/>
              <a:t>(1), 1-9.</a:t>
            </a:r>
            <a:endParaRPr lang="en-US" b="1" dirty="0"/>
          </a:p>
          <a:p>
            <a:endParaRPr lang="en-US" b="1" dirty="0"/>
          </a:p>
          <a:p>
            <a:r>
              <a:rPr lang="en-US" b="1" dirty="0"/>
              <a:t>Suggested reading on sub-Poisson loading of beads:</a:t>
            </a:r>
          </a:p>
          <a:p>
            <a:r>
              <a:rPr lang="en-US" dirty="0"/>
              <a:t>https://</a:t>
            </a:r>
            <a:r>
              <a:rPr lang="en-US" dirty="0" err="1"/>
              <a:t>liorpachter.wordpress.com</a:t>
            </a:r>
            <a:r>
              <a:rPr lang="en-US" dirty="0"/>
              <a:t>/2019/02/07/sub-</a:t>
            </a:r>
            <a:r>
              <a:rPr lang="en-US" dirty="0" err="1"/>
              <a:t>poisson</a:t>
            </a:r>
            <a:r>
              <a:rPr lang="en-US" dirty="0"/>
              <a:t>-loading-for-single-cell-</a:t>
            </a:r>
            <a:r>
              <a:rPr lang="en-US" dirty="0" err="1"/>
              <a:t>rna</a:t>
            </a:r>
            <a:r>
              <a:rPr lang="en-US" dirty="0"/>
              <a:t>-</a:t>
            </a:r>
            <a:r>
              <a:rPr lang="en-US" dirty="0" err="1"/>
              <a:t>seq</a:t>
            </a:r>
            <a:r>
              <a:rPr lang="en-US" dirty="0"/>
              <a:t>/</a:t>
            </a:r>
          </a:p>
        </p:txBody>
      </p:sp>
      <p:sp>
        <p:nvSpPr>
          <p:cNvPr id="4" name="Slide Number Placeholder 3"/>
          <p:cNvSpPr>
            <a:spLocks noGrp="1"/>
          </p:cNvSpPr>
          <p:nvPr>
            <p:ph type="sldNum" sz="quarter" idx="5"/>
          </p:nvPr>
        </p:nvSpPr>
        <p:spPr/>
        <p:txBody>
          <a:bodyPr/>
          <a:lstStyle/>
          <a:p>
            <a:fld id="{39297335-E23B-0545-8DFE-98A3B1147F8C}" type="slidenum">
              <a:rPr lang="en-US" smtClean="0"/>
              <a:pPr/>
              <a:t>39</a:t>
            </a:fld>
            <a:endParaRPr lang="en-US" dirty="0"/>
          </a:p>
        </p:txBody>
      </p:sp>
    </p:spTree>
    <p:extLst>
      <p:ext uri="{BB962C8B-B14F-4D97-AF65-F5344CB8AC3E}">
        <p14:creationId xmlns:p14="http://schemas.microsoft.com/office/powerpoint/2010/main" val="565238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40</a:t>
            </a:fld>
            <a:endParaRPr lang="en-US" dirty="0"/>
          </a:p>
        </p:txBody>
      </p:sp>
    </p:spTree>
    <p:extLst>
      <p:ext uri="{BB962C8B-B14F-4D97-AF65-F5344CB8AC3E}">
        <p14:creationId xmlns:p14="http://schemas.microsoft.com/office/powerpoint/2010/main" val="3058211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reading:</a:t>
            </a:r>
          </a:p>
          <a:p>
            <a:endParaRPr lang="en-US" dirty="0"/>
          </a:p>
          <a:p>
            <a:r>
              <a:rPr lang="en-US" dirty="0"/>
              <a:t>https://kb.10xgenomics.com/</a:t>
            </a:r>
            <a:r>
              <a:rPr lang="en-US" dirty="0" err="1"/>
              <a:t>hc</a:t>
            </a:r>
            <a:r>
              <a:rPr lang="en-US" dirty="0"/>
              <a:t>/</a:t>
            </a:r>
            <a:r>
              <a:rPr lang="en-US" dirty="0" err="1"/>
              <a:t>en</a:t>
            </a:r>
            <a:r>
              <a:rPr lang="en-US" dirty="0"/>
              <a:t>-us/articles/360004729092-Why-do-I-see-high-levels-of-Malat1-in-my-gene-expression-data-</a:t>
            </a:r>
          </a:p>
        </p:txBody>
      </p:sp>
      <p:sp>
        <p:nvSpPr>
          <p:cNvPr id="4" name="Slide Number Placeholder 3"/>
          <p:cNvSpPr>
            <a:spLocks noGrp="1"/>
          </p:cNvSpPr>
          <p:nvPr>
            <p:ph type="sldNum" sz="quarter" idx="5"/>
          </p:nvPr>
        </p:nvSpPr>
        <p:spPr/>
        <p:txBody>
          <a:bodyPr/>
          <a:lstStyle/>
          <a:p>
            <a:fld id="{39297335-E23B-0545-8DFE-98A3B1147F8C}" type="slidenum">
              <a:rPr lang="en-US" smtClean="0"/>
              <a:pPr/>
              <a:t>41</a:t>
            </a:fld>
            <a:endParaRPr lang="en-US" dirty="0"/>
          </a:p>
        </p:txBody>
      </p:sp>
    </p:spTree>
    <p:extLst>
      <p:ext uri="{BB962C8B-B14F-4D97-AF65-F5344CB8AC3E}">
        <p14:creationId xmlns:p14="http://schemas.microsoft.com/office/powerpoint/2010/main" val="3840737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42</a:t>
            </a:fld>
            <a:endParaRPr lang="en-US" dirty="0"/>
          </a:p>
        </p:txBody>
      </p:sp>
    </p:spTree>
    <p:extLst>
      <p:ext uri="{BB962C8B-B14F-4D97-AF65-F5344CB8AC3E}">
        <p14:creationId xmlns:p14="http://schemas.microsoft.com/office/powerpoint/2010/main" val="2755941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r>
              <a:rPr lang="en-US" dirty="0"/>
              <a:t>1. </a:t>
            </a:r>
            <a:r>
              <a:rPr lang="en-US" dirty="0" err="1"/>
              <a:t>Hafemeister</a:t>
            </a:r>
            <a:r>
              <a:rPr lang="en-US" dirty="0"/>
              <a:t>, C., &amp; </a:t>
            </a:r>
            <a:r>
              <a:rPr lang="en-US" dirty="0" err="1"/>
              <a:t>Satija</a:t>
            </a:r>
            <a:r>
              <a:rPr lang="en-US" dirty="0"/>
              <a:t>, R. (2019). Normalization and variance stabilization of single-cell RNA-</a:t>
            </a:r>
            <a:r>
              <a:rPr lang="en-US" dirty="0" err="1"/>
              <a:t>seq</a:t>
            </a:r>
            <a:r>
              <a:rPr lang="en-US" dirty="0"/>
              <a:t> data using regularized negative binomial regression. </a:t>
            </a:r>
            <a:r>
              <a:rPr lang="en-US" i="1" dirty="0"/>
              <a:t>Genome biology</a:t>
            </a:r>
            <a:r>
              <a:rPr lang="en-US" dirty="0"/>
              <a:t>, </a:t>
            </a:r>
            <a:r>
              <a:rPr lang="en-US" i="1" dirty="0"/>
              <a:t>20</a:t>
            </a:r>
            <a:r>
              <a:rPr lang="en-US" dirty="0"/>
              <a:t>(1), 1-15.</a:t>
            </a:r>
          </a:p>
        </p:txBody>
      </p:sp>
      <p:sp>
        <p:nvSpPr>
          <p:cNvPr id="4" name="Slide Number Placeholder 3"/>
          <p:cNvSpPr>
            <a:spLocks noGrp="1"/>
          </p:cNvSpPr>
          <p:nvPr>
            <p:ph type="sldNum" sz="quarter" idx="5"/>
          </p:nvPr>
        </p:nvSpPr>
        <p:spPr/>
        <p:txBody>
          <a:bodyPr/>
          <a:lstStyle/>
          <a:p>
            <a:fld id="{39297335-E23B-0545-8DFE-98A3B1147F8C}" type="slidenum">
              <a:rPr lang="en-US" smtClean="0"/>
              <a:pPr/>
              <a:t>44</a:t>
            </a:fld>
            <a:endParaRPr lang="en-US" dirty="0"/>
          </a:p>
        </p:txBody>
      </p:sp>
    </p:spTree>
    <p:extLst>
      <p:ext uri="{BB962C8B-B14F-4D97-AF65-F5344CB8AC3E}">
        <p14:creationId xmlns:p14="http://schemas.microsoft.com/office/powerpoint/2010/main" val="861284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Refernces</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Townes, F.W., Hicks, S.C., </a:t>
            </a:r>
            <a:r>
              <a:rPr lang="en-US" dirty="0" err="1"/>
              <a:t>Aryee</a:t>
            </a:r>
            <a:r>
              <a:rPr lang="en-US" dirty="0"/>
              <a:t>, M.J. </a:t>
            </a:r>
            <a:r>
              <a:rPr lang="en-US" i="1" dirty="0"/>
              <a:t>et al.</a:t>
            </a:r>
            <a:r>
              <a:rPr lang="en-US" dirty="0"/>
              <a:t> Feature selection and dimension reduction for single-cell RNA-</a:t>
            </a:r>
            <a:r>
              <a:rPr lang="en-US" dirty="0" err="1"/>
              <a:t>Seq</a:t>
            </a:r>
            <a:r>
              <a:rPr lang="en-US" dirty="0"/>
              <a:t> based on a multinomial model. </a:t>
            </a:r>
            <a:r>
              <a:rPr lang="en-US" i="1" dirty="0"/>
              <a:t>Genome </a:t>
            </a:r>
            <a:r>
              <a:rPr lang="en-US" i="1" dirty="0" err="1"/>
              <a:t>Biol</a:t>
            </a:r>
            <a:r>
              <a:rPr lang="en-US" dirty="0"/>
              <a:t> </a:t>
            </a:r>
            <a:r>
              <a:rPr lang="en-US" b="1" dirty="0"/>
              <a:t>20, </a:t>
            </a:r>
            <a:r>
              <a:rPr lang="en-US" dirty="0"/>
              <a:t>295 (2019). https://</a:t>
            </a:r>
            <a:r>
              <a:rPr lang="en-US" dirty="0" err="1"/>
              <a:t>doi.org</a:t>
            </a:r>
            <a:r>
              <a:rPr lang="en-US" dirty="0"/>
              <a:t>/10.1186/s13059-019-1861-6</a:t>
            </a:r>
          </a:p>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46</a:t>
            </a:fld>
            <a:endParaRPr lang="en-US" dirty="0"/>
          </a:p>
        </p:txBody>
      </p:sp>
    </p:spTree>
    <p:extLst>
      <p:ext uri="{BB962C8B-B14F-4D97-AF65-F5344CB8AC3E}">
        <p14:creationId xmlns:p14="http://schemas.microsoft.com/office/powerpoint/2010/main" val="3217447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pPr marL="228600" indent="-228600">
              <a:buAutoNum type="arabicPeriod"/>
            </a:pPr>
            <a:r>
              <a:rPr lang="en-US" dirty="0" err="1"/>
              <a:t>Hie</a:t>
            </a:r>
            <a:r>
              <a:rPr lang="en-US" dirty="0"/>
              <a:t>, B., Peters, J., Nyquist, S. K., </a:t>
            </a:r>
            <a:r>
              <a:rPr lang="en-US" dirty="0" err="1"/>
              <a:t>Shalek</a:t>
            </a:r>
            <a:r>
              <a:rPr lang="en-US" dirty="0"/>
              <a:t>, A. K., Berger, B., &amp; Bryson, B. D. (2020). Computational Methods for Single-Cell RNA Sequencing. </a:t>
            </a:r>
            <a:r>
              <a:rPr lang="en-US" i="1" dirty="0"/>
              <a:t>Annual Review of Biomedical Data Science</a:t>
            </a:r>
            <a:r>
              <a:rPr lang="en-US" dirty="0"/>
              <a:t>, </a:t>
            </a:r>
            <a:r>
              <a:rPr lang="en-US" i="1" dirty="0"/>
              <a:t>3</a:t>
            </a:r>
            <a:r>
              <a:rPr lang="en-US" dirty="0"/>
              <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For more on single-cell sequencing, watch video “Single Cell Sequencing - Eric Chow (UCSF)”:</a:t>
            </a:r>
          </a:p>
          <a:p>
            <a:r>
              <a:rPr lang="en-US" b="0" dirty="0"/>
              <a:t>https://</a:t>
            </a:r>
            <a:r>
              <a:rPr lang="en-US" b="0" dirty="0" err="1"/>
              <a:t>www.youtube.com</a:t>
            </a:r>
            <a:r>
              <a:rPr lang="en-US" b="0" dirty="0"/>
              <a:t>/</a:t>
            </a:r>
            <a:r>
              <a:rPr lang="en-US" b="0" dirty="0" err="1"/>
              <a:t>watch?v</a:t>
            </a:r>
            <a:r>
              <a:rPr lang="en-US" b="0" dirty="0"/>
              <a:t>=k9VFNLLQP8c</a:t>
            </a:r>
          </a:p>
        </p:txBody>
      </p:sp>
      <p:sp>
        <p:nvSpPr>
          <p:cNvPr id="4" name="Slide Number Placeholder 3"/>
          <p:cNvSpPr>
            <a:spLocks noGrp="1"/>
          </p:cNvSpPr>
          <p:nvPr>
            <p:ph type="sldNum" sz="quarter" idx="5"/>
          </p:nvPr>
        </p:nvSpPr>
        <p:spPr/>
        <p:txBody>
          <a:bodyPr/>
          <a:lstStyle/>
          <a:p>
            <a:fld id="{39297335-E23B-0545-8DFE-98A3B1147F8C}" type="slidenum">
              <a:rPr lang="en-US" smtClean="0"/>
              <a:pPr/>
              <a:t>4</a:t>
            </a:fld>
            <a:endParaRPr lang="en-US" dirty="0"/>
          </a:p>
        </p:txBody>
      </p:sp>
    </p:spTree>
    <p:extLst>
      <p:ext uri="{BB962C8B-B14F-4D97-AF65-F5344CB8AC3E}">
        <p14:creationId xmlns:p14="http://schemas.microsoft.com/office/powerpoint/2010/main" val="2594083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Townes, F.W., Hicks, S.C., </a:t>
            </a:r>
            <a:r>
              <a:rPr lang="en-US" dirty="0" err="1"/>
              <a:t>Aryee</a:t>
            </a:r>
            <a:r>
              <a:rPr lang="en-US" dirty="0"/>
              <a:t>, M.J. </a:t>
            </a:r>
            <a:r>
              <a:rPr lang="en-US" i="1" dirty="0"/>
              <a:t>et al.</a:t>
            </a:r>
            <a:r>
              <a:rPr lang="en-US" dirty="0"/>
              <a:t> Feature selection and dimension reduction for single-cell RNA-</a:t>
            </a:r>
            <a:r>
              <a:rPr lang="en-US" dirty="0" err="1"/>
              <a:t>Seq</a:t>
            </a:r>
            <a:r>
              <a:rPr lang="en-US" dirty="0"/>
              <a:t> based on a multinomial model. </a:t>
            </a:r>
            <a:r>
              <a:rPr lang="en-US" i="1" dirty="0"/>
              <a:t>Genome </a:t>
            </a:r>
            <a:r>
              <a:rPr lang="en-US" i="1" dirty="0" err="1"/>
              <a:t>Biol</a:t>
            </a:r>
            <a:r>
              <a:rPr lang="en-US" dirty="0"/>
              <a:t> </a:t>
            </a:r>
            <a:r>
              <a:rPr lang="en-US" b="1" dirty="0"/>
              <a:t>20, </a:t>
            </a:r>
            <a:r>
              <a:rPr lang="en-US" dirty="0"/>
              <a:t>295 (2019). https://</a:t>
            </a:r>
            <a:r>
              <a:rPr lang="en-US" dirty="0" err="1"/>
              <a:t>doi.org</a:t>
            </a:r>
            <a:r>
              <a:rPr lang="en-US" dirty="0"/>
              <a:t>/10.1186/s13059-019-1861-6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err="1">
                <a:solidFill>
                  <a:schemeClr val="tx1"/>
                </a:solidFill>
                <a:effectLst/>
                <a:latin typeface="Arial" charset="0"/>
                <a:ea typeface="+mn-ea"/>
                <a:cs typeface="+mn-cs"/>
              </a:rPr>
              <a:t>Svensson</a:t>
            </a:r>
            <a:r>
              <a:rPr lang="en-US" sz="1200" b="0" i="0" kern="1200" dirty="0">
                <a:solidFill>
                  <a:schemeClr val="tx1"/>
                </a:solidFill>
                <a:effectLst/>
                <a:latin typeface="Arial" charset="0"/>
                <a:ea typeface="+mn-ea"/>
                <a:cs typeface="+mn-cs"/>
              </a:rPr>
              <a:t>, V. Droplet </a:t>
            </a:r>
            <a:r>
              <a:rPr lang="en-US" sz="1200" b="0" i="0" kern="1200" dirty="0" err="1">
                <a:solidFill>
                  <a:schemeClr val="tx1"/>
                </a:solidFill>
                <a:effectLst/>
                <a:latin typeface="Arial" charset="0"/>
                <a:ea typeface="+mn-ea"/>
                <a:cs typeface="+mn-cs"/>
              </a:rPr>
              <a:t>scRNA-seq</a:t>
            </a:r>
            <a:r>
              <a:rPr lang="en-US" sz="1200" b="0" i="0" kern="1200" dirty="0">
                <a:solidFill>
                  <a:schemeClr val="tx1"/>
                </a:solidFill>
                <a:effectLst/>
                <a:latin typeface="Arial" charset="0"/>
                <a:ea typeface="+mn-ea"/>
                <a:cs typeface="+mn-cs"/>
              </a:rPr>
              <a:t> is not zero-inflated. </a:t>
            </a:r>
            <a:r>
              <a:rPr lang="en-US" sz="1200" b="0" i="1" kern="1200" dirty="0">
                <a:solidFill>
                  <a:schemeClr val="tx1"/>
                </a:solidFill>
                <a:effectLst/>
                <a:latin typeface="Arial" charset="0"/>
                <a:ea typeface="+mn-ea"/>
                <a:cs typeface="+mn-cs"/>
              </a:rPr>
              <a:t>Nat </a:t>
            </a:r>
            <a:r>
              <a:rPr lang="en-US" sz="1200" b="0" i="1" kern="1200" dirty="0" err="1">
                <a:solidFill>
                  <a:schemeClr val="tx1"/>
                </a:solidFill>
                <a:effectLst/>
                <a:latin typeface="Arial" charset="0"/>
                <a:ea typeface="+mn-ea"/>
                <a:cs typeface="+mn-cs"/>
              </a:rPr>
              <a:t>Biotechnol</a:t>
            </a:r>
            <a:r>
              <a:rPr lang="en-US" sz="1200" b="0" i="0" kern="1200" dirty="0">
                <a:solidFill>
                  <a:schemeClr val="tx1"/>
                </a:solidFill>
                <a:effectLst/>
                <a:latin typeface="Arial" charset="0"/>
                <a:ea typeface="+mn-ea"/>
                <a:cs typeface="+mn-cs"/>
              </a:rPr>
              <a:t> </a:t>
            </a:r>
            <a:r>
              <a:rPr lang="en-US" sz="1200" b="1" i="0" kern="1200" dirty="0">
                <a:solidFill>
                  <a:schemeClr val="tx1"/>
                </a:solidFill>
                <a:effectLst/>
                <a:latin typeface="Arial" charset="0"/>
                <a:ea typeface="+mn-ea"/>
                <a:cs typeface="+mn-cs"/>
              </a:rPr>
              <a:t>38, </a:t>
            </a:r>
            <a:r>
              <a:rPr lang="en-US" sz="1200" b="0" i="0" kern="1200" dirty="0">
                <a:solidFill>
                  <a:schemeClr val="tx1"/>
                </a:solidFill>
                <a:effectLst/>
                <a:latin typeface="Arial" charset="0"/>
                <a:ea typeface="+mn-ea"/>
                <a:cs typeface="+mn-cs"/>
              </a:rPr>
              <a:t>147–150 (2020). https://</a:t>
            </a:r>
            <a:r>
              <a:rPr lang="en-US" sz="1200" b="0" i="0" kern="1200" dirty="0" err="1">
                <a:solidFill>
                  <a:schemeClr val="tx1"/>
                </a:solidFill>
                <a:effectLst/>
                <a:latin typeface="Arial" charset="0"/>
                <a:ea typeface="+mn-ea"/>
                <a:cs typeface="+mn-cs"/>
              </a:rPr>
              <a:t>doi.org</a:t>
            </a:r>
            <a:r>
              <a:rPr lang="en-US" sz="1200" b="0" i="0" kern="1200" dirty="0">
                <a:solidFill>
                  <a:schemeClr val="tx1"/>
                </a:solidFill>
                <a:effectLst/>
                <a:latin typeface="Arial" charset="0"/>
                <a:ea typeface="+mn-ea"/>
                <a:cs typeface="+mn-cs"/>
              </a:rPr>
              <a:t>/10.1038/s41587-019-0379-5</a:t>
            </a:r>
            <a:endParaRPr lang="en-US" dirty="0"/>
          </a:p>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48</a:t>
            </a:fld>
            <a:endParaRPr lang="en-US" dirty="0"/>
          </a:p>
        </p:txBody>
      </p:sp>
    </p:spTree>
    <p:extLst>
      <p:ext uri="{BB962C8B-B14F-4D97-AF65-F5344CB8AC3E}">
        <p14:creationId xmlns:p14="http://schemas.microsoft.com/office/powerpoint/2010/main" val="2600150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p>
          <a:p>
            <a:r>
              <a:rPr lang="en-US" dirty="0"/>
              <a:t>1. </a:t>
            </a:r>
            <a:r>
              <a:rPr lang="en-US" dirty="0" err="1"/>
              <a:t>Stoeckius</a:t>
            </a:r>
            <a:r>
              <a:rPr lang="en-US" dirty="0"/>
              <a:t>, Marlon, Christoph </a:t>
            </a:r>
            <a:r>
              <a:rPr lang="en-US" dirty="0" err="1"/>
              <a:t>Hafemeister</a:t>
            </a:r>
            <a:r>
              <a:rPr lang="en-US" dirty="0"/>
              <a:t>, William Stephenson, Brian Houck-Loomis, </a:t>
            </a:r>
            <a:r>
              <a:rPr lang="en-US" dirty="0" err="1"/>
              <a:t>Pratip</a:t>
            </a:r>
            <a:r>
              <a:rPr lang="en-US" dirty="0"/>
              <a:t> K. Chattopadhyay, Harold </a:t>
            </a:r>
            <a:r>
              <a:rPr lang="en-US" dirty="0" err="1"/>
              <a:t>Swerdlow</a:t>
            </a:r>
            <a:r>
              <a:rPr lang="en-US" dirty="0"/>
              <a:t>, Rahul </a:t>
            </a:r>
            <a:r>
              <a:rPr lang="en-US" dirty="0" err="1"/>
              <a:t>Satija</a:t>
            </a:r>
            <a:r>
              <a:rPr lang="en-US" dirty="0"/>
              <a:t>, and Peter Smibert. "Simultaneous epitope and transcriptome measurement in single cells." </a:t>
            </a:r>
            <a:r>
              <a:rPr lang="en-US" i="1" dirty="0"/>
              <a:t>Nature methods</a:t>
            </a:r>
            <a:r>
              <a:rPr lang="en-US" dirty="0"/>
              <a:t> 14, no. 9 (2017): 865.</a:t>
            </a:r>
          </a:p>
        </p:txBody>
      </p:sp>
      <p:sp>
        <p:nvSpPr>
          <p:cNvPr id="4" name="Slide Number Placeholder 3"/>
          <p:cNvSpPr>
            <a:spLocks noGrp="1"/>
          </p:cNvSpPr>
          <p:nvPr>
            <p:ph type="sldNum" sz="quarter" idx="5"/>
          </p:nvPr>
        </p:nvSpPr>
        <p:spPr/>
        <p:txBody>
          <a:bodyPr/>
          <a:lstStyle/>
          <a:p>
            <a:fld id="{39297335-E23B-0545-8DFE-98A3B1147F8C}" type="slidenum">
              <a:rPr lang="en-US" smtClean="0"/>
              <a:pPr/>
              <a:t>51</a:t>
            </a:fld>
            <a:endParaRPr lang="en-US" dirty="0"/>
          </a:p>
        </p:txBody>
      </p:sp>
    </p:spTree>
    <p:extLst>
      <p:ext uri="{BB962C8B-B14F-4D97-AF65-F5344CB8AC3E}">
        <p14:creationId xmlns:p14="http://schemas.microsoft.com/office/powerpoint/2010/main" val="2001368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pPr marL="228600" indent="-228600">
              <a:buAutoNum type="arabicPeriod"/>
            </a:pPr>
            <a:r>
              <a:rPr lang="en-US" sz="1200" b="0" i="0" kern="1200" dirty="0" err="1">
                <a:solidFill>
                  <a:schemeClr val="tx1"/>
                </a:solidFill>
                <a:effectLst/>
                <a:latin typeface="Arial" charset="0"/>
                <a:ea typeface="+mn-ea"/>
                <a:cs typeface="+mn-cs"/>
              </a:rPr>
              <a:t>Lun</a:t>
            </a:r>
            <a:r>
              <a:rPr lang="en-US" sz="1200" b="0" i="0" kern="1200" dirty="0">
                <a:solidFill>
                  <a:schemeClr val="tx1"/>
                </a:solidFill>
                <a:effectLst/>
                <a:latin typeface="Arial" charset="0"/>
                <a:ea typeface="+mn-ea"/>
                <a:cs typeface="+mn-cs"/>
              </a:rPr>
              <a:t> ATL, McCarthy DJ, </a:t>
            </a:r>
            <a:r>
              <a:rPr lang="en-US" sz="1200" b="0" i="0" kern="1200" dirty="0" err="1">
                <a:solidFill>
                  <a:schemeClr val="tx1"/>
                </a:solidFill>
                <a:effectLst/>
                <a:latin typeface="Arial" charset="0"/>
                <a:ea typeface="+mn-ea"/>
                <a:cs typeface="+mn-cs"/>
              </a:rPr>
              <a:t>Marioni</a:t>
            </a:r>
            <a:r>
              <a:rPr lang="en-US" sz="1200" b="0" i="0" kern="1200" dirty="0">
                <a:solidFill>
                  <a:schemeClr val="tx1"/>
                </a:solidFill>
                <a:effectLst/>
                <a:latin typeface="Arial" charset="0"/>
                <a:ea typeface="+mn-ea"/>
                <a:cs typeface="+mn-cs"/>
              </a:rPr>
              <a:t> JC (2016). “A step-by-step workflow for low-level analysis of single-cell RNA-</a:t>
            </a:r>
            <a:r>
              <a:rPr lang="en-US" sz="1200" b="0" i="0" kern="1200" dirty="0" err="1">
                <a:solidFill>
                  <a:schemeClr val="tx1"/>
                </a:solidFill>
                <a:effectLst/>
                <a:latin typeface="Arial" charset="0"/>
                <a:ea typeface="+mn-ea"/>
                <a:cs typeface="+mn-cs"/>
              </a:rPr>
              <a:t>seq</a:t>
            </a:r>
            <a:r>
              <a:rPr lang="en-US" sz="1200" b="0" i="0" kern="1200" dirty="0">
                <a:solidFill>
                  <a:schemeClr val="tx1"/>
                </a:solidFill>
                <a:effectLst/>
                <a:latin typeface="Arial" charset="0"/>
                <a:ea typeface="+mn-ea"/>
                <a:cs typeface="+mn-cs"/>
              </a:rPr>
              <a:t> data with Bioconductor.” </a:t>
            </a:r>
            <a:r>
              <a:rPr lang="en-US" sz="1200" b="0" i="1" kern="1200" dirty="0">
                <a:solidFill>
                  <a:schemeClr val="tx1"/>
                </a:solidFill>
                <a:effectLst/>
                <a:latin typeface="Arial" charset="0"/>
                <a:ea typeface="+mn-ea"/>
                <a:cs typeface="+mn-cs"/>
              </a:rPr>
              <a:t>F1000Res.</a:t>
            </a:r>
            <a:r>
              <a:rPr lang="en-US" sz="1200" b="0" i="0" kern="1200" dirty="0">
                <a:solidFill>
                  <a:schemeClr val="tx1"/>
                </a:solidFill>
                <a:effectLst/>
                <a:latin typeface="Arial" charset="0"/>
                <a:ea typeface="+mn-ea"/>
                <a:cs typeface="+mn-cs"/>
              </a:rPr>
              <a:t>, </a:t>
            </a:r>
            <a:r>
              <a:rPr lang="en-US" sz="1200" b="1" i="0" kern="1200" dirty="0">
                <a:solidFill>
                  <a:schemeClr val="tx1"/>
                </a:solidFill>
                <a:effectLst/>
                <a:latin typeface="Arial" charset="0"/>
                <a:ea typeface="+mn-ea"/>
                <a:cs typeface="+mn-cs"/>
              </a:rPr>
              <a:t>5</a:t>
            </a:r>
            <a:r>
              <a:rPr lang="en-US" sz="1200" b="0" i="0" kern="1200" dirty="0">
                <a:solidFill>
                  <a:schemeClr val="tx1"/>
                </a:solidFill>
                <a:effectLst/>
                <a:latin typeface="Arial" charset="0"/>
                <a:ea typeface="+mn-ea"/>
                <a:cs typeface="+mn-cs"/>
              </a:rPr>
              <a:t>, 2122. </a:t>
            </a:r>
            <a:r>
              <a:rPr lang="en-US" sz="1200" b="0" i="0" kern="1200" dirty="0" err="1">
                <a:solidFill>
                  <a:schemeClr val="tx1"/>
                </a:solidFill>
                <a:effectLst/>
                <a:latin typeface="Arial" charset="0"/>
                <a:ea typeface="+mn-ea"/>
                <a:cs typeface="+mn-cs"/>
              </a:rPr>
              <a:t>doi</a:t>
            </a:r>
            <a:r>
              <a:rPr lang="en-US" sz="1200" b="0" i="0" kern="1200" dirty="0">
                <a:solidFill>
                  <a:schemeClr val="tx1"/>
                </a:solidFill>
                <a:effectLst/>
                <a:latin typeface="Arial" charset="0"/>
                <a:ea typeface="+mn-ea"/>
                <a:cs typeface="+mn-cs"/>
              </a:rPr>
              <a:t>: </a:t>
            </a:r>
            <a:r>
              <a:rPr lang="en-US" sz="1200" b="0" i="0" kern="1200" dirty="0">
                <a:solidFill>
                  <a:schemeClr val="tx1"/>
                </a:solidFill>
                <a:effectLst/>
                <a:latin typeface="Arial" charset="0"/>
                <a:ea typeface="+mn-ea"/>
                <a:cs typeface="+mn-cs"/>
                <a:hlinkClick r:id="rId3"/>
              </a:rPr>
              <a:t>10.12688/f1000research.9501.2</a:t>
            </a:r>
            <a:r>
              <a:rPr lang="en-US" sz="1200" b="0" i="0" kern="1200" dirty="0">
                <a:solidFill>
                  <a:schemeClr val="tx1"/>
                </a:solidFill>
                <a:effectLst/>
                <a:latin typeface="Arial" charset="0"/>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Arial" charset="0"/>
                <a:ea typeface="+mn-ea"/>
                <a:cs typeface="+mn-cs"/>
              </a:rPr>
              <a:t>Amezquita, R.A., </a:t>
            </a:r>
            <a:r>
              <a:rPr lang="en-US" sz="1200" b="0" i="0" kern="1200" dirty="0" err="1">
                <a:solidFill>
                  <a:schemeClr val="tx1"/>
                </a:solidFill>
                <a:effectLst/>
                <a:latin typeface="Arial" charset="0"/>
                <a:ea typeface="+mn-ea"/>
                <a:cs typeface="+mn-cs"/>
              </a:rPr>
              <a:t>Lun</a:t>
            </a:r>
            <a:r>
              <a:rPr lang="en-US" sz="1200" b="0" i="0" kern="1200" dirty="0">
                <a:solidFill>
                  <a:schemeClr val="tx1"/>
                </a:solidFill>
                <a:effectLst/>
                <a:latin typeface="Arial" charset="0"/>
                <a:ea typeface="+mn-ea"/>
                <a:cs typeface="+mn-cs"/>
              </a:rPr>
              <a:t>, A.T.L., Becht, E. </a:t>
            </a:r>
            <a:r>
              <a:rPr lang="en-US" sz="1200" b="0" i="1" kern="1200" dirty="0">
                <a:solidFill>
                  <a:schemeClr val="tx1"/>
                </a:solidFill>
                <a:effectLst/>
                <a:latin typeface="Arial" charset="0"/>
                <a:ea typeface="+mn-ea"/>
                <a:cs typeface="+mn-cs"/>
              </a:rPr>
              <a:t>et al.</a:t>
            </a:r>
            <a:r>
              <a:rPr lang="en-US" sz="1200" b="0" i="0" kern="1200" dirty="0">
                <a:solidFill>
                  <a:schemeClr val="tx1"/>
                </a:solidFill>
                <a:effectLst/>
                <a:latin typeface="Arial" charset="0"/>
                <a:ea typeface="+mn-ea"/>
                <a:cs typeface="+mn-cs"/>
              </a:rPr>
              <a:t> Orchestrating single-cell analysis with Bioconductor. </a:t>
            </a:r>
            <a:r>
              <a:rPr lang="en-US" sz="1200" b="0" i="1" kern="1200" dirty="0">
                <a:solidFill>
                  <a:schemeClr val="tx1"/>
                </a:solidFill>
                <a:effectLst/>
                <a:latin typeface="Arial" charset="0"/>
                <a:ea typeface="+mn-ea"/>
                <a:cs typeface="+mn-cs"/>
              </a:rPr>
              <a:t>Nat Methods</a:t>
            </a:r>
            <a:r>
              <a:rPr lang="en-US" sz="1200" b="0" i="0" kern="1200" dirty="0">
                <a:solidFill>
                  <a:schemeClr val="tx1"/>
                </a:solidFill>
                <a:effectLst/>
                <a:latin typeface="Arial" charset="0"/>
                <a:ea typeface="+mn-ea"/>
                <a:cs typeface="+mn-cs"/>
              </a:rPr>
              <a:t> </a:t>
            </a:r>
            <a:r>
              <a:rPr lang="en-US" sz="1200" b="1" i="0" kern="1200" dirty="0">
                <a:solidFill>
                  <a:schemeClr val="tx1"/>
                </a:solidFill>
                <a:effectLst/>
                <a:latin typeface="Arial" charset="0"/>
                <a:ea typeface="+mn-ea"/>
                <a:cs typeface="+mn-cs"/>
              </a:rPr>
              <a:t>17, </a:t>
            </a:r>
            <a:r>
              <a:rPr lang="en-US" sz="1200" b="0" i="0" kern="1200" dirty="0">
                <a:solidFill>
                  <a:schemeClr val="tx1"/>
                </a:solidFill>
                <a:effectLst/>
                <a:latin typeface="Arial" charset="0"/>
                <a:ea typeface="+mn-ea"/>
                <a:cs typeface="+mn-cs"/>
              </a:rPr>
              <a:t>137–145 (2020). https://</a:t>
            </a:r>
            <a:r>
              <a:rPr lang="en-US" sz="1200" b="0" i="0" kern="1200" dirty="0" err="1">
                <a:solidFill>
                  <a:schemeClr val="tx1"/>
                </a:solidFill>
                <a:effectLst/>
                <a:latin typeface="Arial" charset="0"/>
                <a:ea typeface="+mn-ea"/>
                <a:cs typeface="+mn-cs"/>
              </a:rPr>
              <a:t>doi.org</a:t>
            </a:r>
            <a:r>
              <a:rPr lang="en-US" sz="1200" b="0" i="0" kern="1200" dirty="0">
                <a:solidFill>
                  <a:schemeClr val="tx1"/>
                </a:solidFill>
                <a:effectLst/>
                <a:latin typeface="Arial" charset="0"/>
                <a:ea typeface="+mn-ea"/>
                <a:cs typeface="+mn-cs"/>
              </a:rPr>
              <a:t>/10.1038/s41592-019-0654-x</a:t>
            </a:r>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52</a:t>
            </a:fld>
            <a:endParaRPr lang="en-US" dirty="0"/>
          </a:p>
        </p:txBody>
      </p:sp>
    </p:spTree>
    <p:extLst>
      <p:ext uri="{BB962C8B-B14F-4D97-AF65-F5344CB8AC3E}">
        <p14:creationId xmlns:p14="http://schemas.microsoft.com/office/powerpoint/2010/main" val="1322258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54</a:t>
            </a:fld>
            <a:endParaRPr lang="en-US" dirty="0"/>
          </a:p>
        </p:txBody>
      </p:sp>
    </p:spTree>
    <p:extLst>
      <p:ext uri="{BB962C8B-B14F-4D97-AF65-F5344CB8AC3E}">
        <p14:creationId xmlns:p14="http://schemas.microsoft.com/office/powerpoint/2010/main" val="16391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pPr marL="228600" indent="-228600">
              <a:buAutoNum type="arabicPeriod"/>
            </a:pPr>
            <a:r>
              <a:rPr lang="en-US" dirty="0" err="1"/>
              <a:t>Brennecke</a:t>
            </a:r>
            <a:r>
              <a:rPr lang="en-US" dirty="0"/>
              <a:t> P. et al. (2013) Accounting for technical noise in single-cell RNA-</a:t>
            </a:r>
            <a:r>
              <a:rPr lang="en-US" dirty="0" err="1"/>
              <a:t>seq</a:t>
            </a:r>
            <a:r>
              <a:rPr lang="en-US" dirty="0"/>
              <a:t> experiments. Nat. Methods, 10, 1093–1095.</a:t>
            </a:r>
          </a:p>
          <a:p>
            <a:pPr marL="228600" indent="-228600">
              <a:buAutoNum type="arabicPeriod"/>
            </a:pPr>
            <a:r>
              <a:rPr lang="en-US" sz="1200" b="0" i="0" kern="1200" dirty="0">
                <a:solidFill>
                  <a:schemeClr val="tx1"/>
                </a:solidFill>
                <a:effectLst/>
                <a:latin typeface="Arial" charset="0"/>
                <a:ea typeface="+mn-ea"/>
                <a:cs typeface="+mn-cs"/>
              </a:rPr>
              <a:t>Amezquita, R.A., </a:t>
            </a:r>
            <a:r>
              <a:rPr lang="en-US" sz="1200" b="0" i="0" kern="1200" dirty="0" err="1">
                <a:solidFill>
                  <a:schemeClr val="tx1"/>
                </a:solidFill>
                <a:effectLst/>
                <a:latin typeface="Arial" charset="0"/>
                <a:ea typeface="+mn-ea"/>
                <a:cs typeface="+mn-cs"/>
              </a:rPr>
              <a:t>Lun</a:t>
            </a:r>
            <a:r>
              <a:rPr lang="en-US" sz="1200" b="0" i="0" kern="1200" dirty="0">
                <a:solidFill>
                  <a:schemeClr val="tx1"/>
                </a:solidFill>
                <a:effectLst/>
                <a:latin typeface="Arial" charset="0"/>
                <a:ea typeface="+mn-ea"/>
                <a:cs typeface="+mn-cs"/>
              </a:rPr>
              <a:t>, A.T.L., Becht, E. </a:t>
            </a:r>
            <a:r>
              <a:rPr lang="en-US" sz="1200" b="0" i="1" kern="1200" dirty="0">
                <a:solidFill>
                  <a:schemeClr val="tx1"/>
                </a:solidFill>
                <a:effectLst/>
                <a:latin typeface="Arial" charset="0"/>
                <a:ea typeface="+mn-ea"/>
                <a:cs typeface="+mn-cs"/>
              </a:rPr>
              <a:t>et al.</a:t>
            </a:r>
            <a:r>
              <a:rPr lang="en-US" sz="1200" b="0" i="0" kern="1200" dirty="0">
                <a:solidFill>
                  <a:schemeClr val="tx1"/>
                </a:solidFill>
                <a:effectLst/>
                <a:latin typeface="Arial" charset="0"/>
                <a:ea typeface="+mn-ea"/>
                <a:cs typeface="+mn-cs"/>
              </a:rPr>
              <a:t> Orchestrating single-cell analysis with Bioconductor. </a:t>
            </a:r>
            <a:r>
              <a:rPr lang="en-US" sz="1200" b="0" i="1" kern="1200" dirty="0">
                <a:solidFill>
                  <a:schemeClr val="tx1"/>
                </a:solidFill>
                <a:effectLst/>
                <a:latin typeface="Arial" charset="0"/>
                <a:ea typeface="+mn-ea"/>
                <a:cs typeface="+mn-cs"/>
              </a:rPr>
              <a:t>Nat Methods</a:t>
            </a:r>
            <a:r>
              <a:rPr lang="en-US" sz="1200" b="0" i="0" kern="1200" dirty="0">
                <a:solidFill>
                  <a:schemeClr val="tx1"/>
                </a:solidFill>
                <a:effectLst/>
                <a:latin typeface="Arial" charset="0"/>
                <a:ea typeface="+mn-ea"/>
                <a:cs typeface="+mn-cs"/>
              </a:rPr>
              <a:t> </a:t>
            </a:r>
            <a:r>
              <a:rPr lang="en-US" sz="1200" b="1" i="0" kern="1200" dirty="0">
                <a:solidFill>
                  <a:schemeClr val="tx1"/>
                </a:solidFill>
                <a:effectLst/>
                <a:latin typeface="Arial" charset="0"/>
                <a:ea typeface="+mn-ea"/>
                <a:cs typeface="+mn-cs"/>
              </a:rPr>
              <a:t>17, </a:t>
            </a:r>
            <a:r>
              <a:rPr lang="en-US" sz="1200" b="0" i="0" kern="1200" dirty="0">
                <a:solidFill>
                  <a:schemeClr val="tx1"/>
                </a:solidFill>
                <a:effectLst/>
                <a:latin typeface="Arial" charset="0"/>
                <a:ea typeface="+mn-ea"/>
                <a:cs typeface="+mn-cs"/>
              </a:rPr>
              <a:t>137–145 (2020). https://</a:t>
            </a:r>
            <a:r>
              <a:rPr lang="en-US" sz="1200" b="0" i="0" kern="1200" dirty="0" err="1">
                <a:solidFill>
                  <a:schemeClr val="tx1"/>
                </a:solidFill>
                <a:effectLst/>
                <a:latin typeface="Arial" charset="0"/>
                <a:ea typeface="+mn-ea"/>
                <a:cs typeface="+mn-cs"/>
              </a:rPr>
              <a:t>doi.org</a:t>
            </a:r>
            <a:r>
              <a:rPr lang="en-US" sz="1200" b="0" i="0" kern="1200" dirty="0">
                <a:solidFill>
                  <a:schemeClr val="tx1"/>
                </a:solidFill>
                <a:effectLst/>
                <a:latin typeface="Arial" charset="0"/>
                <a:ea typeface="+mn-ea"/>
                <a:cs typeface="+mn-cs"/>
              </a:rPr>
              <a:t>/10.1038/s41592-019-0654-x</a:t>
            </a:r>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60</a:t>
            </a:fld>
            <a:endParaRPr lang="en-US" dirty="0"/>
          </a:p>
        </p:txBody>
      </p:sp>
    </p:spTree>
    <p:extLst>
      <p:ext uri="{BB962C8B-B14F-4D97-AF65-F5344CB8AC3E}">
        <p14:creationId xmlns:p14="http://schemas.microsoft.com/office/powerpoint/2010/main" val="2538633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Townes, F.W., Hicks, S.C., </a:t>
            </a:r>
            <a:r>
              <a:rPr lang="en-US" dirty="0" err="1"/>
              <a:t>Aryee</a:t>
            </a:r>
            <a:r>
              <a:rPr lang="en-US" dirty="0"/>
              <a:t>, M.J. </a:t>
            </a:r>
            <a:r>
              <a:rPr lang="en-US" i="1" dirty="0"/>
              <a:t>et al.</a:t>
            </a:r>
            <a:r>
              <a:rPr lang="en-US" dirty="0"/>
              <a:t> Feature selection and dimension reduction for single-cell RNA-</a:t>
            </a:r>
            <a:r>
              <a:rPr lang="en-US" dirty="0" err="1"/>
              <a:t>Seq</a:t>
            </a:r>
            <a:r>
              <a:rPr lang="en-US" dirty="0"/>
              <a:t> based on a multinomial model. </a:t>
            </a:r>
            <a:r>
              <a:rPr lang="en-US" i="1" dirty="0"/>
              <a:t>Genome </a:t>
            </a:r>
            <a:r>
              <a:rPr lang="en-US" i="1" dirty="0" err="1"/>
              <a:t>Biol</a:t>
            </a:r>
            <a:r>
              <a:rPr lang="en-US" dirty="0"/>
              <a:t> </a:t>
            </a:r>
            <a:r>
              <a:rPr lang="en-US" b="1" dirty="0"/>
              <a:t>20, </a:t>
            </a:r>
            <a:r>
              <a:rPr lang="en-US" dirty="0"/>
              <a:t>295 (2019). https://</a:t>
            </a:r>
            <a:r>
              <a:rPr lang="en-US" dirty="0" err="1"/>
              <a:t>doi.org</a:t>
            </a:r>
            <a:r>
              <a:rPr lang="en-US" dirty="0"/>
              <a:t>/10.1186/s13059-019-1861-6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Tallulah S Andrews, Martin </a:t>
            </a:r>
            <a:r>
              <a:rPr lang="en-US" dirty="0" err="1"/>
              <a:t>Hemberg</a:t>
            </a:r>
            <a:r>
              <a:rPr lang="en-US" dirty="0"/>
              <a:t>, M3Drop: dropout-based feature selection for </a:t>
            </a:r>
            <a:r>
              <a:rPr lang="en-US" dirty="0" err="1"/>
              <a:t>scRNASeq</a:t>
            </a:r>
            <a:r>
              <a:rPr lang="en-US" dirty="0"/>
              <a:t>, </a:t>
            </a:r>
            <a:r>
              <a:rPr lang="en-US" i="1" dirty="0"/>
              <a:t>Bioinformatics</a:t>
            </a:r>
            <a:r>
              <a:rPr lang="en-US" dirty="0"/>
              <a:t>, Volume 35, Issue 16, 15 August 2019, Pages 2865–2867, </a:t>
            </a:r>
            <a:r>
              <a:rPr lang="en-US" dirty="0">
                <a:hlinkClick r:id="rId3"/>
              </a:rPr>
              <a:t>https://doi.org/10.1093/bioinformatics/bty1044</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err="1"/>
              <a:t>Kiselev</a:t>
            </a:r>
            <a:r>
              <a:rPr lang="en-US" dirty="0"/>
              <a:t>, V., </a:t>
            </a:r>
            <a:r>
              <a:rPr lang="en-US" dirty="0" err="1"/>
              <a:t>Yiu</a:t>
            </a:r>
            <a:r>
              <a:rPr lang="en-US" dirty="0"/>
              <a:t>, A. &amp; </a:t>
            </a:r>
            <a:r>
              <a:rPr lang="en-US" dirty="0" err="1"/>
              <a:t>Hemberg</a:t>
            </a:r>
            <a:r>
              <a:rPr lang="en-US" dirty="0"/>
              <a:t>, M. </a:t>
            </a:r>
            <a:r>
              <a:rPr lang="en-US" dirty="0" err="1"/>
              <a:t>scmap</a:t>
            </a:r>
            <a:r>
              <a:rPr lang="en-US" dirty="0"/>
              <a:t>: projection of single-cell RNA-</a:t>
            </a:r>
            <a:r>
              <a:rPr lang="en-US" dirty="0" err="1"/>
              <a:t>seq</a:t>
            </a:r>
            <a:r>
              <a:rPr lang="en-US" dirty="0"/>
              <a:t> data across data sets. </a:t>
            </a:r>
            <a:r>
              <a:rPr lang="en-US" i="1" dirty="0"/>
              <a:t>Nat Methods</a:t>
            </a:r>
            <a:r>
              <a:rPr lang="en-US" dirty="0"/>
              <a:t> </a:t>
            </a:r>
            <a:r>
              <a:rPr lang="en-US" b="1" dirty="0"/>
              <a:t>15, </a:t>
            </a:r>
            <a:r>
              <a:rPr lang="en-US" dirty="0"/>
              <a:t>359–362 (2018). https://</a:t>
            </a:r>
            <a:r>
              <a:rPr lang="en-US" dirty="0" err="1"/>
              <a:t>doi.org</a:t>
            </a:r>
            <a:r>
              <a:rPr lang="en-US" dirty="0"/>
              <a:t>/10.1038/nmeth.4644</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Ranjan, B., Sun, W., Park, J., </a:t>
            </a:r>
            <a:r>
              <a:rPr lang="en-US" dirty="0" err="1"/>
              <a:t>Xie</a:t>
            </a:r>
            <a:r>
              <a:rPr lang="en-US" dirty="0"/>
              <a:t>, R., </a:t>
            </a:r>
            <a:r>
              <a:rPr lang="en-US" dirty="0" err="1"/>
              <a:t>Alipour</a:t>
            </a:r>
            <a:r>
              <a:rPr lang="en-US" dirty="0"/>
              <a:t>, F., Singhal, V., &amp; Prabhakar, S. (2020). </a:t>
            </a:r>
            <a:r>
              <a:rPr lang="en-US" dirty="0" err="1"/>
              <a:t>DUBStepR</a:t>
            </a:r>
            <a:r>
              <a:rPr lang="en-US" dirty="0"/>
              <a:t>: correlation-based feature selection for clustering single-cell RNA sequencing data. </a:t>
            </a:r>
            <a:r>
              <a:rPr lang="en-US" i="1" dirty="0" err="1"/>
              <a:t>bioRxiv</a:t>
            </a:r>
            <a:r>
              <a:rPr lang="en-U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Arial" charset="0"/>
                <a:ea typeface="+mn-ea"/>
                <a:cs typeface="+mn-cs"/>
              </a:rPr>
              <a:t>Amezquita, R.A., </a:t>
            </a:r>
            <a:r>
              <a:rPr lang="en-US" sz="1200" b="0" i="0" kern="1200" dirty="0" err="1">
                <a:solidFill>
                  <a:schemeClr val="tx1"/>
                </a:solidFill>
                <a:effectLst/>
                <a:latin typeface="Arial" charset="0"/>
                <a:ea typeface="+mn-ea"/>
                <a:cs typeface="+mn-cs"/>
              </a:rPr>
              <a:t>Lun</a:t>
            </a:r>
            <a:r>
              <a:rPr lang="en-US" sz="1200" b="0" i="0" kern="1200" dirty="0">
                <a:solidFill>
                  <a:schemeClr val="tx1"/>
                </a:solidFill>
                <a:effectLst/>
                <a:latin typeface="Arial" charset="0"/>
                <a:ea typeface="+mn-ea"/>
                <a:cs typeface="+mn-cs"/>
              </a:rPr>
              <a:t>, A.T.L., Becht, E. </a:t>
            </a:r>
            <a:r>
              <a:rPr lang="en-US" sz="1200" b="0" i="1" kern="1200" dirty="0">
                <a:solidFill>
                  <a:schemeClr val="tx1"/>
                </a:solidFill>
                <a:effectLst/>
                <a:latin typeface="Arial" charset="0"/>
                <a:ea typeface="+mn-ea"/>
                <a:cs typeface="+mn-cs"/>
              </a:rPr>
              <a:t>et al.</a:t>
            </a:r>
            <a:r>
              <a:rPr lang="en-US" sz="1200" b="0" i="0" kern="1200" dirty="0">
                <a:solidFill>
                  <a:schemeClr val="tx1"/>
                </a:solidFill>
                <a:effectLst/>
                <a:latin typeface="Arial" charset="0"/>
                <a:ea typeface="+mn-ea"/>
                <a:cs typeface="+mn-cs"/>
              </a:rPr>
              <a:t> Orchestrating single-cell analysis with Bioconductor. </a:t>
            </a:r>
            <a:r>
              <a:rPr lang="en-US" sz="1200" b="0" i="1" kern="1200" dirty="0">
                <a:solidFill>
                  <a:schemeClr val="tx1"/>
                </a:solidFill>
                <a:effectLst/>
                <a:latin typeface="Arial" charset="0"/>
                <a:ea typeface="+mn-ea"/>
                <a:cs typeface="+mn-cs"/>
              </a:rPr>
              <a:t>Nat Methods</a:t>
            </a:r>
            <a:r>
              <a:rPr lang="en-US" sz="1200" b="0" i="0" kern="1200" dirty="0">
                <a:solidFill>
                  <a:schemeClr val="tx1"/>
                </a:solidFill>
                <a:effectLst/>
                <a:latin typeface="Arial" charset="0"/>
                <a:ea typeface="+mn-ea"/>
                <a:cs typeface="+mn-cs"/>
              </a:rPr>
              <a:t> </a:t>
            </a:r>
            <a:r>
              <a:rPr lang="en-US" sz="1200" b="1" i="0" kern="1200" dirty="0">
                <a:solidFill>
                  <a:schemeClr val="tx1"/>
                </a:solidFill>
                <a:effectLst/>
                <a:latin typeface="Arial" charset="0"/>
                <a:ea typeface="+mn-ea"/>
                <a:cs typeface="+mn-cs"/>
              </a:rPr>
              <a:t>17, </a:t>
            </a:r>
            <a:r>
              <a:rPr lang="en-US" sz="1200" b="0" i="0" kern="1200" dirty="0">
                <a:solidFill>
                  <a:schemeClr val="tx1"/>
                </a:solidFill>
                <a:effectLst/>
                <a:latin typeface="Arial" charset="0"/>
                <a:ea typeface="+mn-ea"/>
                <a:cs typeface="+mn-cs"/>
              </a:rPr>
              <a:t>137–145 (2020). https://</a:t>
            </a:r>
            <a:r>
              <a:rPr lang="en-US" sz="1200" b="0" i="0" kern="1200" dirty="0" err="1">
                <a:solidFill>
                  <a:schemeClr val="tx1"/>
                </a:solidFill>
                <a:effectLst/>
                <a:latin typeface="Arial" charset="0"/>
                <a:ea typeface="+mn-ea"/>
                <a:cs typeface="+mn-cs"/>
              </a:rPr>
              <a:t>doi.org</a:t>
            </a:r>
            <a:r>
              <a:rPr lang="en-US" sz="1200" b="0" i="0" kern="1200" dirty="0">
                <a:solidFill>
                  <a:schemeClr val="tx1"/>
                </a:solidFill>
                <a:effectLst/>
                <a:latin typeface="Arial" charset="0"/>
                <a:ea typeface="+mn-ea"/>
                <a:cs typeface="+mn-cs"/>
              </a:rPr>
              <a:t>/10.1038/s41592-019-0654-x</a:t>
            </a:r>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61</a:t>
            </a:fld>
            <a:endParaRPr lang="en-US" dirty="0"/>
          </a:p>
        </p:txBody>
      </p:sp>
    </p:spTree>
    <p:extLst>
      <p:ext uri="{BB962C8B-B14F-4D97-AF65-F5344CB8AC3E}">
        <p14:creationId xmlns:p14="http://schemas.microsoft.com/office/powerpoint/2010/main" val="1573704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62</a:t>
            </a:fld>
            <a:endParaRPr lang="en-US" dirty="0"/>
          </a:p>
        </p:txBody>
      </p:sp>
    </p:spTree>
    <p:extLst>
      <p:ext uri="{BB962C8B-B14F-4D97-AF65-F5344CB8AC3E}">
        <p14:creationId xmlns:p14="http://schemas.microsoft.com/office/powerpoint/2010/main" val="1745521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mn-ea"/>
                <a:cs typeface="+mn-cs"/>
              </a:rPr>
              <a:t>Insights gained from low-dimensional embedding of data must also be tested in higher dimensions: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charset="0"/>
                <a:ea typeface="+mn-ea"/>
                <a:cs typeface="+mn-cs"/>
              </a:rPr>
              <a:t>1. “One might wonder whether the results of such extreme data compression can be trusted. Some of our more quantitative colleagues consider such visualizations to be more artistic than scientific, fit for little but impressing collaborators and reviewers. Perhaps this perspective is not entirely invalid, but we suggest that there is some value to be extracted from them provided that they are accompanied by an analysis of a higher-rank representation.” - Amezquita, R.A., </a:t>
            </a:r>
            <a:r>
              <a:rPr lang="en-US" sz="1200" b="0" i="0" kern="1200" dirty="0" err="1">
                <a:solidFill>
                  <a:schemeClr val="tx1"/>
                </a:solidFill>
                <a:effectLst/>
                <a:latin typeface="Arial" charset="0"/>
                <a:ea typeface="+mn-ea"/>
                <a:cs typeface="+mn-cs"/>
              </a:rPr>
              <a:t>Lun</a:t>
            </a:r>
            <a:r>
              <a:rPr lang="en-US" sz="1200" b="0" i="0" kern="1200" dirty="0">
                <a:solidFill>
                  <a:schemeClr val="tx1"/>
                </a:solidFill>
                <a:effectLst/>
                <a:latin typeface="Arial" charset="0"/>
                <a:ea typeface="+mn-ea"/>
                <a:cs typeface="+mn-cs"/>
              </a:rPr>
              <a:t>, A.T.L., Becht, E. </a:t>
            </a:r>
            <a:r>
              <a:rPr lang="en-US" sz="1200" b="0" i="1" kern="1200" dirty="0">
                <a:solidFill>
                  <a:schemeClr val="tx1"/>
                </a:solidFill>
                <a:effectLst/>
                <a:latin typeface="Arial" charset="0"/>
                <a:ea typeface="+mn-ea"/>
                <a:cs typeface="+mn-cs"/>
              </a:rPr>
              <a:t>et al.</a:t>
            </a:r>
            <a:r>
              <a:rPr lang="en-US" sz="1200" b="0" i="0" kern="1200" dirty="0">
                <a:solidFill>
                  <a:schemeClr val="tx1"/>
                </a:solidFill>
                <a:effectLst/>
                <a:latin typeface="Arial" charset="0"/>
                <a:ea typeface="+mn-ea"/>
                <a:cs typeface="+mn-cs"/>
              </a:rPr>
              <a:t> Orchestrating single-cell analysis with Bioconductor. </a:t>
            </a:r>
            <a:r>
              <a:rPr lang="en-US" sz="1200" b="0" i="1" kern="1200" dirty="0">
                <a:solidFill>
                  <a:schemeClr val="tx1"/>
                </a:solidFill>
                <a:effectLst/>
                <a:latin typeface="Arial" charset="0"/>
                <a:ea typeface="+mn-ea"/>
                <a:cs typeface="+mn-cs"/>
              </a:rPr>
              <a:t>Nat Methods</a:t>
            </a:r>
            <a:r>
              <a:rPr lang="en-US" sz="1200" b="0" i="0" kern="1200" dirty="0">
                <a:solidFill>
                  <a:schemeClr val="tx1"/>
                </a:solidFill>
                <a:effectLst/>
                <a:latin typeface="Arial" charset="0"/>
                <a:ea typeface="+mn-ea"/>
                <a:cs typeface="+mn-cs"/>
              </a:rPr>
              <a:t> </a:t>
            </a:r>
            <a:r>
              <a:rPr lang="en-US" sz="1200" b="1" i="0" kern="1200" dirty="0">
                <a:solidFill>
                  <a:schemeClr val="tx1"/>
                </a:solidFill>
                <a:effectLst/>
                <a:latin typeface="Arial" charset="0"/>
                <a:ea typeface="+mn-ea"/>
                <a:cs typeface="+mn-cs"/>
              </a:rPr>
              <a:t>17, </a:t>
            </a:r>
            <a:r>
              <a:rPr lang="en-US" sz="1200" b="0" i="0" kern="1200" dirty="0">
                <a:solidFill>
                  <a:schemeClr val="tx1"/>
                </a:solidFill>
                <a:effectLst/>
                <a:latin typeface="Arial" charset="0"/>
                <a:ea typeface="+mn-ea"/>
                <a:cs typeface="+mn-cs"/>
              </a:rPr>
              <a:t>137–145 (2020). https://</a:t>
            </a:r>
            <a:r>
              <a:rPr lang="en-US" sz="1200" b="0" i="0" kern="1200" dirty="0" err="1">
                <a:solidFill>
                  <a:schemeClr val="tx1"/>
                </a:solidFill>
                <a:effectLst/>
                <a:latin typeface="Arial" charset="0"/>
                <a:ea typeface="+mn-ea"/>
                <a:cs typeface="+mn-cs"/>
              </a:rPr>
              <a:t>doi.org</a:t>
            </a:r>
            <a:r>
              <a:rPr lang="en-US" sz="1200" b="0" i="0" kern="1200" dirty="0">
                <a:solidFill>
                  <a:schemeClr val="tx1"/>
                </a:solidFill>
                <a:effectLst/>
                <a:latin typeface="Arial" charset="0"/>
                <a:ea typeface="+mn-ea"/>
                <a:cs typeface="+mn-cs"/>
              </a:rPr>
              <a:t>/10.1038/s41592-019-0654-x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charset="0"/>
                <a:ea typeface="+mn-ea"/>
                <a:cs typeface="+mn-cs"/>
              </a:rPr>
              <a:t>2. </a:t>
            </a:r>
            <a:r>
              <a:rPr lang="en-US" sz="1200" b="0" i="0" kern="1200" dirty="0" err="1">
                <a:solidFill>
                  <a:schemeClr val="tx1"/>
                </a:solidFill>
                <a:effectLst/>
                <a:latin typeface="Arial" charset="0"/>
                <a:ea typeface="+mn-ea"/>
                <a:cs typeface="+mn-cs"/>
              </a:rPr>
              <a:t>Pe’er</a:t>
            </a:r>
            <a:r>
              <a:rPr lang="en-US" sz="1200" b="0" i="0" kern="1200" dirty="0">
                <a:solidFill>
                  <a:schemeClr val="tx1"/>
                </a:solidFill>
                <a:effectLst/>
                <a:latin typeface="Arial" charset="0"/>
                <a:ea typeface="+mn-ea"/>
                <a:cs typeface="+mn-cs"/>
              </a:rPr>
              <a:t> D., “Dana </a:t>
            </a:r>
            <a:r>
              <a:rPr lang="en-US" sz="1200" b="0" i="0" kern="1200" dirty="0" err="1">
                <a:solidFill>
                  <a:schemeClr val="tx1"/>
                </a:solidFill>
                <a:effectLst/>
                <a:latin typeface="Arial" charset="0"/>
                <a:ea typeface="+mn-ea"/>
                <a:cs typeface="+mn-cs"/>
              </a:rPr>
              <a:t>Pe'er</a:t>
            </a:r>
            <a:r>
              <a:rPr lang="en-US" sz="1200" b="0" i="0" kern="1200" dirty="0">
                <a:solidFill>
                  <a:schemeClr val="tx1"/>
                </a:solidFill>
                <a:effectLst/>
                <a:latin typeface="Arial" charset="0"/>
                <a:ea typeface="+mn-ea"/>
                <a:cs typeface="+mn-cs"/>
              </a:rPr>
              <a:t> | Single-Cell RNA-sequencing | CGSI 2019”, https://</a:t>
            </a:r>
            <a:r>
              <a:rPr lang="en-US" sz="1200" b="0" i="0" kern="1200" dirty="0" err="1">
                <a:solidFill>
                  <a:schemeClr val="tx1"/>
                </a:solidFill>
                <a:effectLst/>
                <a:latin typeface="Arial" charset="0"/>
                <a:ea typeface="+mn-ea"/>
                <a:cs typeface="+mn-cs"/>
              </a:rPr>
              <a:t>www.youtube.com</a:t>
            </a:r>
            <a:r>
              <a:rPr lang="en-US" sz="1200" b="0" i="0" kern="1200" dirty="0">
                <a:solidFill>
                  <a:schemeClr val="tx1"/>
                </a:solidFill>
                <a:effectLst/>
                <a:latin typeface="Arial" charset="0"/>
                <a:ea typeface="+mn-ea"/>
                <a:cs typeface="+mn-cs"/>
              </a:rPr>
              <a:t>/</a:t>
            </a:r>
            <a:r>
              <a:rPr lang="en-US" sz="1200" b="0" i="0" kern="1200" dirty="0" err="1">
                <a:solidFill>
                  <a:schemeClr val="tx1"/>
                </a:solidFill>
                <a:effectLst/>
                <a:latin typeface="Arial" charset="0"/>
                <a:ea typeface="+mn-ea"/>
                <a:cs typeface="+mn-cs"/>
              </a:rPr>
              <a:t>watch?v</a:t>
            </a:r>
            <a:r>
              <a:rPr lang="en-US" sz="1200" b="0" i="0" kern="1200" dirty="0">
                <a:solidFill>
                  <a:schemeClr val="tx1"/>
                </a:solidFill>
                <a:effectLst/>
                <a:latin typeface="Arial" charset="0"/>
                <a:ea typeface="+mn-ea"/>
                <a:cs typeface="+mn-cs"/>
              </a:rPr>
              <a:t>=</a:t>
            </a:r>
            <a:r>
              <a:rPr lang="en-US" sz="1200" b="0" i="0" kern="1200" dirty="0" err="1">
                <a:solidFill>
                  <a:schemeClr val="tx1"/>
                </a:solidFill>
                <a:effectLst/>
                <a:latin typeface="Arial" charset="0"/>
                <a:ea typeface="+mn-ea"/>
                <a:cs typeface="+mn-cs"/>
              </a:rPr>
              <a:t>UGghTbHAvbk</a:t>
            </a:r>
            <a:endParaRPr lang="en-US" sz="1200" b="0" i="0" kern="1200" dirty="0">
              <a:solidFill>
                <a:schemeClr val="tx1"/>
              </a:solidFill>
              <a:effectLst/>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64</a:t>
            </a:fld>
            <a:endParaRPr lang="en-US" dirty="0"/>
          </a:p>
        </p:txBody>
      </p:sp>
    </p:spTree>
    <p:extLst>
      <p:ext uri="{BB962C8B-B14F-4D97-AF65-F5344CB8AC3E}">
        <p14:creationId xmlns:p14="http://schemas.microsoft.com/office/powerpoint/2010/main" val="2893157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r>
              <a:rPr lang="en-US" dirty="0"/>
              <a:t>1. </a:t>
            </a:r>
            <a:r>
              <a:rPr lang="en-US" dirty="0" err="1"/>
              <a:t>Tsuyuzaki</a:t>
            </a:r>
            <a:r>
              <a:rPr lang="en-US" dirty="0"/>
              <a:t>, Koki, Hiroyuki Sato, Kenta Sato, and </a:t>
            </a:r>
            <a:r>
              <a:rPr lang="en-US" dirty="0" err="1"/>
              <a:t>Itoshi</a:t>
            </a:r>
            <a:r>
              <a:rPr lang="en-US" dirty="0"/>
              <a:t> </a:t>
            </a:r>
            <a:r>
              <a:rPr lang="en-US" dirty="0" err="1"/>
              <a:t>Nikaido</a:t>
            </a:r>
            <a:r>
              <a:rPr lang="en-US" dirty="0"/>
              <a:t>. "Benchmarking principal component analysis for large-scale single-cell RNA-sequencing." </a:t>
            </a:r>
            <a:r>
              <a:rPr lang="en-US" i="1" dirty="0"/>
              <a:t>Genome biology</a:t>
            </a:r>
            <a:r>
              <a:rPr lang="en-US" dirty="0"/>
              <a:t> 21, no. 1 (2020): 9.</a:t>
            </a:r>
          </a:p>
        </p:txBody>
      </p:sp>
      <p:sp>
        <p:nvSpPr>
          <p:cNvPr id="4" name="Slide Number Placeholder 3"/>
          <p:cNvSpPr>
            <a:spLocks noGrp="1"/>
          </p:cNvSpPr>
          <p:nvPr>
            <p:ph type="sldNum" sz="quarter" idx="5"/>
          </p:nvPr>
        </p:nvSpPr>
        <p:spPr/>
        <p:txBody>
          <a:bodyPr/>
          <a:lstStyle/>
          <a:p>
            <a:fld id="{39297335-E23B-0545-8DFE-98A3B1147F8C}" type="slidenum">
              <a:rPr lang="en-US" smtClean="0"/>
              <a:pPr/>
              <a:t>65</a:t>
            </a:fld>
            <a:endParaRPr lang="en-US" dirty="0"/>
          </a:p>
        </p:txBody>
      </p:sp>
    </p:spTree>
    <p:extLst>
      <p:ext uri="{BB962C8B-B14F-4D97-AF65-F5344CB8AC3E}">
        <p14:creationId xmlns:p14="http://schemas.microsoft.com/office/powerpoint/2010/main" val="3641447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p>
          <a:p>
            <a:pPr marL="228600" indent="-228600">
              <a:buAutoNum type="arabicPeriod"/>
            </a:pPr>
            <a:r>
              <a:rPr lang="en-US" dirty="0"/>
              <a:t>https://</a:t>
            </a:r>
            <a:r>
              <a:rPr lang="en-US" dirty="0" err="1"/>
              <a:t>satijalab.org</a:t>
            </a:r>
            <a:r>
              <a:rPr lang="en-US" dirty="0"/>
              <a:t>/</a:t>
            </a:r>
            <a:r>
              <a:rPr lang="en-US" dirty="0" err="1"/>
              <a:t>seurat</a:t>
            </a:r>
            <a:r>
              <a:rPr lang="en-US" dirty="0"/>
              <a:t>/v3.2/pbmc3k_tutorial.html</a:t>
            </a:r>
          </a:p>
          <a:p>
            <a:pPr marL="228600" indent="-228600">
              <a:buAutoNum type="arabicPeriod"/>
            </a:pPr>
            <a:r>
              <a:rPr lang="en-US" dirty="0"/>
              <a:t>https://</a:t>
            </a:r>
            <a:r>
              <a:rPr lang="en-US" dirty="0" err="1"/>
              <a:t>medium.com</a:t>
            </a:r>
            <a:r>
              <a:rPr lang="en-US" dirty="0"/>
              <a:t>/@mallrishabh52/principal-components-analysis-7f6ff559cd83</a:t>
            </a:r>
          </a:p>
        </p:txBody>
      </p:sp>
      <p:sp>
        <p:nvSpPr>
          <p:cNvPr id="4" name="Slide Number Placeholder 3"/>
          <p:cNvSpPr>
            <a:spLocks noGrp="1"/>
          </p:cNvSpPr>
          <p:nvPr>
            <p:ph type="sldNum" sz="quarter" idx="5"/>
          </p:nvPr>
        </p:nvSpPr>
        <p:spPr/>
        <p:txBody>
          <a:bodyPr/>
          <a:lstStyle/>
          <a:p>
            <a:fld id="{39297335-E23B-0545-8DFE-98A3B1147F8C}" type="slidenum">
              <a:rPr lang="en-US" smtClean="0"/>
              <a:pPr/>
              <a:t>66</a:t>
            </a:fld>
            <a:endParaRPr lang="en-US" dirty="0"/>
          </a:p>
        </p:txBody>
      </p:sp>
    </p:spTree>
    <p:extLst>
      <p:ext uri="{BB962C8B-B14F-4D97-AF65-F5344CB8AC3E}">
        <p14:creationId xmlns:p14="http://schemas.microsoft.com/office/powerpoint/2010/main" val="3210082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p>
          <a:p>
            <a:r>
              <a:rPr lang="en-US" dirty="0"/>
              <a:t>1. Jennifer </a:t>
            </a:r>
            <a:r>
              <a:rPr lang="en-US" dirty="0" err="1"/>
              <a:t>Westoby</a:t>
            </a:r>
            <a:r>
              <a:rPr lang="en-US" dirty="0"/>
              <a:t>, Pavel </a:t>
            </a:r>
            <a:r>
              <a:rPr lang="en-US" dirty="0" err="1"/>
              <a:t>Artemov</a:t>
            </a:r>
            <a:r>
              <a:rPr lang="en-US" dirty="0"/>
              <a:t>, Martin </a:t>
            </a:r>
            <a:r>
              <a:rPr lang="en-US" dirty="0" err="1"/>
              <a:t>Hemberg</a:t>
            </a:r>
            <a:r>
              <a:rPr lang="en-US" dirty="0"/>
              <a:t>, Anne Ferguson-Smith, Obstacles to Studying Alternative Splicing Using </a:t>
            </a:r>
            <a:r>
              <a:rPr lang="en-US" dirty="0" err="1"/>
              <a:t>scRNA-seq</a:t>
            </a:r>
            <a:r>
              <a:rPr lang="en-US" dirty="0"/>
              <a:t>, </a:t>
            </a:r>
            <a:r>
              <a:rPr lang="en-US" dirty="0" err="1"/>
              <a:t>bioRxiv</a:t>
            </a:r>
            <a:r>
              <a:rPr lang="en-US" dirty="0"/>
              <a:t> 797951; </a:t>
            </a:r>
            <a:r>
              <a:rPr lang="en-US" dirty="0" err="1"/>
              <a:t>doi</a:t>
            </a:r>
            <a:r>
              <a:rPr lang="en-US" dirty="0"/>
              <a:t>: https://</a:t>
            </a:r>
            <a:r>
              <a:rPr lang="en-US" dirty="0" err="1"/>
              <a:t>doi.org</a:t>
            </a:r>
            <a:r>
              <a:rPr lang="en-US" dirty="0"/>
              <a:t>/10.1101/797951</a:t>
            </a:r>
          </a:p>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7</a:t>
            </a:fld>
            <a:endParaRPr lang="en-US" dirty="0"/>
          </a:p>
        </p:txBody>
      </p:sp>
    </p:spTree>
    <p:extLst>
      <p:ext uri="{BB962C8B-B14F-4D97-AF65-F5344CB8AC3E}">
        <p14:creationId xmlns:p14="http://schemas.microsoft.com/office/powerpoint/2010/main" val="430399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 of image:</a:t>
            </a:r>
          </a:p>
          <a:p>
            <a:pPr marL="228600" indent="-228600">
              <a:buAutoNum type="arabicPeriod"/>
            </a:pPr>
            <a:r>
              <a:rPr lang="en-US" dirty="0"/>
              <a:t>Salazar-Castro, Jose Alejandro, Paul D. </a:t>
            </a:r>
            <a:r>
              <a:rPr lang="en-US" dirty="0" err="1"/>
              <a:t>Rosero</a:t>
            </a:r>
            <a:r>
              <a:rPr lang="en-US" dirty="0"/>
              <a:t>-Montalvo, Diego Fernando Peña-</a:t>
            </a:r>
            <a:r>
              <a:rPr lang="en-US" dirty="0" err="1"/>
              <a:t>Unigarro</a:t>
            </a:r>
            <a:r>
              <a:rPr lang="en-US" dirty="0"/>
              <a:t>, Ana Cristina </a:t>
            </a:r>
            <a:r>
              <a:rPr lang="en-US" dirty="0" err="1"/>
              <a:t>Umaquinga</a:t>
            </a:r>
            <a:r>
              <a:rPr lang="en-US" dirty="0"/>
              <a:t>-Criollo, Zenaida Castillo-Marrero, Edgardo Javier </a:t>
            </a:r>
            <a:r>
              <a:rPr lang="en-US" dirty="0" err="1"/>
              <a:t>Revelo-Fuelagán</a:t>
            </a:r>
            <a:r>
              <a:rPr lang="en-US" dirty="0"/>
              <a:t>, Diego </a:t>
            </a:r>
            <a:r>
              <a:rPr lang="en-US" dirty="0" err="1"/>
              <a:t>Hernán</a:t>
            </a:r>
            <a:r>
              <a:rPr lang="en-US" dirty="0"/>
              <a:t> </a:t>
            </a:r>
            <a:r>
              <a:rPr lang="en-US" dirty="0" err="1"/>
              <a:t>Peluffo-Ordóñez</a:t>
            </a:r>
            <a:r>
              <a:rPr lang="en-US" dirty="0"/>
              <a:t>, and César Germán Castellanos-Domínguez. "A novel color-based data visualization approach using a circular interaction model and dimensionality reduction." In </a:t>
            </a:r>
            <a:r>
              <a:rPr lang="en-US" i="1" dirty="0"/>
              <a:t>International Symposium on Neural Networks</a:t>
            </a:r>
            <a:r>
              <a:rPr lang="en-US" dirty="0"/>
              <a:t>, pp. 557-567. Springer, Cham, 2018.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Cooley, Shamus M., Timothy Hamilton, Eric J. Deeds, and J. Christian J. Ray. "A novel metric reveals previously unrecognized distortion in dimensionality reduction of </a:t>
            </a:r>
            <a:r>
              <a:rPr lang="en-US" dirty="0" err="1"/>
              <a:t>scRNA-Seq</a:t>
            </a:r>
            <a:r>
              <a:rPr lang="en-US" dirty="0"/>
              <a:t> data." </a:t>
            </a:r>
            <a:r>
              <a:rPr lang="en-US" i="1" dirty="0" err="1"/>
              <a:t>BioRxiv</a:t>
            </a:r>
            <a:r>
              <a:rPr lang="en-US" dirty="0"/>
              <a:t> (2019): 689851.</a:t>
            </a:r>
            <a:endParaRPr lang="en-US" sz="1200" b="1" i="0" kern="1200" dirty="0">
              <a:solidFill>
                <a:schemeClr val="tx1"/>
              </a:solidFill>
              <a:effectLst/>
              <a:latin typeface="Arial" charset="0"/>
              <a:ea typeface="+mn-ea"/>
              <a:cs typeface="+mn-cs"/>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67</a:t>
            </a:fld>
            <a:endParaRPr lang="en-US" dirty="0"/>
          </a:p>
        </p:txBody>
      </p:sp>
    </p:spTree>
    <p:extLst>
      <p:ext uri="{BB962C8B-B14F-4D97-AF65-F5344CB8AC3E}">
        <p14:creationId xmlns:p14="http://schemas.microsoft.com/office/powerpoint/2010/main" val="4279072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p>
          <a:p>
            <a:pPr marL="228600" indent="-228600">
              <a:buAutoNum type="arabicPeriod"/>
            </a:pPr>
            <a:r>
              <a:rPr lang="en-US" dirty="0"/>
              <a:t>Casey, M. J., Stumpf, P. S., &amp; MacArthur, B. D. (2020). Theory of cell fate. </a:t>
            </a:r>
            <a:r>
              <a:rPr lang="en-US" i="1" dirty="0"/>
              <a:t>Wiley Interdisciplinary Reviews: Systems Biology and Medicine</a:t>
            </a:r>
            <a:r>
              <a:rPr lang="en-US" dirty="0"/>
              <a:t>, </a:t>
            </a:r>
            <a:r>
              <a:rPr lang="en-US" i="1" dirty="0"/>
              <a:t>12</a:t>
            </a:r>
            <a:r>
              <a:rPr lang="en-US" dirty="0"/>
              <a:t>(2), e1471.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Arial" charset="0"/>
                <a:ea typeface="+mn-ea"/>
                <a:cs typeface="+mn-cs"/>
              </a:rPr>
              <a:t>Waddington, C. H. (1939), An introduction to modern genetics. London: George Allen &amp; Unwin.</a:t>
            </a:r>
            <a:endParaRPr lang="en-US" dirty="0"/>
          </a:p>
          <a:p>
            <a:pPr marL="228600" indent="-228600">
              <a:buAutoNum type="arabicPeriod"/>
            </a:pPr>
            <a:r>
              <a:rPr lang="en-US" dirty="0"/>
              <a:t>Fels, D., </a:t>
            </a:r>
            <a:r>
              <a:rPr lang="en-US" dirty="0" err="1"/>
              <a:t>Cifra</a:t>
            </a:r>
            <a:r>
              <a:rPr lang="en-US" dirty="0"/>
              <a:t>, M., &amp; </a:t>
            </a:r>
            <a:r>
              <a:rPr lang="en-US" dirty="0" err="1"/>
              <a:t>Scholkmann</a:t>
            </a:r>
            <a:r>
              <a:rPr lang="en-US" dirty="0"/>
              <a:t>, F. (2015). Fields of the Cell. </a:t>
            </a:r>
            <a:r>
              <a:rPr lang="en-US" i="1" dirty="0"/>
              <a:t>Research Signpost, Trivandrum, India</a:t>
            </a:r>
            <a:r>
              <a:rPr lang="en-US" dirty="0"/>
              <a:t>.</a:t>
            </a:r>
          </a:p>
        </p:txBody>
      </p:sp>
      <p:sp>
        <p:nvSpPr>
          <p:cNvPr id="4" name="Slide Number Placeholder 3"/>
          <p:cNvSpPr>
            <a:spLocks noGrp="1"/>
          </p:cNvSpPr>
          <p:nvPr>
            <p:ph type="sldNum" sz="quarter" idx="5"/>
          </p:nvPr>
        </p:nvSpPr>
        <p:spPr/>
        <p:txBody>
          <a:bodyPr/>
          <a:lstStyle/>
          <a:p>
            <a:fld id="{39297335-E23B-0545-8DFE-98A3B1147F8C}" type="slidenum">
              <a:rPr lang="en-US" smtClean="0"/>
              <a:pPr/>
              <a:t>68</a:t>
            </a:fld>
            <a:endParaRPr lang="en-US" dirty="0"/>
          </a:p>
        </p:txBody>
      </p:sp>
    </p:spTree>
    <p:extLst>
      <p:ext uri="{BB962C8B-B14F-4D97-AF65-F5344CB8AC3E}">
        <p14:creationId xmlns:p14="http://schemas.microsoft.com/office/powerpoint/2010/main" val="29916731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p>
          <a:p>
            <a:r>
              <a:rPr lang="en-US" b="1" dirty="0"/>
              <a:t>1. </a:t>
            </a:r>
            <a:r>
              <a:rPr lang="en-US" dirty="0"/>
              <a:t>Bendall, Sean C., Kara L. Davis, El-ad David Amir, Michelle D. </a:t>
            </a:r>
            <a:r>
              <a:rPr lang="en-US" dirty="0" err="1"/>
              <a:t>Tadmor</a:t>
            </a:r>
            <a:r>
              <a:rPr lang="en-US" dirty="0"/>
              <a:t>, Erin F. Simonds, Tiffany J. Chen, Daniel K. </a:t>
            </a:r>
            <a:r>
              <a:rPr lang="en-US" dirty="0" err="1"/>
              <a:t>Shenfeld</a:t>
            </a:r>
            <a:r>
              <a:rPr lang="en-US" dirty="0"/>
              <a:t>, Garry P. Nolan, and Dana </a:t>
            </a:r>
            <a:r>
              <a:rPr lang="en-US" dirty="0" err="1"/>
              <a:t>Pe’er</a:t>
            </a:r>
            <a:r>
              <a:rPr lang="en-US" dirty="0"/>
              <a:t>. "Single-cell trajectory detection uncovers progression and regulatory coordination in human B cell development." </a:t>
            </a:r>
            <a:r>
              <a:rPr lang="en-US" i="1" dirty="0"/>
              <a:t>Cell</a:t>
            </a:r>
            <a:r>
              <a:rPr lang="en-US" dirty="0"/>
              <a:t> 157, no. 3 (2014): 714-725.</a:t>
            </a:r>
            <a:endParaRPr lang="en-US" b="1"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69</a:t>
            </a:fld>
            <a:endParaRPr lang="en-US" dirty="0"/>
          </a:p>
        </p:txBody>
      </p:sp>
    </p:spTree>
    <p:extLst>
      <p:ext uri="{BB962C8B-B14F-4D97-AF65-F5344CB8AC3E}">
        <p14:creationId xmlns:p14="http://schemas.microsoft.com/office/powerpoint/2010/main" val="4244202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 of 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 </a:t>
            </a:r>
            <a:r>
              <a:rPr lang="en-US" dirty="0"/>
              <a:t>Becht, E., </a:t>
            </a:r>
            <a:r>
              <a:rPr lang="en-US" dirty="0" err="1"/>
              <a:t>McInnes</a:t>
            </a:r>
            <a:r>
              <a:rPr lang="en-US" dirty="0"/>
              <a:t>, L., Healy, J. </a:t>
            </a:r>
            <a:r>
              <a:rPr lang="en-US" i="1" dirty="0"/>
              <a:t>et al.</a:t>
            </a:r>
            <a:r>
              <a:rPr lang="en-US" dirty="0"/>
              <a:t> Dimensionality reduction for visualizing single-cell data using UMAP. </a:t>
            </a:r>
            <a:r>
              <a:rPr lang="en-US" i="1" dirty="0"/>
              <a:t>Nat </a:t>
            </a:r>
            <a:r>
              <a:rPr lang="en-US" i="1" dirty="0" err="1"/>
              <a:t>Biotechnol</a:t>
            </a:r>
            <a:r>
              <a:rPr lang="en-US" dirty="0"/>
              <a:t> </a:t>
            </a:r>
            <a:r>
              <a:rPr lang="en-US" b="1" dirty="0"/>
              <a:t>37, </a:t>
            </a:r>
            <a:r>
              <a:rPr lang="en-US" dirty="0"/>
              <a:t>38–44 (2019). https://</a:t>
            </a:r>
            <a:r>
              <a:rPr lang="en-US" dirty="0" err="1"/>
              <a:t>doi.org</a:t>
            </a:r>
            <a:r>
              <a:rPr lang="en-US" dirty="0"/>
              <a:t>/10.1038/nbt.4314</a:t>
            </a:r>
          </a:p>
        </p:txBody>
      </p:sp>
      <p:sp>
        <p:nvSpPr>
          <p:cNvPr id="4" name="Slide Number Placeholder 3"/>
          <p:cNvSpPr>
            <a:spLocks noGrp="1"/>
          </p:cNvSpPr>
          <p:nvPr>
            <p:ph type="sldNum" sz="quarter" idx="5"/>
          </p:nvPr>
        </p:nvSpPr>
        <p:spPr/>
        <p:txBody>
          <a:bodyPr/>
          <a:lstStyle/>
          <a:p>
            <a:fld id="{39297335-E23B-0545-8DFE-98A3B1147F8C}" type="slidenum">
              <a:rPr lang="en-US" smtClean="0"/>
              <a:pPr/>
              <a:t>70</a:t>
            </a:fld>
            <a:endParaRPr lang="en-US" dirty="0"/>
          </a:p>
        </p:txBody>
      </p:sp>
    </p:spTree>
    <p:extLst>
      <p:ext uri="{BB962C8B-B14F-4D97-AF65-F5344CB8AC3E}">
        <p14:creationId xmlns:p14="http://schemas.microsoft.com/office/powerpoint/2010/main" val="38359434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 of illustrations:</a:t>
            </a:r>
          </a:p>
          <a:p>
            <a:r>
              <a:rPr lang="en-US" dirty="0"/>
              <a:t>1. </a:t>
            </a:r>
            <a:r>
              <a:rPr lang="en-US" dirty="0" err="1"/>
              <a:t>Karam</a:t>
            </a:r>
            <a:r>
              <a:rPr lang="en-US" dirty="0"/>
              <a:t>, Z. N., &amp; Campbell, W. M. (2013). Graph embedding for speaker recognition. In </a:t>
            </a:r>
            <a:r>
              <a:rPr lang="en-US" i="1" dirty="0"/>
              <a:t>Graph Embedding for Pattern Analysis</a:t>
            </a:r>
            <a:r>
              <a:rPr lang="en-US" dirty="0"/>
              <a:t> (pp. 229-260). Springer, New York, NY.</a:t>
            </a:r>
          </a:p>
        </p:txBody>
      </p:sp>
      <p:sp>
        <p:nvSpPr>
          <p:cNvPr id="4" name="Slide Number Placeholder 3"/>
          <p:cNvSpPr>
            <a:spLocks noGrp="1"/>
          </p:cNvSpPr>
          <p:nvPr>
            <p:ph type="sldNum" sz="quarter" idx="5"/>
          </p:nvPr>
        </p:nvSpPr>
        <p:spPr/>
        <p:txBody>
          <a:bodyPr/>
          <a:lstStyle/>
          <a:p>
            <a:fld id="{39297335-E23B-0545-8DFE-98A3B1147F8C}" type="slidenum">
              <a:rPr lang="en-US" smtClean="0"/>
              <a:pPr/>
              <a:t>71</a:t>
            </a:fld>
            <a:endParaRPr lang="en-US" dirty="0"/>
          </a:p>
        </p:txBody>
      </p:sp>
    </p:spTree>
    <p:extLst>
      <p:ext uri="{BB962C8B-B14F-4D97-AF65-F5344CB8AC3E}">
        <p14:creationId xmlns:p14="http://schemas.microsoft.com/office/powerpoint/2010/main" val="12641414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72</a:t>
            </a:fld>
            <a:endParaRPr lang="en-US" dirty="0"/>
          </a:p>
        </p:txBody>
      </p:sp>
    </p:spTree>
    <p:extLst>
      <p:ext uri="{BB962C8B-B14F-4D97-AF65-F5344CB8AC3E}">
        <p14:creationId xmlns:p14="http://schemas.microsoft.com/office/powerpoint/2010/main" val="2387729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Recommended reading:</a:t>
            </a:r>
          </a:p>
          <a:p>
            <a:pPr marL="228600" indent="-228600">
              <a:buAutoNum type="arabicPeriod"/>
            </a:pPr>
            <a:r>
              <a:rPr lang="en-US" dirty="0"/>
              <a:t>https://</a:t>
            </a:r>
            <a:r>
              <a:rPr lang="en-US" dirty="0" err="1"/>
              <a:t>towardsdatascience.com</a:t>
            </a:r>
            <a:r>
              <a:rPr lang="en-US" dirty="0"/>
              <a:t>/tsne-vs-umap-global-structure-4d8045acba17</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https://</a:t>
            </a:r>
            <a:r>
              <a:rPr lang="en-US" dirty="0" err="1"/>
              <a:t>towardsdatascience.com</a:t>
            </a:r>
            <a:r>
              <a:rPr lang="en-US" dirty="0"/>
              <a:t>/how-exactly-umap-works-13e3040e1668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https://</a:t>
            </a:r>
            <a:r>
              <a:rPr lang="en-US" dirty="0" err="1"/>
              <a:t>www.youtube.com</a:t>
            </a:r>
            <a:r>
              <a:rPr lang="en-US" dirty="0"/>
              <a:t>/</a:t>
            </a:r>
            <a:r>
              <a:rPr lang="en-US" dirty="0" err="1"/>
              <a:t>watch?v</a:t>
            </a:r>
            <a:r>
              <a:rPr lang="en-US" dirty="0"/>
              <a:t>=nq6iPZVUxZU</a:t>
            </a:r>
          </a:p>
        </p:txBody>
      </p:sp>
      <p:sp>
        <p:nvSpPr>
          <p:cNvPr id="4" name="Slide Number Placeholder 3"/>
          <p:cNvSpPr>
            <a:spLocks noGrp="1"/>
          </p:cNvSpPr>
          <p:nvPr>
            <p:ph type="sldNum" sz="quarter" idx="5"/>
          </p:nvPr>
        </p:nvSpPr>
        <p:spPr/>
        <p:txBody>
          <a:bodyPr/>
          <a:lstStyle/>
          <a:p>
            <a:fld id="{39297335-E23B-0545-8DFE-98A3B1147F8C}" type="slidenum">
              <a:rPr lang="en-US" smtClean="0"/>
              <a:pPr/>
              <a:t>73</a:t>
            </a:fld>
            <a:endParaRPr lang="en-US" dirty="0"/>
          </a:p>
        </p:txBody>
      </p:sp>
    </p:spTree>
    <p:extLst>
      <p:ext uri="{BB962C8B-B14F-4D97-AF65-F5344CB8AC3E}">
        <p14:creationId xmlns:p14="http://schemas.microsoft.com/office/powerpoint/2010/main" val="1299603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74</a:t>
            </a:fld>
            <a:endParaRPr lang="en-US" dirty="0"/>
          </a:p>
        </p:txBody>
      </p:sp>
    </p:spTree>
    <p:extLst>
      <p:ext uri="{BB962C8B-B14F-4D97-AF65-F5344CB8AC3E}">
        <p14:creationId xmlns:p14="http://schemas.microsoft.com/office/powerpoint/2010/main" val="480537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75</a:t>
            </a:fld>
            <a:endParaRPr lang="en-US" dirty="0"/>
          </a:p>
        </p:txBody>
      </p:sp>
    </p:spTree>
    <p:extLst>
      <p:ext uri="{BB962C8B-B14F-4D97-AF65-F5344CB8AC3E}">
        <p14:creationId xmlns:p14="http://schemas.microsoft.com/office/powerpoint/2010/main" val="3525865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Kobak, Dmitry, and Philipp Berens. "The art of using t-SNE for single-cell transcriptomics." </a:t>
            </a:r>
            <a:r>
              <a:rPr lang="en-US" i="1" dirty="0"/>
              <a:t>Nature communications</a:t>
            </a:r>
            <a:r>
              <a:rPr lang="en-US" dirty="0"/>
              <a:t> 10, no. 1 (2019): 1-14.</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r>
              <a:rPr lang="en-US" b="1" dirty="0"/>
              <a:t>Recommended reading:</a:t>
            </a:r>
          </a:p>
          <a:p>
            <a:r>
              <a:rPr lang="en-US" dirty="0"/>
              <a:t>1. https://</a:t>
            </a:r>
            <a:r>
              <a:rPr lang="en-US" dirty="0" err="1"/>
              <a:t>towardsdatascience.com</a:t>
            </a:r>
            <a:r>
              <a:rPr lang="en-US" dirty="0"/>
              <a:t>/tsne-vs-umap-global-structure-4d8045acba17</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76</a:t>
            </a:fld>
            <a:endParaRPr lang="en-US" dirty="0"/>
          </a:p>
        </p:txBody>
      </p:sp>
    </p:spTree>
    <p:extLst>
      <p:ext uri="{BB962C8B-B14F-4D97-AF65-F5344CB8AC3E}">
        <p14:creationId xmlns:p14="http://schemas.microsoft.com/office/powerpoint/2010/main" val="2783903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10</a:t>
            </a:fld>
            <a:endParaRPr lang="en-US" dirty="0"/>
          </a:p>
        </p:txBody>
      </p:sp>
    </p:spTree>
    <p:extLst>
      <p:ext uri="{BB962C8B-B14F-4D97-AF65-F5344CB8AC3E}">
        <p14:creationId xmlns:p14="http://schemas.microsoft.com/office/powerpoint/2010/main" val="21650470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Becht, Etienne, Leland </a:t>
            </a:r>
            <a:r>
              <a:rPr lang="en-US" dirty="0" err="1"/>
              <a:t>McInnes</a:t>
            </a:r>
            <a:r>
              <a:rPr lang="en-US" dirty="0"/>
              <a:t>, John Healy, Charles-Antoine </a:t>
            </a:r>
            <a:r>
              <a:rPr lang="en-US" dirty="0" err="1"/>
              <a:t>Dutertre</a:t>
            </a:r>
            <a:r>
              <a:rPr lang="en-US" dirty="0"/>
              <a:t>, Immanuel WH Kwok, Lai Guan Ng, Florent </a:t>
            </a:r>
            <a:r>
              <a:rPr lang="en-US" dirty="0" err="1"/>
              <a:t>Ginhoux</a:t>
            </a:r>
            <a:r>
              <a:rPr lang="en-US" dirty="0"/>
              <a:t>, and Evan W. Newell. "Dimensionality reduction for visualizing single-cell data using UMAP." </a:t>
            </a:r>
            <a:r>
              <a:rPr lang="en-US" i="1" dirty="0"/>
              <a:t>Nature biotechnology</a:t>
            </a:r>
            <a:r>
              <a:rPr lang="en-US" dirty="0"/>
              <a:t> 37, no. 1 (2019): 38-44.</a:t>
            </a:r>
          </a:p>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77</a:t>
            </a:fld>
            <a:endParaRPr lang="en-US" dirty="0"/>
          </a:p>
        </p:txBody>
      </p:sp>
    </p:spTree>
    <p:extLst>
      <p:ext uri="{BB962C8B-B14F-4D97-AF65-F5344CB8AC3E}">
        <p14:creationId xmlns:p14="http://schemas.microsoft.com/office/powerpoint/2010/main" val="12441268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Kobak, Dmitry, and Philipp Berens. "The art of using t-SNE for single-cell transcriptomics." </a:t>
            </a:r>
            <a:r>
              <a:rPr lang="en-US" i="1" dirty="0"/>
              <a:t>Nature communications</a:t>
            </a:r>
            <a:r>
              <a:rPr lang="en-US" dirty="0"/>
              <a:t> 10, no. 1 (2019): 1-14.</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0" dirty="0"/>
              <a:t>Andy </a:t>
            </a:r>
            <a:r>
              <a:rPr lang="en-US" i="0" dirty="0" err="1"/>
              <a:t>Coenen</a:t>
            </a:r>
            <a:r>
              <a:rPr lang="en-US" i="0" dirty="0"/>
              <a:t>, Adam Pearce</a:t>
            </a:r>
            <a:r>
              <a:rPr lang="en-US" i="1" dirty="0"/>
              <a:t>, “</a:t>
            </a:r>
            <a:r>
              <a:rPr lang="en-US" b="0" dirty="0"/>
              <a:t>Understanding UMAP”</a:t>
            </a:r>
            <a:r>
              <a:rPr lang="en-US" dirty="0"/>
              <a:t>, https://pair-</a:t>
            </a:r>
            <a:r>
              <a:rPr lang="en-US" dirty="0" err="1"/>
              <a:t>code.github.io</a:t>
            </a:r>
            <a:r>
              <a:rPr lang="en-US" dirty="0"/>
              <a:t>/understanding-</a:t>
            </a:r>
            <a:r>
              <a:rPr lang="en-US" dirty="0" err="1"/>
              <a:t>umap</a:t>
            </a:r>
            <a:r>
              <a:rPr lang="en-US" dirty="0"/>
              <a:t>/</a:t>
            </a:r>
          </a:p>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78</a:t>
            </a:fld>
            <a:endParaRPr lang="en-US" dirty="0"/>
          </a:p>
        </p:txBody>
      </p:sp>
    </p:spTree>
    <p:extLst>
      <p:ext uri="{BB962C8B-B14F-4D97-AF65-F5344CB8AC3E}">
        <p14:creationId xmlns:p14="http://schemas.microsoft.com/office/powerpoint/2010/main" val="35125869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79</a:t>
            </a:fld>
            <a:endParaRPr lang="en-US" dirty="0"/>
          </a:p>
        </p:txBody>
      </p:sp>
    </p:spTree>
    <p:extLst>
      <p:ext uri="{BB962C8B-B14F-4D97-AF65-F5344CB8AC3E}">
        <p14:creationId xmlns:p14="http://schemas.microsoft.com/office/powerpoint/2010/main" val="7887799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mn-ea"/>
                <a:cs typeface="+mn-cs"/>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charset="0"/>
                <a:ea typeface="+mn-ea"/>
                <a:cs typeface="+mn-cs"/>
              </a:rPr>
              <a:t>1. </a:t>
            </a:r>
            <a:r>
              <a:rPr lang="en-US" dirty="0"/>
              <a:t>Cooley, Shamus M., Timothy Hamilton, Eric J. Deeds, and J. Christian J. Ray. "A novel metric reveals previously unrecognized distortion in dimensionality reduction of </a:t>
            </a:r>
            <a:r>
              <a:rPr lang="en-US" dirty="0" err="1"/>
              <a:t>scRNA-Seq</a:t>
            </a:r>
            <a:r>
              <a:rPr lang="en-US" dirty="0"/>
              <a:t> data." </a:t>
            </a:r>
            <a:r>
              <a:rPr lang="en-US" i="1" dirty="0" err="1"/>
              <a:t>BioRxiv</a:t>
            </a:r>
            <a:r>
              <a:rPr lang="en-US" dirty="0"/>
              <a:t> (2019): 689851.</a:t>
            </a:r>
            <a:endParaRPr lang="en-US" sz="1200" b="1" i="0" kern="1200" dirty="0">
              <a:solidFill>
                <a:schemeClr val="tx1"/>
              </a:solidFill>
              <a:effectLst/>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mn-ea"/>
                <a:cs typeface="+mn-cs"/>
              </a:rPr>
              <a:t>Insights gained from low-dimensional embedding of data must also be tested in higher dimensions: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charset="0"/>
                <a:ea typeface="+mn-ea"/>
                <a:cs typeface="+mn-cs"/>
              </a:rPr>
              <a:t>1. “One might wonder whether the results of such extreme data compression can be trusted. Some of our more quantitative colleagues consider such visualizations to be more artistic than scientific, fit for little but impressing collaborators and reviewers. Perhaps this perspective is not entirely invalid, but we suggest that there is some value to be extracted from them provided that they are accompanied by an analysis of a higher-rank representation.” - Amezquita, R.A., </a:t>
            </a:r>
            <a:r>
              <a:rPr lang="en-US" sz="1200" b="0" i="0" kern="1200" dirty="0" err="1">
                <a:solidFill>
                  <a:schemeClr val="tx1"/>
                </a:solidFill>
                <a:effectLst/>
                <a:latin typeface="Arial" charset="0"/>
                <a:ea typeface="+mn-ea"/>
                <a:cs typeface="+mn-cs"/>
              </a:rPr>
              <a:t>Lun</a:t>
            </a:r>
            <a:r>
              <a:rPr lang="en-US" sz="1200" b="0" i="0" kern="1200" dirty="0">
                <a:solidFill>
                  <a:schemeClr val="tx1"/>
                </a:solidFill>
                <a:effectLst/>
                <a:latin typeface="Arial" charset="0"/>
                <a:ea typeface="+mn-ea"/>
                <a:cs typeface="+mn-cs"/>
              </a:rPr>
              <a:t>, A.T.L., Becht, E. </a:t>
            </a:r>
            <a:r>
              <a:rPr lang="en-US" sz="1200" b="0" i="1" kern="1200" dirty="0">
                <a:solidFill>
                  <a:schemeClr val="tx1"/>
                </a:solidFill>
                <a:effectLst/>
                <a:latin typeface="Arial" charset="0"/>
                <a:ea typeface="+mn-ea"/>
                <a:cs typeface="+mn-cs"/>
              </a:rPr>
              <a:t>et al.</a:t>
            </a:r>
            <a:r>
              <a:rPr lang="en-US" sz="1200" b="0" i="0" kern="1200" dirty="0">
                <a:solidFill>
                  <a:schemeClr val="tx1"/>
                </a:solidFill>
                <a:effectLst/>
                <a:latin typeface="Arial" charset="0"/>
                <a:ea typeface="+mn-ea"/>
                <a:cs typeface="+mn-cs"/>
              </a:rPr>
              <a:t> Orchestrating single-cell analysis with Bioconductor. </a:t>
            </a:r>
            <a:r>
              <a:rPr lang="en-US" sz="1200" b="0" i="1" kern="1200" dirty="0">
                <a:solidFill>
                  <a:schemeClr val="tx1"/>
                </a:solidFill>
                <a:effectLst/>
                <a:latin typeface="Arial" charset="0"/>
                <a:ea typeface="+mn-ea"/>
                <a:cs typeface="+mn-cs"/>
              </a:rPr>
              <a:t>Nat Methods</a:t>
            </a:r>
            <a:r>
              <a:rPr lang="en-US" sz="1200" b="0" i="0" kern="1200" dirty="0">
                <a:solidFill>
                  <a:schemeClr val="tx1"/>
                </a:solidFill>
                <a:effectLst/>
                <a:latin typeface="Arial" charset="0"/>
                <a:ea typeface="+mn-ea"/>
                <a:cs typeface="+mn-cs"/>
              </a:rPr>
              <a:t> </a:t>
            </a:r>
            <a:r>
              <a:rPr lang="en-US" sz="1200" b="1" i="0" kern="1200" dirty="0">
                <a:solidFill>
                  <a:schemeClr val="tx1"/>
                </a:solidFill>
                <a:effectLst/>
                <a:latin typeface="Arial" charset="0"/>
                <a:ea typeface="+mn-ea"/>
                <a:cs typeface="+mn-cs"/>
              </a:rPr>
              <a:t>17, </a:t>
            </a:r>
            <a:r>
              <a:rPr lang="en-US" sz="1200" b="0" i="0" kern="1200" dirty="0">
                <a:solidFill>
                  <a:schemeClr val="tx1"/>
                </a:solidFill>
                <a:effectLst/>
                <a:latin typeface="Arial" charset="0"/>
                <a:ea typeface="+mn-ea"/>
                <a:cs typeface="+mn-cs"/>
              </a:rPr>
              <a:t>137–145 (2020). https://</a:t>
            </a:r>
            <a:r>
              <a:rPr lang="en-US" sz="1200" b="0" i="0" kern="1200" dirty="0" err="1">
                <a:solidFill>
                  <a:schemeClr val="tx1"/>
                </a:solidFill>
                <a:effectLst/>
                <a:latin typeface="Arial" charset="0"/>
                <a:ea typeface="+mn-ea"/>
                <a:cs typeface="+mn-cs"/>
              </a:rPr>
              <a:t>doi.org</a:t>
            </a:r>
            <a:r>
              <a:rPr lang="en-US" sz="1200" b="0" i="0" kern="1200" dirty="0">
                <a:solidFill>
                  <a:schemeClr val="tx1"/>
                </a:solidFill>
                <a:effectLst/>
                <a:latin typeface="Arial" charset="0"/>
                <a:ea typeface="+mn-ea"/>
                <a:cs typeface="+mn-cs"/>
              </a:rPr>
              <a:t>/10.1038/s41592-019-0654-x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charset="0"/>
                <a:ea typeface="+mn-ea"/>
                <a:cs typeface="+mn-cs"/>
              </a:rPr>
              <a:t>2. </a:t>
            </a:r>
            <a:r>
              <a:rPr lang="en-US" sz="1200" b="0" i="0" kern="1200" dirty="0" err="1">
                <a:solidFill>
                  <a:schemeClr val="tx1"/>
                </a:solidFill>
                <a:effectLst/>
                <a:latin typeface="Arial" charset="0"/>
                <a:ea typeface="+mn-ea"/>
                <a:cs typeface="+mn-cs"/>
              </a:rPr>
              <a:t>Pe’er</a:t>
            </a:r>
            <a:r>
              <a:rPr lang="en-US" sz="1200" b="0" i="0" kern="1200" dirty="0">
                <a:solidFill>
                  <a:schemeClr val="tx1"/>
                </a:solidFill>
                <a:effectLst/>
                <a:latin typeface="Arial" charset="0"/>
                <a:ea typeface="+mn-ea"/>
                <a:cs typeface="+mn-cs"/>
              </a:rPr>
              <a:t> D., “Dana </a:t>
            </a:r>
            <a:r>
              <a:rPr lang="en-US" sz="1200" b="0" i="0" kern="1200" dirty="0" err="1">
                <a:solidFill>
                  <a:schemeClr val="tx1"/>
                </a:solidFill>
                <a:effectLst/>
                <a:latin typeface="Arial" charset="0"/>
                <a:ea typeface="+mn-ea"/>
                <a:cs typeface="+mn-cs"/>
              </a:rPr>
              <a:t>Pe'er</a:t>
            </a:r>
            <a:r>
              <a:rPr lang="en-US" sz="1200" b="0" i="0" kern="1200" dirty="0">
                <a:solidFill>
                  <a:schemeClr val="tx1"/>
                </a:solidFill>
                <a:effectLst/>
                <a:latin typeface="Arial" charset="0"/>
                <a:ea typeface="+mn-ea"/>
                <a:cs typeface="+mn-cs"/>
              </a:rPr>
              <a:t> | Single-Cell RNA-sequencing | CGSI 2019”, https://</a:t>
            </a:r>
            <a:r>
              <a:rPr lang="en-US" sz="1200" b="0" i="0" kern="1200" dirty="0" err="1">
                <a:solidFill>
                  <a:schemeClr val="tx1"/>
                </a:solidFill>
                <a:effectLst/>
                <a:latin typeface="Arial" charset="0"/>
                <a:ea typeface="+mn-ea"/>
                <a:cs typeface="+mn-cs"/>
              </a:rPr>
              <a:t>www.youtube.com</a:t>
            </a:r>
            <a:r>
              <a:rPr lang="en-US" sz="1200" b="0" i="0" kern="1200" dirty="0">
                <a:solidFill>
                  <a:schemeClr val="tx1"/>
                </a:solidFill>
                <a:effectLst/>
                <a:latin typeface="Arial" charset="0"/>
                <a:ea typeface="+mn-ea"/>
                <a:cs typeface="+mn-cs"/>
              </a:rPr>
              <a:t>/</a:t>
            </a:r>
            <a:r>
              <a:rPr lang="en-US" sz="1200" b="0" i="0" kern="1200" dirty="0" err="1">
                <a:solidFill>
                  <a:schemeClr val="tx1"/>
                </a:solidFill>
                <a:effectLst/>
                <a:latin typeface="Arial" charset="0"/>
                <a:ea typeface="+mn-ea"/>
                <a:cs typeface="+mn-cs"/>
              </a:rPr>
              <a:t>watch?v</a:t>
            </a:r>
            <a:r>
              <a:rPr lang="en-US" sz="1200" b="0" i="0" kern="1200" dirty="0">
                <a:solidFill>
                  <a:schemeClr val="tx1"/>
                </a:solidFill>
                <a:effectLst/>
                <a:latin typeface="Arial" charset="0"/>
                <a:ea typeface="+mn-ea"/>
                <a:cs typeface="+mn-cs"/>
              </a:rPr>
              <a:t>=</a:t>
            </a:r>
            <a:r>
              <a:rPr lang="en-US" sz="1200" b="0" i="0" kern="1200" dirty="0" err="1">
                <a:solidFill>
                  <a:schemeClr val="tx1"/>
                </a:solidFill>
                <a:effectLst/>
                <a:latin typeface="Arial" charset="0"/>
                <a:ea typeface="+mn-ea"/>
                <a:cs typeface="+mn-cs"/>
              </a:rPr>
              <a:t>UGghTbHAvbk</a:t>
            </a:r>
            <a:endParaRPr lang="en-US" sz="12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fld id="{39297335-E23B-0545-8DFE-98A3B1147F8C}" type="slidenum">
              <a:rPr lang="en-US" smtClean="0"/>
              <a:pPr/>
              <a:t>81</a:t>
            </a:fld>
            <a:endParaRPr lang="en-US" dirty="0"/>
          </a:p>
        </p:txBody>
      </p:sp>
    </p:spTree>
    <p:extLst>
      <p:ext uri="{BB962C8B-B14F-4D97-AF65-F5344CB8AC3E}">
        <p14:creationId xmlns:p14="http://schemas.microsoft.com/office/powerpoint/2010/main" val="1919259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Townes, F.W., Hicks, S.C., </a:t>
            </a:r>
            <a:r>
              <a:rPr lang="en-US" dirty="0" err="1"/>
              <a:t>Aryee</a:t>
            </a:r>
            <a:r>
              <a:rPr lang="en-US" dirty="0"/>
              <a:t>, M.J. </a:t>
            </a:r>
            <a:r>
              <a:rPr lang="en-US" i="1" dirty="0"/>
              <a:t>et al.</a:t>
            </a:r>
            <a:r>
              <a:rPr lang="en-US" dirty="0"/>
              <a:t> Feature selection and dimension reduction for single-cell RNA-</a:t>
            </a:r>
            <a:r>
              <a:rPr lang="en-US" dirty="0" err="1"/>
              <a:t>Seq</a:t>
            </a:r>
            <a:r>
              <a:rPr lang="en-US" dirty="0"/>
              <a:t> based on a multinomial model. </a:t>
            </a:r>
            <a:r>
              <a:rPr lang="en-US" i="1" dirty="0"/>
              <a:t>Genome </a:t>
            </a:r>
            <a:r>
              <a:rPr lang="en-US" i="1" dirty="0" err="1"/>
              <a:t>Biol</a:t>
            </a:r>
            <a:r>
              <a:rPr lang="en-US" dirty="0"/>
              <a:t> </a:t>
            </a:r>
            <a:r>
              <a:rPr lang="en-US" b="1" dirty="0"/>
              <a:t>20, </a:t>
            </a:r>
            <a:r>
              <a:rPr lang="en-US" dirty="0"/>
              <a:t>295 (2019). https://</a:t>
            </a:r>
            <a:r>
              <a:rPr lang="en-US" dirty="0" err="1"/>
              <a:t>doi.org</a:t>
            </a:r>
            <a:r>
              <a:rPr lang="en-US" dirty="0"/>
              <a:t>/10.1186/s13059-019-1861-6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err="1">
                <a:solidFill>
                  <a:schemeClr val="tx1"/>
                </a:solidFill>
                <a:effectLst/>
                <a:latin typeface="Arial" charset="0"/>
                <a:ea typeface="+mn-ea"/>
                <a:cs typeface="+mn-cs"/>
              </a:rPr>
              <a:t>Svensson</a:t>
            </a:r>
            <a:r>
              <a:rPr lang="en-US" sz="1200" b="0" i="0" kern="1200" dirty="0">
                <a:solidFill>
                  <a:schemeClr val="tx1"/>
                </a:solidFill>
                <a:effectLst/>
                <a:latin typeface="Arial" charset="0"/>
                <a:ea typeface="+mn-ea"/>
                <a:cs typeface="+mn-cs"/>
              </a:rPr>
              <a:t>, V. Droplet </a:t>
            </a:r>
            <a:r>
              <a:rPr lang="en-US" sz="1200" b="0" i="0" kern="1200" dirty="0" err="1">
                <a:solidFill>
                  <a:schemeClr val="tx1"/>
                </a:solidFill>
                <a:effectLst/>
                <a:latin typeface="Arial" charset="0"/>
                <a:ea typeface="+mn-ea"/>
                <a:cs typeface="+mn-cs"/>
              </a:rPr>
              <a:t>scRNA-seq</a:t>
            </a:r>
            <a:r>
              <a:rPr lang="en-US" sz="1200" b="0" i="0" kern="1200" dirty="0">
                <a:solidFill>
                  <a:schemeClr val="tx1"/>
                </a:solidFill>
                <a:effectLst/>
                <a:latin typeface="Arial" charset="0"/>
                <a:ea typeface="+mn-ea"/>
                <a:cs typeface="+mn-cs"/>
              </a:rPr>
              <a:t> is not zero-inflated. </a:t>
            </a:r>
            <a:r>
              <a:rPr lang="en-US" sz="1200" b="0" i="1" kern="1200" dirty="0">
                <a:solidFill>
                  <a:schemeClr val="tx1"/>
                </a:solidFill>
                <a:effectLst/>
                <a:latin typeface="Arial" charset="0"/>
                <a:ea typeface="+mn-ea"/>
                <a:cs typeface="+mn-cs"/>
              </a:rPr>
              <a:t>Nat </a:t>
            </a:r>
            <a:r>
              <a:rPr lang="en-US" sz="1200" b="0" i="1" kern="1200" dirty="0" err="1">
                <a:solidFill>
                  <a:schemeClr val="tx1"/>
                </a:solidFill>
                <a:effectLst/>
                <a:latin typeface="Arial" charset="0"/>
                <a:ea typeface="+mn-ea"/>
                <a:cs typeface="+mn-cs"/>
              </a:rPr>
              <a:t>Biotechnol</a:t>
            </a:r>
            <a:r>
              <a:rPr lang="en-US" sz="1200" b="0" i="0" kern="1200" dirty="0">
                <a:solidFill>
                  <a:schemeClr val="tx1"/>
                </a:solidFill>
                <a:effectLst/>
                <a:latin typeface="Arial" charset="0"/>
                <a:ea typeface="+mn-ea"/>
                <a:cs typeface="+mn-cs"/>
              </a:rPr>
              <a:t> </a:t>
            </a:r>
            <a:r>
              <a:rPr lang="en-US" sz="1200" b="1" i="0" kern="1200" dirty="0">
                <a:solidFill>
                  <a:schemeClr val="tx1"/>
                </a:solidFill>
                <a:effectLst/>
                <a:latin typeface="Arial" charset="0"/>
                <a:ea typeface="+mn-ea"/>
                <a:cs typeface="+mn-cs"/>
              </a:rPr>
              <a:t>38, </a:t>
            </a:r>
            <a:r>
              <a:rPr lang="en-US" sz="1200" b="0" i="0" kern="1200" dirty="0">
                <a:solidFill>
                  <a:schemeClr val="tx1"/>
                </a:solidFill>
                <a:effectLst/>
                <a:latin typeface="Arial" charset="0"/>
                <a:ea typeface="+mn-ea"/>
                <a:cs typeface="+mn-cs"/>
              </a:rPr>
              <a:t>147–150 (2020). https://</a:t>
            </a:r>
            <a:r>
              <a:rPr lang="en-US" sz="1200" b="0" i="0" kern="1200" dirty="0" err="1">
                <a:solidFill>
                  <a:schemeClr val="tx1"/>
                </a:solidFill>
                <a:effectLst/>
                <a:latin typeface="Arial" charset="0"/>
                <a:ea typeface="+mn-ea"/>
                <a:cs typeface="+mn-cs"/>
              </a:rPr>
              <a:t>doi.org</a:t>
            </a:r>
            <a:r>
              <a:rPr lang="en-US" sz="1200" b="0" i="0" kern="1200" dirty="0">
                <a:solidFill>
                  <a:schemeClr val="tx1"/>
                </a:solidFill>
                <a:effectLst/>
                <a:latin typeface="Arial" charset="0"/>
                <a:ea typeface="+mn-ea"/>
                <a:cs typeface="+mn-cs"/>
              </a:rPr>
              <a:t>/10.1038/s41587-019-0379-5</a:t>
            </a:r>
            <a:endParaRPr lang="en-US" dirty="0"/>
          </a:p>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83</a:t>
            </a:fld>
            <a:endParaRPr lang="en-US" dirty="0"/>
          </a:p>
        </p:txBody>
      </p:sp>
    </p:spTree>
    <p:extLst>
      <p:ext uri="{BB962C8B-B14F-4D97-AF65-F5344CB8AC3E}">
        <p14:creationId xmlns:p14="http://schemas.microsoft.com/office/powerpoint/2010/main" val="5933013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Townes, F.W., Hicks, S.C., </a:t>
            </a:r>
            <a:r>
              <a:rPr lang="en-US" dirty="0" err="1"/>
              <a:t>Aryee</a:t>
            </a:r>
            <a:r>
              <a:rPr lang="en-US" dirty="0"/>
              <a:t>, M.J. </a:t>
            </a:r>
            <a:r>
              <a:rPr lang="en-US" i="1" dirty="0"/>
              <a:t>et al.</a:t>
            </a:r>
            <a:r>
              <a:rPr lang="en-US" dirty="0"/>
              <a:t> Feature selection and dimension reduction for single-cell RNA-</a:t>
            </a:r>
            <a:r>
              <a:rPr lang="en-US" dirty="0" err="1"/>
              <a:t>Seq</a:t>
            </a:r>
            <a:r>
              <a:rPr lang="en-US" dirty="0"/>
              <a:t> based on a multinomial model. </a:t>
            </a:r>
            <a:r>
              <a:rPr lang="en-US" i="1" dirty="0"/>
              <a:t>Genome </a:t>
            </a:r>
            <a:r>
              <a:rPr lang="en-US" i="1" dirty="0" err="1"/>
              <a:t>Biol</a:t>
            </a:r>
            <a:r>
              <a:rPr lang="en-US" dirty="0"/>
              <a:t> </a:t>
            </a:r>
            <a:r>
              <a:rPr lang="en-US" b="1" dirty="0"/>
              <a:t>20, </a:t>
            </a:r>
            <a:r>
              <a:rPr lang="en-US" dirty="0"/>
              <a:t>295 (2019). https://</a:t>
            </a:r>
            <a:r>
              <a:rPr lang="en-US" dirty="0" err="1"/>
              <a:t>doi.org</a:t>
            </a:r>
            <a:r>
              <a:rPr lang="en-US" dirty="0"/>
              <a:t>/10.1186/s13059-019-1861-6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Ge, </a:t>
            </a:r>
            <a:r>
              <a:rPr lang="en-US" dirty="0" err="1"/>
              <a:t>Songwei</a:t>
            </a:r>
            <a:r>
              <a:rPr lang="en-US" dirty="0"/>
              <a:t>, </a:t>
            </a:r>
            <a:r>
              <a:rPr lang="en-US" dirty="0" err="1"/>
              <a:t>Haohan</a:t>
            </a:r>
            <a:r>
              <a:rPr lang="en-US" dirty="0"/>
              <a:t> Wang, Amir </a:t>
            </a:r>
            <a:r>
              <a:rPr lang="en-US" dirty="0" err="1"/>
              <a:t>Alavi</a:t>
            </a:r>
            <a:r>
              <a:rPr lang="en-US" dirty="0"/>
              <a:t>, Eric Xing, and </a:t>
            </a:r>
            <a:r>
              <a:rPr lang="en-US" dirty="0" err="1"/>
              <a:t>Ziv</a:t>
            </a:r>
            <a:r>
              <a:rPr lang="en-US" dirty="0"/>
              <a:t> Bar-Joseph. "Supervised Adversarial Alignment of Single-Cell RNA-</a:t>
            </a:r>
            <a:r>
              <a:rPr lang="en-US" dirty="0" err="1"/>
              <a:t>seq</a:t>
            </a:r>
            <a:r>
              <a:rPr lang="en-US" dirty="0"/>
              <a:t> Data." In </a:t>
            </a:r>
            <a:r>
              <a:rPr lang="en-US" i="1" dirty="0"/>
              <a:t>International Conference on Research in Computational Molecular Biology</a:t>
            </a:r>
            <a:r>
              <a:rPr lang="en-US" dirty="0"/>
              <a:t>, pp. 72-87. Springer, Cham, 2020.</a:t>
            </a:r>
          </a:p>
        </p:txBody>
      </p:sp>
      <p:sp>
        <p:nvSpPr>
          <p:cNvPr id="4" name="Slide Number Placeholder 3"/>
          <p:cNvSpPr>
            <a:spLocks noGrp="1"/>
          </p:cNvSpPr>
          <p:nvPr>
            <p:ph type="sldNum" sz="quarter" idx="5"/>
          </p:nvPr>
        </p:nvSpPr>
        <p:spPr/>
        <p:txBody>
          <a:bodyPr/>
          <a:lstStyle/>
          <a:p>
            <a:fld id="{39297335-E23B-0545-8DFE-98A3B1147F8C}" type="slidenum">
              <a:rPr lang="en-US" smtClean="0"/>
              <a:pPr/>
              <a:t>84</a:t>
            </a:fld>
            <a:endParaRPr lang="en-US" dirty="0"/>
          </a:p>
        </p:txBody>
      </p:sp>
    </p:spTree>
    <p:extLst>
      <p:ext uri="{BB962C8B-B14F-4D97-AF65-F5344CB8AC3E}">
        <p14:creationId xmlns:p14="http://schemas.microsoft.com/office/powerpoint/2010/main" val="36219116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 of 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 </a:t>
            </a:r>
            <a:r>
              <a:rPr lang="en-US" dirty="0"/>
              <a:t>Becht, E., </a:t>
            </a:r>
            <a:r>
              <a:rPr lang="en-US" dirty="0" err="1"/>
              <a:t>McInnes</a:t>
            </a:r>
            <a:r>
              <a:rPr lang="en-US" dirty="0"/>
              <a:t>, L., Healy, J. </a:t>
            </a:r>
            <a:r>
              <a:rPr lang="en-US" i="1" dirty="0"/>
              <a:t>et al.</a:t>
            </a:r>
            <a:r>
              <a:rPr lang="en-US" dirty="0"/>
              <a:t> Dimensionality reduction for visualizing single-cell data using UMAP. </a:t>
            </a:r>
            <a:r>
              <a:rPr lang="en-US" i="1" dirty="0"/>
              <a:t>Nat </a:t>
            </a:r>
            <a:r>
              <a:rPr lang="en-US" i="1" dirty="0" err="1"/>
              <a:t>Biotechnol</a:t>
            </a:r>
            <a:r>
              <a:rPr lang="en-US" dirty="0"/>
              <a:t> </a:t>
            </a:r>
            <a:r>
              <a:rPr lang="en-US" b="1" dirty="0"/>
              <a:t>37, </a:t>
            </a:r>
            <a:r>
              <a:rPr lang="en-US" dirty="0"/>
              <a:t>38–44 (2019). https://</a:t>
            </a:r>
            <a:r>
              <a:rPr lang="en-US" dirty="0" err="1"/>
              <a:t>doi.org</a:t>
            </a:r>
            <a:r>
              <a:rPr lang="en-US" dirty="0"/>
              <a:t>/10.1038/nbt.4314</a:t>
            </a:r>
          </a:p>
        </p:txBody>
      </p:sp>
      <p:sp>
        <p:nvSpPr>
          <p:cNvPr id="4" name="Slide Number Placeholder 3"/>
          <p:cNvSpPr>
            <a:spLocks noGrp="1"/>
          </p:cNvSpPr>
          <p:nvPr>
            <p:ph type="sldNum" sz="quarter" idx="5"/>
          </p:nvPr>
        </p:nvSpPr>
        <p:spPr/>
        <p:txBody>
          <a:bodyPr/>
          <a:lstStyle/>
          <a:p>
            <a:fld id="{39297335-E23B-0545-8DFE-98A3B1147F8C}" type="slidenum">
              <a:rPr lang="en-US" smtClean="0"/>
              <a:pPr/>
              <a:t>86</a:t>
            </a:fld>
            <a:endParaRPr lang="en-US" dirty="0"/>
          </a:p>
        </p:txBody>
      </p:sp>
    </p:spTree>
    <p:extLst>
      <p:ext uri="{BB962C8B-B14F-4D97-AF65-F5344CB8AC3E}">
        <p14:creationId xmlns:p14="http://schemas.microsoft.com/office/powerpoint/2010/main" val="15932647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87</a:t>
            </a:fld>
            <a:endParaRPr lang="en-US" dirty="0"/>
          </a:p>
        </p:txBody>
      </p:sp>
    </p:spTree>
    <p:extLst>
      <p:ext uri="{BB962C8B-B14F-4D97-AF65-F5344CB8AC3E}">
        <p14:creationId xmlns:p14="http://schemas.microsoft.com/office/powerpoint/2010/main" val="2230215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Casey, M. J., Stumpf, P. S., &amp; MacArthur, B. D. (2020). Theory of cell fate. </a:t>
            </a:r>
            <a:r>
              <a:rPr lang="en-US" i="1" dirty="0"/>
              <a:t>Wiley Interdisciplinary Reviews: Systems Biology and Medicine</a:t>
            </a:r>
            <a:r>
              <a:rPr lang="en-US" dirty="0"/>
              <a:t>, </a:t>
            </a:r>
            <a:r>
              <a:rPr lang="en-US" i="1" dirty="0"/>
              <a:t>12</a:t>
            </a:r>
            <a:r>
              <a:rPr lang="en-US" dirty="0"/>
              <a:t>(2), e1471.</a:t>
            </a:r>
          </a:p>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89</a:t>
            </a:fld>
            <a:endParaRPr lang="en-US" dirty="0"/>
          </a:p>
        </p:txBody>
      </p:sp>
    </p:spTree>
    <p:extLst>
      <p:ext uri="{BB962C8B-B14F-4D97-AF65-F5344CB8AC3E}">
        <p14:creationId xmlns:p14="http://schemas.microsoft.com/office/powerpoint/2010/main" val="24952279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Casey, M. J., Stumpf, P. S., &amp; MacArthur, B. D. (2020). Theory of cell fate. </a:t>
            </a:r>
            <a:r>
              <a:rPr lang="en-US" i="1" dirty="0"/>
              <a:t>Wiley Interdisciplinary Reviews: Systems Biology and Medicine</a:t>
            </a:r>
            <a:r>
              <a:rPr lang="en-US" dirty="0"/>
              <a:t>, </a:t>
            </a:r>
            <a:r>
              <a:rPr lang="en-US" i="1" dirty="0"/>
              <a:t>12</a:t>
            </a:r>
            <a:r>
              <a:rPr lang="en-US" dirty="0"/>
              <a:t>(2), e1471.</a:t>
            </a:r>
            <a:endParaRPr lang="en-US" b="0" dirty="0"/>
          </a:p>
          <a:p>
            <a:endParaRPr lang="en-US" b="1" dirty="0"/>
          </a:p>
          <a:p>
            <a:r>
              <a:rPr lang="en-US" b="1" dirty="0"/>
              <a:t>Source of image:</a:t>
            </a:r>
          </a:p>
          <a:p>
            <a:r>
              <a:rPr lang="en-US" dirty="0"/>
              <a:t>https://</a:t>
            </a:r>
            <a:r>
              <a:rPr lang="en-US" dirty="0" err="1"/>
              <a:t>towardsdatascience.com</a:t>
            </a:r>
            <a:r>
              <a:rPr lang="en-US" dirty="0"/>
              <a:t>/tsne-vs-umap-global-structure-4d8045acba17</a:t>
            </a:r>
          </a:p>
        </p:txBody>
      </p:sp>
      <p:sp>
        <p:nvSpPr>
          <p:cNvPr id="4" name="Slide Number Placeholder 3"/>
          <p:cNvSpPr>
            <a:spLocks noGrp="1"/>
          </p:cNvSpPr>
          <p:nvPr>
            <p:ph type="sldNum" sz="quarter" idx="5"/>
          </p:nvPr>
        </p:nvSpPr>
        <p:spPr/>
        <p:txBody>
          <a:bodyPr/>
          <a:lstStyle/>
          <a:p>
            <a:fld id="{39297335-E23B-0545-8DFE-98A3B1147F8C}" type="slidenum">
              <a:rPr lang="en-US" smtClean="0"/>
              <a:pPr/>
              <a:t>90</a:t>
            </a:fld>
            <a:endParaRPr lang="en-US" dirty="0"/>
          </a:p>
        </p:txBody>
      </p:sp>
    </p:spTree>
    <p:extLst>
      <p:ext uri="{BB962C8B-B14F-4D97-AF65-F5344CB8AC3E}">
        <p14:creationId xmlns:p14="http://schemas.microsoft.com/office/powerpoint/2010/main" val="1784531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12</a:t>
            </a:fld>
            <a:endParaRPr lang="en-US" dirty="0"/>
          </a:p>
        </p:txBody>
      </p:sp>
    </p:spTree>
    <p:extLst>
      <p:ext uri="{BB962C8B-B14F-4D97-AF65-F5344CB8AC3E}">
        <p14:creationId xmlns:p14="http://schemas.microsoft.com/office/powerpoint/2010/main" val="1028974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p>
          <a:p>
            <a:pPr marL="228600" indent="-228600">
              <a:buAutoNum type="arabicPeriod"/>
            </a:pPr>
            <a:r>
              <a:rPr lang="en-US" dirty="0"/>
              <a:t>Xu, Chen, and </a:t>
            </a:r>
            <a:r>
              <a:rPr lang="en-US" dirty="0" err="1"/>
              <a:t>Zhengchang</a:t>
            </a:r>
            <a:r>
              <a:rPr lang="en-US" dirty="0"/>
              <a:t> Su. "Identification of cell types from single-cell transcriptomes using a novel clustering method." </a:t>
            </a:r>
            <a:r>
              <a:rPr lang="en-US" i="1" dirty="0"/>
              <a:t>Bioinformatics</a:t>
            </a:r>
            <a:r>
              <a:rPr lang="en-US" dirty="0"/>
              <a:t> 31, no. 12 (2015): 1974-1980.</a:t>
            </a:r>
          </a:p>
          <a:p>
            <a:pPr marL="228600" indent="-228600">
              <a:buAutoNum type="arabicPeriod"/>
            </a:pPr>
            <a:endParaRPr lang="en-US" dirty="0"/>
          </a:p>
          <a:p>
            <a:pPr marL="0" indent="0">
              <a:buNone/>
            </a:pPr>
            <a:r>
              <a:rPr lang="en-US" b="1" dirty="0"/>
              <a:t>Register for a workshop on Machine Learning:</a:t>
            </a:r>
          </a:p>
          <a:p>
            <a:pPr marL="0" indent="0">
              <a:buNone/>
            </a:pPr>
            <a:r>
              <a:rPr lang="en-US" dirty="0"/>
              <a:t>https://</a:t>
            </a:r>
            <a:r>
              <a:rPr lang="en-US" dirty="0" err="1"/>
              <a:t>gladstone.org</a:t>
            </a:r>
            <a:r>
              <a:rPr lang="en-US" dirty="0"/>
              <a:t>/events/</a:t>
            </a:r>
            <a:r>
              <a:rPr lang="en-US" dirty="0" err="1"/>
              <a:t>machine-learning?utm_source</a:t>
            </a:r>
            <a:r>
              <a:rPr lang="en-US" dirty="0"/>
              <a:t>=Gladstone%27s+Internal+Community&amp;utm_campaign=50da7e7155-CAMPAIGN_bioinforma-rna-sec-11-9-10-12-13-20&amp;utm_medium=</a:t>
            </a:r>
            <a:r>
              <a:rPr lang="en-US" dirty="0" err="1"/>
              <a:t>email&amp;utm_term</a:t>
            </a:r>
            <a:r>
              <a:rPr lang="en-US" dirty="0"/>
              <a:t>=0_7040ba1f66-50da7e7155-</a:t>
            </a:r>
          </a:p>
        </p:txBody>
      </p:sp>
      <p:sp>
        <p:nvSpPr>
          <p:cNvPr id="4" name="Slide Number Placeholder 3"/>
          <p:cNvSpPr>
            <a:spLocks noGrp="1"/>
          </p:cNvSpPr>
          <p:nvPr>
            <p:ph type="sldNum" sz="quarter" idx="5"/>
          </p:nvPr>
        </p:nvSpPr>
        <p:spPr/>
        <p:txBody>
          <a:bodyPr/>
          <a:lstStyle/>
          <a:p>
            <a:fld id="{39297335-E23B-0545-8DFE-98A3B1147F8C}" type="slidenum">
              <a:rPr lang="en-US" smtClean="0"/>
              <a:pPr/>
              <a:t>91</a:t>
            </a:fld>
            <a:endParaRPr lang="en-US" dirty="0"/>
          </a:p>
        </p:txBody>
      </p:sp>
    </p:spTree>
    <p:extLst>
      <p:ext uri="{BB962C8B-B14F-4D97-AF65-F5344CB8AC3E}">
        <p14:creationId xmlns:p14="http://schemas.microsoft.com/office/powerpoint/2010/main" val="37318827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p>
          <a:p>
            <a:pPr marL="228600" indent="-228600">
              <a:buAutoNum type="arabicPeriod"/>
            </a:pPr>
            <a:r>
              <a:rPr lang="en-US" sz="1200" b="0" i="0" kern="1200" dirty="0">
                <a:solidFill>
                  <a:schemeClr val="tx1"/>
                </a:solidFill>
                <a:effectLst/>
                <a:latin typeface="Arial" charset="0"/>
                <a:ea typeface="+mn-ea"/>
                <a:cs typeface="+mn-cs"/>
              </a:rPr>
              <a:t>Amezquita, R.A., </a:t>
            </a:r>
            <a:r>
              <a:rPr lang="en-US" sz="1200" b="0" i="0" kern="1200" dirty="0" err="1">
                <a:solidFill>
                  <a:schemeClr val="tx1"/>
                </a:solidFill>
                <a:effectLst/>
                <a:latin typeface="Arial" charset="0"/>
                <a:ea typeface="+mn-ea"/>
                <a:cs typeface="+mn-cs"/>
              </a:rPr>
              <a:t>Lun</a:t>
            </a:r>
            <a:r>
              <a:rPr lang="en-US" sz="1200" b="0" i="0" kern="1200" dirty="0">
                <a:solidFill>
                  <a:schemeClr val="tx1"/>
                </a:solidFill>
                <a:effectLst/>
                <a:latin typeface="Arial" charset="0"/>
                <a:ea typeface="+mn-ea"/>
                <a:cs typeface="+mn-cs"/>
              </a:rPr>
              <a:t>, A.T.L., Becht, E. </a:t>
            </a:r>
            <a:r>
              <a:rPr lang="en-US" sz="1200" b="0" i="1" kern="1200" dirty="0">
                <a:solidFill>
                  <a:schemeClr val="tx1"/>
                </a:solidFill>
                <a:effectLst/>
                <a:latin typeface="Arial" charset="0"/>
                <a:ea typeface="+mn-ea"/>
                <a:cs typeface="+mn-cs"/>
              </a:rPr>
              <a:t>et al.</a:t>
            </a:r>
            <a:r>
              <a:rPr lang="en-US" sz="1200" b="0" i="0" kern="1200" dirty="0">
                <a:solidFill>
                  <a:schemeClr val="tx1"/>
                </a:solidFill>
                <a:effectLst/>
                <a:latin typeface="Arial" charset="0"/>
                <a:ea typeface="+mn-ea"/>
                <a:cs typeface="+mn-cs"/>
              </a:rPr>
              <a:t> Orchestrating single-cell analysis with Bioconductor. </a:t>
            </a:r>
            <a:r>
              <a:rPr lang="en-US" sz="1200" b="0" i="1" kern="1200" dirty="0">
                <a:solidFill>
                  <a:schemeClr val="tx1"/>
                </a:solidFill>
                <a:effectLst/>
                <a:latin typeface="Arial" charset="0"/>
                <a:ea typeface="+mn-ea"/>
                <a:cs typeface="+mn-cs"/>
              </a:rPr>
              <a:t>Nat Methods</a:t>
            </a:r>
            <a:r>
              <a:rPr lang="en-US" sz="1200" b="0" i="0" kern="1200" dirty="0">
                <a:solidFill>
                  <a:schemeClr val="tx1"/>
                </a:solidFill>
                <a:effectLst/>
                <a:latin typeface="Arial" charset="0"/>
                <a:ea typeface="+mn-ea"/>
                <a:cs typeface="+mn-cs"/>
              </a:rPr>
              <a:t> </a:t>
            </a:r>
            <a:r>
              <a:rPr lang="en-US" sz="1200" b="1" i="0" kern="1200" dirty="0">
                <a:solidFill>
                  <a:schemeClr val="tx1"/>
                </a:solidFill>
                <a:effectLst/>
                <a:latin typeface="Arial" charset="0"/>
                <a:ea typeface="+mn-ea"/>
                <a:cs typeface="+mn-cs"/>
              </a:rPr>
              <a:t>17, </a:t>
            </a:r>
            <a:r>
              <a:rPr lang="en-US" sz="1200" b="0" i="0" kern="1200" dirty="0">
                <a:solidFill>
                  <a:schemeClr val="tx1"/>
                </a:solidFill>
                <a:effectLst/>
                <a:latin typeface="Arial" charset="0"/>
                <a:ea typeface="+mn-ea"/>
                <a:cs typeface="+mn-cs"/>
              </a:rPr>
              <a:t>137–145 (2020). https://</a:t>
            </a:r>
            <a:r>
              <a:rPr lang="en-US" sz="1200" b="0" i="0" kern="1200" dirty="0" err="1">
                <a:solidFill>
                  <a:schemeClr val="tx1"/>
                </a:solidFill>
                <a:effectLst/>
                <a:latin typeface="Arial" charset="0"/>
                <a:ea typeface="+mn-ea"/>
                <a:cs typeface="+mn-cs"/>
              </a:rPr>
              <a:t>doi.org</a:t>
            </a:r>
            <a:r>
              <a:rPr lang="en-US" sz="1200" b="0" i="0" kern="1200" dirty="0">
                <a:solidFill>
                  <a:schemeClr val="tx1"/>
                </a:solidFill>
                <a:effectLst/>
                <a:latin typeface="Arial" charset="0"/>
                <a:ea typeface="+mn-ea"/>
                <a:cs typeface="+mn-cs"/>
              </a:rPr>
              <a:t>/10.1038/s41592-019-0654-x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err="1"/>
              <a:t>Traag</a:t>
            </a:r>
            <a:r>
              <a:rPr lang="en-US" dirty="0"/>
              <a:t>, Vincent A., Ludo Waltman, and </a:t>
            </a:r>
            <a:r>
              <a:rPr lang="en-US" dirty="0" err="1"/>
              <a:t>Nees</a:t>
            </a:r>
            <a:r>
              <a:rPr lang="en-US" dirty="0"/>
              <a:t> Jan van Eck. "From Louvain to Leiden: guaranteeing well-connected communities." </a:t>
            </a:r>
            <a:r>
              <a:rPr lang="en-US" i="1" dirty="0"/>
              <a:t>Scientific reports</a:t>
            </a:r>
            <a:r>
              <a:rPr lang="en-US" dirty="0"/>
              <a:t> 9, no. 1 (2019): 1-12.</a:t>
            </a:r>
            <a:endParaRPr lang="en-US" sz="1200" b="0" i="0" kern="1200" dirty="0">
              <a:solidFill>
                <a:schemeClr val="tx1"/>
              </a:solidFill>
              <a:effectLst/>
              <a:latin typeface="Arial" charset="0"/>
              <a:ea typeface="+mn-ea"/>
              <a:cs typeface="+mn-cs"/>
            </a:endParaRPr>
          </a:p>
          <a:p>
            <a:pPr marL="228600" indent="-228600">
              <a:buAutoNum type="arabicPeriod"/>
            </a:pPr>
            <a:endParaRPr lang="en-US" sz="1200" b="0" i="0" kern="1200" dirty="0">
              <a:solidFill>
                <a:schemeClr val="tx1"/>
              </a:solidFill>
              <a:effectLst/>
              <a:latin typeface="Arial" charset="0"/>
              <a:ea typeface="+mn-ea"/>
              <a:cs typeface="+mn-cs"/>
            </a:endParaRPr>
          </a:p>
          <a:p>
            <a:pPr marL="0" indent="0">
              <a:buNone/>
            </a:pPr>
            <a:r>
              <a:rPr lang="en-US" sz="1200" b="1" i="0" kern="1200" dirty="0">
                <a:solidFill>
                  <a:schemeClr val="tx1"/>
                </a:solidFill>
                <a:effectLst/>
                <a:latin typeface="Arial" charset="0"/>
                <a:ea typeface="+mn-ea"/>
                <a:cs typeface="+mn-cs"/>
              </a:rPr>
              <a:t>Source of image:</a:t>
            </a:r>
          </a:p>
          <a:p>
            <a:pPr marL="0" indent="0">
              <a:buNone/>
            </a:pPr>
            <a:r>
              <a:rPr lang="en-US" sz="1200" b="0" i="0" kern="1200" dirty="0">
                <a:solidFill>
                  <a:schemeClr val="tx1"/>
                </a:solidFill>
                <a:effectLst/>
                <a:latin typeface="Arial" charset="0"/>
                <a:ea typeface="+mn-ea"/>
                <a:cs typeface="+mn-cs"/>
              </a:rPr>
              <a:t>https://</a:t>
            </a:r>
            <a:r>
              <a:rPr lang="en-US" sz="1200" b="0" i="0" kern="1200" dirty="0" err="1">
                <a:solidFill>
                  <a:schemeClr val="tx1"/>
                </a:solidFill>
                <a:effectLst/>
                <a:latin typeface="Arial" charset="0"/>
                <a:ea typeface="+mn-ea"/>
                <a:cs typeface="+mn-cs"/>
              </a:rPr>
              <a:t>medium.com</a:t>
            </a:r>
            <a:r>
              <a:rPr lang="en-US" sz="1200" b="0" i="0" kern="1200" dirty="0">
                <a:solidFill>
                  <a:schemeClr val="tx1"/>
                </a:solidFill>
                <a:effectLst/>
                <a:latin typeface="Arial" charset="0"/>
                <a:ea typeface="+mn-ea"/>
                <a:cs typeface="+mn-cs"/>
              </a:rPr>
              <a:t>/</a:t>
            </a:r>
            <a:r>
              <a:rPr lang="en-US" sz="1200" b="0" i="0" kern="1200" dirty="0" err="1">
                <a:solidFill>
                  <a:schemeClr val="tx1"/>
                </a:solidFill>
                <a:effectLst/>
                <a:latin typeface="Arial" charset="0"/>
                <a:ea typeface="+mn-ea"/>
                <a:cs typeface="+mn-cs"/>
              </a:rPr>
              <a:t>walmartglobaltech</a:t>
            </a:r>
            <a:r>
              <a:rPr lang="en-US" sz="1200" b="0" i="0" kern="1200" dirty="0">
                <a:solidFill>
                  <a:schemeClr val="tx1"/>
                </a:solidFill>
                <a:effectLst/>
                <a:latin typeface="Arial" charset="0"/>
                <a:ea typeface="+mn-ea"/>
                <a:cs typeface="+mn-cs"/>
              </a:rPr>
              <a:t>/demystifying-louvains-algorithm-and-its-implementation-in-gpu-9a07cdd3b010</a:t>
            </a:r>
          </a:p>
        </p:txBody>
      </p:sp>
      <p:sp>
        <p:nvSpPr>
          <p:cNvPr id="4" name="Slide Number Placeholder 3"/>
          <p:cNvSpPr>
            <a:spLocks noGrp="1"/>
          </p:cNvSpPr>
          <p:nvPr>
            <p:ph type="sldNum" sz="quarter" idx="5"/>
          </p:nvPr>
        </p:nvSpPr>
        <p:spPr/>
        <p:txBody>
          <a:bodyPr/>
          <a:lstStyle/>
          <a:p>
            <a:fld id="{39297335-E23B-0545-8DFE-98A3B1147F8C}" type="slidenum">
              <a:rPr lang="en-US" smtClean="0"/>
              <a:pPr/>
              <a:t>92</a:t>
            </a:fld>
            <a:endParaRPr lang="en-US" dirty="0"/>
          </a:p>
        </p:txBody>
      </p:sp>
    </p:spTree>
    <p:extLst>
      <p:ext uri="{BB962C8B-B14F-4D97-AF65-F5344CB8AC3E}">
        <p14:creationId xmlns:p14="http://schemas.microsoft.com/office/powerpoint/2010/main" val="24040854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reading:</a:t>
            </a:r>
          </a:p>
          <a:p>
            <a:pPr marL="228600" indent="-228600">
              <a:buAutoNum type="arabicPeriod"/>
            </a:pPr>
            <a:r>
              <a:rPr lang="en-US" dirty="0"/>
              <a:t>Blondel, V.D., Guillaume, J.-L., </a:t>
            </a:r>
            <a:r>
              <a:rPr lang="en-US" dirty="0" err="1"/>
              <a:t>Lambiotte</a:t>
            </a:r>
            <a:r>
              <a:rPr lang="en-US" dirty="0"/>
              <a:t>, R., &amp; Lefebvre, E. (2008). Fast unfolding of communities in large networks. </a:t>
            </a:r>
            <a:r>
              <a:rPr lang="en-US" i="1" dirty="0"/>
              <a:t>Journal of Statistical Mechanics: Theory and Experiment</a:t>
            </a:r>
            <a:r>
              <a:rPr lang="en-US" dirty="0"/>
              <a:t>, </a:t>
            </a:r>
            <a:r>
              <a:rPr lang="en-US" i="1" dirty="0"/>
              <a:t>10</a:t>
            </a:r>
            <a:r>
              <a:rPr lang="en-US" dirty="0"/>
              <a:t>, P10008.</a:t>
            </a:r>
          </a:p>
          <a:p>
            <a:pPr marL="228600" indent="-228600">
              <a:buAutoNum type="arabicPeriod"/>
            </a:pPr>
            <a:r>
              <a:rPr lang="en-US" dirty="0" err="1"/>
              <a:t>Rotta</a:t>
            </a:r>
            <a:r>
              <a:rPr lang="en-US" dirty="0"/>
              <a:t>, R., &amp; Noack, A. (2011). Multilevel local search algorithms for modularity clustering. </a:t>
            </a:r>
            <a:r>
              <a:rPr lang="en-US" i="1" dirty="0"/>
              <a:t>Journal of Experimental </a:t>
            </a:r>
            <a:r>
              <a:rPr lang="en-US" i="1" dirty="0" err="1"/>
              <a:t>Algorithmics</a:t>
            </a:r>
            <a:r>
              <a:rPr lang="en-US" dirty="0"/>
              <a:t>, </a:t>
            </a:r>
            <a:r>
              <a:rPr lang="en-US" i="1" dirty="0"/>
              <a:t>16</a:t>
            </a:r>
            <a:r>
              <a:rPr lang="en-US" dirty="0"/>
              <a:t>(2), article 2.3.</a:t>
            </a:r>
          </a:p>
          <a:p>
            <a:pPr marL="228600" indent="-228600">
              <a:buAutoNum type="arabicPeriod"/>
            </a:pPr>
            <a:r>
              <a:rPr lang="en-US" dirty="0"/>
              <a:t>Waltman, L., &amp; Van Eck, N.J. (2013). A smart local moving algorithm for large-scale modularity-based community detection. </a:t>
            </a:r>
            <a:r>
              <a:rPr lang="en-US" i="1" dirty="0"/>
              <a:t>European Physical Journal B</a:t>
            </a:r>
            <a:r>
              <a:rPr lang="en-US" dirty="0"/>
              <a:t>, </a:t>
            </a:r>
            <a:r>
              <a:rPr lang="en-US" i="1" dirty="0"/>
              <a:t>86</a:t>
            </a:r>
            <a:r>
              <a:rPr lang="en-US" dirty="0"/>
              <a:t>(11), 471.</a:t>
            </a:r>
          </a:p>
          <a:p>
            <a:pPr marL="228600" indent="-228600">
              <a:buAutoNum type="arabicPeriod"/>
            </a:pPr>
            <a:r>
              <a:rPr lang="en-US" dirty="0" err="1"/>
              <a:t>Traag</a:t>
            </a:r>
            <a:r>
              <a:rPr lang="en-US" dirty="0"/>
              <a:t>, Vincent A., Ludo Waltman, and </a:t>
            </a:r>
            <a:r>
              <a:rPr lang="en-US" dirty="0" err="1"/>
              <a:t>Nees</a:t>
            </a:r>
            <a:r>
              <a:rPr lang="en-US" dirty="0"/>
              <a:t> Jan van Eck. "From Louvain to Leiden: guaranteeing well-connected communities." </a:t>
            </a:r>
            <a:r>
              <a:rPr lang="en-US" i="1" dirty="0"/>
              <a:t>Scientific reports</a:t>
            </a:r>
            <a:r>
              <a:rPr lang="en-US" dirty="0"/>
              <a:t> 9, no. 1 (2019): 1-12.</a:t>
            </a:r>
          </a:p>
          <a:p>
            <a:pPr marL="228600" indent="-228600">
              <a:buAutoNum type="arabicPeriod"/>
            </a:pPr>
            <a:r>
              <a:rPr lang="en-US" dirty="0"/>
              <a:t>https://</a:t>
            </a:r>
            <a:r>
              <a:rPr lang="en-US" dirty="0" err="1"/>
              <a:t>www.cwts.nl</a:t>
            </a:r>
            <a:r>
              <a:rPr lang="en-US" dirty="0"/>
              <a:t>/</a:t>
            </a:r>
            <a:r>
              <a:rPr lang="en-US" dirty="0" err="1"/>
              <a:t>blog?article</a:t>
            </a:r>
            <a:r>
              <a:rPr lang="en-US" dirty="0"/>
              <a:t>=n-r2u2a4</a:t>
            </a:r>
          </a:p>
          <a:p>
            <a:pPr marL="228600" indent="-228600">
              <a:buAutoNum type="arabicPeriod"/>
            </a:pPr>
            <a:r>
              <a:rPr lang="en-US" dirty="0"/>
              <a:t>http://</a:t>
            </a:r>
            <a:r>
              <a:rPr lang="en-US" dirty="0" err="1"/>
              <a:t>www.leonidzhukov.net</a:t>
            </a:r>
            <a:r>
              <a:rPr lang="en-US" dirty="0"/>
              <a:t>/</a:t>
            </a:r>
            <a:r>
              <a:rPr lang="en-US" dirty="0" err="1"/>
              <a:t>hse</a:t>
            </a:r>
            <a:r>
              <a:rPr lang="en-US" dirty="0"/>
              <a:t>/2015/networks/lectures/lecture10.pdf</a:t>
            </a:r>
          </a:p>
        </p:txBody>
      </p:sp>
      <p:sp>
        <p:nvSpPr>
          <p:cNvPr id="4" name="Slide Number Placeholder 3"/>
          <p:cNvSpPr>
            <a:spLocks noGrp="1"/>
          </p:cNvSpPr>
          <p:nvPr>
            <p:ph type="sldNum" sz="quarter" idx="5"/>
          </p:nvPr>
        </p:nvSpPr>
        <p:spPr/>
        <p:txBody>
          <a:bodyPr/>
          <a:lstStyle/>
          <a:p>
            <a:fld id="{39297335-E23B-0545-8DFE-98A3B1147F8C}" type="slidenum">
              <a:rPr lang="en-US" smtClean="0"/>
              <a:pPr/>
              <a:t>94</a:t>
            </a:fld>
            <a:endParaRPr lang="en-US" dirty="0"/>
          </a:p>
        </p:txBody>
      </p:sp>
    </p:spTree>
    <p:extLst>
      <p:ext uri="{BB962C8B-B14F-4D97-AF65-F5344CB8AC3E}">
        <p14:creationId xmlns:p14="http://schemas.microsoft.com/office/powerpoint/2010/main" val="19714665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96</a:t>
            </a:fld>
            <a:endParaRPr lang="en-US" dirty="0"/>
          </a:p>
        </p:txBody>
      </p:sp>
    </p:spTree>
    <p:extLst>
      <p:ext uri="{BB962C8B-B14F-4D97-AF65-F5344CB8AC3E}">
        <p14:creationId xmlns:p14="http://schemas.microsoft.com/office/powerpoint/2010/main" val="33373031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101</a:t>
            </a:fld>
            <a:endParaRPr lang="en-US" dirty="0"/>
          </a:p>
        </p:txBody>
      </p:sp>
    </p:spTree>
    <p:extLst>
      <p:ext uri="{BB962C8B-B14F-4D97-AF65-F5344CB8AC3E}">
        <p14:creationId xmlns:p14="http://schemas.microsoft.com/office/powerpoint/2010/main" val="19262820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pPr/>
              <a:t>106</a:t>
            </a:fld>
            <a:endParaRPr lang="en-US" dirty="0"/>
          </a:p>
        </p:txBody>
      </p:sp>
    </p:spTree>
    <p:extLst>
      <p:ext uri="{BB962C8B-B14F-4D97-AF65-F5344CB8AC3E}">
        <p14:creationId xmlns:p14="http://schemas.microsoft.com/office/powerpoint/2010/main" val="161022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download data to Wynton?</a:t>
            </a:r>
          </a:p>
          <a:p>
            <a:r>
              <a:rPr lang="en-US" dirty="0"/>
              <a:t>https://</a:t>
            </a:r>
            <a:r>
              <a:rPr lang="en-US" dirty="0" err="1"/>
              <a:t>github.com</a:t>
            </a:r>
            <a:r>
              <a:rPr lang="en-US" dirty="0"/>
              <a:t>/</a:t>
            </a:r>
            <a:r>
              <a:rPr lang="en-US" dirty="0" err="1"/>
              <a:t>ucsf-wynton</a:t>
            </a:r>
            <a:r>
              <a:rPr lang="en-US" dirty="0"/>
              <a:t>/tutorials/wiki/How-to-Move-Files</a:t>
            </a:r>
          </a:p>
        </p:txBody>
      </p:sp>
      <p:sp>
        <p:nvSpPr>
          <p:cNvPr id="4" name="Slide Number Placeholder 3"/>
          <p:cNvSpPr>
            <a:spLocks noGrp="1"/>
          </p:cNvSpPr>
          <p:nvPr>
            <p:ph type="sldNum" sz="quarter" idx="5"/>
          </p:nvPr>
        </p:nvSpPr>
        <p:spPr/>
        <p:txBody>
          <a:bodyPr/>
          <a:lstStyle/>
          <a:p>
            <a:fld id="{39297335-E23B-0545-8DFE-98A3B1147F8C}" type="slidenum">
              <a:rPr lang="en-US" smtClean="0"/>
              <a:pPr/>
              <a:t>14</a:t>
            </a:fld>
            <a:endParaRPr lang="en-US" dirty="0"/>
          </a:p>
        </p:txBody>
      </p:sp>
    </p:spTree>
    <p:extLst>
      <p:ext uri="{BB962C8B-B14F-4D97-AF65-F5344CB8AC3E}">
        <p14:creationId xmlns:p14="http://schemas.microsoft.com/office/powerpoint/2010/main" val="3973552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Cell Ranger?</a:t>
            </a:r>
          </a:p>
          <a:p>
            <a:r>
              <a:rPr lang="en-US" dirty="0"/>
              <a:t>https://support.10xgenomics.com/single-cell-gene-expression/software/pipelines/latest/what-is-cell-ranger</a:t>
            </a:r>
          </a:p>
          <a:p>
            <a:endParaRPr lang="en-US" dirty="0"/>
          </a:p>
          <a:p>
            <a:r>
              <a:rPr lang="en-US" b="1" dirty="0"/>
              <a:t>For list of software in CBI and other repositories on Wynton:</a:t>
            </a:r>
          </a:p>
          <a:p>
            <a:r>
              <a:rPr lang="en-US" dirty="0"/>
              <a:t>https://</a:t>
            </a:r>
            <a:r>
              <a:rPr lang="en-US" dirty="0" err="1"/>
              <a:t>wynton.ucsf.edu</a:t>
            </a:r>
            <a:r>
              <a:rPr lang="en-US" dirty="0"/>
              <a:t>/</a:t>
            </a:r>
            <a:r>
              <a:rPr lang="en-US" dirty="0" err="1"/>
              <a:t>hpc</a:t>
            </a:r>
            <a:r>
              <a:rPr lang="en-US" dirty="0"/>
              <a:t>/software/software-</a:t>
            </a:r>
            <a:r>
              <a:rPr lang="en-US" dirty="0" err="1"/>
              <a:t>repositories.html</a:t>
            </a:r>
            <a:endParaRPr lang="en-US" dirty="0"/>
          </a:p>
          <a:p>
            <a:endParaRPr lang="en-US" dirty="0"/>
          </a:p>
          <a:p>
            <a:r>
              <a:rPr lang="en-US" b="1" dirty="0"/>
              <a:t>How to submit jobs to Wynton compute nodes?</a:t>
            </a:r>
          </a:p>
          <a:p>
            <a:r>
              <a:rPr lang="en-US" dirty="0"/>
              <a:t>https://</a:t>
            </a:r>
            <a:r>
              <a:rPr lang="en-US" dirty="0" err="1"/>
              <a:t>github.com</a:t>
            </a:r>
            <a:r>
              <a:rPr lang="en-US" dirty="0"/>
              <a:t>/</a:t>
            </a:r>
            <a:r>
              <a:rPr lang="en-US" dirty="0" err="1"/>
              <a:t>ucsf-wynton</a:t>
            </a:r>
            <a:r>
              <a:rPr lang="en-US" dirty="0"/>
              <a:t>/tutorials/wiki/How-to-Submit-Jobs</a:t>
            </a:r>
          </a:p>
        </p:txBody>
      </p:sp>
      <p:sp>
        <p:nvSpPr>
          <p:cNvPr id="4" name="Slide Number Placeholder 3"/>
          <p:cNvSpPr>
            <a:spLocks noGrp="1"/>
          </p:cNvSpPr>
          <p:nvPr>
            <p:ph type="sldNum" sz="quarter" idx="5"/>
          </p:nvPr>
        </p:nvSpPr>
        <p:spPr/>
        <p:txBody>
          <a:bodyPr/>
          <a:lstStyle/>
          <a:p>
            <a:fld id="{39297335-E23B-0545-8DFE-98A3B1147F8C}" type="slidenum">
              <a:rPr lang="en-US" smtClean="0"/>
              <a:pPr/>
              <a:t>15</a:t>
            </a:fld>
            <a:endParaRPr lang="en-US" dirty="0"/>
          </a:p>
        </p:txBody>
      </p:sp>
    </p:spTree>
    <p:extLst>
      <p:ext uri="{BB962C8B-B14F-4D97-AF65-F5344CB8AC3E}">
        <p14:creationId xmlns:p14="http://schemas.microsoft.com/office/powerpoint/2010/main" val="2944810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are barcodes classified as cell-associated? Visit:</a:t>
            </a:r>
          </a:p>
          <a:p>
            <a:r>
              <a:rPr lang="en-US" dirty="0"/>
              <a:t>https://kb.10xgenomics.com/</a:t>
            </a:r>
            <a:r>
              <a:rPr lang="en-US" dirty="0" err="1"/>
              <a:t>hc</a:t>
            </a:r>
            <a:r>
              <a:rPr lang="en-US" dirty="0"/>
              <a:t>/</a:t>
            </a:r>
            <a:r>
              <a:rPr lang="en-US" dirty="0" err="1"/>
              <a:t>en</a:t>
            </a:r>
            <a:r>
              <a:rPr lang="en-US" dirty="0"/>
              <a:t>-us/articles/115003480523-How-are-barcodes-classified-as-cell-associated-</a:t>
            </a:r>
          </a:p>
          <a:p>
            <a:endParaRPr lang="en-US" dirty="0"/>
          </a:p>
          <a:p>
            <a:r>
              <a:rPr lang="en-US" b="1" dirty="0"/>
              <a:t>For examples of barcode rank plot of compromised samples, visit:</a:t>
            </a:r>
            <a:endParaRPr lang="en-US" dirty="0"/>
          </a:p>
          <a:p>
            <a:r>
              <a:rPr lang="en-US" dirty="0"/>
              <a:t>https://</a:t>
            </a:r>
            <a:r>
              <a:rPr lang="en-US" dirty="0" err="1"/>
              <a:t>assets.ctfassets.net</a:t>
            </a:r>
            <a:r>
              <a:rPr lang="en-US" dirty="0"/>
              <a:t>/an68im79xiti/163qWiQBTVi2YLbskJphQX/e90bb82151b1cdab6d7e9b6c845e6130/CG000329_TechnicalNote_InterpretingCellRangerWebSummaryFiles_RevA.pdf</a:t>
            </a:r>
          </a:p>
        </p:txBody>
      </p:sp>
      <p:sp>
        <p:nvSpPr>
          <p:cNvPr id="4" name="Slide Number Placeholder 3"/>
          <p:cNvSpPr>
            <a:spLocks noGrp="1"/>
          </p:cNvSpPr>
          <p:nvPr>
            <p:ph type="sldNum" sz="quarter" idx="5"/>
          </p:nvPr>
        </p:nvSpPr>
        <p:spPr/>
        <p:txBody>
          <a:bodyPr/>
          <a:lstStyle/>
          <a:p>
            <a:fld id="{39297335-E23B-0545-8DFE-98A3B1147F8C}" type="slidenum">
              <a:rPr lang="en-US" smtClean="0"/>
              <a:pPr/>
              <a:t>18</a:t>
            </a:fld>
            <a:endParaRPr lang="en-US" dirty="0"/>
          </a:p>
        </p:txBody>
      </p:sp>
    </p:spTree>
    <p:extLst>
      <p:ext uri="{BB962C8B-B14F-4D97-AF65-F5344CB8AC3E}">
        <p14:creationId xmlns:p14="http://schemas.microsoft.com/office/powerpoint/2010/main" val="2682724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2A4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232" cy="6858000"/>
          </a:xfrm>
          <a:prstGeom prst="rect">
            <a:avLst/>
          </a:prstGeom>
        </p:spPr>
      </p:pic>
      <p:sp>
        <p:nvSpPr>
          <p:cNvPr id="3" name="Subtitle 2"/>
          <p:cNvSpPr>
            <a:spLocks noGrp="1"/>
          </p:cNvSpPr>
          <p:nvPr>
            <p:ph type="subTitle" idx="1" hasCustomPrompt="1"/>
          </p:nvPr>
        </p:nvSpPr>
        <p:spPr>
          <a:xfrm>
            <a:off x="1519616" y="5467527"/>
            <a:ext cx="9144000" cy="1253677"/>
          </a:xfrm>
          <a:prstGeom prst="rect">
            <a:avLst/>
          </a:prstGeom>
        </p:spPr>
        <p:txBody>
          <a:bodyPr lIns="0" tIns="0" rIns="0" bIns="0">
            <a:spAutoFit/>
          </a:bodyPr>
          <a:lstStyle>
            <a:lvl1pPr marL="0" indent="0" algn="ctr">
              <a:buNone/>
              <a:defRPr sz="24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Star Presenter Name</a:t>
            </a:r>
          </a:p>
          <a:p>
            <a:r>
              <a:rPr lang="en-US" dirty="0"/>
              <a:t>Staff Scientist @ Bioinformatics Core @ GIDB</a:t>
            </a:r>
          </a:p>
          <a:p>
            <a:r>
              <a:rPr lang="en-US" dirty="0"/>
              <a:t>Date</a:t>
            </a:r>
          </a:p>
        </p:txBody>
      </p:sp>
      <p:sp>
        <p:nvSpPr>
          <p:cNvPr id="2" name="Title 1"/>
          <p:cNvSpPr>
            <a:spLocks noGrp="1"/>
          </p:cNvSpPr>
          <p:nvPr>
            <p:ph type="ctrTitle" hasCustomPrompt="1"/>
          </p:nvPr>
        </p:nvSpPr>
        <p:spPr>
          <a:xfrm>
            <a:off x="914400" y="2463065"/>
            <a:ext cx="10363200" cy="1661993"/>
          </a:xfrm>
          <a:prstGeom prst="rect">
            <a:avLst/>
          </a:prstGeom>
        </p:spPr>
        <p:txBody>
          <a:bodyPr lIns="0" tIns="0" rIns="0" bIns="0" anchor="ctr" anchorCtr="0">
            <a:noAutofit/>
          </a:bodyPr>
          <a:lstStyle>
            <a:lvl1pPr algn="ctr">
              <a:defRPr sz="6000">
                <a:solidFill>
                  <a:schemeClr val="bg1"/>
                </a:solidFill>
              </a:defRPr>
            </a:lvl1pPr>
          </a:lstStyle>
          <a:p>
            <a:r>
              <a:rPr lang="en-US" dirty="0"/>
              <a:t>Must Attend Workshop Name</a:t>
            </a:r>
          </a:p>
        </p:txBody>
      </p:sp>
      <p:sp>
        <p:nvSpPr>
          <p:cNvPr id="7" name="Text Placeholder 6"/>
          <p:cNvSpPr>
            <a:spLocks noGrp="1"/>
          </p:cNvSpPr>
          <p:nvPr>
            <p:ph type="body" sz="quarter" idx="10" hasCustomPrompt="1"/>
          </p:nvPr>
        </p:nvSpPr>
        <p:spPr>
          <a:xfrm>
            <a:off x="914400" y="4182634"/>
            <a:ext cx="10363200" cy="498598"/>
          </a:xfrm>
          <a:prstGeom prst="rect">
            <a:avLst/>
          </a:prstGeom>
        </p:spPr>
        <p:txBody>
          <a:bodyPr wrap="square" lIns="0" tIns="0" rIns="0" bIns="0">
            <a:spAutoFit/>
          </a:bodyPr>
          <a:lstStyle>
            <a:lvl1pPr algn="ctr">
              <a:defRPr sz="3600" b="0" i="0">
                <a:solidFill>
                  <a:srgbClr val="06D0E2"/>
                </a:solidFill>
                <a:latin typeface="Arial" charset="0"/>
                <a:ea typeface="Arial" charset="0"/>
                <a:cs typeface="Arial" charset="0"/>
              </a:defRPr>
            </a:lvl1pPr>
          </a:lstStyle>
          <a:p>
            <a:pPr lvl="0"/>
            <a:r>
              <a:rPr lang="en-US" dirty="0"/>
              <a:t>Gladstone Institutes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7" name="Title 1"/>
          <p:cNvSpPr>
            <a:spLocks noGrp="1"/>
          </p:cNvSpPr>
          <p:nvPr>
            <p:ph type="title"/>
          </p:nvPr>
        </p:nvSpPr>
        <p:spPr>
          <a:xfrm>
            <a:off x="839788" y="457200"/>
            <a:ext cx="3932237" cy="5880100"/>
          </a:xfrm>
          <a:prstGeom prst="rect">
            <a:avLst/>
          </a:prstGeom>
        </p:spPr>
        <p:txBody>
          <a:bodyPr lIns="0" tIns="0" rIns="0" bIns="0" anchor="ctr" anchorCtr="0">
            <a:noAutofit/>
          </a:bodyPr>
          <a:lstStyle>
            <a:lvl1pPr>
              <a:lnSpc>
                <a:spcPts val="5400"/>
              </a:lnSpc>
              <a:defRPr sz="5600">
                <a:solidFill>
                  <a:schemeClr val="bg1"/>
                </a:solidFill>
              </a:defRPr>
            </a:lvl1pPr>
          </a:lstStyle>
          <a:p>
            <a:r>
              <a:rPr lang="en-US"/>
              <a:t>Click to edit Master title style</a:t>
            </a:r>
            <a:endParaRPr lang="en-US" dirty="0"/>
          </a:p>
        </p:txBody>
      </p:sp>
      <p:sp>
        <p:nvSpPr>
          <p:cNvPr id="8" name="Text Placeholder 6"/>
          <p:cNvSpPr>
            <a:spLocks noGrp="1"/>
          </p:cNvSpPr>
          <p:nvPr>
            <p:ph type="body" sz="quarter" idx="10"/>
          </p:nvPr>
        </p:nvSpPr>
        <p:spPr>
          <a:xfrm>
            <a:off x="5092700" y="457200"/>
            <a:ext cx="6262688" cy="5880100"/>
          </a:xfrm>
          <a:prstGeom prst="rect">
            <a:avLst/>
          </a:prstGeom>
        </p:spPr>
        <p:txBody>
          <a:bodyPr lIns="0" tIns="0" rIns="0" bIns="0" anchor="ctr" anchorCtr="0">
            <a:noAutofit/>
          </a:bodyPr>
          <a:lstStyle>
            <a:lvl1pPr>
              <a:lnSpc>
                <a:spcPts val="2600"/>
              </a:lnSpc>
              <a:spcBef>
                <a:spcPts val="600"/>
              </a:spcBef>
              <a:spcAft>
                <a:spcPts val="600"/>
              </a:spcAft>
              <a:defRPr sz="2200" b="0" i="0">
                <a:solidFill>
                  <a:schemeClr val="bg1"/>
                </a:solidFill>
                <a:latin typeface="Arial" charset="0"/>
                <a:ea typeface="Arial" charset="0"/>
                <a:cs typeface="Arial" charset="0"/>
              </a:defRPr>
            </a:lvl1pPr>
            <a:lvl2pPr>
              <a:defRPr sz="2000">
                <a:solidFill>
                  <a:srgbClr val="002A40"/>
                </a:solidFill>
              </a:defRPr>
            </a:lvl2pPr>
            <a:lvl3pPr>
              <a:defRPr sz="1800">
                <a:solidFill>
                  <a:srgbClr val="002A40"/>
                </a:solidFill>
              </a:defRPr>
            </a:lvl3pPr>
          </a:lstStyle>
          <a:p>
            <a:pPr lvl="0"/>
            <a:r>
              <a:rPr lang="en-US"/>
              <a:t>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a:gradFill>
            <a:gsLst>
              <a:gs pos="0">
                <a:srgbClr val="002A40"/>
              </a:gs>
              <a:gs pos="0">
                <a:srgbClr val="007E92">
                  <a:lumMod val="78000"/>
                </a:srgbClr>
              </a:gs>
              <a:gs pos="100000">
                <a:srgbClr val="002A40"/>
              </a:gs>
              <a:gs pos="100000">
                <a:srgbClr val="002A40"/>
              </a:gs>
            </a:gsLst>
            <a:lin ang="2700000" scaled="1"/>
          </a:gradFill>
          <a:effectLst/>
        </p:spPr>
        <p:txBody>
          <a:bodyPr lIns="182880" rIns="182880" anchor="b"/>
          <a:lstStyle>
            <a:lvl1pPr>
              <a:defRPr sz="320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b="0" i="0">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233534"/>
            <a:ext cx="3932237" cy="3635454"/>
          </a:xfrm>
          <a:prstGeom prst="rect">
            <a:avLst/>
          </a:prstGeom>
        </p:spPr>
        <p:txBody>
          <a:bodyPr/>
          <a:lstStyle>
            <a:lvl1pPr marL="285750" indent="-285750">
              <a:buSzPct val="80000"/>
              <a:buFont typeface="Zapf Dingbats"/>
              <a:buChar char="✦"/>
              <a:defRPr sz="1600" b="0" i="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18269D-AFB9-3746-BC4F-7D1CB1E93973}"/>
              </a:ext>
            </a:extLst>
          </p:cNvPr>
          <p:cNvSpPr>
            <a:spLocks noGrp="1"/>
          </p:cNvSpPr>
          <p:nvPr>
            <p:ph type="dt" sz="half" idx="10"/>
          </p:nvPr>
        </p:nvSpPr>
        <p:spPr/>
        <p:txBody>
          <a:bodyPr/>
          <a:lstStyle/>
          <a:p>
            <a:fld id="{8641D226-0294-9E42-8E4F-806E71086749}" type="datetimeFigureOut">
              <a:rPr lang="en-US" smtClean="0"/>
              <a:t>11/8/20</a:t>
            </a:fld>
            <a:endParaRPr lang="en-US"/>
          </a:p>
        </p:txBody>
      </p:sp>
      <p:sp>
        <p:nvSpPr>
          <p:cNvPr id="6" name="Footer Placeholder 5">
            <a:extLst>
              <a:ext uri="{FF2B5EF4-FFF2-40B4-BE49-F238E27FC236}">
                <a16:creationId xmlns:a16="http://schemas.microsoft.com/office/drawing/2014/main" id="{1D75B73E-8F1B-FC4A-88E8-3C3D119EAA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788774-A28C-744F-9159-F348073C8D66}"/>
              </a:ext>
            </a:extLst>
          </p:cNvPr>
          <p:cNvSpPr>
            <a:spLocks noGrp="1"/>
          </p:cNvSpPr>
          <p:nvPr>
            <p:ph type="sldNum" sz="quarter" idx="12"/>
          </p:nvPr>
        </p:nvSpPr>
        <p:spPr/>
        <p:txBody>
          <a:bodyPr/>
          <a:lstStyle/>
          <a:p>
            <a:fld id="{801F223B-A6F8-6646-9047-C36F817167B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2A40"/>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normAutofit/>
          </a:bodyPr>
          <a:lstStyle>
            <a:lvl1pPr marL="0" indent="0">
              <a:buNone/>
              <a:defRPr sz="2800" b="0" i="0">
                <a:solidFill>
                  <a:srgbClr val="002A40"/>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8229034-3E92-EA43-8695-5847E49E3D3C}"/>
              </a:ext>
            </a:extLst>
          </p:cNvPr>
          <p:cNvSpPr>
            <a:spLocks noGrp="1"/>
          </p:cNvSpPr>
          <p:nvPr>
            <p:ph type="dt" sz="half" idx="10"/>
          </p:nvPr>
        </p:nvSpPr>
        <p:spPr/>
        <p:txBody>
          <a:bodyPr/>
          <a:lstStyle/>
          <a:p>
            <a:fld id="{8641D226-0294-9E42-8E4F-806E71086749}" type="datetimeFigureOut">
              <a:rPr lang="en-US" smtClean="0"/>
              <a:t>11/8/20</a:t>
            </a:fld>
            <a:endParaRPr lang="en-US"/>
          </a:p>
        </p:txBody>
      </p:sp>
      <p:sp>
        <p:nvSpPr>
          <p:cNvPr id="5" name="Footer Placeholder 4">
            <a:extLst>
              <a:ext uri="{FF2B5EF4-FFF2-40B4-BE49-F238E27FC236}">
                <a16:creationId xmlns:a16="http://schemas.microsoft.com/office/drawing/2014/main" id="{AEAF662D-5D72-304B-B26F-DA8F1F2D1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A6880-11E1-C54E-9CC3-5D3150D5BF4C}"/>
              </a:ext>
            </a:extLst>
          </p:cNvPr>
          <p:cNvSpPr>
            <a:spLocks noGrp="1"/>
          </p:cNvSpPr>
          <p:nvPr>
            <p:ph type="sldNum" sz="quarter" idx="12"/>
          </p:nvPr>
        </p:nvSpPr>
        <p:spPr/>
        <p:txBody>
          <a:bodyPr/>
          <a:lstStyle/>
          <a:p>
            <a:fld id="{801F223B-A6F8-6646-9047-C36F817167B0}" type="slidenum">
              <a:rPr lang="en-US" smtClean="0"/>
              <a:t>‹#›</a:t>
            </a:fld>
            <a:endParaRPr lang="en-US"/>
          </a:p>
        </p:txBody>
      </p:sp>
    </p:spTree>
    <p:extLst>
      <p:ext uri="{BB962C8B-B14F-4D97-AF65-F5344CB8AC3E}">
        <p14:creationId xmlns:p14="http://schemas.microsoft.com/office/powerpoint/2010/main" val="1470461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A40"/>
                </a:solidFill>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40D9F9-4866-2C4E-8715-9F3E1FCA908E}"/>
              </a:ext>
            </a:extLst>
          </p:cNvPr>
          <p:cNvSpPr>
            <a:spLocks noGrp="1"/>
          </p:cNvSpPr>
          <p:nvPr>
            <p:ph type="dt" sz="half" idx="10"/>
          </p:nvPr>
        </p:nvSpPr>
        <p:spPr/>
        <p:txBody>
          <a:bodyPr/>
          <a:lstStyle/>
          <a:p>
            <a:fld id="{8641D226-0294-9E42-8E4F-806E71086749}" type="datetimeFigureOut">
              <a:rPr lang="en-US" smtClean="0"/>
              <a:t>11/8/20</a:t>
            </a:fld>
            <a:endParaRPr lang="en-US"/>
          </a:p>
        </p:txBody>
      </p:sp>
      <p:sp>
        <p:nvSpPr>
          <p:cNvPr id="5" name="Footer Placeholder 4">
            <a:extLst>
              <a:ext uri="{FF2B5EF4-FFF2-40B4-BE49-F238E27FC236}">
                <a16:creationId xmlns:a16="http://schemas.microsoft.com/office/drawing/2014/main" id="{E2FD8770-880C-F34F-9CDC-AA408DF5A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4CC18-3CC6-134A-AB48-B509029FF76B}"/>
              </a:ext>
            </a:extLst>
          </p:cNvPr>
          <p:cNvSpPr>
            <a:spLocks noGrp="1"/>
          </p:cNvSpPr>
          <p:nvPr>
            <p:ph type="sldNum" sz="quarter" idx="12"/>
          </p:nvPr>
        </p:nvSpPr>
        <p:spPr/>
        <p:txBody>
          <a:bodyPr/>
          <a:lstStyle/>
          <a:p>
            <a:fld id="{801F223B-A6F8-6646-9047-C36F817167B0}"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232" cy="6858000"/>
          </a:xfrm>
          <a:prstGeom prst="rect">
            <a:avLst/>
          </a:prstGeom>
        </p:spPr>
      </p:pic>
      <p:sp>
        <p:nvSpPr>
          <p:cNvPr id="2" name="Title 1"/>
          <p:cNvSpPr>
            <a:spLocks noGrp="1"/>
          </p:cNvSpPr>
          <p:nvPr>
            <p:ph type="ctrTitle"/>
          </p:nvPr>
        </p:nvSpPr>
        <p:spPr>
          <a:xfrm>
            <a:off x="914400" y="2463066"/>
            <a:ext cx="10363200" cy="1661993"/>
          </a:xfrm>
          <a:prstGeom prst="rect">
            <a:avLst/>
          </a:prstGeom>
        </p:spPr>
        <p:txBody>
          <a:bodyPr lIns="0" tIns="0" rIns="0" bIns="0" anchor="ctr" anchorCtr="0">
            <a:spAutoFit/>
          </a:bodyPr>
          <a:lstStyle>
            <a:lvl1pPr algn="ctr">
              <a:defRPr sz="6000">
                <a:solidFill>
                  <a:schemeClr val="bg1"/>
                </a:solidFill>
              </a:defRPr>
            </a:lvl1pPr>
          </a:lstStyle>
          <a:p>
            <a:r>
              <a:rPr lang="en-US"/>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7"/>
            <a:ext cx="12183232" cy="6853846"/>
          </a:xfrm>
          <a:prstGeom prst="rect">
            <a:avLst/>
          </a:prstGeom>
        </p:spPr>
      </p:pic>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002A4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gradFill>
          <a:gsLst>
            <a:gs pos="0">
              <a:srgbClr val="002A40"/>
            </a:gs>
            <a:gs pos="0">
              <a:srgbClr val="007E92">
                <a:lumMod val="78000"/>
              </a:srgbClr>
            </a:gs>
            <a:gs pos="100000">
              <a:srgbClr val="002A40"/>
            </a:gs>
            <a:gs pos="100000">
              <a:srgbClr val="002A40"/>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extLst>
      <p:ext uri="{BB962C8B-B14F-4D97-AF65-F5344CB8AC3E}">
        <p14:creationId xmlns:p14="http://schemas.microsoft.com/office/powerpoint/2010/main" val="479604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7"/>
            <a:ext cx="12183232" cy="6853846"/>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526" y="2597728"/>
            <a:ext cx="6138949" cy="166254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38200" y="1876483"/>
            <a:ext cx="10515600" cy="1752275"/>
          </a:xfrm>
          <a:prstGeom prst="rect">
            <a:avLst/>
          </a:prstGeom>
        </p:spPr>
        <p:txBody>
          <a:bodyPr lIns="182880" tIns="0" rIns="0" bIns="0">
            <a:spAutoFit/>
          </a:bodyPr>
          <a:lstStyle>
            <a:lvl1pPr marL="457200" indent="-457200">
              <a:buSzPct val="80000"/>
              <a:buFont typeface="Zapf Dingbats"/>
              <a:buChar char="✦"/>
              <a:defRPr b="0" i="0">
                <a:solidFill>
                  <a:srgbClr val="002B42"/>
                </a:solidFill>
                <a:latin typeface="Arial" charset="0"/>
                <a:ea typeface="Arial" charset="0"/>
                <a:cs typeface="Arial" charset="0"/>
              </a:defRPr>
            </a:lvl1pPr>
            <a:lvl2pPr marL="800100" indent="-342900">
              <a:buSzPct val="80000"/>
              <a:buFont typeface="Zapf Dingbats"/>
              <a:buChar char="✦"/>
              <a:defRPr b="0" i="0">
                <a:solidFill>
                  <a:srgbClr val="002B42"/>
                </a:solidFill>
                <a:latin typeface="Arial" charset="0"/>
                <a:ea typeface="Arial" charset="0"/>
                <a:cs typeface="Arial" charset="0"/>
              </a:defRPr>
            </a:lvl2pPr>
            <a:lvl3pPr marL="1257300" indent="-342900">
              <a:buSzPct val="80000"/>
              <a:buFont typeface="Zapf Dingbats"/>
              <a:buChar char="✦"/>
              <a:defRPr b="0" i="0">
                <a:solidFill>
                  <a:srgbClr val="002B42"/>
                </a:solidFill>
                <a:latin typeface="Arial" charset="0"/>
                <a:ea typeface="Arial" charset="0"/>
                <a:cs typeface="Arial" charset="0"/>
              </a:defRPr>
            </a:lvl3pPr>
            <a:lvl4pPr marL="1657350" indent="-285750">
              <a:buSzPct val="80000"/>
              <a:buFont typeface="Zapf Dingbats"/>
              <a:buChar char="✦"/>
              <a:defRPr b="0" i="0">
                <a:solidFill>
                  <a:srgbClr val="002B42"/>
                </a:solidFill>
                <a:latin typeface="Arial" charset="0"/>
                <a:ea typeface="Arial" charset="0"/>
                <a:cs typeface="Arial" charset="0"/>
              </a:defRPr>
            </a:lvl4pPr>
            <a:lvl5pPr marL="2114550" indent="-285750">
              <a:buSzPct val="80000"/>
              <a:buFont typeface="Zapf Dingbats"/>
              <a:buChar char="✦"/>
              <a:defRPr b="0" i="0">
                <a:solidFill>
                  <a:srgbClr val="002B42"/>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37A61093-104A-3F48-A441-57D9D495D0FC}"/>
              </a:ext>
            </a:extLst>
          </p:cNvPr>
          <p:cNvSpPr>
            <a:spLocks noGrp="1"/>
          </p:cNvSpPr>
          <p:nvPr>
            <p:ph type="title"/>
          </p:nvPr>
        </p:nvSpPr>
        <p:spPr>
          <a:xfrm>
            <a:off x="838200" y="365125"/>
            <a:ext cx="10515600" cy="1325563"/>
          </a:xfrm>
          <a:gradFill flip="none" rotWithShape="1">
            <a:gsLst>
              <a:gs pos="0">
                <a:srgbClr val="002A40"/>
              </a:gs>
              <a:gs pos="22000">
                <a:srgbClr val="007E92">
                  <a:lumMod val="78000"/>
                </a:srgbClr>
              </a:gs>
              <a:gs pos="83000">
                <a:srgbClr val="002A40"/>
              </a:gs>
              <a:gs pos="100000">
                <a:srgbClr val="002A40"/>
              </a:gs>
            </a:gsLst>
            <a:path path="circle">
              <a:fillToRect l="100000" t="100000"/>
            </a:path>
            <a:tileRect r="-100000" b="-100000"/>
          </a:gradFill>
          <a:ln>
            <a:noFill/>
          </a:ln>
          <a:effectLst/>
        </p:spPr>
        <p:txBody>
          <a:bodyPr lIns="182880" tIns="0">
            <a:normAutofit/>
          </a:bodyPr>
          <a:lstStyle>
            <a:lvl1pPr>
              <a:defRPr>
                <a:solidFill>
                  <a:schemeClr val="bg1"/>
                </a:solidFill>
              </a:defRPr>
            </a:lvl1pPr>
          </a:lstStyle>
          <a:p>
            <a:r>
              <a:rPr lang="en-US" sz="3200">
                <a:solidFill>
                  <a:schemeClr val="bg1"/>
                </a:solidFill>
              </a:rPr>
              <a:t>Click to edit Master title style</a:t>
            </a:r>
            <a:endParaRPr lang="en-US" sz="3200" dirty="0">
              <a:solidFill>
                <a:schemeClr val="bg1"/>
              </a:solidFill>
            </a:endParaRPr>
          </a:p>
        </p:txBody>
      </p:sp>
      <p:sp>
        <p:nvSpPr>
          <p:cNvPr id="2" name="Date Placeholder 1">
            <a:extLst>
              <a:ext uri="{FF2B5EF4-FFF2-40B4-BE49-F238E27FC236}">
                <a16:creationId xmlns:a16="http://schemas.microsoft.com/office/drawing/2014/main" id="{C08A48E8-F0AA-9D4B-8702-008B8CF86FFA}"/>
              </a:ext>
            </a:extLst>
          </p:cNvPr>
          <p:cNvSpPr>
            <a:spLocks noGrp="1"/>
          </p:cNvSpPr>
          <p:nvPr>
            <p:ph type="dt" sz="half" idx="11"/>
          </p:nvPr>
        </p:nvSpPr>
        <p:spPr/>
        <p:txBody>
          <a:bodyPr/>
          <a:lstStyle/>
          <a:p>
            <a:fld id="{8641D226-0294-9E42-8E4F-806E71086749}" type="datetimeFigureOut">
              <a:rPr lang="en-US" smtClean="0"/>
              <a:t>11/8/20</a:t>
            </a:fld>
            <a:endParaRPr lang="en-US"/>
          </a:p>
        </p:txBody>
      </p:sp>
      <p:sp>
        <p:nvSpPr>
          <p:cNvPr id="3" name="Footer Placeholder 2">
            <a:extLst>
              <a:ext uri="{FF2B5EF4-FFF2-40B4-BE49-F238E27FC236}">
                <a16:creationId xmlns:a16="http://schemas.microsoft.com/office/drawing/2014/main" id="{91593CBB-8A69-B749-A978-F952C3CB3135}"/>
              </a:ext>
            </a:extLst>
          </p:cNvPr>
          <p:cNvSpPr>
            <a:spLocks noGrp="1"/>
          </p:cNvSpPr>
          <p:nvPr>
            <p:ph type="ftr" sz="quarter" idx="12"/>
          </p:nvPr>
        </p:nvSpPr>
        <p:spPr/>
        <p:txBody>
          <a:bodyPr/>
          <a:lstStyle/>
          <a:p>
            <a:endParaRPr lang="en-US"/>
          </a:p>
        </p:txBody>
      </p:sp>
      <p:sp>
        <p:nvSpPr>
          <p:cNvPr id="4" name="Slide Number Placeholder 3">
            <a:extLst>
              <a:ext uri="{FF2B5EF4-FFF2-40B4-BE49-F238E27FC236}">
                <a16:creationId xmlns:a16="http://schemas.microsoft.com/office/drawing/2014/main" id="{7B4A6EDD-0AA4-C14E-87E6-2DB381DB9D23}"/>
              </a:ext>
            </a:extLst>
          </p:cNvPr>
          <p:cNvSpPr>
            <a:spLocks noGrp="1"/>
          </p:cNvSpPr>
          <p:nvPr>
            <p:ph type="sldNum" sz="quarter" idx="13"/>
          </p:nvPr>
        </p:nvSpPr>
        <p:spPr/>
        <p:txBody>
          <a:bodyPr/>
          <a:lstStyle/>
          <a:p>
            <a:fld id="{801F223B-A6F8-6646-9047-C36F817167B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5" name="Title 1"/>
          <p:cNvSpPr>
            <a:spLocks noGrp="1"/>
          </p:cNvSpPr>
          <p:nvPr>
            <p:ph type="title"/>
          </p:nvPr>
        </p:nvSpPr>
        <p:spPr>
          <a:xfrm>
            <a:off x="838200" y="723207"/>
            <a:ext cx="10515600" cy="609398"/>
          </a:xfrm>
          <a:prstGeom prst="rect">
            <a:avLst/>
          </a:prstGeom>
        </p:spPr>
        <p:txBody>
          <a:bodyPr lIns="0" tIns="0" rIns="0" bIns="0" anchor="ctr" anchorCtr="0">
            <a:noAutofit/>
          </a:bodyPr>
          <a:lstStyle>
            <a:lvl1pPr>
              <a:defRPr>
                <a:solidFill>
                  <a:schemeClr val="bg1"/>
                </a:solidFill>
              </a:defRPr>
            </a:lvl1pPr>
          </a:lstStyle>
          <a:p>
            <a:r>
              <a:rPr lang="en-US"/>
              <a:t>Click to edit Master title style</a:t>
            </a:r>
            <a:endParaRPr lang="en-US" dirty="0"/>
          </a:p>
        </p:txBody>
      </p:sp>
      <p:sp>
        <p:nvSpPr>
          <p:cNvPr id="6" name="Text Placeholder 4"/>
          <p:cNvSpPr>
            <a:spLocks noGrp="1"/>
          </p:cNvSpPr>
          <p:nvPr>
            <p:ph type="body" sz="quarter" idx="10"/>
          </p:nvPr>
        </p:nvSpPr>
        <p:spPr>
          <a:xfrm>
            <a:off x="838200" y="1695859"/>
            <a:ext cx="10515600" cy="1752275"/>
          </a:xfrm>
          <a:prstGeom prst="rect">
            <a:avLst/>
          </a:prstGeom>
        </p:spPr>
        <p:txBody>
          <a:bodyPr lIns="0" tIns="0" rIns="0" bIns="0">
            <a:spAutoFit/>
          </a:bodyPr>
          <a:lstStyle>
            <a:lvl1pPr>
              <a:defRPr b="0" i="0">
                <a:solidFill>
                  <a:schemeClr val="bg1"/>
                </a:solidFill>
                <a:latin typeface="Arial" charset="0"/>
                <a:ea typeface="Arial" charset="0"/>
                <a:cs typeface="Arial" charset="0"/>
              </a:defRPr>
            </a:lvl1pPr>
            <a:lvl2pPr>
              <a:defRPr b="0" i="0">
                <a:solidFill>
                  <a:schemeClr val="bg1"/>
                </a:solidFill>
                <a:latin typeface="Arial" charset="0"/>
                <a:ea typeface="Arial" charset="0"/>
                <a:cs typeface="Arial" charset="0"/>
              </a:defRPr>
            </a:lvl2pPr>
            <a:lvl3pPr>
              <a:defRPr b="0" i="0">
                <a:solidFill>
                  <a:schemeClr val="bg1"/>
                </a:solidFill>
                <a:latin typeface="Arial" charset="0"/>
                <a:ea typeface="Arial" charset="0"/>
                <a:cs typeface="Arial" charset="0"/>
              </a:defRPr>
            </a:lvl3pPr>
            <a:lvl4pPr>
              <a:defRPr b="0" i="0">
                <a:solidFill>
                  <a:schemeClr val="bg1"/>
                </a:solidFill>
                <a:latin typeface="Arial" charset="0"/>
                <a:ea typeface="Arial" charset="0"/>
                <a:cs typeface="Arial" charset="0"/>
              </a:defRPr>
            </a:lvl4pPr>
            <a:lvl5pPr>
              <a:defRPr b="0" i="0">
                <a:solidFill>
                  <a:schemeClr val="bg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5880100"/>
          </a:xfrm>
          <a:prstGeom prst="rect">
            <a:avLst/>
          </a:prstGeom>
          <a:gradFill>
            <a:gsLst>
              <a:gs pos="0">
                <a:srgbClr val="002A40"/>
              </a:gs>
              <a:gs pos="22000">
                <a:srgbClr val="007E92">
                  <a:lumMod val="78000"/>
                </a:srgbClr>
              </a:gs>
              <a:gs pos="83000">
                <a:srgbClr val="002A40"/>
              </a:gs>
              <a:gs pos="100000">
                <a:srgbClr val="002A40"/>
              </a:gs>
            </a:gsLst>
            <a:path path="circle">
              <a:fillToRect l="100000" t="100000"/>
            </a:path>
          </a:gradFill>
          <a:effectLst/>
        </p:spPr>
        <p:txBody>
          <a:bodyPr lIns="182880" tIns="0" rIns="182880" bIns="0" anchor="ctr" anchorCtr="0">
            <a:noAutofit/>
          </a:bodyPr>
          <a:lstStyle>
            <a:lvl1pPr>
              <a:lnSpc>
                <a:spcPts val="5400"/>
              </a:lnSpc>
              <a:defRPr sz="5600">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5092700" y="457200"/>
            <a:ext cx="6262688" cy="5880100"/>
          </a:xfrm>
          <a:prstGeom prst="rect">
            <a:avLst/>
          </a:prstGeom>
        </p:spPr>
        <p:txBody>
          <a:bodyPr lIns="0" tIns="0" rIns="0" bIns="0" anchor="ctr" anchorCtr="0">
            <a:noAutofit/>
          </a:bodyPr>
          <a:lstStyle>
            <a:lvl1pPr marL="342900" indent="-342900">
              <a:lnSpc>
                <a:spcPts val="2600"/>
              </a:lnSpc>
              <a:spcBef>
                <a:spcPts val="600"/>
              </a:spcBef>
              <a:spcAft>
                <a:spcPts val="600"/>
              </a:spcAft>
              <a:buSzPct val="80000"/>
              <a:buFont typeface="Zapf Dingbats"/>
              <a:buChar char="✦"/>
              <a:defRPr sz="2200" b="0" i="0">
                <a:solidFill>
                  <a:srgbClr val="002A40"/>
                </a:solidFill>
                <a:latin typeface="Arial" charset="0"/>
                <a:ea typeface="Arial" charset="0"/>
                <a:cs typeface="Arial" charset="0"/>
              </a:defRPr>
            </a:lvl1pPr>
            <a:lvl2pPr>
              <a:defRPr sz="2000">
                <a:solidFill>
                  <a:srgbClr val="002A40"/>
                </a:solidFill>
              </a:defRPr>
            </a:lvl2pPr>
            <a:lvl3pPr>
              <a:defRPr sz="1800">
                <a:solidFill>
                  <a:srgbClr val="002A40"/>
                </a:solidFill>
              </a:defRPr>
            </a:lvl3pPr>
          </a:lstStyle>
          <a:p>
            <a:pPr lvl="0"/>
            <a:r>
              <a:rPr lang="en-US"/>
              <a:t>Edit Master text styles</a:t>
            </a:r>
          </a:p>
        </p:txBody>
      </p:sp>
      <p:sp>
        <p:nvSpPr>
          <p:cNvPr id="3" name="Date Placeholder 2">
            <a:extLst>
              <a:ext uri="{FF2B5EF4-FFF2-40B4-BE49-F238E27FC236}">
                <a16:creationId xmlns:a16="http://schemas.microsoft.com/office/drawing/2014/main" id="{F5A69F69-56A6-2D49-9671-658A0CD33106}"/>
              </a:ext>
            </a:extLst>
          </p:cNvPr>
          <p:cNvSpPr>
            <a:spLocks noGrp="1"/>
          </p:cNvSpPr>
          <p:nvPr>
            <p:ph type="dt" sz="half" idx="11"/>
          </p:nvPr>
        </p:nvSpPr>
        <p:spPr/>
        <p:txBody>
          <a:bodyPr/>
          <a:lstStyle/>
          <a:p>
            <a:fld id="{8641D226-0294-9E42-8E4F-806E71086749}" type="datetimeFigureOut">
              <a:rPr lang="en-US" smtClean="0"/>
              <a:t>11/8/20</a:t>
            </a:fld>
            <a:endParaRPr lang="en-US"/>
          </a:p>
        </p:txBody>
      </p:sp>
      <p:sp>
        <p:nvSpPr>
          <p:cNvPr id="4" name="Footer Placeholder 3">
            <a:extLst>
              <a:ext uri="{FF2B5EF4-FFF2-40B4-BE49-F238E27FC236}">
                <a16:creationId xmlns:a16="http://schemas.microsoft.com/office/drawing/2014/main" id="{2A8D9541-EF29-144A-9A0E-4E6C7B079FC6}"/>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23D4C786-5C5C-C345-854B-880B99CCE789}"/>
              </a:ext>
            </a:extLst>
          </p:cNvPr>
          <p:cNvSpPr>
            <a:spLocks noGrp="1"/>
          </p:cNvSpPr>
          <p:nvPr>
            <p:ph type="sldNum" sz="quarter" idx="13"/>
          </p:nvPr>
        </p:nvSpPr>
        <p:spPr/>
        <p:txBody>
          <a:bodyPr/>
          <a:lstStyle/>
          <a:p>
            <a:fld id="{801F223B-A6F8-6646-9047-C36F817167B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697297EE-AF36-F544-95BB-117173E1B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a:extLst>
              <a:ext uri="{FF2B5EF4-FFF2-40B4-BE49-F238E27FC236}">
                <a16:creationId xmlns:a16="http://schemas.microsoft.com/office/drawing/2014/main" id="{EC57862E-4DEF-974C-91A7-F75BFFB612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1F223B-A6F8-6646-9047-C36F817167B0}" type="slidenum">
              <a:rPr lang="en-US" smtClean="0"/>
              <a:t>‹#›</a:t>
            </a:fld>
            <a:endParaRPr lang="en-US"/>
          </a:p>
        </p:txBody>
      </p:sp>
      <p:sp>
        <p:nvSpPr>
          <p:cNvPr id="4" name="Date Placeholder 3">
            <a:extLst>
              <a:ext uri="{FF2B5EF4-FFF2-40B4-BE49-F238E27FC236}">
                <a16:creationId xmlns:a16="http://schemas.microsoft.com/office/drawing/2014/main" id="{6B81CDD8-88F1-7047-9C13-42D5511FBF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41D226-0294-9E42-8E4F-806E71086749}" type="datetimeFigureOut">
              <a:rPr lang="en-US" smtClean="0"/>
              <a:t>11/8/20</a:t>
            </a:fld>
            <a:endParaRPr lang="en-US"/>
          </a:p>
        </p:txBody>
      </p:sp>
      <p:sp>
        <p:nvSpPr>
          <p:cNvPr id="5" name="Text Placeholder 4">
            <a:extLst>
              <a:ext uri="{FF2B5EF4-FFF2-40B4-BE49-F238E27FC236}">
                <a16:creationId xmlns:a16="http://schemas.microsoft.com/office/drawing/2014/main" id="{6D2A6CDF-E9CC-E544-B2C9-C5187A3545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38607"/>
      </p:ext>
    </p:extLst>
  </p:cSld>
  <p:clrMap bg1="lt1" tx1="dk1" bg2="lt2" tx2="dk2" accent1="accent1" accent2="accent2" accent3="accent3" accent4="accent4" accent5="accent5" accent6="accent6" hlink="hlink" folHlink="folHlink"/>
  <p:sldLayoutIdLst>
    <p:sldLayoutId id="2147483757" r:id="rId1"/>
    <p:sldLayoutId id="2147483769" r:id="rId2"/>
    <p:sldLayoutId id="2147483774" r:id="rId3"/>
    <p:sldLayoutId id="2147483779" r:id="rId4"/>
    <p:sldLayoutId id="2147483780" r:id="rId5"/>
    <p:sldLayoutId id="2147483773" r:id="rId6"/>
    <p:sldLayoutId id="2147483768" r:id="rId7"/>
    <p:sldLayoutId id="2147483770" r:id="rId8"/>
    <p:sldLayoutId id="2147483764" r:id="rId9"/>
    <p:sldLayoutId id="2147483775" r:id="rId10"/>
    <p:sldLayoutId id="2147483765" r:id="rId11"/>
    <p:sldLayoutId id="2147483776" r:id="rId12"/>
    <p:sldLayoutId id="2147483778" r:id="rId13"/>
  </p:sldLayoutIdLst>
  <p:txStyles>
    <p:titleStyle>
      <a:lvl1pPr algn="l" defTabSz="914400" rtl="0" eaLnBrk="1" latinLnBrk="0" hangingPunct="1">
        <a:lnSpc>
          <a:spcPct val="90000"/>
        </a:lnSpc>
        <a:spcBef>
          <a:spcPct val="0"/>
        </a:spcBef>
        <a:buNone/>
        <a:defRPr sz="4400" b="0" i="0" kern="1200">
          <a:solidFill>
            <a:schemeClr val="tx1"/>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hyperlink" Target="https://gladstoneinstitutes.slack.com/archives/C0145F1L7QS" TargetMode="Externa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hyperlink" Target="https://www.surveymonkey.com/r/RRTZPTC" TargetMode="Externa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6DE0FB3-9B6E-D445-874E-8EE839C44E90}"/>
              </a:ext>
            </a:extLst>
          </p:cNvPr>
          <p:cNvSpPr>
            <a:spLocks noGrp="1"/>
          </p:cNvSpPr>
          <p:nvPr>
            <p:ph type="subTitle" idx="1"/>
          </p:nvPr>
        </p:nvSpPr>
        <p:spPr>
          <a:xfrm>
            <a:off x="1519616" y="5467527"/>
            <a:ext cx="9144000" cy="1253677"/>
          </a:xfrm>
        </p:spPr>
        <p:txBody>
          <a:bodyPr/>
          <a:lstStyle/>
          <a:p>
            <a:r>
              <a:rPr lang="en-US" dirty="0"/>
              <a:t>Krishna Choudhary</a:t>
            </a:r>
          </a:p>
          <a:p>
            <a:r>
              <a:rPr lang="en-US" dirty="0"/>
              <a:t>Gladstone Bioinformatics Core</a:t>
            </a:r>
          </a:p>
          <a:p>
            <a:r>
              <a:rPr lang="en-US" dirty="0"/>
              <a:t>November, 2020</a:t>
            </a:r>
          </a:p>
        </p:txBody>
      </p:sp>
      <p:sp>
        <p:nvSpPr>
          <p:cNvPr id="3" name="Title 2">
            <a:extLst>
              <a:ext uri="{FF2B5EF4-FFF2-40B4-BE49-F238E27FC236}">
                <a16:creationId xmlns:a16="http://schemas.microsoft.com/office/drawing/2014/main" id="{B1812EBE-5CEF-B74D-8F6C-A1488CE2F4D5}"/>
              </a:ext>
            </a:extLst>
          </p:cNvPr>
          <p:cNvSpPr>
            <a:spLocks noGrp="1"/>
          </p:cNvSpPr>
          <p:nvPr>
            <p:ph type="ctrTitle"/>
          </p:nvPr>
        </p:nvSpPr>
        <p:spPr/>
        <p:txBody>
          <a:bodyPr/>
          <a:lstStyle/>
          <a:p>
            <a:r>
              <a:rPr lang="en-US" dirty="0"/>
              <a:t>Current practices in analysis of single-cell RNA-</a:t>
            </a:r>
            <a:r>
              <a:rPr lang="en-US" dirty="0" err="1"/>
              <a:t>seq</a:t>
            </a:r>
            <a:r>
              <a:rPr lang="en-US" dirty="0"/>
              <a:t> data</a:t>
            </a:r>
          </a:p>
        </p:txBody>
      </p:sp>
      <p:sp>
        <p:nvSpPr>
          <p:cNvPr id="4" name="Text Placeholder 3">
            <a:extLst>
              <a:ext uri="{FF2B5EF4-FFF2-40B4-BE49-F238E27FC236}">
                <a16:creationId xmlns:a16="http://schemas.microsoft.com/office/drawing/2014/main" id="{AE4346D5-06E0-2C42-B3E4-8BBFA4687BA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33300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80F71-E2EF-A440-99EC-5AB1733641ED}"/>
              </a:ext>
            </a:extLst>
          </p:cNvPr>
          <p:cNvSpPr>
            <a:spLocks noGrp="1"/>
          </p:cNvSpPr>
          <p:nvPr>
            <p:ph type="body" sz="quarter" idx="10"/>
          </p:nvPr>
        </p:nvSpPr>
        <p:spPr>
          <a:xfrm>
            <a:off x="838200" y="1876483"/>
            <a:ext cx="10515600" cy="3484031"/>
          </a:xfrm>
        </p:spPr>
        <p:txBody>
          <a:bodyPr/>
          <a:lstStyle/>
          <a:p>
            <a:r>
              <a:rPr lang="en-US" dirty="0"/>
              <a:t>To give an overview of current practices</a:t>
            </a:r>
          </a:p>
          <a:p>
            <a:endParaRPr lang="en-US" dirty="0"/>
          </a:p>
          <a:p>
            <a:r>
              <a:rPr lang="en-US" dirty="0"/>
              <a:t>Highlight assumptions and limitations underlying the methods</a:t>
            </a:r>
          </a:p>
          <a:p>
            <a:endParaRPr lang="en-US" dirty="0"/>
          </a:p>
          <a:p>
            <a:r>
              <a:rPr lang="en-US" dirty="0"/>
              <a:t>Understand the relevance and impact of intermediate steps</a:t>
            </a:r>
          </a:p>
          <a:p>
            <a:endParaRPr lang="en-US" dirty="0"/>
          </a:p>
          <a:p>
            <a:r>
              <a:rPr lang="en-US" dirty="0"/>
              <a:t>Experience how to analyze </a:t>
            </a:r>
            <a:r>
              <a:rPr lang="en-US" dirty="0" err="1"/>
              <a:t>scRNA-seq</a:t>
            </a:r>
            <a:r>
              <a:rPr lang="en-US" dirty="0"/>
              <a:t> data in R</a:t>
            </a:r>
          </a:p>
        </p:txBody>
      </p:sp>
      <p:sp>
        <p:nvSpPr>
          <p:cNvPr id="3" name="Title 2">
            <a:extLst>
              <a:ext uri="{FF2B5EF4-FFF2-40B4-BE49-F238E27FC236}">
                <a16:creationId xmlns:a16="http://schemas.microsoft.com/office/drawing/2014/main" id="{F51445C2-4D57-2B4E-98E5-C456E2C27A31}"/>
              </a:ext>
            </a:extLst>
          </p:cNvPr>
          <p:cNvSpPr>
            <a:spLocks noGrp="1"/>
          </p:cNvSpPr>
          <p:nvPr>
            <p:ph type="title"/>
          </p:nvPr>
        </p:nvSpPr>
        <p:spPr/>
        <p:txBody>
          <a:bodyPr/>
          <a:lstStyle/>
          <a:p>
            <a:r>
              <a:rPr lang="en-US" dirty="0"/>
              <a:t>Overall goals</a:t>
            </a:r>
          </a:p>
        </p:txBody>
      </p:sp>
    </p:spTree>
    <p:extLst>
      <p:ext uri="{BB962C8B-B14F-4D97-AF65-F5344CB8AC3E}">
        <p14:creationId xmlns:p14="http://schemas.microsoft.com/office/powerpoint/2010/main" val="28469518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D78266-3B15-3B41-BD03-C1F9D846E010}"/>
              </a:ext>
            </a:extLst>
          </p:cNvPr>
          <p:cNvSpPr>
            <a:spLocks noGrp="1"/>
          </p:cNvSpPr>
          <p:nvPr>
            <p:ph type="body" sz="quarter" idx="10"/>
          </p:nvPr>
        </p:nvSpPr>
        <p:spPr>
          <a:xfrm>
            <a:off x="838200" y="1876483"/>
            <a:ext cx="10515600" cy="903837"/>
          </a:xfrm>
        </p:spPr>
        <p:txBody>
          <a:bodyPr/>
          <a:lstStyle/>
          <a:p>
            <a:r>
              <a:rPr lang="en-US" dirty="0"/>
              <a:t>Visit: https://</a:t>
            </a:r>
            <a:r>
              <a:rPr lang="en-US" dirty="0" err="1"/>
              <a:t>satijalab.org</a:t>
            </a:r>
            <a:r>
              <a:rPr lang="en-US" dirty="0"/>
              <a:t>/</a:t>
            </a:r>
            <a:r>
              <a:rPr lang="en-US" dirty="0" err="1"/>
              <a:t>seurat</a:t>
            </a:r>
            <a:r>
              <a:rPr lang="en-US" dirty="0"/>
              <a:t>/v3.0/</a:t>
            </a:r>
            <a:r>
              <a:rPr lang="en-US" dirty="0" err="1"/>
              <a:t>interaction_vignette.html</a:t>
            </a:r>
            <a:endParaRPr lang="en-US" dirty="0"/>
          </a:p>
          <a:p>
            <a:endParaRPr lang="en-US" dirty="0"/>
          </a:p>
        </p:txBody>
      </p:sp>
      <p:sp>
        <p:nvSpPr>
          <p:cNvPr id="3" name="Title 2">
            <a:extLst>
              <a:ext uri="{FF2B5EF4-FFF2-40B4-BE49-F238E27FC236}">
                <a16:creationId xmlns:a16="http://schemas.microsoft.com/office/drawing/2014/main" id="{6E216916-7F6A-EA41-8044-C8D58EBBCAFC}"/>
              </a:ext>
            </a:extLst>
          </p:cNvPr>
          <p:cNvSpPr>
            <a:spLocks noGrp="1"/>
          </p:cNvSpPr>
          <p:nvPr>
            <p:ph type="title"/>
          </p:nvPr>
        </p:nvSpPr>
        <p:spPr/>
        <p:txBody>
          <a:bodyPr>
            <a:normAutofit/>
          </a:bodyPr>
          <a:lstStyle/>
          <a:p>
            <a:r>
              <a:rPr lang="en-US" sz="3600" dirty="0"/>
              <a:t>Many options to interact with the Seurat object</a:t>
            </a:r>
          </a:p>
        </p:txBody>
      </p:sp>
    </p:spTree>
    <p:extLst>
      <p:ext uri="{BB962C8B-B14F-4D97-AF65-F5344CB8AC3E}">
        <p14:creationId xmlns:p14="http://schemas.microsoft.com/office/powerpoint/2010/main" val="1698842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02A70C-F6CE-814F-9345-211D7DAC8644}"/>
              </a:ext>
            </a:extLst>
          </p:cNvPr>
          <p:cNvSpPr txBox="1"/>
          <p:nvPr/>
        </p:nvSpPr>
        <p:spPr>
          <a:xfrm>
            <a:off x="1062315" y="2030506"/>
            <a:ext cx="150607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Library preparation</a:t>
            </a:r>
          </a:p>
        </p:txBody>
      </p:sp>
      <p:sp>
        <p:nvSpPr>
          <p:cNvPr id="8" name="TextBox 7">
            <a:extLst>
              <a:ext uri="{FF2B5EF4-FFF2-40B4-BE49-F238E27FC236}">
                <a16:creationId xmlns:a16="http://schemas.microsoft.com/office/drawing/2014/main" id="{CBD20B04-3239-AA40-91E0-B04E574E0F34}"/>
              </a:ext>
            </a:extLst>
          </p:cNvPr>
          <p:cNvSpPr txBox="1"/>
          <p:nvPr/>
        </p:nvSpPr>
        <p:spPr>
          <a:xfrm>
            <a:off x="820268" y="887505"/>
            <a:ext cx="182880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Experiment design</a:t>
            </a:r>
          </a:p>
        </p:txBody>
      </p:sp>
      <p:sp>
        <p:nvSpPr>
          <p:cNvPr id="9" name="TextBox 8">
            <a:extLst>
              <a:ext uri="{FF2B5EF4-FFF2-40B4-BE49-F238E27FC236}">
                <a16:creationId xmlns:a16="http://schemas.microsoft.com/office/drawing/2014/main" id="{A47C8CE7-0457-824A-B83A-7A49C0E4DA7A}"/>
              </a:ext>
            </a:extLst>
          </p:cNvPr>
          <p:cNvSpPr txBox="1"/>
          <p:nvPr/>
        </p:nvSpPr>
        <p:spPr>
          <a:xfrm>
            <a:off x="591670" y="2729754"/>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Deep sequencing</a:t>
            </a:r>
          </a:p>
        </p:txBody>
      </p:sp>
      <p:sp>
        <p:nvSpPr>
          <p:cNvPr id="10" name="TextBox 9">
            <a:extLst>
              <a:ext uri="{FF2B5EF4-FFF2-40B4-BE49-F238E27FC236}">
                <a16:creationId xmlns:a16="http://schemas.microsoft.com/office/drawing/2014/main" id="{FC6D2F79-0962-ED43-A50C-95453FEE9A9B}"/>
              </a:ext>
            </a:extLst>
          </p:cNvPr>
          <p:cNvSpPr txBox="1"/>
          <p:nvPr/>
        </p:nvSpPr>
        <p:spPr>
          <a:xfrm>
            <a:off x="685799" y="3832412"/>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Demultiplex, align and count</a:t>
            </a:r>
          </a:p>
          <a:p>
            <a:pPr algn="ctr">
              <a:spcAft>
                <a:spcPts val="600"/>
              </a:spcAft>
            </a:pPr>
            <a:r>
              <a:rPr lang="en-US" dirty="0">
                <a:latin typeface="Helvetica" charset="0"/>
                <a:ea typeface="Times New Roman" charset="0"/>
                <a:cs typeface="Arial" charset="0"/>
              </a:rPr>
              <a:t>(Pre-processing)</a:t>
            </a:r>
          </a:p>
        </p:txBody>
      </p:sp>
      <p:sp>
        <p:nvSpPr>
          <p:cNvPr id="11" name="TextBox 10">
            <a:extLst>
              <a:ext uri="{FF2B5EF4-FFF2-40B4-BE49-F238E27FC236}">
                <a16:creationId xmlns:a16="http://schemas.microsoft.com/office/drawing/2014/main" id="{E321A3BE-BDF7-8444-8007-6ADCC112A94A}"/>
              </a:ext>
            </a:extLst>
          </p:cNvPr>
          <p:cNvSpPr txBox="1"/>
          <p:nvPr/>
        </p:nvSpPr>
        <p:spPr>
          <a:xfrm>
            <a:off x="524435" y="5042650"/>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Count matrix</a:t>
            </a:r>
          </a:p>
        </p:txBody>
      </p:sp>
      <p:cxnSp>
        <p:nvCxnSpPr>
          <p:cNvPr id="13" name="Straight Arrow Connector 12">
            <a:extLst>
              <a:ext uri="{FF2B5EF4-FFF2-40B4-BE49-F238E27FC236}">
                <a16:creationId xmlns:a16="http://schemas.microsoft.com/office/drawing/2014/main" id="{5612D218-8957-3741-8E30-DEEFFDA36808}"/>
              </a:ext>
            </a:extLst>
          </p:cNvPr>
          <p:cNvCxnSpPr>
            <a:cxnSpLocks/>
          </p:cNvCxnSpPr>
          <p:nvPr/>
        </p:nvCxnSpPr>
        <p:spPr>
          <a:xfrm>
            <a:off x="1748115" y="1452282"/>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8AC156-724C-6E4B-8D17-70A0EC809332}"/>
              </a:ext>
            </a:extLst>
          </p:cNvPr>
          <p:cNvCxnSpPr>
            <a:cxnSpLocks/>
          </p:cNvCxnSpPr>
          <p:nvPr/>
        </p:nvCxnSpPr>
        <p:spPr>
          <a:xfrm>
            <a:off x="1748115" y="255942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A12A64D-1997-5C46-936D-95E33EBA866A}"/>
              </a:ext>
            </a:extLst>
          </p:cNvPr>
          <p:cNvCxnSpPr>
            <a:cxnSpLocks/>
          </p:cNvCxnSpPr>
          <p:nvPr/>
        </p:nvCxnSpPr>
        <p:spPr>
          <a:xfrm>
            <a:off x="1752598" y="338417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D2E0144-98BD-8F4D-843C-18A8432CD9A8}"/>
              </a:ext>
            </a:extLst>
          </p:cNvPr>
          <p:cNvCxnSpPr>
            <a:cxnSpLocks/>
          </p:cNvCxnSpPr>
          <p:nvPr/>
        </p:nvCxnSpPr>
        <p:spPr>
          <a:xfrm>
            <a:off x="1743634" y="4787145"/>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EAC5BA6-C758-E644-944A-D9717B9DB042}"/>
              </a:ext>
            </a:extLst>
          </p:cNvPr>
          <p:cNvSpPr txBox="1"/>
          <p:nvPr/>
        </p:nvSpPr>
        <p:spPr>
          <a:xfrm>
            <a:off x="7422773" y="-188256"/>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Read counts matrix</a:t>
            </a:r>
          </a:p>
        </p:txBody>
      </p:sp>
      <p:sp>
        <p:nvSpPr>
          <p:cNvPr id="20" name="TextBox 19">
            <a:extLst>
              <a:ext uri="{FF2B5EF4-FFF2-40B4-BE49-F238E27FC236}">
                <a16:creationId xmlns:a16="http://schemas.microsoft.com/office/drawing/2014/main" id="{2D0AB9CA-3040-CD46-9591-34567DEDCB29}"/>
              </a:ext>
            </a:extLst>
          </p:cNvPr>
          <p:cNvSpPr txBox="1"/>
          <p:nvPr/>
        </p:nvSpPr>
        <p:spPr>
          <a:xfrm>
            <a:off x="7360021" y="542365"/>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Quality control and filter poor quality cells</a:t>
            </a:r>
          </a:p>
        </p:txBody>
      </p:sp>
      <p:sp>
        <p:nvSpPr>
          <p:cNvPr id="21" name="TextBox 20">
            <a:extLst>
              <a:ext uri="{FF2B5EF4-FFF2-40B4-BE49-F238E27FC236}">
                <a16:creationId xmlns:a16="http://schemas.microsoft.com/office/drawing/2014/main" id="{5FC37CC2-DFC4-D046-923E-DC8A8F3EE9AB}"/>
              </a:ext>
            </a:extLst>
          </p:cNvPr>
          <p:cNvSpPr txBox="1"/>
          <p:nvPr/>
        </p:nvSpPr>
        <p:spPr>
          <a:xfrm>
            <a:off x="7454150" y="128195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Normalization</a:t>
            </a:r>
          </a:p>
        </p:txBody>
      </p:sp>
      <p:sp>
        <p:nvSpPr>
          <p:cNvPr id="22" name="TextBox 21">
            <a:extLst>
              <a:ext uri="{FF2B5EF4-FFF2-40B4-BE49-F238E27FC236}">
                <a16:creationId xmlns:a16="http://schemas.microsoft.com/office/drawing/2014/main" id="{0643F9FD-A522-2445-B2B6-8A56F73DCFDC}"/>
              </a:ext>
            </a:extLst>
          </p:cNvPr>
          <p:cNvSpPr txBox="1"/>
          <p:nvPr/>
        </p:nvSpPr>
        <p:spPr>
          <a:xfrm>
            <a:off x="7481044" y="2021547"/>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Feature selection</a:t>
            </a:r>
          </a:p>
        </p:txBody>
      </p:sp>
      <p:sp>
        <p:nvSpPr>
          <p:cNvPr id="23" name="TextBox 22">
            <a:extLst>
              <a:ext uri="{FF2B5EF4-FFF2-40B4-BE49-F238E27FC236}">
                <a16:creationId xmlns:a16="http://schemas.microsoft.com/office/drawing/2014/main" id="{12072B87-83EA-ED4F-8475-AF278071C815}"/>
              </a:ext>
            </a:extLst>
          </p:cNvPr>
          <p:cNvSpPr txBox="1"/>
          <p:nvPr/>
        </p:nvSpPr>
        <p:spPr>
          <a:xfrm>
            <a:off x="7376826" y="268939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Dimensionality reduction</a:t>
            </a:r>
          </a:p>
        </p:txBody>
      </p:sp>
      <p:sp>
        <p:nvSpPr>
          <p:cNvPr id="24" name="TextBox 23">
            <a:extLst>
              <a:ext uri="{FF2B5EF4-FFF2-40B4-BE49-F238E27FC236}">
                <a16:creationId xmlns:a16="http://schemas.microsoft.com/office/drawing/2014/main" id="{06C6C19C-1A73-9540-80FF-E791C8A8AF70}"/>
              </a:ext>
            </a:extLst>
          </p:cNvPr>
          <p:cNvSpPr txBox="1"/>
          <p:nvPr/>
        </p:nvSpPr>
        <p:spPr>
          <a:xfrm>
            <a:off x="6503899" y="3877238"/>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Clustering</a:t>
            </a:r>
          </a:p>
        </p:txBody>
      </p:sp>
      <p:sp>
        <p:nvSpPr>
          <p:cNvPr id="25" name="TextBox 24">
            <a:extLst>
              <a:ext uri="{FF2B5EF4-FFF2-40B4-BE49-F238E27FC236}">
                <a16:creationId xmlns:a16="http://schemas.microsoft.com/office/drawing/2014/main" id="{C7AFEC18-EE66-ED4E-A33C-6C3BA9D125B9}"/>
              </a:ext>
            </a:extLst>
          </p:cNvPr>
          <p:cNvSpPr txBox="1"/>
          <p:nvPr/>
        </p:nvSpPr>
        <p:spPr>
          <a:xfrm>
            <a:off x="6064626" y="4894721"/>
            <a:ext cx="1662955" cy="571494"/>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Find marker genes</a:t>
            </a:r>
          </a:p>
        </p:txBody>
      </p:sp>
      <p:cxnSp>
        <p:nvCxnSpPr>
          <p:cNvPr id="26" name="Straight Arrow Connector 25">
            <a:extLst>
              <a:ext uri="{FF2B5EF4-FFF2-40B4-BE49-F238E27FC236}">
                <a16:creationId xmlns:a16="http://schemas.microsoft.com/office/drawing/2014/main" id="{57FC10DF-C798-FB40-8DC4-1279B8C6E5EA}"/>
              </a:ext>
            </a:extLst>
          </p:cNvPr>
          <p:cNvCxnSpPr>
            <a:cxnSpLocks/>
          </p:cNvCxnSpPr>
          <p:nvPr/>
        </p:nvCxnSpPr>
        <p:spPr>
          <a:xfrm>
            <a:off x="8355104" y="4213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694F7C2-E6A9-054E-A65C-737A16386B7C}"/>
              </a:ext>
            </a:extLst>
          </p:cNvPr>
          <p:cNvCxnSpPr>
            <a:cxnSpLocks/>
          </p:cNvCxnSpPr>
          <p:nvPr/>
        </p:nvCxnSpPr>
        <p:spPr>
          <a:xfrm>
            <a:off x="8346140" y="1138518"/>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EBC7901-1617-0D4A-A615-BF21B4E396EB}"/>
              </a:ext>
            </a:extLst>
          </p:cNvPr>
          <p:cNvCxnSpPr>
            <a:cxnSpLocks/>
          </p:cNvCxnSpPr>
          <p:nvPr/>
        </p:nvCxnSpPr>
        <p:spPr>
          <a:xfrm>
            <a:off x="8346140" y="19184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6DBE1D5-EC65-7A4E-A885-8F6E3614A8CA}"/>
              </a:ext>
            </a:extLst>
          </p:cNvPr>
          <p:cNvCxnSpPr>
            <a:cxnSpLocks/>
          </p:cNvCxnSpPr>
          <p:nvPr/>
        </p:nvCxnSpPr>
        <p:spPr>
          <a:xfrm>
            <a:off x="8346140" y="3312465"/>
            <a:ext cx="1918449" cy="721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76D431F-7E28-B743-9011-74CCF621B182}"/>
              </a:ext>
            </a:extLst>
          </p:cNvPr>
          <p:cNvCxnSpPr>
            <a:cxnSpLocks/>
          </p:cNvCxnSpPr>
          <p:nvPr/>
        </p:nvCxnSpPr>
        <p:spPr>
          <a:xfrm flipH="1">
            <a:off x="7575182" y="3307975"/>
            <a:ext cx="779922" cy="79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F16854B-2D9D-E24B-A0FF-D6C22E62BF0F}"/>
              </a:ext>
            </a:extLst>
          </p:cNvPr>
          <p:cNvCxnSpPr>
            <a:cxnSpLocks/>
          </p:cNvCxnSpPr>
          <p:nvPr/>
        </p:nvCxnSpPr>
        <p:spPr>
          <a:xfrm>
            <a:off x="8373034" y="3307975"/>
            <a:ext cx="3092824" cy="773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7E568DB-9F92-1D41-9843-CAC37E187CD3}"/>
              </a:ext>
            </a:extLst>
          </p:cNvPr>
          <p:cNvSpPr txBox="1"/>
          <p:nvPr/>
        </p:nvSpPr>
        <p:spPr>
          <a:xfrm>
            <a:off x="10107699" y="4007231"/>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3" name="TextBox 42">
            <a:extLst>
              <a:ext uri="{FF2B5EF4-FFF2-40B4-BE49-F238E27FC236}">
                <a16:creationId xmlns:a16="http://schemas.microsoft.com/office/drawing/2014/main" id="{9947AFF1-5602-F24A-91EC-67CFBC737AA5}"/>
              </a:ext>
            </a:extLst>
          </p:cNvPr>
          <p:cNvSpPr txBox="1"/>
          <p:nvPr/>
        </p:nvSpPr>
        <p:spPr>
          <a:xfrm>
            <a:off x="11275354" y="4081176"/>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44" name="Straight Arrow Connector 43">
            <a:extLst>
              <a:ext uri="{FF2B5EF4-FFF2-40B4-BE49-F238E27FC236}">
                <a16:creationId xmlns:a16="http://schemas.microsoft.com/office/drawing/2014/main" id="{1FEE8C7E-2DC7-BE4E-84DF-B9F8DA31CC02}"/>
              </a:ext>
            </a:extLst>
          </p:cNvPr>
          <p:cNvCxnSpPr>
            <a:cxnSpLocks/>
          </p:cNvCxnSpPr>
          <p:nvPr/>
        </p:nvCxnSpPr>
        <p:spPr>
          <a:xfrm>
            <a:off x="7566217" y="4477888"/>
            <a:ext cx="354106" cy="369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6A90507-4E46-354F-A083-A2DDCED46314}"/>
              </a:ext>
            </a:extLst>
          </p:cNvPr>
          <p:cNvCxnSpPr>
            <a:cxnSpLocks/>
          </p:cNvCxnSpPr>
          <p:nvPr/>
        </p:nvCxnSpPr>
        <p:spPr>
          <a:xfrm flipH="1">
            <a:off x="6889380" y="4493601"/>
            <a:ext cx="685802" cy="4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619ED8C-2890-1F4A-8D68-5ED98AB71517}"/>
              </a:ext>
            </a:extLst>
          </p:cNvPr>
          <p:cNvSpPr txBox="1"/>
          <p:nvPr/>
        </p:nvSpPr>
        <p:spPr>
          <a:xfrm>
            <a:off x="7631200" y="4977671"/>
            <a:ext cx="1416419" cy="363068"/>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Trajectory analysis</a:t>
            </a:r>
          </a:p>
        </p:txBody>
      </p:sp>
      <p:cxnSp>
        <p:nvCxnSpPr>
          <p:cNvPr id="50" name="Straight Arrow Connector 49">
            <a:extLst>
              <a:ext uri="{FF2B5EF4-FFF2-40B4-BE49-F238E27FC236}">
                <a16:creationId xmlns:a16="http://schemas.microsoft.com/office/drawing/2014/main" id="{D23832B1-5650-E041-B371-53028C5D0807}"/>
              </a:ext>
            </a:extLst>
          </p:cNvPr>
          <p:cNvCxnSpPr>
            <a:cxnSpLocks/>
          </p:cNvCxnSpPr>
          <p:nvPr/>
        </p:nvCxnSpPr>
        <p:spPr>
          <a:xfrm>
            <a:off x="7571810" y="4478449"/>
            <a:ext cx="1410831" cy="381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F8CBF5C-3AB5-9A49-8B13-AC922E382A33}"/>
              </a:ext>
            </a:extLst>
          </p:cNvPr>
          <p:cNvSpPr txBox="1"/>
          <p:nvPr/>
        </p:nvSpPr>
        <p:spPr>
          <a:xfrm>
            <a:off x="8695771" y="5035912"/>
            <a:ext cx="1329011" cy="363068"/>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Cell-type annotation</a:t>
            </a:r>
          </a:p>
        </p:txBody>
      </p:sp>
      <p:cxnSp>
        <p:nvCxnSpPr>
          <p:cNvPr id="64" name="Elbow Connector 63">
            <a:extLst>
              <a:ext uri="{FF2B5EF4-FFF2-40B4-BE49-F238E27FC236}">
                <a16:creationId xmlns:a16="http://schemas.microsoft.com/office/drawing/2014/main" id="{EB9AE455-90D5-0840-B522-2D3366A7B666}"/>
              </a:ext>
            </a:extLst>
          </p:cNvPr>
          <p:cNvCxnSpPr>
            <a:cxnSpLocks/>
          </p:cNvCxnSpPr>
          <p:nvPr/>
        </p:nvCxnSpPr>
        <p:spPr>
          <a:xfrm flipV="1">
            <a:off x="2622178" y="268944"/>
            <a:ext cx="4518208" cy="523090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DF4D542-0B6A-C44A-A7EA-8B3816B296F8}"/>
              </a:ext>
            </a:extLst>
          </p:cNvPr>
          <p:cNvSpPr txBox="1"/>
          <p:nvPr/>
        </p:nvSpPr>
        <p:spPr>
          <a:xfrm>
            <a:off x="2474261" y="658909"/>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3" name="TextBox 72">
            <a:extLst>
              <a:ext uri="{FF2B5EF4-FFF2-40B4-BE49-F238E27FC236}">
                <a16:creationId xmlns:a16="http://schemas.microsoft.com/office/drawing/2014/main" id="{82DA8F29-742A-6641-BC20-73ADC3525944}"/>
              </a:ext>
            </a:extLst>
          </p:cNvPr>
          <p:cNvSpPr txBox="1"/>
          <p:nvPr/>
        </p:nvSpPr>
        <p:spPr>
          <a:xfrm>
            <a:off x="2790266" y="4048946"/>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4" name="TextBox 73">
            <a:extLst>
              <a:ext uri="{FF2B5EF4-FFF2-40B4-BE49-F238E27FC236}">
                <a16:creationId xmlns:a16="http://schemas.microsoft.com/office/drawing/2014/main" id="{9E2D0925-D49E-3843-A467-A102E5E963C5}"/>
              </a:ext>
            </a:extLst>
          </p:cNvPr>
          <p:cNvSpPr txBox="1"/>
          <p:nvPr/>
        </p:nvSpPr>
        <p:spPr>
          <a:xfrm>
            <a:off x="2716307" y="2743195"/>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80" name="Straight Arrow Connector 79">
            <a:extLst>
              <a:ext uri="{FF2B5EF4-FFF2-40B4-BE49-F238E27FC236}">
                <a16:creationId xmlns:a16="http://schemas.microsoft.com/office/drawing/2014/main" id="{30A31CE3-D93F-1843-B3CD-0A56391F9B05}"/>
              </a:ext>
            </a:extLst>
          </p:cNvPr>
          <p:cNvCxnSpPr>
            <a:cxnSpLocks/>
          </p:cNvCxnSpPr>
          <p:nvPr/>
        </p:nvCxnSpPr>
        <p:spPr>
          <a:xfrm flipH="1">
            <a:off x="8480616" y="5499411"/>
            <a:ext cx="759192" cy="471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1FA4509-8E99-EF4D-B15D-CDCE532A8BF7}"/>
              </a:ext>
            </a:extLst>
          </p:cNvPr>
          <p:cNvSpPr txBox="1"/>
          <p:nvPr/>
        </p:nvSpPr>
        <p:spPr>
          <a:xfrm>
            <a:off x="7288311" y="5916707"/>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Association with phenotypes (e.g., healthy vs diseased)</a:t>
            </a:r>
          </a:p>
        </p:txBody>
      </p:sp>
      <p:cxnSp>
        <p:nvCxnSpPr>
          <p:cNvPr id="89" name="Straight Arrow Connector 88">
            <a:extLst>
              <a:ext uri="{FF2B5EF4-FFF2-40B4-BE49-F238E27FC236}">
                <a16:creationId xmlns:a16="http://schemas.microsoft.com/office/drawing/2014/main" id="{02A28AD8-97D8-2F47-892F-4D8B5CEEE746}"/>
              </a:ext>
            </a:extLst>
          </p:cNvPr>
          <p:cNvCxnSpPr>
            <a:cxnSpLocks/>
          </p:cNvCxnSpPr>
          <p:nvPr/>
        </p:nvCxnSpPr>
        <p:spPr>
          <a:xfrm>
            <a:off x="8364070" y="2622171"/>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44402B0E-0688-6E40-B92A-8ADBABAB13A1}"/>
              </a:ext>
            </a:extLst>
          </p:cNvPr>
          <p:cNvCxnSpPr>
            <a:cxnSpLocks/>
          </p:cNvCxnSpPr>
          <p:nvPr/>
        </p:nvCxnSpPr>
        <p:spPr>
          <a:xfrm flipH="1">
            <a:off x="5943607" y="5490865"/>
            <a:ext cx="741825"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EA3EC33C-B9C6-6A4D-8B07-0B49FE059505}"/>
              </a:ext>
            </a:extLst>
          </p:cNvPr>
          <p:cNvSpPr txBox="1"/>
          <p:nvPr/>
        </p:nvSpPr>
        <p:spPr>
          <a:xfrm>
            <a:off x="4751303" y="5786720"/>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Gene set enrichment analysis</a:t>
            </a:r>
          </a:p>
        </p:txBody>
      </p:sp>
      <p:cxnSp>
        <p:nvCxnSpPr>
          <p:cNvPr id="93" name="Straight Arrow Connector 92">
            <a:extLst>
              <a:ext uri="{FF2B5EF4-FFF2-40B4-BE49-F238E27FC236}">
                <a16:creationId xmlns:a16="http://schemas.microsoft.com/office/drawing/2014/main" id="{4E0EDB79-E16C-4A4C-8876-B6081077015C}"/>
              </a:ext>
            </a:extLst>
          </p:cNvPr>
          <p:cNvCxnSpPr>
            <a:cxnSpLocks/>
          </p:cNvCxnSpPr>
          <p:nvPr/>
        </p:nvCxnSpPr>
        <p:spPr>
          <a:xfrm>
            <a:off x="7575182" y="4492911"/>
            <a:ext cx="3263142" cy="4704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3DB8B91-DC71-6148-83BD-1395C8170DBC}"/>
              </a:ext>
            </a:extLst>
          </p:cNvPr>
          <p:cNvCxnSpPr>
            <a:cxnSpLocks/>
          </p:cNvCxnSpPr>
          <p:nvPr/>
        </p:nvCxnSpPr>
        <p:spPr>
          <a:xfrm>
            <a:off x="9272313" y="5499411"/>
            <a:ext cx="1085296" cy="575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29008F4-EF04-E14A-BDCD-DFBE506363C4}"/>
              </a:ext>
            </a:extLst>
          </p:cNvPr>
          <p:cNvSpPr txBox="1"/>
          <p:nvPr/>
        </p:nvSpPr>
        <p:spPr>
          <a:xfrm>
            <a:off x="10793510" y="4724410"/>
            <a:ext cx="1331259" cy="914400"/>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Network analysis</a:t>
            </a:r>
          </a:p>
        </p:txBody>
      </p:sp>
      <p:cxnSp>
        <p:nvCxnSpPr>
          <p:cNvPr id="102" name="Straight Arrow Connector 101">
            <a:extLst>
              <a:ext uri="{FF2B5EF4-FFF2-40B4-BE49-F238E27FC236}">
                <a16:creationId xmlns:a16="http://schemas.microsoft.com/office/drawing/2014/main" id="{679EB924-8FBB-144D-B851-C5733EF3BD22}"/>
              </a:ext>
            </a:extLst>
          </p:cNvPr>
          <p:cNvCxnSpPr>
            <a:cxnSpLocks/>
          </p:cNvCxnSpPr>
          <p:nvPr/>
        </p:nvCxnSpPr>
        <p:spPr>
          <a:xfrm>
            <a:off x="9239808" y="5490865"/>
            <a:ext cx="2075897" cy="584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EDADB70F-C061-9940-9D53-175FFA94E96A}"/>
              </a:ext>
            </a:extLst>
          </p:cNvPr>
          <p:cNvSpPr txBox="1"/>
          <p:nvPr/>
        </p:nvSpPr>
        <p:spPr>
          <a:xfrm>
            <a:off x="11275353" y="604671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7" name="TextBox 46">
            <a:extLst>
              <a:ext uri="{FF2B5EF4-FFF2-40B4-BE49-F238E27FC236}">
                <a16:creationId xmlns:a16="http://schemas.microsoft.com/office/drawing/2014/main" id="{385C3FA9-2474-4D41-A269-9F34A28FC7CA}"/>
              </a:ext>
            </a:extLst>
          </p:cNvPr>
          <p:cNvSpPr txBox="1"/>
          <p:nvPr/>
        </p:nvSpPr>
        <p:spPr>
          <a:xfrm>
            <a:off x="2658038" y="1985681"/>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8" name="TextBox 47">
            <a:extLst>
              <a:ext uri="{FF2B5EF4-FFF2-40B4-BE49-F238E27FC236}">
                <a16:creationId xmlns:a16="http://schemas.microsoft.com/office/drawing/2014/main" id="{017495CF-ADB6-3D46-8EF4-D30BF9847C1C}"/>
              </a:ext>
            </a:extLst>
          </p:cNvPr>
          <p:cNvSpPr txBox="1"/>
          <p:nvPr/>
        </p:nvSpPr>
        <p:spPr>
          <a:xfrm>
            <a:off x="2317382" y="4883539"/>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1" name="TextBox 50">
            <a:extLst>
              <a:ext uri="{FF2B5EF4-FFF2-40B4-BE49-F238E27FC236}">
                <a16:creationId xmlns:a16="http://schemas.microsoft.com/office/drawing/2014/main" id="{9BFEDE36-D6CC-0E43-8985-5A0C4E09B3C2}"/>
              </a:ext>
            </a:extLst>
          </p:cNvPr>
          <p:cNvSpPr txBox="1"/>
          <p:nvPr/>
        </p:nvSpPr>
        <p:spPr>
          <a:xfrm>
            <a:off x="9531717" y="40345"/>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2" name="TextBox 51">
            <a:extLst>
              <a:ext uri="{FF2B5EF4-FFF2-40B4-BE49-F238E27FC236}">
                <a16:creationId xmlns:a16="http://schemas.microsoft.com/office/drawing/2014/main" id="{5AB9FAF0-4FE7-A540-9A5F-6358AFFF6DD7}"/>
              </a:ext>
            </a:extLst>
          </p:cNvPr>
          <p:cNvSpPr txBox="1"/>
          <p:nvPr/>
        </p:nvSpPr>
        <p:spPr>
          <a:xfrm>
            <a:off x="10464046" y="768704"/>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4" name="TextBox 53">
            <a:extLst>
              <a:ext uri="{FF2B5EF4-FFF2-40B4-BE49-F238E27FC236}">
                <a16:creationId xmlns:a16="http://schemas.microsoft.com/office/drawing/2014/main" id="{0E3DA5FA-7212-9E4C-B217-629376429DD7}"/>
              </a:ext>
            </a:extLst>
          </p:cNvPr>
          <p:cNvSpPr txBox="1"/>
          <p:nvPr/>
        </p:nvSpPr>
        <p:spPr>
          <a:xfrm>
            <a:off x="9206753" y="1501066"/>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5" name="TextBox 54">
            <a:extLst>
              <a:ext uri="{FF2B5EF4-FFF2-40B4-BE49-F238E27FC236}">
                <a16:creationId xmlns:a16="http://schemas.microsoft.com/office/drawing/2014/main" id="{7BFF2ADA-CD10-764C-AC6B-4AD49E2DC091}"/>
              </a:ext>
            </a:extLst>
          </p:cNvPr>
          <p:cNvSpPr txBox="1"/>
          <p:nvPr/>
        </p:nvSpPr>
        <p:spPr>
          <a:xfrm>
            <a:off x="9345699" y="2205281"/>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6" name="TextBox 55">
            <a:extLst>
              <a:ext uri="{FF2B5EF4-FFF2-40B4-BE49-F238E27FC236}">
                <a16:creationId xmlns:a16="http://schemas.microsoft.com/office/drawing/2014/main" id="{BF0369BC-CE24-CC41-8D0A-1BEE019883E7}"/>
              </a:ext>
            </a:extLst>
          </p:cNvPr>
          <p:cNvSpPr txBox="1"/>
          <p:nvPr/>
        </p:nvSpPr>
        <p:spPr>
          <a:xfrm>
            <a:off x="10177182" y="606464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7" name="TextBox 56">
            <a:extLst>
              <a:ext uri="{FF2B5EF4-FFF2-40B4-BE49-F238E27FC236}">
                <a16:creationId xmlns:a16="http://schemas.microsoft.com/office/drawing/2014/main" id="{0D18F235-AB5D-134B-ABA2-188573315D88}"/>
              </a:ext>
            </a:extLst>
          </p:cNvPr>
          <p:cNvSpPr txBox="1"/>
          <p:nvPr/>
        </p:nvSpPr>
        <p:spPr>
          <a:xfrm>
            <a:off x="443753" y="295835"/>
            <a:ext cx="3442447" cy="430306"/>
          </a:xfrm>
          <a:prstGeom prst="rect">
            <a:avLst/>
          </a:prstGeom>
          <a:noFill/>
          <a:ln>
            <a:noFill/>
          </a:ln>
        </p:spPr>
        <p:txBody>
          <a:bodyPr wrap="square" rtlCol="0" anchor="ctr" anchorCtr="0">
            <a:noAutofit/>
          </a:bodyPr>
          <a:lstStyle/>
          <a:p>
            <a:pPr>
              <a:spcAft>
                <a:spcPts val="600"/>
              </a:spcAft>
            </a:pPr>
            <a:r>
              <a:rPr lang="en-US" sz="2000" b="1" u="sng" dirty="0" err="1">
                <a:latin typeface="Helvetica" charset="0"/>
                <a:ea typeface="Times New Roman" charset="0"/>
                <a:cs typeface="Arial" charset="0"/>
              </a:rPr>
              <a:t>scRNA-seq</a:t>
            </a:r>
            <a:r>
              <a:rPr lang="en-US" sz="2000" b="1" u="sng" dirty="0">
                <a:latin typeface="Helvetica" charset="0"/>
                <a:ea typeface="Times New Roman" charset="0"/>
                <a:cs typeface="Arial" charset="0"/>
              </a:rPr>
              <a:t> steps:</a:t>
            </a:r>
          </a:p>
        </p:txBody>
      </p:sp>
      <p:sp>
        <p:nvSpPr>
          <p:cNvPr id="58" name="TextBox 57">
            <a:extLst>
              <a:ext uri="{FF2B5EF4-FFF2-40B4-BE49-F238E27FC236}">
                <a16:creationId xmlns:a16="http://schemas.microsoft.com/office/drawing/2014/main" id="{DEDA2DBB-2C90-FA48-BA9F-FA3D9DF0F901}"/>
              </a:ext>
            </a:extLst>
          </p:cNvPr>
          <p:cNvSpPr txBox="1"/>
          <p:nvPr/>
        </p:nvSpPr>
        <p:spPr>
          <a:xfrm>
            <a:off x="9605675" y="2855220"/>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9" name="TextBox 58">
            <a:extLst>
              <a:ext uri="{FF2B5EF4-FFF2-40B4-BE49-F238E27FC236}">
                <a16:creationId xmlns:a16="http://schemas.microsoft.com/office/drawing/2014/main" id="{0E759890-526D-224B-B7F4-723B9EFFCF6C}"/>
              </a:ext>
            </a:extLst>
          </p:cNvPr>
          <p:cNvSpPr txBox="1"/>
          <p:nvPr/>
        </p:nvSpPr>
        <p:spPr>
          <a:xfrm>
            <a:off x="7924808" y="4002065"/>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60" name="TextBox 59">
            <a:extLst>
              <a:ext uri="{FF2B5EF4-FFF2-40B4-BE49-F238E27FC236}">
                <a16:creationId xmlns:a16="http://schemas.microsoft.com/office/drawing/2014/main" id="{C203EA00-CF1B-AE41-A78E-2D883A11840F}"/>
              </a:ext>
            </a:extLst>
          </p:cNvPr>
          <p:cNvSpPr txBox="1"/>
          <p:nvPr/>
        </p:nvSpPr>
        <p:spPr>
          <a:xfrm>
            <a:off x="5929037" y="4827489"/>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Tree>
    <p:extLst>
      <p:ext uri="{BB962C8B-B14F-4D97-AF65-F5344CB8AC3E}">
        <p14:creationId xmlns:p14="http://schemas.microsoft.com/office/powerpoint/2010/main" val="28761073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409AC6-3F8A-CE45-A286-3DA80860CF13}"/>
              </a:ext>
            </a:extLst>
          </p:cNvPr>
          <p:cNvSpPr>
            <a:spLocks noGrp="1"/>
          </p:cNvSpPr>
          <p:nvPr>
            <p:ph type="body" sz="quarter" idx="10"/>
          </p:nvPr>
        </p:nvSpPr>
        <p:spPr>
          <a:xfrm>
            <a:off x="838200" y="1876483"/>
            <a:ext cx="10515600" cy="2846933"/>
          </a:xfrm>
        </p:spPr>
        <p:txBody>
          <a:bodyPr/>
          <a:lstStyle/>
          <a:p>
            <a:r>
              <a:rPr lang="en-US" dirty="0"/>
              <a:t>Multiple algorithms might be required in the same project</a:t>
            </a:r>
          </a:p>
          <a:p>
            <a:endParaRPr lang="en-US" dirty="0"/>
          </a:p>
          <a:p>
            <a:endParaRPr lang="en-US" sz="500" dirty="0"/>
          </a:p>
          <a:p>
            <a:r>
              <a:rPr lang="en-US" dirty="0"/>
              <a:t>One-size-fits-all solution not available</a:t>
            </a:r>
          </a:p>
          <a:p>
            <a:endParaRPr lang="en-US" dirty="0"/>
          </a:p>
          <a:p>
            <a:pPr marL="0" indent="0">
              <a:buNone/>
            </a:pPr>
            <a:endParaRPr lang="en-US" sz="500" dirty="0"/>
          </a:p>
          <a:p>
            <a:r>
              <a:rPr lang="en-US" dirty="0"/>
              <a:t>Observed patterns in data may be new biology or artifacts</a:t>
            </a:r>
          </a:p>
        </p:txBody>
      </p:sp>
      <p:sp>
        <p:nvSpPr>
          <p:cNvPr id="3" name="Title 2">
            <a:extLst>
              <a:ext uri="{FF2B5EF4-FFF2-40B4-BE49-F238E27FC236}">
                <a16:creationId xmlns:a16="http://schemas.microsoft.com/office/drawing/2014/main" id="{0E8A04B8-B346-464A-8298-82FCCC05F85A}"/>
              </a:ext>
            </a:extLst>
          </p:cNvPr>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2726989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E197AD-38F5-8C44-9E58-0DBC96F980E2}"/>
              </a:ext>
            </a:extLst>
          </p:cNvPr>
          <p:cNvSpPr>
            <a:spLocks noGrp="1"/>
          </p:cNvSpPr>
          <p:nvPr>
            <p:ph type="body" sz="quarter" idx="10"/>
          </p:nvPr>
        </p:nvSpPr>
        <p:spPr>
          <a:xfrm>
            <a:off x="838200" y="1876483"/>
            <a:ext cx="10515600" cy="2978251"/>
          </a:xfrm>
        </p:spPr>
        <p:txBody>
          <a:bodyPr/>
          <a:lstStyle/>
          <a:p>
            <a:r>
              <a:rPr lang="en-US" i="1" dirty="0"/>
              <a:t>Session 3</a:t>
            </a:r>
            <a:r>
              <a:rPr lang="en-US" dirty="0"/>
              <a:t>: Advanced discussion on normalization, differential analysis, and batch-correction. (Thurs)</a:t>
            </a:r>
          </a:p>
          <a:p>
            <a:endParaRPr lang="en-US" sz="1000" dirty="0"/>
          </a:p>
          <a:p>
            <a:r>
              <a:rPr lang="en-US" i="1" dirty="0"/>
              <a:t>Session 4</a:t>
            </a:r>
            <a:r>
              <a:rPr lang="en-US" dirty="0"/>
              <a:t>: Network analysis of single-cell data, additional topics, Q&amp;A. (Fri)</a:t>
            </a:r>
          </a:p>
          <a:p>
            <a:endParaRPr lang="en-US" dirty="0"/>
          </a:p>
          <a:p>
            <a:r>
              <a:rPr lang="en-US" dirty="0"/>
              <a:t>Machine Learning workshop (Nov. 19)</a:t>
            </a:r>
          </a:p>
        </p:txBody>
      </p:sp>
      <p:sp>
        <p:nvSpPr>
          <p:cNvPr id="5" name="Title 4">
            <a:extLst>
              <a:ext uri="{FF2B5EF4-FFF2-40B4-BE49-F238E27FC236}">
                <a16:creationId xmlns:a16="http://schemas.microsoft.com/office/drawing/2014/main" id="{09B82B15-5DB8-DF45-A0B7-B76280A70CF4}"/>
              </a:ext>
            </a:extLst>
          </p:cNvPr>
          <p:cNvSpPr>
            <a:spLocks noGrp="1"/>
          </p:cNvSpPr>
          <p:nvPr>
            <p:ph type="title"/>
          </p:nvPr>
        </p:nvSpPr>
        <p:spPr/>
        <p:txBody>
          <a:bodyPr>
            <a:normAutofit/>
          </a:bodyPr>
          <a:lstStyle/>
          <a:p>
            <a:r>
              <a:rPr lang="en-US" sz="3600" dirty="0"/>
              <a:t>Upcoming sessions</a:t>
            </a:r>
          </a:p>
        </p:txBody>
      </p:sp>
    </p:spTree>
    <p:extLst>
      <p:ext uri="{BB962C8B-B14F-4D97-AF65-F5344CB8AC3E}">
        <p14:creationId xmlns:p14="http://schemas.microsoft.com/office/powerpoint/2010/main" val="38760271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AF1FB6-9DA7-4143-8B16-5362A32969EA}"/>
              </a:ext>
            </a:extLst>
          </p:cNvPr>
          <p:cNvSpPr>
            <a:spLocks noGrp="1"/>
          </p:cNvSpPr>
          <p:nvPr>
            <p:ph type="body" sz="quarter" idx="10"/>
          </p:nvPr>
        </p:nvSpPr>
        <p:spPr>
          <a:xfrm>
            <a:off x="838200" y="1876483"/>
            <a:ext cx="10515600" cy="3402470"/>
          </a:xfrm>
        </p:spPr>
        <p:txBody>
          <a:bodyPr/>
          <a:lstStyle/>
          <a:p>
            <a:r>
              <a:rPr lang="en-US" dirty="0"/>
              <a:t>Wynton Slack channel</a:t>
            </a:r>
          </a:p>
          <a:p>
            <a:pPr lvl="1"/>
            <a:r>
              <a:rPr lang="en-US" dirty="0" err="1"/>
              <a:t>ucsf-wynton.slack.com</a:t>
            </a:r>
            <a:endParaRPr lang="en-US" dirty="0"/>
          </a:p>
          <a:p>
            <a:pPr marL="457200" lvl="1" indent="0">
              <a:buNone/>
            </a:pPr>
            <a:endParaRPr lang="en-US" dirty="0"/>
          </a:p>
          <a:p>
            <a:r>
              <a:rPr lang="en-US" dirty="0"/>
              <a:t>Gladstone Bioinformatics Core slack channel</a:t>
            </a:r>
          </a:p>
          <a:p>
            <a:pPr lvl="1"/>
            <a:r>
              <a:rPr lang="en-US" dirty="0">
                <a:hlinkClick r:id="rId2"/>
              </a:rPr>
              <a:t>https://gladstoneinstitutes.slack.com/archives/C0145F1L7QS</a:t>
            </a:r>
            <a:endParaRPr lang="en-US" dirty="0"/>
          </a:p>
          <a:p>
            <a:pPr marL="457200" lvl="1" indent="0">
              <a:buNone/>
            </a:pPr>
            <a:endParaRPr lang="en-US" dirty="0"/>
          </a:p>
          <a:p>
            <a:r>
              <a:rPr lang="en-US" dirty="0"/>
              <a:t>Wynton tutorials</a:t>
            </a:r>
          </a:p>
          <a:p>
            <a:pPr lvl="1"/>
            <a:r>
              <a:rPr lang="en-US" dirty="0"/>
              <a:t>https://</a:t>
            </a:r>
            <a:r>
              <a:rPr lang="en-US" dirty="0" err="1"/>
              <a:t>github.com</a:t>
            </a:r>
            <a:r>
              <a:rPr lang="en-US" dirty="0"/>
              <a:t>/</a:t>
            </a:r>
            <a:r>
              <a:rPr lang="en-US" dirty="0" err="1"/>
              <a:t>ucsf-wynton</a:t>
            </a:r>
            <a:r>
              <a:rPr lang="en-US" dirty="0"/>
              <a:t>/tutorials/wiki</a:t>
            </a:r>
          </a:p>
        </p:txBody>
      </p:sp>
      <p:sp>
        <p:nvSpPr>
          <p:cNvPr id="3" name="Title 2">
            <a:extLst>
              <a:ext uri="{FF2B5EF4-FFF2-40B4-BE49-F238E27FC236}">
                <a16:creationId xmlns:a16="http://schemas.microsoft.com/office/drawing/2014/main" id="{7D34DF98-6C63-934D-BC94-FE153F21CF18}"/>
              </a:ext>
            </a:extLst>
          </p:cNvPr>
          <p:cNvSpPr>
            <a:spLocks noGrp="1"/>
          </p:cNvSpPr>
          <p:nvPr>
            <p:ph type="title"/>
          </p:nvPr>
        </p:nvSpPr>
        <p:spPr>
          <a:xfrm>
            <a:off x="838200" y="365125"/>
            <a:ext cx="10515600" cy="1325563"/>
          </a:xfrm>
        </p:spPr>
        <p:txBody>
          <a:bodyPr/>
          <a:lstStyle/>
          <a:p>
            <a:r>
              <a:rPr lang="en-US" dirty="0"/>
              <a:t>Helpful resources</a:t>
            </a:r>
          </a:p>
        </p:txBody>
      </p:sp>
    </p:spTree>
    <p:extLst>
      <p:ext uri="{BB962C8B-B14F-4D97-AF65-F5344CB8AC3E}">
        <p14:creationId xmlns:p14="http://schemas.microsoft.com/office/powerpoint/2010/main" val="23893114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2741519-BE24-CD46-917C-973842317CBC}"/>
              </a:ext>
            </a:extLst>
          </p:cNvPr>
          <p:cNvSpPr>
            <a:spLocks noGrp="1"/>
          </p:cNvSpPr>
          <p:nvPr>
            <p:ph type="body" sz="quarter" idx="10"/>
          </p:nvPr>
        </p:nvSpPr>
        <p:spPr>
          <a:xfrm>
            <a:off x="838200" y="1876483"/>
            <a:ext cx="10515600" cy="1419876"/>
          </a:xfrm>
        </p:spPr>
        <p:txBody>
          <a:bodyPr/>
          <a:lstStyle/>
          <a:p>
            <a:r>
              <a:rPr lang="en-US" dirty="0">
                <a:hlinkClick r:id="rId2"/>
              </a:rPr>
              <a:t>https://www.surveymonkey.com/r/RRTZPTC</a:t>
            </a:r>
            <a:endParaRPr lang="en-US" dirty="0"/>
          </a:p>
          <a:p>
            <a:endParaRPr lang="en-US" dirty="0"/>
          </a:p>
          <a:p>
            <a:r>
              <a:rPr lang="en-US" dirty="0"/>
              <a:t>~3 min.</a:t>
            </a:r>
          </a:p>
        </p:txBody>
      </p:sp>
      <p:sp>
        <p:nvSpPr>
          <p:cNvPr id="5" name="Title 4">
            <a:extLst>
              <a:ext uri="{FF2B5EF4-FFF2-40B4-BE49-F238E27FC236}">
                <a16:creationId xmlns:a16="http://schemas.microsoft.com/office/drawing/2014/main" id="{EA243F3D-84FD-1B47-961E-CAF8E18955BD}"/>
              </a:ext>
            </a:extLst>
          </p:cNvPr>
          <p:cNvSpPr>
            <a:spLocks noGrp="1"/>
          </p:cNvSpPr>
          <p:nvPr>
            <p:ph type="title"/>
          </p:nvPr>
        </p:nvSpPr>
        <p:spPr/>
        <p:txBody>
          <a:bodyPr/>
          <a:lstStyle/>
          <a:p>
            <a:r>
              <a:rPr lang="en-US" dirty="0"/>
              <a:t>Your feedback is important to us!</a:t>
            </a:r>
          </a:p>
        </p:txBody>
      </p:sp>
    </p:spTree>
    <p:extLst>
      <p:ext uri="{BB962C8B-B14F-4D97-AF65-F5344CB8AC3E}">
        <p14:creationId xmlns:p14="http://schemas.microsoft.com/office/powerpoint/2010/main" val="1035104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415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E197AD-38F5-8C44-9E58-0DBC96F980E2}"/>
              </a:ext>
            </a:extLst>
          </p:cNvPr>
          <p:cNvSpPr>
            <a:spLocks noGrp="1"/>
          </p:cNvSpPr>
          <p:nvPr>
            <p:ph type="body" sz="quarter" idx="10"/>
          </p:nvPr>
        </p:nvSpPr>
        <p:spPr>
          <a:xfrm>
            <a:off x="838200" y="1876483"/>
            <a:ext cx="10515600" cy="4287328"/>
          </a:xfrm>
        </p:spPr>
        <p:txBody>
          <a:bodyPr/>
          <a:lstStyle/>
          <a:p>
            <a:r>
              <a:rPr lang="en-US" i="1" dirty="0"/>
              <a:t>Session 1</a:t>
            </a:r>
            <a:r>
              <a:rPr lang="en-US" dirty="0"/>
              <a:t>: Load the data, quality control, normalization, feature selection, dimensionality reduction. (Mon)</a:t>
            </a:r>
          </a:p>
          <a:p>
            <a:endParaRPr lang="en-US" sz="1000" dirty="0"/>
          </a:p>
          <a:p>
            <a:r>
              <a:rPr lang="en-US" i="1" dirty="0"/>
              <a:t>Session 2</a:t>
            </a:r>
            <a:r>
              <a:rPr lang="en-US" dirty="0"/>
              <a:t>: Dimensionality reduction (continued), clustering, finding marker genes. (Tues)</a:t>
            </a:r>
          </a:p>
          <a:p>
            <a:endParaRPr lang="en-US" sz="1000" dirty="0"/>
          </a:p>
          <a:p>
            <a:r>
              <a:rPr lang="en-US" i="1" dirty="0"/>
              <a:t>Session 3</a:t>
            </a:r>
            <a:r>
              <a:rPr lang="en-US" dirty="0"/>
              <a:t>: Advanced discussion on normalization, differential analysis, and batch-correction. (Thurs)</a:t>
            </a:r>
          </a:p>
          <a:p>
            <a:endParaRPr lang="en-US" sz="1000" dirty="0"/>
          </a:p>
          <a:p>
            <a:r>
              <a:rPr lang="en-US" i="1" dirty="0"/>
              <a:t>Session 4</a:t>
            </a:r>
            <a:r>
              <a:rPr lang="en-US" dirty="0"/>
              <a:t>: Network analysis of single-cell data, additional topics, Q&amp;A. (Fri)</a:t>
            </a:r>
          </a:p>
        </p:txBody>
      </p:sp>
      <p:sp>
        <p:nvSpPr>
          <p:cNvPr id="5" name="Title 4">
            <a:extLst>
              <a:ext uri="{FF2B5EF4-FFF2-40B4-BE49-F238E27FC236}">
                <a16:creationId xmlns:a16="http://schemas.microsoft.com/office/drawing/2014/main" id="{09B82B15-5DB8-DF45-A0B7-B76280A70CF4}"/>
              </a:ext>
            </a:extLst>
          </p:cNvPr>
          <p:cNvSpPr>
            <a:spLocks noGrp="1"/>
          </p:cNvSpPr>
          <p:nvPr>
            <p:ph type="title"/>
          </p:nvPr>
        </p:nvSpPr>
        <p:spPr/>
        <p:txBody>
          <a:bodyPr>
            <a:normAutofit/>
          </a:bodyPr>
          <a:lstStyle/>
          <a:p>
            <a:r>
              <a:rPr lang="en-US" sz="3600" dirty="0"/>
              <a:t>More discussion later</a:t>
            </a:r>
          </a:p>
        </p:txBody>
      </p:sp>
    </p:spTree>
    <p:extLst>
      <p:ext uri="{BB962C8B-B14F-4D97-AF65-F5344CB8AC3E}">
        <p14:creationId xmlns:p14="http://schemas.microsoft.com/office/powerpoint/2010/main" val="2844988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455810-65BE-1A45-9D18-D3A82A6B843C}"/>
              </a:ext>
            </a:extLst>
          </p:cNvPr>
          <p:cNvSpPr txBox="1"/>
          <p:nvPr/>
        </p:nvSpPr>
        <p:spPr>
          <a:xfrm>
            <a:off x="443753" y="295835"/>
            <a:ext cx="3442447" cy="430306"/>
          </a:xfrm>
          <a:prstGeom prst="rect">
            <a:avLst/>
          </a:prstGeom>
          <a:noFill/>
          <a:ln>
            <a:noFill/>
          </a:ln>
        </p:spPr>
        <p:txBody>
          <a:bodyPr wrap="square" rtlCol="0" anchor="ctr" anchorCtr="0">
            <a:noAutofit/>
          </a:bodyPr>
          <a:lstStyle/>
          <a:p>
            <a:pPr>
              <a:spcAft>
                <a:spcPts val="600"/>
              </a:spcAft>
            </a:pPr>
            <a:r>
              <a:rPr lang="en-US" sz="2000" b="1" u="sng" dirty="0" err="1">
                <a:latin typeface="Helvetica" charset="0"/>
                <a:ea typeface="Times New Roman" charset="0"/>
                <a:cs typeface="Arial" charset="0"/>
              </a:rPr>
              <a:t>scRNA-seq</a:t>
            </a:r>
            <a:r>
              <a:rPr lang="en-US" sz="2000" b="1" u="sng" dirty="0">
                <a:latin typeface="Helvetica" charset="0"/>
                <a:ea typeface="Times New Roman" charset="0"/>
                <a:cs typeface="Arial" charset="0"/>
              </a:rPr>
              <a:t> steps:</a:t>
            </a:r>
          </a:p>
        </p:txBody>
      </p:sp>
      <p:sp>
        <p:nvSpPr>
          <p:cNvPr id="7" name="TextBox 6">
            <a:extLst>
              <a:ext uri="{FF2B5EF4-FFF2-40B4-BE49-F238E27FC236}">
                <a16:creationId xmlns:a16="http://schemas.microsoft.com/office/drawing/2014/main" id="{2802A70C-F6CE-814F-9345-211D7DAC8644}"/>
              </a:ext>
            </a:extLst>
          </p:cNvPr>
          <p:cNvSpPr txBox="1"/>
          <p:nvPr/>
        </p:nvSpPr>
        <p:spPr>
          <a:xfrm>
            <a:off x="1062315" y="2030506"/>
            <a:ext cx="150607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Library preparation</a:t>
            </a:r>
          </a:p>
        </p:txBody>
      </p:sp>
      <p:sp>
        <p:nvSpPr>
          <p:cNvPr id="8" name="TextBox 7">
            <a:extLst>
              <a:ext uri="{FF2B5EF4-FFF2-40B4-BE49-F238E27FC236}">
                <a16:creationId xmlns:a16="http://schemas.microsoft.com/office/drawing/2014/main" id="{CBD20B04-3239-AA40-91E0-B04E574E0F34}"/>
              </a:ext>
            </a:extLst>
          </p:cNvPr>
          <p:cNvSpPr txBox="1"/>
          <p:nvPr/>
        </p:nvSpPr>
        <p:spPr>
          <a:xfrm>
            <a:off x="820268" y="887505"/>
            <a:ext cx="182880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Experiment design</a:t>
            </a:r>
          </a:p>
        </p:txBody>
      </p:sp>
      <p:sp>
        <p:nvSpPr>
          <p:cNvPr id="9" name="TextBox 8">
            <a:extLst>
              <a:ext uri="{FF2B5EF4-FFF2-40B4-BE49-F238E27FC236}">
                <a16:creationId xmlns:a16="http://schemas.microsoft.com/office/drawing/2014/main" id="{A47C8CE7-0457-824A-B83A-7A49C0E4DA7A}"/>
              </a:ext>
            </a:extLst>
          </p:cNvPr>
          <p:cNvSpPr txBox="1"/>
          <p:nvPr/>
        </p:nvSpPr>
        <p:spPr>
          <a:xfrm>
            <a:off x="591670" y="2729754"/>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Deep sequencing</a:t>
            </a:r>
          </a:p>
        </p:txBody>
      </p:sp>
      <p:sp>
        <p:nvSpPr>
          <p:cNvPr id="10" name="TextBox 9">
            <a:extLst>
              <a:ext uri="{FF2B5EF4-FFF2-40B4-BE49-F238E27FC236}">
                <a16:creationId xmlns:a16="http://schemas.microsoft.com/office/drawing/2014/main" id="{FC6D2F79-0962-ED43-A50C-95453FEE9A9B}"/>
              </a:ext>
            </a:extLst>
          </p:cNvPr>
          <p:cNvSpPr txBox="1"/>
          <p:nvPr/>
        </p:nvSpPr>
        <p:spPr>
          <a:xfrm>
            <a:off x="685799" y="3832412"/>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Demultiplex, align and count</a:t>
            </a:r>
          </a:p>
          <a:p>
            <a:pPr algn="ctr">
              <a:spcAft>
                <a:spcPts val="600"/>
              </a:spcAft>
            </a:pPr>
            <a:r>
              <a:rPr lang="en-US" dirty="0">
                <a:latin typeface="Helvetica" charset="0"/>
                <a:ea typeface="Times New Roman" charset="0"/>
                <a:cs typeface="Arial" charset="0"/>
              </a:rPr>
              <a:t>(Pre-processing)</a:t>
            </a:r>
          </a:p>
        </p:txBody>
      </p:sp>
      <p:sp>
        <p:nvSpPr>
          <p:cNvPr id="11" name="TextBox 10">
            <a:extLst>
              <a:ext uri="{FF2B5EF4-FFF2-40B4-BE49-F238E27FC236}">
                <a16:creationId xmlns:a16="http://schemas.microsoft.com/office/drawing/2014/main" id="{E321A3BE-BDF7-8444-8007-6ADCC112A94A}"/>
              </a:ext>
            </a:extLst>
          </p:cNvPr>
          <p:cNvSpPr txBox="1"/>
          <p:nvPr/>
        </p:nvSpPr>
        <p:spPr>
          <a:xfrm>
            <a:off x="524435" y="5042650"/>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Count matrix</a:t>
            </a:r>
          </a:p>
        </p:txBody>
      </p:sp>
      <p:cxnSp>
        <p:nvCxnSpPr>
          <p:cNvPr id="13" name="Straight Arrow Connector 12">
            <a:extLst>
              <a:ext uri="{FF2B5EF4-FFF2-40B4-BE49-F238E27FC236}">
                <a16:creationId xmlns:a16="http://schemas.microsoft.com/office/drawing/2014/main" id="{5612D218-8957-3741-8E30-DEEFFDA36808}"/>
              </a:ext>
            </a:extLst>
          </p:cNvPr>
          <p:cNvCxnSpPr>
            <a:cxnSpLocks/>
          </p:cNvCxnSpPr>
          <p:nvPr/>
        </p:nvCxnSpPr>
        <p:spPr>
          <a:xfrm>
            <a:off x="1748115" y="1452282"/>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8AC156-724C-6E4B-8D17-70A0EC809332}"/>
              </a:ext>
            </a:extLst>
          </p:cNvPr>
          <p:cNvCxnSpPr>
            <a:cxnSpLocks/>
          </p:cNvCxnSpPr>
          <p:nvPr/>
        </p:nvCxnSpPr>
        <p:spPr>
          <a:xfrm>
            <a:off x="1748115" y="255942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A12A64D-1997-5C46-936D-95E33EBA866A}"/>
              </a:ext>
            </a:extLst>
          </p:cNvPr>
          <p:cNvCxnSpPr>
            <a:cxnSpLocks/>
          </p:cNvCxnSpPr>
          <p:nvPr/>
        </p:nvCxnSpPr>
        <p:spPr>
          <a:xfrm>
            <a:off x="1752598" y="338417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D2E0144-98BD-8F4D-843C-18A8432CD9A8}"/>
              </a:ext>
            </a:extLst>
          </p:cNvPr>
          <p:cNvCxnSpPr>
            <a:cxnSpLocks/>
          </p:cNvCxnSpPr>
          <p:nvPr/>
        </p:nvCxnSpPr>
        <p:spPr>
          <a:xfrm>
            <a:off x="1743634" y="4787145"/>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EAC5BA6-C758-E644-944A-D9717B9DB042}"/>
              </a:ext>
            </a:extLst>
          </p:cNvPr>
          <p:cNvSpPr txBox="1"/>
          <p:nvPr/>
        </p:nvSpPr>
        <p:spPr>
          <a:xfrm>
            <a:off x="7422773" y="-188256"/>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Read counts matrix</a:t>
            </a:r>
          </a:p>
        </p:txBody>
      </p:sp>
      <p:sp>
        <p:nvSpPr>
          <p:cNvPr id="20" name="TextBox 19">
            <a:extLst>
              <a:ext uri="{FF2B5EF4-FFF2-40B4-BE49-F238E27FC236}">
                <a16:creationId xmlns:a16="http://schemas.microsoft.com/office/drawing/2014/main" id="{2D0AB9CA-3040-CD46-9591-34567DEDCB29}"/>
              </a:ext>
            </a:extLst>
          </p:cNvPr>
          <p:cNvSpPr txBox="1"/>
          <p:nvPr/>
        </p:nvSpPr>
        <p:spPr>
          <a:xfrm>
            <a:off x="7360021" y="542365"/>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Quality control and filter poor quality cells</a:t>
            </a:r>
          </a:p>
        </p:txBody>
      </p:sp>
      <p:sp>
        <p:nvSpPr>
          <p:cNvPr id="21" name="TextBox 20">
            <a:extLst>
              <a:ext uri="{FF2B5EF4-FFF2-40B4-BE49-F238E27FC236}">
                <a16:creationId xmlns:a16="http://schemas.microsoft.com/office/drawing/2014/main" id="{5FC37CC2-DFC4-D046-923E-DC8A8F3EE9AB}"/>
              </a:ext>
            </a:extLst>
          </p:cNvPr>
          <p:cNvSpPr txBox="1"/>
          <p:nvPr/>
        </p:nvSpPr>
        <p:spPr>
          <a:xfrm>
            <a:off x="7454150" y="128195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Normalization</a:t>
            </a:r>
          </a:p>
        </p:txBody>
      </p:sp>
      <p:sp>
        <p:nvSpPr>
          <p:cNvPr id="22" name="TextBox 21">
            <a:extLst>
              <a:ext uri="{FF2B5EF4-FFF2-40B4-BE49-F238E27FC236}">
                <a16:creationId xmlns:a16="http://schemas.microsoft.com/office/drawing/2014/main" id="{0643F9FD-A522-2445-B2B6-8A56F73DCFDC}"/>
              </a:ext>
            </a:extLst>
          </p:cNvPr>
          <p:cNvSpPr txBox="1"/>
          <p:nvPr/>
        </p:nvSpPr>
        <p:spPr>
          <a:xfrm>
            <a:off x="7481044" y="2021547"/>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Feature selection</a:t>
            </a:r>
          </a:p>
        </p:txBody>
      </p:sp>
      <p:sp>
        <p:nvSpPr>
          <p:cNvPr id="23" name="TextBox 22">
            <a:extLst>
              <a:ext uri="{FF2B5EF4-FFF2-40B4-BE49-F238E27FC236}">
                <a16:creationId xmlns:a16="http://schemas.microsoft.com/office/drawing/2014/main" id="{12072B87-83EA-ED4F-8475-AF278071C815}"/>
              </a:ext>
            </a:extLst>
          </p:cNvPr>
          <p:cNvSpPr txBox="1"/>
          <p:nvPr/>
        </p:nvSpPr>
        <p:spPr>
          <a:xfrm>
            <a:off x="7376826" y="268939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Dimensionality reduction</a:t>
            </a:r>
          </a:p>
        </p:txBody>
      </p:sp>
      <p:sp>
        <p:nvSpPr>
          <p:cNvPr id="24" name="TextBox 23">
            <a:extLst>
              <a:ext uri="{FF2B5EF4-FFF2-40B4-BE49-F238E27FC236}">
                <a16:creationId xmlns:a16="http://schemas.microsoft.com/office/drawing/2014/main" id="{06C6C19C-1A73-9540-80FF-E791C8A8AF70}"/>
              </a:ext>
            </a:extLst>
          </p:cNvPr>
          <p:cNvSpPr txBox="1"/>
          <p:nvPr/>
        </p:nvSpPr>
        <p:spPr>
          <a:xfrm>
            <a:off x="6503899" y="3877238"/>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Clustering</a:t>
            </a:r>
          </a:p>
        </p:txBody>
      </p:sp>
      <p:sp>
        <p:nvSpPr>
          <p:cNvPr id="25" name="TextBox 24">
            <a:extLst>
              <a:ext uri="{FF2B5EF4-FFF2-40B4-BE49-F238E27FC236}">
                <a16:creationId xmlns:a16="http://schemas.microsoft.com/office/drawing/2014/main" id="{C7AFEC18-EE66-ED4E-A33C-6C3BA9D125B9}"/>
              </a:ext>
            </a:extLst>
          </p:cNvPr>
          <p:cNvSpPr txBox="1"/>
          <p:nvPr/>
        </p:nvSpPr>
        <p:spPr>
          <a:xfrm>
            <a:off x="6064626" y="4894721"/>
            <a:ext cx="1662955" cy="571494"/>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Find marker genes</a:t>
            </a:r>
          </a:p>
        </p:txBody>
      </p:sp>
      <p:cxnSp>
        <p:nvCxnSpPr>
          <p:cNvPr id="26" name="Straight Arrow Connector 25">
            <a:extLst>
              <a:ext uri="{FF2B5EF4-FFF2-40B4-BE49-F238E27FC236}">
                <a16:creationId xmlns:a16="http://schemas.microsoft.com/office/drawing/2014/main" id="{57FC10DF-C798-FB40-8DC4-1279B8C6E5EA}"/>
              </a:ext>
            </a:extLst>
          </p:cNvPr>
          <p:cNvCxnSpPr>
            <a:cxnSpLocks/>
          </p:cNvCxnSpPr>
          <p:nvPr/>
        </p:nvCxnSpPr>
        <p:spPr>
          <a:xfrm>
            <a:off x="8355104" y="4213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694F7C2-E6A9-054E-A65C-737A16386B7C}"/>
              </a:ext>
            </a:extLst>
          </p:cNvPr>
          <p:cNvCxnSpPr>
            <a:cxnSpLocks/>
          </p:cNvCxnSpPr>
          <p:nvPr/>
        </p:nvCxnSpPr>
        <p:spPr>
          <a:xfrm>
            <a:off x="8346140" y="1138518"/>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EBC7901-1617-0D4A-A615-BF21B4E396EB}"/>
              </a:ext>
            </a:extLst>
          </p:cNvPr>
          <p:cNvCxnSpPr>
            <a:cxnSpLocks/>
          </p:cNvCxnSpPr>
          <p:nvPr/>
        </p:nvCxnSpPr>
        <p:spPr>
          <a:xfrm>
            <a:off x="8346140" y="19184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6DBE1D5-EC65-7A4E-A885-8F6E3614A8CA}"/>
              </a:ext>
            </a:extLst>
          </p:cNvPr>
          <p:cNvCxnSpPr>
            <a:cxnSpLocks/>
          </p:cNvCxnSpPr>
          <p:nvPr/>
        </p:nvCxnSpPr>
        <p:spPr>
          <a:xfrm>
            <a:off x="8346140" y="3312465"/>
            <a:ext cx="1918449" cy="721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76D431F-7E28-B743-9011-74CCF621B182}"/>
              </a:ext>
            </a:extLst>
          </p:cNvPr>
          <p:cNvCxnSpPr>
            <a:cxnSpLocks/>
          </p:cNvCxnSpPr>
          <p:nvPr/>
        </p:nvCxnSpPr>
        <p:spPr>
          <a:xfrm flipH="1">
            <a:off x="7575182" y="3307975"/>
            <a:ext cx="779922" cy="79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F16854B-2D9D-E24B-A0FF-D6C22E62BF0F}"/>
              </a:ext>
            </a:extLst>
          </p:cNvPr>
          <p:cNvCxnSpPr>
            <a:cxnSpLocks/>
          </p:cNvCxnSpPr>
          <p:nvPr/>
        </p:nvCxnSpPr>
        <p:spPr>
          <a:xfrm>
            <a:off x="8373034" y="3307975"/>
            <a:ext cx="3092824" cy="773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7E568DB-9F92-1D41-9843-CAC37E187CD3}"/>
              </a:ext>
            </a:extLst>
          </p:cNvPr>
          <p:cNvSpPr txBox="1"/>
          <p:nvPr/>
        </p:nvSpPr>
        <p:spPr>
          <a:xfrm>
            <a:off x="10107699" y="4007231"/>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3" name="TextBox 42">
            <a:extLst>
              <a:ext uri="{FF2B5EF4-FFF2-40B4-BE49-F238E27FC236}">
                <a16:creationId xmlns:a16="http://schemas.microsoft.com/office/drawing/2014/main" id="{9947AFF1-5602-F24A-91EC-67CFBC737AA5}"/>
              </a:ext>
            </a:extLst>
          </p:cNvPr>
          <p:cNvSpPr txBox="1"/>
          <p:nvPr/>
        </p:nvSpPr>
        <p:spPr>
          <a:xfrm>
            <a:off x="11275354" y="4081176"/>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44" name="Straight Arrow Connector 43">
            <a:extLst>
              <a:ext uri="{FF2B5EF4-FFF2-40B4-BE49-F238E27FC236}">
                <a16:creationId xmlns:a16="http://schemas.microsoft.com/office/drawing/2014/main" id="{1FEE8C7E-2DC7-BE4E-84DF-B9F8DA31CC02}"/>
              </a:ext>
            </a:extLst>
          </p:cNvPr>
          <p:cNvCxnSpPr>
            <a:cxnSpLocks/>
          </p:cNvCxnSpPr>
          <p:nvPr/>
        </p:nvCxnSpPr>
        <p:spPr>
          <a:xfrm>
            <a:off x="7566217" y="4477888"/>
            <a:ext cx="354106" cy="369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6A90507-4E46-354F-A083-A2DDCED46314}"/>
              </a:ext>
            </a:extLst>
          </p:cNvPr>
          <p:cNvCxnSpPr>
            <a:cxnSpLocks/>
          </p:cNvCxnSpPr>
          <p:nvPr/>
        </p:nvCxnSpPr>
        <p:spPr>
          <a:xfrm flipH="1">
            <a:off x="6889380" y="4493601"/>
            <a:ext cx="685802" cy="4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619ED8C-2890-1F4A-8D68-5ED98AB71517}"/>
              </a:ext>
            </a:extLst>
          </p:cNvPr>
          <p:cNvSpPr txBox="1"/>
          <p:nvPr/>
        </p:nvSpPr>
        <p:spPr>
          <a:xfrm>
            <a:off x="7631200" y="4977671"/>
            <a:ext cx="1416419" cy="363068"/>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Trajectory analysis</a:t>
            </a:r>
          </a:p>
        </p:txBody>
      </p:sp>
      <p:cxnSp>
        <p:nvCxnSpPr>
          <p:cNvPr id="50" name="Straight Arrow Connector 49">
            <a:extLst>
              <a:ext uri="{FF2B5EF4-FFF2-40B4-BE49-F238E27FC236}">
                <a16:creationId xmlns:a16="http://schemas.microsoft.com/office/drawing/2014/main" id="{D23832B1-5650-E041-B371-53028C5D0807}"/>
              </a:ext>
            </a:extLst>
          </p:cNvPr>
          <p:cNvCxnSpPr>
            <a:cxnSpLocks/>
          </p:cNvCxnSpPr>
          <p:nvPr/>
        </p:nvCxnSpPr>
        <p:spPr>
          <a:xfrm>
            <a:off x="7571810" y="4478449"/>
            <a:ext cx="1410831" cy="381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F8CBF5C-3AB5-9A49-8B13-AC922E382A33}"/>
              </a:ext>
            </a:extLst>
          </p:cNvPr>
          <p:cNvSpPr txBox="1"/>
          <p:nvPr/>
        </p:nvSpPr>
        <p:spPr>
          <a:xfrm>
            <a:off x="8695771" y="5035912"/>
            <a:ext cx="1329011" cy="363068"/>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Cell-type annotation</a:t>
            </a:r>
          </a:p>
        </p:txBody>
      </p:sp>
      <p:cxnSp>
        <p:nvCxnSpPr>
          <p:cNvPr id="64" name="Elbow Connector 63">
            <a:extLst>
              <a:ext uri="{FF2B5EF4-FFF2-40B4-BE49-F238E27FC236}">
                <a16:creationId xmlns:a16="http://schemas.microsoft.com/office/drawing/2014/main" id="{EB9AE455-90D5-0840-B522-2D3366A7B666}"/>
              </a:ext>
            </a:extLst>
          </p:cNvPr>
          <p:cNvCxnSpPr>
            <a:cxnSpLocks/>
          </p:cNvCxnSpPr>
          <p:nvPr/>
        </p:nvCxnSpPr>
        <p:spPr>
          <a:xfrm flipV="1">
            <a:off x="2622178" y="268944"/>
            <a:ext cx="4518208" cy="523090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DF4D542-0B6A-C44A-A7EA-8B3816B296F8}"/>
              </a:ext>
            </a:extLst>
          </p:cNvPr>
          <p:cNvSpPr txBox="1"/>
          <p:nvPr/>
        </p:nvSpPr>
        <p:spPr>
          <a:xfrm>
            <a:off x="2474261" y="658909"/>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3" name="TextBox 72">
            <a:extLst>
              <a:ext uri="{FF2B5EF4-FFF2-40B4-BE49-F238E27FC236}">
                <a16:creationId xmlns:a16="http://schemas.microsoft.com/office/drawing/2014/main" id="{82DA8F29-742A-6641-BC20-73ADC3525944}"/>
              </a:ext>
            </a:extLst>
          </p:cNvPr>
          <p:cNvSpPr txBox="1"/>
          <p:nvPr/>
        </p:nvSpPr>
        <p:spPr>
          <a:xfrm>
            <a:off x="2505638" y="1833281"/>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4" name="TextBox 73">
            <a:extLst>
              <a:ext uri="{FF2B5EF4-FFF2-40B4-BE49-F238E27FC236}">
                <a16:creationId xmlns:a16="http://schemas.microsoft.com/office/drawing/2014/main" id="{9E2D0925-D49E-3843-A467-A102E5E963C5}"/>
              </a:ext>
            </a:extLst>
          </p:cNvPr>
          <p:cNvSpPr txBox="1"/>
          <p:nvPr/>
        </p:nvSpPr>
        <p:spPr>
          <a:xfrm>
            <a:off x="2716307" y="2743195"/>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80" name="Straight Arrow Connector 79">
            <a:extLst>
              <a:ext uri="{FF2B5EF4-FFF2-40B4-BE49-F238E27FC236}">
                <a16:creationId xmlns:a16="http://schemas.microsoft.com/office/drawing/2014/main" id="{30A31CE3-D93F-1843-B3CD-0A56391F9B05}"/>
              </a:ext>
            </a:extLst>
          </p:cNvPr>
          <p:cNvCxnSpPr>
            <a:cxnSpLocks/>
          </p:cNvCxnSpPr>
          <p:nvPr/>
        </p:nvCxnSpPr>
        <p:spPr>
          <a:xfrm flipH="1">
            <a:off x="8480616" y="5499411"/>
            <a:ext cx="759192" cy="471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1FA4509-8E99-EF4D-B15D-CDCE532A8BF7}"/>
              </a:ext>
            </a:extLst>
          </p:cNvPr>
          <p:cNvSpPr txBox="1"/>
          <p:nvPr/>
        </p:nvSpPr>
        <p:spPr>
          <a:xfrm>
            <a:off x="7288311" y="5916707"/>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Association with phenotypes (e.g., healthy vs diseased)</a:t>
            </a:r>
          </a:p>
        </p:txBody>
      </p:sp>
      <p:cxnSp>
        <p:nvCxnSpPr>
          <p:cNvPr id="89" name="Straight Arrow Connector 88">
            <a:extLst>
              <a:ext uri="{FF2B5EF4-FFF2-40B4-BE49-F238E27FC236}">
                <a16:creationId xmlns:a16="http://schemas.microsoft.com/office/drawing/2014/main" id="{02A28AD8-97D8-2F47-892F-4D8B5CEEE746}"/>
              </a:ext>
            </a:extLst>
          </p:cNvPr>
          <p:cNvCxnSpPr>
            <a:cxnSpLocks/>
          </p:cNvCxnSpPr>
          <p:nvPr/>
        </p:nvCxnSpPr>
        <p:spPr>
          <a:xfrm>
            <a:off x="8364070" y="2622171"/>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44402B0E-0688-6E40-B92A-8ADBABAB13A1}"/>
              </a:ext>
            </a:extLst>
          </p:cNvPr>
          <p:cNvCxnSpPr>
            <a:cxnSpLocks/>
          </p:cNvCxnSpPr>
          <p:nvPr/>
        </p:nvCxnSpPr>
        <p:spPr>
          <a:xfrm flipH="1">
            <a:off x="5943607" y="5490865"/>
            <a:ext cx="741825"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EA3EC33C-B9C6-6A4D-8B07-0B49FE059505}"/>
              </a:ext>
            </a:extLst>
          </p:cNvPr>
          <p:cNvSpPr txBox="1"/>
          <p:nvPr/>
        </p:nvSpPr>
        <p:spPr>
          <a:xfrm>
            <a:off x="4751303" y="5786720"/>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Gene set enrichment analysis</a:t>
            </a:r>
          </a:p>
        </p:txBody>
      </p:sp>
      <p:cxnSp>
        <p:nvCxnSpPr>
          <p:cNvPr id="93" name="Straight Arrow Connector 92">
            <a:extLst>
              <a:ext uri="{FF2B5EF4-FFF2-40B4-BE49-F238E27FC236}">
                <a16:creationId xmlns:a16="http://schemas.microsoft.com/office/drawing/2014/main" id="{4E0EDB79-E16C-4A4C-8876-B6081077015C}"/>
              </a:ext>
            </a:extLst>
          </p:cNvPr>
          <p:cNvCxnSpPr>
            <a:cxnSpLocks/>
          </p:cNvCxnSpPr>
          <p:nvPr/>
        </p:nvCxnSpPr>
        <p:spPr>
          <a:xfrm>
            <a:off x="7575182" y="4492911"/>
            <a:ext cx="3263142" cy="4704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3DB8B91-DC71-6148-83BD-1395C8170DBC}"/>
              </a:ext>
            </a:extLst>
          </p:cNvPr>
          <p:cNvCxnSpPr>
            <a:cxnSpLocks/>
          </p:cNvCxnSpPr>
          <p:nvPr/>
        </p:nvCxnSpPr>
        <p:spPr>
          <a:xfrm>
            <a:off x="9272313" y="5499411"/>
            <a:ext cx="1085296" cy="575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29008F4-EF04-E14A-BDCD-DFBE506363C4}"/>
              </a:ext>
            </a:extLst>
          </p:cNvPr>
          <p:cNvSpPr txBox="1"/>
          <p:nvPr/>
        </p:nvSpPr>
        <p:spPr>
          <a:xfrm>
            <a:off x="10793510" y="4724410"/>
            <a:ext cx="1331259" cy="914400"/>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Network analysis</a:t>
            </a:r>
          </a:p>
        </p:txBody>
      </p:sp>
      <p:cxnSp>
        <p:nvCxnSpPr>
          <p:cNvPr id="102" name="Straight Arrow Connector 101">
            <a:extLst>
              <a:ext uri="{FF2B5EF4-FFF2-40B4-BE49-F238E27FC236}">
                <a16:creationId xmlns:a16="http://schemas.microsoft.com/office/drawing/2014/main" id="{679EB924-8FBB-144D-B851-C5733EF3BD22}"/>
              </a:ext>
            </a:extLst>
          </p:cNvPr>
          <p:cNvCxnSpPr>
            <a:cxnSpLocks/>
          </p:cNvCxnSpPr>
          <p:nvPr/>
        </p:nvCxnSpPr>
        <p:spPr>
          <a:xfrm>
            <a:off x="9239808" y="5490865"/>
            <a:ext cx="2075897" cy="584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EDADB70F-C061-9940-9D53-175FFA94E96A}"/>
              </a:ext>
            </a:extLst>
          </p:cNvPr>
          <p:cNvSpPr txBox="1"/>
          <p:nvPr/>
        </p:nvSpPr>
        <p:spPr>
          <a:xfrm>
            <a:off x="11275353" y="604671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108" name="TextBox 107">
            <a:extLst>
              <a:ext uri="{FF2B5EF4-FFF2-40B4-BE49-F238E27FC236}">
                <a16:creationId xmlns:a16="http://schemas.microsoft.com/office/drawing/2014/main" id="{B8973DDC-3AAB-754D-90E6-0B952E356655}"/>
              </a:ext>
            </a:extLst>
          </p:cNvPr>
          <p:cNvSpPr txBox="1"/>
          <p:nvPr/>
        </p:nvSpPr>
        <p:spPr>
          <a:xfrm>
            <a:off x="10177182" y="606464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Tree>
    <p:extLst>
      <p:ext uri="{BB962C8B-B14F-4D97-AF65-F5344CB8AC3E}">
        <p14:creationId xmlns:p14="http://schemas.microsoft.com/office/powerpoint/2010/main" val="347010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4B9235-8CB6-3D4F-9CA4-487618E87FA5}"/>
              </a:ext>
            </a:extLst>
          </p:cNvPr>
          <p:cNvSpPr>
            <a:spLocks noGrp="1"/>
          </p:cNvSpPr>
          <p:nvPr>
            <p:ph type="title"/>
          </p:nvPr>
        </p:nvSpPr>
        <p:spPr/>
        <p:txBody>
          <a:bodyPr>
            <a:normAutofit/>
          </a:bodyPr>
          <a:lstStyle/>
          <a:p>
            <a:r>
              <a:rPr lang="en-US" sz="4000" dirty="0"/>
              <a:t>1. Pre-processing raw sequencing data to count matrix (20 mins)</a:t>
            </a:r>
          </a:p>
        </p:txBody>
      </p:sp>
      <p:sp>
        <p:nvSpPr>
          <p:cNvPr id="5" name="Text Placeholder 4">
            <a:extLst>
              <a:ext uri="{FF2B5EF4-FFF2-40B4-BE49-F238E27FC236}">
                <a16:creationId xmlns:a16="http://schemas.microsoft.com/office/drawing/2014/main" id="{AD247D59-FD41-674A-9395-6916D9888095}"/>
              </a:ext>
            </a:extLst>
          </p:cNvPr>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996288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8DD2AC-6A8A-394D-8E32-E1A92B9C1204}"/>
              </a:ext>
            </a:extLst>
          </p:cNvPr>
          <p:cNvSpPr>
            <a:spLocks noGrp="1"/>
          </p:cNvSpPr>
          <p:nvPr>
            <p:ph type="title"/>
          </p:nvPr>
        </p:nvSpPr>
        <p:spPr/>
        <p:txBody>
          <a:bodyPr/>
          <a:lstStyle/>
          <a:p>
            <a:r>
              <a:rPr lang="en-US" dirty="0"/>
              <a:t>Pre-processing steps</a:t>
            </a:r>
          </a:p>
        </p:txBody>
      </p:sp>
      <p:pic>
        <p:nvPicPr>
          <p:cNvPr id="8" name="Picture 7">
            <a:extLst>
              <a:ext uri="{FF2B5EF4-FFF2-40B4-BE49-F238E27FC236}">
                <a16:creationId xmlns:a16="http://schemas.microsoft.com/office/drawing/2014/main" id="{2422BCB7-AA66-AA44-89B9-F7057FF5C852}"/>
              </a:ext>
            </a:extLst>
          </p:cNvPr>
          <p:cNvPicPr>
            <a:picLocks noChangeAspect="1"/>
          </p:cNvPicPr>
          <p:nvPr/>
        </p:nvPicPr>
        <p:blipFill rotWithShape="1">
          <a:blip r:embed="rId3"/>
          <a:srcRect l="17410" r="31697"/>
          <a:stretch/>
        </p:blipFill>
        <p:spPr>
          <a:xfrm>
            <a:off x="3026094" y="1800033"/>
            <a:ext cx="737511" cy="588715"/>
          </a:xfrm>
          <a:prstGeom prst="rect">
            <a:avLst/>
          </a:prstGeom>
        </p:spPr>
      </p:pic>
      <p:pic>
        <p:nvPicPr>
          <p:cNvPr id="11" name="Picture 10">
            <a:extLst>
              <a:ext uri="{FF2B5EF4-FFF2-40B4-BE49-F238E27FC236}">
                <a16:creationId xmlns:a16="http://schemas.microsoft.com/office/drawing/2014/main" id="{A7180C8A-BBBF-344B-B4C8-152875F85768}"/>
              </a:ext>
            </a:extLst>
          </p:cNvPr>
          <p:cNvPicPr>
            <a:picLocks noChangeAspect="1"/>
          </p:cNvPicPr>
          <p:nvPr/>
        </p:nvPicPr>
        <p:blipFill>
          <a:blip r:embed="rId4"/>
          <a:stretch>
            <a:fillRect/>
          </a:stretch>
        </p:blipFill>
        <p:spPr>
          <a:xfrm>
            <a:off x="3022145" y="2573308"/>
            <a:ext cx="686708" cy="899886"/>
          </a:xfrm>
          <a:prstGeom prst="rect">
            <a:avLst/>
          </a:prstGeom>
        </p:spPr>
      </p:pic>
      <p:pic>
        <p:nvPicPr>
          <p:cNvPr id="15" name="Picture 14">
            <a:extLst>
              <a:ext uri="{FF2B5EF4-FFF2-40B4-BE49-F238E27FC236}">
                <a16:creationId xmlns:a16="http://schemas.microsoft.com/office/drawing/2014/main" id="{08182EE8-AD0A-4148-B16A-670337691721}"/>
              </a:ext>
            </a:extLst>
          </p:cNvPr>
          <p:cNvPicPr>
            <a:picLocks noChangeAspect="1"/>
          </p:cNvPicPr>
          <p:nvPr/>
        </p:nvPicPr>
        <p:blipFill>
          <a:blip r:embed="rId5"/>
          <a:stretch>
            <a:fillRect/>
          </a:stretch>
        </p:blipFill>
        <p:spPr>
          <a:xfrm>
            <a:off x="2449882" y="3789286"/>
            <a:ext cx="1889937" cy="342900"/>
          </a:xfrm>
          <a:prstGeom prst="rect">
            <a:avLst/>
          </a:prstGeom>
        </p:spPr>
      </p:pic>
      <p:pic>
        <p:nvPicPr>
          <p:cNvPr id="17" name="Picture 16">
            <a:extLst>
              <a:ext uri="{FF2B5EF4-FFF2-40B4-BE49-F238E27FC236}">
                <a16:creationId xmlns:a16="http://schemas.microsoft.com/office/drawing/2014/main" id="{910BDB47-E54F-5348-B987-02553BC8F7EC}"/>
              </a:ext>
            </a:extLst>
          </p:cNvPr>
          <p:cNvPicPr>
            <a:picLocks noChangeAspect="1"/>
          </p:cNvPicPr>
          <p:nvPr/>
        </p:nvPicPr>
        <p:blipFill>
          <a:blip r:embed="rId6"/>
          <a:stretch>
            <a:fillRect/>
          </a:stretch>
        </p:blipFill>
        <p:spPr>
          <a:xfrm>
            <a:off x="2630259" y="4678680"/>
            <a:ext cx="1458686" cy="336620"/>
          </a:xfrm>
          <a:prstGeom prst="rect">
            <a:avLst/>
          </a:prstGeom>
        </p:spPr>
      </p:pic>
      <p:pic>
        <p:nvPicPr>
          <p:cNvPr id="19" name="Picture 18">
            <a:extLst>
              <a:ext uri="{FF2B5EF4-FFF2-40B4-BE49-F238E27FC236}">
                <a16:creationId xmlns:a16="http://schemas.microsoft.com/office/drawing/2014/main" id="{4709A89C-21BA-D146-A536-52C00BE724A9}"/>
              </a:ext>
            </a:extLst>
          </p:cNvPr>
          <p:cNvPicPr>
            <a:picLocks noChangeAspect="1"/>
          </p:cNvPicPr>
          <p:nvPr/>
        </p:nvPicPr>
        <p:blipFill>
          <a:blip r:embed="rId7"/>
          <a:stretch>
            <a:fillRect/>
          </a:stretch>
        </p:blipFill>
        <p:spPr>
          <a:xfrm>
            <a:off x="3427491" y="5671033"/>
            <a:ext cx="1020538" cy="335802"/>
          </a:xfrm>
          <a:prstGeom prst="rect">
            <a:avLst/>
          </a:prstGeom>
        </p:spPr>
      </p:pic>
      <p:pic>
        <p:nvPicPr>
          <p:cNvPr id="21" name="Picture 20">
            <a:extLst>
              <a:ext uri="{FF2B5EF4-FFF2-40B4-BE49-F238E27FC236}">
                <a16:creationId xmlns:a16="http://schemas.microsoft.com/office/drawing/2014/main" id="{610D9E84-3475-834E-B736-276661E3E609}"/>
              </a:ext>
            </a:extLst>
          </p:cNvPr>
          <p:cNvPicPr>
            <a:picLocks noChangeAspect="1"/>
          </p:cNvPicPr>
          <p:nvPr/>
        </p:nvPicPr>
        <p:blipFill>
          <a:blip r:embed="rId8"/>
          <a:stretch>
            <a:fillRect/>
          </a:stretch>
        </p:blipFill>
        <p:spPr>
          <a:xfrm>
            <a:off x="1688898" y="6114556"/>
            <a:ext cx="1354198" cy="298979"/>
          </a:xfrm>
          <a:prstGeom prst="rect">
            <a:avLst/>
          </a:prstGeom>
        </p:spPr>
      </p:pic>
      <p:sp>
        <p:nvSpPr>
          <p:cNvPr id="22" name="TextBox 21">
            <a:extLst>
              <a:ext uri="{FF2B5EF4-FFF2-40B4-BE49-F238E27FC236}">
                <a16:creationId xmlns:a16="http://schemas.microsoft.com/office/drawing/2014/main" id="{159693E1-F1B7-6D4B-99E0-4EA193C6368C}"/>
              </a:ext>
            </a:extLst>
          </p:cNvPr>
          <p:cNvSpPr txBox="1"/>
          <p:nvPr/>
        </p:nvSpPr>
        <p:spPr>
          <a:xfrm>
            <a:off x="5413829" y="1814286"/>
            <a:ext cx="5939971" cy="4833257"/>
          </a:xfrm>
          <a:prstGeom prst="rect">
            <a:avLst/>
          </a:prstGeom>
          <a:noFill/>
          <a:ln>
            <a:noFill/>
          </a:ln>
        </p:spPr>
        <p:txBody>
          <a:bodyPr wrap="square" rtlCol="0" anchor="t" anchorCtr="0">
            <a:noAutofit/>
          </a:bodyPr>
          <a:lstStyle/>
          <a:p>
            <a:pPr marL="457200" indent="-457200" algn="just">
              <a:spcAft>
                <a:spcPts val="600"/>
              </a:spcAft>
              <a:buFont typeface="+mj-lt"/>
              <a:buAutoNum type="arabicPeriod"/>
            </a:pPr>
            <a:r>
              <a:rPr lang="en-US" sz="2000" dirty="0">
                <a:latin typeface="Helvetica" charset="0"/>
                <a:ea typeface="Times New Roman" charset="0"/>
                <a:cs typeface="Arial" charset="0"/>
              </a:rPr>
              <a:t>Single cell RNA-</a:t>
            </a:r>
            <a:r>
              <a:rPr lang="en-US" sz="2000" dirty="0" err="1">
                <a:latin typeface="Helvetica" charset="0"/>
                <a:ea typeface="Times New Roman" charset="0"/>
                <a:cs typeface="Arial" charset="0"/>
              </a:rPr>
              <a:t>seq</a:t>
            </a:r>
            <a:r>
              <a:rPr lang="en-US" sz="2000" dirty="0">
                <a:latin typeface="Helvetica" charset="0"/>
                <a:ea typeface="Times New Roman" charset="0"/>
                <a:cs typeface="Arial" charset="0"/>
              </a:rPr>
              <a:t> library preparation (consult with the Genomics Core)</a:t>
            </a:r>
          </a:p>
          <a:p>
            <a:pPr marL="457200" indent="-457200" algn="just">
              <a:spcAft>
                <a:spcPts val="600"/>
              </a:spcAft>
              <a:buFont typeface="+mj-lt"/>
              <a:buAutoNum type="arabicPeriod"/>
            </a:pPr>
            <a:endParaRPr lang="en-US" sz="2000" dirty="0">
              <a:latin typeface="Helvetica" charset="0"/>
              <a:ea typeface="Times New Roman" charset="0"/>
              <a:cs typeface="Arial" charset="0"/>
            </a:endParaRPr>
          </a:p>
          <a:p>
            <a:pPr marL="457200" indent="-457200" algn="just">
              <a:spcAft>
                <a:spcPts val="600"/>
              </a:spcAft>
              <a:buFont typeface="+mj-lt"/>
              <a:buAutoNum type="arabicPeriod"/>
            </a:pPr>
            <a:r>
              <a:rPr lang="en-US" sz="2000" dirty="0">
                <a:latin typeface="Helvetica" charset="0"/>
                <a:ea typeface="Times New Roman" charset="0"/>
                <a:cs typeface="Arial" charset="0"/>
              </a:rPr>
              <a:t>Deep sequencing (e.g., by UCSF CAT Core)</a:t>
            </a:r>
          </a:p>
          <a:p>
            <a:pPr marL="457200" indent="-457200" algn="just">
              <a:spcAft>
                <a:spcPts val="600"/>
              </a:spcAft>
              <a:buFont typeface="+mj-lt"/>
              <a:buAutoNum type="arabicPeriod"/>
            </a:pPr>
            <a:endParaRPr lang="en-US" sz="2000" dirty="0">
              <a:latin typeface="Helvetica" charset="0"/>
              <a:ea typeface="Times New Roman" charset="0"/>
              <a:cs typeface="Arial" charset="0"/>
            </a:endParaRPr>
          </a:p>
          <a:p>
            <a:pPr marL="457200" indent="-457200" algn="just">
              <a:spcAft>
                <a:spcPts val="600"/>
              </a:spcAft>
              <a:buFont typeface="+mj-lt"/>
              <a:buAutoNum type="arabicPeriod"/>
            </a:pPr>
            <a:r>
              <a:rPr lang="en-US" sz="2000" dirty="0">
                <a:latin typeface="Helvetica" charset="0"/>
                <a:ea typeface="Times New Roman" charset="0"/>
                <a:cs typeface="Arial" charset="0"/>
              </a:rPr>
              <a:t>Wynton tutorial to move files from CAT Core (link in slide notes)</a:t>
            </a:r>
          </a:p>
          <a:p>
            <a:pPr marL="457200" indent="-457200" algn="just">
              <a:spcAft>
                <a:spcPts val="600"/>
              </a:spcAft>
              <a:buFont typeface="+mj-lt"/>
              <a:buAutoNum type="arabicPeriod"/>
            </a:pPr>
            <a:endParaRPr lang="en-US" sz="2000" dirty="0">
              <a:latin typeface="Helvetica" charset="0"/>
              <a:ea typeface="Times New Roman" charset="0"/>
              <a:cs typeface="Arial" charset="0"/>
            </a:endParaRPr>
          </a:p>
          <a:p>
            <a:pPr marL="457200" indent="-457200" algn="just">
              <a:spcAft>
                <a:spcPts val="600"/>
              </a:spcAft>
              <a:buFont typeface="+mj-lt"/>
              <a:buAutoNum type="arabicPeriod"/>
            </a:pPr>
            <a:r>
              <a:rPr lang="en-US" sz="2000" dirty="0">
                <a:latin typeface="Helvetica" charset="0"/>
                <a:ea typeface="Times New Roman" charset="0"/>
                <a:cs typeface="Arial" charset="0"/>
              </a:rPr>
              <a:t>Pre-process raw data (e.g., using Cell Ranger from 10x Genomics pre-installed on Wynton)</a:t>
            </a:r>
          </a:p>
          <a:p>
            <a:pPr marL="457200" indent="-457200" algn="just">
              <a:spcAft>
                <a:spcPts val="600"/>
              </a:spcAft>
              <a:buFont typeface="+mj-lt"/>
              <a:buAutoNum type="arabicPeriod"/>
            </a:pPr>
            <a:endParaRPr lang="en-US" sz="2000" dirty="0">
              <a:latin typeface="Helvetica" charset="0"/>
              <a:ea typeface="Times New Roman" charset="0"/>
              <a:cs typeface="Arial" charset="0"/>
            </a:endParaRPr>
          </a:p>
          <a:p>
            <a:pPr marL="457200" indent="-457200" algn="just">
              <a:spcAft>
                <a:spcPts val="600"/>
              </a:spcAft>
              <a:buFont typeface="+mj-lt"/>
              <a:buAutoNum type="arabicPeriod"/>
            </a:pPr>
            <a:r>
              <a:rPr lang="en-US" sz="2000" dirty="0">
                <a:latin typeface="Helvetica" charset="0"/>
                <a:ea typeface="Times New Roman" charset="0"/>
                <a:cs typeface="Arial" charset="0"/>
              </a:rPr>
              <a:t>QC runs and initial inspection (e.g., using Loupe Browser from 10x Genomics)</a:t>
            </a:r>
          </a:p>
          <a:p>
            <a:pPr marL="457200" indent="-457200" algn="just">
              <a:spcAft>
                <a:spcPts val="600"/>
              </a:spcAft>
              <a:buFont typeface="+mj-lt"/>
              <a:buAutoNum type="arabicPeriod"/>
            </a:pPr>
            <a:endParaRPr lang="en-US" sz="2000" dirty="0">
              <a:latin typeface="Helvetica" charset="0"/>
              <a:ea typeface="Times New Roman" charset="0"/>
              <a:cs typeface="Arial" charset="0"/>
            </a:endParaRPr>
          </a:p>
          <a:p>
            <a:pPr marL="457200" indent="-457200" algn="just">
              <a:spcAft>
                <a:spcPts val="600"/>
              </a:spcAft>
              <a:buFont typeface="+mj-lt"/>
              <a:buAutoNum type="arabicPeriod"/>
            </a:pPr>
            <a:endParaRPr lang="en-US" sz="2000" dirty="0">
              <a:latin typeface="Helvetica" charset="0"/>
              <a:ea typeface="Times New Roman" charset="0"/>
              <a:cs typeface="Arial" charset="0"/>
            </a:endParaRPr>
          </a:p>
          <a:p>
            <a:pPr marL="457200" indent="-457200" algn="just">
              <a:spcAft>
                <a:spcPts val="600"/>
              </a:spcAft>
              <a:buFont typeface="+mj-lt"/>
              <a:buAutoNum type="arabicPeriod"/>
            </a:pPr>
            <a:endParaRPr lang="en-US" sz="2000" dirty="0">
              <a:latin typeface="Helvetica" charset="0"/>
              <a:ea typeface="Times New Roman" charset="0"/>
              <a:cs typeface="Arial" charset="0"/>
            </a:endParaRPr>
          </a:p>
          <a:p>
            <a:pPr marL="457200" indent="-457200" algn="just">
              <a:spcAft>
                <a:spcPts val="600"/>
              </a:spcAft>
              <a:buFont typeface="+mj-lt"/>
              <a:buAutoNum type="arabicPeriod"/>
            </a:pPr>
            <a:endParaRPr lang="en-US" sz="2000" dirty="0">
              <a:latin typeface="Helvetica" charset="0"/>
              <a:ea typeface="Times New Roman" charset="0"/>
              <a:cs typeface="Arial" charset="0"/>
            </a:endParaRPr>
          </a:p>
          <a:p>
            <a:pPr marL="457200" indent="-457200" algn="just">
              <a:spcAft>
                <a:spcPts val="600"/>
              </a:spcAft>
              <a:buFont typeface="+mj-lt"/>
              <a:buAutoNum type="arabicPeriod"/>
            </a:pPr>
            <a:endParaRPr lang="en-US" sz="2000" dirty="0" err="1">
              <a:latin typeface="Helvetica" charset="0"/>
              <a:ea typeface="Times New Roman" charset="0"/>
              <a:cs typeface="Arial" charset="0"/>
            </a:endParaRPr>
          </a:p>
        </p:txBody>
      </p:sp>
      <p:pic>
        <p:nvPicPr>
          <p:cNvPr id="3" name="Picture 2">
            <a:extLst>
              <a:ext uri="{FF2B5EF4-FFF2-40B4-BE49-F238E27FC236}">
                <a16:creationId xmlns:a16="http://schemas.microsoft.com/office/drawing/2014/main" id="{DB024627-4D49-294E-B9A4-9588CD01FD7E}"/>
              </a:ext>
            </a:extLst>
          </p:cNvPr>
          <p:cNvPicPr>
            <a:picLocks noChangeAspect="1"/>
          </p:cNvPicPr>
          <p:nvPr/>
        </p:nvPicPr>
        <p:blipFill>
          <a:blip r:embed="rId9"/>
          <a:stretch>
            <a:fillRect/>
          </a:stretch>
        </p:blipFill>
        <p:spPr>
          <a:xfrm>
            <a:off x="1659487" y="5603621"/>
            <a:ext cx="1383180" cy="322377"/>
          </a:xfrm>
          <a:prstGeom prst="rect">
            <a:avLst/>
          </a:prstGeom>
        </p:spPr>
      </p:pic>
      <p:pic>
        <p:nvPicPr>
          <p:cNvPr id="6" name="Picture 5">
            <a:extLst>
              <a:ext uri="{FF2B5EF4-FFF2-40B4-BE49-F238E27FC236}">
                <a16:creationId xmlns:a16="http://schemas.microsoft.com/office/drawing/2014/main" id="{5AB8C0B8-BB0E-5748-870A-57461B0B5F45}"/>
              </a:ext>
            </a:extLst>
          </p:cNvPr>
          <p:cNvPicPr>
            <a:picLocks noChangeAspect="1"/>
          </p:cNvPicPr>
          <p:nvPr/>
        </p:nvPicPr>
        <p:blipFill>
          <a:blip r:embed="rId10"/>
          <a:stretch>
            <a:fillRect/>
          </a:stretch>
        </p:blipFill>
        <p:spPr>
          <a:xfrm>
            <a:off x="3395261" y="6187739"/>
            <a:ext cx="1350682" cy="366408"/>
          </a:xfrm>
          <a:prstGeom prst="rect">
            <a:avLst/>
          </a:prstGeom>
        </p:spPr>
      </p:pic>
    </p:spTree>
    <p:extLst>
      <p:ext uri="{BB962C8B-B14F-4D97-AF65-F5344CB8AC3E}">
        <p14:creationId xmlns:p14="http://schemas.microsoft.com/office/powerpoint/2010/main" val="3243886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95F9EE-5384-7547-B908-AA4ACB2672CC}"/>
              </a:ext>
            </a:extLst>
          </p:cNvPr>
          <p:cNvSpPr>
            <a:spLocks noGrp="1"/>
          </p:cNvSpPr>
          <p:nvPr>
            <p:ph type="title"/>
          </p:nvPr>
        </p:nvSpPr>
        <p:spPr/>
        <p:txBody>
          <a:bodyPr>
            <a:normAutofit/>
          </a:bodyPr>
          <a:lstStyle/>
          <a:p>
            <a:r>
              <a:rPr lang="en-US" sz="3200" dirty="0"/>
              <a:t>Cell Ranger pipeline available on Wynton from the CBI software repository</a:t>
            </a:r>
          </a:p>
        </p:txBody>
      </p:sp>
      <p:pic>
        <p:nvPicPr>
          <p:cNvPr id="5" name="Picture 4">
            <a:extLst>
              <a:ext uri="{FF2B5EF4-FFF2-40B4-BE49-F238E27FC236}">
                <a16:creationId xmlns:a16="http://schemas.microsoft.com/office/drawing/2014/main" id="{48A6E441-1A23-824B-8D68-98C42495045D}"/>
              </a:ext>
            </a:extLst>
          </p:cNvPr>
          <p:cNvPicPr>
            <a:picLocks noChangeAspect="1"/>
          </p:cNvPicPr>
          <p:nvPr/>
        </p:nvPicPr>
        <p:blipFill>
          <a:blip r:embed="rId3"/>
          <a:stretch>
            <a:fillRect/>
          </a:stretch>
        </p:blipFill>
        <p:spPr>
          <a:xfrm>
            <a:off x="1030513" y="5210631"/>
            <a:ext cx="5254173" cy="1377912"/>
          </a:xfrm>
          <a:prstGeom prst="rect">
            <a:avLst/>
          </a:prstGeom>
        </p:spPr>
      </p:pic>
      <p:pic>
        <p:nvPicPr>
          <p:cNvPr id="7" name="Picture 6">
            <a:extLst>
              <a:ext uri="{FF2B5EF4-FFF2-40B4-BE49-F238E27FC236}">
                <a16:creationId xmlns:a16="http://schemas.microsoft.com/office/drawing/2014/main" id="{9C328B61-1611-4440-88CD-C789E0CD977F}"/>
              </a:ext>
            </a:extLst>
          </p:cNvPr>
          <p:cNvPicPr>
            <a:picLocks noChangeAspect="1"/>
          </p:cNvPicPr>
          <p:nvPr/>
        </p:nvPicPr>
        <p:blipFill>
          <a:blip r:embed="rId4"/>
          <a:stretch>
            <a:fillRect/>
          </a:stretch>
        </p:blipFill>
        <p:spPr>
          <a:xfrm>
            <a:off x="1059543" y="1825949"/>
            <a:ext cx="5438585" cy="1560569"/>
          </a:xfrm>
          <a:prstGeom prst="rect">
            <a:avLst/>
          </a:prstGeom>
        </p:spPr>
      </p:pic>
      <p:pic>
        <p:nvPicPr>
          <p:cNvPr id="9" name="Picture 8">
            <a:extLst>
              <a:ext uri="{FF2B5EF4-FFF2-40B4-BE49-F238E27FC236}">
                <a16:creationId xmlns:a16="http://schemas.microsoft.com/office/drawing/2014/main" id="{C299BE00-BC4B-2543-819A-704FE730B9EC}"/>
              </a:ext>
            </a:extLst>
          </p:cNvPr>
          <p:cNvPicPr>
            <a:picLocks noChangeAspect="1"/>
          </p:cNvPicPr>
          <p:nvPr/>
        </p:nvPicPr>
        <p:blipFill>
          <a:blip r:embed="rId5"/>
          <a:stretch>
            <a:fillRect/>
          </a:stretch>
        </p:blipFill>
        <p:spPr>
          <a:xfrm>
            <a:off x="1030514" y="3556001"/>
            <a:ext cx="5801443" cy="1446796"/>
          </a:xfrm>
          <a:prstGeom prst="rect">
            <a:avLst/>
          </a:prstGeom>
        </p:spPr>
      </p:pic>
      <p:sp>
        <p:nvSpPr>
          <p:cNvPr id="10" name="TextBox 9">
            <a:extLst>
              <a:ext uri="{FF2B5EF4-FFF2-40B4-BE49-F238E27FC236}">
                <a16:creationId xmlns:a16="http://schemas.microsoft.com/office/drawing/2014/main" id="{8614ED56-7D1D-154A-AFA4-EF6CDB40A44A}"/>
              </a:ext>
            </a:extLst>
          </p:cNvPr>
          <p:cNvSpPr txBox="1"/>
          <p:nvPr/>
        </p:nvSpPr>
        <p:spPr>
          <a:xfrm>
            <a:off x="7242629" y="1825949"/>
            <a:ext cx="4111171" cy="4762594"/>
          </a:xfrm>
          <a:prstGeom prst="rect">
            <a:avLst/>
          </a:prstGeom>
          <a:noFill/>
          <a:ln>
            <a:noFill/>
          </a:ln>
        </p:spPr>
        <p:txBody>
          <a:bodyPr wrap="square" rtlCol="0" anchor="t" anchorCtr="0">
            <a:noAutofit/>
          </a:bodyPr>
          <a:lstStyle/>
          <a:p>
            <a:pPr marL="457200" indent="-457200">
              <a:spcAft>
                <a:spcPts val="600"/>
              </a:spcAft>
              <a:buFont typeface="+mj-lt"/>
              <a:buAutoNum type="arabicPeriod"/>
            </a:pPr>
            <a:r>
              <a:rPr lang="en-US" sz="2000" dirty="0">
                <a:latin typeface="Helvetica" charset="0"/>
                <a:ea typeface="Times New Roman" charset="0"/>
                <a:cs typeface="Arial" charset="0"/>
              </a:rPr>
              <a:t>Demultiplex (BCL to FASTQ)</a:t>
            </a:r>
          </a:p>
          <a:p>
            <a:pPr marL="914400" lvl="1" indent="-457200">
              <a:spcAft>
                <a:spcPts val="600"/>
              </a:spcAft>
              <a:buFont typeface="Arial" panose="020B0604020202020204" pitchFamily="34" charset="0"/>
              <a:buChar char="•"/>
            </a:pPr>
            <a:r>
              <a:rPr lang="en-US" sz="2000" dirty="0" err="1">
                <a:latin typeface="Andale Mono" panose="020B0509000000000004" pitchFamily="49" charset="0"/>
                <a:ea typeface="Times New Roman" charset="0"/>
                <a:cs typeface="Arial" charset="0"/>
              </a:rPr>
              <a:t>cellranger</a:t>
            </a:r>
            <a:r>
              <a:rPr lang="en-US" sz="2000" dirty="0">
                <a:latin typeface="Andale Mono" panose="020B0509000000000004" pitchFamily="49" charset="0"/>
                <a:ea typeface="Times New Roman" charset="0"/>
                <a:cs typeface="Arial" charset="0"/>
              </a:rPr>
              <a:t> </a:t>
            </a:r>
            <a:r>
              <a:rPr lang="en-US" sz="2000" dirty="0" err="1">
                <a:latin typeface="Andale Mono" panose="020B0509000000000004" pitchFamily="49" charset="0"/>
                <a:ea typeface="Times New Roman" charset="0"/>
                <a:cs typeface="Arial" charset="0"/>
              </a:rPr>
              <a:t>mkfastq</a:t>
            </a:r>
            <a:endParaRPr lang="en-US" sz="2000" dirty="0">
              <a:latin typeface="Andale Mono" panose="020B0509000000000004" pitchFamily="49" charset="0"/>
              <a:ea typeface="Times New Roman" charset="0"/>
              <a:cs typeface="Arial" charset="0"/>
            </a:endParaRPr>
          </a:p>
          <a:p>
            <a:pPr marL="914400" lvl="1" indent="-457200">
              <a:spcAft>
                <a:spcPts val="600"/>
              </a:spcAft>
              <a:buFont typeface="Arial" panose="020B0604020202020204" pitchFamily="34" charset="0"/>
              <a:buChar char="•"/>
            </a:pPr>
            <a:endParaRPr lang="en-US" sz="2000" dirty="0">
              <a:latin typeface="Helvetica" charset="0"/>
              <a:ea typeface="Times New Roman" charset="0"/>
              <a:cs typeface="Arial" charset="0"/>
            </a:endParaRPr>
          </a:p>
          <a:p>
            <a:pPr marL="457200" indent="-457200">
              <a:spcAft>
                <a:spcPts val="600"/>
              </a:spcAft>
              <a:buFont typeface="+mj-lt"/>
              <a:buAutoNum type="arabicPeriod"/>
            </a:pPr>
            <a:r>
              <a:rPr lang="en-US" sz="2000" dirty="0">
                <a:latin typeface="Helvetica" charset="0"/>
                <a:ea typeface="Times New Roman" charset="0"/>
                <a:cs typeface="Arial" charset="0"/>
              </a:rPr>
              <a:t>Alignment, filtering, barcode counting, and UMI counting</a:t>
            </a:r>
          </a:p>
          <a:p>
            <a:pPr marL="914400" lvl="1" indent="-457200">
              <a:spcAft>
                <a:spcPts val="600"/>
              </a:spcAft>
              <a:buFont typeface="Arial" panose="020B0604020202020204" pitchFamily="34" charset="0"/>
              <a:buChar char="•"/>
            </a:pPr>
            <a:r>
              <a:rPr lang="en-US" sz="2000" dirty="0" err="1">
                <a:latin typeface="Andale Mono" panose="020B0509000000000004" pitchFamily="49" charset="0"/>
                <a:ea typeface="Times New Roman" charset="0"/>
                <a:cs typeface="Arial" charset="0"/>
              </a:rPr>
              <a:t>cellranger</a:t>
            </a:r>
            <a:r>
              <a:rPr lang="en-US" sz="2000" dirty="0">
                <a:latin typeface="Andale Mono" panose="020B0509000000000004" pitchFamily="49" charset="0"/>
                <a:ea typeface="Times New Roman" charset="0"/>
                <a:cs typeface="Arial" charset="0"/>
              </a:rPr>
              <a:t> count</a:t>
            </a:r>
          </a:p>
          <a:p>
            <a:pPr marL="914400" lvl="1" indent="-457200">
              <a:spcAft>
                <a:spcPts val="600"/>
              </a:spcAft>
              <a:buFont typeface="Arial" panose="020B0604020202020204" pitchFamily="34" charset="0"/>
              <a:buChar char="•"/>
            </a:pPr>
            <a:endParaRPr lang="en-US" sz="2000" dirty="0">
              <a:latin typeface="Helvetica" charset="0"/>
              <a:ea typeface="Times New Roman" charset="0"/>
              <a:cs typeface="Arial" charset="0"/>
            </a:endParaRPr>
          </a:p>
          <a:p>
            <a:pPr marL="457200" indent="-457200">
              <a:spcAft>
                <a:spcPts val="600"/>
              </a:spcAft>
              <a:buFont typeface="+mj-lt"/>
              <a:buAutoNum type="arabicPeriod"/>
            </a:pPr>
            <a:r>
              <a:rPr lang="en-US" sz="2000" dirty="0">
                <a:latin typeface="Helvetica" charset="0"/>
                <a:ea typeface="Times New Roman" charset="0"/>
                <a:cs typeface="Arial" charset="0"/>
              </a:rPr>
              <a:t>Aggregate counts from multiple runs</a:t>
            </a:r>
          </a:p>
          <a:p>
            <a:pPr marL="914400" lvl="1" indent="-457200">
              <a:spcAft>
                <a:spcPts val="600"/>
              </a:spcAft>
              <a:buFont typeface="Arial" panose="020B0604020202020204" pitchFamily="34" charset="0"/>
              <a:buChar char="•"/>
            </a:pPr>
            <a:r>
              <a:rPr lang="en-US" sz="2000" dirty="0" err="1">
                <a:latin typeface="Andale Mono" panose="020B0509000000000004" pitchFamily="49" charset="0"/>
                <a:ea typeface="Times New Roman" charset="0"/>
                <a:cs typeface="Arial" charset="0"/>
              </a:rPr>
              <a:t>cellranger</a:t>
            </a:r>
            <a:r>
              <a:rPr lang="en-US" sz="2000" dirty="0">
                <a:latin typeface="Andale Mono" panose="020B0509000000000004" pitchFamily="49" charset="0"/>
                <a:ea typeface="Times New Roman" charset="0"/>
                <a:cs typeface="Arial" charset="0"/>
              </a:rPr>
              <a:t> </a:t>
            </a:r>
            <a:r>
              <a:rPr lang="en-US" sz="2000" dirty="0" err="1">
                <a:latin typeface="Andale Mono" panose="020B0509000000000004" pitchFamily="49" charset="0"/>
                <a:ea typeface="Times New Roman" charset="0"/>
                <a:cs typeface="Arial" charset="0"/>
              </a:rPr>
              <a:t>aggr</a:t>
            </a:r>
            <a:endParaRPr lang="en-US" sz="2000" dirty="0">
              <a:latin typeface="Andale Mono" panose="020B0509000000000004" pitchFamily="49" charset="0"/>
              <a:ea typeface="Times New Roman" charset="0"/>
              <a:cs typeface="Arial" charset="0"/>
            </a:endParaRPr>
          </a:p>
        </p:txBody>
      </p:sp>
      <p:sp>
        <p:nvSpPr>
          <p:cNvPr id="11" name="TextBox 10">
            <a:extLst>
              <a:ext uri="{FF2B5EF4-FFF2-40B4-BE49-F238E27FC236}">
                <a16:creationId xmlns:a16="http://schemas.microsoft.com/office/drawing/2014/main" id="{3AAB0F04-DCA4-AA44-B4B9-A4D8D9BFE76D}"/>
              </a:ext>
            </a:extLst>
          </p:cNvPr>
          <p:cNvSpPr txBox="1"/>
          <p:nvPr/>
        </p:nvSpPr>
        <p:spPr>
          <a:xfrm>
            <a:off x="8737602" y="6261969"/>
            <a:ext cx="2728684" cy="534405"/>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(Images from 10x Genomics website)</a:t>
            </a:r>
          </a:p>
        </p:txBody>
      </p:sp>
    </p:spTree>
    <p:extLst>
      <p:ext uri="{BB962C8B-B14F-4D97-AF65-F5344CB8AC3E}">
        <p14:creationId xmlns:p14="http://schemas.microsoft.com/office/powerpoint/2010/main" val="369876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B7B24-8951-564F-9E22-F72B6B14BA71}"/>
              </a:ext>
            </a:extLst>
          </p:cNvPr>
          <p:cNvSpPr>
            <a:spLocks noGrp="1"/>
          </p:cNvSpPr>
          <p:nvPr>
            <p:ph type="body" sz="quarter" idx="10"/>
          </p:nvPr>
        </p:nvSpPr>
        <p:spPr>
          <a:xfrm>
            <a:off x="838200" y="1876483"/>
            <a:ext cx="10515600" cy="4332468"/>
          </a:xfrm>
        </p:spPr>
        <p:txBody>
          <a:bodyPr/>
          <a:lstStyle/>
          <a:p>
            <a:r>
              <a:rPr lang="en-US" sz="2400" dirty="0"/>
              <a:t>BAM files with aligned reads</a:t>
            </a:r>
          </a:p>
          <a:p>
            <a:r>
              <a:rPr lang="en-US" sz="2400" dirty="0" err="1"/>
              <a:t>web_summary.html</a:t>
            </a:r>
            <a:endParaRPr lang="en-US" sz="2400" dirty="0"/>
          </a:p>
          <a:p>
            <a:r>
              <a:rPr lang="en-US" sz="2400" dirty="0"/>
              <a:t>Count matrices: ~20000 genes (rows) and ~6000 cells (columns)</a:t>
            </a:r>
          </a:p>
          <a:p>
            <a:pPr lvl="1"/>
            <a:r>
              <a:rPr lang="en-US" sz="2000" dirty="0"/>
              <a:t>Unfiltered matrices (all known-good barcodes, i.e., both cells and empty drops)</a:t>
            </a:r>
          </a:p>
          <a:p>
            <a:pPr lvl="1"/>
            <a:r>
              <a:rPr lang="en-US" sz="2000" dirty="0"/>
              <a:t>Filtered matrices (only cellular barcodes)</a:t>
            </a:r>
          </a:p>
          <a:p>
            <a:pPr lvl="1"/>
            <a:r>
              <a:rPr lang="en-US" sz="2000" dirty="0"/>
              <a:t>Matrix data organized in three files (see next slide)</a:t>
            </a:r>
          </a:p>
          <a:p>
            <a:r>
              <a:rPr lang="en-US" sz="2400" dirty="0"/>
              <a:t>Secondary analysis (e.g., dimensionality reduction, clustering, etc.)</a:t>
            </a:r>
          </a:p>
          <a:p>
            <a:pPr lvl="1"/>
            <a:r>
              <a:rPr lang="en-US" sz="2000" dirty="0"/>
              <a:t>Often ignored, e.g., perform secondary analysis using Seurat instead</a:t>
            </a:r>
          </a:p>
          <a:p>
            <a:r>
              <a:rPr lang="en-US" sz="2400" dirty="0"/>
              <a:t>Loupe file to interactively view secondary analysis results with Loupe Browser from 10x Genomics</a:t>
            </a:r>
          </a:p>
          <a:p>
            <a:r>
              <a:rPr lang="en-US" sz="2400" dirty="0"/>
              <a:t>Molecule info</a:t>
            </a:r>
          </a:p>
        </p:txBody>
      </p:sp>
      <p:sp>
        <p:nvSpPr>
          <p:cNvPr id="3" name="Title 2">
            <a:extLst>
              <a:ext uri="{FF2B5EF4-FFF2-40B4-BE49-F238E27FC236}">
                <a16:creationId xmlns:a16="http://schemas.microsoft.com/office/drawing/2014/main" id="{1F828022-E152-1B40-A07B-C4CF5F771B88}"/>
              </a:ext>
            </a:extLst>
          </p:cNvPr>
          <p:cNvSpPr>
            <a:spLocks noGrp="1"/>
          </p:cNvSpPr>
          <p:nvPr>
            <p:ph type="title"/>
          </p:nvPr>
        </p:nvSpPr>
        <p:spPr/>
        <p:txBody>
          <a:bodyPr>
            <a:normAutofit/>
          </a:bodyPr>
          <a:lstStyle/>
          <a:p>
            <a:r>
              <a:rPr lang="en-US" sz="4000" dirty="0"/>
              <a:t>Cell Ranger outputs include count matrices</a:t>
            </a:r>
          </a:p>
        </p:txBody>
      </p:sp>
    </p:spTree>
    <p:extLst>
      <p:ext uri="{BB962C8B-B14F-4D97-AF65-F5344CB8AC3E}">
        <p14:creationId xmlns:p14="http://schemas.microsoft.com/office/powerpoint/2010/main" val="418456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C853D4-A0AC-C64A-BC6F-7AAB31256D41}"/>
              </a:ext>
            </a:extLst>
          </p:cNvPr>
          <p:cNvSpPr>
            <a:spLocks noGrp="1"/>
          </p:cNvSpPr>
          <p:nvPr>
            <p:ph type="title"/>
          </p:nvPr>
        </p:nvSpPr>
        <p:spPr/>
        <p:txBody>
          <a:bodyPr>
            <a:normAutofit/>
          </a:bodyPr>
          <a:lstStyle/>
          <a:p>
            <a:r>
              <a:rPr lang="en-US" sz="3600" dirty="0"/>
              <a:t>Cell Ranger outputs</a:t>
            </a:r>
            <a:br>
              <a:rPr lang="en-US" sz="3600" dirty="0"/>
            </a:br>
            <a:r>
              <a:rPr lang="en-US" sz="2000" dirty="0"/>
              <a:t>(more detail on HTML output)</a:t>
            </a:r>
          </a:p>
        </p:txBody>
      </p:sp>
      <p:sp>
        <p:nvSpPr>
          <p:cNvPr id="6" name="Picture Placeholder 5">
            <a:extLst>
              <a:ext uri="{FF2B5EF4-FFF2-40B4-BE49-F238E27FC236}">
                <a16:creationId xmlns:a16="http://schemas.microsoft.com/office/drawing/2014/main" id="{07B98953-74CA-9442-B7D7-626106A17940}"/>
              </a:ext>
            </a:extLst>
          </p:cNvPr>
          <p:cNvSpPr>
            <a:spLocks noGrp="1"/>
          </p:cNvSpPr>
          <p:nvPr>
            <p:ph type="pic" idx="1"/>
          </p:nvPr>
        </p:nvSpPr>
        <p:spPr/>
      </p:sp>
      <p:sp>
        <p:nvSpPr>
          <p:cNvPr id="2" name="Text Placeholder 1">
            <a:extLst>
              <a:ext uri="{FF2B5EF4-FFF2-40B4-BE49-F238E27FC236}">
                <a16:creationId xmlns:a16="http://schemas.microsoft.com/office/drawing/2014/main" id="{FF03FECD-9E7E-8F4E-BBA6-A4D1082E0CFB}"/>
              </a:ext>
            </a:extLst>
          </p:cNvPr>
          <p:cNvSpPr>
            <a:spLocks noGrp="1"/>
          </p:cNvSpPr>
          <p:nvPr>
            <p:ph type="body" sz="half" idx="2"/>
          </p:nvPr>
        </p:nvSpPr>
        <p:spPr>
          <a:xfrm>
            <a:off x="839788" y="2233533"/>
            <a:ext cx="3932237" cy="4225323"/>
          </a:xfrm>
          <a:ln>
            <a:noFill/>
          </a:ln>
        </p:spPr>
        <p:txBody>
          <a:bodyPr tIns="182880">
            <a:normAutofit fontScale="85000" lnSpcReduction="20000"/>
          </a:bodyPr>
          <a:lstStyle/>
          <a:p>
            <a:r>
              <a:rPr lang="en-US" sz="2400" dirty="0" err="1"/>
              <a:t>web_summary.html</a:t>
            </a:r>
            <a:r>
              <a:rPr lang="en-US" sz="2400" dirty="0"/>
              <a:t> </a:t>
            </a:r>
            <a:endParaRPr lang="en-US" sz="2200" dirty="0"/>
          </a:p>
          <a:p>
            <a:pPr marL="914400" lvl="1" indent="-457200">
              <a:buFont typeface="+mj-lt"/>
              <a:buAutoNum type="arabicPeriod"/>
            </a:pPr>
            <a:r>
              <a:rPr lang="en-US" sz="2200" dirty="0"/>
              <a:t>Sequencing metrics</a:t>
            </a:r>
          </a:p>
          <a:p>
            <a:pPr marL="1371600" lvl="2" indent="-457200">
              <a:buFont typeface="Arial" panose="020B0604020202020204" pitchFamily="34" charset="0"/>
              <a:buChar char="•"/>
            </a:pPr>
            <a:r>
              <a:rPr lang="en-US" sz="2000" dirty="0"/>
              <a:t>Number of reads</a:t>
            </a:r>
          </a:p>
          <a:p>
            <a:pPr marL="1371600" lvl="2" indent="-457200">
              <a:buFont typeface="Arial" panose="020B0604020202020204" pitchFamily="34" charset="0"/>
              <a:buChar char="•"/>
            </a:pPr>
            <a:r>
              <a:rPr lang="en-US" sz="2000" dirty="0"/>
              <a:t>Valid barcodes (%)</a:t>
            </a:r>
          </a:p>
          <a:p>
            <a:pPr marL="1371600" lvl="2" indent="-457200">
              <a:buFont typeface="Arial" panose="020B0604020202020204" pitchFamily="34" charset="0"/>
              <a:buChar char="•"/>
            </a:pPr>
            <a:r>
              <a:rPr lang="en-US" sz="2000" dirty="0"/>
              <a:t>…</a:t>
            </a:r>
          </a:p>
          <a:p>
            <a:pPr marL="914400" lvl="1" indent="-457200">
              <a:buFont typeface="+mj-lt"/>
              <a:buAutoNum type="arabicPeriod"/>
            </a:pPr>
            <a:r>
              <a:rPr lang="en-US" sz="2200" dirty="0"/>
              <a:t>Mapping</a:t>
            </a:r>
          </a:p>
          <a:p>
            <a:pPr marL="1371600" lvl="2" indent="-457200">
              <a:buFont typeface="Arial" panose="020B0604020202020204" pitchFamily="34" charset="0"/>
              <a:buChar char="•"/>
            </a:pPr>
            <a:r>
              <a:rPr lang="en-US" sz="2000" dirty="0"/>
              <a:t>Reads mapped (%)</a:t>
            </a:r>
          </a:p>
          <a:p>
            <a:pPr marL="1371600" lvl="2" indent="-457200">
              <a:buFont typeface="Arial" panose="020B0604020202020204" pitchFamily="34" charset="0"/>
              <a:buChar char="•"/>
            </a:pPr>
            <a:r>
              <a:rPr lang="en-US" sz="2000" dirty="0"/>
              <a:t>Reads mapped to exons (%)</a:t>
            </a:r>
          </a:p>
          <a:p>
            <a:pPr marL="1371600" lvl="2" indent="-457200">
              <a:buFont typeface="Arial" panose="020B0604020202020204" pitchFamily="34" charset="0"/>
              <a:buChar char="•"/>
            </a:pPr>
            <a:r>
              <a:rPr lang="en-US" sz="2000" dirty="0"/>
              <a:t>...</a:t>
            </a:r>
          </a:p>
          <a:p>
            <a:pPr marL="914400" lvl="1" indent="-457200">
              <a:buFont typeface="+mj-lt"/>
              <a:buAutoNum type="arabicPeriod"/>
            </a:pPr>
            <a:r>
              <a:rPr lang="en-US" sz="2200" dirty="0"/>
              <a:t>Cells</a:t>
            </a:r>
          </a:p>
          <a:p>
            <a:pPr marL="1371600" lvl="2" indent="-457200">
              <a:buFont typeface="Arial" panose="020B0604020202020204" pitchFamily="34" charset="0"/>
              <a:buChar char="•"/>
            </a:pPr>
            <a:r>
              <a:rPr lang="en-US" sz="2000" dirty="0"/>
              <a:t>Number of cells</a:t>
            </a:r>
          </a:p>
          <a:p>
            <a:pPr marL="1371600" lvl="2" indent="-457200">
              <a:buFont typeface="Arial" panose="020B0604020202020204" pitchFamily="34" charset="0"/>
              <a:buChar char="•"/>
            </a:pPr>
            <a:r>
              <a:rPr lang="en-US" sz="2000" dirty="0"/>
              <a:t>Reads in cells (%)</a:t>
            </a:r>
          </a:p>
          <a:p>
            <a:pPr marL="1371600" lvl="2" indent="-457200">
              <a:buFont typeface="Arial" panose="020B0604020202020204" pitchFamily="34" charset="0"/>
              <a:buChar char="•"/>
            </a:pPr>
            <a:r>
              <a:rPr lang="en-US" sz="2000" dirty="0"/>
              <a:t>Median genes per cell</a:t>
            </a:r>
          </a:p>
          <a:p>
            <a:pPr marL="1371600" lvl="2" indent="-457200">
              <a:buFont typeface="Arial" panose="020B0604020202020204" pitchFamily="34" charset="0"/>
              <a:buChar char="•"/>
            </a:pPr>
            <a:r>
              <a:rPr lang="en-US" sz="2000" dirty="0"/>
              <a:t>…</a:t>
            </a:r>
          </a:p>
          <a:p>
            <a:pPr marL="1371600" lvl="2" indent="-457200">
              <a:buFont typeface="Arial" panose="020B0604020202020204" pitchFamily="34" charset="0"/>
              <a:buChar char="•"/>
            </a:pPr>
            <a:endParaRPr lang="en-US" sz="2000" dirty="0"/>
          </a:p>
        </p:txBody>
      </p:sp>
      <p:pic>
        <p:nvPicPr>
          <p:cNvPr id="5" name="Picture 4">
            <a:extLst>
              <a:ext uri="{FF2B5EF4-FFF2-40B4-BE49-F238E27FC236}">
                <a16:creationId xmlns:a16="http://schemas.microsoft.com/office/drawing/2014/main" id="{C70FF2CB-54F5-3349-89B7-31C60A225AC5}"/>
              </a:ext>
            </a:extLst>
          </p:cNvPr>
          <p:cNvPicPr>
            <a:picLocks noChangeAspect="1"/>
          </p:cNvPicPr>
          <p:nvPr/>
        </p:nvPicPr>
        <p:blipFill>
          <a:blip r:embed="rId2"/>
          <a:stretch>
            <a:fillRect/>
          </a:stretch>
        </p:blipFill>
        <p:spPr>
          <a:xfrm>
            <a:off x="4876800" y="0"/>
            <a:ext cx="7286171" cy="6858000"/>
          </a:xfrm>
          <a:prstGeom prst="rect">
            <a:avLst/>
          </a:prstGeom>
          <a:ln>
            <a:solidFill>
              <a:schemeClr val="tx1"/>
            </a:solidFill>
          </a:ln>
        </p:spPr>
      </p:pic>
      <p:sp>
        <p:nvSpPr>
          <p:cNvPr id="7" name="TextBox 6">
            <a:extLst>
              <a:ext uri="{FF2B5EF4-FFF2-40B4-BE49-F238E27FC236}">
                <a16:creationId xmlns:a16="http://schemas.microsoft.com/office/drawing/2014/main" id="{0F793D82-AD99-0A4F-90AF-472787943CA6}"/>
              </a:ext>
            </a:extLst>
          </p:cNvPr>
          <p:cNvSpPr txBox="1"/>
          <p:nvPr/>
        </p:nvSpPr>
        <p:spPr>
          <a:xfrm>
            <a:off x="9071432" y="6378081"/>
            <a:ext cx="2728684" cy="534405"/>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(Image from 10x Genomics website)</a:t>
            </a:r>
          </a:p>
        </p:txBody>
      </p:sp>
    </p:spTree>
    <p:extLst>
      <p:ext uri="{BB962C8B-B14F-4D97-AF65-F5344CB8AC3E}">
        <p14:creationId xmlns:p14="http://schemas.microsoft.com/office/powerpoint/2010/main" val="3230992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9F09B39-EC10-4146-8B89-3B96B542EAAD}"/>
              </a:ext>
            </a:extLst>
          </p:cNvPr>
          <p:cNvSpPr>
            <a:spLocks noGrp="1"/>
          </p:cNvSpPr>
          <p:nvPr>
            <p:ph type="body" sz="quarter" idx="10"/>
          </p:nvPr>
        </p:nvSpPr>
        <p:spPr>
          <a:xfrm>
            <a:off x="838199" y="1876483"/>
            <a:ext cx="4807857" cy="1457835"/>
          </a:xfrm>
        </p:spPr>
        <p:txBody>
          <a:bodyPr/>
          <a:lstStyle/>
          <a:p>
            <a:r>
              <a:rPr lang="en-US" sz="2400" dirty="0"/>
              <a:t>Some drops have cells; many have ambient RNA (=&gt; classification problem)</a:t>
            </a:r>
            <a:endParaRPr lang="en-US" sz="2000" dirty="0"/>
          </a:p>
          <a:p>
            <a:endParaRPr lang="en-US" sz="2400" dirty="0"/>
          </a:p>
        </p:txBody>
      </p:sp>
      <p:sp>
        <p:nvSpPr>
          <p:cNvPr id="5" name="Title 4">
            <a:extLst>
              <a:ext uri="{FF2B5EF4-FFF2-40B4-BE49-F238E27FC236}">
                <a16:creationId xmlns:a16="http://schemas.microsoft.com/office/drawing/2014/main" id="{C8607B05-E35B-FD40-A80B-AC571DC00F3F}"/>
              </a:ext>
            </a:extLst>
          </p:cNvPr>
          <p:cNvSpPr>
            <a:spLocks noGrp="1"/>
          </p:cNvSpPr>
          <p:nvPr>
            <p:ph type="title"/>
          </p:nvPr>
        </p:nvSpPr>
        <p:spPr/>
        <p:txBody>
          <a:bodyPr>
            <a:noAutofit/>
          </a:bodyPr>
          <a:lstStyle/>
          <a:p>
            <a:r>
              <a:rPr lang="en-US" sz="3600" dirty="0"/>
              <a:t>HTML output shows distribution of UMI counts, which is used to identify empty drops</a:t>
            </a:r>
            <a:endParaRPr lang="en-US" sz="2800" dirty="0"/>
          </a:p>
        </p:txBody>
      </p:sp>
      <p:pic>
        <p:nvPicPr>
          <p:cNvPr id="8" name="Picture 7">
            <a:extLst>
              <a:ext uri="{FF2B5EF4-FFF2-40B4-BE49-F238E27FC236}">
                <a16:creationId xmlns:a16="http://schemas.microsoft.com/office/drawing/2014/main" id="{BB3A4CB8-516D-EC40-A306-4891D6E3E4F6}"/>
              </a:ext>
            </a:extLst>
          </p:cNvPr>
          <p:cNvPicPr>
            <a:picLocks noChangeAspect="1"/>
          </p:cNvPicPr>
          <p:nvPr/>
        </p:nvPicPr>
        <p:blipFill>
          <a:blip r:embed="rId3"/>
          <a:stretch>
            <a:fillRect/>
          </a:stretch>
        </p:blipFill>
        <p:spPr>
          <a:xfrm>
            <a:off x="5911357" y="2017486"/>
            <a:ext cx="5442443" cy="3947886"/>
          </a:xfrm>
          <a:prstGeom prst="rect">
            <a:avLst/>
          </a:prstGeom>
        </p:spPr>
      </p:pic>
      <p:sp>
        <p:nvSpPr>
          <p:cNvPr id="9" name="TextBox 8">
            <a:extLst>
              <a:ext uri="{FF2B5EF4-FFF2-40B4-BE49-F238E27FC236}">
                <a16:creationId xmlns:a16="http://schemas.microsoft.com/office/drawing/2014/main" id="{0B3FC76B-756A-FB4A-8A78-E7B07A79D1E7}"/>
              </a:ext>
            </a:extLst>
          </p:cNvPr>
          <p:cNvSpPr txBox="1"/>
          <p:nvPr/>
        </p:nvSpPr>
        <p:spPr>
          <a:xfrm>
            <a:off x="7446684" y="6292170"/>
            <a:ext cx="2728684" cy="534405"/>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(Image from 10x Genomics website)</a:t>
            </a:r>
          </a:p>
        </p:txBody>
      </p:sp>
      <p:pic>
        <p:nvPicPr>
          <p:cNvPr id="10" name="Picture 9">
            <a:extLst>
              <a:ext uri="{FF2B5EF4-FFF2-40B4-BE49-F238E27FC236}">
                <a16:creationId xmlns:a16="http://schemas.microsoft.com/office/drawing/2014/main" id="{B0229B71-93F9-294D-82EA-9E29510CC8C1}"/>
              </a:ext>
            </a:extLst>
          </p:cNvPr>
          <p:cNvPicPr>
            <a:picLocks noChangeAspect="1"/>
          </p:cNvPicPr>
          <p:nvPr/>
        </p:nvPicPr>
        <p:blipFill>
          <a:blip r:embed="rId4"/>
          <a:stretch>
            <a:fillRect/>
          </a:stretch>
        </p:blipFill>
        <p:spPr>
          <a:xfrm>
            <a:off x="702767" y="3698260"/>
            <a:ext cx="4097832" cy="2267112"/>
          </a:xfrm>
          <a:prstGeom prst="rect">
            <a:avLst/>
          </a:prstGeom>
        </p:spPr>
      </p:pic>
    </p:spTree>
    <p:extLst>
      <p:ext uri="{BB962C8B-B14F-4D97-AF65-F5344CB8AC3E}">
        <p14:creationId xmlns:p14="http://schemas.microsoft.com/office/powerpoint/2010/main" val="1596294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9F09B39-EC10-4146-8B89-3B96B542EAAD}"/>
              </a:ext>
            </a:extLst>
          </p:cNvPr>
          <p:cNvSpPr>
            <a:spLocks noGrp="1"/>
          </p:cNvSpPr>
          <p:nvPr>
            <p:ph type="body" sz="quarter" idx="10"/>
          </p:nvPr>
        </p:nvSpPr>
        <p:spPr>
          <a:xfrm>
            <a:off x="838199" y="1876483"/>
            <a:ext cx="4807857" cy="4640245"/>
          </a:xfrm>
        </p:spPr>
        <p:txBody>
          <a:bodyPr/>
          <a:lstStyle/>
          <a:p>
            <a:r>
              <a:rPr lang="en-US" sz="2400" dirty="0"/>
              <a:t>Some drops have cells; many have ambient RNA (=&gt; classification problem)</a:t>
            </a:r>
          </a:p>
          <a:p>
            <a:pPr marL="0" indent="0">
              <a:buNone/>
            </a:pPr>
            <a:endParaRPr lang="en-US" sz="500" dirty="0"/>
          </a:p>
          <a:p>
            <a:r>
              <a:rPr lang="en-US" sz="2400" dirty="0"/>
              <a:t>Assumption: UMI counts for cell-associated barcodes &gt;&gt; UMI counts for background-associated barcodes</a:t>
            </a:r>
          </a:p>
          <a:p>
            <a:pPr marL="0" indent="0">
              <a:buNone/>
            </a:pPr>
            <a:endParaRPr lang="en-US" sz="500" dirty="0"/>
          </a:p>
          <a:p>
            <a:r>
              <a:rPr lang="en-US" sz="2400" dirty="0"/>
              <a:t>Assumption: Gene-wise counts for cell-associated barcodes resemble expression profiles of real cells (based on the </a:t>
            </a:r>
            <a:r>
              <a:rPr lang="en-US" sz="2400" dirty="0" err="1"/>
              <a:t>EmptyDrops</a:t>
            </a:r>
            <a:r>
              <a:rPr lang="en-US" sz="2400" dirty="0"/>
              <a:t> method)</a:t>
            </a:r>
            <a:endParaRPr lang="en-US" sz="2000" dirty="0"/>
          </a:p>
        </p:txBody>
      </p:sp>
      <p:sp>
        <p:nvSpPr>
          <p:cNvPr id="5" name="Title 4">
            <a:extLst>
              <a:ext uri="{FF2B5EF4-FFF2-40B4-BE49-F238E27FC236}">
                <a16:creationId xmlns:a16="http://schemas.microsoft.com/office/drawing/2014/main" id="{C8607B05-E35B-FD40-A80B-AC571DC00F3F}"/>
              </a:ext>
            </a:extLst>
          </p:cNvPr>
          <p:cNvSpPr>
            <a:spLocks noGrp="1"/>
          </p:cNvSpPr>
          <p:nvPr>
            <p:ph type="title"/>
          </p:nvPr>
        </p:nvSpPr>
        <p:spPr/>
        <p:txBody>
          <a:bodyPr>
            <a:noAutofit/>
          </a:bodyPr>
          <a:lstStyle/>
          <a:p>
            <a:r>
              <a:rPr lang="en-US" sz="3600" dirty="0"/>
              <a:t>HTML output shows distribution of UMI counts, which is used to identify empty drops</a:t>
            </a:r>
            <a:endParaRPr lang="en-US" sz="2800" dirty="0"/>
          </a:p>
        </p:txBody>
      </p:sp>
      <p:pic>
        <p:nvPicPr>
          <p:cNvPr id="8" name="Picture 7">
            <a:extLst>
              <a:ext uri="{FF2B5EF4-FFF2-40B4-BE49-F238E27FC236}">
                <a16:creationId xmlns:a16="http://schemas.microsoft.com/office/drawing/2014/main" id="{BB3A4CB8-516D-EC40-A306-4891D6E3E4F6}"/>
              </a:ext>
            </a:extLst>
          </p:cNvPr>
          <p:cNvPicPr>
            <a:picLocks noChangeAspect="1"/>
          </p:cNvPicPr>
          <p:nvPr/>
        </p:nvPicPr>
        <p:blipFill>
          <a:blip r:embed="rId3"/>
          <a:stretch>
            <a:fillRect/>
          </a:stretch>
        </p:blipFill>
        <p:spPr>
          <a:xfrm>
            <a:off x="5911357" y="2017486"/>
            <a:ext cx="5442443" cy="3947886"/>
          </a:xfrm>
          <a:prstGeom prst="rect">
            <a:avLst/>
          </a:prstGeom>
        </p:spPr>
      </p:pic>
      <p:sp>
        <p:nvSpPr>
          <p:cNvPr id="9" name="TextBox 8">
            <a:extLst>
              <a:ext uri="{FF2B5EF4-FFF2-40B4-BE49-F238E27FC236}">
                <a16:creationId xmlns:a16="http://schemas.microsoft.com/office/drawing/2014/main" id="{0B3FC76B-756A-FB4A-8A78-E7B07A79D1E7}"/>
              </a:ext>
            </a:extLst>
          </p:cNvPr>
          <p:cNvSpPr txBox="1"/>
          <p:nvPr/>
        </p:nvSpPr>
        <p:spPr>
          <a:xfrm>
            <a:off x="7446684" y="6292170"/>
            <a:ext cx="2728684" cy="534405"/>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(Image from 10x Genomics website)</a:t>
            </a:r>
          </a:p>
        </p:txBody>
      </p:sp>
    </p:spTree>
    <p:extLst>
      <p:ext uri="{BB962C8B-B14F-4D97-AF65-F5344CB8AC3E}">
        <p14:creationId xmlns:p14="http://schemas.microsoft.com/office/powerpoint/2010/main" val="3003457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616E78-46ED-7B41-8A7A-79FBBDE0730A}"/>
              </a:ext>
            </a:extLst>
          </p:cNvPr>
          <p:cNvSpPr>
            <a:spLocks noGrp="1"/>
          </p:cNvSpPr>
          <p:nvPr>
            <p:ph type="title"/>
          </p:nvPr>
        </p:nvSpPr>
        <p:spPr/>
        <p:txBody>
          <a:bodyPr>
            <a:normAutofit/>
          </a:bodyPr>
          <a:lstStyle/>
          <a:p>
            <a:r>
              <a:rPr lang="en-US" sz="4000" dirty="0"/>
              <a:t>Typical bulk RNA-</a:t>
            </a:r>
            <a:r>
              <a:rPr lang="en-US" sz="4000" dirty="0" err="1"/>
              <a:t>seq</a:t>
            </a:r>
            <a:r>
              <a:rPr lang="en-US" sz="4000" dirty="0"/>
              <a:t> protocol </a:t>
            </a:r>
            <a:br>
              <a:rPr lang="en-US" sz="3200" dirty="0"/>
            </a:br>
            <a:r>
              <a:rPr lang="en-US" sz="2000" dirty="0"/>
              <a:t>(Prior exposure to RNA-</a:t>
            </a:r>
            <a:r>
              <a:rPr lang="en-US" sz="2000" dirty="0" err="1"/>
              <a:t>seq</a:t>
            </a:r>
            <a:r>
              <a:rPr lang="en-US" sz="2000" dirty="0"/>
              <a:t> is pre-requisite for the workshop)</a:t>
            </a:r>
            <a:endParaRPr lang="en-US" sz="3200" dirty="0"/>
          </a:p>
        </p:txBody>
      </p:sp>
      <p:sp>
        <p:nvSpPr>
          <p:cNvPr id="4" name="Slide Number Placeholder 3">
            <a:extLst>
              <a:ext uri="{FF2B5EF4-FFF2-40B4-BE49-F238E27FC236}">
                <a16:creationId xmlns:a16="http://schemas.microsoft.com/office/drawing/2014/main" id="{CE7EB60B-2D3C-C94E-ABEA-27D499A446C3}"/>
              </a:ext>
            </a:extLst>
          </p:cNvPr>
          <p:cNvSpPr>
            <a:spLocks noGrp="1"/>
          </p:cNvSpPr>
          <p:nvPr>
            <p:ph type="sldNum" sz="quarter" idx="13"/>
          </p:nvPr>
        </p:nvSpPr>
        <p:spPr/>
        <p:txBody>
          <a:bodyPr/>
          <a:lstStyle/>
          <a:p>
            <a:fld id="{F5936FD3-174D-8740-A172-B7093C3E1B2E}" type="slidenum">
              <a:rPr lang="en-US" smtClean="0"/>
              <a:t>2</a:t>
            </a:fld>
            <a:endParaRPr lang="en-US"/>
          </a:p>
        </p:txBody>
      </p:sp>
      <p:pic>
        <p:nvPicPr>
          <p:cNvPr id="6" name="Picture 5">
            <a:extLst>
              <a:ext uri="{FF2B5EF4-FFF2-40B4-BE49-F238E27FC236}">
                <a16:creationId xmlns:a16="http://schemas.microsoft.com/office/drawing/2014/main" id="{809CD0ED-2432-194F-8584-5C53B5CBABFF}"/>
              </a:ext>
            </a:extLst>
          </p:cNvPr>
          <p:cNvPicPr>
            <a:picLocks noChangeAspect="1"/>
          </p:cNvPicPr>
          <p:nvPr/>
        </p:nvPicPr>
        <p:blipFill>
          <a:blip r:embed="rId3"/>
          <a:stretch>
            <a:fillRect/>
          </a:stretch>
        </p:blipFill>
        <p:spPr>
          <a:xfrm>
            <a:off x="838200" y="1828799"/>
            <a:ext cx="10515600" cy="4560657"/>
          </a:xfrm>
          <a:prstGeom prst="rect">
            <a:avLst/>
          </a:prstGeom>
        </p:spPr>
      </p:pic>
      <p:sp>
        <p:nvSpPr>
          <p:cNvPr id="7" name="Footer Placeholder 6">
            <a:extLst>
              <a:ext uri="{FF2B5EF4-FFF2-40B4-BE49-F238E27FC236}">
                <a16:creationId xmlns:a16="http://schemas.microsoft.com/office/drawing/2014/main" id="{0783B5B1-0BF2-544F-9FEF-117DAEBCED8D}"/>
              </a:ext>
            </a:extLst>
          </p:cNvPr>
          <p:cNvSpPr>
            <a:spLocks noGrp="1"/>
          </p:cNvSpPr>
          <p:nvPr>
            <p:ph type="ftr" sz="quarter" idx="12"/>
          </p:nvPr>
        </p:nvSpPr>
        <p:spPr/>
        <p:txBody>
          <a:bodyPr/>
          <a:lstStyle/>
          <a:p>
            <a:r>
              <a:rPr lang="en-US"/>
              <a:t>Figure: Berge et al., 2018, PeerJ Preprints.</a:t>
            </a:r>
            <a:endParaRPr lang="en-US" dirty="0"/>
          </a:p>
        </p:txBody>
      </p:sp>
    </p:spTree>
    <p:extLst>
      <p:ext uri="{BB962C8B-B14F-4D97-AF65-F5344CB8AC3E}">
        <p14:creationId xmlns:p14="http://schemas.microsoft.com/office/powerpoint/2010/main" val="3244556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A446C5-5457-434F-864D-F1E2C68F3DAD}"/>
              </a:ext>
            </a:extLst>
          </p:cNvPr>
          <p:cNvSpPr>
            <a:spLocks noGrp="1"/>
          </p:cNvSpPr>
          <p:nvPr>
            <p:ph type="body" sz="quarter" idx="10"/>
          </p:nvPr>
        </p:nvSpPr>
        <p:spPr>
          <a:xfrm>
            <a:off x="838200" y="1876483"/>
            <a:ext cx="4836459" cy="3513269"/>
          </a:xfrm>
        </p:spPr>
        <p:txBody>
          <a:bodyPr/>
          <a:lstStyle/>
          <a:p>
            <a:r>
              <a:rPr lang="en-US" dirty="0"/>
              <a:t>Tools in common with bulk RNA-</a:t>
            </a:r>
            <a:r>
              <a:rPr lang="en-US" dirty="0" err="1"/>
              <a:t>seq</a:t>
            </a:r>
            <a:endParaRPr lang="en-US" dirty="0"/>
          </a:p>
          <a:p>
            <a:endParaRPr lang="en-US" dirty="0"/>
          </a:p>
          <a:p>
            <a:pPr lvl="1"/>
            <a:r>
              <a:rPr lang="en-US" dirty="0"/>
              <a:t>Illumina’s bcl2fastq</a:t>
            </a:r>
          </a:p>
          <a:p>
            <a:pPr lvl="1"/>
            <a:endParaRPr lang="en-US" dirty="0"/>
          </a:p>
          <a:p>
            <a:pPr lvl="1"/>
            <a:r>
              <a:rPr lang="en-US" dirty="0"/>
              <a:t>STAR</a:t>
            </a:r>
          </a:p>
          <a:p>
            <a:endParaRPr lang="en-US" dirty="0"/>
          </a:p>
          <a:p>
            <a:endParaRPr lang="en-US" dirty="0"/>
          </a:p>
        </p:txBody>
      </p:sp>
      <p:sp>
        <p:nvSpPr>
          <p:cNvPr id="3" name="Title 2">
            <a:extLst>
              <a:ext uri="{FF2B5EF4-FFF2-40B4-BE49-F238E27FC236}">
                <a16:creationId xmlns:a16="http://schemas.microsoft.com/office/drawing/2014/main" id="{B6CB2F09-48AA-854C-BAD2-4F4902DFB13D}"/>
              </a:ext>
            </a:extLst>
          </p:cNvPr>
          <p:cNvSpPr>
            <a:spLocks noGrp="1"/>
          </p:cNvSpPr>
          <p:nvPr>
            <p:ph type="title"/>
          </p:nvPr>
        </p:nvSpPr>
        <p:spPr/>
        <p:txBody>
          <a:bodyPr>
            <a:normAutofit/>
          </a:bodyPr>
          <a:lstStyle/>
          <a:p>
            <a:r>
              <a:rPr lang="en-US" sz="3600" dirty="0"/>
              <a:t>Cell Ranger outputs count matrices before and after filtering empty drops</a:t>
            </a:r>
          </a:p>
        </p:txBody>
      </p:sp>
      <p:sp>
        <p:nvSpPr>
          <p:cNvPr id="5" name="TextBox 4">
            <a:extLst>
              <a:ext uri="{FF2B5EF4-FFF2-40B4-BE49-F238E27FC236}">
                <a16:creationId xmlns:a16="http://schemas.microsoft.com/office/drawing/2014/main" id="{024A3437-8EE3-1E4F-B719-BD924949746D}"/>
              </a:ext>
            </a:extLst>
          </p:cNvPr>
          <p:cNvSpPr txBox="1"/>
          <p:nvPr/>
        </p:nvSpPr>
        <p:spPr>
          <a:xfrm>
            <a:off x="7525673" y="1917077"/>
            <a:ext cx="2226365" cy="616226"/>
          </a:xfrm>
          <a:prstGeom prst="rect">
            <a:avLst/>
          </a:prstGeom>
          <a:noFill/>
          <a:ln>
            <a:solidFill>
              <a:schemeClr val="accent1">
                <a:shade val="50000"/>
              </a:schemeClr>
            </a:solidFill>
          </a:ln>
        </p:spPr>
        <p:txBody>
          <a:bodyPr wrap="square" rtlCol="0" anchor="ctr" anchorCtr="0">
            <a:noAutofit/>
          </a:bodyPr>
          <a:lstStyle/>
          <a:p>
            <a:pPr algn="ctr">
              <a:spcAft>
                <a:spcPts val="600"/>
              </a:spcAft>
            </a:pPr>
            <a:r>
              <a:rPr lang="en-US" sz="2000" dirty="0">
                <a:latin typeface="Helvetica" charset="0"/>
                <a:ea typeface="Times New Roman" charset="0"/>
                <a:cs typeface="Arial" charset="0"/>
              </a:rPr>
              <a:t>FASTQ</a:t>
            </a:r>
          </a:p>
        </p:txBody>
      </p:sp>
      <p:sp>
        <p:nvSpPr>
          <p:cNvPr id="6" name="TextBox 5">
            <a:extLst>
              <a:ext uri="{FF2B5EF4-FFF2-40B4-BE49-F238E27FC236}">
                <a16:creationId xmlns:a16="http://schemas.microsoft.com/office/drawing/2014/main" id="{5A8BB39A-DB7E-9D4F-A37D-690F16B71C8B}"/>
              </a:ext>
            </a:extLst>
          </p:cNvPr>
          <p:cNvSpPr txBox="1"/>
          <p:nvPr/>
        </p:nvSpPr>
        <p:spPr>
          <a:xfrm>
            <a:off x="7525672" y="3142903"/>
            <a:ext cx="2226365" cy="616226"/>
          </a:xfrm>
          <a:prstGeom prst="rect">
            <a:avLst/>
          </a:prstGeom>
          <a:noFill/>
          <a:ln>
            <a:solidFill>
              <a:schemeClr val="accent1">
                <a:shade val="50000"/>
              </a:schemeClr>
            </a:solidFill>
          </a:ln>
        </p:spPr>
        <p:txBody>
          <a:bodyPr wrap="square" rtlCol="0" anchor="ctr" anchorCtr="0">
            <a:noAutofit/>
          </a:bodyPr>
          <a:lstStyle/>
          <a:p>
            <a:pPr algn="ctr">
              <a:spcAft>
                <a:spcPts val="600"/>
              </a:spcAft>
            </a:pPr>
            <a:r>
              <a:rPr lang="en-US" sz="2000" dirty="0">
                <a:latin typeface="Helvetica" charset="0"/>
                <a:ea typeface="Times New Roman" charset="0"/>
                <a:cs typeface="Arial" charset="0"/>
              </a:rPr>
              <a:t>Trim adapters</a:t>
            </a:r>
          </a:p>
        </p:txBody>
      </p:sp>
      <p:sp>
        <p:nvSpPr>
          <p:cNvPr id="7" name="TextBox 6">
            <a:extLst>
              <a:ext uri="{FF2B5EF4-FFF2-40B4-BE49-F238E27FC236}">
                <a16:creationId xmlns:a16="http://schemas.microsoft.com/office/drawing/2014/main" id="{42299164-63C7-9648-87B9-F06BBCCD291A}"/>
              </a:ext>
            </a:extLst>
          </p:cNvPr>
          <p:cNvSpPr txBox="1"/>
          <p:nvPr/>
        </p:nvSpPr>
        <p:spPr>
          <a:xfrm>
            <a:off x="7525671" y="4471433"/>
            <a:ext cx="2226365" cy="616226"/>
          </a:xfrm>
          <a:prstGeom prst="rect">
            <a:avLst/>
          </a:prstGeom>
          <a:noFill/>
          <a:ln>
            <a:solidFill>
              <a:schemeClr val="accent1">
                <a:shade val="50000"/>
              </a:schemeClr>
            </a:solidFill>
          </a:ln>
        </p:spPr>
        <p:txBody>
          <a:bodyPr wrap="square" rtlCol="0" anchor="ctr" anchorCtr="0">
            <a:noAutofit/>
          </a:bodyPr>
          <a:lstStyle/>
          <a:p>
            <a:pPr algn="ctr">
              <a:spcAft>
                <a:spcPts val="600"/>
              </a:spcAft>
            </a:pPr>
            <a:r>
              <a:rPr lang="en-US" sz="2000" dirty="0">
                <a:latin typeface="Helvetica" charset="0"/>
                <a:ea typeface="Times New Roman" charset="0"/>
                <a:cs typeface="Arial" charset="0"/>
              </a:rPr>
              <a:t>Map reads</a:t>
            </a:r>
          </a:p>
        </p:txBody>
      </p:sp>
      <p:sp>
        <p:nvSpPr>
          <p:cNvPr id="8" name="TextBox 7">
            <a:extLst>
              <a:ext uri="{FF2B5EF4-FFF2-40B4-BE49-F238E27FC236}">
                <a16:creationId xmlns:a16="http://schemas.microsoft.com/office/drawing/2014/main" id="{D8D2693F-8FE9-5A48-863E-6E92678979DE}"/>
              </a:ext>
            </a:extLst>
          </p:cNvPr>
          <p:cNvSpPr txBox="1"/>
          <p:nvPr/>
        </p:nvSpPr>
        <p:spPr>
          <a:xfrm>
            <a:off x="7525670" y="5760207"/>
            <a:ext cx="2226365" cy="616226"/>
          </a:xfrm>
          <a:prstGeom prst="rect">
            <a:avLst/>
          </a:prstGeom>
          <a:noFill/>
          <a:ln>
            <a:solidFill>
              <a:schemeClr val="accent1">
                <a:shade val="50000"/>
              </a:schemeClr>
            </a:solidFill>
          </a:ln>
        </p:spPr>
        <p:txBody>
          <a:bodyPr wrap="square" rtlCol="0" anchor="ctr" anchorCtr="0">
            <a:noAutofit/>
          </a:bodyPr>
          <a:lstStyle/>
          <a:p>
            <a:pPr algn="ctr">
              <a:spcAft>
                <a:spcPts val="600"/>
              </a:spcAft>
            </a:pPr>
            <a:r>
              <a:rPr lang="en-US" sz="2000" dirty="0">
                <a:latin typeface="Helvetica" charset="0"/>
                <a:ea typeface="Times New Roman" charset="0"/>
                <a:cs typeface="Arial" charset="0"/>
              </a:rPr>
              <a:t>Tally counts</a:t>
            </a:r>
          </a:p>
        </p:txBody>
      </p:sp>
      <p:cxnSp>
        <p:nvCxnSpPr>
          <p:cNvPr id="9" name="Straight Arrow Connector 8">
            <a:extLst>
              <a:ext uri="{FF2B5EF4-FFF2-40B4-BE49-F238E27FC236}">
                <a16:creationId xmlns:a16="http://schemas.microsoft.com/office/drawing/2014/main" id="{6E135991-92D5-9F4B-8BC0-3AA8BF1F1D02}"/>
              </a:ext>
            </a:extLst>
          </p:cNvPr>
          <p:cNvCxnSpPr>
            <a:stCxn id="5" idx="2"/>
            <a:endCxn id="6" idx="0"/>
          </p:cNvCxnSpPr>
          <p:nvPr/>
        </p:nvCxnSpPr>
        <p:spPr>
          <a:xfrm flipH="1">
            <a:off x="8638855" y="2533303"/>
            <a:ext cx="1" cy="60960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953ABAE-FECE-C444-87BC-DD504FC61943}"/>
              </a:ext>
            </a:extLst>
          </p:cNvPr>
          <p:cNvCxnSpPr/>
          <p:nvPr/>
        </p:nvCxnSpPr>
        <p:spPr>
          <a:xfrm flipH="1">
            <a:off x="8638851" y="3820419"/>
            <a:ext cx="1" cy="60960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F655B3B-1511-754D-891C-D8025F71CCE7}"/>
              </a:ext>
            </a:extLst>
          </p:cNvPr>
          <p:cNvCxnSpPr/>
          <p:nvPr/>
        </p:nvCxnSpPr>
        <p:spPr>
          <a:xfrm flipH="1">
            <a:off x="8638850" y="5093455"/>
            <a:ext cx="1" cy="60960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35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64AC3C-DB3F-804F-B22D-A2DC4CE86057}"/>
              </a:ext>
            </a:extLst>
          </p:cNvPr>
          <p:cNvSpPr>
            <a:spLocks noGrp="1"/>
          </p:cNvSpPr>
          <p:nvPr>
            <p:ph type="body" sz="quarter" idx="10"/>
          </p:nvPr>
        </p:nvSpPr>
        <p:spPr>
          <a:xfrm>
            <a:off x="838200" y="1876483"/>
            <a:ext cx="6463553" cy="4322209"/>
          </a:xfrm>
        </p:spPr>
        <p:txBody>
          <a:bodyPr/>
          <a:lstStyle/>
          <a:p>
            <a:pPr marL="514350" indent="-514350"/>
            <a:r>
              <a:rPr lang="en-US" sz="2000" dirty="0"/>
              <a:t>Say, there are cells of different sizes in the sample </a:t>
            </a:r>
          </a:p>
          <a:p>
            <a:pPr marL="514350" indent="-514350"/>
            <a:endParaRPr lang="en-US" sz="1100" dirty="0"/>
          </a:p>
          <a:p>
            <a:pPr marL="514350" indent="-514350"/>
            <a:r>
              <a:rPr lang="en-US" sz="2000" dirty="0"/>
              <a:t>Small cells might have low total RNA leading to low total UMI counts</a:t>
            </a:r>
          </a:p>
          <a:p>
            <a:pPr marL="514350" indent="-514350"/>
            <a:endParaRPr lang="en-US" sz="1100" dirty="0"/>
          </a:p>
          <a:p>
            <a:pPr marL="514350" indent="-514350"/>
            <a:r>
              <a:rPr lang="en-US" sz="2000" dirty="0"/>
              <a:t>Filtering all barcodes with less than certain UMI counts might filter small cells</a:t>
            </a:r>
          </a:p>
          <a:p>
            <a:pPr marL="0" indent="0">
              <a:buNone/>
            </a:pPr>
            <a:endParaRPr lang="en-US" sz="1100" dirty="0"/>
          </a:p>
          <a:p>
            <a:pPr marL="514350" indent="-514350"/>
            <a:r>
              <a:rPr lang="en-US" sz="2000" dirty="0" err="1"/>
              <a:t>EmptyDrops</a:t>
            </a:r>
            <a:r>
              <a:rPr lang="en-US" sz="2000" dirty="0"/>
              <a:t> by </a:t>
            </a:r>
            <a:r>
              <a:rPr lang="en-US" sz="2000" dirty="0" err="1"/>
              <a:t>Lun</a:t>
            </a:r>
            <a:r>
              <a:rPr lang="en-US" sz="2000" dirty="0"/>
              <a:t> et al., 2019 compares count profile for each barcode with ambient RNA profile (similar implementation in Cell Ranger 3)</a:t>
            </a:r>
          </a:p>
          <a:p>
            <a:pPr marL="0" indent="0">
              <a:buNone/>
            </a:pPr>
            <a:r>
              <a:rPr lang="en-US" sz="2000" dirty="0"/>
              <a:t>      =&gt; Small cells retained but empty drops removed</a:t>
            </a:r>
          </a:p>
          <a:p>
            <a:pPr marL="0" indent="0">
              <a:buNone/>
            </a:pPr>
            <a:r>
              <a:rPr lang="en-US" sz="2000" dirty="0"/>
              <a:t>      =&gt; Alternative to Cell Ranger filtering </a:t>
            </a:r>
          </a:p>
        </p:txBody>
      </p:sp>
      <p:sp>
        <p:nvSpPr>
          <p:cNvPr id="3" name="Title 2">
            <a:extLst>
              <a:ext uri="{FF2B5EF4-FFF2-40B4-BE49-F238E27FC236}">
                <a16:creationId xmlns:a16="http://schemas.microsoft.com/office/drawing/2014/main" id="{0BBA5D39-7A88-BB42-80C9-6CFFFB70FD1C}"/>
              </a:ext>
            </a:extLst>
          </p:cNvPr>
          <p:cNvSpPr>
            <a:spLocks noGrp="1"/>
          </p:cNvSpPr>
          <p:nvPr>
            <p:ph type="title"/>
          </p:nvPr>
        </p:nvSpPr>
        <p:spPr/>
        <p:txBody>
          <a:bodyPr>
            <a:noAutofit/>
          </a:bodyPr>
          <a:lstStyle/>
          <a:p>
            <a:r>
              <a:rPr lang="en-US" sz="2400" dirty="0"/>
              <a:t>Additional consideration 1:</a:t>
            </a:r>
            <a:br>
              <a:rPr lang="en-US" sz="2400" dirty="0"/>
            </a:br>
            <a:r>
              <a:rPr lang="en-US" sz="2400" dirty="0"/>
              <a:t>Cell Ranger outputs filtered and unfiltered count matrices. Which one to use?</a:t>
            </a:r>
          </a:p>
        </p:txBody>
      </p:sp>
      <p:pic>
        <p:nvPicPr>
          <p:cNvPr id="5" name="Picture 4">
            <a:extLst>
              <a:ext uri="{FF2B5EF4-FFF2-40B4-BE49-F238E27FC236}">
                <a16:creationId xmlns:a16="http://schemas.microsoft.com/office/drawing/2014/main" id="{B6E12F74-868F-FA40-A4F7-05B87306E3A1}"/>
              </a:ext>
            </a:extLst>
          </p:cNvPr>
          <p:cNvPicPr>
            <a:picLocks noChangeAspect="1"/>
          </p:cNvPicPr>
          <p:nvPr/>
        </p:nvPicPr>
        <p:blipFill>
          <a:blip r:embed="rId3"/>
          <a:stretch>
            <a:fillRect/>
          </a:stretch>
        </p:blipFill>
        <p:spPr>
          <a:xfrm>
            <a:off x="7444441" y="2197100"/>
            <a:ext cx="3784600" cy="3378200"/>
          </a:xfrm>
          <a:prstGeom prst="rect">
            <a:avLst/>
          </a:prstGeom>
        </p:spPr>
      </p:pic>
      <p:sp>
        <p:nvSpPr>
          <p:cNvPr id="6" name="TextBox 5">
            <a:extLst>
              <a:ext uri="{FF2B5EF4-FFF2-40B4-BE49-F238E27FC236}">
                <a16:creationId xmlns:a16="http://schemas.microsoft.com/office/drawing/2014/main" id="{65C51EF4-FE2F-6B46-B969-E94B4D09ABC5}"/>
              </a:ext>
            </a:extLst>
          </p:cNvPr>
          <p:cNvSpPr txBox="1"/>
          <p:nvPr/>
        </p:nvSpPr>
        <p:spPr>
          <a:xfrm>
            <a:off x="10717306" y="2487706"/>
            <a:ext cx="726141" cy="1411941"/>
          </a:xfrm>
          <a:prstGeom prst="rect">
            <a:avLst/>
          </a:prstGeom>
          <a:solidFill>
            <a:schemeClr val="bg1"/>
          </a:solidFill>
          <a:ln>
            <a:noFill/>
          </a:ln>
        </p:spPr>
        <p:txBody>
          <a:bodyPr wrap="square" rtlCol="0" anchor="ctr" anchorCtr="0">
            <a:noAutofit/>
          </a:bodyPr>
          <a:lstStyle/>
          <a:p>
            <a:pPr>
              <a:spcAft>
                <a:spcPts val="600"/>
              </a:spcAft>
            </a:pPr>
            <a:endParaRPr lang="en-US" sz="2000" dirty="0" err="1">
              <a:latin typeface="Helvetica" charset="0"/>
              <a:ea typeface="Times New Roman" charset="0"/>
              <a:cs typeface="Arial" charset="0"/>
            </a:endParaRPr>
          </a:p>
        </p:txBody>
      </p:sp>
      <p:sp>
        <p:nvSpPr>
          <p:cNvPr id="7" name="TextBox 6">
            <a:extLst>
              <a:ext uri="{FF2B5EF4-FFF2-40B4-BE49-F238E27FC236}">
                <a16:creationId xmlns:a16="http://schemas.microsoft.com/office/drawing/2014/main" id="{37E405A3-4673-5E46-8C51-88BBB555FE34}"/>
              </a:ext>
            </a:extLst>
          </p:cNvPr>
          <p:cNvSpPr txBox="1"/>
          <p:nvPr/>
        </p:nvSpPr>
        <p:spPr>
          <a:xfrm>
            <a:off x="8036109" y="6319715"/>
            <a:ext cx="3434230" cy="457602"/>
          </a:xfrm>
          <a:prstGeom prst="rect">
            <a:avLst/>
          </a:prstGeom>
          <a:noFill/>
          <a:ln>
            <a:noFill/>
          </a:ln>
        </p:spPr>
        <p:txBody>
          <a:bodyPr wrap="square" rtlCol="0" anchor="ctr" anchorCtr="0">
            <a:noAutofit/>
          </a:bodyPr>
          <a:lstStyle/>
          <a:p>
            <a:pPr>
              <a:spcAft>
                <a:spcPts val="600"/>
              </a:spcAft>
            </a:pPr>
            <a:r>
              <a:rPr lang="en-US" sz="1200" dirty="0">
                <a:latin typeface="Helvetica" charset="0"/>
                <a:ea typeface="Times New Roman" charset="0"/>
                <a:cs typeface="Arial" charset="0"/>
              </a:rPr>
              <a:t>(Image from </a:t>
            </a:r>
            <a:r>
              <a:rPr lang="en-US" sz="1200" dirty="0" err="1">
                <a:latin typeface="Helvetica" charset="0"/>
                <a:ea typeface="Times New Roman" charset="0"/>
                <a:cs typeface="Arial" charset="0"/>
              </a:rPr>
              <a:t>Padovan-Merhar</a:t>
            </a:r>
            <a:r>
              <a:rPr lang="en-US" sz="1200" dirty="0">
                <a:latin typeface="Helvetica" charset="0"/>
                <a:ea typeface="Times New Roman" charset="0"/>
                <a:cs typeface="Arial" charset="0"/>
              </a:rPr>
              <a:t> et al, 2015)</a:t>
            </a:r>
          </a:p>
        </p:txBody>
      </p:sp>
    </p:spTree>
    <p:extLst>
      <p:ext uri="{BB962C8B-B14F-4D97-AF65-F5344CB8AC3E}">
        <p14:creationId xmlns:p14="http://schemas.microsoft.com/office/powerpoint/2010/main" val="348495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64AC3C-DB3F-804F-B22D-A2DC4CE86057}"/>
              </a:ext>
            </a:extLst>
          </p:cNvPr>
          <p:cNvSpPr>
            <a:spLocks noGrp="1"/>
          </p:cNvSpPr>
          <p:nvPr>
            <p:ph type="body" sz="quarter" idx="10"/>
          </p:nvPr>
        </p:nvSpPr>
        <p:spPr>
          <a:xfrm>
            <a:off x="838201" y="1876483"/>
            <a:ext cx="6100486" cy="3761030"/>
          </a:xfrm>
        </p:spPr>
        <p:txBody>
          <a:bodyPr/>
          <a:lstStyle/>
          <a:p>
            <a:pPr marL="342900"/>
            <a:r>
              <a:rPr lang="en-US" sz="2000" dirty="0"/>
              <a:t>Say, multiple batches with different sequencing depths</a:t>
            </a:r>
          </a:p>
          <a:p>
            <a:pPr marL="342900"/>
            <a:endParaRPr lang="en-US" sz="1200" dirty="0"/>
          </a:p>
          <a:p>
            <a:pPr marL="514350" indent="-514350"/>
            <a:r>
              <a:rPr lang="en-US" sz="2000" dirty="0"/>
              <a:t>By default, Cell Ranger </a:t>
            </a:r>
            <a:r>
              <a:rPr lang="en-US" sz="2000" dirty="0" err="1"/>
              <a:t>downsamples</a:t>
            </a:r>
            <a:r>
              <a:rPr lang="en-US" sz="2000" dirty="0"/>
              <a:t> deeper sequenced batches to equalize mapped read counts</a:t>
            </a:r>
          </a:p>
          <a:p>
            <a:pPr marL="514350" indent="-514350"/>
            <a:endParaRPr lang="en-US" sz="1200" dirty="0"/>
          </a:p>
          <a:p>
            <a:pPr marL="514350" indent="-514350"/>
            <a:r>
              <a:rPr lang="en-US" sz="2000" dirty="0" err="1"/>
              <a:t>DropletUtils</a:t>
            </a:r>
            <a:r>
              <a:rPr lang="en-US" sz="2000" dirty="0"/>
              <a:t> allows to </a:t>
            </a:r>
            <a:r>
              <a:rPr lang="en-US" sz="2000" dirty="0" err="1"/>
              <a:t>downsample</a:t>
            </a:r>
            <a:r>
              <a:rPr lang="en-US" sz="2000" dirty="0"/>
              <a:t> UMI counts or read counts</a:t>
            </a:r>
          </a:p>
          <a:p>
            <a:pPr marL="514350" indent="-514350"/>
            <a:endParaRPr lang="en-US" sz="1200" dirty="0"/>
          </a:p>
          <a:p>
            <a:pPr marL="514350" indent="-514350"/>
            <a:r>
              <a:rPr lang="en-US" sz="2000" dirty="0" err="1"/>
              <a:t>Hafemeister</a:t>
            </a:r>
            <a:r>
              <a:rPr lang="en-US" sz="2000" dirty="0"/>
              <a:t> and </a:t>
            </a:r>
            <a:r>
              <a:rPr lang="en-US" sz="2000" dirty="0" err="1"/>
              <a:t>Satija</a:t>
            </a:r>
            <a:r>
              <a:rPr lang="en-US" sz="2000" dirty="0"/>
              <a:t>, 2019 developed a count normalization method that recommends skipping </a:t>
            </a:r>
            <a:r>
              <a:rPr lang="en-US" sz="2000" dirty="0" err="1"/>
              <a:t>downsampling</a:t>
            </a:r>
            <a:r>
              <a:rPr lang="en-US" sz="2000" dirty="0"/>
              <a:t> (</a:t>
            </a:r>
            <a:r>
              <a:rPr lang="en-US" sz="2000" i="1" dirty="0" err="1"/>
              <a:t>sctransform</a:t>
            </a:r>
            <a:r>
              <a:rPr lang="en-US" sz="2000" dirty="0"/>
              <a:t>)</a:t>
            </a:r>
          </a:p>
        </p:txBody>
      </p:sp>
      <p:sp>
        <p:nvSpPr>
          <p:cNvPr id="3" name="Title 2">
            <a:extLst>
              <a:ext uri="{FF2B5EF4-FFF2-40B4-BE49-F238E27FC236}">
                <a16:creationId xmlns:a16="http://schemas.microsoft.com/office/drawing/2014/main" id="{0BBA5D39-7A88-BB42-80C9-6CFFFB70FD1C}"/>
              </a:ext>
            </a:extLst>
          </p:cNvPr>
          <p:cNvSpPr>
            <a:spLocks noGrp="1"/>
          </p:cNvSpPr>
          <p:nvPr>
            <p:ph type="title"/>
          </p:nvPr>
        </p:nvSpPr>
        <p:spPr/>
        <p:txBody>
          <a:bodyPr>
            <a:noAutofit/>
          </a:bodyPr>
          <a:lstStyle/>
          <a:p>
            <a:r>
              <a:rPr lang="en-US" sz="2800" dirty="0"/>
              <a:t>Additional consideration 2:</a:t>
            </a:r>
            <a:br>
              <a:rPr lang="en-US" sz="2800" dirty="0"/>
            </a:br>
            <a:r>
              <a:rPr lang="en-US" sz="2800" dirty="0"/>
              <a:t>Should we </a:t>
            </a:r>
            <a:r>
              <a:rPr lang="en-US" sz="2800" dirty="0" err="1"/>
              <a:t>downsample</a:t>
            </a:r>
            <a:r>
              <a:rPr lang="en-US" sz="2800" dirty="0"/>
              <a:t> reads when aggregating batches?</a:t>
            </a:r>
          </a:p>
        </p:txBody>
      </p:sp>
      <p:pic>
        <p:nvPicPr>
          <p:cNvPr id="5" name="Picture 4">
            <a:extLst>
              <a:ext uri="{FF2B5EF4-FFF2-40B4-BE49-F238E27FC236}">
                <a16:creationId xmlns:a16="http://schemas.microsoft.com/office/drawing/2014/main" id="{05B27464-2B0D-9D49-9AE1-371E674FFD26}"/>
              </a:ext>
            </a:extLst>
          </p:cNvPr>
          <p:cNvPicPr>
            <a:picLocks noChangeAspect="1"/>
          </p:cNvPicPr>
          <p:nvPr/>
        </p:nvPicPr>
        <p:blipFill>
          <a:blip r:embed="rId3"/>
          <a:stretch>
            <a:fillRect/>
          </a:stretch>
        </p:blipFill>
        <p:spPr>
          <a:xfrm>
            <a:off x="7802239" y="2675967"/>
            <a:ext cx="3197456" cy="1896035"/>
          </a:xfrm>
          <a:prstGeom prst="rect">
            <a:avLst/>
          </a:prstGeom>
        </p:spPr>
      </p:pic>
      <p:sp>
        <p:nvSpPr>
          <p:cNvPr id="6" name="TextBox 5">
            <a:extLst>
              <a:ext uri="{FF2B5EF4-FFF2-40B4-BE49-F238E27FC236}">
                <a16:creationId xmlns:a16="http://schemas.microsoft.com/office/drawing/2014/main" id="{DBAE9123-DFFC-F14F-9AE5-999FBF235FD1}"/>
              </a:ext>
            </a:extLst>
          </p:cNvPr>
          <p:cNvSpPr txBox="1"/>
          <p:nvPr/>
        </p:nvSpPr>
        <p:spPr>
          <a:xfrm>
            <a:off x="7436222" y="4666131"/>
            <a:ext cx="914400" cy="336177"/>
          </a:xfrm>
          <a:prstGeom prst="rect">
            <a:avLst/>
          </a:prstGeom>
          <a:noFill/>
          <a:ln>
            <a:noFill/>
          </a:ln>
        </p:spPr>
        <p:txBody>
          <a:bodyPr wrap="square" rtlCol="0" anchor="ctr" anchorCtr="0">
            <a:noAutofit/>
          </a:bodyPr>
          <a:lstStyle/>
          <a:p>
            <a:pPr>
              <a:spcAft>
                <a:spcPts val="600"/>
              </a:spcAft>
            </a:pPr>
            <a:r>
              <a:rPr lang="en-US" sz="1200" dirty="0">
                <a:latin typeface="Helvetica" charset="0"/>
                <a:ea typeface="Times New Roman" charset="0"/>
                <a:cs typeface="Arial" charset="0"/>
              </a:rPr>
              <a:t>Sample #1</a:t>
            </a:r>
          </a:p>
        </p:txBody>
      </p:sp>
      <p:sp>
        <p:nvSpPr>
          <p:cNvPr id="7" name="TextBox 6">
            <a:extLst>
              <a:ext uri="{FF2B5EF4-FFF2-40B4-BE49-F238E27FC236}">
                <a16:creationId xmlns:a16="http://schemas.microsoft.com/office/drawing/2014/main" id="{9F475587-951B-C041-B413-6513E0A5A04A}"/>
              </a:ext>
            </a:extLst>
          </p:cNvPr>
          <p:cNvSpPr txBox="1"/>
          <p:nvPr/>
        </p:nvSpPr>
        <p:spPr>
          <a:xfrm>
            <a:off x="8337171" y="4666131"/>
            <a:ext cx="914400" cy="336177"/>
          </a:xfrm>
          <a:prstGeom prst="rect">
            <a:avLst/>
          </a:prstGeom>
          <a:noFill/>
          <a:ln>
            <a:noFill/>
          </a:ln>
        </p:spPr>
        <p:txBody>
          <a:bodyPr wrap="square" rtlCol="0" anchor="ctr" anchorCtr="0">
            <a:noAutofit/>
          </a:bodyPr>
          <a:lstStyle/>
          <a:p>
            <a:pPr>
              <a:spcAft>
                <a:spcPts val="600"/>
              </a:spcAft>
            </a:pPr>
            <a:r>
              <a:rPr lang="en-US" sz="1200" dirty="0">
                <a:latin typeface="Helvetica" charset="0"/>
                <a:ea typeface="Times New Roman" charset="0"/>
                <a:cs typeface="Arial" charset="0"/>
              </a:rPr>
              <a:t>Sample #2</a:t>
            </a:r>
          </a:p>
        </p:txBody>
      </p:sp>
      <p:sp>
        <p:nvSpPr>
          <p:cNvPr id="8" name="TextBox 7">
            <a:extLst>
              <a:ext uri="{FF2B5EF4-FFF2-40B4-BE49-F238E27FC236}">
                <a16:creationId xmlns:a16="http://schemas.microsoft.com/office/drawing/2014/main" id="{CAB4CFAD-EB71-C645-A7F2-350E1C5066C3}"/>
              </a:ext>
            </a:extLst>
          </p:cNvPr>
          <p:cNvSpPr txBox="1"/>
          <p:nvPr/>
        </p:nvSpPr>
        <p:spPr>
          <a:xfrm>
            <a:off x="9587753" y="3361768"/>
            <a:ext cx="2097741" cy="510988"/>
          </a:xfrm>
          <a:prstGeom prst="rect">
            <a:avLst/>
          </a:prstGeom>
          <a:solidFill>
            <a:schemeClr val="bg1"/>
          </a:solidFill>
          <a:ln>
            <a:noFill/>
          </a:ln>
        </p:spPr>
        <p:txBody>
          <a:bodyPr wrap="square" rtlCol="0" anchor="ctr" anchorCtr="0">
            <a:noAutofit/>
          </a:bodyPr>
          <a:lstStyle/>
          <a:p>
            <a:pPr>
              <a:spcAft>
                <a:spcPts val="600"/>
              </a:spcAft>
            </a:pPr>
            <a:r>
              <a:rPr lang="en-US" sz="1600" dirty="0" err="1">
                <a:latin typeface="Helvetica" charset="0"/>
                <a:ea typeface="Times New Roman" charset="0"/>
                <a:cs typeface="Arial" charset="0"/>
              </a:rPr>
              <a:t>Downsampling</a:t>
            </a:r>
            <a:endParaRPr lang="en-US" sz="1600" dirty="0">
              <a:latin typeface="Helvetica" charset="0"/>
              <a:ea typeface="Times New Roman" charset="0"/>
              <a:cs typeface="Arial" charset="0"/>
            </a:endParaRPr>
          </a:p>
        </p:txBody>
      </p:sp>
      <p:sp>
        <p:nvSpPr>
          <p:cNvPr id="9" name="TextBox 8">
            <a:extLst>
              <a:ext uri="{FF2B5EF4-FFF2-40B4-BE49-F238E27FC236}">
                <a16:creationId xmlns:a16="http://schemas.microsoft.com/office/drawing/2014/main" id="{31C54086-8FD0-8A42-9B55-EB93B55165BC}"/>
              </a:ext>
            </a:extLst>
          </p:cNvPr>
          <p:cNvSpPr txBox="1"/>
          <p:nvPr/>
        </p:nvSpPr>
        <p:spPr>
          <a:xfrm>
            <a:off x="9565335" y="4670614"/>
            <a:ext cx="914400" cy="336177"/>
          </a:xfrm>
          <a:prstGeom prst="rect">
            <a:avLst/>
          </a:prstGeom>
          <a:noFill/>
          <a:ln>
            <a:noFill/>
          </a:ln>
        </p:spPr>
        <p:txBody>
          <a:bodyPr wrap="square" rtlCol="0" anchor="ctr" anchorCtr="0">
            <a:noAutofit/>
          </a:bodyPr>
          <a:lstStyle/>
          <a:p>
            <a:pPr>
              <a:spcAft>
                <a:spcPts val="600"/>
              </a:spcAft>
            </a:pPr>
            <a:r>
              <a:rPr lang="en-US" sz="1200" dirty="0">
                <a:latin typeface="Helvetica" charset="0"/>
                <a:ea typeface="Times New Roman" charset="0"/>
                <a:cs typeface="Arial" charset="0"/>
              </a:rPr>
              <a:t>Sample #1</a:t>
            </a:r>
          </a:p>
        </p:txBody>
      </p:sp>
      <p:sp>
        <p:nvSpPr>
          <p:cNvPr id="10" name="TextBox 9">
            <a:extLst>
              <a:ext uri="{FF2B5EF4-FFF2-40B4-BE49-F238E27FC236}">
                <a16:creationId xmlns:a16="http://schemas.microsoft.com/office/drawing/2014/main" id="{B05F6E32-5A8B-1C4F-89EF-A5B69D657544}"/>
              </a:ext>
            </a:extLst>
          </p:cNvPr>
          <p:cNvSpPr txBox="1"/>
          <p:nvPr/>
        </p:nvSpPr>
        <p:spPr>
          <a:xfrm>
            <a:off x="10466284" y="4670614"/>
            <a:ext cx="914400" cy="336177"/>
          </a:xfrm>
          <a:prstGeom prst="rect">
            <a:avLst/>
          </a:prstGeom>
          <a:noFill/>
          <a:ln>
            <a:noFill/>
          </a:ln>
        </p:spPr>
        <p:txBody>
          <a:bodyPr wrap="square" rtlCol="0" anchor="ctr" anchorCtr="0">
            <a:noAutofit/>
          </a:bodyPr>
          <a:lstStyle/>
          <a:p>
            <a:pPr>
              <a:spcAft>
                <a:spcPts val="600"/>
              </a:spcAft>
            </a:pPr>
            <a:r>
              <a:rPr lang="en-US" sz="1200" dirty="0">
                <a:latin typeface="Helvetica" charset="0"/>
                <a:ea typeface="Times New Roman" charset="0"/>
                <a:cs typeface="Arial" charset="0"/>
              </a:rPr>
              <a:t>Sample #2</a:t>
            </a:r>
          </a:p>
        </p:txBody>
      </p:sp>
      <p:sp>
        <p:nvSpPr>
          <p:cNvPr id="11" name="TextBox 10">
            <a:extLst>
              <a:ext uri="{FF2B5EF4-FFF2-40B4-BE49-F238E27FC236}">
                <a16:creationId xmlns:a16="http://schemas.microsoft.com/office/drawing/2014/main" id="{548A55A2-8837-E34C-B378-2C66AC4D353B}"/>
              </a:ext>
            </a:extLst>
          </p:cNvPr>
          <p:cNvSpPr txBox="1"/>
          <p:nvPr/>
        </p:nvSpPr>
        <p:spPr>
          <a:xfrm>
            <a:off x="8014447" y="5002308"/>
            <a:ext cx="995082" cy="336177"/>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Before</a:t>
            </a:r>
          </a:p>
        </p:txBody>
      </p:sp>
      <p:sp>
        <p:nvSpPr>
          <p:cNvPr id="12" name="TextBox 11">
            <a:extLst>
              <a:ext uri="{FF2B5EF4-FFF2-40B4-BE49-F238E27FC236}">
                <a16:creationId xmlns:a16="http://schemas.microsoft.com/office/drawing/2014/main" id="{BD315955-042A-4C46-BFFC-CF299BFC93AD}"/>
              </a:ext>
            </a:extLst>
          </p:cNvPr>
          <p:cNvSpPr txBox="1"/>
          <p:nvPr/>
        </p:nvSpPr>
        <p:spPr>
          <a:xfrm>
            <a:off x="9982188" y="5002307"/>
            <a:ext cx="995082" cy="336177"/>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After</a:t>
            </a:r>
          </a:p>
        </p:txBody>
      </p:sp>
    </p:spTree>
    <p:extLst>
      <p:ext uri="{BB962C8B-B14F-4D97-AF65-F5344CB8AC3E}">
        <p14:creationId xmlns:p14="http://schemas.microsoft.com/office/powerpoint/2010/main" val="2530755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8131337-2E94-E446-9809-D6E913696FE4}"/>
              </a:ext>
            </a:extLst>
          </p:cNvPr>
          <p:cNvSpPr>
            <a:spLocks noGrp="1"/>
          </p:cNvSpPr>
          <p:nvPr>
            <p:ph type="body" sz="quarter" idx="10"/>
          </p:nvPr>
        </p:nvSpPr>
        <p:spPr>
          <a:xfrm>
            <a:off x="838200" y="1845321"/>
            <a:ext cx="10515600" cy="4952381"/>
          </a:xfrm>
        </p:spPr>
        <p:txBody>
          <a:bodyPr/>
          <a:lstStyle/>
          <a:p>
            <a:r>
              <a:rPr lang="en-US" sz="2400" dirty="0"/>
              <a:t>R (Seurat, Bioconductor, Monocle3, etc.)</a:t>
            </a:r>
          </a:p>
          <a:p>
            <a:pPr lvl="1"/>
            <a:r>
              <a:rPr lang="en-US" sz="2000" dirty="0"/>
              <a:t>R offers a rich collection of libraries for statistics and data science</a:t>
            </a:r>
          </a:p>
          <a:p>
            <a:pPr lvl="1"/>
            <a:r>
              <a:rPr lang="en-US" sz="2000" dirty="0"/>
              <a:t>Popular in academia</a:t>
            </a:r>
          </a:p>
          <a:p>
            <a:pPr lvl="1"/>
            <a:r>
              <a:rPr lang="en-US" sz="2000" dirty="0"/>
              <a:t>Bioconductor has a lot more than single-cell RNA-</a:t>
            </a:r>
            <a:r>
              <a:rPr lang="en-US" sz="2000" dirty="0" err="1"/>
              <a:t>seq</a:t>
            </a:r>
            <a:endParaRPr lang="en-US" sz="2000" dirty="0"/>
          </a:p>
          <a:p>
            <a:pPr lvl="1"/>
            <a:endParaRPr lang="en-US" sz="2000" dirty="0"/>
          </a:p>
          <a:p>
            <a:pPr lvl="1"/>
            <a:endParaRPr lang="en-US" sz="100" dirty="0"/>
          </a:p>
          <a:p>
            <a:r>
              <a:rPr lang="en-US" sz="2400" dirty="0"/>
              <a:t>Python (</a:t>
            </a:r>
            <a:r>
              <a:rPr lang="en-US" sz="2400" dirty="0" err="1"/>
              <a:t>scanpy</a:t>
            </a:r>
            <a:r>
              <a:rPr lang="en-US" sz="2400" dirty="0"/>
              <a:t> and other)</a:t>
            </a:r>
          </a:p>
          <a:p>
            <a:pPr lvl="1"/>
            <a:r>
              <a:rPr lang="en-US" sz="2000" dirty="0"/>
              <a:t>Much faster than R packages (5-90 times speedup for steps)</a:t>
            </a:r>
          </a:p>
          <a:p>
            <a:pPr lvl="1"/>
            <a:r>
              <a:rPr lang="en-US" sz="2000" dirty="0"/>
              <a:t>Easier access to advanced machine-learning packages (e.g., </a:t>
            </a:r>
            <a:r>
              <a:rPr lang="en-US" sz="2000" dirty="0" err="1"/>
              <a:t>tensorflow</a:t>
            </a:r>
            <a:r>
              <a:rPr lang="en-US" sz="2000" dirty="0"/>
              <a:t>)</a:t>
            </a:r>
          </a:p>
          <a:p>
            <a:pPr lvl="1"/>
            <a:endParaRPr lang="en-US" sz="2000" dirty="0"/>
          </a:p>
          <a:p>
            <a:pPr lvl="1"/>
            <a:endParaRPr lang="en-US" sz="1050" dirty="0"/>
          </a:p>
          <a:p>
            <a:r>
              <a:rPr lang="en-US" sz="2400" dirty="0"/>
              <a:t>Galaxy</a:t>
            </a:r>
          </a:p>
          <a:p>
            <a:pPr lvl="1"/>
            <a:r>
              <a:rPr lang="en-US" sz="2000" dirty="0"/>
              <a:t>R or Python tools can be installed </a:t>
            </a:r>
          </a:p>
          <a:p>
            <a:pPr lvl="1"/>
            <a:r>
              <a:rPr lang="en-US" sz="2000" dirty="0"/>
              <a:t>Provides GUI-based solution</a:t>
            </a:r>
          </a:p>
          <a:p>
            <a:pPr lvl="1"/>
            <a:endParaRPr lang="en-US" sz="2000" dirty="0"/>
          </a:p>
        </p:txBody>
      </p:sp>
      <p:sp>
        <p:nvSpPr>
          <p:cNvPr id="4" name="Title 3">
            <a:extLst>
              <a:ext uri="{FF2B5EF4-FFF2-40B4-BE49-F238E27FC236}">
                <a16:creationId xmlns:a16="http://schemas.microsoft.com/office/drawing/2014/main" id="{8BB273C8-8553-D145-B525-C392F98C9BF5}"/>
              </a:ext>
            </a:extLst>
          </p:cNvPr>
          <p:cNvSpPr>
            <a:spLocks noGrp="1"/>
          </p:cNvSpPr>
          <p:nvPr>
            <p:ph type="title"/>
          </p:nvPr>
        </p:nvSpPr>
        <p:spPr/>
        <p:txBody>
          <a:bodyPr>
            <a:normAutofit/>
          </a:bodyPr>
          <a:lstStyle/>
          <a:p>
            <a:r>
              <a:rPr lang="en-US" sz="3200" dirty="0"/>
              <a:t>Additional consideration 3: </a:t>
            </a:r>
            <a:br>
              <a:rPr lang="en-US" sz="3200" dirty="0"/>
            </a:br>
            <a:r>
              <a:rPr lang="en-US" sz="3200" dirty="0"/>
              <a:t>R vs Python vs Galaxy for the next steps</a:t>
            </a:r>
          </a:p>
        </p:txBody>
      </p:sp>
    </p:spTree>
    <p:extLst>
      <p:ext uri="{BB962C8B-B14F-4D97-AF65-F5344CB8AC3E}">
        <p14:creationId xmlns:p14="http://schemas.microsoft.com/office/powerpoint/2010/main" val="2380432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02A70C-F6CE-814F-9345-211D7DAC8644}"/>
              </a:ext>
            </a:extLst>
          </p:cNvPr>
          <p:cNvSpPr txBox="1"/>
          <p:nvPr/>
        </p:nvSpPr>
        <p:spPr>
          <a:xfrm>
            <a:off x="1062315" y="2030506"/>
            <a:ext cx="150607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Library preparation</a:t>
            </a:r>
          </a:p>
        </p:txBody>
      </p:sp>
      <p:sp>
        <p:nvSpPr>
          <p:cNvPr id="8" name="TextBox 7">
            <a:extLst>
              <a:ext uri="{FF2B5EF4-FFF2-40B4-BE49-F238E27FC236}">
                <a16:creationId xmlns:a16="http://schemas.microsoft.com/office/drawing/2014/main" id="{CBD20B04-3239-AA40-91E0-B04E574E0F34}"/>
              </a:ext>
            </a:extLst>
          </p:cNvPr>
          <p:cNvSpPr txBox="1"/>
          <p:nvPr/>
        </p:nvSpPr>
        <p:spPr>
          <a:xfrm>
            <a:off x="820268" y="887505"/>
            <a:ext cx="182880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Experiment design</a:t>
            </a:r>
          </a:p>
        </p:txBody>
      </p:sp>
      <p:sp>
        <p:nvSpPr>
          <p:cNvPr id="9" name="TextBox 8">
            <a:extLst>
              <a:ext uri="{FF2B5EF4-FFF2-40B4-BE49-F238E27FC236}">
                <a16:creationId xmlns:a16="http://schemas.microsoft.com/office/drawing/2014/main" id="{A47C8CE7-0457-824A-B83A-7A49C0E4DA7A}"/>
              </a:ext>
            </a:extLst>
          </p:cNvPr>
          <p:cNvSpPr txBox="1"/>
          <p:nvPr/>
        </p:nvSpPr>
        <p:spPr>
          <a:xfrm>
            <a:off x="591670" y="2729754"/>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Deep sequencing</a:t>
            </a:r>
          </a:p>
        </p:txBody>
      </p:sp>
      <p:sp>
        <p:nvSpPr>
          <p:cNvPr id="10" name="TextBox 9">
            <a:extLst>
              <a:ext uri="{FF2B5EF4-FFF2-40B4-BE49-F238E27FC236}">
                <a16:creationId xmlns:a16="http://schemas.microsoft.com/office/drawing/2014/main" id="{FC6D2F79-0962-ED43-A50C-95453FEE9A9B}"/>
              </a:ext>
            </a:extLst>
          </p:cNvPr>
          <p:cNvSpPr txBox="1"/>
          <p:nvPr/>
        </p:nvSpPr>
        <p:spPr>
          <a:xfrm>
            <a:off x="685799" y="3832412"/>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Demultiplex, align and count</a:t>
            </a:r>
          </a:p>
          <a:p>
            <a:pPr algn="ctr">
              <a:spcAft>
                <a:spcPts val="600"/>
              </a:spcAft>
            </a:pPr>
            <a:r>
              <a:rPr lang="en-US" dirty="0">
                <a:latin typeface="Helvetica" charset="0"/>
                <a:ea typeface="Times New Roman" charset="0"/>
                <a:cs typeface="Arial" charset="0"/>
              </a:rPr>
              <a:t>(Pre-processing)</a:t>
            </a:r>
          </a:p>
        </p:txBody>
      </p:sp>
      <p:sp>
        <p:nvSpPr>
          <p:cNvPr id="11" name="TextBox 10">
            <a:extLst>
              <a:ext uri="{FF2B5EF4-FFF2-40B4-BE49-F238E27FC236}">
                <a16:creationId xmlns:a16="http://schemas.microsoft.com/office/drawing/2014/main" id="{E321A3BE-BDF7-8444-8007-6ADCC112A94A}"/>
              </a:ext>
            </a:extLst>
          </p:cNvPr>
          <p:cNvSpPr txBox="1"/>
          <p:nvPr/>
        </p:nvSpPr>
        <p:spPr>
          <a:xfrm>
            <a:off x="524435" y="5042650"/>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Count matrix</a:t>
            </a:r>
          </a:p>
        </p:txBody>
      </p:sp>
      <p:cxnSp>
        <p:nvCxnSpPr>
          <p:cNvPr id="13" name="Straight Arrow Connector 12">
            <a:extLst>
              <a:ext uri="{FF2B5EF4-FFF2-40B4-BE49-F238E27FC236}">
                <a16:creationId xmlns:a16="http://schemas.microsoft.com/office/drawing/2014/main" id="{5612D218-8957-3741-8E30-DEEFFDA36808}"/>
              </a:ext>
            </a:extLst>
          </p:cNvPr>
          <p:cNvCxnSpPr>
            <a:cxnSpLocks/>
          </p:cNvCxnSpPr>
          <p:nvPr/>
        </p:nvCxnSpPr>
        <p:spPr>
          <a:xfrm>
            <a:off x="1748115" y="1452282"/>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8AC156-724C-6E4B-8D17-70A0EC809332}"/>
              </a:ext>
            </a:extLst>
          </p:cNvPr>
          <p:cNvCxnSpPr>
            <a:cxnSpLocks/>
          </p:cNvCxnSpPr>
          <p:nvPr/>
        </p:nvCxnSpPr>
        <p:spPr>
          <a:xfrm>
            <a:off x="1748115" y="255942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A12A64D-1997-5C46-936D-95E33EBA866A}"/>
              </a:ext>
            </a:extLst>
          </p:cNvPr>
          <p:cNvCxnSpPr>
            <a:cxnSpLocks/>
          </p:cNvCxnSpPr>
          <p:nvPr/>
        </p:nvCxnSpPr>
        <p:spPr>
          <a:xfrm>
            <a:off x="1752598" y="338417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D2E0144-98BD-8F4D-843C-18A8432CD9A8}"/>
              </a:ext>
            </a:extLst>
          </p:cNvPr>
          <p:cNvCxnSpPr>
            <a:cxnSpLocks/>
          </p:cNvCxnSpPr>
          <p:nvPr/>
        </p:nvCxnSpPr>
        <p:spPr>
          <a:xfrm>
            <a:off x="1743634" y="4787145"/>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EAC5BA6-C758-E644-944A-D9717B9DB042}"/>
              </a:ext>
            </a:extLst>
          </p:cNvPr>
          <p:cNvSpPr txBox="1"/>
          <p:nvPr/>
        </p:nvSpPr>
        <p:spPr>
          <a:xfrm>
            <a:off x="7422773" y="-188256"/>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Read counts matrix</a:t>
            </a:r>
          </a:p>
        </p:txBody>
      </p:sp>
      <p:sp>
        <p:nvSpPr>
          <p:cNvPr id="20" name="TextBox 19">
            <a:extLst>
              <a:ext uri="{FF2B5EF4-FFF2-40B4-BE49-F238E27FC236}">
                <a16:creationId xmlns:a16="http://schemas.microsoft.com/office/drawing/2014/main" id="{2D0AB9CA-3040-CD46-9591-34567DEDCB29}"/>
              </a:ext>
            </a:extLst>
          </p:cNvPr>
          <p:cNvSpPr txBox="1"/>
          <p:nvPr/>
        </p:nvSpPr>
        <p:spPr>
          <a:xfrm>
            <a:off x="7360021" y="542365"/>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Quality control and filter poor quality cells</a:t>
            </a:r>
          </a:p>
        </p:txBody>
      </p:sp>
      <p:sp>
        <p:nvSpPr>
          <p:cNvPr id="21" name="TextBox 20">
            <a:extLst>
              <a:ext uri="{FF2B5EF4-FFF2-40B4-BE49-F238E27FC236}">
                <a16:creationId xmlns:a16="http://schemas.microsoft.com/office/drawing/2014/main" id="{5FC37CC2-DFC4-D046-923E-DC8A8F3EE9AB}"/>
              </a:ext>
            </a:extLst>
          </p:cNvPr>
          <p:cNvSpPr txBox="1"/>
          <p:nvPr/>
        </p:nvSpPr>
        <p:spPr>
          <a:xfrm>
            <a:off x="7454150" y="128195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Normalization</a:t>
            </a:r>
          </a:p>
        </p:txBody>
      </p:sp>
      <p:sp>
        <p:nvSpPr>
          <p:cNvPr id="22" name="TextBox 21">
            <a:extLst>
              <a:ext uri="{FF2B5EF4-FFF2-40B4-BE49-F238E27FC236}">
                <a16:creationId xmlns:a16="http://schemas.microsoft.com/office/drawing/2014/main" id="{0643F9FD-A522-2445-B2B6-8A56F73DCFDC}"/>
              </a:ext>
            </a:extLst>
          </p:cNvPr>
          <p:cNvSpPr txBox="1"/>
          <p:nvPr/>
        </p:nvSpPr>
        <p:spPr>
          <a:xfrm>
            <a:off x="7481044" y="2021547"/>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Feature selection</a:t>
            </a:r>
          </a:p>
        </p:txBody>
      </p:sp>
      <p:sp>
        <p:nvSpPr>
          <p:cNvPr id="23" name="TextBox 22">
            <a:extLst>
              <a:ext uri="{FF2B5EF4-FFF2-40B4-BE49-F238E27FC236}">
                <a16:creationId xmlns:a16="http://schemas.microsoft.com/office/drawing/2014/main" id="{12072B87-83EA-ED4F-8475-AF278071C815}"/>
              </a:ext>
            </a:extLst>
          </p:cNvPr>
          <p:cNvSpPr txBox="1"/>
          <p:nvPr/>
        </p:nvSpPr>
        <p:spPr>
          <a:xfrm>
            <a:off x="7376826" y="268939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Dimensionality reduction</a:t>
            </a:r>
          </a:p>
        </p:txBody>
      </p:sp>
      <p:sp>
        <p:nvSpPr>
          <p:cNvPr id="24" name="TextBox 23">
            <a:extLst>
              <a:ext uri="{FF2B5EF4-FFF2-40B4-BE49-F238E27FC236}">
                <a16:creationId xmlns:a16="http://schemas.microsoft.com/office/drawing/2014/main" id="{06C6C19C-1A73-9540-80FF-E791C8A8AF70}"/>
              </a:ext>
            </a:extLst>
          </p:cNvPr>
          <p:cNvSpPr txBox="1"/>
          <p:nvPr/>
        </p:nvSpPr>
        <p:spPr>
          <a:xfrm>
            <a:off x="6503899" y="3877238"/>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Clustering</a:t>
            </a:r>
          </a:p>
        </p:txBody>
      </p:sp>
      <p:sp>
        <p:nvSpPr>
          <p:cNvPr id="25" name="TextBox 24">
            <a:extLst>
              <a:ext uri="{FF2B5EF4-FFF2-40B4-BE49-F238E27FC236}">
                <a16:creationId xmlns:a16="http://schemas.microsoft.com/office/drawing/2014/main" id="{C7AFEC18-EE66-ED4E-A33C-6C3BA9D125B9}"/>
              </a:ext>
            </a:extLst>
          </p:cNvPr>
          <p:cNvSpPr txBox="1"/>
          <p:nvPr/>
        </p:nvSpPr>
        <p:spPr>
          <a:xfrm>
            <a:off x="6064626" y="4894721"/>
            <a:ext cx="1662955" cy="571494"/>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Find marker genes</a:t>
            </a:r>
          </a:p>
        </p:txBody>
      </p:sp>
      <p:cxnSp>
        <p:nvCxnSpPr>
          <p:cNvPr id="26" name="Straight Arrow Connector 25">
            <a:extLst>
              <a:ext uri="{FF2B5EF4-FFF2-40B4-BE49-F238E27FC236}">
                <a16:creationId xmlns:a16="http://schemas.microsoft.com/office/drawing/2014/main" id="{57FC10DF-C798-FB40-8DC4-1279B8C6E5EA}"/>
              </a:ext>
            </a:extLst>
          </p:cNvPr>
          <p:cNvCxnSpPr>
            <a:cxnSpLocks/>
          </p:cNvCxnSpPr>
          <p:nvPr/>
        </p:nvCxnSpPr>
        <p:spPr>
          <a:xfrm>
            <a:off x="8355104" y="4213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694F7C2-E6A9-054E-A65C-737A16386B7C}"/>
              </a:ext>
            </a:extLst>
          </p:cNvPr>
          <p:cNvCxnSpPr>
            <a:cxnSpLocks/>
          </p:cNvCxnSpPr>
          <p:nvPr/>
        </p:nvCxnSpPr>
        <p:spPr>
          <a:xfrm>
            <a:off x="8346140" y="1138518"/>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EBC7901-1617-0D4A-A615-BF21B4E396EB}"/>
              </a:ext>
            </a:extLst>
          </p:cNvPr>
          <p:cNvCxnSpPr>
            <a:cxnSpLocks/>
          </p:cNvCxnSpPr>
          <p:nvPr/>
        </p:nvCxnSpPr>
        <p:spPr>
          <a:xfrm>
            <a:off x="8346140" y="19184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6DBE1D5-EC65-7A4E-A885-8F6E3614A8CA}"/>
              </a:ext>
            </a:extLst>
          </p:cNvPr>
          <p:cNvCxnSpPr>
            <a:cxnSpLocks/>
          </p:cNvCxnSpPr>
          <p:nvPr/>
        </p:nvCxnSpPr>
        <p:spPr>
          <a:xfrm>
            <a:off x="8346140" y="3312465"/>
            <a:ext cx="1918449" cy="721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76D431F-7E28-B743-9011-74CCF621B182}"/>
              </a:ext>
            </a:extLst>
          </p:cNvPr>
          <p:cNvCxnSpPr>
            <a:cxnSpLocks/>
          </p:cNvCxnSpPr>
          <p:nvPr/>
        </p:nvCxnSpPr>
        <p:spPr>
          <a:xfrm flipH="1">
            <a:off x="7575182" y="3307975"/>
            <a:ext cx="779922" cy="79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F16854B-2D9D-E24B-A0FF-D6C22E62BF0F}"/>
              </a:ext>
            </a:extLst>
          </p:cNvPr>
          <p:cNvCxnSpPr>
            <a:cxnSpLocks/>
          </p:cNvCxnSpPr>
          <p:nvPr/>
        </p:nvCxnSpPr>
        <p:spPr>
          <a:xfrm>
            <a:off x="8373034" y="3307975"/>
            <a:ext cx="3092824" cy="773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7E568DB-9F92-1D41-9843-CAC37E187CD3}"/>
              </a:ext>
            </a:extLst>
          </p:cNvPr>
          <p:cNvSpPr txBox="1"/>
          <p:nvPr/>
        </p:nvSpPr>
        <p:spPr>
          <a:xfrm>
            <a:off x="10107699" y="4007231"/>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3" name="TextBox 42">
            <a:extLst>
              <a:ext uri="{FF2B5EF4-FFF2-40B4-BE49-F238E27FC236}">
                <a16:creationId xmlns:a16="http://schemas.microsoft.com/office/drawing/2014/main" id="{9947AFF1-5602-F24A-91EC-67CFBC737AA5}"/>
              </a:ext>
            </a:extLst>
          </p:cNvPr>
          <p:cNvSpPr txBox="1"/>
          <p:nvPr/>
        </p:nvSpPr>
        <p:spPr>
          <a:xfrm>
            <a:off x="11275354" y="4081176"/>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44" name="Straight Arrow Connector 43">
            <a:extLst>
              <a:ext uri="{FF2B5EF4-FFF2-40B4-BE49-F238E27FC236}">
                <a16:creationId xmlns:a16="http://schemas.microsoft.com/office/drawing/2014/main" id="{1FEE8C7E-2DC7-BE4E-84DF-B9F8DA31CC02}"/>
              </a:ext>
            </a:extLst>
          </p:cNvPr>
          <p:cNvCxnSpPr>
            <a:cxnSpLocks/>
          </p:cNvCxnSpPr>
          <p:nvPr/>
        </p:nvCxnSpPr>
        <p:spPr>
          <a:xfrm>
            <a:off x="7566217" y="4477888"/>
            <a:ext cx="354106" cy="369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6A90507-4E46-354F-A083-A2DDCED46314}"/>
              </a:ext>
            </a:extLst>
          </p:cNvPr>
          <p:cNvCxnSpPr>
            <a:cxnSpLocks/>
          </p:cNvCxnSpPr>
          <p:nvPr/>
        </p:nvCxnSpPr>
        <p:spPr>
          <a:xfrm flipH="1">
            <a:off x="6889380" y="4493601"/>
            <a:ext cx="685802" cy="4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619ED8C-2890-1F4A-8D68-5ED98AB71517}"/>
              </a:ext>
            </a:extLst>
          </p:cNvPr>
          <p:cNvSpPr txBox="1"/>
          <p:nvPr/>
        </p:nvSpPr>
        <p:spPr>
          <a:xfrm>
            <a:off x="7631200" y="4977671"/>
            <a:ext cx="1416419" cy="363068"/>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Trajectory analysis</a:t>
            </a:r>
          </a:p>
        </p:txBody>
      </p:sp>
      <p:cxnSp>
        <p:nvCxnSpPr>
          <p:cNvPr id="50" name="Straight Arrow Connector 49">
            <a:extLst>
              <a:ext uri="{FF2B5EF4-FFF2-40B4-BE49-F238E27FC236}">
                <a16:creationId xmlns:a16="http://schemas.microsoft.com/office/drawing/2014/main" id="{D23832B1-5650-E041-B371-53028C5D0807}"/>
              </a:ext>
            </a:extLst>
          </p:cNvPr>
          <p:cNvCxnSpPr>
            <a:cxnSpLocks/>
          </p:cNvCxnSpPr>
          <p:nvPr/>
        </p:nvCxnSpPr>
        <p:spPr>
          <a:xfrm>
            <a:off x="7571810" y="4478449"/>
            <a:ext cx="1410831" cy="381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F8CBF5C-3AB5-9A49-8B13-AC922E382A33}"/>
              </a:ext>
            </a:extLst>
          </p:cNvPr>
          <p:cNvSpPr txBox="1"/>
          <p:nvPr/>
        </p:nvSpPr>
        <p:spPr>
          <a:xfrm>
            <a:off x="8695771" y="5035912"/>
            <a:ext cx="1329011" cy="363068"/>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Cell-type annotation</a:t>
            </a:r>
          </a:p>
        </p:txBody>
      </p:sp>
      <p:cxnSp>
        <p:nvCxnSpPr>
          <p:cNvPr id="64" name="Elbow Connector 63">
            <a:extLst>
              <a:ext uri="{FF2B5EF4-FFF2-40B4-BE49-F238E27FC236}">
                <a16:creationId xmlns:a16="http://schemas.microsoft.com/office/drawing/2014/main" id="{EB9AE455-90D5-0840-B522-2D3366A7B666}"/>
              </a:ext>
            </a:extLst>
          </p:cNvPr>
          <p:cNvCxnSpPr>
            <a:cxnSpLocks/>
          </p:cNvCxnSpPr>
          <p:nvPr/>
        </p:nvCxnSpPr>
        <p:spPr>
          <a:xfrm flipV="1">
            <a:off x="2622178" y="268944"/>
            <a:ext cx="4518208" cy="523090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DF4D542-0B6A-C44A-A7EA-8B3816B296F8}"/>
              </a:ext>
            </a:extLst>
          </p:cNvPr>
          <p:cNvSpPr txBox="1"/>
          <p:nvPr/>
        </p:nvSpPr>
        <p:spPr>
          <a:xfrm>
            <a:off x="2474261" y="658909"/>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3" name="TextBox 72">
            <a:extLst>
              <a:ext uri="{FF2B5EF4-FFF2-40B4-BE49-F238E27FC236}">
                <a16:creationId xmlns:a16="http://schemas.microsoft.com/office/drawing/2014/main" id="{82DA8F29-742A-6641-BC20-73ADC3525944}"/>
              </a:ext>
            </a:extLst>
          </p:cNvPr>
          <p:cNvSpPr txBox="1"/>
          <p:nvPr/>
        </p:nvSpPr>
        <p:spPr>
          <a:xfrm>
            <a:off x="2790266" y="4048946"/>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4" name="TextBox 73">
            <a:extLst>
              <a:ext uri="{FF2B5EF4-FFF2-40B4-BE49-F238E27FC236}">
                <a16:creationId xmlns:a16="http://schemas.microsoft.com/office/drawing/2014/main" id="{9E2D0925-D49E-3843-A467-A102E5E963C5}"/>
              </a:ext>
            </a:extLst>
          </p:cNvPr>
          <p:cNvSpPr txBox="1"/>
          <p:nvPr/>
        </p:nvSpPr>
        <p:spPr>
          <a:xfrm>
            <a:off x="2716307" y="2743195"/>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80" name="Straight Arrow Connector 79">
            <a:extLst>
              <a:ext uri="{FF2B5EF4-FFF2-40B4-BE49-F238E27FC236}">
                <a16:creationId xmlns:a16="http://schemas.microsoft.com/office/drawing/2014/main" id="{30A31CE3-D93F-1843-B3CD-0A56391F9B05}"/>
              </a:ext>
            </a:extLst>
          </p:cNvPr>
          <p:cNvCxnSpPr>
            <a:cxnSpLocks/>
          </p:cNvCxnSpPr>
          <p:nvPr/>
        </p:nvCxnSpPr>
        <p:spPr>
          <a:xfrm flipH="1">
            <a:off x="8480616" y="5499411"/>
            <a:ext cx="759192" cy="471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1FA4509-8E99-EF4D-B15D-CDCE532A8BF7}"/>
              </a:ext>
            </a:extLst>
          </p:cNvPr>
          <p:cNvSpPr txBox="1"/>
          <p:nvPr/>
        </p:nvSpPr>
        <p:spPr>
          <a:xfrm>
            <a:off x="7288311" y="5916707"/>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Association with phenotypes (e.g., healthy vs diseased)</a:t>
            </a:r>
          </a:p>
        </p:txBody>
      </p:sp>
      <p:cxnSp>
        <p:nvCxnSpPr>
          <p:cNvPr id="89" name="Straight Arrow Connector 88">
            <a:extLst>
              <a:ext uri="{FF2B5EF4-FFF2-40B4-BE49-F238E27FC236}">
                <a16:creationId xmlns:a16="http://schemas.microsoft.com/office/drawing/2014/main" id="{02A28AD8-97D8-2F47-892F-4D8B5CEEE746}"/>
              </a:ext>
            </a:extLst>
          </p:cNvPr>
          <p:cNvCxnSpPr>
            <a:cxnSpLocks/>
          </p:cNvCxnSpPr>
          <p:nvPr/>
        </p:nvCxnSpPr>
        <p:spPr>
          <a:xfrm>
            <a:off x="8364070" y="2622171"/>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44402B0E-0688-6E40-B92A-8ADBABAB13A1}"/>
              </a:ext>
            </a:extLst>
          </p:cNvPr>
          <p:cNvCxnSpPr>
            <a:cxnSpLocks/>
          </p:cNvCxnSpPr>
          <p:nvPr/>
        </p:nvCxnSpPr>
        <p:spPr>
          <a:xfrm flipH="1">
            <a:off x="5943607" y="5490865"/>
            <a:ext cx="741825"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EA3EC33C-B9C6-6A4D-8B07-0B49FE059505}"/>
              </a:ext>
            </a:extLst>
          </p:cNvPr>
          <p:cNvSpPr txBox="1"/>
          <p:nvPr/>
        </p:nvSpPr>
        <p:spPr>
          <a:xfrm>
            <a:off x="4751303" y="5786720"/>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Gene set enrichment analysis</a:t>
            </a:r>
          </a:p>
        </p:txBody>
      </p:sp>
      <p:cxnSp>
        <p:nvCxnSpPr>
          <p:cNvPr id="93" name="Straight Arrow Connector 92">
            <a:extLst>
              <a:ext uri="{FF2B5EF4-FFF2-40B4-BE49-F238E27FC236}">
                <a16:creationId xmlns:a16="http://schemas.microsoft.com/office/drawing/2014/main" id="{4E0EDB79-E16C-4A4C-8876-B6081077015C}"/>
              </a:ext>
            </a:extLst>
          </p:cNvPr>
          <p:cNvCxnSpPr>
            <a:cxnSpLocks/>
          </p:cNvCxnSpPr>
          <p:nvPr/>
        </p:nvCxnSpPr>
        <p:spPr>
          <a:xfrm>
            <a:off x="7575182" y="4492911"/>
            <a:ext cx="3263142" cy="4704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3DB8B91-DC71-6148-83BD-1395C8170DBC}"/>
              </a:ext>
            </a:extLst>
          </p:cNvPr>
          <p:cNvCxnSpPr>
            <a:cxnSpLocks/>
          </p:cNvCxnSpPr>
          <p:nvPr/>
        </p:nvCxnSpPr>
        <p:spPr>
          <a:xfrm>
            <a:off x="9272313" y="5499411"/>
            <a:ext cx="1085296" cy="575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29008F4-EF04-E14A-BDCD-DFBE506363C4}"/>
              </a:ext>
            </a:extLst>
          </p:cNvPr>
          <p:cNvSpPr txBox="1"/>
          <p:nvPr/>
        </p:nvSpPr>
        <p:spPr>
          <a:xfrm>
            <a:off x="10793510" y="4724410"/>
            <a:ext cx="1331259" cy="914400"/>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Network analysis</a:t>
            </a:r>
          </a:p>
        </p:txBody>
      </p:sp>
      <p:cxnSp>
        <p:nvCxnSpPr>
          <p:cNvPr id="102" name="Straight Arrow Connector 101">
            <a:extLst>
              <a:ext uri="{FF2B5EF4-FFF2-40B4-BE49-F238E27FC236}">
                <a16:creationId xmlns:a16="http://schemas.microsoft.com/office/drawing/2014/main" id="{679EB924-8FBB-144D-B851-C5733EF3BD22}"/>
              </a:ext>
            </a:extLst>
          </p:cNvPr>
          <p:cNvCxnSpPr>
            <a:cxnSpLocks/>
          </p:cNvCxnSpPr>
          <p:nvPr/>
        </p:nvCxnSpPr>
        <p:spPr>
          <a:xfrm>
            <a:off x="9239808" y="5490865"/>
            <a:ext cx="2075897" cy="584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EDADB70F-C061-9940-9D53-175FFA94E96A}"/>
              </a:ext>
            </a:extLst>
          </p:cNvPr>
          <p:cNvSpPr txBox="1"/>
          <p:nvPr/>
        </p:nvSpPr>
        <p:spPr>
          <a:xfrm>
            <a:off x="11275353" y="604671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7" name="TextBox 46">
            <a:extLst>
              <a:ext uri="{FF2B5EF4-FFF2-40B4-BE49-F238E27FC236}">
                <a16:creationId xmlns:a16="http://schemas.microsoft.com/office/drawing/2014/main" id="{385C3FA9-2474-4D41-A269-9F34A28FC7CA}"/>
              </a:ext>
            </a:extLst>
          </p:cNvPr>
          <p:cNvSpPr txBox="1"/>
          <p:nvPr/>
        </p:nvSpPr>
        <p:spPr>
          <a:xfrm>
            <a:off x="2658038" y="1985681"/>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8" name="TextBox 47">
            <a:extLst>
              <a:ext uri="{FF2B5EF4-FFF2-40B4-BE49-F238E27FC236}">
                <a16:creationId xmlns:a16="http://schemas.microsoft.com/office/drawing/2014/main" id="{017495CF-ADB6-3D46-8EF4-D30BF9847C1C}"/>
              </a:ext>
            </a:extLst>
          </p:cNvPr>
          <p:cNvSpPr txBox="1"/>
          <p:nvPr/>
        </p:nvSpPr>
        <p:spPr>
          <a:xfrm>
            <a:off x="2317382" y="4883539"/>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1" name="TextBox 50">
            <a:extLst>
              <a:ext uri="{FF2B5EF4-FFF2-40B4-BE49-F238E27FC236}">
                <a16:creationId xmlns:a16="http://schemas.microsoft.com/office/drawing/2014/main" id="{7DADF374-7095-4245-93E7-329FB1382F70}"/>
              </a:ext>
            </a:extLst>
          </p:cNvPr>
          <p:cNvSpPr txBox="1"/>
          <p:nvPr/>
        </p:nvSpPr>
        <p:spPr>
          <a:xfrm>
            <a:off x="10177182" y="606464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2" name="TextBox 51">
            <a:extLst>
              <a:ext uri="{FF2B5EF4-FFF2-40B4-BE49-F238E27FC236}">
                <a16:creationId xmlns:a16="http://schemas.microsoft.com/office/drawing/2014/main" id="{ACE9D36D-A550-944A-AE0D-77908720C77C}"/>
              </a:ext>
            </a:extLst>
          </p:cNvPr>
          <p:cNvSpPr txBox="1"/>
          <p:nvPr/>
        </p:nvSpPr>
        <p:spPr>
          <a:xfrm>
            <a:off x="443753" y="295835"/>
            <a:ext cx="3442447" cy="430306"/>
          </a:xfrm>
          <a:prstGeom prst="rect">
            <a:avLst/>
          </a:prstGeom>
          <a:noFill/>
          <a:ln>
            <a:noFill/>
          </a:ln>
        </p:spPr>
        <p:txBody>
          <a:bodyPr wrap="square" rtlCol="0" anchor="ctr" anchorCtr="0">
            <a:noAutofit/>
          </a:bodyPr>
          <a:lstStyle/>
          <a:p>
            <a:pPr>
              <a:spcAft>
                <a:spcPts val="600"/>
              </a:spcAft>
            </a:pPr>
            <a:r>
              <a:rPr lang="en-US" sz="2000" b="1" u="sng" dirty="0" err="1">
                <a:latin typeface="Helvetica" charset="0"/>
                <a:ea typeface="Times New Roman" charset="0"/>
                <a:cs typeface="Arial" charset="0"/>
              </a:rPr>
              <a:t>scRNA-seq</a:t>
            </a:r>
            <a:r>
              <a:rPr lang="en-US" sz="2000" b="1" u="sng" dirty="0">
                <a:latin typeface="Helvetica" charset="0"/>
                <a:ea typeface="Times New Roman" charset="0"/>
                <a:cs typeface="Arial" charset="0"/>
              </a:rPr>
              <a:t> steps:</a:t>
            </a:r>
          </a:p>
        </p:txBody>
      </p:sp>
    </p:spTree>
    <p:extLst>
      <p:ext uri="{BB962C8B-B14F-4D97-AF65-F5344CB8AC3E}">
        <p14:creationId xmlns:p14="http://schemas.microsoft.com/office/powerpoint/2010/main" val="2856160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964654-1454-854E-B5FD-E99724304468}"/>
              </a:ext>
            </a:extLst>
          </p:cNvPr>
          <p:cNvSpPr>
            <a:spLocks noGrp="1"/>
          </p:cNvSpPr>
          <p:nvPr>
            <p:ph type="title"/>
          </p:nvPr>
        </p:nvSpPr>
        <p:spPr/>
        <p:txBody>
          <a:bodyPr>
            <a:normAutofit/>
          </a:bodyPr>
          <a:lstStyle/>
          <a:p>
            <a:r>
              <a:rPr lang="en-US" sz="4000" dirty="0"/>
              <a:t>2. Loading data in R using Seurat (15 mins)</a:t>
            </a:r>
          </a:p>
        </p:txBody>
      </p:sp>
      <p:sp>
        <p:nvSpPr>
          <p:cNvPr id="5" name="Text Placeholder 4">
            <a:extLst>
              <a:ext uri="{FF2B5EF4-FFF2-40B4-BE49-F238E27FC236}">
                <a16:creationId xmlns:a16="http://schemas.microsoft.com/office/drawing/2014/main" id="{2D4E48D9-E6A1-A84C-BD41-57C1C2F913EE}"/>
              </a:ext>
            </a:extLst>
          </p:cNvPr>
          <p:cNvSpPr>
            <a:spLocks noGrp="1"/>
          </p:cNvSpPr>
          <p:nvPr>
            <p:ph type="body" idx="1"/>
          </p:nvPr>
        </p:nvSpPr>
        <p:spPr/>
        <p:txBody>
          <a:bodyPr/>
          <a:lstStyle/>
          <a:p>
            <a:endParaRPr lang="en-US" dirty="0"/>
          </a:p>
        </p:txBody>
      </p:sp>
      <p:sp>
        <p:nvSpPr>
          <p:cNvPr id="2" name="TextBox 1">
            <a:extLst>
              <a:ext uri="{FF2B5EF4-FFF2-40B4-BE49-F238E27FC236}">
                <a16:creationId xmlns:a16="http://schemas.microsoft.com/office/drawing/2014/main" id="{2DC413F8-9C1C-C140-B447-C7D1A1E01F59}"/>
              </a:ext>
            </a:extLst>
          </p:cNvPr>
          <p:cNvSpPr txBox="1"/>
          <p:nvPr/>
        </p:nvSpPr>
        <p:spPr>
          <a:xfrm>
            <a:off x="900953" y="4168588"/>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114176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1E06BA-9FA9-4240-BF85-303F82399869}"/>
              </a:ext>
            </a:extLst>
          </p:cNvPr>
          <p:cNvSpPr>
            <a:spLocks noGrp="1"/>
          </p:cNvSpPr>
          <p:nvPr>
            <p:ph type="title"/>
          </p:nvPr>
        </p:nvSpPr>
        <p:spPr/>
        <p:txBody>
          <a:bodyPr/>
          <a:lstStyle/>
          <a:p>
            <a:r>
              <a:rPr lang="en-US" dirty="0"/>
              <a:t>Count data is organized in three files </a:t>
            </a:r>
            <a:r>
              <a:rPr lang="en-US" sz="3600" dirty="0"/>
              <a:t>(1/3)</a:t>
            </a:r>
            <a:endParaRPr lang="en-US" dirty="0"/>
          </a:p>
        </p:txBody>
      </p:sp>
      <p:pic>
        <p:nvPicPr>
          <p:cNvPr id="8" name="Picture 7">
            <a:extLst>
              <a:ext uri="{FF2B5EF4-FFF2-40B4-BE49-F238E27FC236}">
                <a16:creationId xmlns:a16="http://schemas.microsoft.com/office/drawing/2014/main" id="{B30B1553-D54B-6B42-A6C8-AC0EA8B8389A}"/>
              </a:ext>
            </a:extLst>
          </p:cNvPr>
          <p:cNvPicPr>
            <a:picLocks noChangeAspect="1"/>
          </p:cNvPicPr>
          <p:nvPr/>
        </p:nvPicPr>
        <p:blipFill>
          <a:blip r:embed="rId3"/>
          <a:stretch>
            <a:fillRect/>
          </a:stretch>
        </p:blipFill>
        <p:spPr>
          <a:xfrm>
            <a:off x="6857999" y="2939371"/>
            <a:ext cx="4391261" cy="1734230"/>
          </a:xfrm>
          <a:prstGeom prst="rect">
            <a:avLst/>
          </a:prstGeom>
        </p:spPr>
      </p:pic>
      <p:sp>
        <p:nvSpPr>
          <p:cNvPr id="4" name="TextBox 3">
            <a:extLst>
              <a:ext uri="{FF2B5EF4-FFF2-40B4-BE49-F238E27FC236}">
                <a16:creationId xmlns:a16="http://schemas.microsoft.com/office/drawing/2014/main" id="{53AE5EEB-4F0F-AC40-8773-B7DAAF7E0B2A}"/>
              </a:ext>
            </a:extLst>
          </p:cNvPr>
          <p:cNvSpPr txBox="1"/>
          <p:nvPr/>
        </p:nvSpPr>
        <p:spPr>
          <a:xfrm>
            <a:off x="957942" y="1944915"/>
            <a:ext cx="6016021" cy="4789714"/>
          </a:xfrm>
          <a:prstGeom prst="rect">
            <a:avLst/>
          </a:prstGeom>
          <a:noFill/>
          <a:ln>
            <a:noFill/>
          </a:ln>
        </p:spPr>
        <p:txBody>
          <a:bodyPr wrap="square" rtlCol="0" anchor="t" anchorCtr="0">
            <a:noAutofit/>
          </a:bodyPr>
          <a:lstStyle/>
          <a:p>
            <a:pPr algn="ctr">
              <a:spcAft>
                <a:spcPts val="600"/>
              </a:spcAft>
            </a:pPr>
            <a:r>
              <a:rPr lang="en-US" sz="2000" u="sng" dirty="0" err="1">
                <a:latin typeface="Helvetica" charset="0"/>
                <a:ea typeface="Times New Roman" charset="0"/>
                <a:cs typeface="Arial" charset="0"/>
              </a:rPr>
              <a:t>matrix.mtx.gz</a:t>
            </a:r>
            <a:endParaRPr lang="en-US" sz="2000" u="sng" dirty="0">
              <a:latin typeface="Helvetica" charset="0"/>
              <a:ea typeface="Times New Roman" charset="0"/>
              <a:cs typeface="Arial" charset="0"/>
            </a:endParaRPr>
          </a:p>
          <a:p>
            <a:pPr algn="ctr">
              <a:spcAft>
                <a:spcPts val="600"/>
              </a:spcAft>
            </a:pPr>
            <a:endParaRPr lang="en-US" sz="600" dirty="0">
              <a:latin typeface="Helvetica" charset="0"/>
              <a:ea typeface="Times New Roman" charset="0"/>
              <a:cs typeface="Arial" charset="0"/>
            </a:endParaRPr>
          </a:p>
          <a:p>
            <a:pPr marL="342900" indent="-342900">
              <a:spcAft>
                <a:spcPts val="600"/>
              </a:spcAft>
              <a:buFont typeface="Arial" panose="020B0604020202020204" pitchFamily="34" charset="0"/>
              <a:buChar char="•"/>
            </a:pPr>
            <a:r>
              <a:rPr lang="en-US" sz="2000" dirty="0">
                <a:latin typeface="Helvetica" charset="0"/>
                <a:ea typeface="Times New Roman" charset="0"/>
                <a:cs typeface="Arial" charset="0"/>
              </a:rPr>
              <a:t>.</a:t>
            </a:r>
            <a:r>
              <a:rPr lang="en-US" sz="2000" dirty="0" err="1">
                <a:latin typeface="Helvetica" charset="0"/>
                <a:ea typeface="Times New Roman" charset="0"/>
                <a:cs typeface="Arial" charset="0"/>
              </a:rPr>
              <a:t>gz</a:t>
            </a:r>
            <a:r>
              <a:rPr lang="en-US" sz="2000" dirty="0">
                <a:latin typeface="Helvetica" charset="0"/>
                <a:ea typeface="Times New Roman" charset="0"/>
                <a:cs typeface="Arial" charset="0"/>
              </a:rPr>
              <a:t>   :-   Compression format</a:t>
            </a:r>
          </a:p>
          <a:p>
            <a:pPr marL="171450" indent="-171450">
              <a:spcAft>
                <a:spcPts val="600"/>
              </a:spcAft>
              <a:buFont typeface="Arial" panose="020B0604020202020204" pitchFamily="34" charset="0"/>
              <a:buChar char="•"/>
            </a:pPr>
            <a:endParaRPr lang="en-US" sz="600" dirty="0">
              <a:latin typeface="Helvetica" charset="0"/>
              <a:ea typeface="Times New Roman" charset="0"/>
              <a:cs typeface="Arial" charset="0"/>
            </a:endParaRPr>
          </a:p>
          <a:p>
            <a:pPr marL="342900" indent="-342900">
              <a:spcAft>
                <a:spcPts val="600"/>
              </a:spcAft>
              <a:buFont typeface="Arial" panose="020B0604020202020204" pitchFamily="34" charset="0"/>
              <a:buChar char="•"/>
            </a:pPr>
            <a:r>
              <a:rPr lang="en-US" sz="2000" dirty="0">
                <a:latin typeface="Helvetica" charset="0"/>
                <a:ea typeface="Times New Roman" charset="0"/>
                <a:cs typeface="Arial" charset="0"/>
              </a:rPr>
              <a:t>.</a:t>
            </a:r>
            <a:r>
              <a:rPr lang="en-US" sz="2000" dirty="0" err="1">
                <a:latin typeface="Helvetica" charset="0"/>
                <a:ea typeface="Times New Roman" charset="0"/>
                <a:cs typeface="Arial" charset="0"/>
              </a:rPr>
              <a:t>mtx</a:t>
            </a:r>
            <a:r>
              <a:rPr lang="en-US" sz="2000" dirty="0">
                <a:latin typeface="Helvetica" charset="0"/>
                <a:ea typeface="Times New Roman" charset="0"/>
                <a:cs typeface="Arial" charset="0"/>
              </a:rPr>
              <a:t> :-   Matrix Market Exchange format</a:t>
            </a:r>
          </a:p>
          <a:p>
            <a:pPr marL="171450" indent="-171450">
              <a:spcAft>
                <a:spcPts val="600"/>
              </a:spcAft>
              <a:buFont typeface="Arial" panose="020B0604020202020204" pitchFamily="34" charset="0"/>
              <a:buChar char="•"/>
            </a:pPr>
            <a:endParaRPr lang="en-US" sz="600" dirty="0">
              <a:latin typeface="Helvetica" charset="0"/>
              <a:ea typeface="Times New Roman" charset="0"/>
              <a:cs typeface="Arial" charset="0"/>
            </a:endParaRPr>
          </a:p>
          <a:p>
            <a:pPr marL="342900" indent="-342900">
              <a:spcAft>
                <a:spcPts val="600"/>
              </a:spcAft>
              <a:buFont typeface="Arial" panose="020B0604020202020204" pitchFamily="34" charset="0"/>
              <a:buChar char="•"/>
            </a:pPr>
            <a:r>
              <a:rPr lang="en-US" sz="2000" dirty="0">
                <a:latin typeface="Helvetica" charset="0"/>
                <a:ea typeface="Times New Roman" charset="0"/>
                <a:cs typeface="Arial" charset="0"/>
              </a:rPr>
              <a:t>Favored for sparse matrices (mostly zero entries)</a:t>
            </a:r>
          </a:p>
          <a:p>
            <a:pPr marL="171450" indent="-171450">
              <a:spcAft>
                <a:spcPts val="600"/>
              </a:spcAft>
              <a:buFont typeface="Arial" panose="020B0604020202020204" pitchFamily="34" charset="0"/>
              <a:buChar char="•"/>
            </a:pPr>
            <a:endParaRPr lang="en-US" sz="600" dirty="0">
              <a:latin typeface="Helvetica" charset="0"/>
              <a:ea typeface="Times New Roman" charset="0"/>
              <a:cs typeface="Arial" charset="0"/>
            </a:endParaRPr>
          </a:p>
          <a:p>
            <a:pPr marL="342900" indent="-342900">
              <a:spcAft>
                <a:spcPts val="600"/>
              </a:spcAft>
              <a:buFont typeface="Arial" panose="020B0604020202020204" pitchFamily="34" charset="0"/>
              <a:buChar char="•"/>
            </a:pPr>
            <a:r>
              <a:rPr lang="en-US" sz="2000" dirty="0">
                <a:latin typeface="Helvetica" charset="0"/>
                <a:ea typeface="Times New Roman" charset="0"/>
                <a:cs typeface="Arial" charset="0"/>
              </a:rPr>
              <a:t>Consider table with 20k rows and 6k columns:</a:t>
            </a:r>
          </a:p>
          <a:p>
            <a:pPr marL="800100" lvl="1" indent="-342900">
              <a:spcAft>
                <a:spcPts val="600"/>
              </a:spcAft>
              <a:buFont typeface="Arial" panose="020B0604020202020204" pitchFamily="34" charset="0"/>
              <a:buChar char="•"/>
            </a:pPr>
            <a:r>
              <a:rPr lang="en-US" sz="2000" dirty="0">
                <a:latin typeface="Helvetica" charset="0"/>
                <a:ea typeface="Times New Roman" charset="0"/>
                <a:cs typeface="Arial" charset="0"/>
              </a:rPr>
              <a:t># of genes (~10</a:t>
            </a:r>
            <a:r>
              <a:rPr lang="en-US" sz="2000" baseline="30000" dirty="0">
                <a:latin typeface="Helvetica" charset="0"/>
                <a:ea typeface="Times New Roman" charset="0"/>
                <a:cs typeface="Arial" charset="0"/>
              </a:rPr>
              <a:t>4</a:t>
            </a:r>
            <a:r>
              <a:rPr lang="en-US" sz="2000" dirty="0">
                <a:latin typeface="Helvetica" charset="0"/>
                <a:ea typeface="Times New Roman" charset="0"/>
                <a:cs typeface="Arial" charset="0"/>
              </a:rPr>
              <a:t>)</a:t>
            </a:r>
          </a:p>
          <a:p>
            <a:pPr marL="800100" lvl="1" indent="-342900">
              <a:spcAft>
                <a:spcPts val="600"/>
              </a:spcAft>
              <a:buFont typeface="Arial" panose="020B0604020202020204" pitchFamily="34" charset="0"/>
              <a:buChar char="•"/>
            </a:pPr>
            <a:r>
              <a:rPr lang="en-US" sz="2000" dirty="0">
                <a:latin typeface="Helvetica" charset="0"/>
                <a:ea typeface="Times New Roman" charset="0"/>
                <a:cs typeface="Arial" charset="0"/>
              </a:rPr>
              <a:t># of cellular barcodes (~10</a:t>
            </a:r>
            <a:r>
              <a:rPr lang="en-US" sz="2000" baseline="30000" dirty="0">
                <a:latin typeface="Helvetica" charset="0"/>
                <a:ea typeface="Times New Roman" charset="0"/>
                <a:cs typeface="Arial" charset="0"/>
              </a:rPr>
              <a:t>4</a:t>
            </a:r>
            <a:r>
              <a:rPr lang="en-US" sz="2000" dirty="0">
                <a:latin typeface="Helvetica" charset="0"/>
                <a:ea typeface="Times New Roman" charset="0"/>
                <a:cs typeface="Arial" charset="0"/>
              </a:rPr>
              <a:t>)</a:t>
            </a:r>
          </a:p>
          <a:p>
            <a:pPr marL="800100" lvl="1" indent="-342900">
              <a:spcAft>
                <a:spcPts val="600"/>
              </a:spcAft>
              <a:buFont typeface="Arial" panose="020B0604020202020204" pitchFamily="34" charset="0"/>
              <a:buChar char="•"/>
            </a:pPr>
            <a:r>
              <a:rPr lang="en-US" sz="2000" dirty="0">
                <a:latin typeface="Helvetica" charset="0"/>
                <a:ea typeface="Times New Roman" charset="0"/>
                <a:cs typeface="Arial" charset="0"/>
              </a:rPr>
              <a:t># non-zero entries (~10</a:t>
            </a:r>
            <a:r>
              <a:rPr lang="en-US" sz="2000" baseline="30000" dirty="0">
                <a:latin typeface="Helvetica" charset="0"/>
                <a:ea typeface="Times New Roman" charset="0"/>
                <a:cs typeface="Arial" charset="0"/>
              </a:rPr>
              <a:t>6</a:t>
            </a:r>
            <a:r>
              <a:rPr lang="en-US" sz="2000" dirty="0">
                <a:latin typeface="Helvetica" charset="0"/>
                <a:ea typeface="Times New Roman" charset="0"/>
                <a:cs typeface="Arial" charset="0"/>
              </a:rPr>
              <a:t>)</a:t>
            </a:r>
          </a:p>
          <a:p>
            <a:pPr marL="800100" lvl="1" indent="-342900">
              <a:spcAft>
                <a:spcPts val="600"/>
              </a:spcAft>
              <a:buFont typeface="Arial" panose="020B0604020202020204" pitchFamily="34" charset="0"/>
              <a:buChar char="•"/>
            </a:pPr>
            <a:r>
              <a:rPr lang="en-US" sz="2000" dirty="0">
                <a:latin typeface="Helvetica" charset="0"/>
                <a:ea typeface="Times New Roman" charset="0"/>
                <a:cs typeface="Arial" charset="0"/>
              </a:rPr>
              <a:t>=&gt; sparse matrix</a:t>
            </a:r>
          </a:p>
          <a:p>
            <a:pPr>
              <a:spcAft>
                <a:spcPts val="600"/>
              </a:spcAft>
            </a:pPr>
            <a:endParaRPr lang="en-US" sz="2000" dirty="0">
              <a:latin typeface="Helvetica" charset="0"/>
              <a:ea typeface="Times New Roman" charset="0"/>
              <a:cs typeface="Arial" charset="0"/>
            </a:endParaRPr>
          </a:p>
          <a:p>
            <a:pPr>
              <a:spcAft>
                <a:spcPts val="600"/>
              </a:spcAft>
            </a:pPr>
            <a:endParaRPr lang="en-US" sz="2000" dirty="0">
              <a:latin typeface="Helvetica" charset="0"/>
              <a:ea typeface="Times New Roman" charset="0"/>
              <a:cs typeface="Arial" charset="0"/>
            </a:endParaRPr>
          </a:p>
          <a:p>
            <a:pPr>
              <a:spcAft>
                <a:spcPts val="600"/>
              </a:spcAft>
            </a:pPr>
            <a:endParaRPr lang="en-US" sz="2000" dirty="0">
              <a:latin typeface="Helvetica" charset="0"/>
              <a:ea typeface="Times New Roman" charset="0"/>
              <a:cs typeface="Arial" charset="0"/>
            </a:endParaRPr>
          </a:p>
        </p:txBody>
      </p:sp>
      <p:sp>
        <p:nvSpPr>
          <p:cNvPr id="10" name="Oval 9">
            <a:extLst>
              <a:ext uri="{FF2B5EF4-FFF2-40B4-BE49-F238E27FC236}">
                <a16:creationId xmlns:a16="http://schemas.microsoft.com/office/drawing/2014/main" id="{209937F7-0946-BC45-845D-83FF79F1AF78}"/>
              </a:ext>
            </a:extLst>
          </p:cNvPr>
          <p:cNvSpPr/>
          <p:nvPr/>
        </p:nvSpPr>
        <p:spPr>
          <a:xfrm>
            <a:off x="7184572" y="3556000"/>
            <a:ext cx="246743" cy="2467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0773CFF2-DB47-B149-A622-BA5BC56538D0}"/>
              </a:ext>
            </a:extLst>
          </p:cNvPr>
          <p:cNvCxnSpPr>
            <a:cxnSpLocks/>
            <a:stCxn id="10" idx="2"/>
          </p:cNvCxnSpPr>
          <p:nvPr/>
        </p:nvCxnSpPr>
        <p:spPr>
          <a:xfrm flipH="1">
            <a:off x="6647546" y="3679372"/>
            <a:ext cx="537026" cy="2104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CDA6C5E-0B63-A546-94E8-170E0239A7EA}"/>
              </a:ext>
            </a:extLst>
          </p:cNvPr>
          <p:cNvSpPr txBox="1"/>
          <p:nvPr/>
        </p:nvSpPr>
        <p:spPr>
          <a:xfrm>
            <a:off x="6081486" y="3933374"/>
            <a:ext cx="1103086" cy="428402"/>
          </a:xfrm>
          <a:prstGeom prst="rect">
            <a:avLst/>
          </a:prstGeom>
          <a:noFill/>
          <a:ln>
            <a:solidFill>
              <a:schemeClr val="accent1">
                <a:shade val="50000"/>
              </a:schemeClr>
            </a:solidFill>
          </a:ln>
        </p:spPr>
        <p:txBody>
          <a:bodyPr wrap="square" rtlCol="0" anchor="ctr" anchorCtr="0">
            <a:noAutofit/>
          </a:bodyPr>
          <a:lstStyle/>
          <a:p>
            <a:pPr algn="ctr">
              <a:spcAft>
                <a:spcPts val="600"/>
              </a:spcAft>
            </a:pPr>
            <a:r>
              <a:rPr lang="en-US" sz="2000" dirty="0">
                <a:latin typeface="Helvetica" charset="0"/>
                <a:ea typeface="Times New Roman" charset="0"/>
                <a:cs typeface="Arial" charset="0"/>
              </a:rPr>
              <a:t># genes</a:t>
            </a:r>
          </a:p>
        </p:txBody>
      </p:sp>
      <p:sp>
        <p:nvSpPr>
          <p:cNvPr id="14" name="Oval 13">
            <a:extLst>
              <a:ext uri="{FF2B5EF4-FFF2-40B4-BE49-F238E27FC236}">
                <a16:creationId xmlns:a16="http://schemas.microsoft.com/office/drawing/2014/main" id="{15AD4183-7E79-9F4A-9324-3A6851C37587}"/>
              </a:ext>
            </a:extLst>
          </p:cNvPr>
          <p:cNvSpPr/>
          <p:nvPr/>
        </p:nvSpPr>
        <p:spPr>
          <a:xfrm>
            <a:off x="7496626" y="3548746"/>
            <a:ext cx="246743" cy="2467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B69AC61-A66B-D54A-B962-8924C16249D3}"/>
              </a:ext>
            </a:extLst>
          </p:cNvPr>
          <p:cNvSpPr/>
          <p:nvPr/>
        </p:nvSpPr>
        <p:spPr>
          <a:xfrm>
            <a:off x="7779659" y="3570518"/>
            <a:ext cx="246743" cy="2467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E7DA8BA4-EDB3-A343-9744-2408BD094D0D}"/>
              </a:ext>
            </a:extLst>
          </p:cNvPr>
          <p:cNvCxnSpPr>
            <a:cxnSpLocks/>
          </p:cNvCxnSpPr>
          <p:nvPr/>
        </p:nvCxnSpPr>
        <p:spPr>
          <a:xfrm>
            <a:off x="8040764" y="3686632"/>
            <a:ext cx="1393522" cy="7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F12B609-671D-8B45-8D16-B1801729E7B1}"/>
              </a:ext>
            </a:extLst>
          </p:cNvPr>
          <p:cNvSpPr txBox="1"/>
          <p:nvPr/>
        </p:nvSpPr>
        <p:spPr>
          <a:xfrm>
            <a:off x="9506859" y="3505204"/>
            <a:ext cx="2265064" cy="384627"/>
          </a:xfrm>
          <a:prstGeom prst="rect">
            <a:avLst/>
          </a:prstGeom>
          <a:noFill/>
          <a:ln>
            <a:solidFill>
              <a:schemeClr val="accent1">
                <a:shade val="50000"/>
              </a:schemeClr>
            </a:solid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 non-zero entries</a:t>
            </a:r>
          </a:p>
        </p:txBody>
      </p:sp>
      <p:cxnSp>
        <p:nvCxnSpPr>
          <p:cNvPr id="19" name="Straight Arrow Connector 18">
            <a:extLst>
              <a:ext uri="{FF2B5EF4-FFF2-40B4-BE49-F238E27FC236}">
                <a16:creationId xmlns:a16="http://schemas.microsoft.com/office/drawing/2014/main" id="{C1BA2CDF-1B4B-764B-A12C-2F745805AE50}"/>
              </a:ext>
            </a:extLst>
          </p:cNvPr>
          <p:cNvCxnSpPr>
            <a:cxnSpLocks/>
          </p:cNvCxnSpPr>
          <p:nvPr/>
        </p:nvCxnSpPr>
        <p:spPr>
          <a:xfrm>
            <a:off x="7619997" y="3813750"/>
            <a:ext cx="2369494" cy="834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8F7CEA0-523F-AD4E-B108-F298D5AFC236}"/>
              </a:ext>
            </a:extLst>
          </p:cNvPr>
          <p:cNvSpPr txBox="1"/>
          <p:nvPr/>
        </p:nvSpPr>
        <p:spPr>
          <a:xfrm>
            <a:off x="9231090" y="4691862"/>
            <a:ext cx="1524000" cy="384627"/>
          </a:xfrm>
          <a:prstGeom prst="rect">
            <a:avLst/>
          </a:prstGeom>
          <a:noFill/>
          <a:ln>
            <a:solidFill>
              <a:schemeClr val="accent1">
                <a:shade val="50000"/>
              </a:schemeClr>
            </a:solid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 barcodes</a:t>
            </a:r>
          </a:p>
        </p:txBody>
      </p:sp>
      <p:sp>
        <p:nvSpPr>
          <p:cNvPr id="22" name="Oval 21">
            <a:extLst>
              <a:ext uri="{FF2B5EF4-FFF2-40B4-BE49-F238E27FC236}">
                <a16:creationId xmlns:a16="http://schemas.microsoft.com/office/drawing/2014/main" id="{CBFE0BEC-7245-4B43-B7D9-449A8216C907}"/>
              </a:ext>
            </a:extLst>
          </p:cNvPr>
          <p:cNvSpPr/>
          <p:nvPr/>
        </p:nvSpPr>
        <p:spPr>
          <a:xfrm>
            <a:off x="7235374" y="4419598"/>
            <a:ext cx="246743" cy="2467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667C581-F359-F54D-AD80-2E109D72E3E6}"/>
              </a:ext>
            </a:extLst>
          </p:cNvPr>
          <p:cNvSpPr/>
          <p:nvPr/>
        </p:nvSpPr>
        <p:spPr>
          <a:xfrm>
            <a:off x="7547428" y="4412344"/>
            <a:ext cx="246743" cy="2467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1D386AB-FDF4-F042-A95A-EE1DA9FE8384}"/>
              </a:ext>
            </a:extLst>
          </p:cNvPr>
          <p:cNvSpPr/>
          <p:nvPr/>
        </p:nvSpPr>
        <p:spPr>
          <a:xfrm>
            <a:off x="7830461" y="4434116"/>
            <a:ext cx="1023253" cy="2394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B130673D-D266-E64E-814D-BE6EF5E7C9DE}"/>
              </a:ext>
            </a:extLst>
          </p:cNvPr>
          <p:cNvCxnSpPr>
            <a:cxnSpLocks/>
          </p:cNvCxnSpPr>
          <p:nvPr/>
        </p:nvCxnSpPr>
        <p:spPr>
          <a:xfrm>
            <a:off x="7362299" y="4720582"/>
            <a:ext cx="0" cy="1535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37A8C99-DF08-D44C-9332-9D557981A7EB}"/>
              </a:ext>
            </a:extLst>
          </p:cNvPr>
          <p:cNvCxnSpPr>
            <a:cxnSpLocks/>
          </p:cNvCxnSpPr>
          <p:nvPr/>
        </p:nvCxnSpPr>
        <p:spPr>
          <a:xfrm flipH="1">
            <a:off x="7670799" y="4727842"/>
            <a:ext cx="3554" cy="9402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105CA23-8056-9B4E-B884-6EBE75CF1429}"/>
              </a:ext>
            </a:extLst>
          </p:cNvPr>
          <p:cNvCxnSpPr>
            <a:cxnSpLocks/>
          </p:cNvCxnSpPr>
          <p:nvPr/>
        </p:nvCxnSpPr>
        <p:spPr>
          <a:xfrm>
            <a:off x="8378297" y="4735102"/>
            <a:ext cx="0" cy="341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93E458B-AE67-4A42-A2AD-6CEA5034BCE6}"/>
              </a:ext>
            </a:extLst>
          </p:cNvPr>
          <p:cNvSpPr txBox="1"/>
          <p:nvPr/>
        </p:nvSpPr>
        <p:spPr>
          <a:xfrm>
            <a:off x="6647545" y="6255657"/>
            <a:ext cx="1451428" cy="377372"/>
          </a:xfrm>
          <a:prstGeom prst="rect">
            <a:avLst/>
          </a:prstGeom>
          <a:noFill/>
          <a:ln>
            <a:solidFill>
              <a:schemeClr val="accent1">
                <a:shade val="50000"/>
              </a:schemeClr>
            </a:solidFill>
          </a:ln>
        </p:spPr>
        <p:txBody>
          <a:bodyPr wrap="square" rtlCol="0" anchor="ctr" anchorCtr="0">
            <a:noAutofit/>
          </a:bodyPr>
          <a:lstStyle/>
          <a:p>
            <a:pPr algn="ctr">
              <a:spcAft>
                <a:spcPts val="600"/>
              </a:spcAft>
            </a:pPr>
            <a:r>
              <a:rPr lang="en-US" sz="2000" dirty="0">
                <a:latin typeface="Helvetica" charset="0"/>
                <a:ea typeface="Times New Roman" charset="0"/>
                <a:cs typeface="Arial" charset="0"/>
              </a:rPr>
              <a:t>row index</a:t>
            </a:r>
          </a:p>
        </p:txBody>
      </p:sp>
      <p:sp>
        <p:nvSpPr>
          <p:cNvPr id="34" name="TextBox 33">
            <a:extLst>
              <a:ext uri="{FF2B5EF4-FFF2-40B4-BE49-F238E27FC236}">
                <a16:creationId xmlns:a16="http://schemas.microsoft.com/office/drawing/2014/main" id="{CCB829D9-2F47-8B43-85EA-F93B405AC347}"/>
              </a:ext>
            </a:extLst>
          </p:cNvPr>
          <p:cNvSpPr txBox="1"/>
          <p:nvPr/>
        </p:nvSpPr>
        <p:spPr>
          <a:xfrm>
            <a:off x="7482116" y="5668057"/>
            <a:ext cx="1748973" cy="377372"/>
          </a:xfrm>
          <a:prstGeom prst="rect">
            <a:avLst/>
          </a:prstGeom>
          <a:noFill/>
          <a:ln>
            <a:solidFill>
              <a:schemeClr val="accent1">
                <a:shade val="50000"/>
              </a:schemeClr>
            </a:solidFill>
          </a:ln>
        </p:spPr>
        <p:txBody>
          <a:bodyPr wrap="square" rtlCol="0" anchor="ctr" anchorCtr="0">
            <a:noAutofit/>
          </a:bodyPr>
          <a:lstStyle/>
          <a:p>
            <a:pPr algn="ctr">
              <a:spcAft>
                <a:spcPts val="600"/>
              </a:spcAft>
            </a:pPr>
            <a:r>
              <a:rPr lang="en-US" sz="2000" dirty="0">
                <a:latin typeface="Helvetica" charset="0"/>
                <a:ea typeface="Times New Roman" charset="0"/>
                <a:cs typeface="Arial" charset="0"/>
              </a:rPr>
              <a:t>column index</a:t>
            </a:r>
          </a:p>
        </p:txBody>
      </p:sp>
      <p:sp>
        <p:nvSpPr>
          <p:cNvPr id="35" name="TextBox 34">
            <a:extLst>
              <a:ext uri="{FF2B5EF4-FFF2-40B4-BE49-F238E27FC236}">
                <a16:creationId xmlns:a16="http://schemas.microsoft.com/office/drawing/2014/main" id="{A49FF9D8-05E0-754C-BF1E-AFD1670D1E21}"/>
              </a:ext>
            </a:extLst>
          </p:cNvPr>
          <p:cNvSpPr txBox="1"/>
          <p:nvPr/>
        </p:nvSpPr>
        <p:spPr>
          <a:xfrm>
            <a:off x="7910286" y="5094748"/>
            <a:ext cx="2293257" cy="420760"/>
          </a:xfrm>
          <a:prstGeom prst="rect">
            <a:avLst/>
          </a:prstGeom>
          <a:noFill/>
          <a:ln>
            <a:solidFill>
              <a:schemeClr val="accent1">
                <a:shade val="50000"/>
              </a:schemeClr>
            </a:solidFill>
          </a:ln>
        </p:spPr>
        <p:txBody>
          <a:bodyPr wrap="square" rtlCol="0" anchor="ctr" anchorCtr="0">
            <a:noAutofit/>
          </a:bodyPr>
          <a:lstStyle/>
          <a:p>
            <a:pPr algn="ctr">
              <a:spcAft>
                <a:spcPts val="600"/>
              </a:spcAft>
            </a:pPr>
            <a:r>
              <a:rPr lang="en-US" sz="2000" dirty="0">
                <a:latin typeface="Helvetica" charset="0"/>
                <a:ea typeface="Times New Roman" charset="0"/>
                <a:cs typeface="Arial" charset="0"/>
              </a:rPr>
              <a:t>entry at </a:t>
            </a:r>
            <a:r>
              <a:rPr lang="en-US" sz="2000" i="1" dirty="0">
                <a:latin typeface="Helvetica" charset="0"/>
                <a:ea typeface="Times New Roman" charset="0"/>
                <a:cs typeface="Arial" charset="0"/>
              </a:rPr>
              <a:t>IL</a:t>
            </a:r>
            <a:r>
              <a:rPr lang="en-US" sz="2000" dirty="0">
                <a:latin typeface="Helvetica" charset="0"/>
                <a:ea typeface="Times New Roman" charset="0"/>
                <a:cs typeface="Arial" charset="0"/>
              </a:rPr>
              <a:t> and </a:t>
            </a:r>
            <a:r>
              <a:rPr lang="en-US" sz="2000" i="1" dirty="0">
                <a:latin typeface="Helvetica" charset="0"/>
                <a:ea typeface="Times New Roman" charset="0"/>
                <a:cs typeface="Arial" charset="0"/>
              </a:rPr>
              <a:t>JL</a:t>
            </a:r>
          </a:p>
        </p:txBody>
      </p:sp>
      <p:sp>
        <p:nvSpPr>
          <p:cNvPr id="38" name="TextBox 37">
            <a:extLst>
              <a:ext uri="{FF2B5EF4-FFF2-40B4-BE49-F238E27FC236}">
                <a16:creationId xmlns:a16="http://schemas.microsoft.com/office/drawing/2014/main" id="{F02B6BAA-0E0E-CE42-8552-D19E2FB37DA5}"/>
              </a:ext>
            </a:extLst>
          </p:cNvPr>
          <p:cNvSpPr txBox="1"/>
          <p:nvPr/>
        </p:nvSpPr>
        <p:spPr>
          <a:xfrm>
            <a:off x="8490854" y="1944913"/>
            <a:ext cx="2583546" cy="522514"/>
          </a:xfrm>
          <a:prstGeom prst="rect">
            <a:avLst/>
          </a:prstGeom>
          <a:noFill/>
          <a:ln>
            <a:noFill/>
          </a:ln>
        </p:spPr>
        <p:txBody>
          <a:bodyPr wrap="square" rtlCol="0" anchor="ctr" anchorCtr="0">
            <a:noAutofit/>
          </a:bodyPr>
          <a:lstStyle/>
          <a:p>
            <a:pPr>
              <a:spcAft>
                <a:spcPts val="600"/>
              </a:spcAft>
            </a:pPr>
            <a:r>
              <a:rPr lang="en-US" sz="2000" u="sng" dirty="0">
                <a:latin typeface="Helvetica" charset="0"/>
                <a:ea typeface="Times New Roman" charset="0"/>
                <a:cs typeface="Arial" charset="0"/>
              </a:rPr>
              <a:t>.</a:t>
            </a:r>
            <a:r>
              <a:rPr lang="en-US" sz="2000" u="sng" dirty="0" err="1">
                <a:latin typeface="Helvetica" charset="0"/>
                <a:ea typeface="Times New Roman" charset="0"/>
                <a:cs typeface="Arial" charset="0"/>
              </a:rPr>
              <a:t>mtx</a:t>
            </a:r>
            <a:r>
              <a:rPr lang="en-US" sz="2000" u="sng" dirty="0">
                <a:latin typeface="Helvetica" charset="0"/>
                <a:ea typeface="Times New Roman" charset="0"/>
                <a:cs typeface="Arial" charset="0"/>
              </a:rPr>
              <a:t> format</a:t>
            </a:r>
          </a:p>
        </p:txBody>
      </p:sp>
    </p:spTree>
    <p:extLst>
      <p:ext uri="{BB962C8B-B14F-4D97-AF65-F5344CB8AC3E}">
        <p14:creationId xmlns:p14="http://schemas.microsoft.com/office/powerpoint/2010/main" val="269048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8" grpId="0" animBg="1"/>
      <p:bldP spid="21" grpId="0" animBg="1"/>
      <p:bldP spid="22" grpId="0" animBg="1"/>
      <p:bldP spid="23" grpId="0" animBg="1"/>
      <p:bldP spid="24" grpId="0" animBg="1"/>
      <p:bldP spid="33" grpId="0" animBg="1"/>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61EDCE-4594-144A-A14A-DC36B3B21D26}"/>
              </a:ext>
            </a:extLst>
          </p:cNvPr>
          <p:cNvSpPr>
            <a:spLocks noGrp="1"/>
          </p:cNvSpPr>
          <p:nvPr>
            <p:ph type="body" sz="quarter" idx="10"/>
          </p:nvPr>
        </p:nvSpPr>
        <p:spPr>
          <a:xfrm>
            <a:off x="838200" y="1876483"/>
            <a:ext cx="10515600" cy="4550989"/>
          </a:xfrm>
        </p:spPr>
        <p:txBody>
          <a:bodyPr/>
          <a:lstStyle/>
          <a:p>
            <a:r>
              <a:rPr lang="en-US" dirty="0"/>
              <a:t>‘Feature’ is data science jargon for any measurable property</a:t>
            </a:r>
          </a:p>
          <a:p>
            <a:r>
              <a:rPr lang="en-US" dirty="0"/>
              <a:t>In </a:t>
            </a:r>
            <a:r>
              <a:rPr lang="en-US" dirty="0" err="1"/>
              <a:t>scRNA-seq</a:t>
            </a:r>
            <a:r>
              <a:rPr lang="en-US" dirty="0"/>
              <a:t>, feature = expression level of a gene</a:t>
            </a:r>
          </a:p>
          <a:p>
            <a:r>
              <a:rPr lang="en-US" dirty="0"/>
              <a:t>Gene identifiers are stored in </a:t>
            </a:r>
            <a:r>
              <a:rPr lang="en-US" dirty="0" err="1"/>
              <a:t>features.tsv.gz</a:t>
            </a:r>
            <a:r>
              <a:rPr lang="en-US" dirty="0"/>
              <a:t> </a:t>
            </a:r>
          </a:p>
          <a:p>
            <a:r>
              <a:rPr lang="en-US" dirty="0"/>
              <a:t>Order is the same as order of rows in </a:t>
            </a:r>
            <a:r>
              <a:rPr lang="en-US" dirty="0" err="1"/>
              <a:t>matrix.mtx.gz</a:t>
            </a:r>
            <a:endParaRPr lang="en-US" dirty="0"/>
          </a:p>
          <a:p>
            <a:r>
              <a:rPr lang="en-US" dirty="0"/>
              <a:t>Example:</a:t>
            </a:r>
          </a:p>
          <a:p>
            <a:pPr marL="0" indent="0">
              <a:buNone/>
            </a:pPr>
            <a:r>
              <a:rPr lang="en-US" sz="1600" dirty="0">
                <a:latin typeface="Andale Mono" panose="020B0509000000000004" pitchFamily="49" charset="0"/>
              </a:rPr>
              <a:t>ENSMUSG00000051951	Xkr4		Gene Expression</a:t>
            </a:r>
          </a:p>
          <a:p>
            <a:pPr marL="0" indent="0">
              <a:buNone/>
            </a:pPr>
            <a:r>
              <a:rPr lang="en-US" sz="1600" dirty="0">
                <a:latin typeface="Andale Mono" panose="020B0509000000000004" pitchFamily="49" charset="0"/>
              </a:rPr>
              <a:t>ENSMUSG00000089699	Gm1992		Gene Expression</a:t>
            </a:r>
          </a:p>
          <a:p>
            <a:pPr marL="0" indent="0">
              <a:buNone/>
            </a:pPr>
            <a:r>
              <a:rPr lang="en-US" sz="1600" dirty="0">
                <a:latin typeface="Andale Mono" panose="020B0509000000000004" pitchFamily="49" charset="0"/>
              </a:rPr>
              <a:t>ENSMUSG00000102331	Gm19938		Gene Expression</a:t>
            </a:r>
          </a:p>
          <a:p>
            <a:pPr marL="0" indent="0">
              <a:buNone/>
            </a:pPr>
            <a:r>
              <a:rPr lang="en-US" sz="1600" dirty="0">
                <a:latin typeface="Andale Mono" panose="020B0509000000000004" pitchFamily="49" charset="0"/>
              </a:rPr>
              <a:t>…			…		…</a:t>
            </a:r>
          </a:p>
          <a:p>
            <a:pPr marL="0" indent="0">
              <a:buNone/>
            </a:pPr>
            <a:r>
              <a:rPr lang="en-US" sz="1600" dirty="0">
                <a:latin typeface="Andale Mono" panose="020B0509000000000004" pitchFamily="49" charset="0"/>
              </a:rPr>
              <a:t>…			…		…</a:t>
            </a:r>
          </a:p>
          <a:p>
            <a:pPr marL="0" indent="0">
              <a:buNone/>
            </a:pPr>
            <a:r>
              <a:rPr lang="en-US" sz="1600" dirty="0">
                <a:latin typeface="Andale Mono" panose="020B0509000000000004" pitchFamily="49" charset="0"/>
              </a:rPr>
              <a:t>…			…		…</a:t>
            </a:r>
          </a:p>
        </p:txBody>
      </p:sp>
      <p:sp>
        <p:nvSpPr>
          <p:cNvPr id="3" name="Title 2">
            <a:extLst>
              <a:ext uri="{FF2B5EF4-FFF2-40B4-BE49-F238E27FC236}">
                <a16:creationId xmlns:a16="http://schemas.microsoft.com/office/drawing/2014/main" id="{0D59572D-2FB3-E64F-BDA9-51919D703808}"/>
              </a:ext>
            </a:extLst>
          </p:cNvPr>
          <p:cNvSpPr>
            <a:spLocks noGrp="1"/>
          </p:cNvSpPr>
          <p:nvPr>
            <p:ph type="title"/>
          </p:nvPr>
        </p:nvSpPr>
        <p:spPr/>
        <p:txBody>
          <a:bodyPr/>
          <a:lstStyle/>
          <a:p>
            <a:r>
              <a:rPr lang="en-US" dirty="0"/>
              <a:t>Count data is organized in three files </a:t>
            </a:r>
            <a:r>
              <a:rPr lang="en-US" sz="3600" dirty="0"/>
              <a:t>(2/3)</a:t>
            </a:r>
            <a:endParaRPr lang="en-US" dirty="0"/>
          </a:p>
        </p:txBody>
      </p:sp>
      <p:sp>
        <p:nvSpPr>
          <p:cNvPr id="4" name="TextBox 3">
            <a:extLst>
              <a:ext uri="{FF2B5EF4-FFF2-40B4-BE49-F238E27FC236}">
                <a16:creationId xmlns:a16="http://schemas.microsoft.com/office/drawing/2014/main" id="{0437C6EC-40FD-5245-A86F-CCE09F19F068}"/>
              </a:ext>
            </a:extLst>
          </p:cNvPr>
          <p:cNvSpPr txBox="1"/>
          <p:nvPr/>
        </p:nvSpPr>
        <p:spPr>
          <a:xfrm>
            <a:off x="943429" y="4339773"/>
            <a:ext cx="6792685" cy="2244467"/>
          </a:xfrm>
          <a:prstGeom prst="rect">
            <a:avLst/>
          </a:prstGeom>
          <a:noFill/>
          <a:ln>
            <a:solidFill>
              <a:schemeClr val="accent1">
                <a:shade val="50000"/>
              </a:schemeClr>
            </a:solidFill>
          </a:ln>
        </p:spPr>
        <p:txBody>
          <a:bodyPr wrap="squar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2397939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1EF376-42A8-A94F-9C56-D43574DEA31D}"/>
              </a:ext>
            </a:extLst>
          </p:cNvPr>
          <p:cNvSpPr>
            <a:spLocks noGrp="1"/>
          </p:cNvSpPr>
          <p:nvPr>
            <p:ph type="body" sz="quarter" idx="10"/>
          </p:nvPr>
        </p:nvSpPr>
        <p:spPr>
          <a:xfrm>
            <a:off x="838200" y="1876483"/>
            <a:ext cx="10515600" cy="4873129"/>
          </a:xfrm>
        </p:spPr>
        <p:txBody>
          <a:bodyPr/>
          <a:lstStyle/>
          <a:p>
            <a:r>
              <a:rPr lang="en-US" dirty="0"/>
              <a:t>Each cell is identified by a barcode</a:t>
            </a:r>
          </a:p>
          <a:p>
            <a:r>
              <a:rPr lang="en-US" dirty="0"/>
              <a:t>List of barcodes is saved in </a:t>
            </a:r>
            <a:r>
              <a:rPr lang="en-US" dirty="0" err="1"/>
              <a:t>barcodes.tsv.gz</a:t>
            </a:r>
            <a:endParaRPr lang="en-US" dirty="0"/>
          </a:p>
          <a:p>
            <a:r>
              <a:rPr lang="en-US" dirty="0"/>
              <a:t>Order is same as order of columns in </a:t>
            </a:r>
            <a:r>
              <a:rPr lang="en-US" dirty="0" err="1"/>
              <a:t>matrix.mtx.gz</a:t>
            </a:r>
            <a:endParaRPr lang="en-US" dirty="0"/>
          </a:p>
          <a:p>
            <a:r>
              <a:rPr lang="en-US" dirty="0"/>
              <a:t>Numeric suffix after barcode sequence gives sample number in aggregated matrix</a:t>
            </a:r>
          </a:p>
          <a:p>
            <a:r>
              <a:rPr lang="en-US" dirty="0"/>
              <a:t>Example:</a:t>
            </a:r>
          </a:p>
          <a:p>
            <a:pPr marL="0" indent="0">
              <a:buNone/>
            </a:pPr>
            <a:endParaRPr lang="en-US" sz="500" dirty="0"/>
          </a:p>
          <a:p>
            <a:pPr marL="0" indent="0">
              <a:buNone/>
            </a:pPr>
            <a:r>
              <a:rPr lang="en-US" sz="1200" dirty="0">
                <a:latin typeface="Andale Mono" panose="020B0509000000000004" pitchFamily="49" charset="0"/>
              </a:rPr>
              <a:t>AAACCCAAGCATCCTA-1</a:t>
            </a:r>
          </a:p>
          <a:p>
            <a:pPr marL="0" indent="0">
              <a:buNone/>
            </a:pPr>
            <a:r>
              <a:rPr lang="en-US" sz="1200" dirty="0">
                <a:latin typeface="Andale Mono" panose="020B0509000000000004" pitchFamily="49" charset="0"/>
              </a:rPr>
              <a:t>AAACCCAAGCGTGTTT-1</a:t>
            </a:r>
          </a:p>
          <a:p>
            <a:pPr marL="0" indent="0">
              <a:buNone/>
            </a:pPr>
            <a:r>
              <a:rPr lang="en-US" sz="1200" dirty="0">
                <a:latin typeface="Andale Mono" panose="020B0509000000000004" pitchFamily="49" charset="0"/>
              </a:rPr>
              <a:t>…</a:t>
            </a:r>
          </a:p>
          <a:p>
            <a:pPr marL="0" indent="0">
              <a:buNone/>
            </a:pPr>
            <a:r>
              <a:rPr lang="en-US" sz="1200" dirty="0">
                <a:latin typeface="Andale Mono" panose="020B0509000000000004" pitchFamily="49" charset="0"/>
              </a:rPr>
              <a:t>…</a:t>
            </a:r>
          </a:p>
          <a:p>
            <a:pPr marL="0" indent="0">
              <a:buNone/>
            </a:pPr>
            <a:r>
              <a:rPr lang="en-US" sz="1200" dirty="0">
                <a:latin typeface="Andale Mono" panose="020B0509000000000004" pitchFamily="49" charset="0"/>
              </a:rPr>
              <a:t>TTTGGAGCAAATCGTC-24</a:t>
            </a:r>
          </a:p>
          <a:p>
            <a:pPr marL="0" indent="0">
              <a:buNone/>
            </a:pPr>
            <a:r>
              <a:rPr lang="en-US" sz="1200" dirty="0">
                <a:latin typeface="Andale Mono" panose="020B0509000000000004" pitchFamily="49" charset="0"/>
              </a:rPr>
              <a:t>TTTGGAGGTCAAGCCC-24</a:t>
            </a:r>
          </a:p>
        </p:txBody>
      </p:sp>
      <p:sp>
        <p:nvSpPr>
          <p:cNvPr id="3" name="Title 2">
            <a:extLst>
              <a:ext uri="{FF2B5EF4-FFF2-40B4-BE49-F238E27FC236}">
                <a16:creationId xmlns:a16="http://schemas.microsoft.com/office/drawing/2014/main" id="{B2A0921B-A6AD-FA42-9BB1-DE725DC352B5}"/>
              </a:ext>
            </a:extLst>
          </p:cNvPr>
          <p:cNvSpPr>
            <a:spLocks noGrp="1"/>
          </p:cNvSpPr>
          <p:nvPr>
            <p:ph type="title"/>
          </p:nvPr>
        </p:nvSpPr>
        <p:spPr/>
        <p:txBody>
          <a:bodyPr/>
          <a:lstStyle/>
          <a:p>
            <a:r>
              <a:rPr lang="en-US" dirty="0"/>
              <a:t>Count data is organized in three files </a:t>
            </a:r>
            <a:r>
              <a:rPr lang="en-US" sz="3600" dirty="0"/>
              <a:t>(3/3)</a:t>
            </a:r>
            <a:endParaRPr lang="en-US" dirty="0"/>
          </a:p>
        </p:txBody>
      </p:sp>
      <p:sp>
        <p:nvSpPr>
          <p:cNvPr id="4" name="TextBox 3">
            <a:extLst>
              <a:ext uri="{FF2B5EF4-FFF2-40B4-BE49-F238E27FC236}">
                <a16:creationId xmlns:a16="http://schemas.microsoft.com/office/drawing/2014/main" id="{68B6BD4F-CADC-484C-A4A4-6891DF845DF3}"/>
              </a:ext>
            </a:extLst>
          </p:cNvPr>
          <p:cNvSpPr txBox="1"/>
          <p:nvPr/>
        </p:nvSpPr>
        <p:spPr>
          <a:xfrm>
            <a:off x="943429" y="4934857"/>
            <a:ext cx="2293257" cy="1814755"/>
          </a:xfrm>
          <a:prstGeom prst="rect">
            <a:avLst/>
          </a:prstGeom>
          <a:noFill/>
          <a:ln>
            <a:solidFill>
              <a:schemeClr val="accent1">
                <a:shade val="50000"/>
              </a:schemeClr>
            </a:solidFill>
          </a:ln>
        </p:spPr>
        <p:txBody>
          <a:bodyPr wrap="squar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3453298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B2F35F-6349-1742-91CB-86B4E0BED9B1}"/>
              </a:ext>
            </a:extLst>
          </p:cNvPr>
          <p:cNvSpPr>
            <a:spLocks noGrp="1"/>
          </p:cNvSpPr>
          <p:nvPr>
            <p:ph type="title"/>
          </p:nvPr>
        </p:nvSpPr>
        <p:spPr>
          <a:xfrm>
            <a:off x="838199" y="365125"/>
            <a:ext cx="10889343" cy="1325563"/>
          </a:xfrm>
        </p:spPr>
        <p:txBody>
          <a:bodyPr>
            <a:normAutofit/>
          </a:bodyPr>
          <a:lstStyle/>
          <a:p>
            <a:r>
              <a:rPr lang="en-US" dirty="0"/>
              <a:t>Data for this workshop</a:t>
            </a:r>
          </a:p>
        </p:txBody>
      </p:sp>
      <p:sp>
        <p:nvSpPr>
          <p:cNvPr id="8" name="Rectangle 7">
            <a:extLst>
              <a:ext uri="{FF2B5EF4-FFF2-40B4-BE49-F238E27FC236}">
                <a16:creationId xmlns:a16="http://schemas.microsoft.com/office/drawing/2014/main" id="{E85BC826-D39B-8247-AED6-DC31770E8EF5}"/>
              </a:ext>
            </a:extLst>
          </p:cNvPr>
          <p:cNvSpPr/>
          <p:nvPr/>
        </p:nvSpPr>
        <p:spPr>
          <a:xfrm>
            <a:off x="10043888" y="4020458"/>
            <a:ext cx="747485" cy="223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8BB8E5A-E210-9047-86EA-F9F4C805127A}"/>
              </a:ext>
            </a:extLst>
          </p:cNvPr>
          <p:cNvSpPr txBox="1"/>
          <p:nvPr/>
        </p:nvSpPr>
        <p:spPr>
          <a:xfrm>
            <a:off x="838200" y="2032000"/>
            <a:ext cx="2006600" cy="4484914"/>
          </a:xfrm>
          <a:prstGeom prst="rect">
            <a:avLst/>
          </a:prstGeom>
          <a:noFill/>
          <a:ln>
            <a:noFill/>
          </a:ln>
        </p:spPr>
        <p:txBody>
          <a:bodyPr wrap="square" rtlCol="0" anchor="t" anchorCtr="0">
            <a:noAutofit/>
          </a:bodyPr>
          <a:lstStyle/>
          <a:p>
            <a:pPr marL="342900" indent="-342900">
              <a:spcAft>
                <a:spcPts val="600"/>
              </a:spcAft>
              <a:buFont typeface="Arial" panose="020B0604020202020204" pitchFamily="34" charset="0"/>
              <a:buChar char="•"/>
            </a:pPr>
            <a:r>
              <a:rPr lang="en-US" sz="2000" dirty="0">
                <a:latin typeface="Helvetica" charset="0"/>
                <a:ea typeface="Times New Roman" charset="0"/>
                <a:cs typeface="Arial" charset="0"/>
              </a:rPr>
              <a:t>Two groups</a:t>
            </a:r>
          </a:p>
          <a:p>
            <a:pPr marL="342900" indent="-342900">
              <a:spcAft>
                <a:spcPts val="600"/>
              </a:spcAft>
              <a:buFont typeface="Arial" panose="020B0604020202020204" pitchFamily="34" charset="0"/>
              <a:buChar char="•"/>
            </a:pPr>
            <a:endParaRPr lang="en-US" sz="2000" dirty="0">
              <a:latin typeface="Helvetica" charset="0"/>
              <a:ea typeface="Times New Roman" charset="0"/>
              <a:cs typeface="Arial" charset="0"/>
            </a:endParaRPr>
          </a:p>
          <a:p>
            <a:pPr marL="342900" indent="-342900">
              <a:spcAft>
                <a:spcPts val="600"/>
              </a:spcAft>
              <a:buFont typeface="Arial" panose="020B0604020202020204" pitchFamily="34" charset="0"/>
              <a:buChar char="•"/>
            </a:pPr>
            <a:r>
              <a:rPr lang="en-US" sz="2000" dirty="0">
                <a:latin typeface="Helvetica" charset="0"/>
                <a:ea typeface="Times New Roman" charset="0"/>
                <a:cs typeface="Arial" charset="0"/>
              </a:rPr>
              <a:t>Multiple time points</a:t>
            </a:r>
          </a:p>
          <a:p>
            <a:pPr marL="342900" indent="-342900">
              <a:spcAft>
                <a:spcPts val="600"/>
              </a:spcAft>
              <a:buFont typeface="Arial" panose="020B0604020202020204" pitchFamily="34" charset="0"/>
              <a:buChar char="•"/>
            </a:pPr>
            <a:endParaRPr lang="en-US" sz="2000" dirty="0">
              <a:latin typeface="Helvetica" charset="0"/>
              <a:ea typeface="Times New Roman" charset="0"/>
              <a:cs typeface="Arial" charset="0"/>
            </a:endParaRPr>
          </a:p>
          <a:p>
            <a:pPr marL="342900" indent="-342900">
              <a:spcAft>
                <a:spcPts val="600"/>
              </a:spcAft>
              <a:buFont typeface="Arial" panose="020B0604020202020204" pitchFamily="34" charset="0"/>
              <a:buChar char="•"/>
            </a:pPr>
            <a:r>
              <a:rPr lang="en-US" sz="2000" dirty="0">
                <a:latin typeface="Helvetica" charset="0"/>
                <a:ea typeface="Times New Roman" charset="0"/>
                <a:cs typeface="Arial" charset="0"/>
              </a:rPr>
              <a:t>Replicates</a:t>
            </a:r>
          </a:p>
          <a:p>
            <a:pPr marL="342900" indent="-342900">
              <a:spcAft>
                <a:spcPts val="600"/>
              </a:spcAft>
              <a:buFont typeface="Arial" panose="020B0604020202020204" pitchFamily="34" charset="0"/>
              <a:buChar char="•"/>
            </a:pPr>
            <a:endParaRPr lang="en-US" sz="2000" dirty="0">
              <a:latin typeface="Helvetica" charset="0"/>
              <a:ea typeface="Times New Roman" charset="0"/>
              <a:cs typeface="Arial" charset="0"/>
            </a:endParaRPr>
          </a:p>
          <a:p>
            <a:pPr marL="342900" indent="-342900">
              <a:spcAft>
                <a:spcPts val="600"/>
              </a:spcAft>
              <a:buFont typeface="Arial" panose="020B0604020202020204" pitchFamily="34" charset="0"/>
              <a:buChar char="•"/>
            </a:pPr>
            <a:r>
              <a:rPr lang="en-US" sz="2000" dirty="0">
                <a:latin typeface="Helvetica" charset="0"/>
                <a:ea typeface="Times New Roman" charset="0"/>
                <a:cs typeface="Arial" charset="0"/>
              </a:rPr>
              <a:t>Analysis led to new cell types</a:t>
            </a:r>
          </a:p>
        </p:txBody>
      </p:sp>
      <p:sp>
        <p:nvSpPr>
          <p:cNvPr id="10" name="TextBox 9">
            <a:extLst>
              <a:ext uri="{FF2B5EF4-FFF2-40B4-BE49-F238E27FC236}">
                <a16:creationId xmlns:a16="http://schemas.microsoft.com/office/drawing/2014/main" id="{2C105712-FF6A-9443-9485-3207664CE3F7}"/>
              </a:ext>
            </a:extLst>
          </p:cNvPr>
          <p:cNvSpPr txBox="1"/>
          <p:nvPr/>
        </p:nvSpPr>
        <p:spPr>
          <a:xfrm>
            <a:off x="9100457" y="6531428"/>
            <a:ext cx="2627086" cy="341086"/>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(Image from Davidson et al, 2020)</a:t>
            </a:r>
          </a:p>
        </p:txBody>
      </p:sp>
      <p:pic>
        <p:nvPicPr>
          <p:cNvPr id="4" name="Picture 3">
            <a:extLst>
              <a:ext uri="{FF2B5EF4-FFF2-40B4-BE49-F238E27FC236}">
                <a16:creationId xmlns:a16="http://schemas.microsoft.com/office/drawing/2014/main" id="{81BC4B7B-41D6-AA4C-B303-D63BE001FB46}"/>
              </a:ext>
            </a:extLst>
          </p:cNvPr>
          <p:cNvPicPr>
            <a:picLocks noChangeAspect="1"/>
          </p:cNvPicPr>
          <p:nvPr/>
        </p:nvPicPr>
        <p:blipFill>
          <a:blip r:embed="rId3"/>
          <a:stretch>
            <a:fillRect/>
          </a:stretch>
        </p:blipFill>
        <p:spPr>
          <a:xfrm>
            <a:off x="3738282" y="2335276"/>
            <a:ext cx="7230035" cy="3115104"/>
          </a:xfrm>
          <a:prstGeom prst="rect">
            <a:avLst/>
          </a:prstGeom>
        </p:spPr>
      </p:pic>
      <p:sp>
        <p:nvSpPr>
          <p:cNvPr id="5" name="TextBox 4">
            <a:extLst>
              <a:ext uri="{FF2B5EF4-FFF2-40B4-BE49-F238E27FC236}">
                <a16:creationId xmlns:a16="http://schemas.microsoft.com/office/drawing/2014/main" id="{1972643D-BC2C-064C-BD94-4937AC55D9BB}"/>
              </a:ext>
            </a:extLst>
          </p:cNvPr>
          <p:cNvSpPr txBox="1"/>
          <p:nvPr/>
        </p:nvSpPr>
        <p:spPr>
          <a:xfrm>
            <a:off x="6427694" y="5138058"/>
            <a:ext cx="1492624" cy="429024"/>
          </a:xfrm>
          <a:prstGeom prst="rect">
            <a:avLst/>
          </a:prstGeom>
          <a:solidFill>
            <a:schemeClr val="bg1"/>
          </a:solidFill>
          <a:ln>
            <a:noFill/>
          </a:ln>
        </p:spPr>
        <p:txBody>
          <a:bodyPr wrap="squar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947782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C38327-828F-194D-9E54-2D2F6D82EA0D}"/>
              </a:ext>
            </a:extLst>
          </p:cNvPr>
          <p:cNvSpPr>
            <a:spLocks noGrp="1"/>
          </p:cNvSpPr>
          <p:nvPr>
            <p:ph type="title"/>
          </p:nvPr>
        </p:nvSpPr>
        <p:spPr/>
        <p:txBody>
          <a:bodyPr>
            <a:noAutofit/>
          </a:bodyPr>
          <a:lstStyle/>
          <a:p>
            <a:r>
              <a:rPr lang="en-US" sz="2800" dirty="0"/>
              <a:t>Single-cell technologies allow tagging cell-of-origin of reads with barcodes, which makes single-cell RNA-</a:t>
            </a:r>
            <a:r>
              <a:rPr lang="en-US" sz="2800" dirty="0" err="1"/>
              <a:t>seq</a:t>
            </a:r>
            <a:r>
              <a:rPr lang="en-US" sz="2800" dirty="0"/>
              <a:t> possible</a:t>
            </a:r>
          </a:p>
        </p:txBody>
      </p:sp>
      <p:pic>
        <p:nvPicPr>
          <p:cNvPr id="5" name="Picture 4">
            <a:extLst>
              <a:ext uri="{FF2B5EF4-FFF2-40B4-BE49-F238E27FC236}">
                <a16:creationId xmlns:a16="http://schemas.microsoft.com/office/drawing/2014/main" id="{CF60D8E1-B8E9-1243-8EE6-D00884A4D198}"/>
              </a:ext>
            </a:extLst>
          </p:cNvPr>
          <p:cNvPicPr>
            <a:picLocks noChangeAspect="1"/>
          </p:cNvPicPr>
          <p:nvPr/>
        </p:nvPicPr>
        <p:blipFill>
          <a:blip r:embed="rId3"/>
          <a:stretch>
            <a:fillRect/>
          </a:stretch>
        </p:blipFill>
        <p:spPr>
          <a:xfrm>
            <a:off x="838200" y="3387271"/>
            <a:ext cx="5041900" cy="2463800"/>
          </a:xfrm>
          <a:prstGeom prst="rect">
            <a:avLst/>
          </a:prstGeom>
        </p:spPr>
      </p:pic>
      <p:pic>
        <p:nvPicPr>
          <p:cNvPr id="7" name="Picture 6">
            <a:extLst>
              <a:ext uri="{FF2B5EF4-FFF2-40B4-BE49-F238E27FC236}">
                <a16:creationId xmlns:a16="http://schemas.microsoft.com/office/drawing/2014/main" id="{6441C841-9DF1-304F-BCD9-6754218B47DC}"/>
              </a:ext>
            </a:extLst>
          </p:cNvPr>
          <p:cNvPicPr>
            <a:picLocks noChangeAspect="1"/>
          </p:cNvPicPr>
          <p:nvPr/>
        </p:nvPicPr>
        <p:blipFill>
          <a:blip r:embed="rId4"/>
          <a:stretch>
            <a:fillRect/>
          </a:stretch>
        </p:blipFill>
        <p:spPr>
          <a:xfrm>
            <a:off x="6464300" y="3266621"/>
            <a:ext cx="4889500" cy="2705100"/>
          </a:xfrm>
          <a:prstGeom prst="rect">
            <a:avLst/>
          </a:prstGeom>
        </p:spPr>
      </p:pic>
      <p:sp>
        <p:nvSpPr>
          <p:cNvPr id="8" name="TextBox 7">
            <a:extLst>
              <a:ext uri="{FF2B5EF4-FFF2-40B4-BE49-F238E27FC236}">
                <a16:creationId xmlns:a16="http://schemas.microsoft.com/office/drawing/2014/main" id="{89A02BA9-B597-6041-91E9-8AC6C0CCC940}"/>
              </a:ext>
            </a:extLst>
          </p:cNvPr>
          <p:cNvSpPr txBox="1"/>
          <p:nvPr/>
        </p:nvSpPr>
        <p:spPr>
          <a:xfrm>
            <a:off x="1567543" y="2061028"/>
            <a:ext cx="3802743" cy="1079501"/>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Gel beads have poly(dT) primers to capture signal from polyadenylated mRNA and a unique barcode</a:t>
            </a:r>
          </a:p>
        </p:txBody>
      </p:sp>
      <p:sp>
        <p:nvSpPr>
          <p:cNvPr id="9" name="TextBox 8">
            <a:extLst>
              <a:ext uri="{FF2B5EF4-FFF2-40B4-BE49-F238E27FC236}">
                <a16:creationId xmlns:a16="http://schemas.microsoft.com/office/drawing/2014/main" id="{7DF83BB9-0965-E743-8813-DC06253B67B4}"/>
              </a:ext>
            </a:extLst>
          </p:cNvPr>
          <p:cNvSpPr txBox="1"/>
          <p:nvPr/>
        </p:nvSpPr>
        <p:spPr>
          <a:xfrm>
            <a:off x="6908799" y="2400723"/>
            <a:ext cx="3672116" cy="400110"/>
          </a:xfrm>
          <a:prstGeom prst="rect">
            <a:avLst/>
          </a:prstGeom>
          <a:noFill/>
          <a:ln>
            <a:noFill/>
          </a:ln>
        </p:spPr>
        <p:txBody>
          <a:bodyPr wrap="square" rtlCol="0" anchor="ctr" anchorCtr="0">
            <a:noAutofit/>
          </a:bodyPr>
          <a:lstStyle/>
          <a:p>
            <a:pPr algn="ctr">
              <a:spcAft>
                <a:spcPts val="600"/>
              </a:spcAft>
            </a:pPr>
            <a:r>
              <a:rPr lang="en-US" sz="2000" dirty="0">
                <a:latin typeface="Helvetica" charset="0"/>
                <a:ea typeface="Times New Roman" charset="0"/>
                <a:cs typeface="Arial" charset="0"/>
              </a:rPr>
              <a:t>Gel beads-in-emulsion (GEMs) are generated by combining gel beads and cells at high dilution</a:t>
            </a:r>
          </a:p>
        </p:txBody>
      </p:sp>
    </p:spTree>
    <p:extLst>
      <p:ext uri="{BB962C8B-B14F-4D97-AF65-F5344CB8AC3E}">
        <p14:creationId xmlns:p14="http://schemas.microsoft.com/office/powerpoint/2010/main" val="653481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BCD580-9152-D941-B212-23B522D2A308}"/>
              </a:ext>
            </a:extLst>
          </p:cNvPr>
          <p:cNvSpPr>
            <a:spLocks noGrp="1"/>
          </p:cNvSpPr>
          <p:nvPr>
            <p:ph type="body" sz="quarter" idx="10"/>
          </p:nvPr>
        </p:nvSpPr>
        <p:spPr>
          <a:xfrm>
            <a:off x="838200" y="1876483"/>
            <a:ext cx="7043057" cy="2839752"/>
          </a:xfrm>
        </p:spPr>
        <p:txBody>
          <a:bodyPr/>
          <a:lstStyle/>
          <a:p>
            <a:r>
              <a:rPr lang="en-US" dirty="0"/>
              <a:t>R package Seurat is named after a 19</a:t>
            </a:r>
            <a:r>
              <a:rPr lang="en-US" baseline="30000" dirty="0"/>
              <a:t>th</a:t>
            </a:r>
            <a:r>
              <a:rPr lang="en-US" dirty="0"/>
              <a:t> century French artist, George Seurat</a:t>
            </a:r>
          </a:p>
          <a:p>
            <a:endParaRPr lang="en-US" dirty="0"/>
          </a:p>
          <a:p>
            <a:r>
              <a:rPr lang="en-US" dirty="0"/>
              <a:t>See the R script</a:t>
            </a:r>
          </a:p>
          <a:p>
            <a:endParaRPr lang="en-US" dirty="0"/>
          </a:p>
          <a:p>
            <a:endParaRPr lang="en-US" dirty="0"/>
          </a:p>
        </p:txBody>
      </p:sp>
      <p:sp>
        <p:nvSpPr>
          <p:cNvPr id="3" name="Title 2">
            <a:extLst>
              <a:ext uri="{FF2B5EF4-FFF2-40B4-BE49-F238E27FC236}">
                <a16:creationId xmlns:a16="http://schemas.microsoft.com/office/drawing/2014/main" id="{F72E93D7-3893-0849-A110-415B8D204055}"/>
              </a:ext>
            </a:extLst>
          </p:cNvPr>
          <p:cNvSpPr>
            <a:spLocks noGrp="1"/>
          </p:cNvSpPr>
          <p:nvPr>
            <p:ph type="title"/>
          </p:nvPr>
        </p:nvSpPr>
        <p:spPr/>
        <p:txBody>
          <a:bodyPr>
            <a:normAutofit/>
          </a:bodyPr>
          <a:lstStyle/>
          <a:p>
            <a:r>
              <a:rPr lang="en-US" sz="3000" dirty="0"/>
              <a:t>Load the data in R using the Read10X function from the Seurat package and create Seurat object</a:t>
            </a:r>
          </a:p>
        </p:txBody>
      </p:sp>
      <p:pic>
        <p:nvPicPr>
          <p:cNvPr id="5" name="Picture 4">
            <a:extLst>
              <a:ext uri="{FF2B5EF4-FFF2-40B4-BE49-F238E27FC236}">
                <a16:creationId xmlns:a16="http://schemas.microsoft.com/office/drawing/2014/main" id="{A02F542C-D855-6946-804F-0E8795921001}"/>
              </a:ext>
            </a:extLst>
          </p:cNvPr>
          <p:cNvPicPr>
            <a:picLocks noChangeAspect="1"/>
          </p:cNvPicPr>
          <p:nvPr/>
        </p:nvPicPr>
        <p:blipFill>
          <a:blip r:embed="rId3"/>
          <a:stretch>
            <a:fillRect/>
          </a:stretch>
        </p:blipFill>
        <p:spPr>
          <a:xfrm>
            <a:off x="8940800" y="1876483"/>
            <a:ext cx="2413000" cy="4127500"/>
          </a:xfrm>
          <a:prstGeom prst="rect">
            <a:avLst/>
          </a:prstGeom>
        </p:spPr>
      </p:pic>
      <p:sp>
        <p:nvSpPr>
          <p:cNvPr id="7" name="TextBox 6">
            <a:extLst>
              <a:ext uri="{FF2B5EF4-FFF2-40B4-BE49-F238E27FC236}">
                <a16:creationId xmlns:a16="http://schemas.microsoft.com/office/drawing/2014/main" id="{EA256A2A-1EDE-8B43-8444-81FB0A6C3C9C}"/>
              </a:ext>
            </a:extLst>
          </p:cNvPr>
          <p:cNvSpPr txBox="1"/>
          <p:nvPr/>
        </p:nvSpPr>
        <p:spPr>
          <a:xfrm>
            <a:off x="6981371" y="4354286"/>
            <a:ext cx="1959429" cy="1649697"/>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Detail from George Seurat's </a:t>
            </a:r>
            <a:r>
              <a:rPr lang="en-US" sz="1600" i="1" dirty="0">
                <a:latin typeface="Helvetica" charset="0"/>
                <a:ea typeface="Times New Roman" charset="0"/>
                <a:cs typeface="Arial" charset="0"/>
              </a:rPr>
              <a:t>Parade de cirque</a:t>
            </a:r>
            <a:r>
              <a:rPr lang="en-US" sz="1600" dirty="0">
                <a:latin typeface="Helvetica" charset="0"/>
                <a:ea typeface="Times New Roman" charset="0"/>
                <a:cs typeface="Arial" charset="0"/>
              </a:rPr>
              <a:t>, 1889. Note the contrasting dots of paint that make up the portrait. </a:t>
            </a:r>
          </a:p>
        </p:txBody>
      </p:sp>
      <p:sp>
        <p:nvSpPr>
          <p:cNvPr id="8" name="TextBox 7">
            <a:extLst>
              <a:ext uri="{FF2B5EF4-FFF2-40B4-BE49-F238E27FC236}">
                <a16:creationId xmlns:a16="http://schemas.microsoft.com/office/drawing/2014/main" id="{3E3A6465-9E6C-5141-B8EA-772C549F910A}"/>
              </a:ext>
            </a:extLst>
          </p:cNvPr>
          <p:cNvSpPr txBox="1"/>
          <p:nvPr/>
        </p:nvSpPr>
        <p:spPr>
          <a:xfrm>
            <a:off x="9564914" y="6473371"/>
            <a:ext cx="1934025" cy="244283"/>
          </a:xfrm>
          <a:prstGeom prst="rect">
            <a:avLst/>
          </a:prstGeom>
          <a:noFill/>
          <a:ln>
            <a:noFill/>
          </a:ln>
        </p:spPr>
        <p:txBody>
          <a:bodyPr wrap="none" rtlCol="0" anchor="ctr" anchorCtr="0">
            <a:noAutofit/>
          </a:bodyPr>
          <a:lstStyle/>
          <a:p>
            <a:pPr>
              <a:spcAft>
                <a:spcPts val="600"/>
              </a:spcAft>
            </a:pPr>
            <a:r>
              <a:rPr lang="en-US" sz="1400" dirty="0">
                <a:latin typeface="Helvetica" charset="0"/>
                <a:ea typeface="Times New Roman" charset="0"/>
                <a:cs typeface="Arial" charset="0"/>
              </a:rPr>
              <a:t>(Public domain image)</a:t>
            </a:r>
          </a:p>
        </p:txBody>
      </p:sp>
    </p:spTree>
    <p:extLst>
      <p:ext uri="{BB962C8B-B14F-4D97-AF65-F5344CB8AC3E}">
        <p14:creationId xmlns:p14="http://schemas.microsoft.com/office/powerpoint/2010/main" val="642749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0CF23-3FE8-F749-B96A-C01C1AE74C3A}"/>
              </a:ext>
            </a:extLst>
          </p:cNvPr>
          <p:cNvSpPr>
            <a:spLocks noGrp="1"/>
          </p:cNvSpPr>
          <p:nvPr>
            <p:ph type="body" sz="quarter" idx="10"/>
          </p:nvPr>
        </p:nvSpPr>
        <p:spPr>
          <a:xfrm>
            <a:off x="838200" y="1876483"/>
            <a:ext cx="10515600" cy="4315027"/>
          </a:xfrm>
        </p:spPr>
        <p:txBody>
          <a:bodyPr/>
          <a:lstStyle/>
          <a:p>
            <a:r>
              <a:rPr lang="en-US" dirty="0"/>
              <a:t>Data</a:t>
            </a:r>
          </a:p>
          <a:p>
            <a:pPr lvl="1"/>
            <a:r>
              <a:rPr lang="en-US" dirty="0"/>
              <a:t>raw counts</a:t>
            </a:r>
          </a:p>
          <a:p>
            <a:pPr lvl="1"/>
            <a:r>
              <a:rPr lang="en-US" dirty="0"/>
              <a:t>normalized counts</a:t>
            </a:r>
          </a:p>
          <a:p>
            <a:r>
              <a:rPr lang="en-US" dirty="0"/>
              <a:t>Metadata about cells</a:t>
            </a:r>
          </a:p>
          <a:p>
            <a:pPr lvl="1"/>
            <a:r>
              <a:rPr lang="en-US" dirty="0"/>
              <a:t># genes detected</a:t>
            </a:r>
          </a:p>
          <a:p>
            <a:pPr lvl="1"/>
            <a:r>
              <a:rPr lang="en-US" dirty="0"/>
              <a:t>phenotype</a:t>
            </a:r>
          </a:p>
          <a:p>
            <a:pPr lvl="1"/>
            <a:r>
              <a:rPr lang="en-US" dirty="0"/>
              <a:t>…</a:t>
            </a:r>
          </a:p>
          <a:p>
            <a:r>
              <a:rPr lang="en-US" dirty="0"/>
              <a:t>Analysis results</a:t>
            </a:r>
          </a:p>
          <a:p>
            <a:r>
              <a:rPr lang="en-US" dirty="0"/>
              <a:t>Other single-cell assay data for multimodal analysis</a:t>
            </a:r>
          </a:p>
          <a:p>
            <a:pPr lvl="1"/>
            <a:endParaRPr lang="en-US" dirty="0"/>
          </a:p>
        </p:txBody>
      </p:sp>
      <p:sp>
        <p:nvSpPr>
          <p:cNvPr id="3" name="Title 2">
            <a:extLst>
              <a:ext uri="{FF2B5EF4-FFF2-40B4-BE49-F238E27FC236}">
                <a16:creationId xmlns:a16="http://schemas.microsoft.com/office/drawing/2014/main" id="{E6DC0D42-E23E-C04B-9F7F-764651D9A57D}"/>
              </a:ext>
            </a:extLst>
          </p:cNvPr>
          <p:cNvSpPr>
            <a:spLocks noGrp="1"/>
          </p:cNvSpPr>
          <p:nvPr>
            <p:ph type="title"/>
          </p:nvPr>
        </p:nvSpPr>
        <p:spPr/>
        <p:txBody>
          <a:bodyPr>
            <a:normAutofit/>
          </a:bodyPr>
          <a:lstStyle/>
          <a:p>
            <a:r>
              <a:rPr lang="en-US" sz="3600" dirty="0"/>
              <a:t>Seurat object contains all the relevant information</a:t>
            </a:r>
          </a:p>
        </p:txBody>
      </p:sp>
    </p:spTree>
    <p:extLst>
      <p:ext uri="{BB962C8B-B14F-4D97-AF65-F5344CB8AC3E}">
        <p14:creationId xmlns:p14="http://schemas.microsoft.com/office/powerpoint/2010/main" val="745822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D9FAFD-8784-0449-8825-5ECA590F5F3C}"/>
              </a:ext>
            </a:extLst>
          </p:cNvPr>
          <p:cNvSpPr>
            <a:spLocks noGrp="1"/>
          </p:cNvSpPr>
          <p:nvPr>
            <p:ph type="body" sz="quarter" idx="10"/>
          </p:nvPr>
        </p:nvSpPr>
        <p:spPr>
          <a:xfrm>
            <a:off x="838200" y="1876483"/>
            <a:ext cx="10515600" cy="3227550"/>
          </a:xfrm>
        </p:spPr>
        <p:txBody>
          <a:bodyPr/>
          <a:lstStyle/>
          <a:p>
            <a:r>
              <a:rPr lang="en-US" dirty="0"/>
              <a:t>When a method gets popular, implementations appear on all platforms</a:t>
            </a:r>
          </a:p>
          <a:p>
            <a:endParaRPr lang="en-US" dirty="0"/>
          </a:p>
          <a:p>
            <a:r>
              <a:rPr lang="en-US" dirty="0"/>
              <a:t>New developments often only available from the developers</a:t>
            </a:r>
          </a:p>
          <a:p>
            <a:endParaRPr lang="en-US" dirty="0"/>
          </a:p>
          <a:p>
            <a:r>
              <a:rPr lang="en-US" dirty="0"/>
              <a:t>Functions are available to convert the objects to different formats</a:t>
            </a:r>
          </a:p>
        </p:txBody>
      </p:sp>
      <p:sp>
        <p:nvSpPr>
          <p:cNvPr id="3" name="Title 2">
            <a:extLst>
              <a:ext uri="{FF2B5EF4-FFF2-40B4-BE49-F238E27FC236}">
                <a16:creationId xmlns:a16="http://schemas.microsoft.com/office/drawing/2014/main" id="{E4C65290-485F-ED48-9A71-91CA4570091D}"/>
              </a:ext>
            </a:extLst>
          </p:cNvPr>
          <p:cNvSpPr>
            <a:spLocks noGrp="1"/>
          </p:cNvSpPr>
          <p:nvPr>
            <p:ph type="title"/>
          </p:nvPr>
        </p:nvSpPr>
        <p:spPr/>
        <p:txBody>
          <a:bodyPr>
            <a:normAutofit/>
          </a:bodyPr>
          <a:lstStyle/>
          <a:p>
            <a:r>
              <a:rPr lang="en-US" sz="3600" dirty="0"/>
              <a:t>Seurat object can be converted to formats required by Bioconductor and </a:t>
            </a:r>
            <a:r>
              <a:rPr lang="en-US" sz="3600" i="1" dirty="0" err="1"/>
              <a:t>scanpy</a:t>
            </a:r>
            <a:endParaRPr lang="en-US" sz="3600" i="1" dirty="0"/>
          </a:p>
        </p:txBody>
      </p:sp>
    </p:spTree>
    <p:extLst>
      <p:ext uri="{BB962C8B-B14F-4D97-AF65-F5344CB8AC3E}">
        <p14:creationId xmlns:p14="http://schemas.microsoft.com/office/powerpoint/2010/main" val="3360583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02A70C-F6CE-814F-9345-211D7DAC8644}"/>
              </a:ext>
            </a:extLst>
          </p:cNvPr>
          <p:cNvSpPr txBox="1"/>
          <p:nvPr/>
        </p:nvSpPr>
        <p:spPr>
          <a:xfrm>
            <a:off x="1062315" y="2030506"/>
            <a:ext cx="150607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Library preparation</a:t>
            </a:r>
          </a:p>
        </p:txBody>
      </p:sp>
      <p:sp>
        <p:nvSpPr>
          <p:cNvPr id="8" name="TextBox 7">
            <a:extLst>
              <a:ext uri="{FF2B5EF4-FFF2-40B4-BE49-F238E27FC236}">
                <a16:creationId xmlns:a16="http://schemas.microsoft.com/office/drawing/2014/main" id="{CBD20B04-3239-AA40-91E0-B04E574E0F34}"/>
              </a:ext>
            </a:extLst>
          </p:cNvPr>
          <p:cNvSpPr txBox="1"/>
          <p:nvPr/>
        </p:nvSpPr>
        <p:spPr>
          <a:xfrm>
            <a:off x="820268" y="887505"/>
            <a:ext cx="182880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Experiment design</a:t>
            </a:r>
          </a:p>
        </p:txBody>
      </p:sp>
      <p:sp>
        <p:nvSpPr>
          <p:cNvPr id="9" name="TextBox 8">
            <a:extLst>
              <a:ext uri="{FF2B5EF4-FFF2-40B4-BE49-F238E27FC236}">
                <a16:creationId xmlns:a16="http://schemas.microsoft.com/office/drawing/2014/main" id="{A47C8CE7-0457-824A-B83A-7A49C0E4DA7A}"/>
              </a:ext>
            </a:extLst>
          </p:cNvPr>
          <p:cNvSpPr txBox="1"/>
          <p:nvPr/>
        </p:nvSpPr>
        <p:spPr>
          <a:xfrm>
            <a:off x="591670" y="2729754"/>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Deep sequencing</a:t>
            </a:r>
          </a:p>
        </p:txBody>
      </p:sp>
      <p:sp>
        <p:nvSpPr>
          <p:cNvPr id="10" name="TextBox 9">
            <a:extLst>
              <a:ext uri="{FF2B5EF4-FFF2-40B4-BE49-F238E27FC236}">
                <a16:creationId xmlns:a16="http://schemas.microsoft.com/office/drawing/2014/main" id="{FC6D2F79-0962-ED43-A50C-95453FEE9A9B}"/>
              </a:ext>
            </a:extLst>
          </p:cNvPr>
          <p:cNvSpPr txBox="1"/>
          <p:nvPr/>
        </p:nvSpPr>
        <p:spPr>
          <a:xfrm>
            <a:off x="685799" y="3832412"/>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Demultiplex, align and count</a:t>
            </a:r>
          </a:p>
          <a:p>
            <a:pPr algn="ctr">
              <a:spcAft>
                <a:spcPts val="600"/>
              </a:spcAft>
            </a:pPr>
            <a:r>
              <a:rPr lang="en-US" dirty="0">
                <a:latin typeface="Helvetica" charset="0"/>
                <a:ea typeface="Times New Roman" charset="0"/>
                <a:cs typeface="Arial" charset="0"/>
              </a:rPr>
              <a:t>(Pre-processing)</a:t>
            </a:r>
          </a:p>
        </p:txBody>
      </p:sp>
      <p:sp>
        <p:nvSpPr>
          <p:cNvPr id="11" name="TextBox 10">
            <a:extLst>
              <a:ext uri="{FF2B5EF4-FFF2-40B4-BE49-F238E27FC236}">
                <a16:creationId xmlns:a16="http://schemas.microsoft.com/office/drawing/2014/main" id="{E321A3BE-BDF7-8444-8007-6ADCC112A94A}"/>
              </a:ext>
            </a:extLst>
          </p:cNvPr>
          <p:cNvSpPr txBox="1"/>
          <p:nvPr/>
        </p:nvSpPr>
        <p:spPr>
          <a:xfrm>
            <a:off x="524435" y="5042650"/>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Count matrix</a:t>
            </a:r>
          </a:p>
        </p:txBody>
      </p:sp>
      <p:cxnSp>
        <p:nvCxnSpPr>
          <p:cNvPr id="13" name="Straight Arrow Connector 12">
            <a:extLst>
              <a:ext uri="{FF2B5EF4-FFF2-40B4-BE49-F238E27FC236}">
                <a16:creationId xmlns:a16="http://schemas.microsoft.com/office/drawing/2014/main" id="{5612D218-8957-3741-8E30-DEEFFDA36808}"/>
              </a:ext>
            </a:extLst>
          </p:cNvPr>
          <p:cNvCxnSpPr>
            <a:cxnSpLocks/>
          </p:cNvCxnSpPr>
          <p:nvPr/>
        </p:nvCxnSpPr>
        <p:spPr>
          <a:xfrm>
            <a:off x="1748115" y="1452282"/>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8AC156-724C-6E4B-8D17-70A0EC809332}"/>
              </a:ext>
            </a:extLst>
          </p:cNvPr>
          <p:cNvCxnSpPr>
            <a:cxnSpLocks/>
          </p:cNvCxnSpPr>
          <p:nvPr/>
        </p:nvCxnSpPr>
        <p:spPr>
          <a:xfrm>
            <a:off x="1748115" y="255942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A12A64D-1997-5C46-936D-95E33EBA866A}"/>
              </a:ext>
            </a:extLst>
          </p:cNvPr>
          <p:cNvCxnSpPr>
            <a:cxnSpLocks/>
          </p:cNvCxnSpPr>
          <p:nvPr/>
        </p:nvCxnSpPr>
        <p:spPr>
          <a:xfrm>
            <a:off x="1752598" y="338417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D2E0144-98BD-8F4D-843C-18A8432CD9A8}"/>
              </a:ext>
            </a:extLst>
          </p:cNvPr>
          <p:cNvCxnSpPr>
            <a:cxnSpLocks/>
          </p:cNvCxnSpPr>
          <p:nvPr/>
        </p:nvCxnSpPr>
        <p:spPr>
          <a:xfrm>
            <a:off x="1743634" y="4787145"/>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EAC5BA6-C758-E644-944A-D9717B9DB042}"/>
              </a:ext>
            </a:extLst>
          </p:cNvPr>
          <p:cNvSpPr txBox="1"/>
          <p:nvPr/>
        </p:nvSpPr>
        <p:spPr>
          <a:xfrm>
            <a:off x="7422773" y="-188256"/>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Read counts matrix</a:t>
            </a:r>
          </a:p>
        </p:txBody>
      </p:sp>
      <p:sp>
        <p:nvSpPr>
          <p:cNvPr id="20" name="TextBox 19">
            <a:extLst>
              <a:ext uri="{FF2B5EF4-FFF2-40B4-BE49-F238E27FC236}">
                <a16:creationId xmlns:a16="http://schemas.microsoft.com/office/drawing/2014/main" id="{2D0AB9CA-3040-CD46-9591-34567DEDCB29}"/>
              </a:ext>
            </a:extLst>
          </p:cNvPr>
          <p:cNvSpPr txBox="1"/>
          <p:nvPr/>
        </p:nvSpPr>
        <p:spPr>
          <a:xfrm>
            <a:off x="7360021" y="542365"/>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Quality control and filter poor quality cells</a:t>
            </a:r>
          </a:p>
        </p:txBody>
      </p:sp>
      <p:sp>
        <p:nvSpPr>
          <p:cNvPr id="21" name="TextBox 20">
            <a:extLst>
              <a:ext uri="{FF2B5EF4-FFF2-40B4-BE49-F238E27FC236}">
                <a16:creationId xmlns:a16="http://schemas.microsoft.com/office/drawing/2014/main" id="{5FC37CC2-DFC4-D046-923E-DC8A8F3EE9AB}"/>
              </a:ext>
            </a:extLst>
          </p:cNvPr>
          <p:cNvSpPr txBox="1"/>
          <p:nvPr/>
        </p:nvSpPr>
        <p:spPr>
          <a:xfrm>
            <a:off x="7454150" y="128195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Normalization</a:t>
            </a:r>
          </a:p>
        </p:txBody>
      </p:sp>
      <p:sp>
        <p:nvSpPr>
          <p:cNvPr id="22" name="TextBox 21">
            <a:extLst>
              <a:ext uri="{FF2B5EF4-FFF2-40B4-BE49-F238E27FC236}">
                <a16:creationId xmlns:a16="http://schemas.microsoft.com/office/drawing/2014/main" id="{0643F9FD-A522-2445-B2B6-8A56F73DCFDC}"/>
              </a:ext>
            </a:extLst>
          </p:cNvPr>
          <p:cNvSpPr txBox="1"/>
          <p:nvPr/>
        </p:nvSpPr>
        <p:spPr>
          <a:xfrm>
            <a:off x="7481044" y="2021547"/>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Feature selection</a:t>
            </a:r>
          </a:p>
        </p:txBody>
      </p:sp>
      <p:sp>
        <p:nvSpPr>
          <p:cNvPr id="23" name="TextBox 22">
            <a:extLst>
              <a:ext uri="{FF2B5EF4-FFF2-40B4-BE49-F238E27FC236}">
                <a16:creationId xmlns:a16="http://schemas.microsoft.com/office/drawing/2014/main" id="{12072B87-83EA-ED4F-8475-AF278071C815}"/>
              </a:ext>
            </a:extLst>
          </p:cNvPr>
          <p:cNvSpPr txBox="1"/>
          <p:nvPr/>
        </p:nvSpPr>
        <p:spPr>
          <a:xfrm>
            <a:off x="7376826" y="268939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Dimensionality reduction</a:t>
            </a:r>
          </a:p>
        </p:txBody>
      </p:sp>
      <p:sp>
        <p:nvSpPr>
          <p:cNvPr id="24" name="TextBox 23">
            <a:extLst>
              <a:ext uri="{FF2B5EF4-FFF2-40B4-BE49-F238E27FC236}">
                <a16:creationId xmlns:a16="http://schemas.microsoft.com/office/drawing/2014/main" id="{06C6C19C-1A73-9540-80FF-E791C8A8AF70}"/>
              </a:ext>
            </a:extLst>
          </p:cNvPr>
          <p:cNvSpPr txBox="1"/>
          <p:nvPr/>
        </p:nvSpPr>
        <p:spPr>
          <a:xfrm>
            <a:off x="6503899" y="3877238"/>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Clustering</a:t>
            </a:r>
          </a:p>
        </p:txBody>
      </p:sp>
      <p:sp>
        <p:nvSpPr>
          <p:cNvPr id="25" name="TextBox 24">
            <a:extLst>
              <a:ext uri="{FF2B5EF4-FFF2-40B4-BE49-F238E27FC236}">
                <a16:creationId xmlns:a16="http://schemas.microsoft.com/office/drawing/2014/main" id="{C7AFEC18-EE66-ED4E-A33C-6C3BA9D125B9}"/>
              </a:ext>
            </a:extLst>
          </p:cNvPr>
          <p:cNvSpPr txBox="1"/>
          <p:nvPr/>
        </p:nvSpPr>
        <p:spPr>
          <a:xfrm>
            <a:off x="6064626" y="4894721"/>
            <a:ext cx="1662955" cy="571494"/>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Find marker genes</a:t>
            </a:r>
          </a:p>
        </p:txBody>
      </p:sp>
      <p:cxnSp>
        <p:nvCxnSpPr>
          <p:cNvPr id="26" name="Straight Arrow Connector 25">
            <a:extLst>
              <a:ext uri="{FF2B5EF4-FFF2-40B4-BE49-F238E27FC236}">
                <a16:creationId xmlns:a16="http://schemas.microsoft.com/office/drawing/2014/main" id="{57FC10DF-C798-FB40-8DC4-1279B8C6E5EA}"/>
              </a:ext>
            </a:extLst>
          </p:cNvPr>
          <p:cNvCxnSpPr>
            <a:cxnSpLocks/>
          </p:cNvCxnSpPr>
          <p:nvPr/>
        </p:nvCxnSpPr>
        <p:spPr>
          <a:xfrm>
            <a:off x="8355104" y="4213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694F7C2-E6A9-054E-A65C-737A16386B7C}"/>
              </a:ext>
            </a:extLst>
          </p:cNvPr>
          <p:cNvCxnSpPr>
            <a:cxnSpLocks/>
          </p:cNvCxnSpPr>
          <p:nvPr/>
        </p:nvCxnSpPr>
        <p:spPr>
          <a:xfrm>
            <a:off x="8346140" y="1138518"/>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EBC7901-1617-0D4A-A615-BF21B4E396EB}"/>
              </a:ext>
            </a:extLst>
          </p:cNvPr>
          <p:cNvCxnSpPr>
            <a:cxnSpLocks/>
          </p:cNvCxnSpPr>
          <p:nvPr/>
        </p:nvCxnSpPr>
        <p:spPr>
          <a:xfrm>
            <a:off x="8346140" y="19184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6DBE1D5-EC65-7A4E-A885-8F6E3614A8CA}"/>
              </a:ext>
            </a:extLst>
          </p:cNvPr>
          <p:cNvCxnSpPr>
            <a:cxnSpLocks/>
          </p:cNvCxnSpPr>
          <p:nvPr/>
        </p:nvCxnSpPr>
        <p:spPr>
          <a:xfrm>
            <a:off x="8346140" y="3312465"/>
            <a:ext cx="1918449" cy="721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76D431F-7E28-B743-9011-74CCF621B182}"/>
              </a:ext>
            </a:extLst>
          </p:cNvPr>
          <p:cNvCxnSpPr>
            <a:cxnSpLocks/>
          </p:cNvCxnSpPr>
          <p:nvPr/>
        </p:nvCxnSpPr>
        <p:spPr>
          <a:xfrm flipH="1">
            <a:off x="7575182" y="3307975"/>
            <a:ext cx="779922" cy="79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F16854B-2D9D-E24B-A0FF-D6C22E62BF0F}"/>
              </a:ext>
            </a:extLst>
          </p:cNvPr>
          <p:cNvCxnSpPr>
            <a:cxnSpLocks/>
          </p:cNvCxnSpPr>
          <p:nvPr/>
        </p:nvCxnSpPr>
        <p:spPr>
          <a:xfrm>
            <a:off x="8373034" y="3307975"/>
            <a:ext cx="3092824" cy="773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7E568DB-9F92-1D41-9843-CAC37E187CD3}"/>
              </a:ext>
            </a:extLst>
          </p:cNvPr>
          <p:cNvSpPr txBox="1"/>
          <p:nvPr/>
        </p:nvSpPr>
        <p:spPr>
          <a:xfrm>
            <a:off x="10107699" y="4007231"/>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3" name="TextBox 42">
            <a:extLst>
              <a:ext uri="{FF2B5EF4-FFF2-40B4-BE49-F238E27FC236}">
                <a16:creationId xmlns:a16="http://schemas.microsoft.com/office/drawing/2014/main" id="{9947AFF1-5602-F24A-91EC-67CFBC737AA5}"/>
              </a:ext>
            </a:extLst>
          </p:cNvPr>
          <p:cNvSpPr txBox="1"/>
          <p:nvPr/>
        </p:nvSpPr>
        <p:spPr>
          <a:xfrm>
            <a:off x="11275354" y="4081176"/>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44" name="Straight Arrow Connector 43">
            <a:extLst>
              <a:ext uri="{FF2B5EF4-FFF2-40B4-BE49-F238E27FC236}">
                <a16:creationId xmlns:a16="http://schemas.microsoft.com/office/drawing/2014/main" id="{1FEE8C7E-2DC7-BE4E-84DF-B9F8DA31CC02}"/>
              </a:ext>
            </a:extLst>
          </p:cNvPr>
          <p:cNvCxnSpPr>
            <a:cxnSpLocks/>
          </p:cNvCxnSpPr>
          <p:nvPr/>
        </p:nvCxnSpPr>
        <p:spPr>
          <a:xfrm>
            <a:off x="7566217" y="4477888"/>
            <a:ext cx="354106" cy="369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6A90507-4E46-354F-A083-A2DDCED46314}"/>
              </a:ext>
            </a:extLst>
          </p:cNvPr>
          <p:cNvCxnSpPr>
            <a:cxnSpLocks/>
          </p:cNvCxnSpPr>
          <p:nvPr/>
        </p:nvCxnSpPr>
        <p:spPr>
          <a:xfrm flipH="1">
            <a:off x="6889380" y="4493601"/>
            <a:ext cx="685802" cy="4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619ED8C-2890-1F4A-8D68-5ED98AB71517}"/>
              </a:ext>
            </a:extLst>
          </p:cNvPr>
          <p:cNvSpPr txBox="1"/>
          <p:nvPr/>
        </p:nvSpPr>
        <p:spPr>
          <a:xfrm>
            <a:off x="7631200" y="4977671"/>
            <a:ext cx="1416419" cy="363068"/>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Trajectory analysis</a:t>
            </a:r>
          </a:p>
        </p:txBody>
      </p:sp>
      <p:cxnSp>
        <p:nvCxnSpPr>
          <p:cNvPr id="50" name="Straight Arrow Connector 49">
            <a:extLst>
              <a:ext uri="{FF2B5EF4-FFF2-40B4-BE49-F238E27FC236}">
                <a16:creationId xmlns:a16="http://schemas.microsoft.com/office/drawing/2014/main" id="{D23832B1-5650-E041-B371-53028C5D0807}"/>
              </a:ext>
            </a:extLst>
          </p:cNvPr>
          <p:cNvCxnSpPr>
            <a:cxnSpLocks/>
          </p:cNvCxnSpPr>
          <p:nvPr/>
        </p:nvCxnSpPr>
        <p:spPr>
          <a:xfrm>
            <a:off x="7571810" y="4478449"/>
            <a:ext cx="1410831" cy="381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F8CBF5C-3AB5-9A49-8B13-AC922E382A33}"/>
              </a:ext>
            </a:extLst>
          </p:cNvPr>
          <p:cNvSpPr txBox="1"/>
          <p:nvPr/>
        </p:nvSpPr>
        <p:spPr>
          <a:xfrm>
            <a:off x="8695771" y="5035912"/>
            <a:ext cx="1329011" cy="363068"/>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Cell-type annotation</a:t>
            </a:r>
          </a:p>
        </p:txBody>
      </p:sp>
      <p:cxnSp>
        <p:nvCxnSpPr>
          <p:cNvPr id="64" name="Elbow Connector 63">
            <a:extLst>
              <a:ext uri="{FF2B5EF4-FFF2-40B4-BE49-F238E27FC236}">
                <a16:creationId xmlns:a16="http://schemas.microsoft.com/office/drawing/2014/main" id="{EB9AE455-90D5-0840-B522-2D3366A7B666}"/>
              </a:ext>
            </a:extLst>
          </p:cNvPr>
          <p:cNvCxnSpPr>
            <a:cxnSpLocks/>
          </p:cNvCxnSpPr>
          <p:nvPr/>
        </p:nvCxnSpPr>
        <p:spPr>
          <a:xfrm flipV="1">
            <a:off x="2622178" y="268944"/>
            <a:ext cx="4518208" cy="523090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DF4D542-0B6A-C44A-A7EA-8B3816B296F8}"/>
              </a:ext>
            </a:extLst>
          </p:cNvPr>
          <p:cNvSpPr txBox="1"/>
          <p:nvPr/>
        </p:nvSpPr>
        <p:spPr>
          <a:xfrm>
            <a:off x="2474261" y="658909"/>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3" name="TextBox 72">
            <a:extLst>
              <a:ext uri="{FF2B5EF4-FFF2-40B4-BE49-F238E27FC236}">
                <a16:creationId xmlns:a16="http://schemas.microsoft.com/office/drawing/2014/main" id="{82DA8F29-742A-6641-BC20-73ADC3525944}"/>
              </a:ext>
            </a:extLst>
          </p:cNvPr>
          <p:cNvSpPr txBox="1"/>
          <p:nvPr/>
        </p:nvSpPr>
        <p:spPr>
          <a:xfrm>
            <a:off x="2790266" y="4048946"/>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4" name="TextBox 73">
            <a:extLst>
              <a:ext uri="{FF2B5EF4-FFF2-40B4-BE49-F238E27FC236}">
                <a16:creationId xmlns:a16="http://schemas.microsoft.com/office/drawing/2014/main" id="{9E2D0925-D49E-3843-A467-A102E5E963C5}"/>
              </a:ext>
            </a:extLst>
          </p:cNvPr>
          <p:cNvSpPr txBox="1"/>
          <p:nvPr/>
        </p:nvSpPr>
        <p:spPr>
          <a:xfrm>
            <a:off x="2716307" y="2743195"/>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80" name="Straight Arrow Connector 79">
            <a:extLst>
              <a:ext uri="{FF2B5EF4-FFF2-40B4-BE49-F238E27FC236}">
                <a16:creationId xmlns:a16="http://schemas.microsoft.com/office/drawing/2014/main" id="{30A31CE3-D93F-1843-B3CD-0A56391F9B05}"/>
              </a:ext>
            </a:extLst>
          </p:cNvPr>
          <p:cNvCxnSpPr>
            <a:cxnSpLocks/>
          </p:cNvCxnSpPr>
          <p:nvPr/>
        </p:nvCxnSpPr>
        <p:spPr>
          <a:xfrm flipH="1">
            <a:off x="8480616" y="5499411"/>
            <a:ext cx="759192" cy="471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1FA4509-8E99-EF4D-B15D-CDCE532A8BF7}"/>
              </a:ext>
            </a:extLst>
          </p:cNvPr>
          <p:cNvSpPr txBox="1"/>
          <p:nvPr/>
        </p:nvSpPr>
        <p:spPr>
          <a:xfrm>
            <a:off x="7288311" y="5916707"/>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Association with phenotypes (e.g., healthy vs diseased)</a:t>
            </a:r>
          </a:p>
        </p:txBody>
      </p:sp>
      <p:cxnSp>
        <p:nvCxnSpPr>
          <p:cNvPr id="89" name="Straight Arrow Connector 88">
            <a:extLst>
              <a:ext uri="{FF2B5EF4-FFF2-40B4-BE49-F238E27FC236}">
                <a16:creationId xmlns:a16="http://schemas.microsoft.com/office/drawing/2014/main" id="{02A28AD8-97D8-2F47-892F-4D8B5CEEE746}"/>
              </a:ext>
            </a:extLst>
          </p:cNvPr>
          <p:cNvCxnSpPr>
            <a:cxnSpLocks/>
          </p:cNvCxnSpPr>
          <p:nvPr/>
        </p:nvCxnSpPr>
        <p:spPr>
          <a:xfrm>
            <a:off x="8364070" y="2622171"/>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44402B0E-0688-6E40-B92A-8ADBABAB13A1}"/>
              </a:ext>
            </a:extLst>
          </p:cNvPr>
          <p:cNvCxnSpPr>
            <a:cxnSpLocks/>
          </p:cNvCxnSpPr>
          <p:nvPr/>
        </p:nvCxnSpPr>
        <p:spPr>
          <a:xfrm flipH="1">
            <a:off x="5943607" y="5490865"/>
            <a:ext cx="741825"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EA3EC33C-B9C6-6A4D-8B07-0B49FE059505}"/>
              </a:ext>
            </a:extLst>
          </p:cNvPr>
          <p:cNvSpPr txBox="1"/>
          <p:nvPr/>
        </p:nvSpPr>
        <p:spPr>
          <a:xfrm>
            <a:off x="4751303" y="5786720"/>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Gene set enrichment analysis</a:t>
            </a:r>
          </a:p>
        </p:txBody>
      </p:sp>
      <p:cxnSp>
        <p:nvCxnSpPr>
          <p:cNvPr id="93" name="Straight Arrow Connector 92">
            <a:extLst>
              <a:ext uri="{FF2B5EF4-FFF2-40B4-BE49-F238E27FC236}">
                <a16:creationId xmlns:a16="http://schemas.microsoft.com/office/drawing/2014/main" id="{4E0EDB79-E16C-4A4C-8876-B6081077015C}"/>
              </a:ext>
            </a:extLst>
          </p:cNvPr>
          <p:cNvCxnSpPr>
            <a:cxnSpLocks/>
          </p:cNvCxnSpPr>
          <p:nvPr/>
        </p:nvCxnSpPr>
        <p:spPr>
          <a:xfrm>
            <a:off x="7575182" y="4492911"/>
            <a:ext cx="3263142" cy="4704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3DB8B91-DC71-6148-83BD-1395C8170DBC}"/>
              </a:ext>
            </a:extLst>
          </p:cNvPr>
          <p:cNvCxnSpPr>
            <a:cxnSpLocks/>
          </p:cNvCxnSpPr>
          <p:nvPr/>
        </p:nvCxnSpPr>
        <p:spPr>
          <a:xfrm>
            <a:off x="9272313" y="5499411"/>
            <a:ext cx="1085296" cy="575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29008F4-EF04-E14A-BDCD-DFBE506363C4}"/>
              </a:ext>
            </a:extLst>
          </p:cNvPr>
          <p:cNvSpPr txBox="1"/>
          <p:nvPr/>
        </p:nvSpPr>
        <p:spPr>
          <a:xfrm>
            <a:off x="10793510" y="4724410"/>
            <a:ext cx="1331259" cy="914400"/>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Network analysis</a:t>
            </a:r>
          </a:p>
        </p:txBody>
      </p:sp>
      <p:cxnSp>
        <p:nvCxnSpPr>
          <p:cNvPr id="102" name="Straight Arrow Connector 101">
            <a:extLst>
              <a:ext uri="{FF2B5EF4-FFF2-40B4-BE49-F238E27FC236}">
                <a16:creationId xmlns:a16="http://schemas.microsoft.com/office/drawing/2014/main" id="{679EB924-8FBB-144D-B851-C5733EF3BD22}"/>
              </a:ext>
            </a:extLst>
          </p:cNvPr>
          <p:cNvCxnSpPr>
            <a:cxnSpLocks/>
          </p:cNvCxnSpPr>
          <p:nvPr/>
        </p:nvCxnSpPr>
        <p:spPr>
          <a:xfrm>
            <a:off x="9239808" y="5490865"/>
            <a:ext cx="2075897" cy="584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EDADB70F-C061-9940-9D53-175FFA94E96A}"/>
              </a:ext>
            </a:extLst>
          </p:cNvPr>
          <p:cNvSpPr txBox="1"/>
          <p:nvPr/>
        </p:nvSpPr>
        <p:spPr>
          <a:xfrm>
            <a:off x="11275353" y="604671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7" name="TextBox 46">
            <a:extLst>
              <a:ext uri="{FF2B5EF4-FFF2-40B4-BE49-F238E27FC236}">
                <a16:creationId xmlns:a16="http://schemas.microsoft.com/office/drawing/2014/main" id="{385C3FA9-2474-4D41-A269-9F34A28FC7CA}"/>
              </a:ext>
            </a:extLst>
          </p:cNvPr>
          <p:cNvSpPr txBox="1"/>
          <p:nvPr/>
        </p:nvSpPr>
        <p:spPr>
          <a:xfrm>
            <a:off x="2658038" y="1985681"/>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8" name="TextBox 47">
            <a:extLst>
              <a:ext uri="{FF2B5EF4-FFF2-40B4-BE49-F238E27FC236}">
                <a16:creationId xmlns:a16="http://schemas.microsoft.com/office/drawing/2014/main" id="{017495CF-ADB6-3D46-8EF4-D30BF9847C1C}"/>
              </a:ext>
            </a:extLst>
          </p:cNvPr>
          <p:cNvSpPr txBox="1"/>
          <p:nvPr/>
        </p:nvSpPr>
        <p:spPr>
          <a:xfrm>
            <a:off x="2317382" y="4883539"/>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1" name="TextBox 50">
            <a:extLst>
              <a:ext uri="{FF2B5EF4-FFF2-40B4-BE49-F238E27FC236}">
                <a16:creationId xmlns:a16="http://schemas.microsoft.com/office/drawing/2014/main" id="{9BFEDE36-D6CC-0E43-8985-5A0C4E09B3C2}"/>
              </a:ext>
            </a:extLst>
          </p:cNvPr>
          <p:cNvSpPr txBox="1"/>
          <p:nvPr/>
        </p:nvSpPr>
        <p:spPr>
          <a:xfrm>
            <a:off x="9531717" y="40345"/>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2" name="TextBox 51">
            <a:extLst>
              <a:ext uri="{FF2B5EF4-FFF2-40B4-BE49-F238E27FC236}">
                <a16:creationId xmlns:a16="http://schemas.microsoft.com/office/drawing/2014/main" id="{45CDFDF9-013E-A847-A7A3-9DF2C40A76EC}"/>
              </a:ext>
            </a:extLst>
          </p:cNvPr>
          <p:cNvSpPr txBox="1"/>
          <p:nvPr/>
        </p:nvSpPr>
        <p:spPr>
          <a:xfrm>
            <a:off x="10177182" y="606464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4" name="TextBox 53">
            <a:extLst>
              <a:ext uri="{FF2B5EF4-FFF2-40B4-BE49-F238E27FC236}">
                <a16:creationId xmlns:a16="http://schemas.microsoft.com/office/drawing/2014/main" id="{C4B61E03-647D-614C-B90A-4C0C0DE54E12}"/>
              </a:ext>
            </a:extLst>
          </p:cNvPr>
          <p:cNvSpPr txBox="1"/>
          <p:nvPr/>
        </p:nvSpPr>
        <p:spPr>
          <a:xfrm>
            <a:off x="443753" y="295835"/>
            <a:ext cx="3442447" cy="430306"/>
          </a:xfrm>
          <a:prstGeom prst="rect">
            <a:avLst/>
          </a:prstGeom>
          <a:noFill/>
          <a:ln>
            <a:noFill/>
          </a:ln>
        </p:spPr>
        <p:txBody>
          <a:bodyPr wrap="square" rtlCol="0" anchor="ctr" anchorCtr="0">
            <a:noAutofit/>
          </a:bodyPr>
          <a:lstStyle/>
          <a:p>
            <a:pPr>
              <a:spcAft>
                <a:spcPts val="600"/>
              </a:spcAft>
            </a:pPr>
            <a:r>
              <a:rPr lang="en-US" sz="2000" b="1" u="sng" dirty="0" err="1">
                <a:latin typeface="Helvetica" charset="0"/>
                <a:ea typeface="Times New Roman" charset="0"/>
                <a:cs typeface="Arial" charset="0"/>
              </a:rPr>
              <a:t>scRNA-seq</a:t>
            </a:r>
            <a:r>
              <a:rPr lang="en-US" sz="2000" b="1" u="sng" dirty="0">
                <a:latin typeface="Helvetica" charset="0"/>
                <a:ea typeface="Times New Roman" charset="0"/>
                <a:cs typeface="Arial" charset="0"/>
              </a:rPr>
              <a:t> steps:</a:t>
            </a:r>
          </a:p>
        </p:txBody>
      </p:sp>
    </p:spTree>
    <p:extLst>
      <p:ext uri="{BB962C8B-B14F-4D97-AF65-F5344CB8AC3E}">
        <p14:creationId xmlns:p14="http://schemas.microsoft.com/office/powerpoint/2010/main" val="2221153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B4A33B-948C-254F-B8DC-8E116BF60CEA}"/>
              </a:ext>
            </a:extLst>
          </p:cNvPr>
          <p:cNvSpPr>
            <a:spLocks noGrp="1"/>
          </p:cNvSpPr>
          <p:nvPr>
            <p:ph type="title"/>
          </p:nvPr>
        </p:nvSpPr>
        <p:spPr/>
        <p:txBody>
          <a:bodyPr/>
          <a:lstStyle/>
          <a:p>
            <a:r>
              <a:rPr lang="en-US" dirty="0"/>
              <a:t>3. Quality control (20 mins)</a:t>
            </a:r>
          </a:p>
        </p:txBody>
      </p:sp>
      <p:sp>
        <p:nvSpPr>
          <p:cNvPr id="5" name="Text Placeholder 4">
            <a:extLst>
              <a:ext uri="{FF2B5EF4-FFF2-40B4-BE49-F238E27FC236}">
                <a16:creationId xmlns:a16="http://schemas.microsoft.com/office/drawing/2014/main" id="{2286F7B6-76A0-F343-A76D-348B2840F4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9010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EAC63E5-D73E-414A-AC52-43ED3CF2632F}"/>
              </a:ext>
            </a:extLst>
          </p:cNvPr>
          <p:cNvSpPr>
            <a:spLocks noGrp="1"/>
          </p:cNvSpPr>
          <p:nvPr>
            <p:ph type="body" sz="quarter" idx="10"/>
          </p:nvPr>
        </p:nvSpPr>
        <p:spPr>
          <a:xfrm>
            <a:off x="838200" y="1889930"/>
            <a:ext cx="5414682" cy="5283498"/>
          </a:xfrm>
        </p:spPr>
        <p:txBody>
          <a:bodyPr/>
          <a:lstStyle/>
          <a:p>
            <a:pPr marL="0" indent="0">
              <a:buNone/>
            </a:pPr>
            <a:r>
              <a:rPr lang="en-US" sz="2400" dirty="0"/>
              <a:t>Common filtering criteria:</a:t>
            </a:r>
          </a:p>
          <a:p>
            <a:pPr marL="0" indent="0">
              <a:buNone/>
            </a:pPr>
            <a:endParaRPr lang="en-US" sz="400" dirty="0"/>
          </a:p>
          <a:p>
            <a:r>
              <a:rPr lang="en-US" sz="2400" dirty="0"/>
              <a:t># genes detected in a cell</a:t>
            </a:r>
          </a:p>
          <a:p>
            <a:pPr lvl="1"/>
            <a:r>
              <a:rPr lang="en-US" sz="2000" dirty="0"/>
              <a:t>If too few, empty drops or dead cells?</a:t>
            </a:r>
          </a:p>
          <a:p>
            <a:pPr lvl="1"/>
            <a:r>
              <a:rPr lang="en-US" sz="2000" dirty="0"/>
              <a:t>If too many, doublets or </a:t>
            </a:r>
            <a:r>
              <a:rPr lang="en-US" sz="2000" dirty="0" err="1"/>
              <a:t>multiplets</a:t>
            </a:r>
            <a:r>
              <a:rPr lang="en-US" sz="2000" dirty="0"/>
              <a:t>?</a:t>
            </a:r>
          </a:p>
          <a:p>
            <a:pPr lvl="1"/>
            <a:endParaRPr lang="en-US" sz="1800" dirty="0"/>
          </a:p>
          <a:p>
            <a:pPr lvl="1"/>
            <a:endParaRPr lang="en-US" sz="100" dirty="0"/>
          </a:p>
          <a:p>
            <a:r>
              <a:rPr lang="en-US" sz="2400" dirty="0"/>
              <a:t># unique molecules in a cell</a:t>
            </a:r>
          </a:p>
          <a:p>
            <a:endParaRPr lang="en-US" sz="1600" dirty="0"/>
          </a:p>
          <a:p>
            <a:endParaRPr lang="en-US" sz="100" dirty="0"/>
          </a:p>
          <a:p>
            <a:r>
              <a:rPr lang="en-US" sz="2400" dirty="0"/>
              <a:t>Percent of mitochondrial genes</a:t>
            </a:r>
          </a:p>
          <a:p>
            <a:pPr lvl="1"/>
            <a:r>
              <a:rPr lang="en-US" sz="2000" dirty="0"/>
              <a:t>If too high, low quality/dying cells?</a:t>
            </a:r>
          </a:p>
          <a:p>
            <a:pPr lvl="1"/>
            <a:endParaRPr lang="en-US" sz="1800" dirty="0"/>
          </a:p>
          <a:p>
            <a:pPr lvl="1"/>
            <a:endParaRPr lang="en-US" sz="100" dirty="0"/>
          </a:p>
          <a:p>
            <a:r>
              <a:rPr lang="en-US" sz="2400" dirty="0"/>
              <a:t>See the R script</a:t>
            </a:r>
          </a:p>
          <a:p>
            <a:endParaRPr lang="en-US" sz="2400" dirty="0"/>
          </a:p>
        </p:txBody>
      </p:sp>
      <p:sp>
        <p:nvSpPr>
          <p:cNvPr id="4" name="Title 3">
            <a:extLst>
              <a:ext uri="{FF2B5EF4-FFF2-40B4-BE49-F238E27FC236}">
                <a16:creationId xmlns:a16="http://schemas.microsoft.com/office/drawing/2014/main" id="{7DFFFB77-8D96-5443-9DCC-8E58E1D13646}"/>
              </a:ext>
            </a:extLst>
          </p:cNvPr>
          <p:cNvSpPr>
            <a:spLocks noGrp="1"/>
          </p:cNvSpPr>
          <p:nvPr>
            <p:ph type="title"/>
          </p:nvPr>
        </p:nvSpPr>
        <p:spPr>
          <a:xfrm>
            <a:off x="838200" y="365125"/>
            <a:ext cx="10515600" cy="1325563"/>
          </a:xfrm>
        </p:spPr>
        <p:txBody>
          <a:bodyPr>
            <a:noAutofit/>
          </a:bodyPr>
          <a:lstStyle/>
          <a:p>
            <a:r>
              <a:rPr lang="en-US" sz="2800" dirty="0"/>
              <a:t>Not all barcodes represent good quality cells</a:t>
            </a:r>
            <a:br>
              <a:rPr lang="en-US" sz="2800" dirty="0"/>
            </a:br>
            <a:r>
              <a:rPr lang="en-US" sz="2800" dirty="0"/>
              <a:t>Not all genes are detected in all cells</a:t>
            </a:r>
            <a:br>
              <a:rPr lang="en-US" sz="2800" dirty="0"/>
            </a:br>
            <a:r>
              <a:rPr lang="en-US" sz="2800" dirty="0"/>
              <a:t>=&gt; Filtering of poor quality or uninteresting data needed</a:t>
            </a:r>
          </a:p>
        </p:txBody>
      </p:sp>
      <p:pic>
        <p:nvPicPr>
          <p:cNvPr id="6" name="Picture 5">
            <a:extLst>
              <a:ext uri="{FF2B5EF4-FFF2-40B4-BE49-F238E27FC236}">
                <a16:creationId xmlns:a16="http://schemas.microsoft.com/office/drawing/2014/main" id="{EF5E31CE-FBC7-7E42-9B3F-3C646EBB13DC}"/>
              </a:ext>
            </a:extLst>
          </p:cNvPr>
          <p:cNvPicPr>
            <a:picLocks noChangeAspect="1"/>
          </p:cNvPicPr>
          <p:nvPr/>
        </p:nvPicPr>
        <p:blipFill>
          <a:blip r:embed="rId2"/>
          <a:stretch>
            <a:fillRect/>
          </a:stretch>
        </p:blipFill>
        <p:spPr>
          <a:xfrm>
            <a:off x="6464300" y="2621162"/>
            <a:ext cx="4889500" cy="2705100"/>
          </a:xfrm>
          <a:prstGeom prst="rect">
            <a:avLst/>
          </a:prstGeom>
        </p:spPr>
      </p:pic>
    </p:spTree>
    <p:extLst>
      <p:ext uri="{BB962C8B-B14F-4D97-AF65-F5344CB8AC3E}">
        <p14:creationId xmlns:p14="http://schemas.microsoft.com/office/powerpoint/2010/main" val="1656340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60700-D4D3-F84B-9DE3-3C65D05E273A}"/>
              </a:ext>
            </a:extLst>
          </p:cNvPr>
          <p:cNvSpPr>
            <a:spLocks noGrp="1"/>
          </p:cNvSpPr>
          <p:nvPr>
            <p:ph type="body" sz="quarter" idx="10"/>
          </p:nvPr>
        </p:nvSpPr>
        <p:spPr>
          <a:xfrm>
            <a:off x="838200" y="1876483"/>
            <a:ext cx="6113929" cy="4387868"/>
          </a:xfrm>
        </p:spPr>
        <p:txBody>
          <a:bodyPr/>
          <a:lstStyle/>
          <a:p>
            <a:r>
              <a:rPr lang="en-US" sz="2000" dirty="0"/>
              <a:t>Mitochondrial transcripts indicate cell stress</a:t>
            </a:r>
          </a:p>
          <a:p>
            <a:pPr lvl="1"/>
            <a:r>
              <a:rPr lang="en-US" sz="1800" dirty="0"/>
              <a:t>“Normal” value depends on the cell type </a:t>
            </a:r>
          </a:p>
          <a:p>
            <a:pPr lvl="1"/>
            <a:r>
              <a:rPr lang="en-US" sz="1800" dirty="0"/>
              <a:t>Ex. 1: 30% maybe normal for cardiomyocytes </a:t>
            </a:r>
          </a:p>
          <a:p>
            <a:pPr lvl="1"/>
            <a:r>
              <a:rPr lang="en-US" sz="1800" dirty="0"/>
              <a:t>Ex. 2: 30% in lymphocyte =&gt; stress</a:t>
            </a:r>
          </a:p>
          <a:p>
            <a:pPr marL="457200" lvl="1" indent="0">
              <a:buNone/>
            </a:pPr>
            <a:endParaRPr lang="en-US" sz="600" dirty="0"/>
          </a:p>
          <a:p>
            <a:r>
              <a:rPr lang="en-US" sz="2000" dirty="0"/>
              <a:t>Osorio and Cai, 2020 studied published data </a:t>
            </a:r>
          </a:p>
          <a:p>
            <a:pPr lvl="1"/>
            <a:r>
              <a:rPr lang="en-US" sz="1800" dirty="0"/>
              <a:t>5% cutoff for mouse cells performed well</a:t>
            </a:r>
          </a:p>
          <a:p>
            <a:pPr lvl="1"/>
            <a:r>
              <a:rPr lang="en-US" sz="1800" dirty="0"/>
              <a:t>for humans, a higher cutoff required (proposed 10%) </a:t>
            </a:r>
          </a:p>
          <a:p>
            <a:pPr lvl="1"/>
            <a:r>
              <a:rPr lang="en-US" sz="1800" dirty="0"/>
              <a:t>provided reference values for range of human/mouse cell types and tissues</a:t>
            </a:r>
          </a:p>
          <a:p>
            <a:pPr lvl="1"/>
            <a:endParaRPr lang="en-US" sz="600" dirty="0"/>
          </a:p>
          <a:p>
            <a:r>
              <a:rPr lang="en-US" sz="2000" i="1" dirty="0" err="1"/>
              <a:t>scater</a:t>
            </a:r>
            <a:r>
              <a:rPr lang="en-US" sz="2000" dirty="0"/>
              <a:t> provides methods that adapt cutoffs to data</a:t>
            </a:r>
          </a:p>
          <a:p>
            <a:pPr lvl="1"/>
            <a:r>
              <a:rPr lang="en-US" sz="1800" dirty="0"/>
              <a:t>any cell with QC metrics &gt;3 MAD from median across all cells is outlier</a:t>
            </a:r>
          </a:p>
          <a:p>
            <a:pPr lvl="1"/>
            <a:endParaRPr lang="en-US" sz="1800" dirty="0"/>
          </a:p>
        </p:txBody>
      </p:sp>
      <p:sp>
        <p:nvSpPr>
          <p:cNvPr id="3" name="Title 2">
            <a:extLst>
              <a:ext uri="{FF2B5EF4-FFF2-40B4-BE49-F238E27FC236}">
                <a16:creationId xmlns:a16="http://schemas.microsoft.com/office/drawing/2014/main" id="{06CBA3EB-99D1-1B4D-98BC-F8D2784CEF71}"/>
              </a:ext>
            </a:extLst>
          </p:cNvPr>
          <p:cNvSpPr>
            <a:spLocks noGrp="1"/>
          </p:cNvSpPr>
          <p:nvPr>
            <p:ph type="title"/>
          </p:nvPr>
        </p:nvSpPr>
        <p:spPr/>
        <p:txBody>
          <a:bodyPr>
            <a:noAutofit/>
          </a:bodyPr>
          <a:lstStyle/>
          <a:p>
            <a:r>
              <a:rPr lang="en-US" sz="2800" dirty="0"/>
              <a:t>Additional consideration 1:</a:t>
            </a:r>
            <a:br>
              <a:rPr lang="en-US" sz="2800" dirty="0"/>
            </a:br>
            <a:r>
              <a:rPr lang="en-US" sz="2800" dirty="0"/>
              <a:t>Careful selection of mitochondrial % cutoff for filtering important</a:t>
            </a:r>
          </a:p>
        </p:txBody>
      </p:sp>
      <p:pic>
        <p:nvPicPr>
          <p:cNvPr id="5" name="Picture 4">
            <a:extLst>
              <a:ext uri="{FF2B5EF4-FFF2-40B4-BE49-F238E27FC236}">
                <a16:creationId xmlns:a16="http://schemas.microsoft.com/office/drawing/2014/main" id="{6C25BC55-B235-4546-B10E-1A62CFAE9EAB}"/>
              </a:ext>
            </a:extLst>
          </p:cNvPr>
          <p:cNvPicPr>
            <a:picLocks noChangeAspect="1"/>
          </p:cNvPicPr>
          <p:nvPr/>
        </p:nvPicPr>
        <p:blipFill>
          <a:blip r:embed="rId3"/>
          <a:stretch>
            <a:fillRect/>
          </a:stretch>
        </p:blipFill>
        <p:spPr>
          <a:xfrm>
            <a:off x="6844553" y="1690688"/>
            <a:ext cx="4509247" cy="4733365"/>
          </a:xfrm>
          <a:prstGeom prst="rect">
            <a:avLst/>
          </a:prstGeom>
        </p:spPr>
      </p:pic>
      <p:sp>
        <p:nvSpPr>
          <p:cNvPr id="6" name="TextBox 5">
            <a:extLst>
              <a:ext uri="{FF2B5EF4-FFF2-40B4-BE49-F238E27FC236}">
                <a16:creationId xmlns:a16="http://schemas.microsoft.com/office/drawing/2014/main" id="{C84AE378-9EA1-1C4A-80D6-495C9801C241}"/>
              </a:ext>
            </a:extLst>
          </p:cNvPr>
          <p:cNvSpPr txBox="1"/>
          <p:nvPr/>
        </p:nvSpPr>
        <p:spPr>
          <a:xfrm>
            <a:off x="6959303" y="1690688"/>
            <a:ext cx="315558" cy="420500"/>
          </a:xfrm>
          <a:prstGeom prst="rect">
            <a:avLst/>
          </a:prstGeom>
          <a:solidFill>
            <a:schemeClr val="bg1"/>
          </a:solidFill>
          <a:ln>
            <a:noFill/>
          </a:ln>
        </p:spPr>
        <p:txBody>
          <a:bodyPr wrap="square" rtlCol="0" anchor="ctr" anchorCtr="0">
            <a:noAutofit/>
          </a:bodyPr>
          <a:lstStyle/>
          <a:p>
            <a:pPr>
              <a:spcAft>
                <a:spcPts val="600"/>
              </a:spcAft>
            </a:pPr>
            <a:endParaRPr lang="en-US" sz="2000" dirty="0" err="1">
              <a:latin typeface="Helvetica" charset="0"/>
              <a:ea typeface="Times New Roman" charset="0"/>
              <a:cs typeface="Arial" charset="0"/>
            </a:endParaRPr>
          </a:p>
        </p:txBody>
      </p:sp>
      <p:sp>
        <p:nvSpPr>
          <p:cNvPr id="7" name="TextBox 6">
            <a:extLst>
              <a:ext uri="{FF2B5EF4-FFF2-40B4-BE49-F238E27FC236}">
                <a16:creationId xmlns:a16="http://schemas.microsoft.com/office/drawing/2014/main" id="{04820855-02D5-ED45-AA36-CCC0C53DBE0E}"/>
              </a:ext>
            </a:extLst>
          </p:cNvPr>
          <p:cNvSpPr txBox="1"/>
          <p:nvPr/>
        </p:nvSpPr>
        <p:spPr>
          <a:xfrm>
            <a:off x="8673353" y="6710082"/>
            <a:ext cx="2581836" cy="147918"/>
          </a:xfrm>
          <a:prstGeom prst="rect">
            <a:avLst/>
          </a:prstGeom>
          <a:noFill/>
          <a:ln>
            <a:noFill/>
          </a:ln>
        </p:spPr>
        <p:txBody>
          <a:bodyPr wrap="square" rtlCol="0" anchor="ctr" anchorCtr="0">
            <a:noAutofit/>
          </a:bodyPr>
          <a:lstStyle/>
          <a:p>
            <a:pPr>
              <a:spcAft>
                <a:spcPts val="600"/>
              </a:spcAft>
            </a:pPr>
            <a:r>
              <a:rPr lang="en-US" sz="1200" dirty="0">
                <a:latin typeface="Helvetica" charset="0"/>
                <a:ea typeface="Times New Roman" charset="0"/>
                <a:cs typeface="Arial" charset="0"/>
              </a:rPr>
              <a:t>(Image from Osorio and Cai, 2020)</a:t>
            </a:r>
          </a:p>
        </p:txBody>
      </p:sp>
    </p:spTree>
    <p:extLst>
      <p:ext uri="{BB962C8B-B14F-4D97-AF65-F5344CB8AC3E}">
        <p14:creationId xmlns:p14="http://schemas.microsoft.com/office/powerpoint/2010/main" val="2276963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5DB84-ADE4-2D4F-9E94-F22C6D6409E7}"/>
              </a:ext>
            </a:extLst>
          </p:cNvPr>
          <p:cNvSpPr>
            <a:spLocks noGrp="1"/>
          </p:cNvSpPr>
          <p:nvPr>
            <p:ph type="title"/>
          </p:nvPr>
        </p:nvSpPr>
        <p:spPr/>
        <p:txBody>
          <a:bodyPr>
            <a:noAutofit/>
          </a:bodyPr>
          <a:lstStyle/>
          <a:p>
            <a:r>
              <a:rPr lang="en-US" sz="2800" dirty="0"/>
              <a:t>Additional consideration 2:</a:t>
            </a:r>
            <a:br>
              <a:rPr lang="en-US" sz="2800" dirty="0"/>
            </a:br>
            <a:r>
              <a:rPr lang="en-US" sz="2800" dirty="0"/>
              <a:t>What causes doublets and how to identify them</a:t>
            </a:r>
          </a:p>
        </p:txBody>
      </p:sp>
      <p:pic>
        <p:nvPicPr>
          <p:cNvPr id="4" name="Picture 3">
            <a:extLst>
              <a:ext uri="{FF2B5EF4-FFF2-40B4-BE49-F238E27FC236}">
                <a16:creationId xmlns:a16="http://schemas.microsoft.com/office/drawing/2014/main" id="{CFB40505-2207-F749-8E50-C22252BAA3FE}"/>
              </a:ext>
            </a:extLst>
          </p:cNvPr>
          <p:cNvPicPr>
            <a:picLocks noChangeAspect="1"/>
          </p:cNvPicPr>
          <p:nvPr/>
        </p:nvPicPr>
        <p:blipFill>
          <a:blip r:embed="rId2"/>
          <a:stretch>
            <a:fillRect/>
          </a:stretch>
        </p:blipFill>
        <p:spPr>
          <a:xfrm>
            <a:off x="6884894" y="1818117"/>
            <a:ext cx="4468906" cy="2292613"/>
          </a:xfrm>
          <a:prstGeom prst="rect">
            <a:avLst/>
          </a:prstGeom>
        </p:spPr>
      </p:pic>
      <p:pic>
        <p:nvPicPr>
          <p:cNvPr id="5" name="Picture 4">
            <a:extLst>
              <a:ext uri="{FF2B5EF4-FFF2-40B4-BE49-F238E27FC236}">
                <a16:creationId xmlns:a16="http://schemas.microsoft.com/office/drawing/2014/main" id="{699DDB1A-95B7-A142-B78B-941D98641AED}"/>
              </a:ext>
            </a:extLst>
          </p:cNvPr>
          <p:cNvPicPr>
            <a:picLocks noChangeAspect="1"/>
          </p:cNvPicPr>
          <p:nvPr/>
        </p:nvPicPr>
        <p:blipFill>
          <a:blip r:embed="rId3"/>
          <a:stretch>
            <a:fillRect/>
          </a:stretch>
        </p:blipFill>
        <p:spPr>
          <a:xfrm>
            <a:off x="8542487" y="4937997"/>
            <a:ext cx="978029" cy="1361311"/>
          </a:xfrm>
          <a:prstGeom prst="rect">
            <a:avLst/>
          </a:prstGeom>
        </p:spPr>
      </p:pic>
      <p:sp>
        <p:nvSpPr>
          <p:cNvPr id="7" name="TextBox 6">
            <a:extLst>
              <a:ext uri="{FF2B5EF4-FFF2-40B4-BE49-F238E27FC236}">
                <a16:creationId xmlns:a16="http://schemas.microsoft.com/office/drawing/2014/main" id="{2CFF2499-093A-FA46-B4AA-BFE71F4B2C46}"/>
              </a:ext>
            </a:extLst>
          </p:cNvPr>
          <p:cNvSpPr txBox="1"/>
          <p:nvPr/>
        </p:nvSpPr>
        <p:spPr>
          <a:xfrm>
            <a:off x="8458199" y="4638836"/>
            <a:ext cx="1048871" cy="420184"/>
          </a:xfrm>
          <a:prstGeom prst="rect">
            <a:avLst/>
          </a:prstGeom>
          <a:noFill/>
          <a:ln>
            <a:noFill/>
          </a:ln>
        </p:spPr>
        <p:txBody>
          <a:bodyPr wrap="square" rtlCol="0" anchor="ctr" anchorCtr="0">
            <a:noAutofit/>
          </a:bodyPr>
          <a:lstStyle/>
          <a:p>
            <a:pPr>
              <a:spcAft>
                <a:spcPts val="600"/>
              </a:spcAft>
            </a:pPr>
            <a:r>
              <a:rPr lang="en-US" sz="1400" dirty="0">
                <a:latin typeface="Helvetica" charset="0"/>
                <a:ea typeface="Times New Roman" charset="0"/>
                <a:cs typeface="Arial" charset="0"/>
              </a:rPr>
              <a:t>Droplet</a:t>
            </a:r>
          </a:p>
        </p:txBody>
      </p:sp>
      <p:sp>
        <p:nvSpPr>
          <p:cNvPr id="8" name="TextBox 7">
            <a:extLst>
              <a:ext uri="{FF2B5EF4-FFF2-40B4-BE49-F238E27FC236}">
                <a16:creationId xmlns:a16="http://schemas.microsoft.com/office/drawing/2014/main" id="{EF33C10B-02DA-AE41-84D8-6DE35AEF3B25}"/>
              </a:ext>
            </a:extLst>
          </p:cNvPr>
          <p:cNvSpPr txBox="1"/>
          <p:nvPr/>
        </p:nvSpPr>
        <p:spPr>
          <a:xfrm>
            <a:off x="8973668" y="4952600"/>
            <a:ext cx="1048871" cy="420184"/>
          </a:xfrm>
          <a:prstGeom prst="rect">
            <a:avLst/>
          </a:prstGeom>
          <a:noFill/>
          <a:ln>
            <a:noFill/>
          </a:ln>
        </p:spPr>
        <p:txBody>
          <a:bodyPr wrap="square" rtlCol="0" anchor="ctr" anchorCtr="0">
            <a:noAutofit/>
          </a:bodyPr>
          <a:lstStyle/>
          <a:p>
            <a:pPr>
              <a:spcAft>
                <a:spcPts val="600"/>
              </a:spcAft>
            </a:pPr>
            <a:r>
              <a:rPr lang="en-US" sz="1400" dirty="0">
                <a:latin typeface="Helvetica" charset="0"/>
                <a:ea typeface="Times New Roman" charset="0"/>
                <a:cs typeface="Arial" charset="0"/>
              </a:rPr>
              <a:t>Cell #1</a:t>
            </a:r>
          </a:p>
        </p:txBody>
      </p:sp>
      <p:sp>
        <p:nvSpPr>
          <p:cNvPr id="9" name="TextBox 8">
            <a:extLst>
              <a:ext uri="{FF2B5EF4-FFF2-40B4-BE49-F238E27FC236}">
                <a16:creationId xmlns:a16="http://schemas.microsoft.com/office/drawing/2014/main" id="{C3026585-AB5B-324D-B6F0-9782546992DC}"/>
              </a:ext>
            </a:extLst>
          </p:cNvPr>
          <p:cNvSpPr txBox="1"/>
          <p:nvPr/>
        </p:nvSpPr>
        <p:spPr>
          <a:xfrm>
            <a:off x="8458198" y="6166607"/>
            <a:ext cx="1048871" cy="420184"/>
          </a:xfrm>
          <a:prstGeom prst="rect">
            <a:avLst/>
          </a:prstGeom>
          <a:noFill/>
          <a:ln>
            <a:noFill/>
          </a:ln>
        </p:spPr>
        <p:txBody>
          <a:bodyPr wrap="square" rtlCol="0" anchor="ctr" anchorCtr="0">
            <a:noAutofit/>
          </a:bodyPr>
          <a:lstStyle/>
          <a:p>
            <a:pPr>
              <a:spcAft>
                <a:spcPts val="600"/>
              </a:spcAft>
            </a:pPr>
            <a:r>
              <a:rPr lang="en-US" sz="1400" dirty="0">
                <a:latin typeface="Helvetica" charset="0"/>
                <a:ea typeface="Times New Roman" charset="0"/>
                <a:cs typeface="Arial" charset="0"/>
              </a:rPr>
              <a:t>Cell #2</a:t>
            </a:r>
          </a:p>
        </p:txBody>
      </p:sp>
      <p:sp>
        <p:nvSpPr>
          <p:cNvPr id="10" name="TextBox 9">
            <a:extLst>
              <a:ext uri="{FF2B5EF4-FFF2-40B4-BE49-F238E27FC236}">
                <a16:creationId xmlns:a16="http://schemas.microsoft.com/office/drawing/2014/main" id="{43401FC0-82C0-2348-809C-D8EAD7010F89}"/>
              </a:ext>
            </a:extLst>
          </p:cNvPr>
          <p:cNvSpPr txBox="1"/>
          <p:nvPr/>
        </p:nvSpPr>
        <p:spPr>
          <a:xfrm>
            <a:off x="9374838" y="5956515"/>
            <a:ext cx="1048871" cy="420184"/>
          </a:xfrm>
          <a:prstGeom prst="rect">
            <a:avLst/>
          </a:prstGeom>
          <a:noFill/>
          <a:ln>
            <a:noFill/>
          </a:ln>
        </p:spPr>
        <p:txBody>
          <a:bodyPr wrap="square" rtlCol="0" anchor="ctr" anchorCtr="0">
            <a:noAutofit/>
          </a:bodyPr>
          <a:lstStyle/>
          <a:p>
            <a:pPr>
              <a:spcAft>
                <a:spcPts val="600"/>
              </a:spcAft>
            </a:pPr>
            <a:r>
              <a:rPr lang="en-US" sz="1400" dirty="0">
                <a:latin typeface="Helvetica" charset="0"/>
                <a:ea typeface="Times New Roman" charset="0"/>
                <a:cs typeface="Arial" charset="0"/>
              </a:rPr>
              <a:t>Bead</a:t>
            </a:r>
          </a:p>
        </p:txBody>
      </p:sp>
      <p:sp>
        <p:nvSpPr>
          <p:cNvPr id="11" name="Text Placeholder 4">
            <a:extLst>
              <a:ext uri="{FF2B5EF4-FFF2-40B4-BE49-F238E27FC236}">
                <a16:creationId xmlns:a16="http://schemas.microsoft.com/office/drawing/2014/main" id="{F939DBAD-D4A6-3040-B29C-146DB7445A35}"/>
              </a:ext>
            </a:extLst>
          </p:cNvPr>
          <p:cNvSpPr txBox="1">
            <a:spLocks/>
          </p:cNvSpPr>
          <p:nvPr/>
        </p:nvSpPr>
        <p:spPr>
          <a:xfrm>
            <a:off x="1030064" y="2003138"/>
            <a:ext cx="5414682" cy="4226926"/>
          </a:xfrm>
          <a:prstGeom prst="rect">
            <a:avLst/>
          </a:prstGeom>
        </p:spPr>
        <p:txBody>
          <a:bodyPr vert="horz" lIns="182880" tIns="0" rIns="0" bIns="0" rtlCol="0">
            <a:spAutoFit/>
          </a:bodyPr>
          <a:lstStyle>
            <a:lvl1pPr marL="457200" indent="-457200" algn="l" defTabSz="914400" rtl="0" eaLnBrk="1" latinLnBrk="0" hangingPunct="1">
              <a:lnSpc>
                <a:spcPct val="90000"/>
              </a:lnSpc>
              <a:spcBef>
                <a:spcPts val="1000"/>
              </a:spcBef>
              <a:buSzPct val="80000"/>
              <a:buFont typeface="Zapf Dingbats"/>
              <a:buChar char="✦"/>
              <a:defRPr sz="2800" b="0" i="0" kern="1200">
                <a:solidFill>
                  <a:srgbClr val="002B42"/>
                </a:solidFill>
                <a:latin typeface="Arial" charset="0"/>
                <a:ea typeface="Arial" charset="0"/>
                <a:cs typeface="Arial" charset="0"/>
              </a:defRPr>
            </a:lvl1pPr>
            <a:lvl2pPr marL="800100" indent="-342900" algn="l" defTabSz="914400" rtl="0" eaLnBrk="1" latinLnBrk="0" hangingPunct="1">
              <a:lnSpc>
                <a:spcPct val="90000"/>
              </a:lnSpc>
              <a:spcBef>
                <a:spcPts val="500"/>
              </a:spcBef>
              <a:buSzPct val="80000"/>
              <a:buFont typeface="Zapf Dingbats"/>
              <a:buChar char="✦"/>
              <a:defRPr sz="2400" b="0" i="0" kern="1200">
                <a:solidFill>
                  <a:srgbClr val="002B42"/>
                </a:solidFill>
                <a:latin typeface="Arial" charset="0"/>
                <a:ea typeface="Arial" charset="0"/>
                <a:cs typeface="Arial" charset="0"/>
              </a:defRPr>
            </a:lvl2pPr>
            <a:lvl3pPr marL="1257300" indent="-342900" algn="l" defTabSz="914400" rtl="0" eaLnBrk="1" latinLnBrk="0" hangingPunct="1">
              <a:lnSpc>
                <a:spcPct val="90000"/>
              </a:lnSpc>
              <a:spcBef>
                <a:spcPts val="500"/>
              </a:spcBef>
              <a:buSzPct val="80000"/>
              <a:buFont typeface="Zapf Dingbats"/>
              <a:buChar char="✦"/>
              <a:defRPr sz="2000" b="0" i="0" kern="1200">
                <a:solidFill>
                  <a:srgbClr val="002B42"/>
                </a:solidFill>
                <a:latin typeface="Arial" charset="0"/>
                <a:ea typeface="Arial" charset="0"/>
                <a:cs typeface="Arial" charset="0"/>
              </a:defRPr>
            </a:lvl3pPr>
            <a:lvl4pPr marL="1657350" indent="-285750" algn="l" defTabSz="914400" rtl="0" eaLnBrk="1" latinLnBrk="0" hangingPunct="1">
              <a:lnSpc>
                <a:spcPct val="90000"/>
              </a:lnSpc>
              <a:spcBef>
                <a:spcPts val="500"/>
              </a:spcBef>
              <a:buSzPct val="80000"/>
              <a:buFont typeface="Zapf Dingbats"/>
              <a:buChar char="✦"/>
              <a:defRPr sz="1800" b="0" i="0" kern="1200">
                <a:solidFill>
                  <a:srgbClr val="002B42"/>
                </a:solidFill>
                <a:latin typeface="Arial" charset="0"/>
                <a:ea typeface="Arial" charset="0"/>
                <a:cs typeface="Arial" charset="0"/>
              </a:defRPr>
            </a:lvl4pPr>
            <a:lvl5pPr marL="2114550" indent="-285750" algn="l" defTabSz="914400" rtl="0" eaLnBrk="1" latinLnBrk="0" hangingPunct="1">
              <a:lnSpc>
                <a:spcPct val="90000"/>
              </a:lnSpc>
              <a:spcBef>
                <a:spcPts val="500"/>
              </a:spcBef>
              <a:buSzPct val="80000"/>
              <a:buFont typeface="Zapf Dingbats"/>
              <a:buChar char="✦"/>
              <a:defRPr sz="1800" b="0" i="0" kern="1200">
                <a:solidFill>
                  <a:srgbClr val="002B4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Helvetica" charset="0"/>
                <a:ea typeface="Times New Roman" charset="0"/>
              </a:rPr>
              <a:t>Ideal world =&gt; all drops have a single cell</a:t>
            </a:r>
          </a:p>
          <a:p>
            <a:endParaRPr lang="en-US" dirty="0">
              <a:latin typeface="Helvetica" charset="0"/>
              <a:ea typeface="Times New Roman" charset="0"/>
            </a:endParaRPr>
          </a:p>
          <a:p>
            <a:r>
              <a:rPr lang="en-US" dirty="0">
                <a:latin typeface="Helvetica" charset="0"/>
                <a:ea typeface="Times New Roman" charset="0"/>
              </a:rPr>
              <a:t>Real world =&gt;</a:t>
            </a:r>
          </a:p>
          <a:p>
            <a:pPr lvl="1"/>
            <a:r>
              <a:rPr lang="en-US" sz="2800" dirty="0">
                <a:latin typeface="Helvetica" charset="0"/>
                <a:ea typeface="Times New Roman" charset="0"/>
              </a:rPr>
              <a:t>some drops have multiple cells</a:t>
            </a:r>
          </a:p>
          <a:p>
            <a:pPr lvl="2"/>
            <a:r>
              <a:rPr lang="en-US" sz="2400" dirty="0">
                <a:latin typeface="Helvetica" charset="0"/>
                <a:ea typeface="Times New Roman" charset="0"/>
              </a:rPr>
              <a:t>there is chance at play</a:t>
            </a:r>
          </a:p>
          <a:p>
            <a:pPr lvl="2"/>
            <a:r>
              <a:rPr lang="en-US" sz="2400" dirty="0">
                <a:latin typeface="Helvetica" charset="0"/>
                <a:ea typeface="Times New Roman" charset="0"/>
              </a:rPr>
              <a:t>some cell types are harder to separate</a:t>
            </a:r>
          </a:p>
          <a:p>
            <a:pPr lvl="1"/>
            <a:r>
              <a:rPr lang="en-US" sz="2800" dirty="0">
                <a:latin typeface="Helvetica" charset="0"/>
                <a:ea typeface="Times New Roman" charset="0"/>
              </a:rPr>
              <a:t>many drops have no cells</a:t>
            </a:r>
          </a:p>
        </p:txBody>
      </p:sp>
    </p:spTree>
    <p:extLst>
      <p:ext uri="{BB962C8B-B14F-4D97-AF65-F5344CB8AC3E}">
        <p14:creationId xmlns:p14="http://schemas.microsoft.com/office/powerpoint/2010/main" val="1260342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99AB22-9995-144E-9BD7-302CBA52B91F}"/>
              </a:ext>
            </a:extLst>
          </p:cNvPr>
          <p:cNvSpPr>
            <a:spLocks noGrp="1"/>
          </p:cNvSpPr>
          <p:nvPr>
            <p:ph type="body" sz="quarter" idx="10"/>
          </p:nvPr>
        </p:nvSpPr>
        <p:spPr>
          <a:xfrm>
            <a:off x="838200" y="1876483"/>
            <a:ext cx="10515600" cy="4455066"/>
          </a:xfrm>
        </p:spPr>
        <p:txBody>
          <a:bodyPr/>
          <a:lstStyle/>
          <a:p>
            <a:r>
              <a:rPr lang="en-US" dirty="0" err="1"/>
              <a:t>DoubletFinder</a:t>
            </a:r>
            <a:r>
              <a:rPr lang="en-US" dirty="0"/>
              <a:t> (McGinnis et al, 2019) and </a:t>
            </a:r>
            <a:r>
              <a:rPr lang="en-US" dirty="0" err="1"/>
              <a:t>Scrublet</a:t>
            </a:r>
            <a:r>
              <a:rPr lang="en-US" dirty="0"/>
              <a:t> (</a:t>
            </a:r>
            <a:r>
              <a:rPr lang="en-US" dirty="0" err="1"/>
              <a:t>Wolock</a:t>
            </a:r>
            <a:r>
              <a:rPr lang="en-US" dirty="0"/>
              <a:t> et al., 2019)</a:t>
            </a:r>
          </a:p>
          <a:p>
            <a:pPr lvl="1"/>
            <a:r>
              <a:rPr lang="en-US" dirty="0"/>
              <a:t>Simulate doublets by averaging expression profile of random pair of cells</a:t>
            </a:r>
          </a:p>
          <a:p>
            <a:pPr lvl="1"/>
            <a:r>
              <a:rPr lang="en-US" dirty="0"/>
              <a:t>Barcodes with profiles close to simulated doublets represent doublets</a:t>
            </a:r>
          </a:p>
          <a:p>
            <a:pPr lvl="1"/>
            <a:r>
              <a:rPr lang="en-US" dirty="0"/>
              <a:t>Limitation: Mixed-lineage cell states may be present with hybrid transcriptomes</a:t>
            </a:r>
          </a:p>
          <a:p>
            <a:pPr lvl="1"/>
            <a:endParaRPr lang="en-US" dirty="0"/>
          </a:p>
          <a:p>
            <a:r>
              <a:rPr lang="en-US" dirty="0" err="1"/>
              <a:t>DoubletDecon</a:t>
            </a:r>
            <a:r>
              <a:rPr lang="en-US" dirty="0"/>
              <a:t>, </a:t>
            </a:r>
            <a:r>
              <a:rPr lang="en-US" dirty="0" err="1"/>
              <a:t>scds</a:t>
            </a:r>
            <a:r>
              <a:rPr lang="en-US" dirty="0"/>
              <a:t>, Solo, …</a:t>
            </a:r>
          </a:p>
          <a:p>
            <a:pPr lvl="1"/>
            <a:endParaRPr lang="en-US" dirty="0"/>
          </a:p>
          <a:p>
            <a:endParaRPr lang="en-US" dirty="0"/>
          </a:p>
        </p:txBody>
      </p:sp>
      <p:sp>
        <p:nvSpPr>
          <p:cNvPr id="3" name="Title 2">
            <a:extLst>
              <a:ext uri="{FF2B5EF4-FFF2-40B4-BE49-F238E27FC236}">
                <a16:creationId xmlns:a16="http://schemas.microsoft.com/office/drawing/2014/main" id="{D348D770-5234-0242-B7CC-2AF4FBA39CA0}"/>
              </a:ext>
            </a:extLst>
          </p:cNvPr>
          <p:cNvSpPr>
            <a:spLocks noGrp="1"/>
          </p:cNvSpPr>
          <p:nvPr>
            <p:ph type="title"/>
          </p:nvPr>
        </p:nvSpPr>
        <p:spPr/>
        <p:txBody>
          <a:bodyPr>
            <a:noAutofit/>
          </a:bodyPr>
          <a:lstStyle/>
          <a:p>
            <a:r>
              <a:rPr lang="en-US" sz="2800" dirty="0"/>
              <a:t>Count-based filtering assumes all cells have equal total mRNAs</a:t>
            </a:r>
            <a:br>
              <a:rPr lang="en-US" sz="2800" dirty="0"/>
            </a:br>
            <a:r>
              <a:rPr lang="en-US" sz="2800" dirty="0"/>
              <a:t>May not be true =&gt; Other tools to detect doublets</a:t>
            </a:r>
          </a:p>
        </p:txBody>
      </p:sp>
    </p:spTree>
    <p:extLst>
      <p:ext uri="{BB962C8B-B14F-4D97-AF65-F5344CB8AC3E}">
        <p14:creationId xmlns:p14="http://schemas.microsoft.com/office/powerpoint/2010/main" val="1345467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6FEC3F-3D87-F843-87AD-47CBC458B773}"/>
              </a:ext>
            </a:extLst>
          </p:cNvPr>
          <p:cNvSpPr>
            <a:spLocks noGrp="1"/>
          </p:cNvSpPr>
          <p:nvPr>
            <p:ph type="body" sz="quarter" idx="10"/>
          </p:nvPr>
        </p:nvSpPr>
        <p:spPr>
          <a:xfrm>
            <a:off x="838200" y="1876483"/>
            <a:ext cx="10766612" cy="2055434"/>
          </a:xfrm>
        </p:spPr>
        <p:txBody>
          <a:bodyPr/>
          <a:lstStyle/>
          <a:p>
            <a:r>
              <a:rPr lang="en-US" sz="2400" dirty="0"/>
              <a:t>10x Genomics does “super-loading” of beads </a:t>
            </a:r>
          </a:p>
          <a:p>
            <a:r>
              <a:rPr lang="en-US" sz="2400" dirty="0"/>
              <a:t>Some drops may have one cell but multiple beads</a:t>
            </a:r>
          </a:p>
          <a:p>
            <a:pPr marL="457200" lvl="1" indent="0">
              <a:buNone/>
            </a:pPr>
            <a:r>
              <a:rPr lang="en-US" sz="2000" dirty="0"/>
              <a:t>=&gt; leads to barcodes with fractionated single-cell data (Lareau et al, 2020)</a:t>
            </a:r>
          </a:p>
          <a:p>
            <a:r>
              <a:rPr lang="en-US" sz="2400" dirty="0"/>
              <a:t>Can lead to mischaracterizing artifacts as new cell types</a:t>
            </a:r>
          </a:p>
          <a:p>
            <a:r>
              <a:rPr lang="en-US" sz="2400" dirty="0"/>
              <a:t>Not part of typical analysis currently</a:t>
            </a:r>
          </a:p>
        </p:txBody>
      </p:sp>
      <p:sp>
        <p:nvSpPr>
          <p:cNvPr id="3" name="Title 2">
            <a:extLst>
              <a:ext uri="{FF2B5EF4-FFF2-40B4-BE49-F238E27FC236}">
                <a16:creationId xmlns:a16="http://schemas.microsoft.com/office/drawing/2014/main" id="{A188BFD8-2170-D54A-9C9D-969ABA000C1F}"/>
              </a:ext>
            </a:extLst>
          </p:cNvPr>
          <p:cNvSpPr>
            <a:spLocks noGrp="1"/>
          </p:cNvSpPr>
          <p:nvPr>
            <p:ph type="title"/>
          </p:nvPr>
        </p:nvSpPr>
        <p:spPr/>
        <p:txBody>
          <a:bodyPr>
            <a:normAutofit/>
          </a:bodyPr>
          <a:lstStyle/>
          <a:p>
            <a:r>
              <a:rPr lang="en-US" sz="3600" dirty="0"/>
              <a:t>Additional consideration 3:</a:t>
            </a:r>
            <a:br>
              <a:rPr lang="en-US" sz="3600" dirty="0"/>
            </a:br>
            <a:r>
              <a:rPr lang="en-US" sz="3600" dirty="0"/>
              <a:t>Barcode </a:t>
            </a:r>
            <a:r>
              <a:rPr lang="en-US" sz="3600" dirty="0" err="1"/>
              <a:t>multiplets</a:t>
            </a:r>
            <a:r>
              <a:rPr lang="en-US" sz="3600" dirty="0"/>
              <a:t> vs cell </a:t>
            </a:r>
            <a:r>
              <a:rPr lang="en-US" sz="3600" dirty="0" err="1"/>
              <a:t>multiplets</a:t>
            </a:r>
            <a:r>
              <a:rPr lang="en-US" sz="3600" dirty="0"/>
              <a:t> </a:t>
            </a:r>
          </a:p>
        </p:txBody>
      </p:sp>
      <p:pic>
        <p:nvPicPr>
          <p:cNvPr id="5" name="Picture 4">
            <a:extLst>
              <a:ext uri="{FF2B5EF4-FFF2-40B4-BE49-F238E27FC236}">
                <a16:creationId xmlns:a16="http://schemas.microsoft.com/office/drawing/2014/main" id="{FC1A6E68-379D-8949-B49D-CAE6EA118B87}"/>
              </a:ext>
            </a:extLst>
          </p:cNvPr>
          <p:cNvPicPr>
            <a:picLocks noChangeAspect="1"/>
          </p:cNvPicPr>
          <p:nvPr/>
        </p:nvPicPr>
        <p:blipFill>
          <a:blip r:embed="rId3"/>
          <a:stretch>
            <a:fillRect/>
          </a:stretch>
        </p:blipFill>
        <p:spPr>
          <a:xfrm>
            <a:off x="2420471" y="3998273"/>
            <a:ext cx="5472952" cy="2299104"/>
          </a:xfrm>
          <a:prstGeom prst="rect">
            <a:avLst/>
          </a:prstGeom>
        </p:spPr>
      </p:pic>
      <p:sp>
        <p:nvSpPr>
          <p:cNvPr id="6" name="TextBox 5">
            <a:extLst>
              <a:ext uri="{FF2B5EF4-FFF2-40B4-BE49-F238E27FC236}">
                <a16:creationId xmlns:a16="http://schemas.microsoft.com/office/drawing/2014/main" id="{84F5564F-EC64-B945-9627-305FE3A3B747}"/>
              </a:ext>
            </a:extLst>
          </p:cNvPr>
          <p:cNvSpPr txBox="1"/>
          <p:nvPr/>
        </p:nvSpPr>
        <p:spPr>
          <a:xfrm>
            <a:off x="8444753" y="6324271"/>
            <a:ext cx="3160059" cy="353777"/>
          </a:xfrm>
          <a:prstGeom prst="rect">
            <a:avLst/>
          </a:prstGeom>
          <a:noFill/>
          <a:ln>
            <a:noFill/>
          </a:ln>
        </p:spPr>
        <p:txBody>
          <a:bodyPr wrap="none" rtlCol="0" anchor="ctr" anchorCtr="0">
            <a:noAutofit/>
          </a:bodyPr>
          <a:lstStyle/>
          <a:p>
            <a:pPr>
              <a:spcAft>
                <a:spcPts val="600"/>
              </a:spcAft>
            </a:pPr>
            <a:r>
              <a:rPr lang="en-US" sz="1400" dirty="0">
                <a:latin typeface="Helvetica" charset="0"/>
                <a:ea typeface="Times New Roman" charset="0"/>
                <a:cs typeface="Arial" charset="0"/>
              </a:rPr>
              <a:t>(Image from Lareau et al., 2020)</a:t>
            </a:r>
          </a:p>
        </p:txBody>
      </p:sp>
      <p:sp>
        <p:nvSpPr>
          <p:cNvPr id="7" name="TextBox 6">
            <a:extLst>
              <a:ext uri="{FF2B5EF4-FFF2-40B4-BE49-F238E27FC236}">
                <a16:creationId xmlns:a16="http://schemas.microsoft.com/office/drawing/2014/main" id="{659D9579-6BB7-C348-A0B2-99F8168F4CF3}"/>
              </a:ext>
            </a:extLst>
          </p:cNvPr>
          <p:cNvSpPr txBox="1"/>
          <p:nvPr/>
        </p:nvSpPr>
        <p:spPr>
          <a:xfrm>
            <a:off x="2420471" y="3998273"/>
            <a:ext cx="295835" cy="210656"/>
          </a:xfrm>
          <a:prstGeom prst="rect">
            <a:avLst/>
          </a:prstGeom>
          <a:solidFill>
            <a:schemeClr val="bg1"/>
          </a:solidFill>
          <a:ln>
            <a:noFill/>
          </a:ln>
        </p:spPr>
        <p:txBody>
          <a:bodyPr wrap="squar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1404096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54EA98-DEB0-9949-BF7D-746E84DA43B9}"/>
              </a:ext>
            </a:extLst>
          </p:cNvPr>
          <p:cNvSpPr>
            <a:spLocks noGrp="1"/>
          </p:cNvSpPr>
          <p:nvPr>
            <p:ph type="body" sz="quarter" idx="10"/>
          </p:nvPr>
        </p:nvSpPr>
        <p:spPr>
          <a:xfrm>
            <a:off x="838200" y="1876483"/>
            <a:ext cx="10515600" cy="1127296"/>
          </a:xfrm>
        </p:spPr>
        <p:txBody>
          <a:bodyPr/>
          <a:lstStyle/>
          <a:p>
            <a:r>
              <a:rPr lang="en-US" sz="2400" dirty="0">
                <a:latin typeface="Helvetica" charset="0"/>
              </a:rPr>
              <a:t>Droplet technologies dominate because of higher throughput</a:t>
            </a:r>
          </a:p>
          <a:p>
            <a:r>
              <a:rPr lang="en-US" sz="2400" dirty="0">
                <a:latin typeface="Helvetica" charset="0"/>
                <a:ea typeface="Times New Roman" charset="0"/>
              </a:rPr>
              <a:t>See “Single Cell Sequencing - Eric Chow (UCSF)” for introduction to other technologies (link in notes)</a:t>
            </a:r>
          </a:p>
        </p:txBody>
      </p:sp>
      <p:sp>
        <p:nvSpPr>
          <p:cNvPr id="3" name="Title 2">
            <a:extLst>
              <a:ext uri="{FF2B5EF4-FFF2-40B4-BE49-F238E27FC236}">
                <a16:creationId xmlns:a16="http://schemas.microsoft.com/office/drawing/2014/main" id="{106EC6A5-8846-E04E-BFD3-D710F3F59F2B}"/>
              </a:ext>
            </a:extLst>
          </p:cNvPr>
          <p:cNvSpPr>
            <a:spLocks noGrp="1"/>
          </p:cNvSpPr>
          <p:nvPr>
            <p:ph type="title"/>
          </p:nvPr>
        </p:nvSpPr>
        <p:spPr/>
        <p:txBody>
          <a:bodyPr>
            <a:noAutofit/>
          </a:bodyPr>
          <a:lstStyle/>
          <a:p>
            <a:r>
              <a:rPr lang="en-US" sz="3200" dirty="0">
                <a:latin typeface="Helvetica" charset="0"/>
                <a:ea typeface="Times New Roman" charset="0"/>
              </a:rPr>
              <a:t>Analysis steps need to be adapted depending on the experimental protocol </a:t>
            </a:r>
            <a:endParaRPr lang="en-US" sz="3200" dirty="0"/>
          </a:p>
        </p:txBody>
      </p:sp>
      <p:pic>
        <p:nvPicPr>
          <p:cNvPr id="5" name="Picture 4">
            <a:extLst>
              <a:ext uri="{FF2B5EF4-FFF2-40B4-BE49-F238E27FC236}">
                <a16:creationId xmlns:a16="http://schemas.microsoft.com/office/drawing/2014/main" id="{4326A83C-E53D-8C45-BA35-95DB1919A803}"/>
              </a:ext>
            </a:extLst>
          </p:cNvPr>
          <p:cNvPicPr>
            <a:picLocks noChangeAspect="1"/>
          </p:cNvPicPr>
          <p:nvPr/>
        </p:nvPicPr>
        <p:blipFill>
          <a:blip r:embed="rId3"/>
          <a:stretch>
            <a:fillRect/>
          </a:stretch>
        </p:blipFill>
        <p:spPr>
          <a:xfrm>
            <a:off x="3601571" y="3179109"/>
            <a:ext cx="4343400" cy="3162300"/>
          </a:xfrm>
          <a:prstGeom prst="rect">
            <a:avLst/>
          </a:prstGeom>
        </p:spPr>
      </p:pic>
      <p:sp>
        <p:nvSpPr>
          <p:cNvPr id="6" name="TextBox 5">
            <a:extLst>
              <a:ext uri="{FF2B5EF4-FFF2-40B4-BE49-F238E27FC236}">
                <a16:creationId xmlns:a16="http://schemas.microsoft.com/office/drawing/2014/main" id="{E4A02B93-B6D3-4749-8E80-E8AF2DE3C41B}"/>
              </a:ext>
            </a:extLst>
          </p:cNvPr>
          <p:cNvSpPr txBox="1"/>
          <p:nvPr/>
        </p:nvSpPr>
        <p:spPr>
          <a:xfrm>
            <a:off x="8946777" y="6220386"/>
            <a:ext cx="2407023" cy="524435"/>
          </a:xfrm>
          <a:prstGeom prst="rect">
            <a:avLst/>
          </a:prstGeom>
          <a:noFill/>
          <a:ln>
            <a:noFill/>
          </a:ln>
        </p:spPr>
        <p:txBody>
          <a:bodyPr wrap="none" rtlCol="0" anchor="ctr" anchorCtr="0">
            <a:noAutofit/>
          </a:bodyPr>
          <a:lstStyle/>
          <a:p>
            <a:pPr>
              <a:spcAft>
                <a:spcPts val="600"/>
              </a:spcAft>
            </a:pPr>
            <a:r>
              <a:rPr lang="en-US" sz="1400" dirty="0">
                <a:latin typeface="Helvetica" charset="0"/>
                <a:ea typeface="Times New Roman" charset="0"/>
                <a:cs typeface="Arial" charset="0"/>
              </a:rPr>
              <a:t>(Image from </a:t>
            </a:r>
            <a:r>
              <a:rPr lang="en-US" sz="1400" dirty="0" err="1">
                <a:latin typeface="Helvetica" charset="0"/>
                <a:ea typeface="Times New Roman" charset="0"/>
                <a:cs typeface="Arial" charset="0"/>
              </a:rPr>
              <a:t>Hie</a:t>
            </a:r>
            <a:r>
              <a:rPr lang="en-US" sz="1400" dirty="0">
                <a:latin typeface="Helvetica" charset="0"/>
                <a:ea typeface="Times New Roman" charset="0"/>
                <a:cs typeface="Arial" charset="0"/>
              </a:rPr>
              <a:t> et al, 2020)</a:t>
            </a:r>
          </a:p>
        </p:txBody>
      </p:sp>
      <p:sp>
        <p:nvSpPr>
          <p:cNvPr id="7" name="Rectangle 6">
            <a:extLst>
              <a:ext uri="{FF2B5EF4-FFF2-40B4-BE49-F238E27FC236}">
                <a16:creationId xmlns:a16="http://schemas.microsoft.com/office/drawing/2014/main" id="{5BABF422-7B43-604F-A88D-6C8473864718}"/>
              </a:ext>
            </a:extLst>
          </p:cNvPr>
          <p:cNvSpPr/>
          <p:nvPr/>
        </p:nvSpPr>
        <p:spPr>
          <a:xfrm>
            <a:off x="3601571" y="3294529"/>
            <a:ext cx="338417" cy="416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6533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6F3341-B83A-EA4F-9FF3-DD9540414024}"/>
              </a:ext>
            </a:extLst>
          </p:cNvPr>
          <p:cNvSpPr>
            <a:spLocks noGrp="1"/>
          </p:cNvSpPr>
          <p:nvPr>
            <p:ph type="body" sz="quarter" idx="10"/>
          </p:nvPr>
        </p:nvSpPr>
        <p:spPr>
          <a:xfrm>
            <a:off x="838200" y="1876483"/>
            <a:ext cx="10515600" cy="1180836"/>
          </a:xfrm>
        </p:spPr>
        <p:txBody>
          <a:bodyPr/>
          <a:lstStyle/>
          <a:p>
            <a:r>
              <a:rPr lang="en-US" dirty="0"/>
              <a:t>Mitochondrial gene symbols start with </a:t>
            </a:r>
          </a:p>
          <a:p>
            <a:pPr lvl="1"/>
            <a:r>
              <a:rPr lang="en-US" dirty="0"/>
              <a:t>“</a:t>
            </a:r>
            <a:r>
              <a:rPr lang="en-US" dirty="0" err="1"/>
              <a:t>mt</a:t>
            </a:r>
            <a:r>
              <a:rPr lang="en-US" dirty="0"/>
              <a:t>-” for mouse</a:t>
            </a:r>
          </a:p>
          <a:p>
            <a:pPr lvl="1"/>
            <a:r>
              <a:rPr lang="en-US" dirty="0"/>
              <a:t>“MT-” for humans</a:t>
            </a:r>
          </a:p>
        </p:txBody>
      </p:sp>
      <p:sp>
        <p:nvSpPr>
          <p:cNvPr id="3" name="Title 2">
            <a:extLst>
              <a:ext uri="{FF2B5EF4-FFF2-40B4-BE49-F238E27FC236}">
                <a16:creationId xmlns:a16="http://schemas.microsoft.com/office/drawing/2014/main" id="{DBE07A55-783E-DD4E-8353-9C30EE99A19D}"/>
              </a:ext>
            </a:extLst>
          </p:cNvPr>
          <p:cNvSpPr>
            <a:spLocks noGrp="1"/>
          </p:cNvSpPr>
          <p:nvPr>
            <p:ph type="title"/>
          </p:nvPr>
        </p:nvSpPr>
        <p:spPr/>
        <p:txBody>
          <a:bodyPr>
            <a:normAutofit/>
          </a:bodyPr>
          <a:lstStyle/>
          <a:p>
            <a:r>
              <a:rPr lang="en-US" sz="3200" dirty="0"/>
              <a:t>FAQ: How to identify the mitochondrial genes?</a:t>
            </a:r>
          </a:p>
        </p:txBody>
      </p:sp>
    </p:spTree>
    <p:extLst>
      <p:ext uri="{BB962C8B-B14F-4D97-AF65-F5344CB8AC3E}">
        <p14:creationId xmlns:p14="http://schemas.microsoft.com/office/powerpoint/2010/main" val="3934462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E08958-7D9A-894D-9098-3188CCE7083C}"/>
              </a:ext>
            </a:extLst>
          </p:cNvPr>
          <p:cNvSpPr>
            <a:spLocks noGrp="1"/>
          </p:cNvSpPr>
          <p:nvPr>
            <p:ph type="body" sz="quarter" idx="10"/>
          </p:nvPr>
        </p:nvSpPr>
        <p:spPr>
          <a:xfrm>
            <a:off x="838200" y="1876483"/>
            <a:ext cx="10515600" cy="3615349"/>
          </a:xfrm>
        </p:spPr>
        <p:txBody>
          <a:bodyPr/>
          <a:lstStyle/>
          <a:p>
            <a:r>
              <a:rPr lang="en-US" dirty="0"/>
              <a:t>Dead/dying cells may manifest high expression of Malat1</a:t>
            </a:r>
          </a:p>
          <a:p>
            <a:endParaRPr lang="en-US" dirty="0"/>
          </a:p>
          <a:p>
            <a:r>
              <a:rPr lang="en-US" dirty="0"/>
              <a:t>Ensure that cells with high levels of Malat1 are not dying cells before making inference about their biology</a:t>
            </a:r>
          </a:p>
          <a:p>
            <a:endParaRPr lang="en-US" dirty="0"/>
          </a:p>
          <a:p>
            <a:r>
              <a:rPr lang="en-US" dirty="0"/>
              <a:t>https://kb.10xgenomics.com/</a:t>
            </a:r>
            <a:r>
              <a:rPr lang="en-US" dirty="0" err="1"/>
              <a:t>hc</a:t>
            </a:r>
            <a:r>
              <a:rPr lang="en-US" dirty="0"/>
              <a:t>/</a:t>
            </a:r>
            <a:r>
              <a:rPr lang="en-US" dirty="0" err="1"/>
              <a:t>en</a:t>
            </a:r>
            <a:r>
              <a:rPr lang="en-US" dirty="0"/>
              <a:t>-us/articles/360004729092-Why-do-I-see-high-levels-of-Malat1-in-my-gene-expression-data-</a:t>
            </a:r>
          </a:p>
        </p:txBody>
      </p:sp>
      <p:sp>
        <p:nvSpPr>
          <p:cNvPr id="3" name="Title 2">
            <a:extLst>
              <a:ext uri="{FF2B5EF4-FFF2-40B4-BE49-F238E27FC236}">
                <a16:creationId xmlns:a16="http://schemas.microsoft.com/office/drawing/2014/main" id="{C328409C-2CCB-4C4D-994C-14DC3409F804}"/>
              </a:ext>
            </a:extLst>
          </p:cNvPr>
          <p:cNvSpPr>
            <a:spLocks noGrp="1"/>
          </p:cNvSpPr>
          <p:nvPr>
            <p:ph type="title"/>
          </p:nvPr>
        </p:nvSpPr>
        <p:spPr/>
        <p:txBody>
          <a:bodyPr>
            <a:normAutofit/>
          </a:bodyPr>
          <a:lstStyle/>
          <a:p>
            <a:r>
              <a:rPr lang="en-US" sz="3200" dirty="0"/>
              <a:t>FAQ: Why is there high expression of Malat1?</a:t>
            </a:r>
          </a:p>
        </p:txBody>
      </p:sp>
    </p:spTree>
    <p:extLst>
      <p:ext uri="{BB962C8B-B14F-4D97-AF65-F5344CB8AC3E}">
        <p14:creationId xmlns:p14="http://schemas.microsoft.com/office/powerpoint/2010/main" val="2899453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02A70C-F6CE-814F-9345-211D7DAC8644}"/>
              </a:ext>
            </a:extLst>
          </p:cNvPr>
          <p:cNvSpPr txBox="1"/>
          <p:nvPr/>
        </p:nvSpPr>
        <p:spPr>
          <a:xfrm>
            <a:off x="1062315" y="2030506"/>
            <a:ext cx="150607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Library preparation</a:t>
            </a:r>
          </a:p>
        </p:txBody>
      </p:sp>
      <p:sp>
        <p:nvSpPr>
          <p:cNvPr id="8" name="TextBox 7">
            <a:extLst>
              <a:ext uri="{FF2B5EF4-FFF2-40B4-BE49-F238E27FC236}">
                <a16:creationId xmlns:a16="http://schemas.microsoft.com/office/drawing/2014/main" id="{CBD20B04-3239-AA40-91E0-B04E574E0F34}"/>
              </a:ext>
            </a:extLst>
          </p:cNvPr>
          <p:cNvSpPr txBox="1"/>
          <p:nvPr/>
        </p:nvSpPr>
        <p:spPr>
          <a:xfrm>
            <a:off x="820268" y="887505"/>
            <a:ext cx="182880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Experiment design</a:t>
            </a:r>
          </a:p>
        </p:txBody>
      </p:sp>
      <p:sp>
        <p:nvSpPr>
          <p:cNvPr id="9" name="TextBox 8">
            <a:extLst>
              <a:ext uri="{FF2B5EF4-FFF2-40B4-BE49-F238E27FC236}">
                <a16:creationId xmlns:a16="http://schemas.microsoft.com/office/drawing/2014/main" id="{A47C8CE7-0457-824A-B83A-7A49C0E4DA7A}"/>
              </a:ext>
            </a:extLst>
          </p:cNvPr>
          <p:cNvSpPr txBox="1"/>
          <p:nvPr/>
        </p:nvSpPr>
        <p:spPr>
          <a:xfrm>
            <a:off x="591670" y="2729754"/>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Deep sequencing</a:t>
            </a:r>
          </a:p>
        </p:txBody>
      </p:sp>
      <p:sp>
        <p:nvSpPr>
          <p:cNvPr id="10" name="TextBox 9">
            <a:extLst>
              <a:ext uri="{FF2B5EF4-FFF2-40B4-BE49-F238E27FC236}">
                <a16:creationId xmlns:a16="http://schemas.microsoft.com/office/drawing/2014/main" id="{FC6D2F79-0962-ED43-A50C-95453FEE9A9B}"/>
              </a:ext>
            </a:extLst>
          </p:cNvPr>
          <p:cNvSpPr txBox="1"/>
          <p:nvPr/>
        </p:nvSpPr>
        <p:spPr>
          <a:xfrm>
            <a:off x="685799" y="3832412"/>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Demultiplex, align and count</a:t>
            </a:r>
          </a:p>
          <a:p>
            <a:pPr algn="ctr">
              <a:spcAft>
                <a:spcPts val="600"/>
              </a:spcAft>
            </a:pPr>
            <a:r>
              <a:rPr lang="en-US" dirty="0">
                <a:latin typeface="Helvetica" charset="0"/>
                <a:ea typeface="Times New Roman" charset="0"/>
                <a:cs typeface="Arial" charset="0"/>
              </a:rPr>
              <a:t>(Pre-processing)</a:t>
            </a:r>
          </a:p>
        </p:txBody>
      </p:sp>
      <p:sp>
        <p:nvSpPr>
          <p:cNvPr id="11" name="TextBox 10">
            <a:extLst>
              <a:ext uri="{FF2B5EF4-FFF2-40B4-BE49-F238E27FC236}">
                <a16:creationId xmlns:a16="http://schemas.microsoft.com/office/drawing/2014/main" id="{E321A3BE-BDF7-8444-8007-6ADCC112A94A}"/>
              </a:ext>
            </a:extLst>
          </p:cNvPr>
          <p:cNvSpPr txBox="1"/>
          <p:nvPr/>
        </p:nvSpPr>
        <p:spPr>
          <a:xfrm>
            <a:off x="524435" y="5042650"/>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Count matrix</a:t>
            </a:r>
          </a:p>
        </p:txBody>
      </p:sp>
      <p:cxnSp>
        <p:nvCxnSpPr>
          <p:cNvPr id="13" name="Straight Arrow Connector 12">
            <a:extLst>
              <a:ext uri="{FF2B5EF4-FFF2-40B4-BE49-F238E27FC236}">
                <a16:creationId xmlns:a16="http://schemas.microsoft.com/office/drawing/2014/main" id="{5612D218-8957-3741-8E30-DEEFFDA36808}"/>
              </a:ext>
            </a:extLst>
          </p:cNvPr>
          <p:cNvCxnSpPr>
            <a:cxnSpLocks/>
          </p:cNvCxnSpPr>
          <p:nvPr/>
        </p:nvCxnSpPr>
        <p:spPr>
          <a:xfrm>
            <a:off x="1748115" y="1452282"/>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8AC156-724C-6E4B-8D17-70A0EC809332}"/>
              </a:ext>
            </a:extLst>
          </p:cNvPr>
          <p:cNvCxnSpPr>
            <a:cxnSpLocks/>
          </p:cNvCxnSpPr>
          <p:nvPr/>
        </p:nvCxnSpPr>
        <p:spPr>
          <a:xfrm>
            <a:off x="1748115" y="255942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A12A64D-1997-5C46-936D-95E33EBA866A}"/>
              </a:ext>
            </a:extLst>
          </p:cNvPr>
          <p:cNvCxnSpPr>
            <a:cxnSpLocks/>
          </p:cNvCxnSpPr>
          <p:nvPr/>
        </p:nvCxnSpPr>
        <p:spPr>
          <a:xfrm>
            <a:off x="1752598" y="338417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D2E0144-98BD-8F4D-843C-18A8432CD9A8}"/>
              </a:ext>
            </a:extLst>
          </p:cNvPr>
          <p:cNvCxnSpPr>
            <a:cxnSpLocks/>
          </p:cNvCxnSpPr>
          <p:nvPr/>
        </p:nvCxnSpPr>
        <p:spPr>
          <a:xfrm>
            <a:off x="1743634" y="4787145"/>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EAC5BA6-C758-E644-944A-D9717B9DB042}"/>
              </a:ext>
            </a:extLst>
          </p:cNvPr>
          <p:cNvSpPr txBox="1"/>
          <p:nvPr/>
        </p:nvSpPr>
        <p:spPr>
          <a:xfrm>
            <a:off x="7422773" y="-188256"/>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Read counts matrix</a:t>
            </a:r>
          </a:p>
        </p:txBody>
      </p:sp>
      <p:sp>
        <p:nvSpPr>
          <p:cNvPr id="20" name="TextBox 19">
            <a:extLst>
              <a:ext uri="{FF2B5EF4-FFF2-40B4-BE49-F238E27FC236}">
                <a16:creationId xmlns:a16="http://schemas.microsoft.com/office/drawing/2014/main" id="{2D0AB9CA-3040-CD46-9591-34567DEDCB29}"/>
              </a:ext>
            </a:extLst>
          </p:cNvPr>
          <p:cNvSpPr txBox="1"/>
          <p:nvPr/>
        </p:nvSpPr>
        <p:spPr>
          <a:xfrm>
            <a:off x="7360021" y="542365"/>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Quality control and filter poor quality cells</a:t>
            </a:r>
          </a:p>
        </p:txBody>
      </p:sp>
      <p:sp>
        <p:nvSpPr>
          <p:cNvPr id="21" name="TextBox 20">
            <a:extLst>
              <a:ext uri="{FF2B5EF4-FFF2-40B4-BE49-F238E27FC236}">
                <a16:creationId xmlns:a16="http://schemas.microsoft.com/office/drawing/2014/main" id="{5FC37CC2-DFC4-D046-923E-DC8A8F3EE9AB}"/>
              </a:ext>
            </a:extLst>
          </p:cNvPr>
          <p:cNvSpPr txBox="1"/>
          <p:nvPr/>
        </p:nvSpPr>
        <p:spPr>
          <a:xfrm>
            <a:off x="7454150" y="128195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Normalization</a:t>
            </a:r>
          </a:p>
        </p:txBody>
      </p:sp>
      <p:sp>
        <p:nvSpPr>
          <p:cNvPr id="22" name="TextBox 21">
            <a:extLst>
              <a:ext uri="{FF2B5EF4-FFF2-40B4-BE49-F238E27FC236}">
                <a16:creationId xmlns:a16="http://schemas.microsoft.com/office/drawing/2014/main" id="{0643F9FD-A522-2445-B2B6-8A56F73DCFDC}"/>
              </a:ext>
            </a:extLst>
          </p:cNvPr>
          <p:cNvSpPr txBox="1"/>
          <p:nvPr/>
        </p:nvSpPr>
        <p:spPr>
          <a:xfrm>
            <a:off x="7481044" y="2021547"/>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Feature selection</a:t>
            </a:r>
          </a:p>
        </p:txBody>
      </p:sp>
      <p:sp>
        <p:nvSpPr>
          <p:cNvPr id="23" name="TextBox 22">
            <a:extLst>
              <a:ext uri="{FF2B5EF4-FFF2-40B4-BE49-F238E27FC236}">
                <a16:creationId xmlns:a16="http://schemas.microsoft.com/office/drawing/2014/main" id="{12072B87-83EA-ED4F-8475-AF278071C815}"/>
              </a:ext>
            </a:extLst>
          </p:cNvPr>
          <p:cNvSpPr txBox="1"/>
          <p:nvPr/>
        </p:nvSpPr>
        <p:spPr>
          <a:xfrm>
            <a:off x="7376826" y="268939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Dimensionality reduction</a:t>
            </a:r>
          </a:p>
        </p:txBody>
      </p:sp>
      <p:sp>
        <p:nvSpPr>
          <p:cNvPr id="24" name="TextBox 23">
            <a:extLst>
              <a:ext uri="{FF2B5EF4-FFF2-40B4-BE49-F238E27FC236}">
                <a16:creationId xmlns:a16="http://schemas.microsoft.com/office/drawing/2014/main" id="{06C6C19C-1A73-9540-80FF-E791C8A8AF70}"/>
              </a:ext>
            </a:extLst>
          </p:cNvPr>
          <p:cNvSpPr txBox="1"/>
          <p:nvPr/>
        </p:nvSpPr>
        <p:spPr>
          <a:xfrm>
            <a:off x="6503899" y="3877238"/>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Clustering</a:t>
            </a:r>
          </a:p>
        </p:txBody>
      </p:sp>
      <p:sp>
        <p:nvSpPr>
          <p:cNvPr id="25" name="TextBox 24">
            <a:extLst>
              <a:ext uri="{FF2B5EF4-FFF2-40B4-BE49-F238E27FC236}">
                <a16:creationId xmlns:a16="http://schemas.microsoft.com/office/drawing/2014/main" id="{C7AFEC18-EE66-ED4E-A33C-6C3BA9D125B9}"/>
              </a:ext>
            </a:extLst>
          </p:cNvPr>
          <p:cNvSpPr txBox="1"/>
          <p:nvPr/>
        </p:nvSpPr>
        <p:spPr>
          <a:xfrm>
            <a:off x="6064626" y="4894721"/>
            <a:ext cx="1662955" cy="571494"/>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Find marker genes</a:t>
            </a:r>
          </a:p>
        </p:txBody>
      </p:sp>
      <p:cxnSp>
        <p:nvCxnSpPr>
          <p:cNvPr id="26" name="Straight Arrow Connector 25">
            <a:extLst>
              <a:ext uri="{FF2B5EF4-FFF2-40B4-BE49-F238E27FC236}">
                <a16:creationId xmlns:a16="http://schemas.microsoft.com/office/drawing/2014/main" id="{57FC10DF-C798-FB40-8DC4-1279B8C6E5EA}"/>
              </a:ext>
            </a:extLst>
          </p:cNvPr>
          <p:cNvCxnSpPr>
            <a:cxnSpLocks/>
          </p:cNvCxnSpPr>
          <p:nvPr/>
        </p:nvCxnSpPr>
        <p:spPr>
          <a:xfrm>
            <a:off x="8355104" y="4213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694F7C2-E6A9-054E-A65C-737A16386B7C}"/>
              </a:ext>
            </a:extLst>
          </p:cNvPr>
          <p:cNvCxnSpPr>
            <a:cxnSpLocks/>
          </p:cNvCxnSpPr>
          <p:nvPr/>
        </p:nvCxnSpPr>
        <p:spPr>
          <a:xfrm>
            <a:off x="8346140" y="1138518"/>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EBC7901-1617-0D4A-A615-BF21B4E396EB}"/>
              </a:ext>
            </a:extLst>
          </p:cNvPr>
          <p:cNvCxnSpPr>
            <a:cxnSpLocks/>
          </p:cNvCxnSpPr>
          <p:nvPr/>
        </p:nvCxnSpPr>
        <p:spPr>
          <a:xfrm>
            <a:off x="8346140" y="19184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6DBE1D5-EC65-7A4E-A885-8F6E3614A8CA}"/>
              </a:ext>
            </a:extLst>
          </p:cNvPr>
          <p:cNvCxnSpPr>
            <a:cxnSpLocks/>
          </p:cNvCxnSpPr>
          <p:nvPr/>
        </p:nvCxnSpPr>
        <p:spPr>
          <a:xfrm>
            <a:off x="8346140" y="3312465"/>
            <a:ext cx="1918449" cy="721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76D431F-7E28-B743-9011-74CCF621B182}"/>
              </a:ext>
            </a:extLst>
          </p:cNvPr>
          <p:cNvCxnSpPr>
            <a:cxnSpLocks/>
          </p:cNvCxnSpPr>
          <p:nvPr/>
        </p:nvCxnSpPr>
        <p:spPr>
          <a:xfrm flipH="1">
            <a:off x="7575182" y="3307975"/>
            <a:ext cx="779922" cy="79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F16854B-2D9D-E24B-A0FF-D6C22E62BF0F}"/>
              </a:ext>
            </a:extLst>
          </p:cNvPr>
          <p:cNvCxnSpPr>
            <a:cxnSpLocks/>
          </p:cNvCxnSpPr>
          <p:nvPr/>
        </p:nvCxnSpPr>
        <p:spPr>
          <a:xfrm>
            <a:off x="8373034" y="3307975"/>
            <a:ext cx="3092824" cy="773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7E568DB-9F92-1D41-9843-CAC37E187CD3}"/>
              </a:ext>
            </a:extLst>
          </p:cNvPr>
          <p:cNvSpPr txBox="1"/>
          <p:nvPr/>
        </p:nvSpPr>
        <p:spPr>
          <a:xfrm>
            <a:off x="10107699" y="4007231"/>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3" name="TextBox 42">
            <a:extLst>
              <a:ext uri="{FF2B5EF4-FFF2-40B4-BE49-F238E27FC236}">
                <a16:creationId xmlns:a16="http://schemas.microsoft.com/office/drawing/2014/main" id="{9947AFF1-5602-F24A-91EC-67CFBC737AA5}"/>
              </a:ext>
            </a:extLst>
          </p:cNvPr>
          <p:cNvSpPr txBox="1"/>
          <p:nvPr/>
        </p:nvSpPr>
        <p:spPr>
          <a:xfrm>
            <a:off x="11275354" y="4081176"/>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44" name="Straight Arrow Connector 43">
            <a:extLst>
              <a:ext uri="{FF2B5EF4-FFF2-40B4-BE49-F238E27FC236}">
                <a16:creationId xmlns:a16="http://schemas.microsoft.com/office/drawing/2014/main" id="{1FEE8C7E-2DC7-BE4E-84DF-B9F8DA31CC02}"/>
              </a:ext>
            </a:extLst>
          </p:cNvPr>
          <p:cNvCxnSpPr>
            <a:cxnSpLocks/>
          </p:cNvCxnSpPr>
          <p:nvPr/>
        </p:nvCxnSpPr>
        <p:spPr>
          <a:xfrm>
            <a:off x="7566217" y="4477888"/>
            <a:ext cx="354106" cy="369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6A90507-4E46-354F-A083-A2DDCED46314}"/>
              </a:ext>
            </a:extLst>
          </p:cNvPr>
          <p:cNvCxnSpPr>
            <a:cxnSpLocks/>
          </p:cNvCxnSpPr>
          <p:nvPr/>
        </p:nvCxnSpPr>
        <p:spPr>
          <a:xfrm flipH="1">
            <a:off x="6889380" y="4493601"/>
            <a:ext cx="685802" cy="4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619ED8C-2890-1F4A-8D68-5ED98AB71517}"/>
              </a:ext>
            </a:extLst>
          </p:cNvPr>
          <p:cNvSpPr txBox="1"/>
          <p:nvPr/>
        </p:nvSpPr>
        <p:spPr>
          <a:xfrm>
            <a:off x="7631200" y="4977671"/>
            <a:ext cx="1416419" cy="363068"/>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Trajectory analysis</a:t>
            </a:r>
          </a:p>
        </p:txBody>
      </p:sp>
      <p:cxnSp>
        <p:nvCxnSpPr>
          <p:cNvPr id="50" name="Straight Arrow Connector 49">
            <a:extLst>
              <a:ext uri="{FF2B5EF4-FFF2-40B4-BE49-F238E27FC236}">
                <a16:creationId xmlns:a16="http://schemas.microsoft.com/office/drawing/2014/main" id="{D23832B1-5650-E041-B371-53028C5D0807}"/>
              </a:ext>
            </a:extLst>
          </p:cNvPr>
          <p:cNvCxnSpPr>
            <a:cxnSpLocks/>
          </p:cNvCxnSpPr>
          <p:nvPr/>
        </p:nvCxnSpPr>
        <p:spPr>
          <a:xfrm>
            <a:off x="7571810" y="4478449"/>
            <a:ext cx="1410831" cy="381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F8CBF5C-3AB5-9A49-8B13-AC922E382A33}"/>
              </a:ext>
            </a:extLst>
          </p:cNvPr>
          <p:cNvSpPr txBox="1"/>
          <p:nvPr/>
        </p:nvSpPr>
        <p:spPr>
          <a:xfrm>
            <a:off x="8695771" y="5035912"/>
            <a:ext cx="1329011" cy="363068"/>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Cell-type annotation</a:t>
            </a:r>
          </a:p>
        </p:txBody>
      </p:sp>
      <p:cxnSp>
        <p:nvCxnSpPr>
          <p:cNvPr id="64" name="Elbow Connector 63">
            <a:extLst>
              <a:ext uri="{FF2B5EF4-FFF2-40B4-BE49-F238E27FC236}">
                <a16:creationId xmlns:a16="http://schemas.microsoft.com/office/drawing/2014/main" id="{EB9AE455-90D5-0840-B522-2D3366A7B666}"/>
              </a:ext>
            </a:extLst>
          </p:cNvPr>
          <p:cNvCxnSpPr>
            <a:cxnSpLocks/>
          </p:cNvCxnSpPr>
          <p:nvPr/>
        </p:nvCxnSpPr>
        <p:spPr>
          <a:xfrm flipV="1">
            <a:off x="2622178" y="268944"/>
            <a:ext cx="4518208" cy="523090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DF4D542-0B6A-C44A-A7EA-8B3816B296F8}"/>
              </a:ext>
            </a:extLst>
          </p:cNvPr>
          <p:cNvSpPr txBox="1"/>
          <p:nvPr/>
        </p:nvSpPr>
        <p:spPr>
          <a:xfrm>
            <a:off x="2474261" y="658909"/>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3" name="TextBox 72">
            <a:extLst>
              <a:ext uri="{FF2B5EF4-FFF2-40B4-BE49-F238E27FC236}">
                <a16:creationId xmlns:a16="http://schemas.microsoft.com/office/drawing/2014/main" id="{82DA8F29-742A-6641-BC20-73ADC3525944}"/>
              </a:ext>
            </a:extLst>
          </p:cNvPr>
          <p:cNvSpPr txBox="1"/>
          <p:nvPr/>
        </p:nvSpPr>
        <p:spPr>
          <a:xfrm>
            <a:off x="2790266" y="4048946"/>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4" name="TextBox 73">
            <a:extLst>
              <a:ext uri="{FF2B5EF4-FFF2-40B4-BE49-F238E27FC236}">
                <a16:creationId xmlns:a16="http://schemas.microsoft.com/office/drawing/2014/main" id="{9E2D0925-D49E-3843-A467-A102E5E963C5}"/>
              </a:ext>
            </a:extLst>
          </p:cNvPr>
          <p:cNvSpPr txBox="1"/>
          <p:nvPr/>
        </p:nvSpPr>
        <p:spPr>
          <a:xfrm>
            <a:off x="2716307" y="2743195"/>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80" name="Straight Arrow Connector 79">
            <a:extLst>
              <a:ext uri="{FF2B5EF4-FFF2-40B4-BE49-F238E27FC236}">
                <a16:creationId xmlns:a16="http://schemas.microsoft.com/office/drawing/2014/main" id="{30A31CE3-D93F-1843-B3CD-0A56391F9B05}"/>
              </a:ext>
            </a:extLst>
          </p:cNvPr>
          <p:cNvCxnSpPr>
            <a:cxnSpLocks/>
          </p:cNvCxnSpPr>
          <p:nvPr/>
        </p:nvCxnSpPr>
        <p:spPr>
          <a:xfrm flipH="1">
            <a:off x="8480616" y="5499411"/>
            <a:ext cx="759192" cy="471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1FA4509-8E99-EF4D-B15D-CDCE532A8BF7}"/>
              </a:ext>
            </a:extLst>
          </p:cNvPr>
          <p:cNvSpPr txBox="1"/>
          <p:nvPr/>
        </p:nvSpPr>
        <p:spPr>
          <a:xfrm>
            <a:off x="7288311" y="5916707"/>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Association with phenotypes (e.g., healthy vs diseased)</a:t>
            </a:r>
          </a:p>
        </p:txBody>
      </p:sp>
      <p:cxnSp>
        <p:nvCxnSpPr>
          <p:cNvPr id="89" name="Straight Arrow Connector 88">
            <a:extLst>
              <a:ext uri="{FF2B5EF4-FFF2-40B4-BE49-F238E27FC236}">
                <a16:creationId xmlns:a16="http://schemas.microsoft.com/office/drawing/2014/main" id="{02A28AD8-97D8-2F47-892F-4D8B5CEEE746}"/>
              </a:ext>
            </a:extLst>
          </p:cNvPr>
          <p:cNvCxnSpPr>
            <a:cxnSpLocks/>
          </p:cNvCxnSpPr>
          <p:nvPr/>
        </p:nvCxnSpPr>
        <p:spPr>
          <a:xfrm>
            <a:off x="8364070" y="2622171"/>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44402B0E-0688-6E40-B92A-8ADBABAB13A1}"/>
              </a:ext>
            </a:extLst>
          </p:cNvPr>
          <p:cNvCxnSpPr>
            <a:cxnSpLocks/>
          </p:cNvCxnSpPr>
          <p:nvPr/>
        </p:nvCxnSpPr>
        <p:spPr>
          <a:xfrm flipH="1">
            <a:off x="5943607" y="5490865"/>
            <a:ext cx="741825"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EA3EC33C-B9C6-6A4D-8B07-0B49FE059505}"/>
              </a:ext>
            </a:extLst>
          </p:cNvPr>
          <p:cNvSpPr txBox="1"/>
          <p:nvPr/>
        </p:nvSpPr>
        <p:spPr>
          <a:xfrm>
            <a:off x="4751303" y="5786720"/>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Gene set enrichment analysis</a:t>
            </a:r>
          </a:p>
        </p:txBody>
      </p:sp>
      <p:cxnSp>
        <p:nvCxnSpPr>
          <p:cNvPr id="93" name="Straight Arrow Connector 92">
            <a:extLst>
              <a:ext uri="{FF2B5EF4-FFF2-40B4-BE49-F238E27FC236}">
                <a16:creationId xmlns:a16="http://schemas.microsoft.com/office/drawing/2014/main" id="{4E0EDB79-E16C-4A4C-8876-B6081077015C}"/>
              </a:ext>
            </a:extLst>
          </p:cNvPr>
          <p:cNvCxnSpPr>
            <a:cxnSpLocks/>
          </p:cNvCxnSpPr>
          <p:nvPr/>
        </p:nvCxnSpPr>
        <p:spPr>
          <a:xfrm>
            <a:off x="7575182" y="4492911"/>
            <a:ext cx="3263142" cy="4704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3DB8B91-DC71-6148-83BD-1395C8170DBC}"/>
              </a:ext>
            </a:extLst>
          </p:cNvPr>
          <p:cNvCxnSpPr>
            <a:cxnSpLocks/>
          </p:cNvCxnSpPr>
          <p:nvPr/>
        </p:nvCxnSpPr>
        <p:spPr>
          <a:xfrm>
            <a:off x="9272313" y="5499411"/>
            <a:ext cx="1085296" cy="575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29008F4-EF04-E14A-BDCD-DFBE506363C4}"/>
              </a:ext>
            </a:extLst>
          </p:cNvPr>
          <p:cNvSpPr txBox="1"/>
          <p:nvPr/>
        </p:nvSpPr>
        <p:spPr>
          <a:xfrm>
            <a:off x="10793510" y="4724410"/>
            <a:ext cx="1331259" cy="914400"/>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Network analysis</a:t>
            </a:r>
          </a:p>
        </p:txBody>
      </p:sp>
      <p:cxnSp>
        <p:nvCxnSpPr>
          <p:cNvPr id="102" name="Straight Arrow Connector 101">
            <a:extLst>
              <a:ext uri="{FF2B5EF4-FFF2-40B4-BE49-F238E27FC236}">
                <a16:creationId xmlns:a16="http://schemas.microsoft.com/office/drawing/2014/main" id="{679EB924-8FBB-144D-B851-C5733EF3BD22}"/>
              </a:ext>
            </a:extLst>
          </p:cNvPr>
          <p:cNvCxnSpPr>
            <a:cxnSpLocks/>
          </p:cNvCxnSpPr>
          <p:nvPr/>
        </p:nvCxnSpPr>
        <p:spPr>
          <a:xfrm>
            <a:off x="9239808" y="5490865"/>
            <a:ext cx="2075897" cy="584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EDADB70F-C061-9940-9D53-175FFA94E96A}"/>
              </a:ext>
            </a:extLst>
          </p:cNvPr>
          <p:cNvSpPr txBox="1"/>
          <p:nvPr/>
        </p:nvSpPr>
        <p:spPr>
          <a:xfrm>
            <a:off x="11275353" y="604671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7" name="TextBox 46">
            <a:extLst>
              <a:ext uri="{FF2B5EF4-FFF2-40B4-BE49-F238E27FC236}">
                <a16:creationId xmlns:a16="http://schemas.microsoft.com/office/drawing/2014/main" id="{385C3FA9-2474-4D41-A269-9F34A28FC7CA}"/>
              </a:ext>
            </a:extLst>
          </p:cNvPr>
          <p:cNvSpPr txBox="1"/>
          <p:nvPr/>
        </p:nvSpPr>
        <p:spPr>
          <a:xfrm>
            <a:off x="2658038" y="1985681"/>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8" name="TextBox 47">
            <a:extLst>
              <a:ext uri="{FF2B5EF4-FFF2-40B4-BE49-F238E27FC236}">
                <a16:creationId xmlns:a16="http://schemas.microsoft.com/office/drawing/2014/main" id="{017495CF-ADB6-3D46-8EF4-D30BF9847C1C}"/>
              </a:ext>
            </a:extLst>
          </p:cNvPr>
          <p:cNvSpPr txBox="1"/>
          <p:nvPr/>
        </p:nvSpPr>
        <p:spPr>
          <a:xfrm>
            <a:off x="2317382" y="4883539"/>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1" name="TextBox 50">
            <a:extLst>
              <a:ext uri="{FF2B5EF4-FFF2-40B4-BE49-F238E27FC236}">
                <a16:creationId xmlns:a16="http://schemas.microsoft.com/office/drawing/2014/main" id="{9BFEDE36-D6CC-0E43-8985-5A0C4E09B3C2}"/>
              </a:ext>
            </a:extLst>
          </p:cNvPr>
          <p:cNvSpPr txBox="1"/>
          <p:nvPr/>
        </p:nvSpPr>
        <p:spPr>
          <a:xfrm>
            <a:off x="9531717" y="40345"/>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2" name="TextBox 51">
            <a:extLst>
              <a:ext uri="{FF2B5EF4-FFF2-40B4-BE49-F238E27FC236}">
                <a16:creationId xmlns:a16="http://schemas.microsoft.com/office/drawing/2014/main" id="{5AB9FAF0-4FE7-A540-9A5F-6358AFFF6DD7}"/>
              </a:ext>
            </a:extLst>
          </p:cNvPr>
          <p:cNvSpPr txBox="1"/>
          <p:nvPr/>
        </p:nvSpPr>
        <p:spPr>
          <a:xfrm>
            <a:off x="10464046" y="768704"/>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4" name="TextBox 53">
            <a:extLst>
              <a:ext uri="{FF2B5EF4-FFF2-40B4-BE49-F238E27FC236}">
                <a16:creationId xmlns:a16="http://schemas.microsoft.com/office/drawing/2014/main" id="{7EE5A67B-F4E3-4E46-8993-210D4AB2772D}"/>
              </a:ext>
            </a:extLst>
          </p:cNvPr>
          <p:cNvSpPr txBox="1"/>
          <p:nvPr/>
        </p:nvSpPr>
        <p:spPr>
          <a:xfrm>
            <a:off x="10177182" y="606464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5" name="TextBox 54">
            <a:extLst>
              <a:ext uri="{FF2B5EF4-FFF2-40B4-BE49-F238E27FC236}">
                <a16:creationId xmlns:a16="http://schemas.microsoft.com/office/drawing/2014/main" id="{672D1CF6-AB5A-5748-9FDD-2E327FA56A02}"/>
              </a:ext>
            </a:extLst>
          </p:cNvPr>
          <p:cNvSpPr txBox="1"/>
          <p:nvPr/>
        </p:nvSpPr>
        <p:spPr>
          <a:xfrm>
            <a:off x="443753" y="295835"/>
            <a:ext cx="3442447" cy="430306"/>
          </a:xfrm>
          <a:prstGeom prst="rect">
            <a:avLst/>
          </a:prstGeom>
          <a:noFill/>
          <a:ln>
            <a:noFill/>
          </a:ln>
        </p:spPr>
        <p:txBody>
          <a:bodyPr wrap="square" rtlCol="0" anchor="ctr" anchorCtr="0">
            <a:noAutofit/>
          </a:bodyPr>
          <a:lstStyle/>
          <a:p>
            <a:pPr>
              <a:spcAft>
                <a:spcPts val="600"/>
              </a:spcAft>
            </a:pPr>
            <a:r>
              <a:rPr lang="en-US" sz="2000" b="1" u="sng" dirty="0" err="1">
                <a:latin typeface="Helvetica" charset="0"/>
                <a:ea typeface="Times New Roman" charset="0"/>
                <a:cs typeface="Arial" charset="0"/>
              </a:rPr>
              <a:t>scRNA-seq</a:t>
            </a:r>
            <a:r>
              <a:rPr lang="en-US" sz="2000" b="1" u="sng" dirty="0">
                <a:latin typeface="Helvetica" charset="0"/>
                <a:ea typeface="Times New Roman" charset="0"/>
                <a:cs typeface="Arial" charset="0"/>
              </a:rPr>
              <a:t> steps:</a:t>
            </a:r>
          </a:p>
        </p:txBody>
      </p:sp>
    </p:spTree>
    <p:extLst>
      <p:ext uri="{BB962C8B-B14F-4D97-AF65-F5344CB8AC3E}">
        <p14:creationId xmlns:p14="http://schemas.microsoft.com/office/powerpoint/2010/main" val="3963484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E4DB01-45FC-B04F-916F-F440A0EBA2AD}"/>
              </a:ext>
            </a:extLst>
          </p:cNvPr>
          <p:cNvSpPr>
            <a:spLocks noGrp="1"/>
          </p:cNvSpPr>
          <p:nvPr>
            <p:ph type="title"/>
          </p:nvPr>
        </p:nvSpPr>
        <p:spPr/>
        <p:txBody>
          <a:bodyPr/>
          <a:lstStyle/>
          <a:p>
            <a:r>
              <a:rPr lang="en-US" dirty="0"/>
              <a:t>4. Normalization (30 mins)</a:t>
            </a:r>
          </a:p>
        </p:txBody>
      </p:sp>
      <p:sp>
        <p:nvSpPr>
          <p:cNvPr id="5" name="Text Placeholder 4">
            <a:extLst>
              <a:ext uri="{FF2B5EF4-FFF2-40B4-BE49-F238E27FC236}">
                <a16:creationId xmlns:a16="http://schemas.microsoft.com/office/drawing/2014/main" id="{519EDEBA-1386-824E-81FC-947FC20B2F7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62680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911088CA-0A2A-394C-B13F-C1C31B4BCED7}"/>
                  </a:ext>
                </a:extLst>
              </p:cNvPr>
              <p:cNvSpPr>
                <a:spLocks noGrp="1"/>
              </p:cNvSpPr>
              <p:nvPr>
                <p:ph type="body" sz="quarter" idx="10"/>
              </p:nvPr>
            </p:nvSpPr>
            <p:spPr>
              <a:xfrm>
                <a:off x="838200" y="1876483"/>
                <a:ext cx="6490447" cy="4262705"/>
              </a:xfrm>
            </p:spPr>
            <p:txBody>
              <a:bodyPr/>
              <a:lstStyle/>
              <a:p>
                <a:r>
                  <a:rPr lang="en-US" dirty="0"/>
                  <a:t>Variation in sequencing depth across single cells</a:t>
                </a:r>
              </a:p>
              <a:p>
                <a:pPr lvl="1">
                  <a:buFont typeface="Symbol" pitchFamily="2" charset="2"/>
                  <a:buChar char="Þ"/>
                </a:pPr>
                <a:r>
                  <a:rPr lang="en-US" dirty="0"/>
                  <a:t>10 out of 10k in Cell #1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10 out of 200k in Cell #2</a:t>
                </a:r>
              </a:p>
              <a:p>
                <a:pPr lvl="1">
                  <a:buFont typeface="Symbol" pitchFamily="2" charset="2"/>
                  <a:buChar char="Þ"/>
                </a:pPr>
                <a:endParaRPr lang="en-US" dirty="0"/>
              </a:p>
              <a:p>
                <a:r>
                  <a:rPr lang="en-US" dirty="0"/>
                  <a:t>True signal does not depend on sequencing depth</a:t>
                </a:r>
              </a:p>
              <a:p>
                <a:pPr lvl="1">
                  <a:buFont typeface="Symbol" pitchFamily="2" charset="2"/>
                  <a:buChar char="Þ"/>
                </a:pPr>
                <a:r>
                  <a:rPr lang="en-US" dirty="0"/>
                  <a:t>Normalized expression of gene should not depend on sequencing depth</a:t>
                </a:r>
              </a:p>
              <a:p>
                <a:pPr lvl="1">
                  <a:buFont typeface="Symbol" pitchFamily="2" charset="2"/>
                  <a:buChar char="Þ"/>
                </a:pPr>
                <a:r>
                  <a:rPr lang="en-US" dirty="0"/>
                  <a:t>Not true for raw data, i.e., raw data needs to be normalized</a:t>
                </a:r>
              </a:p>
            </p:txBody>
          </p:sp>
        </mc:Choice>
        <mc:Fallback xmlns="">
          <p:sp>
            <p:nvSpPr>
              <p:cNvPr id="5" name="Text Placeholder 4">
                <a:extLst>
                  <a:ext uri="{FF2B5EF4-FFF2-40B4-BE49-F238E27FC236}">
                    <a16:creationId xmlns:a16="http://schemas.microsoft.com/office/drawing/2014/main" id="{911088CA-0A2A-394C-B13F-C1C31B4BCED7}"/>
                  </a:ext>
                </a:extLst>
              </p:cNvPr>
              <p:cNvSpPr>
                <a:spLocks noGrp="1" noRot="1" noChangeAspect="1" noMove="1" noResize="1" noEditPoints="1" noAdjustHandles="1" noChangeArrowheads="1" noChangeShapeType="1" noTextEdit="1"/>
              </p:cNvSpPr>
              <p:nvPr>
                <p:ph type="body" sz="quarter" idx="10"/>
              </p:nvPr>
            </p:nvSpPr>
            <p:spPr>
              <a:xfrm>
                <a:off x="838200" y="1876483"/>
                <a:ext cx="6490447" cy="4262705"/>
              </a:xfrm>
              <a:blipFill>
                <a:blip r:embed="rId3"/>
                <a:stretch>
                  <a:fillRect t="-3571" r="-4297" b="-3274"/>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4B788EC4-AF4D-CA44-806C-13863077C892}"/>
              </a:ext>
            </a:extLst>
          </p:cNvPr>
          <p:cNvSpPr>
            <a:spLocks noGrp="1"/>
          </p:cNvSpPr>
          <p:nvPr>
            <p:ph type="title"/>
          </p:nvPr>
        </p:nvSpPr>
        <p:spPr/>
        <p:txBody>
          <a:bodyPr/>
          <a:lstStyle/>
          <a:p>
            <a:r>
              <a:rPr lang="en-US" dirty="0"/>
              <a:t>Why need to normalize?</a:t>
            </a:r>
          </a:p>
        </p:txBody>
      </p:sp>
      <p:pic>
        <p:nvPicPr>
          <p:cNvPr id="7" name="Picture 6">
            <a:extLst>
              <a:ext uri="{FF2B5EF4-FFF2-40B4-BE49-F238E27FC236}">
                <a16:creationId xmlns:a16="http://schemas.microsoft.com/office/drawing/2014/main" id="{3AA90B25-BC7E-EA44-BF4D-8455C61F9BA2}"/>
              </a:ext>
            </a:extLst>
          </p:cNvPr>
          <p:cNvPicPr>
            <a:picLocks noChangeAspect="1"/>
          </p:cNvPicPr>
          <p:nvPr/>
        </p:nvPicPr>
        <p:blipFill>
          <a:blip r:embed="rId4"/>
          <a:stretch>
            <a:fillRect/>
          </a:stretch>
        </p:blipFill>
        <p:spPr>
          <a:xfrm>
            <a:off x="7647642" y="1876482"/>
            <a:ext cx="3392394" cy="4262705"/>
          </a:xfrm>
          <a:prstGeom prst="rect">
            <a:avLst/>
          </a:prstGeom>
        </p:spPr>
      </p:pic>
      <p:sp>
        <p:nvSpPr>
          <p:cNvPr id="8" name="TextBox 7">
            <a:extLst>
              <a:ext uri="{FF2B5EF4-FFF2-40B4-BE49-F238E27FC236}">
                <a16:creationId xmlns:a16="http://schemas.microsoft.com/office/drawing/2014/main" id="{929AC747-FF84-5A4F-91E6-CBD5A1A0DB6F}"/>
              </a:ext>
            </a:extLst>
          </p:cNvPr>
          <p:cNvSpPr txBox="1"/>
          <p:nvPr/>
        </p:nvSpPr>
        <p:spPr>
          <a:xfrm>
            <a:off x="7647642" y="1876483"/>
            <a:ext cx="272676" cy="355729"/>
          </a:xfrm>
          <a:prstGeom prst="rect">
            <a:avLst/>
          </a:prstGeom>
          <a:solidFill>
            <a:schemeClr val="bg1"/>
          </a:solidFill>
          <a:ln>
            <a:noFill/>
          </a:ln>
        </p:spPr>
        <p:txBody>
          <a:bodyPr wrap="square" rtlCol="0" anchor="ctr" anchorCtr="0">
            <a:noAutofit/>
          </a:bodyPr>
          <a:lstStyle/>
          <a:p>
            <a:pPr>
              <a:spcAft>
                <a:spcPts val="600"/>
              </a:spcAft>
            </a:pPr>
            <a:endParaRPr lang="en-US" sz="2000" dirty="0" err="1">
              <a:latin typeface="Helvetica" charset="0"/>
              <a:ea typeface="Times New Roman" charset="0"/>
              <a:cs typeface="Arial" charset="0"/>
            </a:endParaRPr>
          </a:p>
        </p:txBody>
      </p:sp>
      <p:sp>
        <p:nvSpPr>
          <p:cNvPr id="9" name="TextBox 8">
            <a:extLst>
              <a:ext uri="{FF2B5EF4-FFF2-40B4-BE49-F238E27FC236}">
                <a16:creationId xmlns:a16="http://schemas.microsoft.com/office/drawing/2014/main" id="{B3EF27BE-07FE-E749-A17D-ADC4900C8A36}"/>
              </a:ext>
            </a:extLst>
          </p:cNvPr>
          <p:cNvSpPr txBox="1"/>
          <p:nvPr/>
        </p:nvSpPr>
        <p:spPr>
          <a:xfrm>
            <a:off x="8108575" y="6347011"/>
            <a:ext cx="3052483" cy="497541"/>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(Image from </a:t>
            </a:r>
            <a:r>
              <a:rPr lang="en-US" sz="1200" dirty="0" err="1">
                <a:latin typeface="Helvetica" charset="0"/>
                <a:ea typeface="Times New Roman" charset="0"/>
                <a:cs typeface="Arial" charset="0"/>
              </a:rPr>
              <a:t>Hafemeister</a:t>
            </a:r>
            <a:r>
              <a:rPr lang="en-US" sz="1200" dirty="0">
                <a:latin typeface="Helvetica" charset="0"/>
                <a:ea typeface="Times New Roman" charset="0"/>
                <a:cs typeface="Arial" charset="0"/>
              </a:rPr>
              <a:t> and </a:t>
            </a:r>
            <a:r>
              <a:rPr lang="en-US" sz="1200" dirty="0" err="1">
                <a:latin typeface="Helvetica" charset="0"/>
                <a:ea typeface="Times New Roman" charset="0"/>
                <a:cs typeface="Arial" charset="0"/>
              </a:rPr>
              <a:t>Satija</a:t>
            </a:r>
            <a:r>
              <a:rPr lang="en-US" sz="1200" dirty="0">
                <a:latin typeface="Helvetica" charset="0"/>
                <a:ea typeface="Times New Roman" charset="0"/>
                <a:cs typeface="Arial" charset="0"/>
              </a:rPr>
              <a:t>, 2019)</a:t>
            </a:r>
          </a:p>
        </p:txBody>
      </p:sp>
    </p:spTree>
    <p:extLst>
      <p:ext uri="{BB962C8B-B14F-4D97-AF65-F5344CB8AC3E}">
        <p14:creationId xmlns:p14="http://schemas.microsoft.com/office/powerpoint/2010/main" val="2832635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366248-8411-7E49-9224-2A6ED3F76B09}"/>
              </a:ext>
            </a:extLst>
          </p:cNvPr>
          <p:cNvSpPr>
            <a:spLocks noGrp="1"/>
          </p:cNvSpPr>
          <p:nvPr>
            <p:ph type="title"/>
          </p:nvPr>
        </p:nvSpPr>
        <p:spPr/>
        <p:txBody>
          <a:bodyPr>
            <a:noAutofit/>
          </a:bodyPr>
          <a:lstStyle/>
          <a:p>
            <a:r>
              <a:rPr lang="en-US" sz="3200" dirty="0"/>
              <a:t>Raw counts divided by total sequencing depth (relative counts) are not properly normalized </a:t>
            </a:r>
            <a:endParaRPr lang="en-US" sz="2400" dirty="0"/>
          </a:p>
        </p:txBody>
      </p:sp>
      <p:pic>
        <p:nvPicPr>
          <p:cNvPr id="13" name="Picture 12">
            <a:extLst>
              <a:ext uri="{FF2B5EF4-FFF2-40B4-BE49-F238E27FC236}">
                <a16:creationId xmlns:a16="http://schemas.microsoft.com/office/drawing/2014/main" id="{8065728B-69F5-F04D-BB19-11DFECE617E4}"/>
              </a:ext>
            </a:extLst>
          </p:cNvPr>
          <p:cNvPicPr>
            <a:picLocks noChangeAspect="1"/>
          </p:cNvPicPr>
          <p:nvPr/>
        </p:nvPicPr>
        <p:blipFill>
          <a:blip r:embed="rId2"/>
          <a:stretch>
            <a:fillRect/>
          </a:stretch>
        </p:blipFill>
        <p:spPr>
          <a:xfrm>
            <a:off x="3414437" y="1844637"/>
            <a:ext cx="3752850" cy="4462034"/>
          </a:xfrm>
          <a:prstGeom prst="rect">
            <a:avLst/>
          </a:prstGeom>
        </p:spPr>
      </p:pic>
      <p:sp>
        <p:nvSpPr>
          <p:cNvPr id="15" name="TextBox 14">
            <a:extLst>
              <a:ext uri="{FF2B5EF4-FFF2-40B4-BE49-F238E27FC236}">
                <a16:creationId xmlns:a16="http://schemas.microsoft.com/office/drawing/2014/main" id="{C3E18C35-6F53-FE4C-94E6-B938A8220A37}"/>
              </a:ext>
            </a:extLst>
          </p:cNvPr>
          <p:cNvSpPr txBox="1"/>
          <p:nvPr/>
        </p:nvSpPr>
        <p:spPr>
          <a:xfrm>
            <a:off x="8108575" y="6347011"/>
            <a:ext cx="3052483" cy="497541"/>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(Image from </a:t>
            </a:r>
            <a:r>
              <a:rPr lang="en-US" sz="1200" dirty="0" err="1">
                <a:latin typeface="Helvetica" charset="0"/>
                <a:ea typeface="Times New Roman" charset="0"/>
                <a:cs typeface="Arial" charset="0"/>
              </a:rPr>
              <a:t>Hafemeister</a:t>
            </a:r>
            <a:r>
              <a:rPr lang="en-US" sz="1200" dirty="0">
                <a:latin typeface="Helvetica" charset="0"/>
                <a:ea typeface="Times New Roman" charset="0"/>
                <a:cs typeface="Arial" charset="0"/>
              </a:rPr>
              <a:t> and </a:t>
            </a:r>
            <a:r>
              <a:rPr lang="en-US" sz="1200" dirty="0" err="1">
                <a:latin typeface="Helvetica" charset="0"/>
                <a:ea typeface="Times New Roman" charset="0"/>
                <a:cs typeface="Arial" charset="0"/>
              </a:rPr>
              <a:t>Satija</a:t>
            </a:r>
            <a:r>
              <a:rPr lang="en-US" sz="1200" dirty="0">
                <a:latin typeface="Helvetica" charset="0"/>
                <a:ea typeface="Times New Roman" charset="0"/>
                <a:cs typeface="Arial" charset="0"/>
              </a:rPr>
              <a:t>, 2019)</a:t>
            </a:r>
          </a:p>
        </p:txBody>
      </p:sp>
    </p:spTree>
    <p:extLst>
      <p:ext uri="{BB962C8B-B14F-4D97-AF65-F5344CB8AC3E}">
        <p14:creationId xmlns:p14="http://schemas.microsoft.com/office/powerpoint/2010/main" val="726110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419695-7956-564C-8AF3-A15CB07056D9}"/>
              </a:ext>
            </a:extLst>
          </p:cNvPr>
          <p:cNvSpPr>
            <a:spLocks noGrp="1"/>
          </p:cNvSpPr>
          <p:nvPr>
            <p:ph type="body" sz="quarter" idx="10"/>
          </p:nvPr>
        </p:nvSpPr>
        <p:spPr>
          <a:xfrm>
            <a:off x="838200" y="1876483"/>
            <a:ext cx="10515600" cy="5535874"/>
          </a:xfrm>
        </p:spPr>
        <p:txBody>
          <a:bodyPr/>
          <a:lstStyle/>
          <a:p>
            <a:r>
              <a:rPr lang="en-US" sz="2400" dirty="0"/>
              <a:t>Inspired by bulk RNA-</a:t>
            </a:r>
            <a:r>
              <a:rPr lang="en-US" sz="2400" dirty="0" err="1"/>
              <a:t>seq</a:t>
            </a:r>
            <a:r>
              <a:rPr lang="en-US" sz="2400" dirty="0"/>
              <a:t> data</a:t>
            </a:r>
          </a:p>
          <a:p>
            <a:pPr lvl="1"/>
            <a:r>
              <a:rPr lang="en-US" sz="2000" dirty="0"/>
              <a:t>Reason 1:</a:t>
            </a:r>
          </a:p>
          <a:p>
            <a:pPr lvl="2"/>
            <a:r>
              <a:rPr lang="en-US" sz="1800" dirty="0"/>
              <a:t>gene counts range over several orders of magnitude in bulk data</a:t>
            </a:r>
          </a:p>
          <a:p>
            <a:pPr lvl="2"/>
            <a:r>
              <a:rPr lang="en-US" sz="1800" dirty="0"/>
              <a:t>direct comparison of large numbers not ideal</a:t>
            </a:r>
          </a:p>
          <a:p>
            <a:pPr lvl="2"/>
            <a:r>
              <a:rPr lang="en-US" sz="1800" dirty="0"/>
              <a:t>log-normalization enables interpretation of differences as log of fold change</a:t>
            </a:r>
          </a:p>
          <a:p>
            <a:pPr lvl="1"/>
            <a:r>
              <a:rPr lang="en-US" sz="2000" dirty="0"/>
              <a:t>Reason 2:</a:t>
            </a:r>
          </a:p>
          <a:p>
            <a:pPr lvl="2"/>
            <a:r>
              <a:rPr lang="en-US" sz="1800" dirty="0"/>
              <a:t>variance of a gene’s counts is proportional to its mean</a:t>
            </a:r>
          </a:p>
          <a:p>
            <a:pPr lvl="2"/>
            <a:r>
              <a:rPr lang="en-US" sz="1800" dirty="0"/>
              <a:t>log-normalization prevents highly expressed genes from dominating analysis</a:t>
            </a:r>
          </a:p>
          <a:p>
            <a:pPr lvl="2"/>
            <a:endParaRPr lang="en-US" sz="500" dirty="0"/>
          </a:p>
          <a:p>
            <a:r>
              <a:rPr lang="en-US" sz="2400" dirty="0"/>
              <a:t>Before UMI usage in </a:t>
            </a:r>
            <a:r>
              <a:rPr lang="en-US" sz="2400" dirty="0" err="1"/>
              <a:t>scRNA-seq</a:t>
            </a:r>
            <a:endParaRPr lang="en-US" sz="2400" dirty="0"/>
          </a:p>
          <a:p>
            <a:pPr lvl="1"/>
            <a:r>
              <a:rPr lang="en-US" sz="2000" dirty="0"/>
              <a:t>single-cell data had counts ranging over several orders of magnitude</a:t>
            </a:r>
          </a:p>
          <a:p>
            <a:pPr marL="457200" lvl="1" indent="0">
              <a:buNone/>
            </a:pPr>
            <a:r>
              <a:rPr lang="en-US" sz="2000" dirty="0"/>
              <a:t>    =&gt; log-normalization was adopted</a:t>
            </a:r>
          </a:p>
          <a:p>
            <a:pPr lvl="1"/>
            <a:r>
              <a:rPr lang="en-US" sz="2000" dirty="0"/>
              <a:t>UMI data have lots of zeros and do not have large counts but log-normalized</a:t>
            </a:r>
          </a:p>
          <a:p>
            <a:pPr marL="457200" lvl="1" indent="0">
              <a:buNone/>
            </a:pPr>
            <a:endParaRPr lang="en-US" sz="2000" dirty="0"/>
          </a:p>
          <a:p>
            <a:pPr lvl="2"/>
            <a:endParaRPr lang="en-US" sz="1800" dirty="0"/>
          </a:p>
          <a:p>
            <a:pPr lvl="1"/>
            <a:endParaRPr lang="en-US" sz="2000" dirty="0"/>
          </a:p>
          <a:p>
            <a:pPr lvl="1"/>
            <a:endParaRPr lang="en-US" sz="2000" dirty="0"/>
          </a:p>
        </p:txBody>
      </p:sp>
      <p:sp>
        <p:nvSpPr>
          <p:cNvPr id="3" name="Title 2">
            <a:extLst>
              <a:ext uri="{FF2B5EF4-FFF2-40B4-BE49-F238E27FC236}">
                <a16:creationId xmlns:a16="http://schemas.microsoft.com/office/drawing/2014/main" id="{7E6FACDD-D6B6-884B-A882-3522EC52CECA}"/>
              </a:ext>
            </a:extLst>
          </p:cNvPr>
          <p:cNvSpPr>
            <a:spLocks noGrp="1"/>
          </p:cNvSpPr>
          <p:nvPr>
            <p:ph type="title"/>
          </p:nvPr>
        </p:nvSpPr>
        <p:spPr/>
        <p:txBody>
          <a:bodyPr>
            <a:normAutofit/>
          </a:bodyPr>
          <a:lstStyle/>
          <a:p>
            <a:r>
              <a:rPr lang="en-US" sz="2700" dirty="0"/>
              <a:t>Standard workflows in Seurat and </a:t>
            </a:r>
            <a:r>
              <a:rPr lang="en-US" sz="2700" dirty="0" err="1"/>
              <a:t>scanpy</a:t>
            </a:r>
            <a:r>
              <a:rPr lang="en-US" sz="2700" dirty="0"/>
              <a:t> utilize log-normalization</a:t>
            </a:r>
            <a:br>
              <a:rPr lang="en-US" sz="2700" dirty="0"/>
            </a:br>
            <a:r>
              <a:rPr lang="en-US" sz="2400" dirty="0"/>
              <a:t>Steps: 1. Divide by total, 2. Scale and add pseudo-count, 3. log-transform</a:t>
            </a:r>
            <a:endParaRPr lang="en-US" sz="3600" dirty="0"/>
          </a:p>
        </p:txBody>
      </p:sp>
    </p:spTree>
    <p:extLst>
      <p:ext uri="{BB962C8B-B14F-4D97-AF65-F5344CB8AC3E}">
        <p14:creationId xmlns:p14="http://schemas.microsoft.com/office/powerpoint/2010/main" val="329126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8CC8D7-BF93-7742-87B6-3886F374CD99}"/>
              </a:ext>
            </a:extLst>
          </p:cNvPr>
          <p:cNvPicPr>
            <a:picLocks noChangeAspect="1"/>
          </p:cNvPicPr>
          <p:nvPr/>
        </p:nvPicPr>
        <p:blipFill>
          <a:blip r:embed="rId2"/>
          <a:stretch>
            <a:fillRect/>
          </a:stretch>
        </p:blipFill>
        <p:spPr>
          <a:xfrm>
            <a:off x="9103659" y="4018918"/>
            <a:ext cx="2017058" cy="1919447"/>
          </a:xfrm>
          <a:prstGeom prst="rect">
            <a:avLst/>
          </a:prstGeom>
        </p:spPr>
      </p:pic>
      <p:pic>
        <p:nvPicPr>
          <p:cNvPr id="16" name="Picture 15">
            <a:extLst>
              <a:ext uri="{FF2B5EF4-FFF2-40B4-BE49-F238E27FC236}">
                <a16:creationId xmlns:a16="http://schemas.microsoft.com/office/drawing/2014/main" id="{9F7771FE-CD3C-2C48-8FF5-245AB99E11D6}"/>
              </a:ext>
            </a:extLst>
          </p:cNvPr>
          <p:cNvPicPr>
            <a:picLocks noChangeAspect="1"/>
          </p:cNvPicPr>
          <p:nvPr/>
        </p:nvPicPr>
        <p:blipFill>
          <a:blip r:embed="rId3"/>
          <a:stretch>
            <a:fillRect/>
          </a:stretch>
        </p:blipFill>
        <p:spPr>
          <a:xfrm>
            <a:off x="9146508" y="1751944"/>
            <a:ext cx="2005340" cy="425375"/>
          </a:xfrm>
          <a:prstGeom prst="rect">
            <a:avLst/>
          </a:prstGeom>
        </p:spPr>
      </p:pic>
      <p:sp>
        <p:nvSpPr>
          <p:cNvPr id="2" name="Text Placeholder 1">
            <a:extLst>
              <a:ext uri="{FF2B5EF4-FFF2-40B4-BE49-F238E27FC236}">
                <a16:creationId xmlns:a16="http://schemas.microsoft.com/office/drawing/2014/main" id="{A1615173-8D67-3145-A7E5-E9186AC66965}"/>
              </a:ext>
            </a:extLst>
          </p:cNvPr>
          <p:cNvSpPr>
            <a:spLocks noGrp="1"/>
          </p:cNvSpPr>
          <p:nvPr>
            <p:ph type="body" sz="quarter" idx="10"/>
          </p:nvPr>
        </p:nvSpPr>
        <p:spPr>
          <a:xfrm>
            <a:off x="582707" y="1970613"/>
            <a:ext cx="4187939" cy="4049827"/>
          </a:xfrm>
        </p:spPr>
        <p:txBody>
          <a:bodyPr/>
          <a:lstStyle/>
          <a:p>
            <a:pPr indent="-342900" algn="just"/>
            <a:r>
              <a:rPr lang="en-US" sz="2400" dirty="0"/>
              <a:t>Identical scaling for all genes =&gt; Different effects for genes with overall different expression levels</a:t>
            </a:r>
          </a:p>
          <a:p>
            <a:pPr indent="-342900" algn="just"/>
            <a:endParaRPr lang="en-US" sz="2400" dirty="0"/>
          </a:p>
          <a:p>
            <a:pPr indent="-342900" algn="just"/>
            <a:r>
              <a:rPr lang="en-US" sz="2400" dirty="0"/>
              <a:t>Comparison of a dataset with its down-sampled version identified &gt;2000 DE genes at FDR&lt;0.01!</a:t>
            </a:r>
          </a:p>
          <a:p>
            <a:pPr marL="571500" algn="just"/>
            <a:endParaRPr lang="en-US" sz="2400" dirty="0"/>
          </a:p>
          <a:p>
            <a:pPr marL="914400" lvl="1" indent="-457200" algn="just">
              <a:buFont typeface="+mj-lt"/>
              <a:buAutoNum type="arabicPeriod"/>
            </a:pPr>
            <a:endParaRPr lang="en-US" sz="2000" dirty="0"/>
          </a:p>
        </p:txBody>
      </p:sp>
      <p:sp>
        <p:nvSpPr>
          <p:cNvPr id="3" name="Title 2">
            <a:extLst>
              <a:ext uri="{FF2B5EF4-FFF2-40B4-BE49-F238E27FC236}">
                <a16:creationId xmlns:a16="http://schemas.microsoft.com/office/drawing/2014/main" id="{E0D16051-B4F8-F849-A786-34C2B54E0670}"/>
              </a:ext>
            </a:extLst>
          </p:cNvPr>
          <p:cNvSpPr>
            <a:spLocks noGrp="1"/>
          </p:cNvSpPr>
          <p:nvPr>
            <p:ph type="title"/>
          </p:nvPr>
        </p:nvSpPr>
        <p:spPr/>
        <p:txBody>
          <a:bodyPr>
            <a:noAutofit/>
          </a:bodyPr>
          <a:lstStyle/>
          <a:p>
            <a:r>
              <a:rPr lang="en-US" sz="2800" dirty="0"/>
              <a:t>Log-normalized counts not independent of total count </a:t>
            </a:r>
          </a:p>
        </p:txBody>
      </p:sp>
      <p:pic>
        <p:nvPicPr>
          <p:cNvPr id="5" name="Picture 4">
            <a:extLst>
              <a:ext uri="{FF2B5EF4-FFF2-40B4-BE49-F238E27FC236}">
                <a16:creationId xmlns:a16="http://schemas.microsoft.com/office/drawing/2014/main" id="{E96D514C-3C8F-C645-8A2E-375185251C7D}"/>
              </a:ext>
            </a:extLst>
          </p:cNvPr>
          <p:cNvPicPr>
            <a:picLocks noChangeAspect="1"/>
          </p:cNvPicPr>
          <p:nvPr/>
        </p:nvPicPr>
        <p:blipFill>
          <a:blip r:embed="rId4"/>
          <a:stretch>
            <a:fillRect/>
          </a:stretch>
        </p:blipFill>
        <p:spPr>
          <a:xfrm>
            <a:off x="5121294" y="1876483"/>
            <a:ext cx="3343652" cy="4330439"/>
          </a:xfrm>
          <a:prstGeom prst="rect">
            <a:avLst/>
          </a:prstGeom>
        </p:spPr>
      </p:pic>
      <p:sp>
        <p:nvSpPr>
          <p:cNvPr id="6" name="TextBox 5">
            <a:extLst>
              <a:ext uri="{FF2B5EF4-FFF2-40B4-BE49-F238E27FC236}">
                <a16:creationId xmlns:a16="http://schemas.microsoft.com/office/drawing/2014/main" id="{C77FF74B-AC83-AD45-8436-BA2BE16A6C1E}"/>
              </a:ext>
            </a:extLst>
          </p:cNvPr>
          <p:cNvSpPr txBox="1"/>
          <p:nvPr/>
        </p:nvSpPr>
        <p:spPr>
          <a:xfrm>
            <a:off x="8108575" y="6347011"/>
            <a:ext cx="3052483" cy="497541"/>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(Figures from </a:t>
            </a:r>
            <a:r>
              <a:rPr lang="en-US" sz="1200" dirty="0" err="1">
                <a:latin typeface="Helvetica" charset="0"/>
                <a:ea typeface="Times New Roman" charset="0"/>
                <a:cs typeface="Arial" charset="0"/>
              </a:rPr>
              <a:t>Hafemeister</a:t>
            </a:r>
            <a:r>
              <a:rPr lang="en-US" sz="1200" dirty="0">
                <a:latin typeface="Helvetica" charset="0"/>
                <a:ea typeface="Times New Roman" charset="0"/>
                <a:cs typeface="Arial" charset="0"/>
              </a:rPr>
              <a:t> and </a:t>
            </a:r>
            <a:r>
              <a:rPr lang="en-US" sz="1200" dirty="0" err="1">
                <a:latin typeface="Helvetica" charset="0"/>
                <a:ea typeface="Times New Roman" charset="0"/>
                <a:cs typeface="Arial" charset="0"/>
              </a:rPr>
              <a:t>Satija</a:t>
            </a:r>
            <a:r>
              <a:rPr lang="en-US" sz="1200" dirty="0">
                <a:latin typeface="Helvetica" charset="0"/>
                <a:ea typeface="Times New Roman" charset="0"/>
                <a:cs typeface="Arial" charset="0"/>
              </a:rPr>
              <a:t>, 2019)</a:t>
            </a:r>
          </a:p>
        </p:txBody>
      </p:sp>
      <p:pic>
        <p:nvPicPr>
          <p:cNvPr id="10" name="Picture 9">
            <a:extLst>
              <a:ext uri="{FF2B5EF4-FFF2-40B4-BE49-F238E27FC236}">
                <a16:creationId xmlns:a16="http://schemas.microsoft.com/office/drawing/2014/main" id="{99041D2C-331C-6547-9423-3A6904950AA7}"/>
              </a:ext>
            </a:extLst>
          </p:cNvPr>
          <p:cNvPicPr>
            <a:picLocks noChangeAspect="1"/>
          </p:cNvPicPr>
          <p:nvPr/>
        </p:nvPicPr>
        <p:blipFill>
          <a:blip r:embed="rId5"/>
          <a:stretch>
            <a:fillRect/>
          </a:stretch>
        </p:blipFill>
        <p:spPr>
          <a:xfrm>
            <a:off x="9236319" y="5908456"/>
            <a:ext cx="1884398" cy="232903"/>
          </a:xfrm>
          <a:prstGeom prst="rect">
            <a:avLst/>
          </a:prstGeom>
        </p:spPr>
      </p:pic>
      <p:pic>
        <p:nvPicPr>
          <p:cNvPr id="12" name="Picture 11">
            <a:extLst>
              <a:ext uri="{FF2B5EF4-FFF2-40B4-BE49-F238E27FC236}">
                <a16:creationId xmlns:a16="http://schemas.microsoft.com/office/drawing/2014/main" id="{C0FCB2A6-C655-DA47-8507-B49F8D0A19D2}"/>
              </a:ext>
            </a:extLst>
          </p:cNvPr>
          <p:cNvPicPr>
            <a:picLocks noChangeAspect="1"/>
          </p:cNvPicPr>
          <p:nvPr/>
        </p:nvPicPr>
        <p:blipFill>
          <a:blip r:embed="rId6"/>
          <a:stretch>
            <a:fillRect/>
          </a:stretch>
        </p:blipFill>
        <p:spPr>
          <a:xfrm>
            <a:off x="8918446" y="4281910"/>
            <a:ext cx="262595" cy="1282674"/>
          </a:xfrm>
          <a:prstGeom prst="rect">
            <a:avLst/>
          </a:prstGeom>
        </p:spPr>
      </p:pic>
      <p:pic>
        <p:nvPicPr>
          <p:cNvPr id="14" name="Picture 13">
            <a:extLst>
              <a:ext uri="{FF2B5EF4-FFF2-40B4-BE49-F238E27FC236}">
                <a16:creationId xmlns:a16="http://schemas.microsoft.com/office/drawing/2014/main" id="{8E7E299F-EBF1-464D-91B9-91E01DB1611C}"/>
              </a:ext>
            </a:extLst>
          </p:cNvPr>
          <p:cNvPicPr>
            <a:picLocks noChangeAspect="1"/>
          </p:cNvPicPr>
          <p:nvPr/>
        </p:nvPicPr>
        <p:blipFill>
          <a:blip r:embed="rId7"/>
          <a:stretch>
            <a:fillRect/>
          </a:stretch>
        </p:blipFill>
        <p:spPr>
          <a:xfrm>
            <a:off x="9208333" y="2122015"/>
            <a:ext cx="1882183" cy="1430184"/>
          </a:xfrm>
          <a:prstGeom prst="rect">
            <a:avLst/>
          </a:prstGeom>
        </p:spPr>
      </p:pic>
      <p:pic>
        <p:nvPicPr>
          <p:cNvPr id="18" name="Picture 17">
            <a:extLst>
              <a:ext uri="{FF2B5EF4-FFF2-40B4-BE49-F238E27FC236}">
                <a16:creationId xmlns:a16="http://schemas.microsoft.com/office/drawing/2014/main" id="{36BFB849-931E-A84C-9430-52AC0AC8DF4C}"/>
              </a:ext>
            </a:extLst>
          </p:cNvPr>
          <p:cNvPicPr>
            <a:picLocks noChangeAspect="1"/>
          </p:cNvPicPr>
          <p:nvPr/>
        </p:nvPicPr>
        <p:blipFill>
          <a:blip r:embed="rId8"/>
          <a:stretch>
            <a:fillRect/>
          </a:stretch>
        </p:blipFill>
        <p:spPr>
          <a:xfrm>
            <a:off x="8882048" y="2408533"/>
            <a:ext cx="307789" cy="989322"/>
          </a:xfrm>
          <a:prstGeom prst="rect">
            <a:avLst/>
          </a:prstGeom>
        </p:spPr>
      </p:pic>
      <p:sp>
        <p:nvSpPr>
          <p:cNvPr id="19" name="TextBox 18">
            <a:extLst>
              <a:ext uri="{FF2B5EF4-FFF2-40B4-BE49-F238E27FC236}">
                <a16:creationId xmlns:a16="http://schemas.microsoft.com/office/drawing/2014/main" id="{E0B08D25-B37E-0E40-BF0D-BBF8DE55E141}"/>
              </a:ext>
            </a:extLst>
          </p:cNvPr>
          <p:cNvSpPr txBox="1"/>
          <p:nvPr/>
        </p:nvSpPr>
        <p:spPr>
          <a:xfrm>
            <a:off x="8810331" y="1925863"/>
            <a:ext cx="376518" cy="290224"/>
          </a:xfrm>
          <a:prstGeom prst="rect">
            <a:avLst/>
          </a:prstGeom>
          <a:noFill/>
          <a:ln>
            <a:noFill/>
          </a:ln>
        </p:spPr>
        <p:txBody>
          <a:bodyPr wrap="none" rtlCol="0" anchor="ctr" anchorCtr="0">
            <a:noAutofit/>
          </a:bodyPr>
          <a:lstStyle/>
          <a:p>
            <a:pPr>
              <a:spcAft>
                <a:spcPts val="600"/>
              </a:spcAft>
            </a:pPr>
            <a:r>
              <a:rPr lang="en-US" sz="2000" b="1" dirty="0">
                <a:latin typeface="Helvetica" charset="0"/>
                <a:ea typeface="Times New Roman" charset="0"/>
                <a:cs typeface="Arial" charset="0"/>
              </a:rPr>
              <a:t>b</a:t>
            </a:r>
          </a:p>
        </p:txBody>
      </p:sp>
      <p:sp>
        <p:nvSpPr>
          <p:cNvPr id="20" name="TextBox 19">
            <a:extLst>
              <a:ext uri="{FF2B5EF4-FFF2-40B4-BE49-F238E27FC236}">
                <a16:creationId xmlns:a16="http://schemas.microsoft.com/office/drawing/2014/main" id="{7F5BBB58-6330-0F44-A13F-F2F5B0A5CC70}"/>
              </a:ext>
            </a:extLst>
          </p:cNvPr>
          <p:cNvSpPr txBox="1"/>
          <p:nvPr/>
        </p:nvSpPr>
        <p:spPr>
          <a:xfrm>
            <a:off x="5087471" y="1901879"/>
            <a:ext cx="376518" cy="290224"/>
          </a:xfrm>
          <a:prstGeom prst="rect">
            <a:avLst/>
          </a:prstGeom>
          <a:noFill/>
          <a:ln>
            <a:noFill/>
          </a:ln>
        </p:spPr>
        <p:txBody>
          <a:bodyPr wrap="none" rtlCol="0" anchor="ctr" anchorCtr="0">
            <a:noAutofit/>
          </a:bodyPr>
          <a:lstStyle/>
          <a:p>
            <a:pPr>
              <a:spcAft>
                <a:spcPts val="600"/>
              </a:spcAft>
            </a:pPr>
            <a:r>
              <a:rPr lang="en-US" sz="2000" b="1" dirty="0">
                <a:latin typeface="Helvetica" charset="0"/>
                <a:ea typeface="Times New Roman" charset="0"/>
                <a:cs typeface="Arial" charset="0"/>
              </a:rPr>
              <a:t>a</a:t>
            </a:r>
          </a:p>
        </p:txBody>
      </p:sp>
      <p:sp>
        <p:nvSpPr>
          <p:cNvPr id="21" name="TextBox 20">
            <a:extLst>
              <a:ext uri="{FF2B5EF4-FFF2-40B4-BE49-F238E27FC236}">
                <a16:creationId xmlns:a16="http://schemas.microsoft.com/office/drawing/2014/main" id="{3D9AA3C3-325B-1B4C-A2F4-6763A84130BE}"/>
              </a:ext>
            </a:extLst>
          </p:cNvPr>
          <p:cNvSpPr txBox="1"/>
          <p:nvPr/>
        </p:nvSpPr>
        <p:spPr>
          <a:xfrm>
            <a:off x="8882049" y="3960845"/>
            <a:ext cx="376518" cy="290224"/>
          </a:xfrm>
          <a:prstGeom prst="rect">
            <a:avLst/>
          </a:prstGeom>
          <a:noFill/>
          <a:ln>
            <a:noFill/>
          </a:ln>
        </p:spPr>
        <p:txBody>
          <a:bodyPr wrap="none" rtlCol="0" anchor="ctr" anchorCtr="0">
            <a:noAutofit/>
          </a:bodyPr>
          <a:lstStyle/>
          <a:p>
            <a:pPr>
              <a:spcAft>
                <a:spcPts val="600"/>
              </a:spcAft>
            </a:pPr>
            <a:r>
              <a:rPr lang="en-US" sz="2000" b="1" dirty="0">
                <a:latin typeface="Helvetica" charset="0"/>
                <a:ea typeface="Times New Roman" charset="0"/>
                <a:cs typeface="Arial" charset="0"/>
              </a:rPr>
              <a:t>c</a:t>
            </a:r>
          </a:p>
        </p:txBody>
      </p:sp>
      <p:pic>
        <p:nvPicPr>
          <p:cNvPr id="23" name="Picture 22">
            <a:extLst>
              <a:ext uri="{FF2B5EF4-FFF2-40B4-BE49-F238E27FC236}">
                <a16:creationId xmlns:a16="http://schemas.microsoft.com/office/drawing/2014/main" id="{E886734B-90E0-A945-86B6-B25BB6B3EC0B}"/>
              </a:ext>
            </a:extLst>
          </p:cNvPr>
          <p:cNvPicPr>
            <a:picLocks noChangeAspect="1"/>
          </p:cNvPicPr>
          <p:nvPr/>
        </p:nvPicPr>
        <p:blipFill>
          <a:blip r:embed="rId9"/>
          <a:stretch>
            <a:fillRect/>
          </a:stretch>
        </p:blipFill>
        <p:spPr>
          <a:xfrm>
            <a:off x="9695918" y="3580074"/>
            <a:ext cx="752447" cy="247515"/>
          </a:xfrm>
          <a:prstGeom prst="rect">
            <a:avLst/>
          </a:prstGeom>
        </p:spPr>
      </p:pic>
    </p:spTree>
    <p:extLst>
      <p:ext uri="{BB962C8B-B14F-4D97-AF65-F5344CB8AC3E}">
        <p14:creationId xmlns:p14="http://schemas.microsoft.com/office/powerpoint/2010/main" val="253114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11A0F-9835-2B4F-B63A-648A9CF893E1}"/>
              </a:ext>
            </a:extLst>
          </p:cNvPr>
          <p:cNvSpPr>
            <a:spLocks noGrp="1"/>
          </p:cNvSpPr>
          <p:nvPr>
            <p:ph type="title"/>
          </p:nvPr>
        </p:nvSpPr>
        <p:spPr/>
        <p:txBody>
          <a:bodyPr>
            <a:normAutofit/>
          </a:bodyPr>
          <a:lstStyle/>
          <a:p>
            <a:r>
              <a:rPr lang="en-US" sz="3600" dirty="0"/>
              <a:t>log-transformation distorts the count distributions</a:t>
            </a:r>
          </a:p>
        </p:txBody>
      </p:sp>
      <p:pic>
        <p:nvPicPr>
          <p:cNvPr id="5" name="Picture 4">
            <a:extLst>
              <a:ext uri="{FF2B5EF4-FFF2-40B4-BE49-F238E27FC236}">
                <a16:creationId xmlns:a16="http://schemas.microsoft.com/office/drawing/2014/main" id="{BD973905-5613-E941-904E-D39BF7433E27}"/>
              </a:ext>
            </a:extLst>
          </p:cNvPr>
          <p:cNvPicPr>
            <a:picLocks noChangeAspect="1"/>
          </p:cNvPicPr>
          <p:nvPr/>
        </p:nvPicPr>
        <p:blipFill rotWithShape="1">
          <a:blip r:embed="rId3"/>
          <a:srcRect r="48922"/>
          <a:stretch/>
        </p:blipFill>
        <p:spPr>
          <a:xfrm>
            <a:off x="645459" y="1801906"/>
            <a:ext cx="2971803" cy="5056094"/>
          </a:xfrm>
          <a:prstGeom prst="rect">
            <a:avLst/>
          </a:prstGeom>
        </p:spPr>
      </p:pic>
      <p:pic>
        <p:nvPicPr>
          <p:cNvPr id="7" name="Picture 6">
            <a:extLst>
              <a:ext uri="{FF2B5EF4-FFF2-40B4-BE49-F238E27FC236}">
                <a16:creationId xmlns:a16="http://schemas.microsoft.com/office/drawing/2014/main" id="{7937AD94-6AD0-5846-9081-420F702C0E27}"/>
              </a:ext>
            </a:extLst>
          </p:cNvPr>
          <p:cNvPicPr>
            <a:picLocks noChangeAspect="1"/>
          </p:cNvPicPr>
          <p:nvPr/>
        </p:nvPicPr>
        <p:blipFill>
          <a:blip r:embed="rId4"/>
          <a:stretch>
            <a:fillRect/>
          </a:stretch>
        </p:blipFill>
        <p:spPr>
          <a:xfrm>
            <a:off x="4020671" y="2770094"/>
            <a:ext cx="7490012" cy="2138082"/>
          </a:xfrm>
          <a:prstGeom prst="rect">
            <a:avLst/>
          </a:prstGeom>
        </p:spPr>
      </p:pic>
      <p:sp>
        <p:nvSpPr>
          <p:cNvPr id="8" name="TextBox 7">
            <a:extLst>
              <a:ext uri="{FF2B5EF4-FFF2-40B4-BE49-F238E27FC236}">
                <a16:creationId xmlns:a16="http://schemas.microsoft.com/office/drawing/2014/main" id="{EE0E7453-8D37-EA4A-8D18-A51E2DC4478D}"/>
              </a:ext>
            </a:extLst>
          </p:cNvPr>
          <p:cNvSpPr txBox="1"/>
          <p:nvPr/>
        </p:nvSpPr>
        <p:spPr>
          <a:xfrm>
            <a:off x="4693023" y="5392272"/>
            <a:ext cx="6817659" cy="820270"/>
          </a:xfrm>
          <a:prstGeom prst="rect">
            <a:avLst/>
          </a:prstGeom>
          <a:noFill/>
          <a:ln>
            <a:solidFill>
              <a:schemeClr val="accent1">
                <a:shade val="50000"/>
              </a:schemeClr>
            </a:solidFill>
          </a:ln>
        </p:spPr>
        <p:txBody>
          <a:bodyPr wrap="square" rtlCol="0" anchor="ctr" anchorCtr="0">
            <a:noAutofit/>
          </a:bodyPr>
          <a:lstStyle/>
          <a:p>
            <a:r>
              <a:rPr lang="en-US" dirty="0"/>
              <a:t>“… the log transformation is not necessary and in fact detrimental for the analysis of UMI counts”</a:t>
            </a:r>
            <a:r>
              <a:rPr lang="en-US" sz="2000" dirty="0">
                <a:latin typeface="Helvetica" charset="0"/>
                <a:cs typeface="Arial" charset="0"/>
              </a:rPr>
              <a:t> </a:t>
            </a:r>
            <a:r>
              <a:rPr lang="en-US" sz="1600" dirty="0">
                <a:latin typeface="Helvetica" charset="0"/>
                <a:cs typeface="Arial" charset="0"/>
              </a:rPr>
              <a:t>– Townes et al., 2019</a:t>
            </a:r>
            <a:endParaRPr lang="en-US" dirty="0"/>
          </a:p>
        </p:txBody>
      </p:sp>
      <p:sp>
        <p:nvSpPr>
          <p:cNvPr id="9" name="TextBox 8">
            <a:extLst>
              <a:ext uri="{FF2B5EF4-FFF2-40B4-BE49-F238E27FC236}">
                <a16:creationId xmlns:a16="http://schemas.microsoft.com/office/drawing/2014/main" id="{01FB819B-5BFD-7743-81E6-346E91F15CAC}"/>
              </a:ext>
            </a:extLst>
          </p:cNvPr>
          <p:cNvSpPr txBox="1"/>
          <p:nvPr/>
        </p:nvSpPr>
        <p:spPr>
          <a:xfrm>
            <a:off x="1976718" y="4074459"/>
            <a:ext cx="1344706" cy="242047"/>
          </a:xfrm>
          <a:prstGeom prst="rect">
            <a:avLst/>
          </a:prstGeom>
          <a:solidFill>
            <a:schemeClr val="bg1"/>
          </a:solidFill>
          <a:ln>
            <a:noFill/>
          </a:ln>
        </p:spPr>
        <p:txBody>
          <a:bodyPr wrap="square" rtlCol="0" anchor="ctr" anchorCtr="0">
            <a:noAutofit/>
          </a:bodyPr>
          <a:lstStyle/>
          <a:p>
            <a:pPr>
              <a:spcAft>
                <a:spcPts val="600"/>
              </a:spcAft>
            </a:pPr>
            <a:endParaRPr lang="en-US" sz="2000" dirty="0" err="1">
              <a:latin typeface="Helvetica" charset="0"/>
              <a:ea typeface="Times New Roman" charset="0"/>
              <a:cs typeface="Arial" charset="0"/>
            </a:endParaRPr>
          </a:p>
        </p:txBody>
      </p:sp>
      <p:sp>
        <p:nvSpPr>
          <p:cNvPr id="10" name="TextBox 9">
            <a:extLst>
              <a:ext uri="{FF2B5EF4-FFF2-40B4-BE49-F238E27FC236}">
                <a16:creationId xmlns:a16="http://schemas.microsoft.com/office/drawing/2014/main" id="{4A836F70-1B17-384F-8C66-0D7EEF12D107}"/>
              </a:ext>
            </a:extLst>
          </p:cNvPr>
          <p:cNvSpPr txBox="1"/>
          <p:nvPr/>
        </p:nvSpPr>
        <p:spPr>
          <a:xfrm>
            <a:off x="1976718" y="6548718"/>
            <a:ext cx="1344706" cy="242047"/>
          </a:xfrm>
          <a:prstGeom prst="rect">
            <a:avLst/>
          </a:prstGeom>
          <a:solidFill>
            <a:schemeClr val="bg1"/>
          </a:solidFill>
          <a:ln>
            <a:noFill/>
          </a:ln>
        </p:spPr>
        <p:txBody>
          <a:bodyPr wrap="squar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3956626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04EE59E3-EBEE-CB40-9E7C-B81B3647724B}"/>
                  </a:ext>
                </a:extLst>
              </p:cNvPr>
              <p:cNvSpPr>
                <a:spLocks noGrp="1"/>
              </p:cNvSpPr>
              <p:nvPr>
                <p:ph type="body" sz="quarter" idx="10"/>
              </p:nvPr>
            </p:nvSpPr>
            <p:spPr>
              <a:xfrm>
                <a:off x="649942" y="1876483"/>
                <a:ext cx="3572435" cy="3370410"/>
              </a:xfrm>
            </p:spPr>
            <p:txBody>
              <a:bodyPr/>
              <a:lstStyle/>
              <a:p>
                <a:r>
                  <a:rPr lang="en-US" sz="2400" dirty="0"/>
                  <a:t>Three steps:</a:t>
                </a:r>
              </a:p>
              <a:p>
                <a:pPr marL="914400" lvl="1" indent="-457200">
                  <a:buFont typeface="+mj-lt"/>
                  <a:buAutoNum type="arabicPeriod"/>
                </a:pPr>
                <a:r>
                  <a:rPr lang="en-US" sz="2000" dirty="0"/>
                  <a:t>Gene-wise GLM regression</a:t>
                </a:r>
              </a:p>
              <a:p>
                <a:pPr marL="457200" lvl="1" indent="0">
                  <a:buNone/>
                </a:pPr>
                <a:endParaRPr lang="en-US" sz="100" i="1" dirty="0">
                  <a:latin typeface="Cambria Math" panose="02040503050406030204" pitchFamily="18" charset="0"/>
                </a:endParaRPr>
              </a:p>
              <a:p>
                <a:pPr marL="457200" lvl="1" indent="0" algn="ctr">
                  <a:buNone/>
                </a:pPr>
                <a:r>
                  <a:rPr lang="en-US" sz="2000" i="1" dirty="0">
                    <a:latin typeface="Cambria Math" panose="02040503050406030204" pitchFamily="18" charset="0"/>
                  </a:rPr>
                  <a:t> </a:t>
                </a:r>
                <a14:m>
                  <m:oMath xmlns:m="http://schemas.openxmlformats.org/officeDocument/2006/math">
                    <m:func>
                      <m:funcPr>
                        <m:ctrlPr>
                          <a:rPr lang="en-US" sz="1600" i="1" smtClean="0">
                            <a:latin typeface="Cambria Math" panose="02040503050406030204" pitchFamily="18" charset="0"/>
                          </a:rPr>
                        </m:ctrlPr>
                      </m:funcPr>
                      <m:fName>
                        <m:r>
                          <m:rPr>
                            <m:sty m:val="p"/>
                          </m:rPr>
                          <a:rPr lang="en-US" sz="1600" i="0" smtClean="0">
                            <a:latin typeface="Cambria Math" panose="02040503050406030204" pitchFamily="18" charset="0"/>
                          </a:rPr>
                          <m:t>log</m:t>
                        </m:r>
                      </m:fName>
                      <m:e>
                        <m:d>
                          <m:dPr>
                            <m:ctrlPr>
                              <a:rPr lang="en-US" sz="1600" i="1" smtClean="0">
                                <a:latin typeface="Cambria Math" panose="02040503050406030204" pitchFamily="18" charset="0"/>
                              </a:rPr>
                            </m:ctrlPr>
                          </m:dPr>
                          <m:e>
                            <m:r>
                              <a:rPr lang="en-US" sz="1600" b="0" i="1" smtClean="0">
                                <a:latin typeface="Cambria Math" panose="02040503050406030204" pitchFamily="18" charset="0"/>
                              </a:rPr>
                              <m:t>𝐸</m:t>
                            </m:r>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𝑖𝑗</m:t>
                                    </m:r>
                                  </m:sub>
                                </m:sSub>
                              </m:e>
                            </m:d>
                          </m:e>
                        </m:d>
                        <m:r>
                          <a:rPr lang="en-US" sz="1600" b="0" i="1" smtClean="0">
                            <a:latin typeface="Cambria Math" panose="02040503050406030204" pitchFamily="18" charset="0"/>
                          </a:rPr>
                          <m:t>= </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𝛽</m:t>
                            </m:r>
                          </m:e>
                          <m:sub>
                            <m:r>
                              <a:rPr lang="en-US" sz="1600" b="0" i="1" smtClean="0">
                                <a:latin typeface="Cambria Math" panose="02040503050406030204" pitchFamily="18" charset="0"/>
                                <a:ea typeface="Cambria Math" panose="02040503050406030204" pitchFamily="18" charset="0"/>
                              </a:rPr>
                              <m:t>0</m:t>
                            </m:r>
                          </m:sub>
                        </m:sSub>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𝛽</m:t>
                            </m:r>
                          </m:e>
                          <m:sub>
                            <m:r>
                              <a:rPr lang="en-US" sz="1600" b="0" i="1" smtClean="0">
                                <a:latin typeface="Cambria Math" panose="02040503050406030204" pitchFamily="18" charset="0"/>
                                <a:ea typeface="Cambria Math" panose="02040503050406030204" pitchFamily="18" charset="0"/>
                              </a:rPr>
                              <m:t>1</m:t>
                            </m:r>
                          </m:sub>
                        </m:sSub>
                        <m:func>
                          <m:funcPr>
                            <m:ctrlPr>
                              <a:rPr lang="en-US" sz="1600" b="0" i="1" smtClean="0">
                                <a:latin typeface="Cambria Math" panose="02040503050406030204" pitchFamily="18" charset="0"/>
                                <a:ea typeface="Cambria Math" panose="02040503050406030204" pitchFamily="18" charset="0"/>
                              </a:rPr>
                            </m:ctrlPr>
                          </m:funcPr>
                          <m:fName>
                            <m:sSub>
                              <m:sSubPr>
                                <m:ctrlPr>
                                  <a:rPr lang="en-US" sz="1600" b="0"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log</m:t>
                                </m:r>
                              </m:e>
                              <m:sub>
                                <m:r>
                                  <a:rPr lang="en-US" sz="1600" b="0" i="1" smtClean="0">
                                    <a:latin typeface="Cambria Math" panose="02040503050406030204" pitchFamily="18" charset="0"/>
                                    <a:ea typeface="Cambria Math" panose="02040503050406030204" pitchFamily="18" charset="0"/>
                                  </a:rPr>
                                  <m:t>10</m:t>
                                </m:r>
                              </m:sub>
                            </m:sSub>
                          </m:fName>
                          <m:e>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𝑚</m:t>
                                </m:r>
                              </m:e>
                              <m:sub>
                                <m:r>
                                  <a:rPr lang="en-US" sz="1600" b="0" i="1" smtClean="0">
                                    <a:latin typeface="Cambria Math" panose="02040503050406030204" pitchFamily="18" charset="0"/>
                                    <a:ea typeface="Cambria Math" panose="02040503050406030204" pitchFamily="18" charset="0"/>
                                  </a:rPr>
                                  <m:t>𝑗</m:t>
                                </m:r>
                              </m:sub>
                            </m:sSub>
                          </m:e>
                        </m:func>
                      </m:e>
                    </m:func>
                  </m:oMath>
                </a14:m>
                <a:endParaRPr lang="en-US" sz="2000" dirty="0"/>
              </a:p>
              <a:p>
                <a:pPr marL="457200" lvl="1" indent="0" algn="ctr">
                  <a:buNone/>
                </a:pPr>
                <a:endParaRPr lang="en-US" sz="100" dirty="0"/>
              </a:p>
              <a:p>
                <a:pPr marL="914400" lvl="1" indent="-457200">
                  <a:buFont typeface="+mj-lt"/>
                  <a:buAutoNum type="arabicPeriod" startAt="2"/>
                </a:pPr>
                <a:r>
                  <a:rPr lang="en-US" sz="2000" dirty="0"/>
                  <a:t>Learning global trends</a:t>
                </a:r>
              </a:p>
              <a:p>
                <a:pPr marL="914400" lvl="1" indent="-457200">
                  <a:buFont typeface="+mj-lt"/>
                  <a:buAutoNum type="arabicPeriod" startAt="2"/>
                </a:pPr>
                <a:endParaRPr lang="en-US" sz="100" dirty="0"/>
              </a:p>
              <a:p>
                <a:pPr marL="914400" lvl="1" indent="-457200">
                  <a:buFont typeface="+mj-lt"/>
                  <a:buAutoNum type="arabicPeriod" startAt="2"/>
                </a:pPr>
                <a:r>
                  <a:rPr lang="en-US" sz="2000" dirty="0"/>
                  <a:t>Normalization (deduct contribution of sequencing depth and scale variance)</a:t>
                </a:r>
              </a:p>
            </p:txBody>
          </p:sp>
        </mc:Choice>
        <mc:Fallback>
          <p:sp>
            <p:nvSpPr>
              <p:cNvPr id="2" name="Text Placeholder 1">
                <a:extLst>
                  <a:ext uri="{FF2B5EF4-FFF2-40B4-BE49-F238E27FC236}">
                    <a16:creationId xmlns:a16="http://schemas.microsoft.com/office/drawing/2014/main" id="{04EE59E3-EBEE-CB40-9E7C-B81B3647724B}"/>
                  </a:ext>
                </a:extLst>
              </p:cNvPr>
              <p:cNvSpPr>
                <a:spLocks noGrp="1" noRot="1" noChangeAspect="1" noMove="1" noResize="1" noEditPoints="1" noAdjustHandles="1" noChangeArrowheads="1" noChangeShapeType="1" noTextEdit="1"/>
              </p:cNvSpPr>
              <p:nvPr>
                <p:ph type="body" sz="quarter" idx="10"/>
              </p:nvPr>
            </p:nvSpPr>
            <p:spPr>
              <a:xfrm>
                <a:off x="649942" y="1876483"/>
                <a:ext cx="3572435" cy="3370410"/>
              </a:xfrm>
              <a:blipFill>
                <a:blip r:embed="rId2"/>
                <a:stretch>
                  <a:fillRect t="-3759" r="-6028" b="-3383"/>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85BA420D-97AD-9A42-8C90-A207D972FF8C}"/>
              </a:ext>
            </a:extLst>
          </p:cNvPr>
          <p:cNvSpPr>
            <a:spLocks noGrp="1"/>
          </p:cNvSpPr>
          <p:nvPr>
            <p:ph type="title"/>
          </p:nvPr>
        </p:nvSpPr>
        <p:spPr/>
        <p:txBody>
          <a:bodyPr>
            <a:noAutofit/>
          </a:bodyPr>
          <a:lstStyle/>
          <a:p>
            <a:r>
              <a:rPr lang="en-US" sz="3200" i="1" dirty="0" err="1"/>
              <a:t>sctransform</a:t>
            </a:r>
            <a:r>
              <a:rPr lang="en-US" sz="3200" dirty="0"/>
              <a:t> is a method from the Seurat developers</a:t>
            </a:r>
            <a:br>
              <a:rPr lang="en-US" sz="3200" dirty="0"/>
            </a:br>
            <a:r>
              <a:rPr lang="en-US" sz="3200" dirty="0"/>
              <a:t>(shown to perform better than their standard workflow)</a:t>
            </a:r>
          </a:p>
        </p:txBody>
      </p:sp>
      <p:pic>
        <p:nvPicPr>
          <p:cNvPr id="6" name="Picture 5">
            <a:extLst>
              <a:ext uri="{FF2B5EF4-FFF2-40B4-BE49-F238E27FC236}">
                <a16:creationId xmlns:a16="http://schemas.microsoft.com/office/drawing/2014/main" id="{CCC62A02-B5DC-5B4C-9BD1-2CEFC74CE4CE}"/>
              </a:ext>
            </a:extLst>
          </p:cNvPr>
          <p:cNvPicPr>
            <a:picLocks noChangeAspect="1"/>
          </p:cNvPicPr>
          <p:nvPr/>
        </p:nvPicPr>
        <p:blipFill>
          <a:blip r:embed="rId3"/>
          <a:stretch>
            <a:fillRect/>
          </a:stretch>
        </p:blipFill>
        <p:spPr>
          <a:xfrm>
            <a:off x="5109888" y="4625788"/>
            <a:ext cx="6486705" cy="1744475"/>
          </a:xfrm>
          <a:prstGeom prst="rect">
            <a:avLst/>
          </a:prstGeom>
        </p:spPr>
      </p:pic>
      <p:pic>
        <p:nvPicPr>
          <p:cNvPr id="8" name="Picture 7">
            <a:extLst>
              <a:ext uri="{FF2B5EF4-FFF2-40B4-BE49-F238E27FC236}">
                <a16:creationId xmlns:a16="http://schemas.microsoft.com/office/drawing/2014/main" id="{8AE625F4-DF10-8A43-BDF3-4C91DA657C85}"/>
              </a:ext>
            </a:extLst>
          </p:cNvPr>
          <p:cNvPicPr>
            <a:picLocks noChangeAspect="1"/>
          </p:cNvPicPr>
          <p:nvPr/>
        </p:nvPicPr>
        <p:blipFill>
          <a:blip r:embed="rId4"/>
          <a:stretch>
            <a:fillRect/>
          </a:stretch>
        </p:blipFill>
        <p:spPr>
          <a:xfrm>
            <a:off x="1374589" y="5246893"/>
            <a:ext cx="2296459" cy="1407507"/>
          </a:xfrm>
          <a:prstGeom prst="rect">
            <a:avLst/>
          </a:prstGeom>
        </p:spPr>
      </p:pic>
      <p:sp>
        <p:nvSpPr>
          <p:cNvPr id="9" name="TextBox 8">
            <a:extLst>
              <a:ext uri="{FF2B5EF4-FFF2-40B4-BE49-F238E27FC236}">
                <a16:creationId xmlns:a16="http://schemas.microsoft.com/office/drawing/2014/main" id="{A22C4D99-82DF-6C4E-8BF9-65B996B50D8F}"/>
              </a:ext>
            </a:extLst>
          </p:cNvPr>
          <p:cNvSpPr txBox="1"/>
          <p:nvPr/>
        </p:nvSpPr>
        <p:spPr>
          <a:xfrm>
            <a:off x="8108575" y="6347011"/>
            <a:ext cx="3052483" cy="497541"/>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(Figure from </a:t>
            </a:r>
            <a:r>
              <a:rPr lang="en-US" sz="1200" dirty="0" err="1">
                <a:latin typeface="Helvetica" charset="0"/>
                <a:ea typeface="Times New Roman" charset="0"/>
                <a:cs typeface="Arial" charset="0"/>
              </a:rPr>
              <a:t>Hafemeister</a:t>
            </a:r>
            <a:r>
              <a:rPr lang="en-US" sz="1200" dirty="0">
                <a:latin typeface="Helvetica" charset="0"/>
                <a:ea typeface="Times New Roman" charset="0"/>
                <a:cs typeface="Arial" charset="0"/>
              </a:rPr>
              <a:t> and </a:t>
            </a:r>
            <a:r>
              <a:rPr lang="en-US" sz="1200" dirty="0" err="1">
                <a:latin typeface="Helvetica" charset="0"/>
                <a:ea typeface="Times New Roman" charset="0"/>
                <a:cs typeface="Arial" charset="0"/>
              </a:rPr>
              <a:t>Satija</a:t>
            </a:r>
            <a:r>
              <a:rPr lang="en-US" sz="1200" dirty="0">
                <a:latin typeface="Helvetica" charset="0"/>
                <a:ea typeface="Times New Roman" charset="0"/>
                <a:cs typeface="Arial" charset="0"/>
              </a:rPr>
              <a:t>, 2019)</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A826748-9616-3148-81A3-28E1EB86E827}"/>
                  </a:ext>
                </a:extLst>
              </p:cNvPr>
              <p:cNvSpPr txBox="1"/>
              <p:nvPr/>
            </p:nvSpPr>
            <p:spPr>
              <a:xfrm>
                <a:off x="5150224" y="1586755"/>
                <a:ext cx="4450975"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a:t>
                </a:r>
                <a14:m>
                  <m:oMath xmlns:m="http://schemas.openxmlformats.org/officeDocument/2006/math">
                    <m:sSub>
                      <m:sSubPr>
                        <m:ctrlPr>
                          <a:rPr lang="en-US" sz="1600" b="0" i="1" smtClean="0">
                            <a:latin typeface="Cambria Math" panose="02040503050406030204" pitchFamily="18" charset="0"/>
                            <a:ea typeface="Times New Roman" charset="0"/>
                            <a:cs typeface="Arial" charset="0"/>
                          </a:rPr>
                        </m:ctrlPr>
                      </m:sSubPr>
                      <m:e>
                        <m:r>
                          <a:rPr lang="en-US" sz="1600" b="0" i="1" smtClean="0">
                            <a:latin typeface="Cambria Math" panose="02040503050406030204" pitchFamily="18" charset="0"/>
                            <a:ea typeface="Times New Roman" charset="0"/>
                            <a:cs typeface="Arial" charset="0"/>
                          </a:rPr>
                          <m:t>𝑥</m:t>
                        </m:r>
                      </m:e>
                      <m:sub>
                        <m:r>
                          <a:rPr lang="en-US" sz="1600" b="0" i="1" smtClean="0">
                            <a:latin typeface="Cambria Math" panose="02040503050406030204" pitchFamily="18" charset="0"/>
                            <a:ea typeface="Times New Roman" charset="0"/>
                            <a:cs typeface="Arial" charset="0"/>
                          </a:rPr>
                          <m:t>𝑖𝑗</m:t>
                        </m:r>
                      </m:sub>
                    </m:sSub>
                    <m:r>
                      <a:rPr lang="en-US" sz="1600" b="0" i="1" smtClean="0">
                        <a:latin typeface="Cambria Math" panose="02040503050406030204" pitchFamily="18" charset="0"/>
                        <a:ea typeface="Cambria Math" panose="02040503050406030204" pitchFamily="18" charset="0"/>
                        <a:cs typeface="Arial" charset="0"/>
                      </a:rPr>
                      <m:t>≡</m:t>
                    </m:r>
                  </m:oMath>
                </a14:m>
                <a:r>
                  <a:rPr lang="en-US" sz="1600" dirty="0">
                    <a:latin typeface="Helvetica" charset="0"/>
                    <a:ea typeface="Times New Roman" charset="0"/>
                    <a:cs typeface="Arial" charset="0"/>
                  </a:rPr>
                  <a:t> raw UMI counts of gene </a:t>
                </a:r>
                <a14:m>
                  <m:oMath xmlns:m="http://schemas.openxmlformats.org/officeDocument/2006/math">
                    <m:r>
                      <a:rPr lang="en-US" sz="1600" b="0" i="1" smtClean="0">
                        <a:latin typeface="Cambria Math" panose="02040503050406030204" pitchFamily="18" charset="0"/>
                        <a:ea typeface="Times New Roman" charset="0"/>
                        <a:cs typeface="Arial" charset="0"/>
                      </a:rPr>
                      <m:t>𝑖</m:t>
                    </m:r>
                  </m:oMath>
                </a14:m>
                <a:r>
                  <a:rPr lang="en-US" sz="1600" dirty="0">
                    <a:latin typeface="Helvetica" charset="0"/>
                    <a:ea typeface="Times New Roman" charset="0"/>
                    <a:cs typeface="Arial" charset="0"/>
                  </a:rPr>
                  <a:t> in cell </a:t>
                </a:r>
                <a14:m>
                  <m:oMath xmlns:m="http://schemas.openxmlformats.org/officeDocument/2006/math">
                    <m:r>
                      <a:rPr lang="en-US" sz="1600" b="0" i="1" smtClean="0">
                        <a:latin typeface="Cambria Math" panose="02040503050406030204" pitchFamily="18" charset="0"/>
                        <a:ea typeface="Times New Roman" charset="0"/>
                        <a:cs typeface="Arial" charset="0"/>
                      </a:rPr>
                      <m:t>𝑗</m:t>
                    </m:r>
                  </m:oMath>
                </a14:m>
                <a:r>
                  <a:rPr lang="en-US" sz="1600" dirty="0">
                    <a:latin typeface="Helvetica" charset="0"/>
                    <a:ea typeface="Times New Roman" charset="0"/>
                    <a:cs typeface="Arial" charset="0"/>
                  </a:rPr>
                  <a:t>)</a:t>
                </a:r>
              </a:p>
            </p:txBody>
          </p:sp>
        </mc:Choice>
        <mc:Fallback>
          <p:sp>
            <p:nvSpPr>
              <p:cNvPr id="10" name="TextBox 9">
                <a:extLst>
                  <a:ext uri="{FF2B5EF4-FFF2-40B4-BE49-F238E27FC236}">
                    <a16:creationId xmlns:a16="http://schemas.microsoft.com/office/drawing/2014/main" id="{2A826748-9616-3148-81A3-28E1EB86E827}"/>
                  </a:ext>
                </a:extLst>
              </p:cNvPr>
              <p:cNvSpPr txBox="1">
                <a:spLocks noRot="1" noChangeAspect="1" noMove="1" noResize="1" noEditPoints="1" noAdjustHandles="1" noChangeArrowheads="1" noChangeShapeType="1" noTextEdit="1"/>
              </p:cNvSpPr>
              <p:nvPr/>
            </p:nvSpPr>
            <p:spPr>
              <a:xfrm>
                <a:off x="5150224" y="1586755"/>
                <a:ext cx="4450975" cy="914400"/>
              </a:xfrm>
              <a:prstGeom prst="rect">
                <a:avLst/>
              </a:prstGeom>
              <a:blipFill>
                <a:blip r:embed="rId5"/>
                <a:stretch>
                  <a:fillRect l="-570"/>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18EA20E4-1906-B044-A786-F87E0FB39F04}"/>
                  </a:ext>
                </a:extLst>
              </p:cNvPr>
              <p:cNvSpPr txBox="1"/>
              <p:nvPr/>
            </p:nvSpPr>
            <p:spPr>
              <a:xfrm>
                <a:off x="5141260" y="1940860"/>
                <a:ext cx="4450975"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a:t>
                </a:r>
                <a14:m>
                  <m:oMath xmlns:m="http://schemas.openxmlformats.org/officeDocument/2006/math">
                    <m:sSub>
                      <m:sSubPr>
                        <m:ctrlPr>
                          <a:rPr lang="en-US" sz="1600" b="0" i="1" smtClean="0">
                            <a:latin typeface="Cambria Math" panose="02040503050406030204" pitchFamily="18" charset="0"/>
                            <a:ea typeface="Times New Roman" charset="0"/>
                            <a:cs typeface="Arial" charset="0"/>
                          </a:rPr>
                        </m:ctrlPr>
                      </m:sSubPr>
                      <m:e>
                        <m:r>
                          <a:rPr lang="en-US" sz="1600" b="0" i="1" smtClean="0">
                            <a:latin typeface="Cambria Math" panose="02040503050406030204" pitchFamily="18" charset="0"/>
                            <a:ea typeface="Times New Roman" charset="0"/>
                            <a:cs typeface="Arial" charset="0"/>
                          </a:rPr>
                          <m:t>𝑚</m:t>
                        </m:r>
                      </m:e>
                      <m:sub>
                        <m:r>
                          <a:rPr lang="en-US" sz="1600" b="0" i="1" smtClean="0">
                            <a:latin typeface="Cambria Math" panose="02040503050406030204" pitchFamily="18" charset="0"/>
                            <a:ea typeface="Times New Roman" charset="0"/>
                            <a:cs typeface="Arial" charset="0"/>
                          </a:rPr>
                          <m:t>𝑗</m:t>
                        </m:r>
                      </m:sub>
                    </m:sSub>
                    <m:r>
                      <a:rPr lang="en-US" sz="1600" b="0" i="1" smtClean="0">
                        <a:latin typeface="Cambria Math" panose="02040503050406030204" pitchFamily="18" charset="0"/>
                        <a:ea typeface="Times New Roman" charset="0"/>
                        <a:cs typeface="Arial" charset="0"/>
                      </a:rPr>
                      <m:t> </m:t>
                    </m:r>
                    <m:r>
                      <a:rPr lang="en-US" sz="1600" b="0" i="1" smtClean="0">
                        <a:latin typeface="Cambria Math" panose="02040503050406030204" pitchFamily="18" charset="0"/>
                        <a:ea typeface="Cambria Math" panose="02040503050406030204" pitchFamily="18" charset="0"/>
                        <a:cs typeface="Arial" charset="0"/>
                      </a:rPr>
                      <m:t>≡</m:t>
                    </m:r>
                  </m:oMath>
                </a14:m>
                <a:r>
                  <a:rPr lang="en-US" sz="1600" dirty="0">
                    <a:latin typeface="Helvetica" charset="0"/>
                    <a:ea typeface="Times New Roman" charset="0"/>
                    <a:cs typeface="Arial" charset="0"/>
                  </a:rPr>
                  <a:t> total UMI counts in cell </a:t>
                </a:r>
                <a14:m>
                  <m:oMath xmlns:m="http://schemas.openxmlformats.org/officeDocument/2006/math">
                    <m:r>
                      <a:rPr lang="en-US" sz="1600" b="0" i="1" smtClean="0">
                        <a:latin typeface="Cambria Math" panose="02040503050406030204" pitchFamily="18" charset="0"/>
                        <a:ea typeface="Times New Roman" charset="0"/>
                        <a:cs typeface="Arial" charset="0"/>
                      </a:rPr>
                      <m:t>𝑗</m:t>
                    </m:r>
                  </m:oMath>
                </a14:m>
                <a:r>
                  <a:rPr lang="en-US" sz="1600" dirty="0">
                    <a:latin typeface="Helvetica" charset="0"/>
                    <a:ea typeface="Times New Roman" charset="0"/>
                    <a:cs typeface="Arial" charset="0"/>
                  </a:rPr>
                  <a:t>)</a:t>
                </a:r>
              </a:p>
            </p:txBody>
          </p:sp>
        </mc:Choice>
        <mc:Fallback>
          <p:sp>
            <p:nvSpPr>
              <p:cNvPr id="11" name="TextBox 10">
                <a:extLst>
                  <a:ext uri="{FF2B5EF4-FFF2-40B4-BE49-F238E27FC236}">
                    <a16:creationId xmlns:a16="http://schemas.microsoft.com/office/drawing/2014/main" id="{18EA20E4-1906-B044-A786-F87E0FB39F04}"/>
                  </a:ext>
                </a:extLst>
              </p:cNvPr>
              <p:cNvSpPr txBox="1">
                <a:spLocks noRot="1" noChangeAspect="1" noMove="1" noResize="1" noEditPoints="1" noAdjustHandles="1" noChangeArrowheads="1" noChangeShapeType="1" noTextEdit="1"/>
              </p:cNvSpPr>
              <p:nvPr/>
            </p:nvSpPr>
            <p:spPr>
              <a:xfrm>
                <a:off x="5141260" y="1940860"/>
                <a:ext cx="4450975" cy="914400"/>
              </a:xfrm>
              <a:prstGeom prst="rect">
                <a:avLst/>
              </a:prstGeom>
              <a:blipFill>
                <a:blip r:embed="rId6"/>
                <a:stretch>
                  <a:fillRect l="-570"/>
                </a:stretch>
              </a:blipFill>
              <a:ln>
                <a:noFill/>
              </a:ln>
            </p:spPr>
            <p:txBody>
              <a:bodyPr/>
              <a:lstStyle/>
              <a:p>
                <a:r>
                  <a:rPr lang="en-US">
                    <a:noFill/>
                  </a:rPr>
                  <a:t> </a:t>
                </a:r>
              </a:p>
            </p:txBody>
          </p:sp>
        </mc:Fallback>
      </mc:AlternateContent>
      <p:pic>
        <p:nvPicPr>
          <p:cNvPr id="5" name="Picture 4">
            <a:extLst>
              <a:ext uri="{FF2B5EF4-FFF2-40B4-BE49-F238E27FC236}">
                <a16:creationId xmlns:a16="http://schemas.microsoft.com/office/drawing/2014/main" id="{2BB7F4D3-09B3-8942-9F24-FE7563F94484}"/>
              </a:ext>
            </a:extLst>
          </p:cNvPr>
          <p:cNvPicPr>
            <a:picLocks noChangeAspect="1"/>
          </p:cNvPicPr>
          <p:nvPr/>
        </p:nvPicPr>
        <p:blipFill>
          <a:blip r:embed="rId7"/>
          <a:stretch>
            <a:fillRect/>
          </a:stretch>
        </p:blipFill>
        <p:spPr>
          <a:xfrm>
            <a:off x="5552396" y="2891470"/>
            <a:ext cx="1947665" cy="1115403"/>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FEE008ED-76A4-504B-99B1-BADF4923FB27}"/>
                  </a:ext>
                </a:extLst>
              </p:cNvPr>
              <p:cNvSpPr txBox="1"/>
              <p:nvPr/>
            </p:nvSpPr>
            <p:spPr>
              <a:xfrm>
                <a:off x="5950329" y="4087906"/>
                <a:ext cx="1095936" cy="134471"/>
              </a:xfrm>
              <a:prstGeom prst="rect">
                <a:avLst/>
              </a:prstGeom>
              <a:noFill/>
              <a:ln>
                <a:noFill/>
              </a:ln>
            </p:spPr>
            <p:txBody>
              <a:bodyPr wrap="square" rtlCol="0" anchor="ctr" anchorCtr="0">
                <a:noAutofit/>
              </a:bodyPr>
              <a:lstStyle/>
              <a:p>
                <a:pPr>
                  <a:spcAft>
                    <a:spcPts val="600"/>
                  </a:spcAft>
                </a:pPr>
                <a14:m>
                  <m:oMathPara xmlns:m="http://schemas.openxmlformats.org/officeDocument/2006/math">
                    <m:oMathParaPr>
                      <m:jc m:val="centerGroup"/>
                    </m:oMathParaPr>
                    <m:oMath xmlns:m="http://schemas.openxmlformats.org/officeDocument/2006/math">
                      <m:func>
                        <m:funcPr>
                          <m:ctrlPr>
                            <a:rPr lang="en-US" sz="1400" i="1">
                              <a:latin typeface="Cambria Math" panose="02040503050406030204" pitchFamily="18" charset="0"/>
                              <a:ea typeface="Cambria Math" panose="02040503050406030204" pitchFamily="18" charset="0"/>
                            </a:rPr>
                          </m:ctrlPr>
                        </m:funcPr>
                        <m:fName>
                          <m:sSub>
                            <m:sSubPr>
                              <m:ctrlPr>
                                <a:rPr lang="en-US" sz="1400" i="1">
                                  <a:latin typeface="Cambria Math" panose="02040503050406030204" pitchFamily="18" charset="0"/>
                                  <a:ea typeface="Cambria Math" panose="02040503050406030204" pitchFamily="18" charset="0"/>
                                </a:rPr>
                              </m:ctrlPr>
                            </m:sSubPr>
                            <m:e>
                              <m:r>
                                <m:rPr>
                                  <m:sty m:val="p"/>
                                </m:rPr>
                                <a:rPr lang="en-US" sz="1400">
                                  <a:latin typeface="Cambria Math" panose="02040503050406030204" pitchFamily="18" charset="0"/>
                                  <a:ea typeface="Cambria Math" panose="02040503050406030204" pitchFamily="18" charset="0"/>
                                </a:rPr>
                                <m:t>log</m:t>
                              </m:r>
                            </m:e>
                            <m:sub>
                              <m:r>
                                <a:rPr lang="en-US" sz="1400" i="1">
                                  <a:latin typeface="Cambria Math" panose="02040503050406030204" pitchFamily="18" charset="0"/>
                                  <a:ea typeface="Cambria Math" panose="02040503050406030204" pitchFamily="18" charset="0"/>
                                </a:rPr>
                                <m:t>10</m:t>
                              </m:r>
                            </m:sub>
                          </m:sSub>
                        </m:fName>
                        <m:e>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𝑚</m:t>
                              </m:r>
                            </m:e>
                            <m:sub>
                              <m:r>
                                <a:rPr lang="en-US" sz="1400" i="1">
                                  <a:latin typeface="Cambria Math" panose="02040503050406030204" pitchFamily="18" charset="0"/>
                                  <a:ea typeface="Cambria Math" panose="02040503050406030204" pitchFamily="18" charset="0"/>
                                </a:rPr>
                                <m:t>𝑗</m:t>
                              </m:r>
                            </m:sub>
                          </m:sSub>
                        </m:e>
                      </m:func>
                    </m:oMath>
                  </m:oMathPara>
                </a14:m>
                <a:endParaRPr lang="en-US" sz="1400" dirty="0" err="1">
                  <a:latin typeface="Helvetica" charset="0"/>
                  <a:ea typeface="Times New Roman" charset="0"/>
                  <a:cs typeface="Arial" charset="0"/>
                </a:endParaRPr>
              </a:p>
            </p:txBody>
          </p:sp>
        </mc:Choice>
        <mc:Fallback>
          <p:sp>
            <p:nvSpPr>
              <p:cNvPr id="7" name="TextBox 6">
                <a:extLst>
                  <a:ext uri="{FF2B5EF4-FFF2-40B4-BE49-F238E27FC236}">
                    <a16:creationId xmlns:a16="http://schemas.microsoft.com/office/drawing/2014/main" id="{FEE008ED-76A4-504B-99B1-BADF4923FB27}"/>
                  </a:ext>
                </a:extLst>
              </p:cNvPr>
              <p:cNvSpPr txBox="1">
                <a:spLocks noRot="1" noChangeAspect="1" noMove="1" noResize="1" noEditPoints="1" noAdjustHandles="1" noChangeArrowheads="1" noChangeShapeType="1" noTextEdit="1"/>
              </p:cNvSpPr>
              <p:nvPr/>
            </p:nvSpPr>
            <p:spPr>
              <a:xfrm>
                <a:off x="5950329" y="4087906"/>
                <a:ext cx="1095936" cy="134471"/>
              </a:xfrm>
              <a:prstGeom prst="rect">
                <a:avLst/>
              </a:prstGeom>
              <a:blipFill>
                <a:blip r:embed="rId8"/>
                <a:stretch>
                  <a:fillRect t="-63636" b="-4545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813EAD1E-2061-6F49-9425-2A12D2B72E8F}"/>
                  </a:ext>
                </a:extLst>
              </p:cNvPr>
              <p:cNvSpPr txBox="1"/>
              <p:nvPr/>
            </p:nvSpPr>
            <p:spPr>
              <a:xfrm rot="16200000">
                <a:off x="4908182" y="3321425"/>
                <a:ext cx="914400" cy="242047"/>
              </a:xfrm>
              <a:prstGeom prst="rect">
                <a:avLst/>
              </a:prstGeom>
              <a:noFill/>
              <a:ln>
                <a:noFill/>
              </a:ln>
            </p:spPr>
            <p:txBody>
              <a:bodyPr wrap="none" rtlCol="0" anchor="ctr" anchorCtr="0">
                <a:noAutofit/>
              </a:bodyPr>
              <a:lstStyle/>
              <a:p>
                <a:pPr>
                  <a:spcAft>
                    <a:spcPts val="600"/>
                  </a:spcAft>
                </a:pPr>
                <a14:m>
                  <m:oMathPara xmlns:m="http://schemas.openxmlformats.org/officeDocument/2006/math">
                    <m:oMathParaPr>
                      <m:jc m:val="centerGroup"/>
                    </m:oMathParaPr>
                    <m:oMath xmlns:m="http://schemas.openxmlformats.org/officeDocument/2006/math">
                      <m:func>
                        <m:funcPr>
                          <m:ctrlPr>
                            <a:rPr lang="en-US" sz="1400" i="1" smtClean="0">
                              <a:latin typeface="Cambria Math" panose="02040503050406030204" pitchFamily="18" charset="0"/>
                              <a:ea typeface="Cambria Math" panose="02040503050406030204" pitchFamily="18" charset="0"/>
                            </a:rPr>
                          </m:ctrlPr>
                        </m:funcPr>
                        <m:fName>
                          <m:sSub>
                            <m:sSubPr>
                              <m:ctrlPr>
                                <a:rPr lang="en-US" sz="1400" i="1">
                                  <a:latin typeface="Cambria Math" panose="02040503050406030204" pitchFamily="18" charset="0"/>
                                  <a:ea typeface="Cambria Math" panose="02040503050406030204" pitchFamily="18" charset="0"/>
                                </a:rPr>
                              </m:ctrlPr>
                            </m:sSubPr>
                            <m:e>
                              <m:r>
                                <m:rPr>
                                  <m:sty m:val="p"/>
                                </m:rPr>
                                <a:rPr lang="en-US" sz="1400">
                                  <a:latin typeface="Cambria Math" panose="02040503050406030204" pitchFamily="18" charset="0"/>
                                  <a:ea typeface="Cambria Math" panose="02040503050406030204" pitchFamily="18" charset="0"/>
                                </a:rPr>
                                <m:t>log</m:t>
                              </m:r>
                            </m:e>
                            <m:sub>
                              <m:r>
                                <a:rPr lang="en-US" sz="1400" i="1">
                                  <a:latin typeface="Cambria Math" panose="02040503050406030204" pitchFamily="18" charset="0"/>
                                  <a:ea typeface="Cambria Math" panose="02040503050406030204" pitchFamily="18" charset="0"/>
                                </a:rPr>
                                <m:t>10</m:t>
                              </m:r>
                            </m:sub>
                          </m:sSub>
                        </m:fName>
                        <m:e>
                          <m:sSub>
                            <m:sSubPr>
                              <m:ctrlPr>
                                <a:rPr lang="en-US" sz="1400" i="1">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𝑥</m:t>
                              </m:r>
                            </m:e>
                            <m:sub>
                              <m:r>
                                <a:rPr lang="en-US" sz="1400" b="0" i="1" smtClean="0">
                                  <a:latin typeface="Cambria Math" panose="02040503050406030204" pitchFamily="18" charset="0"/>
                                  <a:ea typeface="Cambria Math" panose="02040503050406030204" pitchFamily="18" charset="0"/>
                                </a:rPr>
                                <m:t>1</m:t>
                              </m:r>
                              <m:r>
                                <a:rPr lang="en-US" sz="1400" i="1">
                                  <a:latin typeface="Cambria Math" panose="02040503050406030204" pitchFamily="18" charset="0"/>
                                  <a:ea typeface="Cambria Math" panose="02040503050406030204" pitchFamily="18" charset="0"/>
                                </a:rPr>
                                <m:t>𝑗</m:t>
                              </m:r>
                            </m:sub>
                          </m:sSub>
                        </m:e>
                      </m:func>
                    </m:oMath>
                  </m:oMathPara>
                </a14:m>
                <a:endParaRPr lang="en-US" sz="1400" dirty="0" err="1">
                  <a:latin typeface="Helvetica" charset="0"/>
                  <a:ea typeface="Times New Roman" charset="0"/>
                  <a:cs typeface="Arial" charset="0"/>
                </a:endParaRPr>
              </a:p>
            </p:txBody>
          </p:sp>
        </mc:Choice>
        <mc:Fallback>
          <p:sp>
            <p:nvSpPr>
              <p:cNvPr id="12" name="TextBox 11">
                <a:extLst>
                  <a:ext uri="{FF2B5EF4-FFF2-40B4-BE49-F238E27FC236}">
                    <a16:creationId xmlns:a16="http://schemas.microsoft.com/office/drawing/2014/main" id="{813EAD1E-2061-6F49-9425-2A12D2B72E8F}"/>
                  </a:ext>
                </a:extLst>
              </p:cNvPr>
              <p:cNvSpPr txBox="1">
                <a:spLocks noRot="1" noChangeAspect="1" noMove="1" noResize="1" noEditPoints="1" noAdjustHandles="1" noChangeArrowheads="1" noChangeShapeType="1" noTextEdit="1"/>
              </p:cNvSpPr>
              <p:nvPr/>
            </p:nvSpPr>
            <p:spPr>
              <a:xfrm rot="16200000">
                <a:off x="4908182" y="3321425"/>
                <a:ext cx="914400" cy="242047"/>
              </a:xfrm>
              <a:prstGeom prst="rect">
                <a:avLst/>
              </a:prstGeom>
              <a:blipFill>
                <a:blip r:embed="rId9"/>
                <a:stretch>
                  <a:fillRect l="-15000"/>
                </a:stretch>
              </a:blipFill>
              <a:ln>
                <a:noFill/>
              </a:ln>
            </p:spPr>
            <p:txBody>
              <a:bodyPr/>
              <a:lstStyle/>
              <a:p>
                <a:r>
                  <a:rPr lang="en-US">
                    <a:noFill/>
                  </a:rPr>
                  <a:t> </a:t>
                </a:r>
              </a:p>
            </p:txBody>
          </p:sp>
        </mc:Fallback>
      </mc:AlternateContent>
      <p:pic>
        <p:nvPicPr>
          <p:cNvPr id="13" name="Picture 12">
            <a:extLst>
              <a:ext uri="{FF2B5EF4-FFF2-40B4-BE49-F238E27FC236}">
                <a16:creationId xmlns:a16="http://schemas.microsoft.com/office/drawing/2014/main" id="{FCD85FF0-B99C-A844-A5A5-5E7ECF90D1D1}"/>
              </a:ext>
            </a:extLst>
          </p:cNvPr>
          <p:cNvPicPr>
            <a:picLocks noChangeAspect="1"/>
          </p:cNvPicPr>
          <p:nvPr/>
        </p:nvPicPr>
        <p:blipFill>
          <a:blip r:embed="rId7"/>
          <a:stretch>
            <a:fillRect/>
          </a:stretch>
        </p:blipFill>
        <p:spPr>
          <a:xfrm>
            <a:off x="9452033" y="2891470"/>
            <a:ext cx="1947665" cy="1115403"/>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72C2179B-782B-A645-A78E-03A469C97AA0}"/>
                  </a:ext>
                </a:extLst>
              </p:cNvPr>
              <p:cNvSpPr txBox="1"/>
              <p:nvPr/>
            </p:nvSpPr>
            <p:spPr>
              <a:xfrm>
                <a:off x="9849966" y="4087906"/>
                <a:ext cx="1095936" cy="134471"/>
              </a:xfrm>
              <a:prstGeom prst="rect">
                <a:avLst/>
              </a:prstGeom>
              <a:noFill/>
              <a:ln>
                <a:noFill/>
              </a:ln>
            </p:spPr>
            <p:txBody>
              <a:bodyPr wrap="square" rtlCol="0" anchor="ctr" anchorCtr="0">
                <a:noAutofit/>
              </a:bodyPr>
              <a:lstStyle/>
              <a:p>
                <a:pPr>
                  <a:spcAft>
                    <a:spcPts val="600"/>
                  </a:spcAft>
                </a:pPr>
                <a14:m>
                  <m:oMathPara xmlns:m="http://schemas.openxmlformats.org/officeDocument/2006/math">
                    <m:oMathParaPr>
                      <m:jc m:val="centerGroup"/>
                    </m:oMathParaPr>
                    <m:oMath xmlns:m="http://schemas.openxmlformats.org/officeDocument/2006/math">
                      <m:func>
                        <m:funcPr>
                          <m:ctrlPr>
                            <a:rPr lang="en-US" sz="1400" i="1">
                              <a:latin typeface="Cambria Math" panose="02040503050406030204" pitchFamily="18" charset="0"/>
                              <a:ea typeface="Cambria Math" panose="02040503050406030204" pitchFamily="18" charset="0"/>
                            </a:rPr>
                          </m:ctrlPr>
                        </m:funcPr>
                        <m:fName>
                          <m:sSub>
                            <m:sSubPr>
                              <m:ctrlPr>
                                <a:rPr lang="en-US" sz="1400" i="1">
                                  <a:latin typeface="Cambria Math" panose="02040503050406030204" pitchFamily="18" charset="0"/>
                                  <a:ea typeface="Cambria Math" panose="02040503050406030204" pitchFamily="18" charset="0"/>
                                </a:rPr>
                              </m:ctrlPr>
                            </m:sSubPr>
                            <m:e>
                              <m:r>
                                <m:rPr>
                                  <m:sty m:val="p"/>
                                </m:rPr>
                                <a:rPr lang="en-US" sz="1400">
                                  <a:latin typeface="Cambria Math" panose="02040503050406030204" pitchFamily="18" charset="0"/>
                                  <a:ea typeface="Cambria Math" panose="02040503050406030204" pitchFamily="18" charset="0"/>
                                </a:rPr>
                                <m:t>log</m:t>
                              </m:r>
                            </m:e>
                            <m:sub>
                              <m:r>
                                <a:rPr lang="en-US" sz="1400" i="1">
                                  <a:latin typeface="Cambria Math" panose="02040503050406030204" pitchFamily="18" charset="0"/>
                                  <a:ea typeface="Cambria Math" panose="02040503050406030204" pitchFamily="18" charset="0"/>
                                </a:rPr>
                                <m:t>10</m:t>
                              </m:r>
                            </m:sub>
                          </m:sSub>
                        </m:fName>
                        <m:e>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𝑚</m:t>
                              </m:r>
                            </m:e>
                            <m:sub>
                              <m:r>
                                <a:rPr lang="en-US" sz="1400" i="1">
                                  <a:latin typeface="Cambria Math" panose="02040503050406030204" pitchFamily="18" charset="0"/>
                                  <a:ea typeface="Cambria Math" panose="02040503050406030204" pitchFamily="18" charset="0"/>
                                </a:rPr>
                                <m:t>𝑗</m:t>
                              </m:r>
                            </m:sub>
                          </m:sSub>
                        </m:e>
                      </m:func>
                    </m:oMath>
                  </m:oMathPara>
                </a14:m>
                <a:endParaRPr lang="en-US" sz="1400" dirty="0" err="1">
                  <a:latin typeface="Helvetica" charset="0"/>
                  <a:ea typeface="Times New Roman" charset="0"/>
                  <a:cs typeface="Arial" charset="0"/>
                </a:endParaRPr>
              </a:p>
            </p:txBody>
          </p:sp>
        </mc:Choice>
        <mc:Fallback>
          <p:sp>
            <p:nvSpPr>
              <p:cNvPr id="14" name="TextBox 13">
                <a:extLst>
                  <a:ext uri="{FF2B5EF4-FFF2-40B4-BE49-F238E27FC236}">
                    <a16:creationId xmlns:a16="http://schemas.microsoft.com/office/drawing/2014/main" id="{72C2179B-782B-A645-A78E-03A469C97AA0}"/>
                  </a:ext>
                </a:extLst>
              </p:cNvPr>
              <p:cNvSpPr txBox="1">
                <a:spLocks noRot="1" noChangeAspect="1" noMove="1" noResize="1" noEditPoints="1" noAdjustHandles="1" noChangeArrowheads="1" noChangeShapeType="1" noTextEdit="1"/>
              </p:cNvSpPr>
              <p:nvPr/>
            </p:nvSpPr>
            <p:spPr>
              <a:xfrm>
                <a:off x="9849966" y="4087906"/>
                <a:ext cx="1095936" cy="134471"/>
              </a:xfrm>
              <a:prstGeom prst="rect">
                <a:avLst/>
              </a:prstGeom>
              <a:blipFill>
                <a:blip r:embed="rId8"/>
                <a:stretch>
                  <a:fillRect t="-63636" b="-4545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CF65D137-E122-E04D-822D-F482BFFBB969}"/>
                  </a:ext>
                </a:extLst>
              </p:cNvPr>
              <p:cNvSpPr txBox="1"/>
              <p:nvPr/>
            </p:nvSpPr>
            <p:spPr>
              <a:xfrm rot="16200000">
                <a:off x="8807819" y="3321425"/>
                <a:ext cx="914400" cy="242047"/>
              </a:xfrm>
              <a:prstGeom prst="rect">
                <a:avLst/>
              </a:prstGeom>
              <a:noFill/>
              <a:ln>
                <a:noFill/>
              </a:ln>
            </p:spPr>
            <p:txBody>
              <a:bodyPr wrap="none" rtlCol="0" anchor="ctr" anchorCtr="0">
                <a:noAutofit/>
              </a:bodyPr>
              <a:lstStyle/>
              <a:p>
                <a:pPr>
                  <a:spcAft>
                    <a:spcPts val="600"/>
                  </a:spcAft>
                </a:pPr>
                <a14:m>
                  <m:oMathPara xmlns:m="http://schemas.openxmlformats.org/officeDocument/2006/math">
                    <m:oMathParaPr>
                      <m:jc m:val="centerGroup"/>
                    </m:oMathParaPr>
                    <m:oMath xmlns:m="http://schemas.openxmlformats.org/officeDocument/2006/math">
                      <m:func>
                        <m:funcPr>
                          <m:ctrlPr>
                            <a:rPr lang="en-US" sz="1400" i="1" smtClean="0">
                              <a:latin typeface="Cambria Math" panose="02040503050406030204" pitchFamily="18" charset="0"/>
                              <a:ea typeface="Cambria Math" panose="02040503050406030204" pitchFamily="18" charset="0"/>
                            </a:rPr>
                          </m:ctrlPr>
                        </m:funcPr>
                        <m:fName>
                          <m:sSub>
                            <m:sSubPr>
                              <m:ctrlPr>
                                <a:rPr lang="en-US" sz="1400" i="1">
                                  <a:latin typeface="Cambria Math" panose="02040503050406030204" pitchFamily="18" charset="0"/>
                                  <a:ea typeface="Cambria Math" panose="02040503050406030204" pitchFamily="18" charset="0"/>
                                </a:rPr>
                              </m:ctrlPr>
                            </m:sSubPr>
                            <m:e>
                              <m:r>
                                <m:rPr>
                                  <m:sty m:val="p"/>
                                </m:rPr>
                                <a:rPr lang="en-US" sz="1400">
                                  <a:latin typeface="Cambria Math" panose="02040503050406030204" pitchFamily="18" charset="0"/>
                                  <a:ea typeface="Cambria Math" panose="02040503050406030204" pitchFamily="18" charset="0"/>
                                </a:rPr>
                                <m:t>log</m:t>
                              </m:r>
                            </m:e>
                            <m:sub>
                              <m:r>
                                <a:rPr lang="en-US" sz="1400" i="1">
                                  <a:latin typeface="Cambria Math" panose="02040503050406030204" pitchFamily="18" charset="0"/>
                                  <a:ea typeface="Cambria Math" panose="02040503050406030204" pitchFamily="18" charset="0"/>
                                </a:rPr>
                                <m:t>10</m:t>
                              </m:r>
                            </m:sub>
                          </m:sSub>
                        </m:fName>
                        <m:e>
                          <m:sSub>
                            <m:sSubPr>
                              <m:ctrlPr>
                                <a:rPr lang="en-US" sz="1400" i="1">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𝑥</m:t>
                              </m:r>
                            </m:e>
                            <m:sub>
                              <m:r>
                                <a:rPr lang="en-US" sz="1400" b="0" i="1" smtClean="0">
                                  <a:latin typeface="Cambria Math" panose="02040503050406030204" pitchFamily="18" charset="0"/>
                                  <a:ea typeface="Cambria Math" panose="02040503050406030204" pitchFamily="18" charset="0"/>
                                </a:rPr>
                                <m:t>𝑁</m:t>
                              </m:r>
                              <m:r>
                                <a:rPr lang="en-US" sz="1400" i="1">
                                  <a:latin typeface="Cambria Math" panose="02040503050406030204" pitchFamily="18" charset="0"/>
                                  <a:ea typeface="Cambria Math" panose="02040503050406030204" pitchFamily="18" charset="0"/>
                                </a:rPr>
                                <m:t>𝑗</m:t>
                              </m:r>
                            </m:sub>
                          </m:sSub>
                        </m:e>
                      </m:func>
                    </m:oMath>
                  </m:oMathPara>
                </a14:m>
                <a:endParaRPr lang="en-US" sz="1400" dirty="0" err="1">
                  <a:latin typeface="Helvetica" charset="0"/>
                  <a:ea typeface="Times New Roman" charset="0"/>
                  <a:cs typeface="Arial" charset="0"/>
                </a:endParaRPr>
              </a:p>
            </p:txBody>
          </p:sp>
        </mc:Choice>
        <mc:Fallback>
          <p:sp>
            <p:nvSpPr>
              <p:cNvPr id="15" name="TextBox 14">
                <a:extLst>
                  <a:ext uri="{FF2B5EF4-FFF2-40B4-BE49-F238E27FC236}">
                    <a16:creationId xmlns:a16="http://schemas.microsoft.com/office/drawing/2014/main" id="{CF65D137-E122-E04D-822D-F482BFFBB969}"/>
                  </a:ext>
                </a:extLst>
              </p:cNvPr>
              <p:cNvSpPr txBox="1">
                <a:spLocks noRot="1" noChangeAspect="1" noMove="1" noResize="1" noEditPoints="1" noAdjustHandles="1" noChangeArrowheads="1" noChangeShapeType="1" noTextEdit="1"/>
              </p:cNvSpPr>
              <p:nvPr/>
            </p:nvSpPr>
            <p:spPr>
              <a:xfrm rot="16200000">
                <a:off x="8807819" y="3321425"/>
                <a:ext cx="914400" cy="242047"/>
              </a:xfrm>
              <a:prstGeom prst="rect">
                <a:avLst/>
              </a:prstGeom>
              <a:blipFill>
                <a:blip r:embed="rId10"/>
                <a:stretch>
                  <a:fillRect l="-15789" r="-5263"/>
                </a:stretch>
              </a:blipFill>
              <a:ln>
                <a:noFill/>
              </a:ln>
            </p:spPr>
            <p:txBody>
              <a:bodyPr/>
              <a:lstStyle/>
              <a:p>
                <a:r>
                  <a:rPr lang="en-US">
                    <a:noFill/>
                  </a:rPr>
                  <a:t> </a:t>
                </a:r>
              </a:p>
            </p:txBody>
          </p:sp>
        </mc:Fallback>
      </mc:AlternateContent>
      <p:sp>
        <p:nvSpPr>
          <p:cNvPr id="16" name="TextBox 15">
            <a:extLst>
              <a:ext uri="{FF2B5EF4-FFF2-40B4-BE49-F238E27FC236}">
                <a16:creationId xmlns:a16="http://schemas.microsoft.com/office/drawing/2014/main" id="{3F1BA88F-F714-EA47-84E5-ACB578F7263E}"/>
              </a:ext>
            </a:extLst>
          </p:cNvPr>
          <p:cNvSpPr txBox="1"/>
          <p:nvPr/>
        </p:nvSpPr>
        <p:spPr>
          <a:xfrm>
            <a:off x="8039639" y="3226455"/>
            <a:ext cx="914400" cy="268940"/>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17" name="TextBox 16">
            <a:extLst>
              <a:ext uri="{FF2B5EF4-FFF2-40B4-BE49-F238E27FC236}">
                <a16:creationId xmlns:a16="http://schemas.microsoft.com/office/drawing/2014/main" id="{C9D139DA-2A64-8748-A659-48BDD1267630}"/>
              </a:ext>
            </a:extLst>
          </p:cNvPr>
          <p:cNvSpPr txBox="1"/>
          <p:nvPr/>
        </p:nvSpPr>
        <p:spPr>
          <a:xfrm>
            <a:off x="4498664" y="2759660"/>
            <a:ext cx="1020737" cy="334985"/>
          </a:xfrm>
          <a:prstGeom prst="rect">
            <a:avLst/>
          </a:prstGeom>
          <a:noFill/>
          <a:ln>
            <a:noFill/>
          </a:ln>
        </p:spPr>
        <p:txBody>
          <a:bodyPr wrap="square" rtlCol="0" anchor="ctr" anchorCtr="0">
            <a:noAutofit/>
          </a:bodyPr>
          <a:lstStyle/>
          <a:p>
            <a:pPr>
              <a:spcAft>
                <a:spcPts val="600"/>
              </a:spcAft>
            </a:pPr>
            <a:r>
              <a:rPr lang="en-US" u="sng" dirty="0">
                <a:latin typeface="Helvetica" charset="0"/>
                <a:ea typeface="Times New Roman" charset="0"/>
                <a:cs typeface="Arial" charset="0"/>
              </a:rPr>
              <a:t>Step #1</a:t>
            </a:r>
          </a:p>
        </p:txBody>
      </p:sp>
      <p:sp>
        <p:nvSpPr>
          <p:cNvPr id="18" name="TextBox 17">
            <a:extLst>
              <a:ext uri="{FF2B5EF4-FFF2-40B4-BE49-F238E27FC236}">
                <a16:creationId xmlns:a16="http://schemas.microsoft.com/office/drawing/2014/main" id="{ACFF2D7C-2CDF-1A49-B97B-5D81995AC0B4}"/>
              </a:ext>
            </a:extLst>
          </p:cNvPr>
          <p:cNvSpPr txBox="1"/>
          <p:nvPr/>
        </p:nvSpPr>
        <p:spPr>
          <a:xfrm>
            <a:off x="4498664" y="4458295"/>
            <a:ext cx="1020737" cy="334985"/>
          </a:xfrm>
          <a:prstGeom prst="rect">
            <a:avLst/>
          </a:prstGeom>
          <a:noFill/>
          <a:ln>
            <a:noFill/>
          </a:ln>
        </p:spPr>
        <p:txBody>
          <a:bodyPr wrap="square" rtlCol="0" anchor="ctr" anchorCtr="0">
            <a:noAutofit/>
          </a:bodyPr>
          <a:lstStyle/>
          <a:p>
            <a:pPr>
              <a:spcAft>
                <a:spcPts val="600"/>
              </a:spcAft>
            </a:pPr>
            <a:r>
              <a:rPr lang="en-US" u="sng" dirty="0">
                <a:latin typeface="Helvetica" charset="0"/>
                <a:ea typeface="Times New Roman" charset="0"/>
                <a:cs typeface="Arial" charset="0"/>
              </a:rPr>
              <a:t>Step #2</a:t>
            </a:r>
          </a:p>
        </p:txBody>
      </p:sp>
    </p:spTree>
    <p:extLst>
      <p:ext uri="{BB962C8B-B14F-4D97-AF65-F5344CB8AC3E}">
        <p14:creationId xmlns:p14="http://schemas.microsoft.com/office/powerpoint/2010/main" val="2314115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0A86E-2929-7346-BEDC-60456571D8F1}"/>
              </a:ext>
            </a:extLst>
          </p:cNvPr>
          <p:cNvSpPr>
            <a:spLocks noGrp="1"/>
          </p:cNvSpPr>
          <p:nvPr>
            <p:ph type="body" sz="quarter" idx="10"/>
          </p:nvPr>
        </p:nvSpPr>
        <p:spPr>
          <a:xfrm>
            <a:off x="838200" y="1876483"/>
            <a:ext cx="10515600" cy="3906711"/>
          </a:xfrm>
        </p:spPr>
        <p:txBody>
          <a:bodyPr/>
          <a:lstStyle/>
          <a:p>
            <a:r>
              <a:rPr lang="en-US" dirty="0"/>
              <a:t>Identify new cell types</a:t>
            </a:r>
          </a:p>
          <a:p>
            <a:endParaRPr lang="en-US" sz="1000" dirty="0"/>
          </a:p>
          <a:p>
            <a:r>
              <a:rPr lang="en-US" dirty="0"/>
              <a:t>Investigate dynamics of developmental processes</a:t>
            </a:r>
          </a:p>
          <a:p>
            <a:endParaRPr lang="en-US" sz="1000" dirty="0"/>
          </a:p>
          <a:p>
            <a:r>
              <a:rPr lang="en-US" dirty="0"/>
              <a:t>Study gene regulatory mechanisms</a:t>
            </a:r>
          </a:p>
          <a:p>
            <a:endParaRPr lang="en-US" sz="1000" dirty="0"/>
          </a:p>
          <a:p>
            <a:r>
              <a:rPr lang="en-US" dirty="0"/>
              <a:t>…</a:t>
            </a:r>
          </a:p>
          <a:p>
            <a:endParaRPr lang="en-US" sz="1000" dirty="0"/>
          </a:p>
          <a:p>
            <a:r>
              <a:rPr lang="en-US" dirty="0"/>
              <a:t>In combination with spatial transcriptomics and single-cell multi-omics, applications in new areas are emerging rapidly</a:t>
            </a:r>
          </a:p>
        </p:txBody>
      </p:sp>
      <p:sp>
        <p:nvSpPr>
          <p:cNvPr id="3" name="Title 2">
            <a:extLst>
              <a:ext uri="{FF2B5EF4-FFF2-40B4-BE49-F238E27FC236}">
                <a16:creationId xmlns:a16="http://schemas.microsoft.com/office/drawing/2014/main" id="{56A258E3-BCC6-3D4B-95A2-8C79D51A64C9}"/>
              </a:ext>
            </a:extLst>
          </p:cNvPr>
          <p:cNvSpPr>
            <a:spLocks noGrp="1"/>
          </p:cNvSpPr>
          <p:nvPr>
            <p:ph type="title"/>
          </p:nvPr>
        </p:nvSpPr>
        <p:spPr/>
        <p:txBody>
          <a:bodyPr>
            <a:normAutofit/>
          </a:bodyPr>
          <a:lstStyle/>
          <a:p>
            <a:r>
              <a:rPr lang="en-US" sz="3200" dirty="0" err="1"/>
              <a:t>scRNA-seq</a:t>
            </a:r>
            <a:r>
              <a:rPr lang="en-US" sz="3200" dirty="0"/>
              <a:t> applies where bulk RNA-</a:t>
            </a:r>
            <a:r>
              <a:rPr lang="en-US" sz="3200" dirty="0" err="1"/>
              <a:t>seq</a:t>
            </a:r>
            <a:r>
              <a:rPr lang="en-US" sz="3200" dirty="0"/>
              <a:t> may not</a:t>
            </a:r>
          </a:p>
        </p:txBody>
      </p:sp>
    </p:spTree>
    <p:extLst>
      <p:ext uri="{BB962C8B-B14F-4D97-AF65-F5344CB8AC3E}">
        <p14:creationId xmlns:p14="http://schemas.microsoft.com/office/powerpoint/2010/main" val="4269016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64458D3D-A2BC-A846-B947-107FA80A3B07}"/>
                  </a:ext>
                </a:extLst>
              </p:cNvPr>
              <p:cNvSpPr>
                <a:spLocks noGrp="1"/>
              </p:cNvSpPr>
              <p:nvPr>
                <p:ph type="body" sz="quarter" idx="10"/>
              </p:nvPr>
            </p:nvSpPr>
            <p:spPr>
              <a:xfrm>
                <a:off x="838200" y="1876483"/>
                <a:ext cx="10515600" cy="2174954"/>
              </a:xfrm>
            </p:spPr>
            <p:txBody>
              <a:bodyPr/>
              <a:lstStyle/>
              <a:p>
                <a:r>
                  <a:rPr lang="en-US" sz="2000" dirty="0"/>
                  <a:t>Normalized values should have mean 0 and variance 1 for non-DE genes</a:t>
                </a:r>
              </a:p>
              <a:p>
                <a:r>
                  <a:rPr lang="en-US" sz="2000" dirty="0"/>
                  <a:t>Genes with variance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1</m:t>
                    </m:r>
                  </m:oMath>
                </a14:m>
                <a:r>
                  <a:rPr lang="en-US" sz="2000" dirty="0"/>
                  <a:t> verified as real signal</a:t>
                </a:r>
              </a:p>
              <a:p>
                <a:r>
                  <a:rPr lang="en-US" sz="2000" dirty="0"/>
                  <a:t>Comparison of a dataset with its </a:t>
                </a:r>
                <a:r>
                  <a:rPr lang="en-US" sz="2000" dirty="0" err="1"/>
                  <a:t>downsampled</a:t>
                </a:r>
                <a:r>
                  <a:rPr lang="en-US" sz="2000" dirty="0"/>
                  <a:t> version returned only 11 DE genes (vs &gt;2000 genes for log-normalized data)</a:t>
                </a:r>
              </a:p>
              <a:p>
                <a:endParaRPr lang="en-US" sz="2000" dirty="0"/>
              </a:p>
              <a:p>
                <a:endParaRPr lang="en-US" sz="2000" dirty="0"/>
              </a:p>
            </p:txBody>
          </p:sp>
        </mc:Choice>
        <mc:Fallback xmlns="">
          <p:sp>
            <p:nvSpPr>
              <p:cNvPr id="2" name="Text Placeholder 1">
                <a:extLst>
                  <a:ext uri="{FF2B5EF4-FFF2-40B4-BE49-F238E27FC236}">
                    <a16:creationId xmlns:a16="http://schemas.microsoft.com/office/drawing/2014/main" id="{64458D3D-A2BC-A846-B947-107FA80A3B07}"/>
                  </a:ext>
                </a:extLst>
              </p:cNvPr>
              <p:cNvSpPr>
                <a:spLocks noGrp="1" noRot="1" noChangeAspect="1" noMove="1" noResize="1" noEditPoints="1" noAdjustHandles="1" noChangeArrowheads="1" noChangeShapeType="1" noTextEdit="1"/>
              </p:cNvSpPr>
              <p:nvPr>
                <p:ph type="body" sz="quarter" idx="10"/>
              </p:nvPr>
            </p:nvSpPr>
            <p:spPr>
              <a:xfrm>
                <a:off x="838200" y="1876483"/>
                <a:ext cx="10515600" cy="2174954"/>
              </a:xfrm>
              <a:blipFill>
                <a:blip r:embed="rId2"/>
                <a:stretch>
                  <a:fillRect t="-4651"/>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598754C2-D955-0844-BA42-93D162093FDC}"/>
              </a:ext>
            </a:extLst>
          </p:cNvPr>
          <p:cNvSpPr>
            <a:spLocks noGrp="1"/>
          </p:cNvSpPr>
          <p:nvPr>
            <p:ph type="title"/>
          </p:nvPr>
        </p:nvSpPr>
        <p:spPr/>
        <p:txBody>
          <a:bodyPr>
            <a:normAutofit/>
          </a:bodyPr>
          <a:lstStyle/>
          <a:p>
            <a:r>
              <a:rPr lang="en-US" sz="3600" dirty="0"/>
              <a:t>Characteristics of </a:t>
            </a:r>
            <a:r>
              <a:rPr lang="en-US" sz="3600" i="1" dirty="0" err="1"/>
              <a:t>sctransform</a:t>
            </a:r>
            <a:r>
              <a:rPr lang="en-US" sz="3600" dirty="0"/>
              <a:t>-normalized data</a:t>
            </a:r>
          </a:p>
        </p:txBody>
      </p:sp>
      <p:pic>
        <p:nvPicPr>
          <p:cNvPr id="5" name="Picture 4">
            <a:extLst>
              <a:ext uri="{FF2B5EF4-FFF2-40B4-BE49-F238E27FC236}">
                <a16:creationId xmlns:a16="http://schemas.microsoft.com/office/drawing/2014/main" id="{26A780E2-DA59-7D4D-96AB-F1BE6C480179}"/>
              </a:ext>
            </a:extLst>
          </p:cNvPr>
          <p:cNvPicPr>
            <a:picLocks noChangeAspect="1"/>
          </p:cNvPicPr>
          <p:nvPr/>
        </p:nvPicPr>
        <p:blipFill>
          <a:blip r:embed="rId3"/>
          <a:stretch>
            <a:fillRect/>
          </a:stretch>
        </p:blipFill>
        <p:spPr>
          <a:xfrm>
            <a:off x="1183714" y="3523129"/>
            <a:ext cx="9331885" cy="2867959"/>
          </a:xfrm>
          <a:prstGeom prst="rect">
            <a:avLst/>
          </a:prstGeom>
        </p:spPr>
      </p:pic>
      <p:sp>
        <p:nvSpPr>
          <p:cNvPr id="6" name="TextBox 5">
            <a:extLst>
              <a:ext uri="{FF2B5EF4-FFF2-40B4-BE49-F238E27FC236}">
                <a16:creationId xmlns:a16="http://schemas.microsoft.com/office/drawing/2014/main" id="{E293415B-40BD-B545-9273-63179DDB4014}"/>
              </a:ext>
            </a:extLst>
          </p:cNvPr>
          <p:cNvSpPr txBox="1"/>
          <p:nvPr/>
        </p:nvSpPr>
        <p:spPr>
          <a:xfrm>
            <a:off x="9144000" y="6539006"/>
            <a:ext cx="2608726" cy="305546"/>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(Figure from </a:t>
            </a:r>
            <a:r>
              <a:rPr lang="en-US" sz="1200" dirty="0" err="1">
                <a:latin typeface="Helvetica" charset="0"/>
                <a:ea typeface="Times New Roman" charset="0"/>
                <a:cs typeface="Arial" charset="0"/>
              </a:rPr>
              <a:t>Hafemeister</a:t>
            </a:r>
            <a:r>
              <a:rPr lang="en-US" sz="1200" dirty="0">
                <a:latin typeface="Helvetica" charset="0"/>
                <a:ea typeface="Times New Roman" charset="0"/>
                <a:cs typeface="Arial" charset="0"/>
              </a:rPr>
              <a:t> and </a:t>
            </a:r>
            <a:r>
              <a:rPr lang="en-US" sz="1200" dirty="0" err="1">
                <a:latin typeface="Helvetica" charset="0"/>
                <a:ea typeface="Times New Roman" charset="0"/>
                <a:cs typeface="Arial" charset="0"/>
              </a:rPr>
              <a:t>Satija</a:t>
            </a:r>
            <a:r>
              <a:rPr lang="en-US" sz="1200" dirty="0">
                <a:latin typeface="Helvetica" charset="0"/>
                <a:ea typeface="Times New Roman" charset="0"/>
                <a:cs typeface="Arial" charset="0"/>
              </a:rPr>
              <a:t>, 2019)</a:t>
            </a:r>
          </a:p>
        </p:txBody>
      </p:sp>
    </p:spTree>
    <p:extLst>
      <p:ext uri="{BB962C8B-B14F-4D97-AF65-F5344CB8AC3E}">
        <p14:creationId xmlns:p14="http://schemas.microsoft.com/office/powerpoint/2010/main" val="831321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FC9F53-C237-744C-8EED-1B201E9D9073}"/>
              </a:ext>
            </a:extLst>
          </p:cNvPr>
          <p:cNvSpPr>
            <a:spLocks noGrp="1"/>
          </p:cNvSpPr>
          <p:nvPr>
            <p:ph type="body" sz="quarter" idx="10"/>
          </p:nvPr>
        </p:nvSpPr>
        <p:spPr>
          <a:xfrm>
            <a:off x="838200" y="1876483"/>
            <a:ext cx="6893859" cy="4191917"/>
          </a:xfrm>
        </p:spPr>
        <p:txBody>
          <a:bodyPr/>
          <a:lstStyle/>
          <a:p>
            <a:r>
              <a:rPr lang="en-US" sz="2400" dirty="0"/>
              <a:t>Recommended for CITE-</a:t>
            </a:r>
            <a:r>
              <a:rPr lang="en-US" sz="2400" dirty="0" err="1"/>
              <a:t>seq</a:t>
            </a:r>
            <a:r>
              <a:rPr lang="en-US" sz="2400" dirty="0"/>
              <a:t> data</a:t>
            </a:r>
          </a:p>
          <a:p>
            <a:pPr lvl="1"/>
            <a:r>
              <a:rPr lang="en-US" sz="2000" dirty="0"/>
              <a:t>CITE-</a:t>
            </a:r>
            <a:r>
              <a:rPr lang="en-US" sz="2000" dirty="0" err="1"/>
              <a:t>seq</a:t>
            </a:r>
            <a:r>
              <a:rPr lang="en-US" sz="2000" dirty="0"/>
              <a:t> assays mRNAs and 10s of surface proteins simultaneously</a:t>
            </a:r>
          </a:p>
          <a:p>
            <a:pPr lvl="1"/>
            <a:r>
              <a:rPr lang="en-US" sz="2000" dirty="0"/>
              <a:t>~ uses antibody-derived oligonucleotide tags (ADT)</a:t>
            </a:r>
          </a:p>
          <a:p>
            <a:pPr lvl="1"/>
            <a:endParaRPr lang="en-US" sz="900" dirty="0"/>
          </a:p>
          <a:p>
            <a:r>
              <a:rPr lang="en-US" sz="2400" dirty="0"/>
              <a:t>Due to few proteins, problems with compositional data amplified</a:t>
            </a:r>
          </a:p>
          <a:p>
            <a:pPr lvl="1"/>
            <a:r>
              <a:rPr lang="en-US" sz="2000" dirty="0"/>
              <a:t>Sequencing depth is constant =&gt; sum of protein-wise counts is constant</a:t>
            </a:r>
          </a:p>
          <a:p>
            <a:pPr lvl="1"/>
            <a:r>
              <a:rPr lang="en-US" sz="2000" dirty="0"/>
              <a:t>Can artificially lead to correlations</a:t>
            </a:r>
          </a:p>
          <a:p>
            <a:pPr lvl="1"/>
            <a:r>
              <a:rPr lang="en-US" sz="2000" dirty="0"/>
              <a:t>Example- The relative counts for a protein cannot increase without decreasing for other proteins</a:t>
            </a:r>
          </a:p>
          <a:p>
            <a:pPr lvl="1"/>
            <a:r>
              <a:rPr lang="en-US" sz="2000" dirty="0"/>
              <a:t>CLR addresses this issue</a:t>
            </a:r>
          </a:p>
        </p:txBody>
      </p:sp>
      <p:sp>
        <p:nvSpPr>
          <p:cNvPr id="3" name="Title 2">
            <a:extLst>
              <a:ext uri="{FF2B5EF4-FFF2-40B4-BE49-F238E27FC236}">
                <a16:creationId xmlns:a16="http://schemas.microsoft.com/office/drawing/2014/main" id="{D8E022A5-D1EC-1345-99D5-A73421D42C69}"/>
              </a:ext>
            </a:extLst>
          </p:cNvPr>
          <p:cNvSpPr>
            <a:spLocks noGrp="1"/>
          </p:cNvSpPr>
          <p:nvPr>
            <p:ph type="title"/>
          </p:nvPr>
        </p:nvSpPr>
        <p:spPr/>
        <p:txBody>
          <a:bodyPr>
            <a:normAutofit/>
          </a:bodyPr>
          <a:lstStyle/>
          <a:p>
            <a:r>
              <a:rPr lang="en-US" sz="3200" dirty="0"/>
              <a:t>Another normalization method in Seurat–</a:t>
            </a:r>
            <a:br>
              <a:rPr lang="en-US" sz="3200" dirty="0"/>
            </a:br>
            <a:r>
              <a:rPr lang="en-US" sz="3200" dirty="0"/>
              <a:t>Centered log-ratio (CLR) transformation</a:t>
            </a:r>
          </a:p>
        </p:txBody>
      </p:sp>
      <p:pic>
        <p:nvPicPr>
          <p:cNvPr id="5" name="Picture 4">
            <a:extLst>
              <a:ext uri="{FF2B5EF4-FFF2-40B4-BE49-F238E27FC236}">
                <a16:creationId xmlns:a16="http://schemas.microsoft.com/office/drawing/2014/main" id="{F3AB485D-2910-894B-AAE4-8D627387CEE2}"/>
              </a:ext>
            </a:extLst>
          </p:cNvPr>
          <p:cNvPicPr>
            <a:picLocks noChangeAspect="1"/>
          </p:cNvPicPr>
          <p:nvPr/>
        </p:nvPicPr>
        <p:blipFill>
          <a:blip r:embed="rId3"/>
          <a:stretch>
            <a:fillRect/>
          </a:stretch>
        </p:blipFill>
        <p:spPr>
          <a:xfrm>
            <a:off x="8375276" y="2160393"/>
            <a:ext cx="1752600" cy="1460500"/>
          </a:xfrm>
          <a:prstGeom prst="rect">
            <a:avLst/>
          </a:prstGeom>
        </p:spPr>
      </p:pic>
      <p:graphicFrame>
        <p:nvGraphicFramePr>
          <p:cNvPr id="4" name="Table 3">
            <a:extLst>
              <a:ext uri="{FF2B5EF4-FFF2-40B4-BE49-F238E27FC236}">
                <a16:creationId xmlns:a16="http://schemas.microsoft.com/office/drawing/2014/main" id="{99D2D101-20D5-1C48-A8FF-11D16541B23F}"/>
              </a:ext>
            </a:extLst>
          </p:cNvPr>
          <p:cNvGraphicFramePr>
            <a:graphicFrameLocks noGrp="1"/>
          </p:cNvGraphicFramePr>
          <p:nvPr>
            <p:extLst>
              <p:ext uri="{D42A27DB-BD31-4B8C-83A1-F6EECF244321}">
                <p14:modId xmlns:p14="http://schemas.microsoft.com/office/powerpoint/2010/main" val="3576098123"/>
              </p:ext>
            </p:extLst>
          </p:nvPr>
        </p:nvGraphicFramePr>
        <p:xfrm>
          <a:off x="7774641" y="4309571"/>
          <a:ext cx="1974477" cy="1691640"/>
        </p:xfrm>
        <a:graphic>
          <a:graphicData uri="http://schemas.openxmlformats.org/drawingml/2006/table">
            <a:tbl>
              <a:tblPr firstRow="1" bandRow="1">
                <a:tableStyleId>{5C22544A-7EE6-4342-B048-85BDC9FD1C3A}</a:tableStyleId>
              </a:tblPr>
              <a:tblGrid>
                <a:gridCol w="858371">
                  <a:extLst>
                    <a:ext uri="{9D8B030D-6E8A-4147-A177-3AD203B41FA5}">
                      <a16:colId xmlns:a16="http://schemas.microsoft.com/office/drawing/2014/main" val="2421650527"/>
                    </a:ext>
                  </a:extLst>
                </a:gridCol>
                <a:gridCol w="1116106">
                  <a:extLst>
                    <a:ext uri="{9D8B030D-6E8A-4147-A177-3AD203B41FA5}">
                      <a16:colId xmlns:a16="http://schemas.microsoft.com/office/drawing/2014/main" val="2792380165"/>
                    </a:ext>
                  </a:extLst>
                </a:gridCol>
              </a:tblGrid>
              <a:tr h="370840">
                <a:tc>
                  <a:txBody>
                    <a:bodyPr/>
                    <a:lstStyle/>
                    <a:p>
                      <a:pPr algn="ctr"/>
                      <a:r>
                        <a:rPr lang="en-US" sz="1600" dirty="0"/>
                        <a:t>Raw counts</a:t>
                      </a:r>
                    </a:p>
                  </a:txBody>
                  <a:tcPr/>
                </a:tc>
                <a:tc>
                  <a:txBody>
                    <a:bodyPr/>
                    <a:lstStyle/>
                    <a:p>
                      <a:pPr algn="ctr"/>
                      <a:r>
                        <a:rPr lang="en-US" sz="1600" dirty="0"/>
                        <a:t>Relative counts </a:t>
                      </a:r>
                    </a:p>
                  </a:txBody>
                  <a:tcPr/>
                </a:tc>
                <a:extLst>
                  <a:ext uri="{0D108BD9-81ED-4DB2-BD59-A6C34878D82A}">
                    <a16:rowId xmlns:a16="http://schemas.microsoft.com/office/drawing/2014/main" val="3515170505"/>
                  </a:ext>
                </a:extLst>
              </a:tr>
              <a:tr h="370840">
                <a:tc>
                  <a:txBody>
                    <a:bodyPr/>
                    <a:lstStyle/>
                    <a:p>
                      <a:pPr algn="ctr"/>
                      <a:r>
                        <a:rPr lang="en-US" sz="1600" dirty="0"/>
                        <a:t>7</a:t>
                      </a:r>
                    </a:p>
                  </a:txBody>
                  <a:tcPr/>
                </a:tc>
                <a:tc>
                  <a:txBody>
                    <a:bodyPr/>
                    <a:lstStyle/>
                    <a:p>
                      <a:pPr algn="ctr"/>
                      <a:r>
                        <a:rPr lang="en-US" sz="1600" dirty="0"/>
                        <a:t>0.7</a:t>
                      </a:r>
                    </a:p>
                  </a:txBody>
                  <a:tcPr/>
                </a:tc>
                <a:extLst>
                  <a:ext uri="{0D108BD9-81ED-4DB2-BD59-A6C34878D82A}">
                    <a16:rowId xmlns:a16="http://schemas.microsoft.com/office/drawing/2014/main" val="3831890772"/>
                  </a:ext>
                </a:extLst>
              </a:tr>
              <a:tr h="370840">
                <a:tc>
                  <a:txBody>
                    <a:bodyPr/>
                    <a:lstStyle/>
                    <a:p>
                      <a:pPr algn="ctr"/>
                      <a:r>
                        <a:rPr lang="en-US" sz="1600" dirty="0"/>
                        <a:t>1</a:t>
                      </a:r>
                    </a:p>
                  </a:txBody>
                  <a:tcPr/>
                </a:tc>
                <a:tc>
                  <a:txBody>
                    <a:bodyPr/>
                    <a:lstStyle/>
                    <a:p>
                      <a:pPr algn="ctr"/>
                      <a:r>
                        <a:rPr lang="en-US" sz="1600" dirty="0"/>
                        <a:t>0.1</a:t>
                      </a:r>
                    </a:p>
                  </a:txBody>
                  <a:tcPr/>
                </a:tc>
                <a:extLst>
                  <a:ext uri="{0D108BD9-81ED-4DB2-BD59-A6C34878D82A}">
                    <a16:rowId xmlns:a16="http://schemas.microsoft.com/office/drawing/2014/main" val="2920781011"/>
                  </a:ext>
                </a:extLst>
              </a:tr>
              <a:tr h="370840">
                <a:tc>
                  <a:txBody>
                    <a:bodyPr/>
                    <a:lstStyle/>
                    <a:p>
                      <a:pPr algn="ctr"/>
                      <a:r>
                        <a:rPr lang="en-US" sz="1600" dirty="0"/>
                        <a:t>2</a:t>
                      </a:r>
                    </a:p>
                  </a:txBody>
                  <a:tcPr/>
                </a:tc>
                <a:tc>
                  <a:txBody>
                    <a:bodyPr/>
                    <a:lstStyle/>
                    <a:p>
                      <a:pPr algn="ctr"/>
                      <a:r>
                        <a:rPr lang="en-US" sz="1600" dirty="0"/>
                        <a:t>0.2</a:t>
                      </a:r>
                    </a:p>
                  </a:txBody>
                  <a:tcPr/>
                </a:tc>
                <a:extLst>
                  <a:ext uri="{0D108BD9-81ED-4DB2-BD59-A6C34878D82A}">
                    <a16:rowId xmlns:a16="http://schemas.microsoft.com/office/drawing/2014/main" val="3251724759"/>
                  </a:ext>
                </a:extLst>
              </a:tr>
            </a:tbl>
          </a:graphicData>
        </a:graphic>
      </p:graphicFrame>
      <p:graphicFrame>
        <p:nvGraphicFramePr>
          <p:cNvPr id="6" name="Table 5">
            <a:extLst>
              <a:ext uri="{FF2B5EF4-FFF2-40B4-BE49-F238E27FC236}">
                <a16:creationId xmlns:a16="http://schemas.microsoft.com/office/drawing/2014/main" id="{72944ACA-6396-A848-9282-D300A9E6497C}"/>
              </a:ext>
            </a:extLst>
          </p:cNvPr>
          <p:cNvGraphicFramePr>
            <a:graphicFrameLocks noGrp="1"/>
          </p:cNvGraphicFramePr>
          <p:nvPr>
            <p:extLst>
              <p:ext uri="{D42A27DB-BD31-4B8C-83A1-F6EECF244321}">
                <p14:modId xmlns:p14="http://schemas.microsoft.com/office/powerpoint/2010/main" val="106988705"/>
              </p:ext>
            </p:extLst>
          </p:nvPr>
        </p:nvGraphicFramePr>
        <p:xfrm>
          <a:off x="9910482" y="4308041"/>
          <a:ext cx="2017059" cy="1691640"/>
        </p:xfrm>
        <a:graphic>
          <a:graphicData uri="http://schemas.openxmlformats.org/drawingml/2006/table">
            <a:tbl>
              <a:tblPr firstRow="1" bandRow="1">
                <a:tableStyleId>{5C22544A-7EE6-4342-B048-85BDC9FD1C3A}</a:tableStyleId>
              </a:tblPr>
              <a:tblGrid>
                <a:gridCol w="1039199">
                  <a:extLst>
                    <a:ext uri="{9D8B030D-6E8A-4147-A177-3AD203B41FA5}">
                      <a16:colId xmlns:a16="http://schemas.microsoft.com/office/drawing/2014/main" val="2421650527"/>
                    </a:ext>
                  </a:extLst>
                </a:gridCol>
                <a:gridCol w="977860">
                  <a:extLst>
                    <a:ext uri="{9D8B030D-6E8A-4147-A177-3AD203B41FA5}">
                      <a16:colId xmlns:a16="http://schemas.microsoft.com/office/drawing/2014/main" val="2792380165"/>
                    </a:ext>
                  </a:extLst>
                </a:gridCol>
              </a:tblGrid>
              <a:tr h="370840">
                <a:tc>
                  <a:txBody>
                    <a:bodyPr/>
                    <a:lstStyle/>
                    <a:p>
                      <a:pPr algn="ctr"/>
                      <a:r>
                        <a:rPr lang="en-US" sz="1600" dirty="0"/>
                        <a:t>Raw counts</a:t>
                      </a:r>
                    </a:p>
                  </a:txBody>
                  <a:tcPr/>
                </a:tc>
                <a:tc>
                  <a:txBody>
                    <a:bodyPr/>
                    <a:lstStyle/>
                    <a:p>
                      <a:pPr algn="ctr"/>
                      <a:r>
                        <a:rPr lang="en-US" sz="1600" dirty="0"/>
                        <a:t>Relative counts </a:t>
                      </a:r>
                    </a:p>
                  </a:txBody>
                  <a:tcPr/>
                </a:tc>
                <a:extLst>
                  <a:ext uri="{0D108BD9-81ED-4DB2-BD59-A6C34878D82A}">
                    <a16:rowId xmlns:a16="http://schemas.microsoft.com/office/drawing/2014/main" val="3515170505"/>
                  </a:ext>
                </a:extLst>
              </a:tr>
              <a:tr h="370840">
                <a:tc>
                  <a:txBody>
                    <a:bodyPr/>
                    <a:lstStyle/>
                    <a:p>
                      <a:pPr algn="ctr"/>
                      <a:r>
                        <a:rPr lang="en-US" sz="1600" dirty="0"/>
                        <a:t>70</a:t>
                      </a:r>
                    </a:p>
                  </a:txBody>
                  <a:tcPr/>
                </a:tc>
                <a:tc>
                  <a:txBody>
                    <a:bodyPr/>
                    <a:lstStyle/>
                    <a:p>
                      <a:pPr algn="ctr"/>
                      <a:r>
                        <a:rPr lang="en-US" sz="1600" dirty="0"/>
                        <a:t>0.958</a:t>
                      </a:r>
                    </a:p>
                  </a:txBody>
                  <a:tcPr/>
                </a:tc>
                <a:extLst>
                  <a:ext uri="{0D108BD9-81ED-4DB2-BD59-A6C34878D82A}">
                    <a16:rowId xmlns:a16="http://schemas.microsoft.com/office/drawing/2014/main" val="3831890772"/>
                  </a:ext>
                </a:extLst>
              </a:tr>
              <a:tr h="370840">
                <a:tc>
                  <a:txBody>
                    <a:bodyPr/>
                    <a:lstStyle/>
                    <a:p>
                      <a:pPr algn="ctr"/>
                      <a:r>
                        <a:rPr lang="en-US" sz="1600" dirty="0"/>
                        <a:t>1</a:t>
                      </a:r>
                    </a:p>
                  </a:txBody>
                  <a:tcPr/>
                </a:tc>
                <a:tc>
                  <a:txBody>
                    <a:bodyPr/>
                    <a:lstStyle/>
                    <a:p>
                      <a:pPr algn="ctr"/>
                      <a:r>
                        <a:rPr lang="en-US" sz="1600" dirty="0"/>
                        <a:t>0.014</a:t>
                      </a:r>
                    </a:p>
                  </a:txBody>
                  <a:tcPr/>
                </a:tc>
                <a:extLst>
                  <a:ext uri="{0D108BD9-81ED-4DB2-BD59-A6C34878D82A}">
                    <a16:rowId xmlns:a16="http://schemas.microsoft.com/office/drawing/2014/main" val="2920781011"/>
                  </a:ext>
                </a:extLst>
              </a:tr>
              <a:tr h="370840">
                <a:tc>
                  <a:txBody>
                    <a:bodyPr/>
                    <a:lstStyle/>
                    <a:p>
                      <a:pPr algn="ctr"/>
                      <a:r>
                        <a:rPr lang="en-US" sz="1600" dirty="0"/>
                        <a:t>2</a:t>
                      </a:r>
                    </a:p>
                  </a:txBody>
                  <a:tcPr/>
                </a:tc>
                <a:tc>
                  <a:txBody>
                    <a:bodyPr/>
                    <a:lstStyle/>
                    <a:p>
                      <a:pPr algn="ctr"/>
                      <a:r>
                        <a:rPr lang="en-US" sz="1600" dirty="0"/>
                        <a:t>0.028</a:t>
                      </a:r>
                    </a:p>
                  </a:txBody>
                  <a:tcPr/>
                </a:tc>
                <a:extLst>
                  <a:ext uri="{0D108BD9-81ED-4DB2-BD59-A6C34878D82A}">
                    <a16:rowId xmlns:a16="http://schemas.microsoft.com/office/drawing/2014/main" val="3251724759"/>
                  </a:ext>
                </a:extLst>
              </a:tr>
            </a:tbl>
          </a:graphicData>
        </a:graphic>
      </p:graphicFrame>
      <p:sp>
        <p:nvSpPr>
          <p:cNvPr id="7" name="TextBox 6">
            <a:extLst>
              <a:ext uri="{FF2B5EF4-FFF2-40B4-BE49-F238E27FC236}">
                <a16:creationId xmlns:a16="http://schemas.microsoft.com/office/drawing/2014/main" id="{157B033D-7F03-3E40-8C0C-531AC68B9381}"/>
              </a:ext>
            </a:extLst>
          </p:cNvPr>
          <p:cNvSpPr txBox="1"/>
          <p:nvPr/>
        </p:nvSpPr>
        <p:spPr>
          <a:xfrm>
            <a:off x="8175811" y="4047565"/>
            <a:ext cx="914400" cy="260476"/>
          </a:xfrm>
          <a:prstGeom prst="rect">
            <a:avLst/>
          </a:prstGeom>
          <a:noFill/>
          <a:ln>
            <a:noFill/>
          </a:ln>
        </p:spPr>
        <p:txBody>
          <a:bodyPr wrap="none" rtlCol="0" anchor="ctr" anchorCtr="0">
            <a:noAutofit/>
          </a:bodyPr>
          <a:lstStyle/>
          <a:p>
            <a:pPr>
              <a:spcAft>
                <a:spcPts val="600"/>
              </a:spcAft>
            </a:pPr>
            <a:r>
              <a:rPr lang="en-US" sz="1400" dirty="0">
                <a:latin typeface="Helvetica" charset="0"/>
                <a:ea typeface="Times New Roman" charset="0"/>
                <a:cs typeface="Arial" charset="0"/>
              </a:rPr>
              <a:t>Sample #1</a:t>
            </a:r>
          </a:p>
        </p:txBody>
      </p:sp>
      <p:sp>
        <p:nvSpPr>
          <p:cNvPr id="8" name="TextBox 7">
            <a:extLst>
              <a:ext uri="{FF2B5EF4-FFF2-40B4-BE49-F238E27FC236}">
                <a16:creationId xmlns:a16="http://schemas.microsoft.com/office/drawing/2014/main" id="{BC6DB183-D2E0-514D-AE2E-0F8DCE6EBF4F}"/>
              </a:ext>
            </a:extLst>
          </p:cNvPr>
          <p:cNvSpPr txBox="1"/>
          <p:nvPr/>
        </p:nvSpPr>
        <p:spPr>
          <a:xfrm>
            <a:off x="10425948" y="4052048"/>
            <a:ext cx="914400" cy="260476"/>
          </a:xfrm>
          <a:prstGeom prst="rect">
            <a:avLst/>
          </a:prstGeom>
          <a:noFill/>
          <a:ln>
            <a:noFill/>
          </a:ln>
        </p:spPr>
        <p:txBody>
          <a:bodyPr wrap="none" rtlCol="0" anchor="ctr" anchorCtr="0">
            <a:noAutofit/>
          </a:bodyPr>
          <a:lstStyle/>
          <a:p>
            <a:pPr>
              <a:spcAft>
                <a:spcPts val="600"/>
              </a:spcAft>
            </a:pPr>
            <a:r>
              <a:rPr lang="en-US" sz="1400" dirty="0">
                <a:latin typeface="Helvetica" charset="0"/>
                <a:ea typeface="Times New Roman" charset="0"/>
                <a:cs typeface="Arial" charset="0"/>
              </a:rPr>
              <a:t>Sample #2</a:t>
            </a:r>
          </a:p>
        </p:txBody>
      </p:sp>
    </p:spTree>
    <p:extLst>
      <p:ext uri="{BB962C8B-B14F-4D97-AF65-F5344CB8AC3E}">
        <p14:creationId xmlns:p14="http://schemas.microsoft.com/office/powerpoint/2010/main" val="25226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9F8A45-E4DF-4E4C-BA74-0B0BA6680D0A}"/>
              </a:ext>
            </a:extLst>
          </p:cNvPr>
          <p:cNvSpPr>
            <a:spLocks noGrp="1"/>
          </p:cNvSpPr>
          <p:nvPr>
            <p:ph type="body" sz="quarter" idx="10"/>
          </p:nvPr>
        </p:nvSpPr>
        <p:spPr>
          <a:xfrm>
            <a:off x="838200" y="1876483"/>
            <a:ext cx="10515600" cy="3785139"/>
          </a:xfrm>
        </p:spPr>
        <p:txBody>
          <a:bodyPr/>
          <a:lstStyle/>
          <a:p>
            <a:r>
              <a:rPr lang="en-US" dirty="0"/>
              <a:t>Use size-factors that account for compositional differences in transcriptomes of cells </a:t>
            </a:r>
          </a:p>
          <a:p>
            <a:endParaRPr lang="en-US" sz="1000" dirty="0"/>
          </a:p>
          <a:p>
            <a:pPr lvl="1"/>
            <a:r>
              <a:rPr lang="en-US" dirty="0"/>
              <a:t>Total UMI counts is representative of sequencing depth if total mRNA content of all cells is identical</a:t>
            </a:r>
          </a:p>
          <a:p>
            <a:pPr lvl="1"/>
            <a:endParaRPr lang="en-US" sz="900" dirty="0"/>
          </a:p>
          <a:p>
            <a:pPr lvl="1"/>
            <a:r>
              <a:rPr lang="en-US" i="1" dirty="0" err="1"/>
              <a:t>scran</a:t>
            </a:r>
            <a:r>
              <a:rPr lang="en-US" dirty="0"/>
              <a:t> allows better estimation of the size-factors</a:t>
            </a:r>
          </a:p>
          <a:p>
            <a:pPr lvl="1"/>
            <a:endParaRPr lang="en-US" dirty="0"/>
          </a:p>
          <a:p>
            <a:r>
              <a:rPr lang="en-US" dirty="0"/>
              <a:t>Normalize using spike-ins</a:t>
            </a:r>
          </a:p>
          <a:p>
            <a:r>
              <a:rPr lang="en-US" dirty="0"/>
              <a:t>…</a:t>
            </a:r>
          </a:p>
        </p:txBody>
      </p:sp>
      <p:sp>
        <p:nvSpPr>
          <p:cNvPr id="3" name="Title 2">
            <a:extLst>
              <a:ext uri="{FF2B5EF4-FFF2-40B4-BE49-F238E27FC236}">
                <a16:creationId xmlns:a16="http://schemas.microsoft.com/office/drawing/2014/main" id="{3459EAD8-D86D-3647-BC51-A752560F63F6}"/>
              </a:ext>
            </a:extLst>
          </p:cNvPr>
          <p:cNvSpPr>
            <a:spLocks noGrp="1"/>
          </p:cNvSpPr>
          <p:nvPr>
            <p:ph type="title"/>
          </p:nvPr>
        </p:nvSpPr>
        <p:spPr/>
        <p:txBody>
          <a:bodyPr/>
          <a:lstStyle/>
          <a:p>
            <a:r>
              <a:rPr lang="en-US" dirty="0"/>
              <a:t>Other methods to normalize</a:t>
            </a:r>
          </a:p>
        </p:txBody>
      </p:sp>
    </p:spTree>
    <p:extLst>
      <p:ext uri="{BB962C8B-B14F-4D97-AF65-F5344CB8AC3E}">
        <p14:creationId xmlns:p14="http://schemas.microsoft.com/office/powerpoint/2010/main" val="2087537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CDEA10-0EEB-8343-9816-7471CEDE225C}"/>
              </a:ext>
            </a:extLst>
          </p:cNvPr>
          <p:cNvSpPr>
            <a:spLocks noGrp="1"/>
          </p:cNvSpPr>
          <p:nvPr>
            <p:ph type="body" sz="quarter" idx="10"/>
          </p:nvPr>
        </p:nvSpPr>
        <p:spPr>
          <a:xfrm>
            <a:off x="838200" y="1876483"/>
            <a:ext cx="10515600" cy="3317831"/>
          </a:xfrm>
        </p:spPr>
        <p:txBody>
          <a:bodyPr/>
          <a:lstStyle/>
          <a:p>
            <a:r>
              <a:rPr lang="en-US" sz="2000" i="1" dirty="0"/>
              <a:t>Session 1</a:t>
            </a:r>
            <a:r>
              <a:rPr lang="en-US" sz="2000" dirty="0"/>
              <a:t>: Load the data, quality control, normalization, feature selection, dimensionality reduction. (Mon)</a:t>
            </a:r>
          </a:p>
          <a:p>
            <a:endParaRPr lang="en-US" sz="800" dirty="0"/>
          </a:p>
          <a:p>
            <a:r>
              <a:rPr lang="en-US" sz="2000" i="1" dirty="0"/>
              <a:t>Session 2</a:t>
            </a:r>
            <a:r>
              <a:rPr lang="en-US" sz="2000" dirty="0"/>
              <a:t>: Dimensionality reduction (continued), clustering, finding marker genes. (Tues)</a:t>
            </a:r>
          </a:p>
          <a:p>
            <a:endParaRPr lang="en-US" sz="1000" dirty="0"/>
          </a:p>
          <a:p>
            <a:r>
              <a:rPr lang="en-US" b="1" i="1" u="sng" dirty="0"/>
              <a:t>Session 3</a:t>
            </a:r>
            <a:r>
              <a:rPr lang="en-US" b="1" u="sng" dirty="0"/>
              <a:t>: Advanced discussion on normalization, differential analysis, and batch-correction. (Thurs)</a:t>
            </a:r>
          </a:p>
          <a:p>
            <a:endParaRPr lang="en-US" sz="1000" dirty="0"/>
          </a:p>
          <a:p>
            <a:r>
              <a:rPr lang="en-US" sz="2000" i="1" dirty="0"/>
              <a:t>Session 4</a:t>
            </a:r>
            <a:r>
              <a:rPr lang="en-US" sz="2000" dirty="0"/>
              <a:t>: Network analysis of single-cell data, additional topics, Q&amp;A. (Fri)</a:t>
            </a:r>
          </a:p>
        </p:txBody>
      </p:sp>
      <p:sp>
        <p:nvSpPr>
          <p:cNvPr id="3" name="Title 2">
            <a:extLst>
              <a:ext uri="{FF2B5EF4-FFF2-40B4-BE49-F238E27FC236}">
                <a16:creationId xmlns:a16="http://schemas.microsoft.com/office/drawing/2014/main" id="{C1B81895-6B07-D245-ABE3-98BEE43B29BB}"/>
              </a:ext>
            </a:extLst>
          </p:cNvPr>
          <p:cNvSpPr>
            <a:spLocks noGrp="1"/>
          </p:cNvSpPr>
          <p:nvPr>
            <p:ph type="title"/>
          </p:nvPr>
        </p:nvSpPr>
        <p:spPr/>
        <p:txBody>
          <a:bodyPr>
            <a:normAutofit/>
          </a:bodyPr>
          <a:lstStyle/>
          <a:p>
            <a:r>
              <a:rPr lang="en-US" sz="3600" dirty="0"/>
              <a:t>Normalization is a critical step</a:t>
            </a:r>
            <a:br>
              <a:rPr lang="en-US" sz="3600" dirty="0"/>
            </a:br>
            <a:r>
              <a:rPr lang="en-US" sz="3600" dirty="0"/>
              <a:t>More discussion on this on Thursday</a:t>
            </a:r>
          </a:p>
        </p:txBody>
      </p:sp>
    </p:spTree>
    <p:extLst>
      <p:ext uri="{BB962C8B-B14F-4D97-AF65-F5344CB8AC3E}">
        <p14:creationId xmlns:p14="http://schemas.microsoft.com/office/powerpoint/2010/main" val="537108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02A70C-F6CE-814F-9345-211D7DAC8644}"/>
              </a:ext>
            </a:extLst>
          </p:cNvPr>
          <p:cNvSpPr txBox="1"/>
          <p:nvPr/>
        </p:nvSpPr>
        <p:spPr>
          <a:xfrm>
            <a:off x="1062315" y="2030506"/>
            <a:ext cx="150607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Library preparation</a:t>
            </a:r>
          </a:p>
        </p:txBody>
      </p:sp>
      <p:sp>
        <p:nvSpPr>
          <p:cNvPr id="8" name="TextBox 7">
            <a:extLst>
              <a:ext uri="{FF2B5EF4-FFF2-40B4-BE49-F238E27FC236}">
                <a16:creationId xmlns:a16="http://schemas.microsoft.com/office/drawing/2014/main" id="{CBD20B04-3239-AA40-91E0-B04E574E0F34}"/>
              </a:ext>
            </a:extLst>
          </p:cNvPr>
          <p:cNvSpPr txBox="1"/>
          <p:nvPr/>
        </p:nvSpPr>
        <p:spPr>
          <a:xfrm>
            <a:off x="820268" y="887505"/>
            <a:ext cx="182880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Experiment design</a:t>
            </a:r>
          </a:p>
        </p:txBody>
      </p:sp>
      <p:sp>
        <p:nvSpPr>
          <p:cNvPr id="9" name="TextBox 8">
            <a:extLst>
              <a:ext uri="{FF2B5EF4-FFF2-40B4-BE49-F238E27FC236}">
                <a16:creationId xmlns:a16="http://schemas.microsoft.com/office/drawing/2014/main" id="{A47C8CE7-0457-824A-B83A-7A49C0E4DA7A}"/>
              </a:ext>
            </a:extLst>
          </p:cNvPr>
          <p:cNvSpPr txBox="1"/>
          <p:nvPr/>
        </p:nvSpPr>
        <p:spPr>
          <a:xfrm>
            <a:off x="591670" y="2729754"/>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Deep sequencing</a:t>
            </a:r>
          </a:p>
        </p:txBody>
      </p:sp>
      <p:sp>
        <p:nvSpPr>
          <p:cNvPr id="10" name="TextBox 9">
            <a:extLst>
              <a:ext uri="{FF2B5EF4-FFF2-40B4-BE49-F238E27FC236}">
                <a16:creationId xmlns:a16="http://schemas.microsoft.com/office/drawing/2014/main" id="{FC6D2F79-0962-ED43-A50C-95453FEE9A9B}"/>
              </a:ext>
            </a:extLst>
          </p:cNvPr>
          <p:cNvSpPr txBox="1"/>
          <p:nvPr/>
        </p:nvSpPr>
        <p:spPr>
          <a:xfrm>
            <a:off x="685799" y="3832412"/>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Demultiplex, align and count</a:t>
            </a:r>
          </a:p>
          <a:p>
            <a:pPr algn="ctr">
              <a:spcAft>
                <a:spcPts val="600"/>
              </a:spcAft>
            </a:pPr>
            <a:r>
              <a:rPr lang="en-US" dirty="0">
                <a:latin typeface="Helvetica" charset="0"/>
                <a:ea typeface="Times New Roman" charset="0"/>
                <a:cs typeface="Arial" charset="0"/>
              </a:rPr>
              <a:t>(Pre-processing)</a:t>
            </a:r>
          </a:p>
        </p:txBody>
      </p:sp>
      <p:sp>
        <p:nvSpPr>
          <p:cNvPr id="11" name="TextBox 10">
            <a:extLst>
              <a:ext uri="{FF2B5EF4-FFF2-40B4-BE49-F238E27FC236}">
                <a16:creationId xmlns:a16="http://schemas.microsoft.com/office/drawing/2014/main" id="{E321A3BE-BDF7-8444-8007-6ADCC112A94A}"/>
              </a:ext>
            </a:extLst>
          </p:cNvPr>
          <p:cNvSpPr txBox="1"/>
          <p:nvPr/>
        </p:nvSpPr>
        <p:spPr>
          <a:xfrm>
            <a:off x="524435" y="5042650"/>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Count matrix</a:t>
            </a:r>
          </a:p>
        </p:txBody>
      </p:sp>
      <p:cxnSp>
        <p:nvCxnSpPr>
          <p:cNvPr id="13" name="Straight Arrow Connector 12">
            <a:extLst>
              <a:ext uri="{FF2B5EF4-FFF2-40B4-BE49-F238E27FC236}">
                <a16:creationId xmlns:a16="http://schemas.microsoft.com/office/drawing/2014/main" id="{5612D218-8957-3741-8E30-DEEFFDA36808}"/>
              </a:ext>
            </a:extLst>
          </p:cNvPr>
          <p:cNvCxnSpPr>
            <a:cxnSpLocks/>
          </p:cNvCxnSpPr>
          <p:nvPr/>
        </p:nvCxnSpPr>
        <p:spPr>
          <a:xfrm>
            <a:off x="1748115" y="1452282"/>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8AC156-724C-6E4B-8D17-70A0EC809332}"/>
              </a:ext>
            </a:extLst>
          </p:cNvPr>
          <p:cNvCxnSpPr>
            <a:cxnSpLocks/>
          </p:cNvCxnSpPr>
          <p:nvPr/>
        </p:nvCxnSpPr>
        <p:spPr>
          <a:xfrm>
            <a:off x="1748115" y="255942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A12A64D-1997-5C46-936D-95E33EBA866A}"/>
              </a:ext>
            </a:extLst>
          </p:cNvPr>
          <p:cNvCxnSpPr>
            <a:cxnSpLocks/>
          </p:cNvCxnSpPr>
          <p:nvPr/>
        </p:nvCxnSpPr>
        <p:spPr>
          <a:xfrm>
            <a:off x="1752598" y="338417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D2E0144-98BD-8F4D-843C-18A8432CD9A8}"/>
              </a:ext>
            </a:extLst>
          </p:cNvPr>
          <p:cNvCxnSpPr>
            <a:cxnSpLocks/>
          </p:cNvCxnSpPr>
          <p:nvPr/>
        </p:nvCxnSpPr>
        <p:spPr>
          <a:xfrm>
            <a:off x="1743634" y="4787145"/>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EAC5BA6-C758-E644-944A-D9717B9DB042}"/>
              </a:ext>
            </a:extLst>
          </p:cNvPr>
          <p:cNvSpPr txBox="1"/>
          <p:nvPr/>
        </p:nvSpPr>
        <p:spPr>
          <a:xfrm>
            <a:off x="7422773" y="-188256"/>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Read counts matrix</a:t>
            </a:r>
          </a:p>
        </p:txBody>
      </p:sp>
      <p:sp>
        <p:nvSpPr>
          <p:cNvPr id="20" name="TextBox 19">
            <a:extLst>
              <a:ext uri="{FF2B5EF4-FFF2-40B4-BE49-F238E27FC236}">
                <a16:creationId xmlns:a16="http://schemas.microsoft.com/office/drawing/2014/main" id="{2D0AB9CA-3040-CD46-9591-34567DEDCB29}"/>
              </a:ext>
            </a:extLst>
          </p:cNvPr>
          <p:cNvSpPr txBox="1"/>
          <p:nvPr/>
        </p:nvSpPr>
        <p:spPr>
          <a:xfrm>
            <a:off x="7360021" y="542365"/>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Quality control and filter poor quality cells</a:t>
            </a:r>
          </a:p>
        </p:txBody>
      </p:sp>
      <p:sp>
        <p:nvSpPr>
          <p:cNvPr id="21" name="TextBox 20">
            <a:extLst>
              <a:ext uri="{FF2B5EF4-FFF2-40B4-BE49-F238E27FC236}">
                <a16:creationId xmlns:a16="http://schemas.microsoft.com/office/drawing/2014/main" id="{5FC37CC2-DFC4-D046-923E-DC8A8F3EE9AB}"/>
              </a:ext>
            </a:extLst>
          </p:cNvPr>
          <p:cNvSpPr txBox="1"/>
          <p:nvPr/>
        </p:nvSpPr>
        <p:spPr>
          <a:xfrm>
            <a:off x="7454150" y="128195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Normalization</a:t>
            </a:r>
          </a:p>
        </p:txBody>
      </p:sp>
      <p:sp>
        <p:nvSpPr>
          <p:cNvPr id="22" name="TextBox 21">
            <a:extLst>
              <a:ext uri="{FF2B5EF4-FFF2-40B4-BE49-F238E27FC236}">
                <a16:creationId xmlns:a16="http://schemas.microsoft.com/office/drawing/2014/main" id="{0643F9FD-A522-2445-B2B6-8A56F73DCFDC}"/>
              </a:ext>
            </a:extLst>
          </p:cNvPr>
          <p:cNvSpPr txBox="1"/>
          <p:nvPr/>
        </p:nvSpPr>
        <p:spPr>
          <a:xfrm>
            <a:off x="7481044" y="2021547"/>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Feature selection</a:t>
            </a:r>
          </a:p>
        </p:txBody>
      </p:sp>
      <p:sp>
        <p:nvSpPr>
          <p:cNvPr id="23" name="TextBox 22">
            <a:extLst>
              <a:ext uri="{FF2B5EF4-FFF2-40B4-BE49-F238E27FC236}">
                <a16:creationId xmlns:a16="http://schemas.microsoft.com/office/drawing/2014/main" id="{12072B87-83EA-ED4F-8475-AF278071C815}"/>
              </a:ext>
            </a:extLst>
          </p:cNvPr>
          <p:cNvSpPr txBox="1"/>
          <p:nvPr/>
        </p:nvSpPr>
        <p:spPr>
          <a:xfrm>
            <a:off x="7376826" y="268939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Dimensionality reduction</a:t>
            </a:r>
          </a:p>
        </p:txBody>
      </p:sp>
      <p:sp>
        <p:nvSpPr>
          <p:cNvPr id="24" name="TextBox 23">
            <a:extLst>
              <a:ext uri="{FF2B5EF4-FFF2-40B4-BE49-F238E27FC236}">
                <a16:creationId xmlns:a16="http://schemas.microsoft.com/office/drawing/2014/main" id="{06C6C19C-1A73-9540-80FF-E791C8A8AF70}"/>
              </a:ext>
            </a:extLst>
          </p:cNvPr>
          <p:cNvSpPr txBox="1"/>
          <p:nvPr/>
        </p:nvSpPr>
        <p:spPr>
          <a:xfrm>
            <a:off x="6503899" y="3877238"/>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Clustering</a:t>
            </a:r>
          </a:p>
        </p:txBody>
      </p:sp>
      <p:sp>
        <p:nvSpPr>
          <p:cNvPr id="25" name="TextBox 24">
            <a:extLst>
              <a:ext uri="{FF2B5EF4-FFF2-40B4-BE49-F238E27FC236}">
                <a16:creationId xmlns:a16="http://schemas.microsoft.com/office/drawing/2014/main" id="{C7AFEC18-EE66-ED4E-A33C-6C3BA9D125B9}"/>
              </a:ext>
            </a:extLst>
          </p:cNvPr>
          <p:cNvSpPr txBox="1"/>
          <p:nvPr/>
        </p:nvSpPr>
        <p:spPr>
          <a:xfrm>
            <a:off x="6064626" y="4894721"/>
            <a:ext cx="1662955" cy="571494"/>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Find marker genes</a:t>
            </a:r>
          </a:p>
        </p:txBody>
      </p:sp>
      <p:cxnSp>
        <p:nvCxnSpPr>
          <p:cNvPr id="26" name="Straight Arrow Connector 25">
            <a:extLst>
              <a:ext uri="{FF2B5EF4-FFF2-40B4-BE49-F238E27FC236}">
                <a16:creationId xmlns:a16="http://schemas.microsoft.com/office/drawing/2014/main" id="{57FC10DF-C798-FB40-8DC4-1279B8C6E5EA}"/>
              </a:ext>
            </a:extLst>
          </p:cNvPr>
          <p:cNvCxnSpPr>
            <a:cxnSpLocks/>
          </p:cNvCxnSpPr>
          <p:nvPr/>
        </p:nvCxnSpPr>
        <p:spPr>
          <a:xfrm>
            <a:off x="8355104" y="4213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694F7C2-E6A9-054E-A65C-737A16386B7C}"/>
              </a:ext>
            </a:extLst>
          </p:cNvPr>
          <p:cNvCxnSpPr>
            <a:cxnSpLocks/>
          </p:cNvCxnSpPr>
          <p:nvPr/>
        </p:nvCxnSpPr>
        <p:spPr>
          <a:xfrm>
            <a:off x="8346140" y="1138518"/>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EBC7901-1617-0D4A-A615-BF21B4E396EB}"/>
              </a:ext>
            </a:extLst>
          </p:cNvPr>
          <p:cNvCxnSpPr>
            <a:cxnSpLocks/>
          </p:cNvCxnSpPr>
          <p:nvPr/>
        </p:nvCxnSpPr>
        <p:spPr>
          <a:xfrm>
            <a:off x="8346140" y="19184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6DBE1D5-EC65-7A4E-A885-8F6E3614A8CA}"/>
              </a:ext>
            </a:extLst>
          </p:cNvPr>
          <p:cNvCxnSpPr>
            <a:cxnSpLocks/>
          </p:cNvCxnSpPr>
          <p:nvPr/>
        </p:nvCxnSpPr>
        <p:spPr>
          <a:xfrm>
            <a:off x="8346140" y="3312465"/>
            <a:ext cx="1918449" cy="721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76D431F-7E28-B743-9011-74CCF621B182}"/>
              </a:ext>
            </a:extLst>
          </p:cNvPr>
          <p:cNvCxnSpPr>
            <a:cxnSpLocks/>
          </p:cNvCxnSpPr>
          <p:nvPr/>
        </p:nvCxnSpPr>
        <p:spPr>
          <a:xfrm flipH="1">
            <a:off x="7575182" y="3307975"/>
            <a:ext cx="779922" cy="79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F16854B-2D9D-E24B-A0FF-D6C22E62BF0F}"/>
              </a:ext>
            </a:extLst>
          </p:cNvPr>
          <p:cNvCxnSpPr>
            <a:cxnSpLocks/>
          </p:cNvCxnSpPr>
          <p:nvPr/>
        </p:nvCxnSpPr>
        <p:spPr>
          <a:xfrm>
            <a:off x="8373034" y="3307975"/>
            <a:ext cx="3092824" cy="773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7E568DB-9F92-1D41-9843-CAC37E187CD3}"/>
              </a:ext>
            </a:extLst>
          </p:cNvPr>
          <p:cNvSpPr txBox="1"/>
          <p:nvPr/>
        </p:nvSpPr>
        <p:spPr>
          <a:xfrm>
            <a:off x="10107699" y="4007231"/>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3" name="TextBox 42">
            <a:extLst>
              <a:ext uri="{FF2B5EF4-FFF2-40B4-BE49-F238E27FC236}">
                <a16:creationId xmlns:a16="http://schemas.microsoft.com/office/drawing/2014/main" id="{9947AFF1-5602-F24A-91EC-67CFBC737AA5}"/>
              </a:ext>
            </a:extLst>
          </p:cNvPr>
          <p:cNvSpPr txBox="1"/>
          <p:nvPr/>
        </p:nvSpPr>
        <p:spPr>
          <a:xfrm>
            <a:off x="11275354" y="4081176"/>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44" name="Straight Arrow Connector 43">
            <a:extLst>
              <a:ext uri="{FF2B5EF4-FFF2-40B4-BE49-F238E27FC236}">
                <a16:creationId xmlns:a16="http://schemas.microsoft.com/office/drawing/2014/main" id="{1FEE8C7E-2DC7-BE4E-84DF-B9F8DA31CC02}"/>
              </a:ext>
            </a:extLst>
          </p:cNvPr>
          <p:cNvCxnSpPr>
            <a:cxnSpLocks/>
          </p:cNvCxnSpPr>
          <p:nvPr/>
        </p:nvCxnSpPr>
        <p:spPr>
          <a:xfrm>
            <a:off x="7566217" y="4477888"/>
            <a:ext cx="354106" cy="369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6A90507-4E46-354F-A083-A2DDCED46314}"/>
              </a:ext>
            </a:extLst>
          </p:cNvPr>
          <p:cNvCxnSpPr>
            <a:cxnSpLocks/>
          </p:cNvCxnSpPr>
          <p:nvPr/>
        </p:nvCxnSpPr>
        <p:spPr>
          <a:xfrm flipH="1">
            <a:off x="6889380" y="4493601"/>
            <a:ext cx="685802" cy="4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619ED8C-2890-1F4A-8D68-5ED98AB71517}"/>
              </a:ext>
            </a:extLst>
          </p:cNvPr>
          <p:cNvSpPr txBox="1"/>
          <p:nvPr/>
        </p:nvSpPr>
        <p:spPr>
          <a:xfrm>
            <a:off x="7631200" y="4977671"/>
            <a:ext cx="1416419" cy="363068"/>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Trajectory analysis</a:t>
            </a:r>
          </a:p>
        </p:txBody>
      </p:sp>
      <p:cxnSp>
        <p:nvCxnSpPr>
          <p:cNvPr id="50" name="Straight Arrow Connector 49">
            <a:extLst>
              <a:ext uri="{FF2B5EF4-FFF2-40B4-BE49-F238E27FC236}">
                <a16:creationId xmlns:a16="http://schemas.microsoft.com/office/drawing/2014/main" id="{D23832B1-5650-E041-B371-53028C5D0807}"/>
              </a:ext>
            </a:extLst>
          </p:cNvPr>
          <p:cNvCxnSpPr>
            <a:cxnSpLocks/>
          </p:cNvCxnSpPr>
          <p:nvPr/>
        </p:nvCxnSpPr>
        <p:spPr>
          <a:xfrm>
            <a:off x="7571810" y="4478449"/>
            <a:ext cx="1410831" cy="381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F8CBF5C-3AB5-9A49-8B13-AC922E382A33}"/>
              </a:ext>
            </a:extLst>
          </p:cNvPr>
          <p:cNvSpPr txBox="1"/>
          <p:nvPr/>
        </p:nvSpPr>
        <p:spPr>
          <a:xfrm>
            <a:off x="8695771" y="5035912"/>
            <a:ext cx="1329011" cy="363068"/>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Cell-type annotation</a:t>
            </a:r>
          </a:p>
        </p:txBody>
      </p:sp>
      <p:cxnSp>
        <p:nvCxnSpPr>
          <p:cNvPr id="64" name="Elbow Connector 63">
            <a:extLst>
              <a:ext uri="{FF2B5EF4-FFF2-40B4-BE49-F238E27FC236}">
                <a16:creationId xmlns:a16="http://schemas.microsoft.com/office/drawing/2014/main" id="{EB9AE455-90D5-0840-B522-2D3366A7B666}"/>
              </a:ext>
            </a:extLst>
          </p:cNvPr>
          <p:cNvCxnSpPr>
            <a:cxnSpLocks/>
          </p:cNvCxnSpPr>
          <p:nvPr/>
        </p:nvCxnSpPr>
        <p:spPr>
          <a:xfrm flipV="1">
            <a:off x="2622178" y="268944"/>
            <a:ext cx="4518208" cy="523090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DF4D542-0B6A-C44A-A7EA-8B3816B296F8}"/>
              </a:ext>
            </a:extLst>
          </p:cNvPr>
          <p:cNvSpPr txBox="1"/>
          <p:nvPr/>
        </p:nvSpPr>
        <p:spPr>
          <a:xfrm>
            <a:off x="2474261" y="658909"/>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3" name="TextBox 72">
            <a:extLst>
              <a:ext uri="{FF2B5EF4-FFF2-40B4-BE49-F238E27FC236}">
                <a16:creationId xmlns:a16="http://schemas.microsoft.com/office/drawing/2014/main" id="{82DA8F29-742A-6641-BC20-73ADC3525944}"/>
              </a:ext>
            </a:extLst>
          </p:cNvPr>
          <p:cNvSpPr txBox="1"/>
          <p:nvPr/>
        </p:nvSpPr>
        <p:spPr>
          <a:xfrm>
            <a:off x="2790266" y="4048946"/>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4" name="TextBox 73">
            <a:extLst>
              <a:ext uri="{FF2B5EF4-FFF2-40B4-BE49-F238E27FC236}">
                <a16:creationId xmlns:a16="http://schemas.microsoft.com/office/drawing/2014/main" id="{9E2D0925-D49E-3843-A467-A102E5E963C5}"/>
              </a:ext>
            </a:extLst>
          </p:cNvPr>
          <p:cNvSpPr txBox="1"/>
          <p:nvPr/>
        </p:nvSpPr>
        <p:spPr>
          <a:xfrm>
            <a:off x="2716307" y="2743195"/>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80" name="Straight Arrow Connector 79">
            <a:extLst>
              <a:ext uri="{FF2B5EF4-FFF2-40B4-BE49-F238E27FC236}">
                <a16:creationId xmlns:a16="http://schemas.microsoft.com/office/drawing/2014/main" id="{30A31CE3-D93F-1843-B3CD-0A56391F9B05}"/>
              </a:ext>
            </a:extLst>
          </p:cNvPr>
          <p:cNvCxnSpPr>
            <a:cxnSpLocks/>
          </p:cNvCxnSpPr>
          <p:nvPr/>
        </p:nvCxnSpPr>
        <p:spPr>
          <a:xfrm flipH="1">
            <a:off x="8480616" y="5499411"/>
            <a:ext cx="759192" cy="471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1FA4509-8E99-EF4D-B15D-CDCE532A8BF7}"/>
              </a:ext>
            </a:extLst>
          </p:cNvPr>
          <p:cNvSpPr txBox="1"/>
          <p:nvPr/>
        </p:nvSpPr>
        <p:spPr>
          <a:xfrm>
            <a:off x="7288311" y="5916707"/>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Association with phenotypes (e.g., healthy vs diseased)</a:t>
            </a:r>
          </a:p>
        </p:txBody>
      </p:sp>
      <p:cxnSp>
        <p:nvCxnSpPr>
          <p:cNvPr id="89" name="Straight Arrow Connector 88">
            <a:extLst>
              <a:ext uri="{FF2B5EF4-FFF2-40B4-BE49-F238E27FC236}">
                <a16:creationId xmlns:a16="http://schemas.microsoft.com/office/drawing/2014/main" id="{02A28AD8-97D8-2F47-892F-4D8B5CEEE746}"/>
              </a:ext>
            </a:extLst>
          </p:cNvPr>
          <p:cNvCxnSpPr>
            <a:cxnSpLocks/>
          </p:cNvCxnSpPr>
          <p:nvPr/>
        </p:nvCxnSpPr>
        <p:spPr>
          <a:xfrm>
            <a:off x="8364070" y="2622171"/>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44402B0E-0688-6E40-B92A-8ADBABAB13A1}"/>
              </a:ext>
            </a:extLst>
          </p:cNvPr>
          <p:cNvCxnSpPr>
            <a:cxnSpLocks/>
          </p:cNvCxnSpPr>
          <p:nvPr/>
        </p:nvCxnSpPr>
        <p:spPr>
          <a:xfrm flipH="1">
            <a:off x="5943607" y="5490865"/>
            <a:ext cx="741825"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EA3EC33C-B9C6-6A4D-8B07-0B49FE059505}"/>
              </a:ext>
            </a:extLst>
          </p:cNvPr>
          <p:cNvSpPr txBox="1"/>
          <p:nvPr/>
        </p:nvSpPr>
        <p:spPr>
          <a:xfrm>
            <a:off x="4751303" y="5786720"/>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Gene set enrichment analysis</a:t>
            </a:r>
          </a:p>
        </p:txBody>
      </p:sp>
      <p:cxnSp>
        <p:nvCxnSpPr>
          <p:cNvPr id="93" name="Straight Arrow Connector 92">
            <a:extLst>
              <a:ext uri="{FF2B5EF4-FFF2-40B4-BE49-F238E27FC236}">
                <a16:creationId xmlns:a16="http://schemas.microsoft.com/office/drawing/2014/main" id="{4E0EDB79-E16C-4A4C-8876-B6081077015C}"/>
              </a:ext>
            </a:extLst>
          </p:cNvPr>
          <p:cNvCxnSpPr>
            <a:cxnSpLocks/>
          </p:cNvCxnSpPr>
          <p:nvPr/>
        </p:nvCxnSpPr>
        <p:spPr>
          <a:xfrm>
            <a:off x="7575182" y="4492911"/>
            <a:ext cx="3263142" cy="4704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3DB8B91-DC71-6148-83BD-1395C8170DBC}"/>
              </a:ext>
            </a:extLst>
          </p:cNvPr>
          <p:cNvCxnSpPr>
            <a:cxnSpLocks/>
          </p:cNvCxnSpPr>
          <p:nvPr/>
        </p:nvCxnSpPr>
        <p:spPr>
          <a:xfrm>
            <a:off x="9272313" y="5499411"/>
            <a:ext cx="1085296" cy="575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29008F4-EF04-E14A-BDCD-DFBE506363C4}"/>
              </a:ext>
            </a:extLst>
          </p:cNvPr>
          <p:cNvSpPr txBox="1"/>
          <p:nvPr/>
        </p:nvSpPr>
        <p:spPr>
          <a:xfrm>
            <a:off x="10793510" y="4724410"/>
            <a:ext cx="1331259" cy="914400"/>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Network analysis</a:t>
            </a:r>
          </a:p>
        </p:txBody>
      </p:sp>
      <p:cxnSp>
        <p:nvCxnSpPr>
          <p:cNvPr id="102" name="Straight Arrow Connector 101">
            <a:extLst>
              <a:ext uri="{FF2B5EF4-FFF2-40B4-BE49-F238E27FC236}">
                <a16:creationId xmlns:a16="http://schemas.microsoft.com/office/drawing/2014/main" id="{679EB924-8FBB-144D-B851-C5733EF3BD22}"/>
              </a:ext>
            </a:extLst>
          </p:cNvPr>
          <p:cNvCxnSpPr>
            <a:cxnSpLocks/>
          </p:cNvCxnSpPr>
          <p:nvPr/>
        </p:nvCxnSpPr>
        <p:spPr>
          <a:xfrm>
            <a:off x="9239808" y="5490865"/>
            <a:ext cx="2075897" cy="584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EDADB70F-C061-9940-9D53-175FFA94E96A}"/>
              </a:ext>
            </a:extLst>
          </p:cNvPr>
          <p:cNvSpPr txBox="1"/>
          <p:nvPr/>
        </p:nvSpPr>
        <p:spPr>
          <a:xfrm>
            <a:off x="11275353" y="604671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7" name="TextBox 46">
            <a:extLst>
              <a:ext uri="{FF2B5EF4-FFF2-40B4-BE49-F238E27FC236}">
                <a16:creationId xmlns:a16="http://schemas.microsoft.com/office/drawing/2014/main" id="{385C3FA9-2474-4D41-A269-9F34A28FC7CA}"/>
              </a:ext>
            </a:extLst>
          </p:cNvPr>
          <p:cNvSpPr txBox="1"/>
          <p:nvPr/>
        </p:nvSpPr>
        <p:spPr>
          <a:xfrm>
            <a:off x="2658038" y="1985681"/>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8" name="TextBox 47">
            <a:extLst>
              <a:ext uri="{FF2B5EF4-FFF2-40B4-BE49-F238E27FC236}">
                <a16:creationId xmlns:a16="http://schemas.microsoft.com/office/drawing/2014/main" id="{017495CF-ADB6-3D46-8EF4-D30BF9847C1C}"/>
              </a:ext>
            </a:extLst>
          </p:cNvPr>
          <p:cNvSpPr txBox="1"/>
          <p:nvPr/>
        </p:nvSpPr>
        <p:spPr>
          <a:xfrm>
            <a:off x="2317382" y="4883539"/>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1" name="TextBox 50">
            <a:extLst>
              <a:ext uri="{FF2B5EF4-FFF2-40B4-BE49-F238E27FC236}">
                <a16:creationId xmlns:a16="http://schemas.microsoft.com/office/drawing/2014/main" id="{9BFEDE36-D6CC-0E43-8985-5A0C4E09B3C2}"/>
              </a:ext>
            </a:extLst>
          </p:cNvPr>
          <p:cNvSpPr txBox="1"/>
          <p:nvPr/>
        </p:nvSpPr>
        <p:spPr>
          <a:xfrm>
            <a:off x="9531717" y="40345"/>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2" name="TextBox 51">
            <a:extLst>
              <a:ext uri="{FF2B5EF4-FFF2-40B4-BE49-F238E27FC236}">
                <a16:creationId xmlns:a16="http://schemas.microsoft.com/office/drawing/2014/main" id="{5AB9FAF0-4FE7-A540-9A5F-6358AFFF6DD7}"/>
              </a:ext>
            </a:extLst>
          </p:cNvPr>
          <p:cNvSpPr txBox="1"/>
          <p:nvPr/>
        </p:nvSpPr>
        <p:spPr>
          <a:xfrm>
            <a:off x="10464046" y="768704"/>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4" name="TextBox 53">
            <a:extLst>
              <a:ext uri="{FF2B5EF4-FFF2-40B4-BE49-F238E27FC236}">
                <a16:creationId xmlns:a16="http://schemas.microsoft.com/office/drawing/2014/main" id="{0E3DA5FA-7212-9E4C-B217-629376429DD7}"/>
              </a:ext>
            </a:extLst>
          </p:cNvPr>
          <p:cNvSpPr txBox="1"/>
          <p:nvPr/>
        </p:nvSpPr>
        <p:spPr>
          <a:xfrm>
            <a:off x="9206753" y="1501066"/>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6" name="TextBox 55">
            <a:extLst>
              <a:ext uri="{FF2B5EF4-FFF2-40B4-BE49-F238E27FC236}">
                <a16:creationId xmlns:a16="http://schemas.microsoft.com/office/drawing/2014/main" id="{BF0369BC-CE24-CC41-8D0A-1BEE019883E7}"/>
              </a:ext>
            </a:extLst>
          </p:cNvPr>
          <p:cNvSpPr txBox="1"/>
          <p:nvPr/>
        </p:nvSpPr>
        <p:spPr>
          <a:xfrm>
            <a:off x="10177182" y="606464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7" name="TextBox 56">
            <a:extLst>
              <a:ext uri="{FF2B5EF4-FFF2-40B4-BE49-F238E27FC236}">
                <a16:creationId xmlns:a16="http://schemas.microsoft.com/office/drawing/2014/main" id="{0D18F235-AB5D-134B-ABA2-188573315D88}"/>
              </a:ext>
            </a:extLst>
          </p:cNvPr>
          <p:cNvSpPr txBox="1"/>
          <p:nvPr/>
        </p:nvSpPr>
        <p:spPr>
          <a:xfrm>
            <a:off x="443753" y="295835"/>
            <a:ext cx="3442447" cy="430306"/>
          </a:xfrm>
          <a:prstGeom prst="rect">
            <a:avLst/>
          </a:prstGeom>
          <a:noFill/>
          <a:ln>
            <a:noFill/>
          </a:ln>
        </p:spPr>
        <p:txBody>
          <a:bodyPr wrap="square" rtlCol="0" anchor="ctr" anchorCtr="0">
            <a:noAutofit/>
          </a:bodyPr>
          <a:lstStyle/>
          <a:p>
            <a:pPr>
              <a:spcAft>
                <a:spcPts val="600"/>
              </a:spcAft>
            </a:pPr>
            <a:r>
              <a:rPr lang="en-US" sz="2000" b="1" u="sng" dirty="0" err="1">
                <a:latin typeface="Helvetica" charset="0"/>
                <a:ea typeface="Times New Roman" charset="0"/>
                <a:cs typeface="Arial" charset="0"/>
              </a:rPr>
              <a:t>scRNA-seq</a:t>
            </a:r>
            <a:r>
              <a:rPr lang="en-US" sz="2000" b="1" u="sng" dirty="0">
                <a:latin typeface="Helvetica" charset="0"/>
                <a:ea typeface="Times New Roman" charset="0"/>
                <a:cs typeface="Arial" charset="0"/>
              </a:rPr>
              <a:t> steps:</a:t>
            </a:r>
          </a:p>
        </p:txBody>
      </p:sp>
      <p:sp>
        <p:nvSpPr>
          <p:cNvPr id="2" name="TextBox 1">
            <a:extLst>
              <a:ext uri="{FF2B5EF4-FFF2-40B4-BE49-F238E27FC236}">
                <a16:creationId xmlns:a16="http://schemas.microsoft.com/office/drawing/2014/main" id="{DCE832AD-019B-214C-9578-C7058B62172A}"/>
              </a:ext>
            </a:extLst>
          </p:cNvPr>
          <p:cNvSpPr txBox="1"/>
          <p:nvPr/>
        </p:nvSpPr>
        <p:spPr>
          <a:xfrm>
            <a:off x="107577" y="6145308"/>
            <a:ext cx="4276180" cy="555812"/>
          </a:xfrm>
          <a:prstGeom prst="rect">
            <a:avLst/>
          </a:prstGeom>
          <a:noFill/>
          <a:ln>
            <a:solidFill>
              <a:schemeClr val="accent1">
                <a:shade val="50000"/>
              </a:schemeClr>
            </a:solidFill>
          </a:ln>
        </p:spPr>
        <p:txBody>
          <a:bodyPr wrap="square" rtlCol="0" anchor="ctr" anchorCtr="0">
            <a:noAutofit/>
          </a:bodyPr>
          <a:lstStyle/>
          <a:p>
            <a:pPr algn="ctr">
              <a:spcAft>
                <a:spcPts val="600"/>
              </a:spcAft>
            </a:pPr>
            <a:r>
              <a:rPr lang="en-US" sz="4000" b="1" u="sng" dirty="0"/>
              <a:t>Session I summary</a:t>
            </a:r>
            <a:endParaRPr lang="en-US" sz="4000" b="1" u="sng" dirty="0">
              <a:latin typeface="Helvetica" charset="0"/>
              <a:ea typeface="Times New Roman" charset="0"/>
              <a:cs typeface="Arial" charset="0"/>
            </a:endParaRPr>
          </a:p>
        </p:txBody>
      </p:sp>
      <p:cxnSp>
        <p:nvCxnSpPr>
          <p:cNvPr id="4" name="Straight Arrow Connector 3">
            <a:extLst>
              <a:ext uri="{FF2B5EF4-FFF2-40B4-BE49-F238E27FC236}">
                <a16:creationId xmlns:a16="http://schemas.microsoft.com/office/drawing/2014/main" id="{5FDAFB7A-DD5C-7E4E-8CB9-E88D5B413F2E}"/>
              </a:ext>
            </a:extLst>
          </p:cNvPr>
          <p:cNvCxnSpPr>
            <a:cxnSpLocks/>
          </p:cNvCxnSpPr>
          <p:nvPr/>
        </p:nvCxnSpPr>
        <p:spPr>
          <a:xfrm flipH="1">
            <a:off x="9443346" y="2435086"/>
            <a:ext cx="138504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1572DCC-215F-0A4C-BF70-E027C6E253C1}"/>
              </a:ext>
            </a:extLst>
          </p:cNvPr>
          <p:cNvSpPr txBox="1"/>
          <p:nvPr/>
        </p:nvSpPr>
        <p:spPr>
          <a:xfrm>
            <a:off x="10797010" y="2040640"/>
            <a:ext cx="970431" cy="874040"/>
          </a:xfrm>
          <a:prstGeom prst="rect">
            <a:avLst/>
          </a:prstGeom>
          <a:noFill/>
          <a:ln>
            <a:noFill/>
          </a:ln>
        </p:spPr>
        <p:txBody>
          <a:bodyPr wrap="square" rtlCol="0" anchor="ctr" anchorCtr="0">
            <a:noAutofit/>
          </a:bodyPr>
          <a:lstStyle/>
          <a:p>
            <a:pPr>
              <a:spcAft>
                <a:spcPts val="600"/>
              </a:spcAft>
            </a:pPr>
            <a:r>
              <a:rPr lang="en-US" sz="1400" dirty="0">
                <a:latin typeface="Helvetica" charset="0"/>
                <a:ea typeface="Times New Roman" charset="0"/>
                <a:cs typeface="Arial" charset="0"/>
              </a:rPr>
              <a:t>To be continued</a:t>
            </a:r>
          </a:p>
        </p:txBody>
      </p:sp>
    </p:spTree>
    <p:extLst>
      <p:ext uri="{BB962C8B-B14F-4D97-AF65-F5344CB8AC3E}">
        <p14:creationId xmlns:p14="http://schemas.microsoft.com/office/powerpoint/2010/main" val="404293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3E5832-3C85-524D-89A4-9CF4CF45B1F9}"/>
              </a:ext>
            </a:extLst>
          </p:cNvPr>
          <p:cNvSpPr>
            <a:spLocks noGrp="1"/>
          </p:cNvSpPr>
          <p:nvPr>
            <p:ph type="title"/>
          </p:nvPr>
        </p:nvSpPr>
        <p:spPr/>
        <p:txBody>
          <a:bodyPr/>
          <a:lstStyle/>
          <a:p>
            <a:r>
              <a:rPr lang="en-US" dirty="0"/>
              <a:t>End of Session I</a:t>
            </a:r>
          </a:p>
        </p:txBody>
      </p:sp>
      <p:sp>
        <p:nvSpPr>
          <p:cNvPr id="2" name="Text Placeholder 1">
            <a:extLst>
              <a:ext uri="{FF2B5EF4-FFF2-40B4-BE49-F238E27FC236}">
                <a16:creationId xmlns:a16="http://schemas.microsoft.com/office/drawing/2014/main" id="{1B06DC33-71AA-234A-B543-6082D6AEC3F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3980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B5DC42-97BA-404E-9D75-59BAAA728A9C}"/>
              </a:ext>
            </a:extLst>
          </p:cNvPr>
          <p:cNvSpPr>
            <a:spLocks noGrp="1"/>
          </p:cNvSpPr>
          <p:nvPr>
            <p:ph type="title"/>
          </p:nvPr>
        </p:nvSpPr>
        <p:spPr/>
        <p:txBody>
          <a:bodyPr/>
          <a:lstStyle/>
          <a:p>
            <a:r>
              <a:rPr lang="en-US" dirty="0"/>
              <a:t>Session 2</a:t>
            </a:r>
          </a:p>
        </p:txBody>
      </p:sp>
      <p:sp>
        <p:nvSpPr>
          <p:cNvPr id="5" name="Text Placeholder 4">
            <a:extLst>
              <a:ext uri="{FF2B5EF4-FFF2-40B4-BE49-F238E27FC236}">
                <a16:creationId xmlns:a16="http://schemas.microsoft.com/office/drawing/2014/main" id="{7C05F6E5-1CE0-2C4D-80FA-3A909915A06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513580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6EC23A-083E-864A-B73D-CFBCB61F3F60}"/>
              </a:ext>
            </a:extLst>
          </p:cNvPr>
          <p:cNvSpPr>
            <a:spLocks noGrp="1"/>
          </p:cNvSpPr>
          <p:nvPr>
            <p:ph type="body" sz="quarter" idx="10"/>
          </p:nvPr>
        </p:nvSpPr>
        <p:spPr>
          <a:xfrm>
            <a:off x="838200" y="1876483"/>
            <a:ext cx="10515600" cy="4673587"/>
          </a:xfrm>
        </p:spPr>
        <p:txBody>
          <a:bodyPr/>
          <a:lstStyle/>
          <a:p>
            <a:pPr marL="514350" indent="-514350">
              <a:buFont typeface="+mj-lt"/>
              <a:buAutoNum type="arabicPeriod" startAt="5"/>
            </a:pPr>
            <a:r>
              <a:rPr lang="en-US" dirty="0"/>
              <a:t>Feature selection (10 mins)</a:t>
            </a:r>
          </a:p>
          <a:p>
            <a:pPr marL="514350" indent="-514350">
              <a:buFont typeface="+mj-lt"/>
              <a:buAutoNum type="arabicPeriod" startAt="5"/>
            </a:pPr>
            <a:r>
              <a:rPr lang="en-US" dirty="0"/>
              <a:t>Dimensionality reduction (40 mins)</a:t>
            </a:r>
          </a:p>
          <a:p>
            <a:pPr lvl="1"/>
            <a:r>
              <a:rPr lang="en-US" dirty="0"/>
              <a:t>Select a subset of principal components</a:t>
            </a:r>
          </a:p>
          <a:p>
            <a:pPr lvl="1"/>
            <a:r>
              <a:rPr lang="en-US" dirty="0"/>
              <a:t>Nonlinear dimensionality reduction </a:t>
            </a:r>
          </a:p>
          <a:p>
            <a:pPr lvl="1"/>
            <a:r>
              <a:rPr lang="en-US" dirty="0"/>
              <a:t>Impact of parameter selection</a:t>
            </a:r>
          </a:p>
          <a:p>
            <a:pPr marL="514350" indent="-514350">
              <a:buFont typeface="+mj-lt"/>
              <a:buAutoNum type="arabicPeriod" startAt="5"/>
            </a:pPr>
            <a:r>
              <a:rPr lang="en-US" dirty="0"/>
              <a:t>Clustering (30 mins)</a:t>
            </a:r>
          </a:p>
          <a:p>
            <a:pPr marL="514350" indent="-514350">
              <a:buFont typeface="+mj-lt"/>
              <a:buAutoNum type="arabicPeriod" startAt="5"/>
            </a:pPr>
            <a:r>
              <a:rPr lang="en-US" dirty="0"/>
              <a:t>Find marker genes (20 mins)</a:t>
            </a:r>
          </a:p>
          <a:p>
            <a:pPr marL="514350" indent="-514350">
              <a:buFont typeface="+mj-lt"/>
              <a:buAutoNum type="arabicPeriod" startAt="5"/>
            </a:pPr>
            <a:endParaRPr lang="en-US" dirty="0"/>
          </a:p>
          <a:p>
            <a:r>
              <a:rPr lang="en-US" dirty="0"/>
              <a:t>Additional information and Conclusion (10 mins)</a:t>
            </a:r>
          </a:p>
          <a:p>
            <a:pPr marL="514350" indent="-514350">
              <a:buFont typeface="+mj-lt"/>
              <a:buAutoNum type="arabicPeriod" startAt="5"/>
            </a:pPr>
            <a:endParaRPr lang="en-US" dirty="0"/>
          </a:p>
        </p:txBody>
      </p:sp>
      <p:sp>
        <p:nvSpPr>
          <p:cNvPr id="3" name="Title 2">
            <a:extLst>
              <a:ext uri="{FF2B5EF4-FFF2-40B4-BE49-F238E27FC236}">
                <a16:creationId xmlns:a16="http://schemas.microsoft.com/office/drawing/2014/main" id="{80E93957-D767-A74A-863E-2C8F222EC8A4}"/>
              </a:ext>
            </a:extLst>
          </p:cNvPr>
          <p:cNvSpPr>
            <a:spLocks noGrp="1"/>
          </p:cNvSpPr>
          <p:nvPr>
            <p:ph type="title"/>
          </p:nvPr>
        </p:nvSpPr>
        <p:spPr/>
        <p:txBody>
          <a:bodyPr/>
          <a:lstStyle/>
          <a:p>
            <a:r>
              <a:rPr lang="en-US" dirty="0"/>
              <a:t>Topics for Session 2</a:t>
            </a:r>
          </a:p>
        </p:txBody>
      </p:sp>
    </p:spTree>
    <p:extLst>
      <p:ext uri="{BB962C8B-B14F-4D97-AF65-F5344CB8AC3E}">
        <p14:creationId xmlns:p14="http://schemas.microsoft.com/office/powerpoint/2010/main" val="32029406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CB58F-7BDB-3247-9FFA-6EA17093E682}"/>
              </a:ext>
            </a:extLst>
          </p:cNvPr>
          <p:cNvSpPr>
            <a:spLocks noGrp="1"/>
          </p:cNvSpPr>
          <p:nvPr>
            <p:ph type="title"/>
          </p:nvPr>
        </p:nvSpPr>
        <p:spPr/>
        <p:txBody>
          <a:bodyPr/>
          <a:lstStyle/>
          <a:p>
            <a:r>
              <a:rPr lang="en-US" dirty="0"/>
              <a:t>5. Feature selection (10 mins)</a:t>
            </a:r>
          </a:p>
        </p:txBody>
      </p:sp>
      <p:sp>
        <p:nvSpPr>
          <p:cNvPr id="5" name="Text Placeholder 4">
            <a:extLst>
              <a:ext uri="{FF2B5EF4-FFF2-40B4-BE49-F238E27FC236}">
                <a16:creationId xmlns:a16="http://schemas.microsoft.com/office/drawing/2014/main" id="{03FEEE9E-3E71-7E4B-82AD-072C518B721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75430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B4645FD-E836-204E-A1D8-1D117AE8C7FC}"/>
              </a:ext>
            </a:extLst>
          </p:cNvPr>
          <p:cNvSpPr>
            <a:spLocks noGrp="1"/>
          </p:cNvSpPr>
          <p:nvPr>
            <p:ph type="body" sz="quarter" idx="10"/>
          </p:nvPr>
        </p:nvSpPr>
        <p:spPr>
          <a:xfrm>
            <a:off x="838200" y="1876483"/>
            <a:ext cx="10515600" cy="2635593"/>
          </a:xfrm>
        </p:spPr>
        <p:txBody>
          <a:bodyPr/>
          <a:lstStyle/>
          <a:p>
            <a:r>
              <a:rPr lang="en-US" sz="2400" dirty="0"/>
              <a:t>In a typical study, most genes may not be relevant</a:t>
            </a:r>
          </a:p>
          <a:p>
            <a:pPr marL="0" indent="0">
              <a:buNone/>
            </a:pPr>
            <a:r>
              <a:rPr lang="en-US" sz="2400" dirty="0"/>
              <a:t>     =&gt; Variation in most genes is technical or inherent biological noise</a:t>
            </a:r>
          </a:p>
          <a:p>
            <a:pPr marL="0" indent="0">
              <a:buNone/>
            </a:pPr>
            <a:endParaRPr lang="en-US" sz="2400" dirty="0"/>
          </a:p>
          <a:p>
            <a:r>
              <a:rPr lang="en-US" sz="2400" dirty="0"/>
              <a:t>Feature selection may improve signal-to-noise ratio</a:t>
            </a:r>
          </a:p>
          <a:p>
            <a:endParaRPr lang="en-US" sz="2400" dirty="0"/>
          </a:p>
          <a:p>
            <a:r>
              <a:rPr lang="en-US" sz="2400" dirty="0"/>
              <a:t>Feature selection may improve computational efficiency</a:t>
            </a:r>
          </a:p>
        </p:txBody>
      </p:sp>
      <p:sp>
        <p:nvSpPr>
          <p:cNvPr id="4" name="Title 3">
            <a:extLst>
              <a:ext uri="{FF2B5EF4-FFF2-40B4-BE49-F238E27FC236}">
                <a16:creationId xmlns:a16="http://schemas.microsoft.com/office/drawing/2014/main" id="{6D271A78-C59A-1447-9C89-A74E874BA352}"/>
              </a:ext>
            </a:extLst>
          </p:cNvPr>
          <p:cNvSpPr>
            <a:spLocks noGrp="1"/>
          </p:cNvSpPr>
          <p:nvPr>
            <p:ph type="title"/>
          </p:nvPr>
        </p:nvSpPr>
        <p:spPr/>
        <p:txBody>
          <a:bodyPr/>
          <a:lstStyle/>
          <a:p>
            <a:r>
              <a:rPr lang="en-US" dirty="0"/>
              <a:t>Why work with select features (genes)?</a:t>
            </a:r>
          </a:p>
        </p:txBody>
      </p:sp>
    </p:spTree>
    <p:extLst>
      <p:ext uri="{BB962C8B-B14F-4D97-AF65-F5344CB8AC3E}">
        <p14:creationId xmlns:p14="http://schemas.microsoft.com/office/powerpoint/2010/main" val="1717188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C1B03A-CBA3-AA45-847C-03DBBC657D29}"/>
              </a:ext>
            </a:extLst>
          </p:cNvPr>
          <p:cNvSpPr>
            <a:spLocks noGrp="1"/>
          </p:cNvSpPr>
          <p:nvPr>
            <p:ph type="body" sz="quarter" idx="10"/>
          </p:nvPr>
        </p:nvSpPr>
        <p:spPr>
          <a:xfrm>
            <a:off x="838200" y="1876483"/>
            <a:ext cx="10515600" cy="4396588"/>
          </a:xfrm>
        </p:spPr>
        <p:txBody>
          <a:bodyPr/>
          <a:lstStyle/>
          <a:p>
            <a:r>
              <a:rPr lang="en-US" dirty="0"/>
              <a:t>Testing for existence of new cell types?</a:t>
            </a:r>
          </a:p>
          <a:p>
            <a:pPr marL="0" indent="0">
              <a:buNone/>
            </a:pPr>
            <a:r>
              <a:rPr lang="en-US" dirty="0"/>
              <a:t>    Studying a diverse population with no known markers?</a:t>
            </a:r>
          </a:p>
          <a:p>
            <a:pPr marL="0" indent="0">
              <a:buNone/>
            </a:pPr>
            <a:r>
              <a:rPr lang="en-US" dirty="0"/>
              <a:t>    =&gt; </a:t>
            </a:r>
            <a:r>
              <a:rPr lang="en-US" dirty="0" err="1"/>
              <a:t>scRNA-seq</a:t>
            </a:r>
            <a:r>
              <a:rPr lang="en-US" dirty="0"/>
              <a:t> may be useful</a:t>
            </a:r>
          </a:p>
          <a:p>
            <a:pPr marL="0" indent="0">
              <a:buNone/>
            </a:pPr>
            <a:endParaRPr lang="en-US" dirty="0"/>
          </a:p>
          <a:p>
            <a:r>
              <a:rPr lang="en-US" dirty="0"/>
              <a:t>Can sort cells by FACS into sub-populations of interest?</a:t>
            </a:r>
          </a:p>
          <a:p>
            <a:pPr marL="0" indent="0">
              <a:buNone/>
            </a:pPr>
            <a:r>
              <a:rPr lang="en-US" dirty="0"/>
              <a:t>    =&gt; bulk RNA-</a:t>
            </a:r>
            <a:r>
              <a:rPr lang="en-US" dirty="0" err="1"/>
              <a:t>seq</a:t>
            </a:r>
            <a:r>
              <a:rPr lang="en-US" dirty="0"/>
              <a:t> may suffice</a:t>
            </a:r>
          </a:p>
          <a:p>
            <a:pPr marL="0" indent="0">
              <a:buNone/>
            </a:pPr>
            <a:endParaRPr lang="en-US" dirty="0"/>
          </a:p>
          <a:p>
            <a:r>
              <a:rPr lang="en-US" dirty="0"/>
              <a:t>…</a:t>
            </a:r>
          </a:p>
          <a:p>
            <a:pPr marL="457200" lvl="1" indent="0">
              <a:buNone/>
            </a:pPr>
            <a:endParaRPr lang="en-US" dirty="0"/>
          </a:p>
        </p:txBody>
      </p:sp>
      <p:sp>
        <p:nvSpPr>
          <p:cNvPr id="3" name="Title 2">
            <a:extLst>
              <a:ext uri="{FF2B5EF4-FFF2-40B4-BE49-F238E27FC236}">
                <a16:creationId xmlns:a16="http://schemas.microsoft.com/office/drawing/2014/main" id="{F0E03C8B-1894-9840-919C-1466C26DB116}"/>
              </a:ext>
            </a:extLst>
          </p:cNvPr>
          <p:cNvSpPr>
            <a:spLocks noGrp="1"/>
          </p:cNvSpPr>
          <p:nvPr>
            <p:ph type="title"/>
          </p:nvPr>
        </p:nvSpPr>
        <p:spPr/>
        <p:txBody>
          <a:bodyPr>
            <a:noAutofit/>
          </a:bodyPr>
          <a:lstStyle/>
          <a:p>
            <a:r>
              <a:rPr lang="en-US" sz="3200" dirty="0"/>
              <a:t>It might be possible to achieve project goals with experiment designs that avoid </a:t>
            </a:r>
            <a:r>
              <a:rPr lang="en-US" sz="3200" dirty="0" err="1"/>
              <a:t>scRNA-seq</a:t>
            </a:r>
            <a:endParaRPr lang="en-US" sz="3200" dirty="0"/>
          </a:p>
        </p:txBody>
      </p:sp>
    </p:spTree>
    <p:extLst>
      <p:ext uri="{BB962C8B-B14F-4D97-AF65-F5344CB8AC3E}">
        <p14:creationId xmlns:p14="http://schemas.microsoft.com/office/powerpoint/2010/main" val="37145419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E53F9-4D26-CE49-83C1-6E7DB6FFC7A8}"/>
              </a:ext>
            </a:extLst>
          </p:cNvPr>
          <p:cNvSpPr>
            <a:spLocks noGrp="1"/>
          </p:cNvSpPr>
          <p:nvPr>
            <p:ph type="body" sz="quarter" idx="10"/>
          </p:nvPr>
        </p:nvSpPr>
        <p:spPr>
          <a:xfrm>
            <a:off x="838200" y="1876483"/>
            <a:ext cx="5992906" cy="4446345"/>
          </a:xfrm>
        </p:spPr>
        <p:txBody>
          <a:bodyPr/>
          <a:lstStyle/>
          <a:p>
            <a:r>
              <a:rPr lang="en-US" dirty="0"/>
              <a:t>Data must be properly normalized before selection</a:t>
            </a:r>
          </a:p>
          <a:p>
            <a:endParaRPr lang="en-US" sz="700" dirty="0"/>
          </a:p>
          <a:p>
            <a:pPr lvl="1"/>
            <a:r>
              <a:rPr lang="en-US" dirty="0"/>
              <a:t>Standard workflow of Seurat uses log-normalization followed by a variance stabilizing transform for selection</a:t>
            </a:r>
          </a:p>
          <a:p>
            <a:pPr lvl="1"/>
            <a:endParaRPr lang="en-US" sz="700" dirty="0"/>
          </a:p>
          <a:p>
            <a:pPr lvl="1"/>
            <a:r>
              <a:rPr lang="en-US" dirty="0" err="1"/>
              <a:t>SCTransform</a:t>
            </a:r>
            <a:r>
              <a:rPr lang="en-US" dirty="0"/>
              <a:t> normalizes and selects highly variable genes in one step</a:t>
            </a:r>
          </a:p>
          <a:p>
            <a:pPr lvl="1"/>
            <a:endParaRPr lang="en-US" sz="700" dirty="0"/>
          </a:p>
          <a:p>
            <a:r>
              <a:rPr lang="en-US" dirty="0"/>
              <a:t>May miss genes relevant only to rare cell types</a:t>
            </a:r>
          </a:p>
        </p:txBody>
      </p:sp>
      <p:sp>
        <p:nvSpPr>
          <p:cNvPr id="3" name="Title 2">
            <a:extLst>
              <a:ext uri="{FF2B5EF4-FFF2-40B4-BE49-F238E27FC236}">
                <a16:creationId xmlns:a16="http://schemas.microsoft.com/office/drawing/2014/main" id="{9A5272BC-1A72-2E48-91C2-F1C2DB3151E3}"/>
              </a:ext>
            </a:extLst>
          </p:cNvPr>
          <p:cNvSpPr>
            <a:spLocks noGrp="1"/>
          </p:cNvSpPr>
          <p:nvPr>
            <p:ph type="title"/>
          </p:nvPr>
        </p:nvSpPr>
        <p:spPr/>
        <p:txBody>
          <a:bodyPr>
            <a:normAutofit/>
          </a:bodyPr>
          <a:lstStyle/>
          <a:p>
            <a:r>
              <a:rPr lang="en-US" sz="3600" dirty="0"/>
              <a:t>Most common approach currently:</a:t>
            </a:r>
            <a:br>
              <a:rPr lang="en-US" sz="3600" dirty="0"/>
            </a:br>
            <a:r>
              <a:rPr lang="en-US" sz="3600" dirty="0"/>
              <a:t>To select highly variable genes</a:t>
            </a:r>
          </a:p>
        </p:txBody>
      </p:sp>
      <p:pic>
        <p:nvPicPr>
          <p:cNvPr id="5" name="Picture 4">
            <a:extLst>
              <a:ext uri="{FF2B5EF4-FFF2-40B4-BE49-F238E27FC236}">
                <a16:creationId xmlns:a16="http://schemas.microsoft.com/office/drawing/2014/main" id="{9CD6D012-52D2-F94D-BD3E-1683A85D240E}"/>
              </a:ext>
            </a:extLst>
          </p:cNvPr>
          <p:cNvPicPr>
            <a:picLocks noChangeAspect="1"/>
          </p:cNvPicPr>
          <p:nvPr/>
        </p:nvPicPr>
        <p:blipFill>
          <a:blip r:embed="rId3"/>
          <a:stretch>
            <a:fillRect/>
          </a:stretch>
        </p:blipFill>
        <p:spPr>
          <a:xfrm>
            <a:off x="7097806" y="1876483"/>
            <a:ext cx="4370294" cy="4001247"/>
          </a:xfrm>
          <a:prstGeom prst="rect">
            <a:avLst/>
          </a:prstGeom>
        </p:spPr>
      </p:pic>
      <p:sp>
        <p:nvSpPr>
          <p:cNvPr id="6" name="TextBox 5">
            <a:extLst>
              <a:ext uri="{FF2B5EF4-FFF2-40B4-BE49-F238E27FC236}">
                <a16:creationId xmlns:a16="http://schemas.microsoft.com/office/drawing/2014/main" id="{A7ACCCA4-B03E-DB43-980D-DC8EDAEE514A}"/>
              </a:ext>
            </a:extLst>
          </p:cNvPr>
          <p:cNvSpPr txBox="1"/>
          <p:nvPr/>
        </p:nvSpPr>
        <p:spPr>
          <a:xfrm>
            <a:off x="8444753" y="6589059"/>
            <a:ext cx="3375212" cy="177520"/>
          </a:xfrm>
          <a:prstGeom prst="rect">
            <a:avLst/>
          </a:prstGeom>
          <a:noFill/>
          <a:ln>
            <a:noFill/>
          </a:ln>
        </p:spPr>
        <p:txBody>
          <a:bodyPr wrap="none" rtlCol="0" anchor="ctr" anchorCtr="0">
            <a:noAutofit/>
          </a:bodyPr>
          <a:lstStyle/>
          <a:p>
            <a:pPr>
              <a:spcAft>
                <a:spcPts val="600"/>
              </a:spcAft>
            </a:pPr>
            <a:r>
              <a:rPr lang="en-US" sz="1400" dirty="0">
                <a:latin typeface="Helvetica" charset="0"/>
                <a:ea typeface="Times New Roman" charset="0"/>
                <a:cs typeface="Arial" charset="0"/>
              </a:rPr>
              <a:t>(Figure from the </a:t>
            </a:r>
            <a:r>
              <a:rPr lang="en-US" sz="1400" dirty="0" err="1">
                <a:latin typeface="Helvetica" charset="0"/>
                <a:ea typeface="Times New Roman" charset="0"/>
                <a:cs typeface="Arial" charset="0"/>
              </a:rPr>
              <a:t>Satija</a:t>
            </a:r>
            <a:r>
              <a:rPr lang="en-US" sz="1400" dirty="0">
                <a:latin typeface="Helvetica" charset="0"/>
                <a:ea typeface="Times New Roman" charset="0"/>
                <a:cs typeface="Arial" charset="0"/>
              </a:rPr>
              <a:t> lab website)</a:t>
            </a:r>
          </a:p>
        </p:txBody>
      </p:sp>
    </p:spTree>
    <p:extLst>
      <p:ext uri="{BB962C8B-B14F-4D97-AF65-F5344CB8AC3E}">
        <p14:creationId xmlns:p14="http://schemas.microsoft.com/office/powerpoint/2010/main" val="185741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8F7F5B-FF55-4940-BA04-7ACFE0A9FE25}"/>
              </a:ext>
            </a:extLst>
          </p:cNvPr>
          <p:cNvSpPr>
            <a:spLocks noGrp="1"/>
          </p:cNvSpPr>
          <p:nvPr>
            <p:ph type="body" sz="quarter" idx="10"/>
          </p:nvPr>
        </p:nvSpPr>
        <p:spPr>
          <a:xfrm>
            <a:off x="838200" y="1876483"/>
            <a:ext cx="10515600" cy="2046714"/>
          </a:xfrm>
        </p:spPr>
        <p:txBody>
          <a:bodyPr/>
          <a:lstStyle/>
          <a:p>
            <a:r>
              <a:rPr lang="en-US" sz="2400" dirty="0"/>
              <a:t>Select highly </a:t>
            </a:r>
            <a:r>
              <a:rPr lang="en-US" sz="2400" i="1" dirty="0"/>
              <a:t>deviant</a:t>
            </a:r>
            <a:r>
              <a:rPr lang="en-US" sz="2400" dirty="0"/>
              <a:t> genes (Townes et al., 2019)</a:t>
            </a:r>
          </a:p>
          <a:p>
            <a:r>
              <a:rPr lang="en-US" sz="2400" dirty="0"/>
              <a:t>Select genes with high dropout rates (Andrews and </a:t>
            </a:r>
            <a:r>
              <a:rPr lang="en-US" sz="2400" dirty="0" err="1"/>
              <a:t>Hemberg</a:t>
            </a:r>
            <a:r>
              <a:rPr lang="en-US" sz="2400" dirty="0"/>
              <a:t>, 2019)</a:t>
            </a:r>
          </a:p>
          <a:p>
            <a:r>
              <a:rPr lang="en-US" sz="2400" dirty="0"/>
              <a:t>Select interesting genes based on domain knowledge (Amezquita et al, 2020)</a:t>
            </a:r>
          </a:p>
          <a:p>
            <a:r>
              <a:rPr lang="en-US" sz="2400" dirty="0"/>
              <a:t>…</a:t>
            </a:r>
          </a:p>
        </p:txBody>
      </p:sp>
      <p:sp>
        <p:nvSpPr>
          <p:cNvPr id="3" name="Title 2">
            <a:extLst>
              <a:ext uri="{FF2B5EF4-FFF2-40B4-BE49-F238E27FC236}">
                <a16:creationId xmlns:a16="http://schemas.microsoft.com/office/drawing/2014/main" id="{7236A153-2642-5D4A-8CB7-C58361944F8D}"/>
              </a:ext>
            </a:extLst>
          </p:cNvPr>
          <p:cNvSpPr>
            <a:spLocks noGrp="1"/>
          </p:cNvSpPr>
          <p:nvPr>
            <p:ph type="title"/>
          </p:nvPr>
        </p:nvSpPr>
        <p:spPr/>
        <p:txBody>
          <a:bodyPr/>
          <a:lstStyle/>
          <a:p>
            <a:r>
              <a:rPr lang="en-US" dirty="0"/>
              <a:t>Other approaches</a:t>
            </a:r>
          </a:p>
        </p:txBody>
      </p:sp>
    </p:spTree>
    <p:extLst>
      <p:ext uri="{BB962C8B-B14F-4D97-AF65-F5344CB8AC3E}">
        <p14:creationId xmlns:p14="http://schemas.microsoft.com/office/powerpoint/2010/main" val="3286918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02A70C-F6CE-814F-9345-211D7DAC8644}"/>
              </a:ext>
            </a:extLst>
          </p:cNvPr>
          <p:cNvSpPr txBox="1"/>
          <p:nvPr/>
        </p:nvSpPr>
        <p:spPr>
          <a:xfrm>
            <a:off x="1062315" y="2030506"/>
            <a:ext cx="150607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Library preparation</a:t>
            </a:r>
          </a:p>
        </p:txBody>
      </p:sp>
      <p:sp>
        <p:nvSpPr>
          <p:cNvPr id="8" name="TextBox 7">
            <a:extLst>
              <a:ext uri="{FF2B5EF4-FFF2-40B4-BE49-F238E27FC236}">
                <a16:creationId xmlns:a16="http://schemas.microsoft.com/office/drawing/2014/main" id="{CBD20B04-3239-AA40-91E0-B04E574E0F34}"/>
              </a:ext>
            </a:extLst>
          </p:cNvPr>
          <p:cNvSpPr txBox="1"/>
          <p:nvPr/>
        </p:nvSpPr>
        <p:spPr>
          <a:xfrm>
            <a:off x="820268" y="887505"/>
            <a:ext cx="182880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Experiment design</a:t>
            </a:r>
          </a:p>
        </p:txBody>
      </p:sp>
      <p:sp>
        <p:nvSpPr>
          <p:cNvPr id="9" name="TextBox 8">
            <a:extLst>
              <a:ext uri="{FF2B5EF4-FFF2-40B4-BE49-F238E27FC236}">
                <a16:creationId xmlns:a16="http://schemas.microsoft.com/office/drawing/2014/main" id="{A47C8CE7-0457-824A-B83A-7A49C0E4DA7A}"/>
              </a:ext>
            </a:extLst>
          </p:cNvPr>
          <p:cNvSpPr txBox="1"/>
          <p:nvPr/>
        </p:nvSpPr>
        <p:spPr>
          <a:xfrm>
            <a:off x="591670" y="2729754"/>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Deep sequencing</a:t>
            </a:r>
          </a:p>
        </p:txBody>
      </p:sp>
      <p:sp>
        <p:nvSpPr>
          <p:cNvPr id="10" name="TextBox 9">
            <a:extLst>
              <a:ext uri="{FF2B5EF4-FFF2-40B4-BE49-F238E27FC236}">
                <a16:creationId xmlns:a16="http://schemas.microsoft.com/office/drawing/2014/main" id="{FC6D2F79-0962-ED43-A50C-95453FEE9A9B}"/>
              </a:ext>
            </a:extLst>
          </p:cNvPr>
          <p:cNvSpPr txBox="1"/>
          <p:nvPr/>
        </p:nvSpPr>
        <p:spPr>
          <a:xfrm>
            <a:off x="685799" y="3832412"/>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Demultiplex, align and count</a:t>
            </a:r>
          </a:p>
          <a:p>
            <a:pPr algn="ctr">
              <a:spcAft>
                <a:spcPts val="600"/>
              </a:spcAft>
            </a:pPr>
            <a:r>
              <a:rPr lang="en-US" dirty="0">
                <a:latin typeface="Helvetica" charset="0"/>
                <a:ea typeface="Times New Roman" charset="0"/>
                <a:cs typeface="Arial" charset="0"/>
              </a:rPr>
              <a:t>(Pre-processing)</a:t>
            </a:r>
          </a:p>
        </p:txBody>
      </p:sp>
      <p:sp>
        <p:nvSpPr>
          <p:cNvPr id="11" name="TextBox 10">
            <a:extLst>
              <a:ext uri="{FF2B5EF4-FFF2-40B4-BE49-F238E27FC236}">
                <a16:creationId xmlns:a16="http://schemas.microsoft.com/office/drawing/2014/main" id="{E321A3BE-BDF7-8444-8007-6ADCC112A94A}"/>
              </a:ext>
            </a:extLst>
          </p:cNvPr>
          <p:cNvSpPr txBox="1"/>
          <p:nvPr/>
        </p:nvSpPr>
        <p:spPr>
          <a:xfrm>
            <a:off x="524435" y="5042650"/>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Count matrix</a:t>
            </a:r>
          </a:p>
        </p:txBody>
      </p:sp>
      <p:cxnSp>
        <p:nvCxnSpPr>
          <p:cNvPr id="13" name="Straight Arrow Connector 12">
            <a:extLst>
              <a:ext uri="{FF2B5EF4-FFF2-40B4-BE49-F238E27FC236}">
                <a16:creationId xmlns:a16="http://schemas.microsoft.com/office/drawing/2014/main" id="{5612D218-8957-3741-8E30-DEEFFDA36808}"/>
              </a:ext>
            </a:extLst>
          </p:cNvPr>
          <p:cNvCxnSpPr>
            <a:cxnSpLocks/>
          </p:cNvCxnSpPr>
          <p:nvPr/>
        </p:nvCxnSpPr>
        <p:spPr>
          <a:xfrm>
            <a:off x="1748115" y="1452282"/>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8AC156-724C-6E4B-8D17-70A0EC809332}"/>
              </a:ext>
            </a:extLst>
          </p:cNvPr>
          <p:cNvCxnSpPr>
            <a:cxnSpLocks/>
          </p:cNvCxnSpPr>
          <p:nvPr/>
        </p:nvCxnSpPr>
        <p:spPr>
          <a:xfrm>
            <a:off x="1748115" y="255942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A12A64D-1997-5C46-936D-95E33EBA866A}"/>
              </a:ext>
            </a:extLst>
          </p:cNvPr>
          <p:cNvCxnSpPr>
            <a:cxnSpLocks/>
          </p:cNvCxnSpPr>
          <p:nvPr/>
        </p:nvCxnSpPr>
        <p:spPr>
          <a:xfrm>
            <a:off x="1752598" y="338417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D2E0144-98BD-8F4D-843C-18A8432CD9A8}"/>
              </a:ext>
            </a:extLst>
          </p:cNvPr>
          <p:cNvCxnSpPr>
            <a:cxnSpLocks/>
          </p:cNvCxnSpPr>
          <p:nvPr/>
        </p:nvCxnSpPr>
        <p:spPr>
          <a:xfrm>
            <a:off x="1743634" y="4787145"/>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EAC5BA6-C758-E644-944A-D9717B9DB042}"/>
              </a:ext>
            </a:extLst>
          </p:cNvPr>
          <p:cNvSpPr txBox="1"/>
          <p:nvPr/>
        </p:nvSpPr>
        <p:spPr>
          <a:xfrm>
            <a:off x="7422773" y="-188256"/>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Read counts matrix</a:t>
            </a:r>
          </a:p>
        </p:txBody>
      </p:sp>
      <p:sp>
        <p:nvSpPr>
          <p:cNvPr id="20" name="TextBox 19">
            <a:extLst>
              <a:ext uri="{FF2B5EF4-FFF2-40B4-BE49-F238E27FC236}">
                <a16:creationId xmlns:a16="http://schemas.microsoft.com/office/drawing/2014/main" id="{2D0AB9CA-3040-CD46-9591-34567DEDCB29}"/>
              </a:ext>
            </a:extLst>
          </p:cNvPr>
          <p:cNvSpPr txBox="1"/>
          <p:nvPr/>
        </p:nvSpPr>
        <p:spPr>
          <a:xfrm>
            <a:off x="7360021" y="542365"/>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Quality control and filter poor quality cells</a:t>
            </a:r>
          </a:p>
        </p:txBody>
      </p:sp>
      <p:sp>
        <p:nvSpPr>
          <p:cNvPr id="21" name="TextBox 20">
            <a:extLst>
              <a:ext uri="{FF2B5EF4-FFF2-40B4-BE49-F238E27FC236}">
                <a16:creationId xmlns:a16="http://schemas.microsoft.com/office/drawing/2014/main" id="{5FC37CC2-DFC4-D046-923E-DC8A8F3EE9AB}"/>
              </a:ext>
            </a:extLst>
          </p:cNvPr>
          <p:cNvSpPr txBox="1"/>
          <p:nvPr/>
        </p:nvSpPr>
        <p:spPr>
          <a:xfrm>
            <a:off x="7454150" y="128195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Normalization</a:t>
            </a:r>
          </a:p>
        </p:txBody>
      </p:sp>
      <p:sp>
        <p:nvSpPr>
          <p:cNvPr id="22" name="TextBox 21">
            <a:extLst>
              <a:ext uri="{FF2B5EF4-FFF2-40B4-BE49-F238E27FC236}">
                <a16:creationId xmlns:a16="http://schemas.microsoft.com/office/drawing/2014/main" id="{0643F9FD-A522-2445-B2B6-8A56F73DCFDC}"/>
              </a:ext>
            </a:extLst>
          </p:cNvPr>
          <p:cNvSpPr txBox="1"/>
          <p:nvPr/>
        </p:nvSpPr>
        <p:spPr>
          <a:xfrm>
            <a:off x="7481044" y="2021547"/>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Feature selection</a:t>
            </a:r>
          </a:p>
        </p:txBody>
      </p:sp>
      <p:sp>
        <p:nvSpPr>
          <p:cNvPr id="23" name="TextBox 22">
            <a:extLst>
              <a:ext uri="{FF2B5EF4-FFF2-40B4-BE49-F238E27FC236}">
                <a16:creationId xmlns:a16="http://schemas.microsoft.com/office/drawing/2014/main" id="{12072B87-83EA-ED4F-8475-AF278071C815}"/>
              </a:ext>
            </a:extLst>
          </p:cNvPr>
          <p:cNvSpPr txBox="1"/>
          <p:nvPr/>
        </p:nvSpPr>
        <p:spPr>
          <a:xfrm>
            <a:off x="7376826" y="268939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Dimensionality reduction</a:t>
            </a:r>
          </a:p>
        </p:txBody>
      </p:sp>
      <p:sp>
        <p:nvSpPr>
          <p:cNvPr id="24" name="TextBox 23">
            <a:extLst>
              <a:ext uri="{FF2B5EF4-FFF2-40B4-BE49-F238E27FC236}">
                <a16:creationId xmlns:a16="http://schemas.microsoft.com/office/drawing/2014/main" id="{06C6C19C-1A73-9540-80FF-E791C8A8AF70}"/>
              </a:ext>
            </a:extLst>
          </p:cNvPr>
          <p:cNvSpPr txBox="1"/>
          <p:nvPr/>
        </p:nvSpPr>
        <p:spPr>
          <a:xfrm>
            <a:off x="6503899" y="3877238"/>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Clustering</a:t>
            </a:r>
          </a:p>
        </p:txBody>
      </p:sp>
      <p:sp>
        <p:nvSpPr>
          <p:cNvPr id="25" name="TextBox 24">
            <a:extLst>
              <a:ext uri="{FF2B5EF4-FFF2-40B4-BE49-F238E27FC236}">
                <a16:creationId xmlns:a16="http://schemas.microsoft.com/office/drawing/2014/main" id="{C7AFEC18-EE66-ED4E-A33C-6C3BA9D125B9}"/>
              </a:ext>
            </a:extLst>
          </p:cNvPr>
          <p:cNvSpPr txBox="1"/>
          <p:nvPr/>
        </p:nvSpPr>
        <p:spPr>
          <a:xfrm>
            <a:off x="6064626" y="4894721"/>
            <a:ext cx="1662955" cy="571494"/>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Find marker genes</a:t>
            </a:r>
          </a:p>
        </p:txBody>
      </p:sp>
      <p:cxnSp>
        <p:nvCxnSpPr>
          <p:cNvPr id="26" name="Straight Arrow Connector 25">
            <a:extLst>
              <a:ext uri="{FF2B5EF4-FFF2-40B4-BE49-F238E27FC236}">
                <a16:creationId xmlns:a16="http://schemas.microsoft.com/office/drawing/2014/main" id="{57FC10DF-C798-FB40-8DC4-1279B8C6E5EA}"/>
              </a:ext>
            </a:extLst>
          </p:cNvPr>
          <p:cNvCxnSpPr>
            <a:cxnSpLocks/>
          </p:cNvCxnSpPr>
          <p:nvPr/>
        </p:nvCxnSpPr>
        <p:spPr>
          <a:xfrm>
            <a:off x="8355104" y="4213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694F7C2-E6A9-054E-A65C-737A16386B7C}"/>
              </a:ext>
            </a:extLst>
          </p:cNvPr>
          <p:cNvCxnSpPr>
            <a:cxnSpLocks/>
          </p:cNvCxnSpPr>
          <p:nvPr/>
        </p:nvCxnSpPr>
        <p:spPr>
          <a:xfrm>
            <a:off x="8346140" y="1138518"/>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EBC7901-1617-0D4A-A615-BF21B4E396EB}"/>
              </a:ext>
            </a:extLst>
          </p:cNvPr>
          <p:cNvCxnSpPr>
            <a:cxnSpLocks/>
          </p:cNvCxnSpPr>
          <p:nvPr/>
        </p:nvCxnSpPr>
        <p:spPr>
          <a:xfrm>
            <a:off x="8346140" y="19184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6DBE1D5-EC65-7A4E-A885-8F6E3614A8CA}"/>
              </a:ext>
            </a:extLst>
          </p:cNvPr>
          <p:cNvCxnSpPr>
            <a:cxnSpLocks/>
          </p:cNvCxnSpPr>
          <p:nvPr/>
        </p:nvCxnSpPr>
        <p:spPr>
          <a:xfrm>
            <a:off x="8346140" y="3312465"/>
            <a:ext cx="1918449" cy="721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76D431F-7E28-B743-9011-74CCF621B182}"/>
              </a:ext>
            </a:extLst>
          </p:cNvPr>
          <p:cNvCxnSpPr>
            <a:cxnSpLocks/>
          </p:cNvCxnSpPr>
          <p:nvPr/>
        </p:nvCxnSpPr>
        <p:spPr>
          <a:xfrm flipH="1">
            <a:off x="7575182" y="3307975"/>
            <a:ext cx="779922" cy="79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F16854B-2D9D-E24B-A0FF-D6C22E62BF0F}"/>
              </a:ext>
            </a:extLst>
          </p:cNvPr>
          <p:cNvCxnSpPr>
            <a:cxnSpLocks/>
          </p:cNvCxnSpPr>
          <p:nvPr/>
        </p:nvCxnSpPr>
        <p:spPr>
          <a:xfrm>
            <a:off x="8373034" y="3307975"/>
            <a:ext cx="3092824" cy="773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7E568DB-9F92-1D41-9843-CAC37E187CD3}"/>
              </a:ext>
            </a:extLst>
          </p:cNvPr>
          <p:cNvSpPr txBox="1"/>
          <p:nvPr/>
        </p:nvSpPr>
        <p:spPr>
          <a:xfrm>
            <a:off x="10107699" y="4007231"/>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3" name="TextBox 42">
            <a:extLst>
              <a:ext uri="{FF2B5EF4-FFF2-40B4-BE49-F238E27FC236}">
                <a16:creationId xmlns:a16="http://schemas.microsoft.com/office/drawing/2014/main" id="{9947AFF1-5602-F24A-91EC-67CFBC737AA5}"/>
              </a:ext>
            </a:extLst>
          </p:cNvPr>
          <p:cNvSpPr txBox="1"/>
          <p:nvPr/>
        </p:nvSpPr>
        <p:spPr>
          <a:xfrm>
            <a:off x="11275354" y="4081176"/>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44" name="Straight Arrow Connector 43">
            <a:extLst>
              <a:ext uri="{FF2B5EF4-FFF2-40B4-BE49-F238E27FC236}">
                <a16:creationId xmlns:a16="http://schemas.microsoft.com/office/drawing/2014/main" id="{1FEE8C7E-2DC7-BE4E-84DF-B9F8DA31CC02}"/>
              </a:ext>
            </a:extLst>
          </p:cNvPr>
          <p:cNvCxnSpPr>
            <a:cxnSpLocks/>
          </p:cNvCxnSpPr>
          <p:nvPr/>
        </p:nvCxnSpPr>
        <p:spPr>
          <a:xfrm>
            <a:off x="7566217" y="4477888"/>
            <a:ext cx="354106" cy="369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6A90507-4E46-354F-A083-A2DDCED46314}"/>
              </a:ext>
            </a:extLst>
          </p:cNvPr>
          <p:cNvCxnSpPr>
            <a:cxnSpLocks/>
          </p:cNvCxnSpPr>
          <p:nvPr/>
        </p:nvCxnSpPr>
        <p:spPr>
          <a:xfrm flipH="1">
            <a:off x="6889380" y="4493601"/>
            <a:ext cx="685802" cy="4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619ED8C-2890-1F4A-8D68-5ED98AB71517}"/>
              </a:ext>
            </a:extLst>
          </p:cNvPr>
          <p:cNvSpPr txBox="1"/>
          <p:nvPr/>
        </p:nvSpPr>
        <p:spPr>
          <a:xfrm>
            <a:off x="7631200" y="4977671"/>
            <a:ext cx="1416419" cy="363068"/>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Trajectory analysis</a:t>
            </a:r>
          </a:p>
        </p:txBody>
      </p:sp>
      <p:cxnSp>
        <p:nvCxnSpPr>
          <p:cNvPr id="50" name="Straight Arrow Connector 49">
            <a:extLst>
              <a:ext uri="{FF2B5EF4-FFF2-40B4-BE49-F238E27FC236}">
                <a16:creationId xmlns:a16="http://schemas.microsoft.com/office/drawing/2014/main" id="{D23832B1-5650-E041-B371-53028C5D0807}"/>
              </a:ext>
            </a:extLst>
          </p:cNvPr>
          <p:cNvCxnSpPr>
            <a:cxnSpLocks/>
          </p:cNvCxnSpPr>
          <p:nvPr/>
        </p:nvCxnSpPr>
        <p:spPr>
          <a:xfrm>
            <a:off x="7571810" y="4478449"/>
            <a:ext cx="1410831" cy="381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F8CBF5C-3AB5-9A49-8B13-AC922E382A33}"/>
              </a:ext>
            </a:extLst>
          </p:cNvPr>
          <p:cNvSpPr txBox="1"/>
          <p:nvPr/>
        </p:nvSpPr>
        <p:spPr>
          <a:xfrm>
            <a:off x="8695771" y="5035912"/>
            <a:ext cx="1329011" cy="363068"/>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Cell-type annotation</a:t>
            </a:r>
          </a:p>
        </p:txBody>
      </p:sp>
      <p:cxnSp>
        <p:nvCxnSpPr>
          <p:cNvPr id="64" name="Elbow Connector 63">
            <a:extLst>
              <a:ext uri="{FF2B5EF4-FFF2-40B4-BE49-F238E27FC236}">
                <a16:creationId xmlns:a16="http://schemas.microsoft.com/office/drawing/2014/main" id="{EB9AE455-90D5-0840-B522-2D3366A7B666}"/>
              </a:ext>
            </a:extLst>
          </p:cNvPr>
          <p:cNvCxnSpPr>
            <a:cxnSpLocks/>
          </p:cNvCxnSpPr>
          <p:nvPr/>
        </p:nvCxnSpPr>
        <p:spPr>
          <a:xfrm flipV="1">
            <a:off x="2622178" y="268944"/>
            <a:ext cx="4518208" cy="523090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DF4D542-0B6A-C44A-A7EA-8B3816B296F8}"/>
              </a:ext>
            </a:extLst>
          </p:cNvPr>
          <p:cNvSpPr txBox="1"/>
          <p:nvPr/>
        </p:nvSpPr>
        <p:spPr>
          <a:xfrm>
            <a:off x="2474261" y="658909"/>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3" name="TextBox 72">
            <a:extLst>
              <a:ext uri="{FF2B5EF4-FFF2-40B4-BE49-F238E27FC236}">
                <a16:creationId xmlns:a16="http://schemas.microsoft.com/office/drawing/2014/main" id="{82DA8F29-742A-6641-BC20-73ADC3525944}"/>
              </a:ext>
            </a:extLst>
          </p:cNvPr>
          <p:cNvSpPr txBox="1"/>
          <p:nvPr/>
        </p:nvSpPr>
        <p:spPr>
          <a:xfrm>
            <a:off x="2790266" y="4048946"/>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4" name="TextBox 73">
            <a:extLst>
              <a:ext uri="{FF2B5EF4-FFF2-40B4-BE49-F238E27FC236}">
                <a16:creationId xmlns:a16="http://schemas.microsoft.com/office/drawing/2014/main" id="{9E2D0925-D49E-3843-A467-A102E5E963C5}"/>
              </a:ext>
            </a:extLst>
          </p:cNvPr>
          <p:cNvSpPr txBox="1"/>
          <p:nvPr/>
        </p:nvSpPr>
        <p:spPr>
          <a:xfrm>
            <a:off x="2716307" y="2743195"/>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80" name="Straight Arrow Connector 79">
            <a:extLst>
              <a:ext uri="{FF2B5EF4-FFF2-40B4-BE49-F238E27FC236}">
                <a16:creationId xmlns:a16="http://schemas.microsoft.com/office/drawing/2014/main" id="{30A31CE3-D93F-1843-B3CD-0A56391F9B05}"/>
              </a:ext>
            </a:extLst>
          </p:cNvPr>
          <p:cNvCxnSpPr>
            <a:cxnSpLocks/>
          </p:cNvCxnSpPr>
          <p:nvPr/>
        </p:nvCxnSpPr>
        <p:spPr>
          <a:xfrm flipH="1">
            <a:off x="8480616" y="5499411"/>
            <a:ext cx="759192" cy="471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1FA4509-8E99-EF4D-B15D-CDCE532A8BF7}"/>
              </a:ext>
            </a:extLst>
          </p:cNvPr>
          <p:cNvSpPr txBox="1"/>
          <p:nvPr/>
        </p:nvSpPr>
        <p:spPr>
          <a:xfrm>
            <a:off x="7288311" y="5916707"/>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Association with phenotypes (e.g., healthy vs diseased)</a:t>
            </a:r>
          </a:p>
        </p:txBody>
      </p:sp>
      <p:cxnSp>
        <p:nvCxnSpPr>
          <p:cNvPr id="89" name="Straight Arrow Connector 88">
            <a:extLst>
              <a:ext uri="{FF2B5EF4-FFF2-40B4-BE49-F238E27FC236}">
                <a16:creationId xmlns:a16="http://schemas.microsoft.com/office/drawing/2014/main" id="{02A28AD8-97D8-2F47-892F-4D8B5CEEE746}"/>
              </a:ext>
            </a:extLst>
          </p:cNvPr>
          <p:cNvCxnSpPr>
            <a:cxnSpLocks/>
          </p:cNvCxnSpPr>
          <p:nvPr/>
        </p:nvCxnSpPr>
        <p:spPr>
          <a:xfrm>
            <a:off x="8364070" y="2622171"/>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44402B0E-0688-6E40-B92A-8ADBABAB13A1}"/>
              </a:ext>
            </a:extLst>
          </p:cNvPr>
          <p:cNvCxnSpPr>
            <a:cxnSpLocks/>
          </p:cNvCxnSpPr>
          <p:nvPr/>
        </p:nvCxnSpPr>
        <p:spPr>
          <a:xfrm flipH="1">
            <a:off x="5943607" y="5490865"/>
            <a:ext cx="741825"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EA3EC33C-B9C6-6A4D-8B07-0B49FE059505}"/>
              </a:ext>
            </a:extLst>
          </p:cNvPr>
          <p:cNvSpPr txBox="1"/>
          <p:nvPr/>
        </p:nvSpPr>
        <p:spPr>
          <a:xfrm>
            <a:off x="4751303" y="5786720"/>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Gene set enrichment analysis</a:t>
            </a:r>
          </a:p>
        </p:txBody>
      </p:sp>
      <p:cxnSp>
        <p:nvCxnSpPr>
          <p:cNvPr id="93" name="Straight Arrow Connector 92">
            <a:extLst>
              <a:ext uri="{FF2B5EF4-FFF2-40B4-BE49-F238E27FC236}">
                <a16:creationId xmlns:a16="http://schemas.microsoft.com/office/drawing/2014/main" id="{4E0EDB79-E16C-4A4C-8876-B6081077015C}"/>
              </a:ext>
            </a:extLst>
          </p:cNvPr>
          <p:cNvCxnSpPr>
            <a:cxnSpLocks/>
          </p:cNvCxnSpPr>
          <p:nvPr/>
        </p:nvCxnSpPr>
        <p:spPr>
          <a:xfrm>
            <a:off x="7575182" y="4492911"/>
            <a:ext cx="3263142" cy="4704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3DB8B91-DC71-6148-83BD-1395C8170DBC}"/>
              </a:ext>
            </a:extLst>
          </p:cNvPr>
          <p:cNvCxnSpPr>
            <a:cxnSpLocks/>
          </p:cNvCxnSpPr>
          <p:nvPr/>
        </p:nvCxnSpPr>
        <p:spPr>
          <a:xfrm>
            <a:off x="9272313" y="5499411"/>
            <a:ext cx="1085296" cy="575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29008F4-EF04-E14A-BDCD-DFBE506363C4}"/>
              </a:ext>
            </a:extLst>
          </p:cNvPr>
          <p:cNvSpPr txBox="1"/>
          <p:nvPr/>
        </p:nvSpPr>
        <p:spPr>
          <a:xfrm>
            <a:off x="10793510" y="4724410"/>
            <a:ext cx="1331259" cy="914400"/>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Network analysis</a:t>
            </a:r>
          </a:p>
        </p:txBody>
      </p:sp>
      <p:cxnSp>
        <p:nvCxnSpPr>
          <p:cNvPr id="102" name="Straight Arrow Connector 101">
            <a:extLst>
              <a:ext uri="{FF2B5EF4-FFF2-40B4-BE49-F238E27FC236}">
                <a16:creationId xmlns:a16="http://schemas.microsoft.com/office/drawing/2014/main" id="{679EB924-8FBB-144D-B851-C5733EF3BD22}"/>
              </a:ext>
            </a:extLst>
          </p:cNvPr>
          <p:cNvCxnSpPr>
            <a:cxnSpLocks/>
          </p:cNvCxnSpPr>
          <p:nvPr/>
        </p:nvCxnSpPr>
        <p:spPr>
          <a:xfrm>
            <a:off x="9239808" y="5490865"/>
            <a:ext cx="2075897" cy="584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EDADB70F-C061-9940-9D53-175FFA94E96A}"/>
              </a:ext>
            </a:extLst>
          </p:cNvPr>
          <p:cNvSpPr txBox="1"/>
          <p:nvPr/>
        </p:nvSpPr>
        <p:spPr>
          <a:xfrm>
            <a:off x="11275353" y="604671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7" name="TextBox 46">
            <a:extLst>
              <a:ext uri="{FF2B5EF4-FFF2-40B4-BE49-F238E27FC236}">
                <a16:creationId xmlns:a16="http://schemas.microsoft.com/office/drawing/2014/main" id="{385C3FA9-2474-4D41-A269-9F34A28FC7CA}"/>
              </a:ext>
            </a:extLst>
          </p:cNvPr>
          <p:cNvSpPr txBox="1"/>
          <p:nvPr/>
        </p:nvSpPr>
        <p:spPr>
          <a:xfrm>
            <a:off x="2658038" y="1985681"/>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8" name="TextBox 47">
            <a:extLst>
              <a:ext uri="{FF2B5EF4-FFF2-40B4-BE49-F238E27FC236}">
                <a16:creationId xmlns:a16="http://schemas.microsoft.com/office/drawing/2014/main" id="{017495CF-ADB6-3D46-8EF4-D30BF9847C1C}"/>
              </a:ext>
            </a:extLst>
          </p:cNvPr>
          <p:cNvSpPr txBox="1"/>
          <p:nvPr/>
        </p:nvSpPr>
        <p:spPr>
          <a:xfrm>
            <a:off x="2317382" y="4883539"/>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1" name="TextBox 50">
            <a:extLst>
              <a:ext uri="{FF2B5EF4-FFF2-40B4-BE49-F238E27FC236}">
                <a16:creationId xmlns:a16="http://schemas.microsoft.com/office/drawing/2014/main" id="{9BFEDE36-D6CC-0E43-8985-5A0C4E09B3C2}"/>
              </a:ext>
            </a:extLst>
          </p:cNvPr>
          <p:cNvSpPr txBox="1"/>
          <p:nvPr/>
        </p:nvSpPr>
        <p:spPr>
          <a:xfrm>
            <a:off x="9531717" y="40345"/>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2" name="TextBox 51">
            <a:extLst>
              <a:ext uri="{FF2B5EF4-FFF2-40B4-BE49-F238E27FC236}">
                <a16:creationId xmlns:a16="http://schemas.microsoft.com/office/drawing/2014/main" id="{5AB9FAF0-4FE7-A540-9A5F-6358AFFF6DD7}"/>
              </a:ext>
            </a:extLst>
          </p:cNvPr>
          <p:cNvSpPr txBox="1"/>
          <p:nvPr/>
        </p:nvSpPr>
        <p:spPr>
          <a:xfrm>
            <a:off x="10464046" y="768704"/>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4" name="TextBox 53">
            <a:extLst>
              <a:ext uri="{FF2B5EF4-FFF2-40B4-BE49-F238E27FC236}">
                <a16:creationId xmlns:a16="http://schemas.microsoft.com/office/drawing/2014/main" id="{0E3DA5FA-7212-9E4C-B217-629376429DD7}"/>
              </a:ext>
            </a:extLst>
          </p:cNvPr>
          <p:cNvSpPr txBox="1"/>
          <p:nvPr/>
        </p:nvSpPr>
        <p:spPr>
          <a:xfrm>
            <a:off x="9206753" y="1501066"/>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5" name="TextBox 54">
            <a:extLst>
              <a:ext uri="{FF2B5EF4-FFF2-40B4-BE49-F238E27FC236}">
                <a16:creationId xmlns:a16="http://schemas.microsoft.com/office/drawing/2014/main" id="{7BFF2ADA-CD10-764C-AC6B-4AD49E2DC091}"/>
              </a:ext>
            </a:extLst>
          </p:cNvPr>
          <p:cNvSpPr txBox="1"/>
          <p:nvPr/>
        </p:nvSpPr>
        <p:spPr>
          <a:xfrm>
            <a:off x="9345699" y="2205281"/>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6" name="TextBox 55">
            <a:extLst>
              <a:ext uri="{FF2B5EF4-FFF2-40B4-BE49-F238E27FC236}">
                <a16:creationId xmlns:a16="http://schemas.microsoft.com/office/drawing/2014/main" id="{BF0369BC-CE24-CC41-8D0A-1BEE019883E7}"/>
              </a:ext>
            </a:extLst>
          </p:cNvPr>
          <p:cNvSpPr txBox="1"/>
          <p:nvPr/>
        </p:nvSpPr>
        <p:spPr>
          <a:xfrm>
            <a:off x="10177182" y="606464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7" name="TextBox 56">
            <a:extLst>
              <a:ext uri="{FF2B5EF4-FFF2-40B4-BE49-F238E27FC236}">
                <a16:creationId xmlns:a16="http://schemas.microsoft.com/office/drawing/2014/main" id="{0D18F235-AB5D-134B-ABA2-188573315D88}"/>
              </a:ext>
            </a:extLst>
          </p:cNvPr>
          <p:cNvSpPr txBox="1"/>
          <p:nvPr/>
        </p:nvSpPr>
        <p:spPr>
          <a:xfrm>
            <a:off x="443753" y="295835"/>
            <a:ext cx="3442447" cy="430306"/>
          </a:xfrm>
          <a:prstGeom prst="rect">
            <a:avLst/>
          </a:prstGeom>
          <a:noFill/>
          <a:ln>
            <a:noFill/>
          </a:ln>
        </p:spPr>
        <p:txBody>
          <a:bodyPr wrap="square" rtlCol="0" anchor="ctr" anchorCtr="0">
            <a:noAutofit/>
          </a:bodyPr>
          <a:lstStyle/>
          <a:p>
            <a:pPr>
              <a:spcAft>
                <a:spcPts val="600"/>
              </a:spcAft>
            </a:pPr>
            <a:r>
              <a:rPr lang="en-US" sz="2000" b="1" u="sng" dirty="0" err="1">
                <a:latin typeface="Helvetica" charset="0"/>
                <a:ea typeface="Times New Roman" charset="0"/>
                <a:cs typeface="Arial" charset="0"/>
              </a:rPr>
              <a:t>scRNA-seq</a:t>
            </a:r>
            <a:r>
              <a:rPr lang="en-US" sz="2000" b="1" u="sng" dirty="0">
                <a:latin typeface="Helvetica" charset="0"/>
                <a:ea typeface="Times New Roman" charset="0"/>
                <a:cs typeface="Arial" charset="0"/>
              </a:rPr>
              <a:t> steps:</a:t>
            </a:r>
          </a:p>
        </p:txBody>
      </p:sp>
    </p:spTree>
    <p:extLst>
      <p:ext uri="{BB962C8B-B14F-4D97-AF65-F5344CB8AC3E}">
        <p14:creationId xmlns:p14="http://schemas.microsoft.com/office/powerpoint/2010/main" val="36270032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95B680-D9AC-2949-B6FC-4A81EF1892CD}"/>
              </a:ext>
            </a:extLst>
          </p:cNvPr>
          <p:cNvSpPr>
            <a:spLocks noGrp="1"/>
          </p:cNvSpPr>
          <p:nvPr>
            <p:ph type="title"/>
          </p:nvPr>
        </p:nvSpPr>
        <p:spPr/>
        <p:txBody>
          <a:bodyPr>
            <a:normAutofit/>
          </a:bodyPr>
          <a:lstStyle/>
          <a:p>
            <a:r>
              <a:rPr lang="en-US" sz="4800" dirty="0"/>
              <a:t>6. Dimensionality reduction (30 mins)</a:t>
            </a:r>
          </a:p>
        </p:txBody>
      </p:sp>
      <p:sp>
        <p:nvSpPr>
          <p:cNvPr id="5" name="Text Placeholder 4">
            <a:extLst>
              <a:ext uri="{FF2B5EF4-FFF2-40B4-BE49-F238E27FC236}">
                <a16:creationId xmlns:a16="http://schemas.microsoft.com/office/drawing/2014/main" id="{730E83A0-92CC-2D4B-97B2-DA8C1C86593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07210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3EF9C1-C613-D446-91F8-297CF42BA89F}"/>
              </a:ext>
            </a:extLst>
          </p:cNvPr>
          <p:cNvSpPr>
            <a:spLocks noGrp="1"/>
          </p:cNvSpPr>
          <p:nvPr>
            <p:ph type="body" sz="quarter" idx="10"/>
          </p:nvPr>
        </p:nvSpPr>
        <p:spPr>
          <a:xfrm>
            <a:off x="838200" y="1876482"/>
            <a:ext cx="5697071" cy="4156010"/>
          </a:xfrm>
        </p:spPr>
        <p:txBody>
          <a:bodyPr/>
          <a:lstStyle/>
          <a:p>
            <a:r>
              <a:rPr lang="en-US" sz="2000" dirty="0"/>
              <a:t>Dimensions = Number of coordinates of data points = Number of genes</a:t>
            </a:r>
          </a:p>
          <a:p>
            <a:pPr marL="0" indent="0">
              <a:buNone/>
            </a:pPr>
            <a:r>
              <a:rPr lang="en-US" sz="2000" dirty="0"/>
              <a:t>       =&gt; Too many to visualize</a:t>
            </a:r>
          </a:p>
          <a:p>
            <a:endParaRPr lang="en-US" sz="1000" dirty="0"/>
          </a:p>
          <a:p>
            <a:endParaRPr lang="en-US" sz="300" dirty="0"/>
          </a:p>
          <a:p>
            <a:r>
              <a:rPr lang="en-US" sz="2000" dirty="0"/>
              <a:t>Biological phenomena more likely driven by sets of genes than individual genes</a:t>
            </a:r>
          </a:p>
          <a:p>
            <a:pPr marL="0" indent="0">
              <a:buNone/>
            </a:pPr>
            <a:r>
              <a:rPr lang="en-US" sz="2000" dirty="0"/>
              <a:t>     =&gt; Cells may be separated in the          	direction of hidden “factors”</a:t>
            </a:r>
          </a:p>
          <a:p>
            <a:pPr marL="0" indent="0">
              <a:buNone/>
            </a:pPr>
            <a:endParaRPr lang="en-US" sz="1000" dirty="0"/>
          </a:p>
          <a:p>
            <a:pPr marL="0" indent="0">
              <a:buNone/>
            </a:pPr>
            <a:endParaRPr lang="en-US" sz="300" dirty="0"/>
          </a:p>
          <a:p>
            <a:r>
              <a:rPr lang="en-US" sz="2000" dirty="0"/>
              <a:t>Ex: 1</a:t>
            </a:r>
            <a:r>
              <a:rPr lang="en-US" sz="2000" baseline="30000" dirty="0"/>
              <a:t>st</a:t>
            </a:r>
            <a:r>
              <a:rPr lang="en-US" sz="2000" dirty="0"/>
              <a:t> dimension could be a disease-associated pathway and the 2</a:t>
            </a:r>
            <a:r>
              <a:rPr lang="en-US" sz="2000" baseline="30000" dirty="0"/>
              <a:t>nd</a:t>
            </a:r>
            <a:r>
              <a:rPr lang="en-US" sz="2000" dirty="0"/>
              <a:t> dimension another hidden factor, e.g., batch effect</a:t>
            </a:r>
          </a:p>
        </p:txBody>
      </p:sp>
      <p:sp>
        <p:nvSpPr>
          <p:cNvPr id="4" name="Title 3">
            <a:extLst>
              <a:ext uri="{FF2B5EF4-FFF2-40B4-BE49-F238E27FC236}">
                <a16:creationId xmlns:a16="http://schemas.microsoft.com/office/drawing/2014/main" id="{0D30F2EE-E65A-5C48-82B1-78A98E06BE32}"/>
              </a:ext>
            </a:extLst>
          </p:cNvPr>
          <p:cNvSpPr>
            <a:spLocks noGrp="1"/>
          </p:cNvSpPr>
          <p:nvPr>
            <p:ph type="title"/>
          </p:nvPr>
        </p:nvSpPr>
        <p:spPr/>
        <p:txBody>
          <a:bodyPr/>
          <a:lstStyle/>
          <a:p>
            <a:r>
              <a:rPr lang="en-US" dirty="0"/>
              <a:t>Why reduce dimensions?</a:t>
            </a:r>
          </a:p>
        </p:txBody>
      </p:sp>
      <p:pic>
        <p:nvPicPr>
          <p:cNvPr id="6" name="Picture 5">
            <a:extLst>
              <a:ext uri="{FF2B5EF4-FFF2-40B4-BE49-F238E27FC236}">
                <a16:creationId xmlns:a16="http://schemas.microsoft.com/office/drawing/2014/main" id="{9A563174-8E77-F541-A768-4D9F92FB7201}"/>
              </a:ext>
            </a:extLst>
          </p:cNvPr>
          <p:cNvPicPr>
            <a:picLocks noChangeAspect="1"/>
          </p:cNvPicPr>
          <p:nvPr/>
        </p:nvPicPr>
        <p:blipFill>
          <a:blip r:embed="rId3"/>
          <a:stretch>
            <a:fillRect/>
          </a:stretch>
        </p:blipFill>
        <p:spPr>
          <a:xfrm>
            <a:off x="7803782" y="3790894"/>
            <a:ext cx="3045198" cy="2785838"/>
          </a:xfrm>
          <a:prstGeom prst="rect">
            <a:avLst/>
          </a:prstGeom>
        </p:spPr>
      </p:pic>
      <p:sp>
        <p:nvSpPr>
          <p:cNvPr id="7" name="TextBox 6">
            <a:extLst>
              <a:ext uri="{FF2B5EF4-FFF2-40B4-BE49-F238E27FC236}">
                <a16:creationId xmlns:a16="http://schemas.microsoft.com/office/drawing/2014/main" id="{8690558F-0969-C649-9DED-177BC14F3213}"/>
              </a:ext>
            </a:extLst>
          </p:cNvPr>
          <p:cNvSpPr txBox="1"/>
          <p:nvPr/>
        </p:nvSpPr>
        <p:spPr>
          <a:xfrm>
            <a:off x="8780929" y="6520654"/>
            <a:ext cx="1223683" cy="135590"/>
          </a:xfrm>
          <a:prstGeom prst="rect">
            <a:avLst/>
          </a:prstGeom>
          <a:solidFill>
            <a:schemeClr val="bg1"/>
          </a:solid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Gene #1</a:t>
            </a:r>
          </a:p>
        </p:txBody>
      </p:sp>
      <p:sp>
        <p:nvSpPr>
          <p:cNvPr id="8" name="TextBox 7">
            <a:extLst>
              <a:ext uri="{FF2B5EF4-FFF2-40B4-BE49-F238E27FC236}">
                <a16:creationId xmlns:a16="http://schemas.microsoft.com/office/drawing/2014/main" id="{592F7CEE-A159-454F-9AE7-73385815DCA4}"/>
              </a:ext>
            </a:extLst>
          </p:cNvPr>
          <p:cNvSpPr txBox="1"/>
          <p:nvPr/>
        </p:nvSpPr>
        <p:spPr>
          <a:xfrm rot="16200000">
            <a:off x="7044583" y="5043763"/>
            <a:ext cx="1223683" cy="135590"/>
          </a:xfrm>
          <a:prstGeom prst="rect">
            <a:avLst/>
          </a:prstGeom>
          <a:solidFill>
            <a:schemeClr val="bg1"/>
          </a:solid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Gene #2</a:t>
            </a:r>
          </a:p>
        </p:txBody>
      </p:sp>
      <p:sp>
        <p:nvSpPr>
          <p:cNvPr id="13" name="TextBox 12">
            <a:extLst>
              <a:ext uri="{FF2B5EF4-FFF2-40B4-BE49-F238E27FC236}">
                <a16:creationId xmlns:a16="http://schemas.microsoft.com/office/drawing/2014/main" id="{5BC06FF6-C8D1-CA48-980D-CA852C5040C3}"/>
              </a:ext>
            </a:extLst>
          </p:cNvPr>
          <p:cNvSpPr txBox="1"/>
          <p:nvPr/>
        </p:nvSpPr>
        <p:spPr>
          <a:xfrm>
            <a:off x="8602372" y="4557717"/>
            <a:ext cx="430306" cy="303677"/>
          </a:xfrm>
          <a:prstGeom prst="rect">
            <a:avLst/>
          </a:prstGeom>
          <a:solidFill>
            <a:schemeClr val="bg1"/>
          </a:solidFill>
          <a:ln>
            <a:noFill/>
          </a:ln>
        </p:spPr>
        <p:txBody>
          <a:bodyPr wrap="square" rtlCol="0" anchor="ctr" anchorCtr="0">
            <a:noAutofit/>
          </a:bodyPr>
          <a:lstStyle/>
          <a:p>
            <a:pPr>
              <a:spcAft>
                <a:spcPts val="600"/>
              </a:spcAft>
            </a:pPr>
            <a:endParaRPr lang="en-US" sz="2000" dirty="0" err="1">
              <a:latin typeface="Helvetica" charset="0"/>
              <a:ea typeface="Times New Roman" charset="0"/>
              <a:cs typeface="Arial" charset="0"/>
            </a:endParaRPr>
          </a:p>
        </p:txBody>
      </p:sp>
      <p:sp>
        <p:nvSpPr>
          <p:cNvPr id="14" name="TextBox 13">
            <a:extLst>
              <a:ext uri="{FF2B5EF4-FFF2-40B4-BE49-F238E27FC236}">
                <a16:creationId xmlns:a16="http://schemas.microsoft.com/office/drawing/2014/main" id="{99525FD1-FC94-8247-AF3F-6765C8D9ED81}"/>
              </a:ext>
            </a:extLst>
          </p:cNvPr>
          <p:cNvSpPr txBox="1"/>
          <p:nvPr/>
        </p:nvSpPr>
        <p:spPr>
          <a:xfrm>
            <a:off x="8092716" y="5091307"/>
            <a:ext cx="256317" cy="298585"/>
          </a:xfrm>
          <a:prstGeom prst="rect">
            <a:avLst/>
          </a:prstGeom>
          <a:solidFill>
            <a:schemeClr val="bg1"/>
          </a:solidFill>
          <a:ln>
            <a:noFill/>
          </a:ln>
        </p:spPr>
        <p:txBody>
          <a:bodyPr wrap="square" rtlCol="0" anchor="ctr" anchorCtr="0">
            <a:noAutofit/>
          </a:bodyPr>
          <a:lstStyle/>
          <a:p>
            <a:pPr>
              <a:spcAft>
                <a:spcPts val="600"/>
              </a:spcAft>
            </a:pPr>
            <a:endParaRPr lang="en-US" sz="2000" dirty="0" err="1">
              <a:latin typeface="Helvetica" charset="0"/>
              <a:ea typeface="Times New Roman" charset="0"/>
              <a:cs typeface="Arial" charset="0"/>
            </a:endParaRPr>
          </a:p>
        </p:txBody>
      </p:sp>
      <p:cxnSp>
        <p:nvCxnSpPr>
          <p:cNvPr id="3" name="Straight Arrow Connector 2">
            <a:extLst>
              <a:ext uri="{FF2B5EF4-FFF2-40B4-BE49-F238E27FC236}">
                <a16:creationId xmlns:a16="http://schemas.microsoft.com/office/drawing/2014/main" id="{D9993A5C-F023-F744-9439-27BD596A783A}"/>
              </a:ext>
            </a:extLst>
          </p:cNvPr>
          <p:cNvCxnSpPr/>
          <p:nvPr/>
        </p:nvCxnSpPr>
        <p:spPr>
          <a:xfrm>
            <a:off x="7527234" y="3233530"/>
            <a:ext cx="15372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79BFC85-7F41-2E41-807E-81DA41A688F5}"/>
              </a:ext>
            </a:extLst>
          </p:cNvPr>
          <p:cNvCxnSpPr>
            <a:cxnSpLocks/>
          </p:cNvCxnSpPr>
          <p:nvPr/>
        </p:nvCxnSpPr>
        <p:spPr>
          <a:xfrm flipV="1">
            <a:off x="7520610" y="2186611"/>
            <a:ext cx="0" cy="1053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A3E1730-31C4-6C47-95A4-E020A1842B54}"/>
              </a:ext>
            </a:extLst>
          </p:cNvPr>
          <p:cNvCxnSpPr/>
          <p:nvPr/>
        </p:nvCxnSpPr>
        <p:spPr>
          <a:xfrm>
            <a:off x="9786730" y="3226906"/>
            <a:ext cx="15372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7566C32-BA36-7746-964F-CD63FC814ADB}"/>
              </a:ext>
            </a:extLst>
          </p:cNvPr>
          <p:cNvCxnSpPr>
            <a:cxnSpLocks/>
          </p:cNvCxnSpPr>
          <p:nvPr/>
        </p:nvCxnSpPr>
        <p:spPr>
          <a:xfrm flipV="1">
            <a:off x="9780106" y="2179987"/>
            <a:ext cx="0" cy="1053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5FEBB49-BE52-B845-BC41-694A308C5F87}"/>
              </a:ext>
            </a:extLst>
          </p:cNvPr>
          <p:cNvSpPr txBox="1"/>
          <p:nvPr/>
        </p:nvSpPr>
        <p:spPr>
          <a:xfrm>
            <a:off x="7169426" y="1736037"/>
            <a:ext cx="204050" cy="371061"/>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a:t>
            </a:r>
          </a:p>
        </p:txBody>
      </p:sp>
      <p:sp>
        <p:nvSpPr>
          <p:cNvPr id="17" name="TextBox 16">
            <a:extLst>
              <a:ext uri="{FF2B5EF4-FFF2-40B4-BE49-F238E27FC236}">
                <a16:creationId xmlns:a16="http://schemas.microsoft.com/office/drawing/2014/main" id="{12294C66-0189-6D46-B69C-9024ADBDFF4B}"/>
              </a:ext>
            </a:extLst>
          </p:cNvPr>
          <p:cNvSpPr txBox="1"/>
          <p:nvPr/>
        </p:nvSpPr>
        <p:spPr>
          <a:xfrm>
            <a:off x="9442173" y="1744465"/>
            <a:ext cx="204050" cy="371061"/>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b</a:t>
            </a:r>
          </a:p>
        </p:txBody>
      </p:sp>
      <p:sp>
        <p:nvSpPr>
          <p:cNvPr id="18" name="TextBox 17">
            <a:extLst>
              <a:ext uri="{FF2B5EF4-FFF2-40B4-BE49-F238E27FC236}">
                <a16:creationId xmlns:a16="http://schemas.microsoft.com/office/drawing/2014/main" id="{C3B77410-2851-724C-A445-2FD134284AA3}"/>
              </a:ext>
            </a:extLst>
          </p:cNvPr>
          <p:cNvSpPr txBox="1"/>
          <p:nvPr/>
        </p:nvSpPr>
        <p:spPr>
          <a:xfrm>
            <a:off x="7156168" y="3790894"/>
            <a:ext cx="204050" cy="371061"/>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c</a:t>
            </a:r>
          </a:p>
        </p:txBody>
      </p:sp>
      <p:sp>
        <p:nvSpPr>
          <p:cNvPr id="12" name="Oval 11">
            <a:extLst>
              <a:ext uri="{FF2B5EF4-FFF2-40B4-BE49-F238E27FC236}">
                <a16:creationId xmlns:a16="http://schemas.microsoft.com/office/drawing/2014/main" id="{2F1731EE-CC10-C344-A63E-ED6677182814}"/>
              </a:ext>
            </a:extLst>
          </p:cNvPr>
          <p:cNvSpPr/>
          <p:nvPr/>
        </p:nvSpPr>
        <p:spPr>
          <a:xfrm>
            <a:off x="7724220" y="2955235"/>
            <a:ext cx="79562" cy="927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0F9812C-14A7-D44B-B311-02D8D38747AE}"/>
              </a:ext>
            </a:extLst>
          </p:cNvPr>
          <p:cNvSpPr/>
          <p:nvPr/>
        </p:nvSpPr>
        <p:spPr>
          <a:xfrm>
            <a:off x="7876620" y="3107635"/>
            <a:ext cx="79562" cy="927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D247EB9-B4E5-A846-868A-F7AD2346937F}"/>
              </a:ext>
            </a:extLst>
          </p:cNvPr>
          <p:cNvSpPr/>
          <p:nvPr/>
        </p:nvSpPr>
        <p:spPr>
          <a:xfrm>
            <a:off x="8704878" y="2875723"/>
            <a:ext cx="79562" cy="927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99213B2-62B3-D544-A99C-F0425D72D241}"/>
              </a:ext>
            </a:extLst>
          </p:cNvPr>
          <p:cNvSpPr/>
          <p:nvPr/>
        </p:nvSpPr>
        <p:spPr>
          <a:xfrm>
            <a:off x="8817525" y="3107638"/>
            <a:ext cx="79562" cy="927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C4E8048-9773-0A4D-8B12-77B82239A304}"/>
              </a:ext>
            </a:extLst>
          </p:cNvPr>
          <p:cNvSpPr/>
          <p:nvPr/>
        </p:nvSpPr>
        <p:spPr>
          <a:xfrm>
            <a:off x="8691629" y="3021495"/>
            <a:ext cx="79562" cy="927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ABBD400-351B-2347-9029-C20BC8EF3DED}"/>
              </a:ext>
            </a:extLst>
          </p:cNvPr>
          <p:cNvSpPr/>
          <p:nvPr/>
        </p:nvSpPr>
        <p:spPr>
          <a:xfrm>
            <a:off x="7697719" y="3074503"/>
            <a:ext cx="79562" cy="927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33BBB84-965A-184A-8EA6-37436D59AA78}"/>
              </a:ext>
            </a:extLst>
          </p:cNvPr>
          <p:cNvSpPr/>
          <p:nvPr/>
        </p:nvSpPr>
        <p:spPr>
          <a:xfrm>
            <a:off x="7883248" y="2928729"/>
            <a:ext cx="79562" cy="927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8ACFEA9-93A4-0748-BD5B-E6562EC9CE91}"/>
              </a:ext>
            </a:extLst>
          </p:cNvPr>
          <p:cNvSpPr txBox="1"/>
          <p:nvPr/>
        </p:nvSpPr>
        <p:spPr>
          <a:xfrm>
            <a:off x="7684517" y="3279913"/>
            <a:ext cx="1651640" cy="285319"/>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Gene #1</a:t>
            </a:r>
          </a:p>
        </p:txBody>
      </p:sp>
      <p:sp>
        <p:nvSpPr>
          <p:cNvPr id="26" name="TextBox 25">
            <a:extLst>
              <a:ext uri="{FF2B5EF4-FFF2-40B4-BE49-F238E27FC236}">
                <a16:creationId xmlns:a16="http://schemas.microsoft.com/office/drawing/2014/main" id="{1B87619D-C867-AA46-BEF3-3C659FE1D62B}"/>
              </a:ext>
            </a:extLst>
          </p:cNvPr>
          <p:cNvSpPr txBox="1"/>
          <p:nvPr/>
        </p:nvSpPr>
        <p:spPr>
          <a:xfrm rot="16200000">
            <a:off x="6509709" y="2454092"/>
            <a:ext cx="1651640" cy="285319"/>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Gene #2</a:t>
            </a:r>
          </a:p>
        </p:txBody>
      </p:sp>
      <p:sp>
        <p:nvSpPr>
          <p:cNvPr id="27" name="TextBox 26">
            <a:extLst>
              <a:ext uri="{FF2B5EF4-FFF2-40B4-BE49-F238E27FC236}">
                <a16:creationId xmlns:a16="http://schemas.microsoft.com/office/drawing/2014/main" id="{4C1C62A7-BC93-2A42-86B0-46F7F9377C8C}"/>
              </a:ext>
            </a:extLst>
          </p:cNvPr>
          <p:cNvSpPr txBox="1"/>
          <p:nvPr/>
        </p:nvSpPr>
        <p:spPr>
          <a:xfrm rot="16200000">
            <a:off x="8782457" y="2407712"/>
            <a:ext cx="1651640" cy="285319"/>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Gene #2</a:t>
            </a:r>
          </a:p>
        </p:txBody>
      </p:sp>
      <p:sp>
        <p:nvSpPr>
          <p:cNvPr id="28" name="TextBox 27">
            <a:extLst>
              <a:ext uri="{FF2B5EF4-FFF2-40B4-BE49-F238E27FC236}">
                <a16:creationId xmlns:a16="http://schemas.microsoft.com/office/drawing/2014/main" id="{2244041C-94C1-0B4E-8A67-11E87F74F55A}"/>
              </a:ext>
            </a:extLst>
          </p:cNvPr>
          <p:cNvSpPr txBox="1"/>
          <p:nvPr/>
        </p:nvSpPr>
        <p:spPr>
          <a:xfrm>
            <a:off x="10063285" y="3273289"/>
            <a:ext cx="1651640" cy="285319"/>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Gene #1</a:t>
            </a:r>
          </a:p>
        </p:txBody>
      </p:sp>
      <p:sp>
        <p:nvSpPr>
          <p:cNvPr id="29" name="Oval 28">
            <a:extLst>
              <a:ext uri="{FF2B5EF4-FFF2-40B4-BE49-F238E27FC236}">
                <a16:creationId xmlns:a16="http://schemas.microsoft.com/office/drawing/2014/main" id="{028380C3-81F8-EE4D-986D-23E28B9794D7}"/>
              </a:ext>
            </a:extLst>
          </p:cNvPr>
          <p:cNvSpPr/>
          <p:nvPr/>
        </p:nvSpPr>
        <p:spPr>
          <a:xfrm rot="16200000">
            <a:off x="9986982" y="2991595"/>
            <a:ext cx="59781" cy="927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0" name="Oval 29">
            <a:extLst>
              <a:ext uri="{FF2B5EF4-FFF2-40B4-BE49-F238E27FC236}">
                <a16:creationId xmlns:a16="http://schemas.microsoft.com/office/drawing/2014/main" id="{799F0A74-1184-2849-9562-68A143E243B7}"/>
              </a:ext>
            </a:extLst>
          </p:cNvPr>
          <p:cNvSpPr/>
          <p:nvPr/>
        </p:nvSpPr>
        <p:spPr>
          <a:xfrm rot="16200000">
            <a:off x="10139382" y="2877086"/>
            <a:ext cx="59781" cy="927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Oval 30">
            <a:extLst>
              <a:ext uri="{FF2B5EF4-FFF2-40B4-BE49-F238E27FC236}">
                <a16:creationId xmlns:a16="http://schemas.microsoft.com/office/drawing/2014/main" id="{EB46099B-EC76-6C46-9CC5-20DCC2169A5C}"/>
              </a:ext>
            </a:extLst>
          </p:cNvPr>
          <p:cNvSpPr/>
          <p:nvPr/>
        </p:nvSpPr>
        <p:spPr>
          <a:xfrm rot="16200000">
            <a:off x="9907470" y="2254754"/>
            <a:ext cx="59781" cy="927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F5A03F3-C944-1F4E-9460-52980F091597}"/>
              </a:ext>
            </a:extLst>
          </p:cNvPr>
          <p:cNvSpPr/>
          <p:nvPr/>
        </p:nvSpPr>
        <p:spPr>
          <a:xfrm rot="16200000">
            <a:off x="10139385" y="2170114"/>
            <a:ext cx="59781" cy="927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622BC83-F17A-A54B-B37F-5878A5557C21}"/>
              </a:ext>
            </a:extLst>
          </p:cNvPr>
          <p:cNvSpPr/>
          <p:nvPr/>
        </p:nvSpPr>
        <p:spPr>
          <a:xfrm rot="16200000">
            <a:off x="10053242" y="2264709"/>
            <a:ext cx="59781" cy="927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3DF7C68-E65A-2F4A-A5D6-07074A43F163}"/>
              </a:ext>
            </a:extLst>
          </p:cNvPr>
          <p:cNvSpPr/>
          <p:nvPr/>
        </p:nvSpPr>
        <p:spPr>
          <a:xfrm rot="16200000">
            <a:off x="10106250" y="3011507"/>
            <a:ext cx="59781" cy="927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5" name="Oval 34">
            <a:extLst>
              <a:ext uri="{FF2B5EF4-FFF2-40B4-BE49-F238E27FC236}">
                <a16:creationId xmlns:a16="http://schemas.microsoft.com/office/drawing/2014/main" id="{AA854E3F-B670-884A-91B7-54E95D0C9BF9}"/>
              </a:ext>
            </a:extLst>
          </p:cNvPr>
          <p:cNvSpPr/>
          <p:nvPr/>
        </p:nvSpPr>
        <p:spPr>
          <a:xfrm rot="16200000">
            <a:off x="9960476" y="2872105"/>
            <a:ext cx="59781" cy="927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1174174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3EF9C1-C613-D446-91F8-297CF42BA89F}"/>
              </a:ext>
            </a:extLst>
          </p:cNvPr>
          <p:cNvSpPr>
            <a:spLocks noGrp="1"/>
          </p:cNvSpPr>
          <p:nvPr>
            <p:ph type="body" sz="quarter" idx="10"/>
          </p:nvPr>
        </p:nvSpPr>
        <p:spPr>
          <a:xfrm>
            <a:off x="838200" y="1876483"/>
            <a:ext cx="4500282" cy="4714624"/>
          </a:xfrm>
        </p:spPr>
        <p:txBody>
          <a:bodyPr/>
          <a:lstStyle/>
          <a:p>
            <a:r>
              <a:rPr lang="en-US" sz="2400" dirty="0"/>
              <a:t>Principal component analysis (PCA) finds directions with largest amount of variation</a:t>
            </a:r>
          </a:p>
          <a:p>
            <a:endParaRPr lang="en-US" sz="2400" dirty="0"/>
          </a:p>
          <a:p>
            <a:r>
              <a:rPr lang="en-US" sz="2400" dirty="0"/>
              <a:t>Many algorithms to perform PCA (for benchmarking comparisons, see </a:t>
            </a:r>
            <a:r>
              <a:rPr lang="en-US" sz="2400" dirty="0" err="1"/>
              <a:t>Tsuyuzaki</a:t>
            </a:r>
            <a:r>
              <a:rPr lang="en-US" sz="2400" dirty="0"/>
              <a:t> et al., 2020) </a:t>
            </a:r>
          </a:p>
          <a:p>
            <a:pPr lvl="1"/>
            <a:endParaRPr lang="en-US" sz="2000" dirty="0"/>
          </a:p>
          <a:p>
            <a:r>
              <a:rPr lang="en-US" sz="2400" dirty="0"/>
              <a:t>For </a:t>
            </a:r>
            <a:r>
              <a:rPr lang="en-US" sz="2400" dirty="0" err="1"/>
              <a:t>scRNA-seq</a:t>
            </a:r>
            <a:r>
              <a:rPr lang="en-US" sz="2400" dirty="0"/>
              <a:t>, common to do next steps on top PCs, e.g., top 50</a:t>
            </a:r>
          </a:p>
        </p:txBody>
      </p:sp>
      <p:sp>
        <p:nvSpPr>
          <p:cNvPr id="4" name="Title 3">
            <a:extLst>
              <a:ext uri="{FF2B5EF4-FFF2-40B4-BE49-F238E27FC236}">
                <a16:creationId xmlns:a16="http://schemas.microsoft.com/office/drawing/2014/main" id="{0D30F2EE-E65A-5C48-82B1-78A98E06BE32}"/>
              </a:ext>
            </a:extLst>
          </p:cNvPr>
          <p:cNvSpPr>
            <a:spLocks noGrp="1"/>
          </p:cNvSpPr>
          <p:nvPr>
            <p:ph type="title"/>
          </p:nvPr>
        </p:nvSpPr>
        <p:spPr/>
        <p:txBody>
          <a:bodyPr>
            <a:normAutofit/>
          </a:bodyPr>
          <a:lstStyle/>
          <a:p>
            <a:r>
              <a:rPr lang="en-US" sz="3600" dirty="0"/>
              <a:t>Automated algorithms perform dimensionality reduction</a:t>
            </a:r>
          </a:p>
        </p:txBody>
      </p:sp>
      <p:pic>
        <p:nvPicPr>
          <p:cNvPr id="6" name="Picture 5">
            <a:extLst>
              <a:ext uri="{FF2B5EF4-FFF2-40B4-BE49-F238E27FC236}">
                <a16:creationId xmlns:a16="http://schemas.microsoft.com/office/drawing/2014/main" id="{4233B76A-D11C-C24C-8F1D-6E6983595080}"/>
              </a:ext>
            </a:extLst>
          </p:cNvPr>
          <p:cNvPicPr>
            <a:picLocks noChangeAspect="1"/>
          </p:cNvPicPr>
          <p:nvPr/>
        </p:nvPicPr>
        <p:blipFill>
          <a:blip r:embed="rId3"/>
          <a:stretch>
            <a:fillRect/>
          </a:stretch>
        </p:blipFill>
        <p:spPr>
          <a:xfrm>
            <a:off x="6871447" y="2111189"/>
            <a:ext cx="4881282" cy="4465543"/>
          </a:xfrm>
          <a:prstGeom prst="rect">
            <a:avLst/>
          </a:prstGeom>
        </p:spPr>
      </p:pic>
      <p:sp>
        <p:nvSpPr>
          <p:cNvPr id="7" name="TextBox 6">
            <a:extLst>
              <a:ext uri="{FF2B5EF4-FFF2-40B4-BE49-F238E27FC236}">
                <a16:creationId xmlns:a16="http://schemas.microsoft.com/office/drawing/2014/main" id="{9C58E2A6-B010-954D-85AB-4BCACF042CB2}"/>
              </a:ext>
            </a:extLst>
          </p:cNvPr>
          <p:cNvSpPr txBox="1"/>
          <p:nvPr/>
        </p:nvSpPr>
        <p:spPr>
          <a:xfrm>
            <a:off x="8780929" y="6441142"/>
            <a:ext cx="1223683" cy="135590"/>
          </a:xfrm>
          <a:prstGeom prst="rect">
            <a:avLst/>
          </a:prstGeom>
          <a:solidFill>
            <a:schemeClr val="bg1"/>
          </a:solid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Gene #1</a:t>
            </a:r>
          </a:p>
        </p:txBody>
      </p:sp>
      <p:sp>
        <p:nvSpPr>
          <p:cNvPr id="8" name="TextBox 7">
            <a:extLst>
              <a:ext uri="{FF2B5EF4-FFF2-40B4-BE49-F238E27FC236}">
                <a16:creationId xmlns:a16="http://schemas.microsoft.com/office/drawing/2014/main" id="{F9B56965-6211-CC4C-A99D-020163B23A87}"/>
              </a:ext>
            </a:extLst>
          </p:cNvPr>
          <p:cNvSpPr txBox="1"/>
          <p:nvPr/>
        </p:nvSpPr>
        <p:spPr>
          <a:xfrm rot="16200000">
            <a:off x="6145306" y="4303618"/>
            <a:ext cx="1223683" cy="135590"/>
          </a:xfrm>
          <a:prstGeom prst="rect">
            <a:avLst/>
          </a:prstGeom>
          <a:solidFill>
            <a:schemeClr val="bg1"/>
          </a:solid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Gene #2</a:t>
            </a:r>
          </a:p>
        </p:txBody>
      </p:sp>
    </p:spTree>
    <p:extLst>
      <p:ext uri="{BB962C8B-B14F-4D97-AF65-F5344CB8AC3E}">
        <p14:creationId xmlns:p14="http://schemas.microsoft.com/office/powerpoint/2010/main" val="3557719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BB13546-A61B-8C49-829C-2D55441B3C74}"/>
              </a:ext>
            </a:extLst>
          </p:cNvPr>
          <p:cNvSpPr>
            <a:spLocks noGrp="1"/>
          </p:cNvSpPr>
          <p:nvPr>
            <p:ph type="body" sz="quarter" idx="10"/>
          </p:nvPr>
        </p:nvSpPr>
        <p:spPr>
          <a:xfrm>
            <a:off x="838200" y="1876483"/>
            <a:ext cx="5125278" cy="4626908"/>
          </a:xfrm>
        </p:spPr>
        <p:txBody>
          <a:bodyPr/>
          <a:lstStyle/>
          <a:p>
            <a:pPr marL="571500"/>
            <a:r>
              <a:rPr lang="en-US" sz="2000" dirty="0"/>
              <a:t>Say, we work with dimensions associated with only the “relevant” factors</a:t>
            </a:r>
          </a:p>
          <a:p>
            <a:pPr marL="114300" indent="0">
              <a:buNone/>
            </a:pPr>
            <a:r>
              <a:rPr lang="en-US" sz="2000" dirty="0"/>
              <a:t>    =&gt; Useful approximation of complete data</a:t>
            </a:r>
          </a:p>
          <a:p>
            <a:pPr marL="114300" indent="0">
              <a:buNone/>
            </a:pPr>
            <a:r>
              <a:rPr lang="en-US" sz="2000" dirty="0"/>
              <a:t>    =&gt; Computational efficiency improved</a:t>
            </a:r>
          </a:p>
          <a:p>
            <a:pPr marL="114300" indent="0">
              <a:buNone/>
            </a:pPr>
            <a:r>
              <a:rPr lang="en-US" sz="2000" dirty="0"/>
              <a:t>    =&gt; Signal-to-noise ratio increased</a:t>
            </a:r>
          </a:p>
          <a:p>
            <a:pPr marL="114300" indent="0">
              <a:buNone/>
            </a:pPr>
            <a:endParaRPr lang="en-US" sz="2000" dirty="0"/>
          </a:p>
          <a:p>
            <a:pPr marL="571500"/>
            <a:r>
              <a:rPr lang="en-US" sz="2000" dirty="0"/>
              <a:t>Common to work with top ~10-15 PCs</a:t>
            </a:r>
          </a:p>
          <a:p>
            <a:pPr marL="571500"/>
            <a:r>
              <a:rPr lang="en-US" sz="2000" dirty="0"/>
              <a:t>Err on the higher side, e.g., 50</a:t>
            </a:r>
          </a:p>
          <a:p>
            <a:pPr marL="571500"/>
            <a:r>
              <a:rPr lang="en-US" sz="2000" dirty="0"/>
              <a:t>Consider exploratory visualizations to determine how many PCs</a:t>
            </a:r>
          </a:p>
          <a:p>
            <a:pPr marL="571500"/>
            <a:r>
              <a:rPr lang="en-US" sz="2000" dirty="0"/>
              <a:t>See the R script </a:t>
            </a:r>
          </a:p>
        </p:txBody>
      </p:sp>
      <p:sp>
        <p:nvSpPr>
          <p:cNvPr id="4" name="Title 3">
            <a:extLst>
              <a:ext uri="{FF2B5EF4-FFF2-40B4-BE49-F238E27FC236}">
                <a16:creationId xmlns:a16="http://schemas.microsoft.com/office/drawing/2014/main" id="{3ABE8279-C055-F14A-B9B2-DCA1DC6C1EEF}"/>
              </a:ext>
            </a:extLst>
          </p:cNvPr>
          <p:cNvSpPr>
            <a:spLocks noGrp="1"/>
          </p:cNvSpPr>
          <p:nvPr>
            <p:ph type="title"/>
          </p:nvPr>
        </p:nvSpPr>
        <p:spPr/>
        <p:txBody>
          <a:bodyPr>
            <a:normAutofit/>
          </a:bodyPr>
          <a:lstStyle/>
          <a:p>
            <a:r>
              <a:rPr lang="en-US" sz="3600" dirty="0"/>
              <a:t>The data can be represented in fewer dimensions than the number of genes</a:t>
            </a:r>
          </a:p>
        </p:txBody>
      </p:sp>
      <p:pic>
        <p:nvPicPr>
          <p:cNvPr id="6" name="Picture 5">
            <a:extLst>
              <a:ext uri="{FF2B5EF4-FFF2-40B4-BE49-F238E27FC236}">
                <a16:creationId xmlns:a16="http://schemas.microsoft.com/office/drawing/2014/main" id="{68F186D6-C6E6-8946-B8AC-2FE5D74794A8}"/>
              </a:ext>
            </a:extLst>
          </p:cNvPr>
          <p:cNvPicPr>
            <a:picLocks noChangeAspect="1"/>
          </p:cNvPicPr>
          <p:nvPr/>
        </p:nvPicPr>
        <p:blipFill>
          <a:blip r:embed="rId3"/>
          <a:stretch>
            <a:fillRect/>
          </a:stretch>
        </p:blipFill>
        <p:spPr>
          <a:xfrm>
            <a:off x="5963478" y="2504661"/>
            <a:ext cx="5950226" cy="2818829"/>
          </a:xfrm>
          <a:prstGeom prst="rect">
            <a:avLst/>
          </a:prstGeom>
        </p:spPr>
      </p:pic>
      <p:sp>
        <p:nvSpPr>
          <p:cNvPr id="8" name="TextBox 7">
            <a:extLst>
              <a:ext uri="{FF2B5EF4-FFF2-40B4-BE49-F238E27FC236}">
                <a16:creationId xmlns:a16="http://schemas.microsoft.com/office/drawing/2014/main" id="{BF52E2C8-462C-3242-B8EF-07D3EA97EA0C}"/>
              </a:ext>
            </a:extLst>
          </p:cNvPr>
          <p:cNvSpPr txBox="1"/>
          <p:nvPr/>
        </p:nvSpPr>
        <p:spPr>
          <a:xfrm>
            <a:off x="8176589" y="6639339"/>
            <a:ext cx="914400" cy="195356"/>
          </a:xfrm>
          <a:prstGeom prst="rect">
            <a:avLst/>
          </a:prstGeom>
          <a:noFill/>
          <a:ln>
            <a:noFill/>
          </a:ln>
        </p:spPr>
        <p:txBody>
          <a:bodyPr wrap="none" rtlCol="0" anchor="ctr" anchorCtr="0">
            <a:noAutofit/>
          </a:bodyPr>
          <a:lstStyle/>
          <a:p>
            <a:pPr>
              <a:spcAft>
                <a:spcPts val="600"/>
              </a:spcAft>
            </a:pPr>
            <a:r>
              <a:rPr lang="en-US" sz="1400" dirty="0">
                <a:latin typeface="Helvetica" charset="0"/>
                <a:ea typeface="Times New Roman" charset="0"/>
                <a:cs typeface="Arial" charset="0"/>
              </a:rPr>
              <a:t>(Link to image source in description)</a:t>
            </a:r>
          </a:p>
        </p:txBody>
      </p:sp>
    </p:spTree>
    <p:extLst>
      <p:ext uri="{BB962C8B-B14F-4D97-AF65-F5344CB8AC3E}">
        <p14:creationId xmlns:p14="http://schemas.microsoft.com/office/powerpoint/2010/main" val="30098521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3B87A3-DE57-2D4C-B105-E62CD4DDEE9F}"/>
              </a:ext>
            </a:extLst>
          </p:cNvPr>
          <p:cNvSpPr>
            <a:spLocks noGrp="1"/>
          </p:cNvSpPr>
          <p:nvPr>
            <p:ph type="body" sz="quarter" idx="10"/>
          </p:nvPr>
        </p:nvSpPr>
        <p:spPr>
          <a:xfrm>
            <a:off x="838200" y="1876483"/>
            <a:ext cx="5791200" cy="4505336"/>
          </a:xfrm>
        </p:spPr>
        <p:txBody>
          <a:bodyPr/>
          <a:lstStyle/>
          <a:p>
            <a:r>
              <a:rPr lang="en-US" sz="2400" dirty="0"/>
              <a:t>PCA denoises data but may not meet requirements for visualization</a:t>
            </a:r>
          </a:p>
          <a:p>
            <a:endParaRPr lang="en-US" sz="1100" dirty="0"/>
          </a:p>
          <a:p>
            <a:r>
              <a:rPr lang="en-US" sz="2400" dirty="0"/>
              <a:t>Cells may lie along nonlinear manifolds</a:t>
            </a:r>
          </a:p>
          <a:p>
            <a:pPr lvl="1">
              <a:buFont typeface="Symbol" pitchFamily="2" charset="2"/>
              <a:buChar char="Þ"/>
            </a:pPr>
            <a:r>
              <a:rPr lang="en-US" sz="2000" dirty="0"/>
              <a:t>linear projection may mix up different cell types</a:t>
            </a:r>
          </a:p>
          <a:p>
            <a:pPr marL="457200" lvl="1" indent="0">
              <a:buNone/>
            </a:pPr>
            <a:endParaRPr lang="en-US" sz="1050" dirty="0"/>
          </a:p>
          <a:p>
            <a:r>
              <a:rPr lang="en-US" sz="2400" dirty="0"/>
              <a:t>How to visualize depends on the goal of visualization</a:t>
            </a:r>
          </a:p>
          <a:p>
            <a:pPr lvl="1"/>
            <a:r>
              <a:rPr lang="en-US" sz="1800" dirty="0"/>
              <a:t>Goal is view dimensions with largest variance  =&gt; PCA may be good</a:t>
            </a:r>
          </a:p>
          <a:p>
            <a:pPr lvl="1"/>
            <a:r>
              <a:rPr lang="en-US" sz="1800" dirty="0"/>
              <a:t>Goal is to preserve local structure  </a:t>
            </a:r>
          </a:p>
          <a:p>
            <a:pPr marL="457200" lvl="1" indent="0">
              <a:buNone/>
            </a:pPr>
            <a:r>
              <a:rPr lang="en-US" sz="1800" dirty="0"/>
              <a:t>     =&gt; nonlinear may be projection required</a:t>
            </a:r>
          </a:p>
        </p:txBody>
      </p:sp>
      <p:sp>
        <p:nvSpPr>
          <p:cNvPr id="3" name="Title 2">
            <a:extLst>
              <a:ext uri="{FF2B5EF4-FFF2-40B4-BE49-F238E27FC236}">
                <a16:creationId xmlns:a16="http://schemas.microsoft.com/office/drawing/2014/main" id="{13182557-97EE-4E46-8EF4-B86FEB459EEE}"/>
              </a:ext>
            </a:extLst>
          </p:cNvPr>
          <p:cNvSpPr>
            <a:spLocks noGrp="1"/>
          </p:cNvSpPr>
          <p:nvPr>
            <p:ph type="title"/>
          </p:nvPr>
        </p:nvSpPr>
        <p:spPr/>
        <p:txBody>
          <a:bodyPr>
            <a:normAutofit/>
          </a:bodyPr>
          <a:lstStyle/>
          <a:p>
            <a:r>
              <a:rPr lang="en-US" sz="3200" dirty="0"/>
              <a:t>Visualization of single-cell gene expression data commonly utilizes nonlinear dimensionality reduction</a:t>
            </a:r>
          </a:p>
        </p:txBody>
      </p:sp>
      <p:pic>
        <p:nvPicPr>
          <p:cNvPr id="7" name="Picture 6">
            <a:extLst>
              <a:ext uri="{FF2B5EF4-FFF2-40B4-BE49-F238E27FC236}">
                <a16:creationId xmlns:a16="http://schemas.microsoft.com/office/drawing/2014/main" id="{C782F5A3-EB67-FA4F-88E7-A14774C4A3B9}"/>
              </a:ext>
            </a:extLst>
          </p:cNvPr>
          <p:cNvPicPr>
            <a:picLocks noChangeAspect="1"/>
          </p:cNvPicPr>
          <p:nvPr/>
        </p:nvPicPr>
        <p:blipFill>
          <a:blip r:embed="rId3"/>
          <a:stretch>
            <a:fillRect/>
          </a:stretch>
        </p:blipFill>
        <p:spPr>
          <a:xfrm>
            <a:off x="7089964" y="2070849"/>
            <a:ext cx="4426319" cy="1897841"/>
          </a:xfrm>
          <a:prstGeom prst="rect">
            <a:avLst/>
          </a:prstGeom>
        </p:spPr>
      </p:pic>
      <p:sp>
        <p:nvSpPr>
          <p:cNvPr id="8" name="TextBox 7">
            <a:extLst>
              <a:ext uri="{FF2B5EF4-FFF2-40B4-BE49-F238E27FC236}">
                <a16:creationId xmlns:a16="http://schemas.microsoft.com/office/drawing/2014/main" id="{36B05310-8192-4C46-8A4D-E8BDA96A1C82}"/>
              </a:ext>
            </a:extLst>
          </p:cNvPr>
          <p:cNvSpPr txBox="1"/>
          <p:nvPr/>
        </p:nvSpPr>
        <p:spPr>
          <a:xfrm>
            <a:off x="7395883" y="1465732"/>
            <a:ext cx="4504765" cy="914400"/>
          </a:xfrm>
          <a:prstGeom prst="rect">
            <a:avLst/>
          </a:prstGeom>
          <a:noFill/>
          <a:ln>
            <a:noFill/>
          </a:ln>
        </p:spPr>
        <p:txBody>
          <a:bodyPr wrap="none" rtlCol="0" anchor="ctr" anchorCtr="0">
            <a:noAutofit/>
          </a:bodyPr>
          <a:lstStyle/>
          <a:p>
            <a:pPr>
              <a:spcAft>
                <a:spcPts val="600"/>
              </a:spcAft>
            </a:pPr>
            <a:r>
              <a:rPr lang="en-US" sz="1600" u="sng" dirty="0">
                <a:latin typeface="Helvetica" charset="0"/>
                <a:ea typeface="Times New Roman" charset="0"/>
                <a:cs typeface="Arial" charset="0"/>
              </a:rPr>
              <a:t>Mixing of cell types on linear projection</a:t>
            </a:r>
          </a:p>
        </p:txBody>
      </p:sp>
      <p:sp>
        <p:nvSpPr>
          <p:cNvPr id="9" name="TextBox 8">
            <a:extLst>
              <a:ext uri="{FF2B5EF4-FFF2-40B4-BE49-F238E27FC236}">
                <a16:creationId xmlns:a16="http://schemas.microsoft.com/office/drawing/2014/main" id="{4903A73B-9809-3444-A1C5-A91D12ECE609}"/>
              </a:ext>
            </a:extLst>
          </p:cNvPr>
          <p:cNvSpPr txBox="1"/>
          <p:nvPr/>
        </p:nvSpPr>
        <p:spPr>
          <a:xfrm>
            <a:off x="7086604" y="6601273"/>
            <a:ext cx="3741235" cy="237746"/>
          </a:xfrm>
          <a:prstGeom prst="rect">
            <a:avLst/>
          </a:prstGeom>
          <a:noFill/>
          <a:ln>
            <a:noFill/>
          </a:ln>
        </p:spPr>
        <p:txBody>
          <a:bodyPr wrap="none" rtlCol="0" anchor="ctr" anchorCtr="0">
            <a:noAutofit/>
          </a:bodyPr>
          <a:lstStyle/>
          <a:p>
            <a:pPr>
              <a:spcAft>
                <a:spcPts val="600"/>
              </a:spcAft>
            </a:pPr>
            <a:r>
              <a:rPr lang="en-US" sz="1050" dirty="0">
                <a:latin typeface="Helvetica" charset="0"/>
                <a:ea typeface="Times New Roman" charset="0"/>
                <a:cs typeface="Arial" charset="0"/>
              </a:rPr>
              <a:t>(Images from Salazar-Castro et al., 2018 (top) and Cooley et al, 2020 (bottom))</a:t>
            </a:r>
          </a:p>
        </p:txBody>
      </p:sp>
      <p:pic>
        <p:nvPicPr>
          <p:cNvPr id="10" name="Picture 9">
            <a:extLst>
              <a:ext uri="{FF2B5EF4-FFF2-40B4-BE49-F238E27FC236}">
                <a16:creationId xmlns:a16="http://schemas.microsoft.com/office/drawing/2014/main" id="{D65070CE-D6C4-CB4E-ABDA-26B8F8DD3F80}"/>
              </a:ext>
            </a:extLst>
          </p:cNvPr>
          <p:cNvPicPr>
            <a:picLocks noChangeAspect="1"/>
          </p:cNvPicPr>
          <p:nvPr/>
        </p:nvPicPr>
        <p:blipFill rotWithShape="1">
          <a:blip r:embed="rId4"/>
          <a:srcRect l="3123" t="16811" r="52434" b="6947"/>
          <a:stretch/>
        </p:blipFill>
        <p:spPr>
          <a:xfrm>
            <a:off x="7252448" y="4425890"/>
            <a:ext cx="4101352" cy="1955929"/>
          </a:xfrm>
          <a:prstGeom prst="rect">
            <a:avLst/>
          </a:prstGeom>
        </p:spPr>
      </p:pic>
      <p:sp>
        <p:nvSpPr>
          <p:cNvPr id="11" name="TextBox 10">
            <a:extLst>
              <a:ext uri="{FF2B5EF4-FFF2-40B4-BE49-F238E27FC236}">
                <a16:creationId xmlns:a16="http://schemas.microsoft.com/office/drawing/2014/main" id="{0E3F46EC-8AF7-3A48-B2A3-CB44F632F935}"/>
              </a:ext>
            </a:extLst>
          </p:cNvPr>
          <p:cNvSpPr txBox="1"/>
          <p:nvPr/>
        </p:nvSpPr>
        <p:spPr>
          <a:xfrm>
            <a:off x="6920755" y="3878861"/>
            <a:ext cx="4504765" cy="914400"/>
          </a:xfrm>
          <a:prstGeom prst="rect">
            <a:avLst/>
          </a:prstGeom>
          <a:noFill/>
          <a:ln>
            <a:noFill/>
          </a:ln>
        </p:spPr>
        <p:txBody>
          <a:bodyPr wrap="none" rtlCol="0" anchor="ctr" anchorCtr="0">
            <a:noAutofit/>
          </a:bodyPr>
          <a:lstStyle/>
          <a:p>
            <a:pPr algn="ctr">
              <a:spcAft>
                <a:spcPts val="600"/>
              </a:spcAft>
            </a:pPr>
            <a:r>
              <a:rPr lang="en-US" sz="1600" u="sng" dirty="0">
                <a:latin typeface="Helvetica" charset="0"/>
                <a:ea typeface="Times New Roman" charset="0"/>
                <a:cs typeface="Arial" charset="0"/>
              </a:rPr>
              <a:t>t-SNE preserves local structures</a:t>
            </a:r>
          </a:p>
        </p:txBody>
      </p:sp>
    </p:spTree>
    <p:extLst>
      <p:ext uri="{BB962C8B-B14F-4D97-AF65-F5344CB8AC3E}">
        <p14:creationId xmlns:p14="http://schemas.microsoft.com/office/powerpoint/2010/main" val="886176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60B73C-4310-854F-8094-7D0C95A339EC}"/>
              </a:ext>
            </a:extLst>
          </p:cNvPr>
          <p:cNvSpPr>
            <a:spLocks noGrp="1"/>
          </p:cNvSpPr>
          <p:nvPr>
            <p:ph type="body" sz="quarter" idx="10"/>
          </p:nvPr>
        </p:nvSpPr>
        <p:spPr>
          <a:xfrm>
            <a:off x="838201" y="1943718"/>
            <a:ext cx="4957481" cy="3968779"/>
          </a:xfrm>
        </p:spPr>
        <p:txBody>
          <a:bodyPr/>
          <a:lstStyle/>
          <a:p>
            <a:r>
              <a:rPr lang="en-US" sz="2400" dirty="0"/>
              <a:t>Gene regulatory networks contain feedback loops</a:t>
            </a:r>
          </a:p>
          <a:p>
            <a:endParaRPr lang="en-US" sz="500" dirty="0"/>
          </a:p>
          <a:p>
            <a:r>
              <a:rPr lang="en-US" sz="2400" dirty="0"/>
              <a:t>Nonlinear protein-protein and protein-DNA interactions</a:t>
            </a:r>
          </a:p>
          <a:p>
            <a:endParaRPr lang="en-US" sz="500" dirty="0"/>
          </a:p>
          <a:p>
            <a:r>
              <a:rPr lang="en-US" sz="2400" dirty="0"/>
              <a:t>Cells are transitioning from one state to another along uneven landscapes</a:t>
            </a:r>
          </a:p>
          <a:p>
            <a:endParaRPr lang="en-US" sz="500" dirty="0"/>
          </a:p>
          <a:p>
            <a:r>
              <a:rPr lang="en-US" sz="2400" dirty="0"/>
              <a:t>Ex- data lying along noisy loops in gene expression space might hint at oscillatory gene dynamics</a:t>
            </a:r>
          </a:p>
        </p:txBody>
      </p:sp>
      <p:sp>
        <p:nvSpPr>
          <p:cNvPr id="3" name="Title 2">
            <a:extLst>
              <a:ext uri="{FF2B5EF4-FFF2-40B4-BE49-F238E27FC236}">
                <a16:creationId xmlns:a16="http://schemas.microsoft.com/office/drawing/2014/main" id="{67245AA2-7043-9A4C-A07A-7703F469F26E}"/>
              </a:ext>
            </a:extLst>
          </p:cNvPr>
          <p:cNvSpPr>
            <a:spLocks noGrp="1"/>
          </p:cNvSpPr>
          <p:nvPr>
            <p:ph type="title"/>
          </p:nvPr>
        </p:nvSpPr>
        <p:spPr/>
        <p:txBody>
          <a:bodyPr>
            <a:normAutofit/>
          </a:bodyPr>
          <a:lstStyle/>
          <a:p>
            <a:r>
              <a:rPr lang="en-US" sz="3600" dirty="0"/>
              <a:t>Nonlinear dynamics are commonplace in biological systems</a:t>
            </a:r>
          </a:p>
        </p:txBody>
      </p:sp>
      <p:pic>
        <p:nvPicPr>
          <p:cNvPr id="5" name="Picture 4">
            <a:extLst>
              <a:ext uri="{FF2B5EF4-FFF2-40B4-BE49-F238E27FC236}">
                <a16:creationId xmlns:a16="http://schemas.microsoft.com/office/drawing/2014/main" id="{E28A3ACB-2DD9-7143-BD17-DF6619D513A7}"/>
              </a:ext>
            </a:extLst>
          </p:cNvPr>
          <p:cNvPicPr>
            <a:picLocks noChangeAspect="1"/>
          </p:cNvPicPr>
          <p:nvPr/>
        </p:nvPicPr>
        <p:blipFill>
          <a:blip r:embed="rId3"/>
          <a:stretch>
            <a:fillRect/>
          </a:stretch>
        </p:blipFill>
        <p:spPr>
          <a:xfrm>
            <a:off x="6373907" y="2084293"/>
            <a:ext cx="5121834" cy="3953437"/>
          </a:xfrm>
          <a:prstGeom prst="rect">
            <a:avLst/>
          </a:prstGeom>
        </p:spPr>
      </p:pic>
      <p:sp>
        <p:nvSpPr>
          <p:cNvPr id="6" name="TextBox 5">
            <a:extLst>
              <a:ext uri="{FF2B5EF4-FFF2-40B4-BE49-F238E27FC236}">
                <a16:creationId xmlns:a16="http://schemas.microsoft.com/office/drawing/2014/main" id="{B338EEF5-5552-B64B-8CB2-0A08B655EFA9}"/>
              </a:ext>
            </a:extLst>
          </p:cNvPr>
          <p:cNvSpPr txBox="1"/>
          <p:nvPr/>
        </p:nvSpPr>
        <p:spPr>
          <a:xfrm>
            <a:off x="7221072" y="1540308"/>
            <a:ext cx="3388659" cy="914400"/>
          </a:xfrm>
          <a:prstGeom prst="rect">
            <a:avLst/>
          </a:prstGeom>
          <a:noFill/>
          <a:ln>
            <a:noFill/>
          </a:ln>
        </p:spPr>
        <p:txBody>
          <a:bodyPr wrap="none" rtlCol="0" anchor="ctr" anchorCtr="0">
            <a:noAutofit/>
          </a:bodyPr>
          <a:lstStyle/>
          <a:p>
            <a:pPr algn="ctr">
              <a:spcAft>
                <a:spcPts val="600"/>
              </a:spcAft>
            </a:pPr>
            <a:r>
              <a:rPr lang="en-US" sz="1600" dirty="0">
                <a:latin typeface="Helvetica" charset="0"/>
                <a:ea typeface="Times New Roman" charset="0"/>
                <a:cs typeface="Arial" charset="0"/>
              </a:rPr>
              <a:t>Waddington landscape</a:t>
            </a:r>
          </a:p>
        </p:txBody>
      </p:sp>
      <p:sp>
        <p:nvSpPr>
          <p:cNvPr id="7" name="TextBox 6">
            <a:extLst>
              <a:ext uri="{FF2B5EF4-FFF2-40B4-BE49-F238E27FC236}">
                <a16:creationId xmlns:a16="http://schemas.microsoft.com/office/drawing/2014/main" id="{28468AEF-4857-1C4B-98B1-BFE3B25BAEC9}"/>
              </a:ext>
            </a:extLst>
          </p:cNvPr>
          <p:cNvSpPr txBox="1"/>
          <p:nvPr/>
        </p:nvSpPr>
        <p:spPr>
          <a:xfrm>
            <a:off x="8767477" y="6468035"/>
            <a:ext cx="2783545" cy="389965"/>
          </a:xfrm>
          <a:prstGeom prst="rect">
            <a:avLst/>
          </a:prstGeom>
          <a:noFill/>
          <a:ln>
            <a:noFill/>
          </a:ln>
        </p:spPr>
        <p:txBody>
          <a:bodyPr wrap="square" rtlCol="0" anchor="ctr" anchorCtr="0">
            <a:noAutofit/>
          </a:bodyPr>
          <a:lstStyle/>
          <a:p>
            <a:pPr>
              <a:spcAft>
                <a:spcPts val="600"/>
              </a:spcAft>
            </a:pPr>
            <a:r>
              <a:rPr lang="en-US" sz="1400" dirty="0">
                <a:latin typeface="Helvetica" charset="0"/>
                <a:ea typeface="Times New Roman" charset="0"/>
                <a:cs typeface="Arial" charset="0"/>
              </a:rPr>
              <a:t>(Image from Fels et al., 2015)</a:t>
            </a:r>
          </a:p>
        </p:txBody>
      </p:sp>
    </p:spTree>
    <p:extLst>
      <p:ext uri="{BB962C8B-B14F-4D97-AF65-F5344CB8AC3E}">
        <p14:creationId xmlns:p14="http://schemas.microsoft.com/office/powerpoint/2010/main" val="29293693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60B73C-4310-854F-8094-7D0C95A339EC}"/>
              </a:ext>
            </a:extLst>
          </p:cNvPr>
          <p:cNvSpPr>
            <a:spLocks noGrp="1"/>
          </p:cNvSpPr>
          <p:nvPr>
            <p:ph type="body" sz="quarter" idx="10"/>
          </p:nvPr>
        </p:nvSpPr>
        <p:spPr>
          <a:xfrm>
            <a:off x="838201" y="1943718"/>
            <a:ext cx="4957481" cy="3968779"/>
          </a:xfrm>
        </p:spPr>
        <p:txBody>
          <a:bodyPr/>
          <a:lstStyle/>
          <a:p>
            <a:r>
              <a:rPr lang="en-US" sz="2400" dirty="0"/>
              <a:t>Gene regulatory networks contain feedback loops</a:t>
            </a:r>
          </a:p>
          <a:p>
            <a:endParaRPr lang="en-US" sz="500" dirty="0"/>
          </a:p>
          <a:p>
            <a:r>
              <a:rPr lang="en-US" sz="2400" dirty="0"/>
              <a:t>Nonlinear protein-protein and protein-DNA interactions</a:t>
            </a:r>
          </a:p>
          <a:p>
            <a:endParaRPr lang="en-US" sz="500" dirty="0"/>
          </a:p>
          <a:p>
            <a:r>
              <a:rPr lang="en-US" sz="2400" dirty="0"/>
              <a:t>Cells are transitioning from one state to another along uneven landscapes</a:t>
            </a:r>
          </a:p>
          <a:p>
            <a:endParaRPr lang="en-US" sz="500" dirty="0"/>
          </a:p>
          <a:p>
            <a:r>
              <a:rPr lang="en-US" sz="2400" dirty="0"/>
              <a:t>Ex- data lying along noisy loops in gene expression space might hint at oscillatory gene dynamics</a:t>
            </a:r>
          </a:p>
        </p:txBody>
      </p:sp>
      <p:sp>
        <p:nvSpPr>
          <p:cNvPr id="3" name="Title 2">
            <a:extLst>
              <a:ext uri="{FF2B5EF4-FFF2-40B4-BE49-F238E27FC236}">
                <a16:creationId xmlns:a16="http://schemas.microsoft.com/office/drawing/2014/main" id="{67245AA2-7043-9A4C-A07A-7703F469F26E}"/>
              </a:ext>
            </a:extLst>
          </p:cNvPr>
          <p:cNvSpPr>
            <a:spLocks noGrp="1"/>
          </p:cNvSpPr>
          <p:nvPr>
            <p:ph type="title"/>
          </p:nvPr>
        </p:nvSpPr>
        <p:spPr/>
        <p:txBody>
          <a:bodyPr>
            <a:normAutofit/>
          </a:bodyPr>
          <a:lstStyle/>
          <a:p>
            <a:r>
              <a:rPr lang="en-US" sz="3600" dirty="0"/>
              <a:t>Nonlinear dynamics are commonplace in biological systems</a:t>
            </a:r>
          </a:p>
        </p:txBody>
      </p:sp>
      <p:sp>
        <p:nvSpPr>
          <p:cNvPr id="7" name="TextBox 6">
            <a:extLst>
              <a:ext uri="{FF2B5EF4-FFF2-40B4-BE49-F238E27FC236}">
                <a16:creationId xmlns:a16="http://schemas.microsoft.com/office/drawing/2014/main" id="{28468AEF-4857-1C4B-98B1-BFE3B25BAEC9}"/>
              </a:ext>
            </a:extLst>
          </p:cNvPr>
          <p:cNvSpPr txBox="1"/>
          <p:nvPr/>
        </p:nvSpPr>
        <p:spPr>
          <a:xfrm>
            <a:off x="8767477" y="6468035"/>
            <a:ext cx="2783545" cy="389965"/>
          </a:xfrm>
          <a:prstGeom prst="rect">
            <a:avLst/>
          </a:prstGeom>
          <a:noFill/>
          <a:ln>
            <a:noFill/>
          </a:ln>
        </p:spPr>
        <p:txBody>
          <a:bodyPr wrap="square" rtlCol="0" anchor="ctr" anchorCtr="0">
            <a:noAutofit/>
          </a:bodyPr>
          <a:lstStyle/>
          <a:p>
            <a:pPr>
              <a:spcAft>
                <a:spcPts val="600"/>
              </a:spcAft>
            </a:pPr>
            <a:r>
              <a:rPr lang="en-US" sz="1400" dirty="0">
                <a:latin typeface="Helvetica" charset="0"/>
                <a:ea typeface="Times New Roman" charset="0"/>
                <a:cs typeface="Arial" charset="0"/>
              </a:rPr>
              <a:t>(Image from Bendall et al., 2014)</a:t>
            </a:r>
          </a:p>
        </p:txBody>
      </p:sp>
      <p:pic>
        <p:nvPicPr>
          <p:cNvPr id="8" name="Picture 7">
            <a:extLst>
              <a:ext uri="{FF2B5EF4-FFF2-40B4-BE49-F238E27FC236}">
                <a16:creationId xmlns:a16="http://schemas.microsoft.com/office/drawing/2014/main" id="{B292FEE4-ACA6-2A4F-AD6A-5F75DF3382BA}"/>
              </a:ext>
            </a:extLst>
          </p:cNvPr>
          <p:cNvPicPr>
            <a:picLocks noChangeAspect="1"/>
          </p:cNvPicPr>
          <p:nvPr/>
        </p:nvPicPr>
        <p:blipFill>
          <a:blip r:embed="rId3"/>
          <a:stretch>
            <a:fillRect/>
          </a:stretch>
        </p:blipFill>
        <p:spPr>
          <a:xfrm>
            <a:off x="6345862" y="2326341"/>
            <a:ext cx="4966849" cy="3014008"/>
          </a:xfrm>
          <a:prstGeom prst="rect">
            <a:avLst/>
          </a:prstGeom>
        </p:spPr>
      </p:pic>
    </p:spTree>
    <p:extLst>
      <p:ext uri="{BB962C8B-B14F-4D97-AF65-F5344CB8AC3E}">
        <p14:creationId xmlns:p14="http://schemas.microsoft.com/office/powerpoint/2010/main" val="1121273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B8AB1B-DD47-C54B-9DB0-1CED22D8EA2B}"/>
              </a:ext>
            </a:extLst>
          </p:cNvPr>
          <p:cNvSpPr>
            <a:spLocks noGrp="1"/>
          </p:cNvSpPr>
          <p:nvPr>
            <p:ph type="body" sz="quarter" idx="10"/>
          </p:nvPr>
        </p:nvSpPr>
        <p:spPr>
          <a:xfrm>
            <a:off x="838200" y="1876483"/>
            <a:ext cx="10515600" cy="3615349"/>
          </a:xfrm>
        </p:spPr>
        <p:txBody>
          <a:bodyPr/>
          <a:lstStyle/>
          <a:p>
            <a:r>
              <a:rPr lang="en-US" dirty="0"/>
              <a:t>Expensive</a:t>
            </a:r>
          </a:p>
          <a:p>
            <a:pPr lvl="1"/>
            <a:r>
              <a:rPr lang="en-US" dirty="0"/>
              <a:t>Typical studies are under-powered </a:t>
            </a:r>
          </a:p>
          <a:p>
            <a:pPr lvl="1"/>
            <a:r>
              <a:rPr lang="en-US" dirty="0"/>
              <a:t>Computational challenges</a:t>
            </a:r>
          </a:p>
          <a:p>
            <a:pPr marL="457200" lvl="1" indent="0">
              <a:buNone/>
            </a:pPr>
            <a:endParaRPr lang="en-US" dirty="0"/>
          </a:p>
          <a:p>
            <a:r>
              <a:rPr lang="en-US" dirty="0"/>
              <a:t>Technological</a:t>
            </a:r>
          </a:p>
          <a:p>
            <a:pPr lvl="1"/>
            <a:r>
              <a:rPr lang="en-US" dirty="0"/>
              <a:t>Not recommended for alternative splicing studies, low expressed genes, etc.</a:t>
            </a:r>
          </a:p>
          <a:p>
            <a:pPr lvl="1"/>
            <a:r>
              <a:rPr lang="en-US" dirty="0"/>
              <a:t>Low sample size </a:t>
            </a:r>
          </a:p>
          <a:p>
            <a:pPr marL="457200" lvl="1" indent="0">
              <a:buNone/>
            </a:pPr>
            <a:r>
              <a:rPr lang="en-US" dirty="0"/>
              <a:t>=&gt; Data used to generate hypotheses that require testing</a:t>
            </a:r>
          </a:p>
        </p:txBody>
      </p:sp>
      <p:sp>
        <p:nvSpPr>
          <p:cNvPr id="3" name="Title 2">
            <a:extLst>
              <a:ext uri="{FF2B5EF4-FFF2-40B4-BE49-F238E27FC236}">
                <a16:creationId xmlns:a16="http://schemas.microsoft.com/office/drawing/2014/main" id="{53E3B50A-C659-9E4C-83A5-534B62DB7D98}"/>
              </a:ext>
            </a:extLst>
          </p:cNvPr>
          <p:cNvSpPr>
            <a:spLocks noGrp="1"/>
          </p:cNvSpPr>
          <p:nvPr>
            <p:ph type="title"/>
          </p:nvPr>
        </p:nvSpPr>
        <p:spPr/>
        <p:txBody>
          <a:bodyPr/>
          <a:lstStyle/>
          <a:p>
            <a:r>
              <a:rPr lang="en-US" dirty="0"/>
              <a:t>Current limitations of </a:t>
            </a:r>
            <a:r>
              <a:rPr lang="en-US" dirty="0" err="1"/>
              <a:t>scRNA-seq</a:t>
            </a:r>
            <a:endParaRPr lang="en-US" dirty="0"/>
          </a:p>
        </p:txBody>
      </p:sp>
    </p:spTree>
    <p:extLst>
      <p:ext uri="{BB962C8B-B14F-4D97-AF65-F5344CB8AC3E}">
        <p14:creationId xmlns:p14="http://schemas.microsoft.com/office/powerpoint/2010/main" val="1529150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219E5-B4BA-C144-BB7B-EB6A3D2D90B7}"/>
              </a:ext>
            </a:extLst>
          </p:cNvPr>
          <p:cNvSpPr>
            <a:spLocks noGrp="1"/>
          </p:cNvSpPr>
          <p:nvPr>
            <p:ph type="body" sz="quarter" idx="10"/>
          </p:nvPr>
        </p:nvSpPr>
        <p:spPr>
          <a:xfrm>
            <a:off x="838200" y="1876483"/>
            <a:ext cx="4271682" cy="4675126"/>
          </a:xfrm>
        </p:spPr>
        <p:txBody>
          <a:bodyPr/>
          <a:lstStyle/>
          <a:p>
            <a:r>
              <a:rPr lang="en-US" dirty="0"/>
              <a:t>PCA vs </a:t>
            </a:r>
            <a:r>
              <a:rPr lang="en-US" dirty="0" err="1"/>
              <a:t>tSNE</a:t>
            </a:r>
            <a:r>
              <a:rPr lang="en-US" dirty="0"/>
              <a:t> vs UMAP?</a:t>
            </a:r>
          </a:p>
          <a:p>
            <a:endParaRPr lang="en-US" sz="1000" dirty="0"/>
          </a:p>
          <a:p>
            <a:r>
              <a:rPr lang="en-US" dirty="0"/>
              <a:t>Is it art or science or both?</a:t>
            </a:r>
          </a:p>
          <a:p>
            <a:endParaRPr lang="en-US" sz="1000" dirty="0"/>
          </a:p>
          <a:p>
            <a:r>
              <a:rPr lang="en-US" dirty="0"/>
              <a:t>Why the output from yesterday doesn’t match the one from today?</a:t>
            </a:r>
          </a:p>
          <a:p>
            <a:endParaRPr lang="en-US" sz="1000" dirty="0"/>
          </a:p>
          <a:p>
            <a:r>
              <a:rPr lang="en-US" dirty="0"/>
              <a:t>…</a:t>
            </a:r>
          </a:p>
        </p:txBody>
      </p:sp>
      <p:sp>
        <p:nvSpPr>
          <p:cNvPr id="3" name="Title 2">
            <a:extLst>
              <a:ext uri="{FF2B5EF4-FFF2-40B4-BE49-F238E27FC236}">
                <a16:creationId xmlns:a16="http://schemas.microsoft.com/office/drawing/2014/main" id="{EF9540BF-5D50-2041-8C58-35A4BDB408AB}"/>
              </a:ext>
            </a:extLst>
          </p:cNvPr>
          <p:cNvSpPr>
            <a:spLocks noGrp="1"/>
          </p:cNvSpPr>
          <p:nvPr>
            <p:ph type="title"/>
          </p:nvPr>
        </p:nvSpPr>
        <p:spPr/>
        <p:txBody>
          <a:bodyPr>
            <a:normAutofit/>
          </a:bodyPr>
          <a:lstStyle/>
          <a:p>
            <a:r>
              <a:rPr lang="en-US" sz="3600" dirty="0"/>
              <a:t>Dimensionality reduction: FAQs</a:t>
            </a:r>
          </a:p>
        </p:txBody>
      </p:sp>
      <p:sp>
        <p:nvSpPr>
          <p:cNvPr id="10" name="TextBox 9">
            <a:extLst>
              <a:ext uri="{FF2B5EF4-FFF2-40B4-BE49-F238E27FC236}">
                <a16:creationId xmlns:a16="http://schemas.microsoft.com/office/drawing/2014/main" id="{3162BCEC-9BEF-0C4D-9291-3866E9BF6A98}"/>
              </a:ext>
            </a:extLst>
          </p:cNvPr>
          <p:cNvSpPr txBox="1"/>
          <p:nvPr/>
        </p:nvSpPr>
        <p:spPr>
          <a:xfrm>
            <a:off x="8652547" y="6577697"/>
            <a:ext cx="2979159" cy="159279"/>
          </a:xfrm>
          <a:prstGeom prst="rect">
            <a:avLst/>
          </a:prstGeom>
          <a:noFill/>
          <a:ln>
            <a:noFill/>
          </a:ln>
        </p:spPr>
        <p:txBody>
          <a:bodyPr wrap="none" rtlCol="0" anchor="ctr" anchorCtr="0">
            <a:noAutofit/>
          </a:bodyPr>
          <a:lstStyle/>
          <a:p>
            <a:pPr>
              <a:spcAft>
                <a:spcPts val="600"/>
              </a:spcAft>
            </a:pPr>
            <a:r>
              <a:rPr lang="en-US" sz="1100" dirty="0">
                <a:latin typeface="Helvetica" charset="0"/>
                <a:ea typeface="Times New Roman" charset="0"/>
                <a:cs typeface="Arial" charset="0"/>
              </a:rPr>
              <a:t>(Image source: Becht et al, 2018)</a:t>
            </a:r>
          </a:p>
        </p:txBody>
      </p:sp>
      <p:pic>
        <p:nvPicPr>
          <p:cNvPr id="12" name="Picture 11">
            <a:extLst>
              <a:ext uri="{FF2B5EF4-FFF2-40B4-BE49-F238E27FC236}">
                <a16:creationId xmlns:a16="http://schemas.microsoft.com/office/drawing/2014/main" id="{CB87B214-F9E4-8F43-BC06-F48343DF125A}"/>
              </a:ext>
            </a:extLst>
          </p:cNvPr>
          <p:cNvPicPr>
            <a:picLocks noChangeAspect="1"/>
          </p:cNvPicPr>
          <p:nvPr/>
        </p:nvPicPr>
        <p:blipFill>
          <a:blip r:embed="rId3"/>
          <a:stretch>
            <a:fillRect/>
          </a:stretch>
        </p:blipFill>
        <p:spPr>
          <a:xfrm>
            <a:off x="6906025" y="4072885"/>
            <a:ext cx="3878515" cy="1776586"/>
          </a:xfrm>
          <a:prstGeom prst="rect">
            <a:avLst/>
          </a:prstGeom>
        </p:spPr>
      </p:pic>
      <p:pic>
        <p:nvPicPr>
          <p:cNvPr id="14" name="Picture 13">
            <a:extLst>
              <a:ext uri="{FF2B5EF4-FFF2-40B4-BE49-F238E27FC236}">
                <a16:creationId xmlns:a16="http://schemas.microsoft.com/office/drawing/2014/main" id="{57C6ADA2-C55F-CB45-AFE9-CBB6685EBEA7}"/>
              </a:ext>
            </a:extLst>
          </p:cNvPr>
          <p:cNvPicPr>
            <a:picLocks noChangeAspect="1"/>
          </p:cNvPicPr>
          <p:nvPr/>
        </p:nvPicPr>
        <p:blipFill>
          <a:blip r:embed="rId4"/>
          <a:stretch>
            <a:fillRect/>
          </a:stretch>
        </p:blipFill>
        <p:spPr>
          <a:xfrm>
            <a:off x="6906026" y="1908469"/>
            <a:ext cx="3878515" cy="1802919"/>
          </a:xfrm>
          <a:prstGeom prst="rect">
            <a:avLst/>
          </a:prstGeom>
        </p:spPr>
      </p:pic>
    </p:spTree>
    <p:extLst>
      <p:ext uri="{BB962C8B-B14F-4D97-AF65-F5344CB8AC3E}">
        <p14:creationId xmlns:p14="http://schemas.microsoft.com/office/powerpoint/2010/main" val="10894466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5C8854-296F-3E48-A19E-50D574D00553}"/>
              </a:ext>
            </a:extLst>
          </p:cNvPr>
          <p:cNvSpPr>
            <a:spLocks noGrp="1"/>
          </p:cNvSpPr>
          <p:nvPr>
            <p:ph type="title"/>
          </p:nvPr>
        </p:nvSpPr>
        <p:spPr/>
        <p:txBody>
          <a:bodyPr>
            <a:noAutofit/>
          </a:bodyPr>
          <a:lstStyle/>
          <a:p>
            <a:r>
              <a:rPr lang="en-US" sz="2800" dirty="0"/>
              <a:t>Eureka! Shortest paths in nearest neighbor graphs work better than Euclidean distance for nonlinear manifolds</a:t>
            </a:r>
          </a:p>
        </p:txBody>
      </p:sp>
      <p:pic>
        <p:nvPicPr>
          <p:cNvPr id="5" name="Picture 4">
            <a:extLst>
              <a:ext uri="{FF2B5EF4-FFF2-40B4-BE49-F238E27FC236}">
                <a16:creationId xmlns:a16="http://schemas.microsoft.com/office/drawing/2014/main" id="{FA488CA7-C24F-DB4E-A5AF-6708824BA989}"/>
              </a:ext>
            </a:extLst>
          </p:cNvPr>
          <p:cNvPicPr>
            <a:picLocks noChangeAspect="1"/>
          </p:cNvPicPr>
          <p:nvPr/>
        </p:nvPicPr>
        <p:blipFill>
          <a:blip r:embed="rId3"/>
          <a:stretch>
            <a:fillRect/>
          </a:stretch>
        </p:blipFill>
        <p:spPr>
          <a:xfrm>
            <a:off x="1226671" y="2299727"/>
            <a:ext cx="4031129" cy="3175840"/>
          </a:xfrm>
          <a:prstGeom prst="rect">
            <a:avLst/>
          </a:prstGeom>
        </p:spPr>
      </p:pic>
      <p:pic>
        <p:nvPicPr>
          <p:cNvPr id="7" name="Picture 6">
            <a:extLst>
              <a:ext uri="{FF2B5EF4-FFF2-40B4-BE49-F238E27FC236}">
                <a16:creationId xmlns:a16="http://schemas.microsoft.com/office/drawing/2014/main" id="{1CD394F5-B204-C94D-908E-CF1392F4E9F2}"/>
              </a:ext>
            </a:extLst>
          </p:cNvPr>
          <p:cNvPicPr>
            <a:picLocks noChangeAspect="1"/>
          </p:cNvPicPr>
          <p:nvPr/>
        </p:nvPicPr>
        <p:blipFill>
          <a:blip r:embed="rId4"/>
          <a:stretch>
            <a:fillRect/>
          </a:stretch>
        </p:blipFill>
        <p:spPr>
          <a:xfrm>
            <a:off x="6508376" y="2121366"/>
            <a:ext cx="4505510" cy="3354201"/>
          </a:xfrm>
          <a:prstGeom prst="rect">
            <a:avLst/>
          </a:prstGeom>
        </p:spPr>
      </p:pic>
      <p:sp>
        <p:nvSpPr>
          <p:cNvPr id="8" name="TextBox 7">
            <a:extLst>
              <a:ext uri="{FF2B5EF4-FFF2-40B4-BE49-F238E27FC236}">
                <a16:creationId xmlns:a16="http://schemas.microsoft.com/office/drawing/2014/main" id="{B199E559-4EA9-7D40-9ACE-EC30F324FD82}"/>
              </a:ext>
            </a:extLst>
          </p:cNvPr>
          <p:cNvSpPr txBox="1"/>
          <p:nvPr/>
        </p:nvSpPr>
        <p:spPr>
          <a:xfrm>
            <a:off x="8364070" y="6562165"/>
            <a:ext cx="2989729" cy="188259"/>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(Image from </a:t>
            </a:r>
            <a:r>
              <a:rPr lang="en-US" sz="1200" dirty="0" err="1">
                <a:latin typeface="Helvetica" charset="0"/>
                <a:ea typeface="Times New Roman" charset="0"/>
                <a:cs typeface="Arial" charset="0"/>
              </a:rPr>
              <a:t>Karam</a:t>
            </a:r>
            <a:r>
              <a:rPr lang="en-US" sz="1200" dirty="0">
                <a:latin typeface="Helvetica" charset="0"/>
                <a:ea typeface="Times New Roman" charset="0"/>
                <a:cs typeface="Arial" charset="0"/>
              </a:rPr>
              <a:t> and Campbell, 2013)</a:t>
            </a:r>
          </a:p>
        </p:txBody>
      </p:sp>
    </p:spTree>
    <p:extLst>
      <p:ext uri="{BB962C8B-B14F-4D97-AF65-F5344CB8AC3E}">
        <p14:creationId xmlns:p14="http://schemas.microsoft.com/office/powerpoint/2010/main" val="31307858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BCC70E-632E-E546-903A-A79DD5035641}"/>
              </a:ext>
            </a:extLst>
          </p:cNvPr>
          <p:cNvSpPr>
            <a:spLocks noGrp="1"/>
          </p:cNvSpPr>
          <p:nvPr>
            <p:ph type="body" sz="quarter" idx="10"/>
          </p:nvPr>
        </p:nvSpPr>
        <p:spPr>
          <a:xfrm>
            <a:off x="797859" y="1876483"/>
            <a:ext cx="5051612" cy="4169859"/>
          </a:xfrm>
        </p:spPr>
        <p:txBody>
          <a:bodyPr/>
          <a:lstStyle/>
          <a:p>
            <a:pPr algn="just"/>
            <a:r>
              <a:rPr lang="en-US" sz="2000" dirty="0"/>
              <a:t>Given normalized counts, Euclidean distance gives the straight line distance</a:t>
            </a:r>
          </a:p>
          <a:p>
            <a:pPr marL="0" indent="0" algn="just">
              <a:buNone/>
            </a:pPr>
            <a:endParaRPr lang="en-US" sz="900" dirty="0"/>
          </a:p>
          <a:p>
            <a:pPr algn="just"/>
            <a:r>
              <a:rPr lang="en-US" sz="2000" dirty="0"/>
              <a:t>Transform Euclidean distances into “probability of being neighbor” </a:t>
            </a:r>
          </a:p>
          <a:p>
            <a:pPr marL="0" indent="0" algn="just">
              <a:buNone/>
            </a:pPr>
            <a:endParaRPr lang="en-US" sz="900" dirty="0"/>
          </a:p>
          <a:p>
            <a:pPr algn="just"/>
            <a:r>
              <a:rPr lang="en-US" sz="2000" dirty="0"/>
              <a:t>Initialize 2D or 3D embedding</a:t>
            </a:r>
          </a:p>
          <a:p>
            <a:pPr algn="just"/>
            <a:endParaRPr lang="en-US" sz="2000" dirty="0"/>
          </a:p>
          <a:p>
            <a:pPr algn="just"/>
            <a:r>
              <a:rPr lang="en-US" sz="2000" dirty="0"/>
              <a:t>Optimize embedding to best preserve relative distances (after transformation)</a:t>
            </a:r>
          </a:p>
          <a:p>
            <a:pPr marL="0" indent="0" algn="just">
              <a:buNone/>
            </a:pPr>
            <a:endParaRPr lang="en-US" sz="900" dirty="0"/>
          </a:p>
          <a:p>
            <a:pPr algn="just"/>
            <a:r>
              <a:rPr lang="en-US" sz="2000" dirty="0"/>
              <a:t>Various algorithms available, e.g., SNE, t-SNE, UMAP, etc.</a:t>
            </a:r>
          </a:p>
        </p:txBody>
      </p:sp>
      <p:sp>
        <p:nvSpPr>
          <p:cNvPr id="3" name="Title 2">
            <a:extLst>
              <a:ext uri="{FF2B5EF4-FFF2-40B4-BE49-F238E27FC236}">
                <a16:creationId xmlns:a16="http://schemas.microsoft.com/office/drawing/2014/main" id="{3B78D3A7-4A99-E444-BB9B-3231BE9963CD}"/>
              </a:ext>
            </a:extLst>
          </p:cNvPr>
          <p:cNvSpPr>
            <a:spLocks noGrp="1"/>
          </p:cNvSpPr>
          <p:nvPr>
            <p:ph type="title"/>
          </p:nvPr>
        </p:nvSpPr>
        <p:spPr/>
        <p:txBody>
          <a:bodyPr>
            <a:normAutofit/>
          </a:bodyPr>
          <a:lstStyle/>
          <a:p>
            <a:r>
              <a:rPr lang="en-US" sz="3600" dirty="0"/>
              <a:t>Principle underlying t-SNE and UMAP</a:t>
            </a:r>
          </a:p>
        </p:txBody>
      </p:sp>
      <p:sp>
        <p:nvSpPr>
          <p:cNvPr id="4" name="TextBox 3">
            <a:extLst>
              <a:ext uri="{FF2B5EF4-FFF2-40B4-BE49-F238E27FC236}">
                <a16:creationId xmlns:a16="http://schemas.microsoft.com/office/drawing/2014/main" id="{BCEFB146-0995-B243-A1D6-E1F4D999BD65}"/>
              </a:ext>
            </a:extLst>
          </p:cNvPr>
          <p:cNvSpPr txBox="1"/>
          <p:nvPr/>
        </p:nvSpPr>
        <p:spPr>
          <a:xfrm>
            <a:off x="-708660" y="530352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pic>
        <p:nvPicPr>
          <p:cNvPr id="22" name="Picture 21">
            <a:extLst>
              <a:ext uri="{FF2B5EF4-FFF2-40B4-BE49-F238E27FC236}">
                <a16:creationId xmlns:a16="http://schemas.microsoft.com/office/drawing/2014/main" id="{FF7B4136-3814-7B49-9E47-C07A3E31F85A}"/>
              </a:ext>
            </a:extLst>
          </p:cNvPr>
          <p:cNvPicPr>
            <a:picLocks noChangeAspect="1"/>
          </p:cNvPicPr>
          <p:nvPr/>
        </p:nvPicPr>
        <p:blipFill>
          <a:blip r:embed="rId3"/>
          <a:stretch>
            <a:fillRect/>
          </a:stretch>
        </p:blipFill>
        <p:spPr>
          <a:xfrm>
            <a:off x="7156183" y="1690688"/>
            <a:ext cx="3113448" cy="4981517"/>
          </a:xfrm>
          <a:prstGeom prst="rect">
            <a:avLst/>
          </a:prstGeom>
        </p:spPr>
      </p:pic>
    </p:spTree>
    <p:extLst>
      <p:ext uri="{BB962C8B-B14F-4D97-AF65-F5344CB8AC3E}">
        <p14:creationId xmlns:p14="http://schemas.microsoft.com/office/powerpoint/2010/main" val="2200229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B0045C-6CD3-DC47-B831-15A361483F70}"/>
              </a:ext>
            </a:extLst>
          </p:cNvPr>
          <p:cNvSpPr>
            <a:spLocks noGrp="1"/>
          </p:cNvSpPr>
          <p:nvPr>
            <p:ph type="body" sz="quarter" idx="10"/>
          </p:nvPr>
        </p:nvSpPr>
        <p:spPr>
          <a:xfrm>
            <a:off x="838200" y="1876483"/>
            <a:ext cx="4513729" cy="3487108"/>
          </a:xfrm>
        </p:spPr>
        <p:txBody>
          <a:bodyPr/>
          <a:lstStyle/>
          <a:p>
            <a:r>
              <a:rPr lang="en-US" dirty="0"/>
              <a:t>PCA considers all pairwise distances equally</a:t>
            </a:r>
          </a:p>
          <a:p>
            <a:endParaRPr lang="en-US" dirty="0"/>
          </a:p>
          <a:p>
            <a:r>
              <a:rPr lang="en-US" dirty="0"/>
              <a:t>t-SNE and UMAP prioritize distances between neighbors</a:t>
            </a:r>
          </a:p>
          <a:p>
            <a:pPr marL="0" indent="0">
              <a:buNone/>
            </a:pPr>
            <a:endParaRPr lang="en-US" dirty="0"/>
          </a:p>
        </p:txBody>
      </p:sp>
      <p:sp>
        <p:nvSpPr>
          <p:cNvPr id="3" name="Title 2">
            <a:extLst>
              <a:ext uri="{FF2B5EF4-FFF2-40B4-BE49-F238E27FC236}">
                <a16:creationId xmlns:a16="http://schemas.microsoft.com/office/drawing/2014/main" id="{EB22860C-0687-8B46-A9CE-2175C5D5F650}"/>
              </a:ext>
            </a:extLst>
          </p:cNvPr>
          <p:cNvSpPr>
            <a:spLocks noGrp="1"/>
          </p:cNvSpPr>
          <p:nvPr>
            <p:ph type="title"/>
          </p:nvPr>
        </p:nvSpPr>
        <p:spPr/>
        <p:txBody>
          <a:bodyPr>
            <a:normAutofit/>
          </a:bodyPr>
          <a:lstStyle/>
          <a:p>
            <a:r>
              <a:rPr lang="en-US" sz="3600" dirty="0"/>
              <a:t>t-SNE and UMAP prioritize preservation of distances between neighbors </a:t>
            </a:r>
          </a:p>
        </p:txBody>
      </p:sp>
      <p:pic>
        <p:nvPicPr>
          <p:cNvPr id="5" name="Picture 4">
            <a:extLst>
              <a:ext uri="{FF2B5EF4-FFF2-40B4-BE49-F238E27FC236}">
                <a16:creationId xmlns:a16="http://schemas.microsoft.com/office/drawing/2014/main" id="{A1C1A48B-536D-8746-80CA-010D2778AE3B}"/>
              </a:ext>
            </a:extLst>
          </p:cNvPr>
          <p:cNvPicPr>
            <a:picLocks noChangeAspect="1"/>
          </p:cNvPicPr>
          <p:nvPr/>
        </p:nvPicPr>
        <p:blipFill>
          <a:blip r:embed="rId3"/>
          <a:stretch>
            <a:fillRect/>
          </a:stretch>
        </p:blipFill>
        <p:spPr>
          <a:xfrm>
            <a:off x="5766547" y="1690688"/>
            <a:ext cx="5286936" cy="4416741"/>
          </a:xfrm>
          <a:prstGeom prst="rect">
            <a:avLst/>
          </a:prstGeom>
        </p:spPr>
      </p:pic>
      <p:sp>
        <p:nvSpPr>
          <p:cNvPr id="6" name="TextBox 5">
            <a:extLst>
              <a:ext uri="{FF2B5EF4-FFF2-40B4-BE49-F238E27FC236}">
                <a16:creationId xmlns:a16="http://schemas.microsoft.com/office/drawing/2014/main" id="{ADF8D891-0E9B-9A42-8CAF-7C34385804CE}"/>
              </a:ext>
            </a:extLst>
          </p:cNvPr>
          <p:cNvSpPr txBox="1"/>
          <p:nvPr/>
        </p:nvSpPr>
        <p:spPr>
          <a:xfrm>
            <a:off x="6185648" y="6669741"/>
            <a:ext cx="4755782" cy="67235"/>
          </a:xfrm>
          <a:prstGeom prst="rect">
            <a:avLst/>
          </a:prstGeom>
          <a:noFill/>
          <a:ln>
            <a:noFill/>
          </a:ln>
        </p:spPr>
        <p:txBody>
          <a:bodyPr wrap="square" rtlCol="0" anchor="ctr" anchorCtr="0">
            <a:noAutofit/>
          </a:bodyPr>
          <a:lstStyle/>
          <a:p>
            <a:pPr algn="r">
              <a:spcAft>
                <a:spcPts val="600"/>
              </a:spcAft>
            </a:pPr>
            <a:r>
              <a:rPr lang="en-US" sz="1200" dirty="0">
                <a:latin typeface="Helvetica" charset="0"/>
                <a:ea typeface="Times New Roman" charset="0"/>
                <a:cs typeface="Arial" charset="0"/>
              </a:rPr>
              <a:t>(Image from blog by Nikolay </a:t>
            </a:r>
            <a:r>
              <a:rPr lang="en-US" sz="1200" dirty="0" err="1">
                <a:latin typeface="Helvetica" charset="0"/>
                <a:ea typeface="Times New Roman" charset="0"/>
                <a:cs typeface="Arial" charset="0"/>
              </a:rPr>
              <a:t>Oskolkov</a:t>
            </a:r>
            <a:r>
              <a:rPr lang="en-US" sz="1200" dirty="0">
                <a:latin typeface="Helvetica" charset="0"/>
                <a:ea typeface="Times New Roman" charset="0"/>
                <a:cs typeface="Arial" charset="0"/>
              </a:rPr>
              <a:t> on </a:t>
            </a:r>
            <a:r>
              <a:rPr lang="en-US" sz="1200" dirty="0" err="1">
                <a:latin typeface="Helvetica" charset="0"/>
                <a:ea typeface="Times New Roman" charset="0"/>
                <a:cs typeface="Arial" charset="0"/>
              </a:rPr>
              <a:t>towardsdatascience.com</a:t>
            </a:r>
            <a:r>
              <a:rPr lang="en-US" sz="1200" dirty="0">
                <a:latin typeface="Helvetica" charset="0"/>
                <a:ea typeface="Times New Roman" charset="0"/>
                <a:cs typeface="Arial" charset="0"/>
              </a:rPr>
              <a:t>)</a:t>
            </a:r>
          </a:p>
        </p:txBody>
      </p:sp>
    </p:spTree>
    <p:extLst>
      <p:ext uri="{BB962C8B-B14F-4D97-AF65-F5344CB8AC3E}">
        <p14:creationId xmlns:p14="http://schemas.microsoft.com/office/powerpoint/2010/main" val="30435643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BCC70E-632E-E546-903A-A79DD5035641}"/>
              </a:ext>
            </a:extLst>
          </p:cNvPr>
          <p:cNvSpPr>
            <a:spLocks noGrp="1"/>
          </p:cNvSpPr>
          <p:nvPr>
            <p:ph type="body" sz="quarter" idx="10"/>
          </p:nvPr>
        </p:nvSpPr>
        <p:spPr>
          <a:xfrm>
            <a:off x="838200" y="1876483"/>
            <a:ext cx="5481918" cy="4691028"/>
          </a:xfrm>
        </p:spPr>
        <p:txBody>
          <a:bodyPr/>
          <a:lstStyle/>
          <a:p>
            <a:r>
              <a:rPr lang="en-US" sz="2000" dirty="0"/>
              <a:t>t-SNE and UMAP share the same philosophy but differ in design</a:t>
            </a:r>
          </a:p>
          <a:p>
            <a:endParaRPr lang="en-US" sz="1200" dirty="0"/>
          </a:p>
          <a:p>
            <a:endParaRPr lang="en-US" sz="1200" dirty="0"/>
          </a:p>
          <a:p>
            <a:r>
              <a:rPr lang="en-US" sz="2000" dirty="0"/>
              <a:t>UMAP uses cross-entropy as cost function while t-SNE uses KL divergence</a:t>
            </a:r>
          </a:p>
          <a:p>
            <a:pPr marL="0" indent="0">
              <a:buNone/>
            </a:pPr>
            <a:r>
              <a:rPr lang="en-US" sz="2000" dirty="0"/>
              <a:t>      =&gt; UMAP focuses on both local and global structure</a:t>
            </a:r>
          </a:p>
          <a:p>
            <a:pPr marL="0" indent="0">
              <a:buNone/>
            </a:pPr>
            <a:r>
              <a:rPr lang="en-US" sz="2000" dirty="0"/>
              <a:t>      =&gt; t-SNE only preserves local structure</a:t>
            </a:r>
          </a:p>
          <a:p>
            <a:endParaRPr lang="en-US" sz="1800" dirty="0"/>
          </a:p>
          <a:p>
            <a:endParaRPr lang="en-US" sz="800" dirty="0"/>
          </a:p>
          <a:p>
            <a:r>
              <a:rPr lang="en-US" sz="2000" dirty="0"/>
              <a:t>UMAP uses a different function than t-distribution for probability in low dimensions</a:t>
            </a:r>
            <a:endParaRPr lang="en-US" sz="1600" dirty="0"/>
          </a:p>
          <a:p>
            <a:pPr lvl="1"/>
            <a:endParaRPr lang="en-US" sz="1200" dirty="0"/>
          </a:p>
        </p:txBody>
      </p:sp>
      <p:sp>
        <p:nvSpPr>
          <p:cNvPr id="3" name="Title 2">
            <a:extLst>
              <a:ext uri="{FF2B5EF4-FFF2-40B4-BE49-F238E27FC236}">
                <a16:creationId xmlns:a16="http://schemas.microsoft.com/office/drawing/2014/main" id="{3B78D3A7-4A99-E444-BB9B-3231BE9963CD}"/>
              </a:ext>
            </a:extLst>
          </p:cNvPr>
          <p:cNvSpPr>
            <a:spLocks noGrp="1"/>
          </p:cNvSpPr>
          <p:nvPr>
            <p:ph type="title"/>
          </p:nvPr>
        </p:nvSpPr>
        <p:spPr/>
        <p:txBody>
          <a:bodyPr>
            <a:normAutofit/>
          </a:bodyPr>
          <a:lstStyle/>
          <a:p>
            <a:r>
              <a:rPr lang="en-US" sz="2800" dirty="0"/>
              <a:t>UMAP is better at preserving global structure than t-SNE (?)</a:t>
            </a:r>
          </a:p>
        </p:txBody>
      </p:sp>
      <p:sp>
        <p:nvSpPr>
          <p:cNvPr id="4" name="TextBox 3">
            <a:extLst>
              <a:ext uri="{FF2B5EF4-FFF2-40B4-BE49-F238E27FC236}">
                <a16:creationId xmlns:a16="http://schemas.microsoft.com/office/drawing/2014/main" id="{BCEFB146-0995-B243-A1D6-E1F4D999BD65}"/>
              </a:ext>
            </a:extLst>
          </p:cNvPr>
          <p:cNvSpPr txBox="1"/>
          <p:nvPr/>
        </p:nvSpPr>
        <p:spPr>
          <a:xfrm>
            <a:off x="-708660" y="530352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
        <p:nvSpPr>
          <p:cNvPr id="31" name="TextBox 30">
            <a:extLst>
              <a:ext uri="{FF2B5EF4-FFF2-40B4-BE49-F238E27FC236}">
                <a16:creationId xmlns:a16="http://schemas.microsoft.com/office/drawing/2014/main" id="{2A62134D-BAAC-A240-99F1-A41664DBC4A4}"/>
              </a:ext>
            </a:extLst>
          </p:cNvPr>
          <p:cNvSpPr txBox="1"/>
          <p:nvPr/>
        </p:nvSpPr>
        <p:spPr>
          <a:xfrm>
            <a:off x="6185648" y="6669741"/>
            <a:ext cx="4755782" cy="67235"/>
          </a:xfrm>
          <a:prstGeom prst="rect">
            <a:avLst/>
          </a:prstGeom>
          <a:noFill/>
          <a:ln>
            <a:noFill/>
          </a:ln>
        </p:spPr>
        <p:txBody>
          <a:bodyPr wrap="square" rtlCol="0" anchor="ctr" anchorCtr="0">
            <a:noAutofit/>
          </a:bodyPr>
          <a:lstStyle/>
          <a:p>
            <a:pPr algn="r">
              <a:spcAft>
                <a:spcPts val="600"/>
              </a:spcAft>
            </a:pPr>
            <a:r>
              <a:rPr lang="en-US" sz="1200" dirty="0">
                <a:latin typeface="Helvetica" charset="0"/>
                <a:ea typeface="Times New Roman" charset="0"/>
                <a:cs typeface="Arial" charset="0"/>
              </a:rPr>
              <a:t>(Image from blog by Nikolay </a:t>
            </a:r>
            <a:r>
              <a:rPr lang="en-US" sz="1200" dirty="0" err="1">
                <a:latin typeface="Helvetica" charset="0"/>
                <a:ea typeface="Times New Roman" charset="0"/>
                <a:cs typeface="Arial" charset="0"/>
              </a:rPr>
              <a:t>Oskolkov</a:t>
            </a:r>
            <a:r>
              <a:rPr lang="en-US" sz="1200" dirty="0">
                <a:latin typeface="Helvetica" charset="0"/>
                <a:ea typeface="Times New Roman" charset="0"/>
                <a:cs typeface="Arial" charset="0"/>
              </a:rPr>
              <a:t> on </a:t>
            </a:r>
            <a:r>
              <a:rPr lang="en-US" sz="1200" dirty="0" err="1">
                <a:latin typeface="Helvetica" charset="0"/>
                <a:ea typeface="Times New Roman" charset="0"/>
                <a:cs typeface="Arial" charset="0"/>
              </a:rPr>
              <a:t>towardsdatascience.com</a:t>
            </a:r>
            <a:r>
              <a:rPr lang="en-US" sz="1200" dirty="0">
                <a:latin typeface="Helvetica" charset="0"/>
                <a:ea typeface="Times New Roman" charset="0"/>
                <a:cs typeface="Arial" charset="0"/>
              </a:rPr>
              <a:t>)</a:t>
            </a:r>
          </a:p>
        </p:txBody>
      </p:sp>
      <p:graphicFrame>
        <p:nvGraphicFramePr>
          <p:cNvPr id="5" name="Table 4">
            <a:extLst>
              <a:ext uri="{FF2B5EF4-FFF2-40B4-BE49-F238E27FC236}">
                <a16:creationId xmlns:a16="http://schemas.microsoft.com/office/drawing/2014/main" id="{F7537A28-D29F-7D4D-892A-E820B7588F3C}"/>
              </a:ext>
            </a:extLst>
          </p:cNvPr>
          <p:cNvGraphicFramePr>
            <a:graphicFrameLocks noGrp="1"/>
          </p:cNvGraphicFramePr>
          <p:nvPr>
            <p:extLst>
              <p:ext uri="{D42A27DB-BD31-4B8C-83A1-F6EECF244321}">
                <p14:modId xmlns:p14="http://schemas.microsoft.com/office/powerpoint/2010/main" val="4057186780"/>
              </p:ext>
            </p:extLst>
          </p:nvPr>
        </p:nvGraphicFramePr>
        <p:xfrm>
          <a:off x="6691410" y="2599266"/>
          <a:ext cx="4250019" cy="2194560"/>
        </p:xfrm>
        <a:graphic>
          <a:graphicData uri="http://schemas.openxmlformats.org/drawingml/2006/table">
            <a:tbl>
              <a:tblPr firstRow="1" bandRow="1">
                <a:tableStyleId>{5C22544A-7EE6-4342-B048-85BDC9FD1C3A}</a:tableStyleId>
              </a:tblPr>
              <a:tblGrid>
                <a:gridCol w="1416673">
                  <a:extLst>
                    <a:ext uri="{9D8B030D-6E8A-4147-A177-3AD203B41FA5}">
                      <a16:colId xmlns:a16="http://schemas.microsoft.com/office/drawing/2014/main" val="2870799865"/>
                    </a:ext>
                  </a:extLst>
                </a:gridCol>
                <a:gridCol w="1416673">
                  <a:extLst>
                    <a:ext uri="{9D8B030D-6E8A-4147-A177-3AD203B41FA5}">
                      <a16:colId xmlns:a16="http://schemas.microsoft.com/office/drawing/2014/main" val="545499103"/>
                    </a:ext>
                  </a:extLst>
                </a:gridCol>
                <a:gridCol w="1416673">
                  <a:extLst>
                    <a:ext uri="{9D8B030D-6E8A-4147-A177-3AD203B41FA5}">
                      <a16:colId xmlns:a16="http://schemas.microsoft.com/office/drawing/2014/main" val="2377307801"/>
                    </a:ext>
                  </a:extLst>
                </a:gridCol>
              </a:tblGrid>
              <a:tr h="0">
                <a:tc>
                  <a:txBody>
                    <a:bodyPr/>
                    <a:lstStyle/>
                    <a:p>
                      <a:r>
                        <a:rPr lang="en-US" dirty="0"/>
                        <a:t>Dist-10xD</a:t>
                      </a:r>
                    </a:p>
                  </a:txBody>
                  <a:tcPr/>
                </a:tc>
                <a:tc>
                  <a:txBody>
                    <a:bodyPr/>
                    <a:lstStyle/>
                    <a:p>
                      <a:r>
                        <a:rPr lang="en-US" dirty="0"/>
                        <a:t>Dist-2D</a:t>
                      </a:r>
                    </a:p>
                  </a:txBody>
                  <a:tcPr/>
                </a:tc>
                <a:tc>
                  <a:txBody>
                    <a:bodyPr/>
                    <a:lstStyle/>
                    <a:p>
                      <a:r>
                        <a:rPr lang="en-US" dirty="0"/>
                        <a:t>Cost</a:t>
                      </a:r>
                    </a:p>
                  </a:txBody>
                  <a:tcPr/>
                </a:tc>
                <a:extLst>
                  <a:ext uri="{0D108BD9-81ED-4DB2-BD59-A6C34878D82A}">
                    <a16:rowId xmlns:a16="http://schemas.microsoft.com/office/drawing/2014/main" val="3919749722"/>
                  </a:ext>
                </a:extLst>
              </a:tr>
              <a:tr h="161331">
                <a:tc>
                  <a:txBody>
                    <a:bodyPr/>
                    <a:lstStyle/>
                    <a:p>
                      <a:r>
                        <a:rPr lang="en-US" dirty="0"/>
                        <a:t>10.86</a:t>
                      </a:r>
                    </a:p>
                  </a:txBody>
                  <a:tcPr/>
                </a:tc>
                <a:tc>
                  <a:txBody>
                    <a:bodyPr/>
                    <a:lstStyle/>
                    <a:p>
                      <a:r>
                        <a:rPr lang="en-US" dirty="0"/>
                        <a:t>10.65</a:t>
                      </a:r>
                    </a:p>
                  </a:txBody>
                  <a:tcPr/>
                </a:tc>
                <a:tc>
                  <a:txBody>
                    <a:bodyPr/>
                    <a:lstStyle/>
                    <a:p>
                      <a:r>
                        <a:rPr lang="en-US" dirty="0"/>
                        <a:t>6860.860</a:t>
                      </a:r>
                    </a:p>
                  </a:txBody>
                  <a:tcPr/>
                </a:tc>
                <a:extLst>
                  <a:ext uri="{0D108BD9-81ED-4DB2-BD59-A6C34878D82A}">
                    <a16:rowId xmlns:a16="http://schemas.microsoft.com/office/drawing/2014/main" val="1064149060"/>
                  </a:ext>
                </a:extLst>
              </a:tr>
              <a:tr h="161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0.875</a:t>
                      </a:r>
                    </a:p>
                  </a:txBody>
                  <a:tcPr/>
                </a:tc>
                <a:tc>
                  <a:txBody>
                    <a:bodyPr/>
                    <a:lstStyle/>
                    <a:p>
                      <a:r>
                        <a:rPr lang="en-US" dirty="0"/>
                        <a:t>979.86</a:t>
                      </a:r>
                    </a:p>
                  </a:txBody>
                  <a:tcPr/>
                </a:tc>
                <a:tc>
                  <a:txBody>
                    <a:bodyPr/>
                    <a:lstStyle/>
                    <a:p>
                      <a:r>
                        <a:rPr lang="en-US" dirty="0"/>
                        <a:t>8764.9990</a:t>
                      </a:r>
                    </a:p>
                  </a:txBody>
                  <a:tcPr/>
                </a:tc>
                <a:extLst>
                  <a:ext uri="{0D108BD9-81ED-4DB2-BD59-A6C34878D82A}">
                    <a16:rowId xmlns:a16="http://schemas.microsoft.com/office/drawing/2014/main" val="2974567910"/>
                  </a:ext>
                </a:extLst>
              </a:tr>
              <a:tr h="161331">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917396244"/>
                  </a:ext>
                </a:extLst>
              </a:tr>
              <a:tr h="161331">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15518976"/>
                  </a:ext>
                </a:extLst>
              </a:tr>
              <a:tr h="161331">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38900412"/>
                  </a:ext>
                </a:extLst>
              </a:tr>
            </a:tbl>
          </a:graphicData>
        </a:graphic>
      </p:graphicFrame>
      <p:sp>
        <p:nvSpPr>
          <p:cNvPr id="7" name="TextBox 6">
            <a:extLst>
              <a:ext uri="{FF2B5EF4-FFF2-40B4-BE49-F238E27FC236}">
                <a16:creationId xmlns:a16="http://schemas.microsoft.com/office/drawing/2014/main" id="{3BD5C42A-52ED-1741-AF95-6FFF6ECC4117}"/>
              </a:ext>
            </a:extLst>
          </p:cNvPr>
          <p:cNvSpPr txBox="1"/>
          <p:nvPr/>
        </p:nvSpPr>
        <p:spPr>
          <a:xfrm>
            <a:off x="6674226" y="1900494"/>
            <a:ext cx="4249270" cy="914400"/>
          </a:xfrm>
          <a:prstGeom prst="rect">
            <a:avLst/>
          </a:prstGeom>
          <a:noFill/>
          <a:ln>
            <a:noFill/>
          </a:ln>
        </p:spPr>
        <p:txBody>
          <a:bodyPr wrap="square" rtlCol="0" anchor="ctr" anchorCtr="0">
            <a:noAutofit/>
          </a:bodyPr>
          <a:lstStyle/>
          <a:p>
            <a:pPr algn="ctr">
              <a:spcAft>
                <a:spcPts val="600"/>
              </a:spcAft>
            </a:pPr>
            <a:r>
              <a:rPr lang="en-US" sz="1200" dirty="0">
                <a:latin typeface="Helvetica" charset="0"/>
                <a:ea typeface="Times New Roman" charset="0"/>
                <a:cs typeface="Arial" charset="0"/>
              </a:rPr>
              <a:t>(Cost function is given by a formula; values in the following table are arbitrary and meant for illustration only)</a:t>
            </a:r>
          </a:p>
        </p:txBody>
      </p:sp>
    </p:spTree>
    <p:extLst>
      <p:ext uri="{BB962C8B-B14F-4D97-AF65-F5344CB8AC3E}">
        <p14:creationId xmlns:p14="http://schemas.microsoft.com/office/powerpoint/2010/main" val="13946418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B4E159B1-929E-B241-B8A7-6D49BA324C51}"/>
              </a:ext>
            </a:extLst>
          </p:cNvPr>
          <p:cNvSpPr/>
          <p:nvPr/>
        </p:nvSpPr>
        <p:spPr>
          <a:xfrm rot="5400000">
            <a:off x="8011947" y="1948690"/>
            <a:ext cx="1460171" cy="115933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BABCC70E-632E-E546-903A-A79DD5035641}"/>
              </a:ext>
            </a:extLst>
          </p:cNvPr>
          <p:cNvSpPr>
            <a:spLocks noGrp="1"/>
          </p:cNvSpPr>
          <p:nvPr>
            <p:ph type="body" sz="quarter" idx="10"/>
          </p:nvPr>
        </p:nvSpPr>
        <p:spPr>
          <a:xfrm>
            <a:off x="838200" y="1876483"/>
            <a:ext cx="5481918" cy="4691028"/>
          </a:xfrm>
        </p:spPr>
        <p:txBody>
          <a:bodyPr/>
          <a:lstStyle/>
          <a:p>
            <a:r>
              <a:rPr lang="en-US" sz="2000" dirty="0"/>
              <a:t>t-SNE and UMAP share the same philosophy but differ in design</a:t>
            </a:r>
          </a:p>
          <a:p>
            <a:endParaRPr lang="en-US" sz="1200" dirty="0"/>
          </a:p>
          <a:p>
            <a:endParaRPr lang="en-US" sz="1200" dirty="0"/>
          </a:p>
          <a:p>
            <a:r>
              <a:rPr lang="en-US" sz="2000" dirty="0"/>
              <a:t>UMAP uses cross-entropy as cost function while t-SNE uses KL divergence</a:t>
            </a:r>
          </a:p>
          <a:p>
            <a:pPr marL="0" indent="0">
              <a:buNone/>
            </a:pPr>
            <a:r>
              <a:rPr lang="en-US" sz="2000" dirty="0"/>
              <a:t>      =&gt; UMAP focuses on both local and global structure</a:t>
            </a:r>
          </a:p>
          <a:p>
            <a:pPr marL="0" indent="0">
              <a:buNone/>
            </a:pPr>
            <a:r>
              <a:rPr lang="en-US" sz="2000" dirty="0"/>
              <a:t>      =&gt; t-SNE only preserves local structure</a:t>
            </a:r>
          </a:p>
          <a:p>
            <a:endParaRPr lang="en-US" sz="1800" dirty="0"/>
          </a:p>
          <a:p>
            <a:endParaRPr lang="en-US" sz="800" dirty="0"/>
          </a:p>
          <a:p>
            <a:r>
              <a:rPr lang="en-US" sz="2000" dirty="0"/>
              <a:t>UMAP uses a different function than t-distribution for probability in low dimensions</a:t>
            </a:r>
            <a:endParaRPr lang="en-US" sz="1600" dirty="0"/>
          </a:p>
          <a:p>
            <a:pPr lvl="1"/>
            <a:endParaRPr lang="en-US" sz="1200" dirty="0"/>
          </a:p>
        </p:txBody>
      </p:sp>
      <p:sp>
        <p:nvSpPr>
          <p:cNvPr id="3" name="Title 2">
            <a:extLst>
              <a:ext uri="{FF2B5EF4-FFF2-40B4-BE49-F238E27FC236}">
                <a16:creationId xmlns:a16="http://schemas.microsoft.com/office/drawing/2014/main" id="{3B78D3A7-4A99-E444-BB9B-3231BE9963CD}"/>
              </a:ext>
            </a:extLst>
          </p:cNvPr>
          <p:cNvSpPr>
            <a:spLocks noGrp="1"/>
          </p:cNvSpPr>
          <p:nvPr>
            <p:ph type="title"/>
          </p:nvPr>
        </p:nvSpPr>
        <p:spPr/>
        <p:txBody>
          <a:bodyPr>
            <a:normAutofit/>
          </a:bodyPr>
          <a:lstStyle/>
          <a:p>
            <a:r>
              <a:rPr lang="en-US" sz="2800" dirty="0"/>
              <a:t>UMAP is better at preserving global structure than t-SNE (?)</a:t>
            </a:r>
          </a:p>
        </p:txBody>
      </p:sp>
      <p:sp>
        <p:nvSpPr>
          <p:cNvPr id="4" name="TextBox 3">
            <a:extLst>
              <a:ext uri="{FF2B5EF4-FFF2-40B4-BE49-F238E27FC236}">
                <a16:creationId xmlns:a16="http://schemas.microsoft.com/office/drawing/2014/main" id="{BCEFB146-0995-B243-A1D6-E1F4D999BD65}"/>
              </a:ext>
            </a:extLst>
          </p:cNvPr>
          <p:cNvSpPr txBox="1"/>
          <p:nvPr/>
        </p:nvSpPr>
        <p:spPr>
          <a:xfrm>
            <a:off x="-708660" y="530352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pic>
        <p:nvPicPr>
          <p:cNvPr id="6" name="Picture 5">
            <a:extLst>
              <a:ext uri="{FF2B5EF4-FFF2-40B4-BE49-F238E27FC236}">
                <a16:creationId xmlns:a16="http://schemas.microsoft.com/office/drawing/2014/main" id="{E8A0EDF2-42F8-3442-BE16-280076893AFF}"/>
              </a:ext>
            </a:extLst>
          </p:cNvPr>
          <p:cNvPicPr>
            <a:picLocks noChangeAspect="1"/>
          </p:cNvPicPr>
          <p:nvPr/>
        </p:nvPicPr>
        <p:blipFill>
          <a:blip r:embed="rId3">
            <a:alphaModFix amt="84000"/>
          </a:blip>
          <a:stretch>
            <a:fillRect/>
          </a:stretch>
        </p:blipFill>
        <p:spPr>
          <a:xfrm>
            <a:off x="7207878" y="1798272"/>
            <a:ext cx="3089671" cy="2068698"/>
          </a:xfrm>
          <a:prstGeom prst="rect">
            <a:avLst/>
          </a:prstGeom>
        </p:spPr>
      </p:pic>
      <p:pic>
        <p:nvPicPr>
          <p:cNvPr id="10" name="Picture 9">
            <a:extLst>
              <a:ext uri="{FF2B5EF4-FFF2-40B4-BE49-F238E27FC236}">
                <a16:creationId xmlns:a16="http://schemas.microsoft.com/office/drawing/2014/main" id="{B0A8C524-DBB9-A84E-A12C-4E104E466355}"/>
              </a:ext>
            </a:extLst>
          </p:cNvPr>
          <p:cNvPicPr>
            <a:picLocks noChangeAspect="1"/>
          </p:cNvPicPr>
          <p:nvPr/>
        </p:nvPicPr>
        <p:blipFill>
          <a:blip r:embed="rId4"/>
          <a:stretch>
            <a:fillRect/>
          </a:stretch>
        </p:blipFill>
        <p:spPr>
          <a:xfrm>
            <a:off x="7207878" y="4329953"/>
            <a:ext cx="2967619" cy="1924724"/>
          </a:xfrm>
          <a:prstGeom prst="rect">
            <a:avLst/>
          </a:prstGeom>
        </p:spPr>
      </p:pic>
      <p:cxnSp>
        <p:nvCxnSpPr>
          <p:cNvPr id="12" name="Straight Arrow Connector 11">
            <a:extLst>
              <a:ext uri="{FF2B5EF4-FFF2-40B4-BE49-F238E27FC236}">
                <a16:creationId xmlns:a16="http://schemas.microsoft.com/office/drawing/2014/main" id="{55DEE631-F125-C743-AFB1-0309600FB54D}"/>
              </a:ext>
            </a:extLst>
          </p:cNvPr>
          <p:cNvCxnSpPr>
            <a:cxnSpLocks/>
          </p:cNvCxnSpPr>
          <p:nvPr/>
        </p:nvCxnSpPr>
        <p:spPr>
          <a:xfrm flipH="1">
            <a:off x="9055654" y="3361765"/>
            <a:ext cx="505205" cy="505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6177A70-398A-5042-93A4-27540A275AF5}"/>
              </a:ext>
            </a:extLst>
          </p:cNvPr>
          <p:cNvCxnSpPr>
            <a:cxnSpLocks/>
          </p:cNvCxnSpPr>
          <p:nvPr/>
        </p:nvCxnSpPr>
        <p:spPr>
          <a:xfrm flipH="1">
            <a:off x="8816498" y="5853953"/>
            <a:ext cx="505205" cy="505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D1A427A-2F76-2D40-884A-556B58DB1ED8}"/>
              </a:ext>
            </a:extLst>
          </p:cNvPr>
          <p:cNvCxnSpPr>
            <a:cxnSpLocks/>
          </p:cNvCxnSpPr>
          <p:nvPr/>
        </p:nvCxnSpPr>
        <p:spPr>
          <a:xfrm>
            <a:off x="7362796" y="3596403"/>
            <a:ext cx="1328891" cy="352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26DA6FD-3900-304D-A88F-452EF3469082}"/>
              </a:ext>
            </a:extLst>
          </p:cNvPr>
          <p:cNvCxnSpPr>
            <a:cxnSpLocks/>
          </p:cNvCxnSpPr>
          <p:nvPr/>
        </p:nvCxnSpPr>
        <p:spPr>
          <a:xfrm>
            <a:off x="7100047" y="5853953"/>
            <a:ext cx="1272571" cy="400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322A703-F409-A140-93FF-A8B3EEBFE452}"/>
              </a:ext>
            </a:extLst>
          </p:cNvPr>
          <p:cNvCxnSpPr>
            <a:cxnSpLocks/>
          </p:cNvCxnSpPr>
          <p:nvPr/>
        </p:nvCxnSpPr>
        <p:spPr>
          <a:xfrm flipH="1" flipV="1">
            <a:off x="7123984" y="2030599"/>
            <a:ext cx="44895" cy="1331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38FFEE5-3F69-8048-9AF5-88A86BFE83C7}"/>
              </a:ext>
            </a:extLst>
          </p:cNvPr>
          <p:cNvCxnSpPr>
            <a:cxnSpLocks/>
          </p:cNvCxnSpPr>
          <p:nvPr/>
        </p:nvCxnSpPr>
        <p:spPr>
          <a:xfrm flipH="1" flipV="1">
            <a:off x="10064478" y="2030599"/>
            <a:ext cx="1" cy="1227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129C196-BD8F-A344-842A-2424777E6577}"/>
              </a:ext>
            </a:extLst>
          </p:cNvPr>
          <p:cNvCxnSpPr>
            <a:cxnSpLocks/>
          </p:cNvCxnSpPr>
          <p:nvPr/>
        </p:nvCxnSpPr>
        <p:spPr>
          <a:xfrm flipH="1" flipV="1">
            <a:off x="9853807" y="4572000"/>
            <a:ext cx="1" cy="1197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3659A37-673A-6D4E-BEFA-4D411BB047B2}"/>
              </a:ext>
            </a:extLst>
          </p:cNvPr>
          <p:cNvCxnSpPr>
            <a:cxnSpLocks/>
          </p:cNvCxnSpPr>
          <p:nvPr/>
        </p:nvCxnSpPr>
        <p:spPr>
          <a:xfrm flipH="1" flipV="1">
            <a:off x="7076109" y="4478030"/>
            <a:ext cx="47875" cy="1227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478F1D5-BB14-6D49-A6F3-07EFE36F803B}"/>
              </a:ext>
            </a:extLst>
          </p:cNvPr>
          <p:cNvSpPr txBox="1"/>
          <p:nvPr/>
        </p:nvSpPr>
        <p:spPr>
          <a:xfrm rot="16034880">
            <a:off x="5952827" y="2422286"/>
            <a:ext cx="1881283" cy="466943"/>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Cross-entropy</a:t>
            </a:r>
          </a:p>
        </p:txBody>
      </p:sp>
      <p:sp>
        <p:nvSpPr>
          <p:cNvPr id="25" name="TextBox 24">
            <a:extLst>
              <a:ext uri="{FF2B5EF4-FFF2-40B4-BE49-F238E27FC236}">
                <a16:creationId xmlns:a16="http://schemas.microsoft.com/office/drawing/2014/main" id="{F055873A-7552-D54B-B1AD-83D07CD63950}"/>
              </a:ext>
            </a:extLst>
          </p:cNvPr>
          <p:cNvSpPr txBox="1"/>
          <p:nvPr/>
        </p:nvSpPr>
        <p:spPr>
          <a:xfrm rot="16034880">
            <a:off x="5890075" y="4726207"/>
            <a:ext cx="1881283" cy="466943"/>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KL divergence</a:t>
            </a:r>
          </a:p>
        </p:txBody>
      </p:sp>
      <p:sp>
        <p:nvSpPr>
          <p:cNvPr id="26" name="TextBox 25">
            <a:extLst>
              <a:ext uri="{FF2B5EF4-FFF2-40B4-BE49-F238E27FC236}">
                <a16:creationId xmlns:a16="http://schemas.microsoft.com/office/drawing/2014/main" id="{7C024B6E-F078-264D-8875-20C95EF4B09C}"/>
              </a:ext>
            </a:extLst>
          </p:cNvPr>
          <p:cNvSpPr txBox="1"/>
          <p:nvPr/>
        </p:nvSpPr>
        <p:spPr>
          <a:xfrm rot="18710659">
            <a:off x="8885982" y="3537484"/>
            <a:ext cx="1309103" cy="475642"/>
          </a:xfrm>
          <a:prstGeom prst="rect">
            <a:avLst/>
          </a:prstGeom>
          <a:noFill/>
          <a:ln>
            <a:noFill/>
          </a:ln>
        </p:spPr>
        <p:txBody>
          <a:bodyPr wrap="square" rtlCol="0" anchor="ctr" anchorCtr="0">
            <a:noAutofit/>
          </a:bodyPr>
          <a:lstStyle/>
          <a:p>
            <a:pPr>
              <a:spcAft>
                <a:spcPts val="600"/>
              </a:spcAft>
            </a:pPr>
            <a:r>
              <a:rPr lang="en-US" dirty="0">
                <a:latin typeface="Helvetica" charset="0"/>
                <a:ea typeface="Times New Roman" charset="0"/>
                <a:cs typeface="Arial" charset="0"/>
              </a:rPr>
              <a:t>Dist-10xD</a:t>
            </a:r>
          </a:p>
        </p:txBody>
      </p:sp>
      <p:sp>
        <p:nvSpPr>
          <p:cNvPr id="27" name="TextBox 26">
            <a:extLst>
              <a:ext uri="{FF2B5EF4-FFF2-40B4-BE49-F238E27FC236}">
                <a16:creationId xmlns:a16="http://schemas.microsoft.com/office/drawing/2014/main" id="{152B3E1D-FA11-C44C-BC0D-02A93BF66809}"/>
              </a:ext>
            </a:extLst>
          </p:cNvPr>
          <p:cNvSpPr txBox="1"/>
          <p:nvPr/>
        </p:nvSpPr>
        <p:spPr>
          <a:xfrm rot="18710659">
            <a:off x="8782314" y="5898416"/>
            <a:ext cx="1221476" cy="410189"/>
          </a:xfrm>
          <a:prstGeom prst="rect">
            <a:avLst/>
          </a:prstGeom>
          <a:noFill/>
          <a:ln>
            <a:noFill/>
          </a:ln>
        </p:spPr>
        <p:txBody>
          <a:bodyPr wrap="square" rtlCol="0" anchor="ctr" anchorCtr="0">
            <a:noAutofit/>
          </a:bodyPr>
          <a:lstStyle/>
          <a:p>
            <a:pPr>
              <a:spcAft>
                <a:spcPts val="600"/>
              </a:spcAft>
            </a:pPr>
            <a:r>
              <a:rPr lang="en-US" sz="1400" dirty="0">
                <a:latin typeface="Helvetica" charset="0"/>
                <a:ea typeface="Times New Roman" charset="0"/>
                <a:cs typeface="Arial" charset="0"/>
              </a:rPr>
              <a:t>Dist-10xD</a:t>
            </a:r>
          </a:p>
        </p:txBody>
      </p:sp>
      <p:sp>
        <p:nvSpPr>
          <p:cNvPr id="28" name="TextBox 27">
            <a:extLst>
              <a:ext uri="{FF2B5EF4-FFF2-40B4-BE49-F238E27FC236}">
                <a16:creationId xmlns:a16="http://schemas.microsoft.com/office/drawing/2014/main" id="{23FC5C88-3726-6742-B3CB-85E95A9D1210}"/>
              </a:ext>
            </a:extLst>
          </p:cNvPr>
          <p:cNvSpPr txBox="1"/>
          <p:nvPr/>
        </p:nvSpPr>
        <p:spPr>
          <a:xfrm rot="534501">
            <a:off x="7365504" y="3658688"/>
            <a:ext cx="1140109" cy="475642"/>
          </a:xfrm>
          <a:prstGeom prst="rect">
            <a:avLst/>
          </a:prstGeom>
          <a:noFill/>
          <a:ln>
            <a:noFill/>
          </a:ln>
        </p:spPr>
        <p:txBody>
          <a:bodyPr wrap="square" rtlCol="0" anchor="ctr" anchorCtr="0">
            <a:noAutofit/>
          </a:bodyPr>
          <a:lstStyle/>
          <a:p>
            <a:pPr>
              <a:spcAft>
                <a:spcPts val="600"/>
              </a:spcAft>
            </a:pPr>
            <a:r>
              <a:rPr lang="en-US" dirty="0">
                <a:latin typeface="Helvetica" charset="0"/>
                <a:ea typeface="Times New Roman" charset="0"/>
                <a:cs typeface="Arial" charset="0"/>
              </a:rPr>
              <a:t>Dist-2D</a:t>
            </a:r>
          </a:p>
        </p:txBody>
      </p:sp>
      <p:sp>
        <p:nvSpPr>
          <p:cNvPr id="30" name="TextBox 29">
            <a:extLst>
              <a:ext uri="{FF2B5EF4-FFF2-40B4-BE49-F238E27FC236}">
                <a16:creationId xmlns:a16="http://schemas.microsoft.com/office/drawing/2014/main" id="{1472BA43-D12E-A044-A064-80822F7FC98A}"/>
              </a:ext>
            </a:extLst>
          </p:cNvPr>
          <p:cNvSpPr txBox="1"/>
          <p:nvPr/>
        </p:nvSpPr>
        <p:spPr>
          <a:xfrm rot="928103">
            <a:off x="7316199" y="6016396"/>
            <a:ext cx="1140109" cy="475642"/>
          </a:xfrm>
          <a:prstGeom prst="rect">
            <a:avLst/>
          </a:prstGeom>
          <a:noFill/>
          <a:ln>
            <a:noFill/>
          </a:ln>
        </p:spPr>
        <p:txBody>
          <a:bodyPr wrap="square" rtlCol="0" anchor="ctr" anchorCtr="0">
            <a:noAutofit/>
          </a:bodyPr>
          <a:lstStyle/>
          <a:p>
            <a:pPr>
              <a:spcAft>
                <a:spcPts val="600"/>
              </a:spcAft>
            </a:pPr>
            <a:r>
              <a:rPr lang="en-US" dirty="0">
                <a:latin typeface="Helvetica" charset="0"/>
                <a:ea typeface="Times New Roman" charset="0"/>
                <a:cs typeface="Arial" charset="0"/>
              </a:rPr>
              <a:t>Dist-2D</a:t>
            </a:r>
          </a:p>
        </p:txBody>
      </p:sp>
      <p:sp>
        <p:nvSpPr>
          <p:cNvPr id="31" name="TextBox 30">
            <a:extLst>
              <a:ext uri="{FF2B5EF4-FFF2-40B4-BE49-F238E27FC236}">
                <a16:creationId xmlns:a16="http://schemas.microsoft.com/office/drawing/2014/main" id="{2A62134D-BAAC-A240-99F1-A41664DBC4A4}"/>
              </a:ext>
            </a:extLst>
          </p:cNvPr>
          <p:cNvSpPr txBox="1"/>
          <p:nvPr/>
        </p:nvSpPr>
        <p:spPr>
          <a:xfrm>
            <a:off x="6185648" y="6669741"/>
            <a:ext cx="4755782" cy="67235"/>
          </a:xfrm>
          <a:prstGeom prst="rect">
            <a:avLst/>
          </a:prstGeom>
          <a:noFill/>
          <a:ln>
            <a:noFill/>
          </a:ln>
        </p:spPr>
        <p:txBody>
          <a:bodyPr wrap="square" rtlCol="0" anchor="ctr" anchorCtr="0">
            <a:noAutofit/>
          </a:bodyPr>
          <a:lstStyle/>
          <a:p>
            <a:pPr algn="r">
              <a:spcAft>
                <a:spcPts val="600"/>
              </a:spcAft>
            </a:pPr>
            <a:r>
              <a:rPr lang="en-US" sz="1200" dirty="0">
                <a:latin typeface="Helvetica" charset="0"/>
                <a:ea typeface="Times New Roman" charset="0"/>
                <a:cs typeface="Arial" charset="0"/>
              </a:rPr>
              <a:t>(Image from blog by Nikolay </a:t>
            </a:r>
            <a:r>
              <a:rPr lang="en-US" sz="1200" dirty="0" err="1">
                <a:latin typeface="Helvetica" charset="0"/>
                <a:ea typeface="Times New Roman" charset="0"/>
                <a:cs typeface="Arial" charset="0"/>
              </a:rPr>
              <a:t>Oskolkov</a:t>
            </a:r>
            <a:r>
              <a:rPr lang="en-US" sz="1200" dirty="0">
                <a:latin typeface="Helvetica" charset="0"/>
                <a:ea typeface="Times New Roman" charset="0"/>
                <a:cs typeface="Arial" charset="0"/>
              </a:rPr>
              <a:t> on </a:t>
            </a:r>
            <a:r>
              <a:rPr lang="en-US" sz="1200" dirty="0" err="1">
                <a:latin typeface="Helvetica" charset="0"/>
                <a:ea typeface="Times New Roman" charset="0"/>
                <a:cs typeface="Arial" charset="0"/>
              </a:rPr>
              <a:t>towardsdatascience.com</a:t>
            </a:r>
            <a:r>
              <a:rPr lang="en-US" sz="1200" dirty="0">
                <a:latin typeface="Helvetica" charset="0"/>
                <a:ea typeface="Times New Roman" charset="0"/>
                <a:cs typeface="Arial" charset="0"/>
              </a:rPr>
              <a:t>)</a:t>
            </a:r>
          </a:p>
        </p:txBody>
      </p:sp>
    </p:spTree>
    <p:extLst>
      <p:ext uri="{BB962C8B-B14F-4D97-AF65-F5344CB8AC3E}">
        <p14:creationId xmlns:p14="http://schemas.microsoft.com/office/powerpoint/2010/main" val="284653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BCC70E-632E-E546-903A-A79DD5035641}"/>
              </a:ext>
            </a:extLst>
          </p:cNvPr>
          <p:cNvSpPr>
            <a:spLocks noGrp="1"/>
          </p:cNvSpPr>
          <p:nvPr>
            <p:ph type="body" sz="quarter" idx="10"/>
          </p:nvPr>
        </p:nvSpPr>
        <p:spPr>
          <a:xfrm>
            <a:off x="730624" y="2185766"/>
            <a:ext cx="4796117" cy="4067267"/>
          </a:xfrm>
        </p:spPr>
        <p:txBody>
          <a:bodyPr/>
          <a:lstStyle/>
          <a:p>
            <a:r>
              <a:rPr lang="en-US" sz="2400" dirty="0"/>
              <a:t>Kobak and Berens, 2019 :- </a:t>
            </a:r>
          </a:p>
          <a:p>
            <a:endParaRPr lang="en-US" sz="1000" dirty="0"/>
          </a:p>
          <a:p>
            <a:pPr lvl="1"/>
            <a:r>
              <a:rPr lang="en-US" sz="2000" dirty="0"/>
              <a:t>Default UMAP is not necessarily better than t-SNE at preserving global structure</a:t>
            </a:r>
          </a:p>
          <a:p>
            <a:pPr lvl="1"/>
            <a:endParaRPr lang="en-US" sz="2000" dirty="0"/>
          </a:p>
          <a:p>
            <a:pPr lvl="1"/>
            <a:r>
              <a:rPr lang="en-US" sz="2000" dirty="0"/>
              <a:t>Both depend on hyperparameters and initialization</a:t>
            </a:r>
          </a:p>
          <a:p>
            <a:pPr lvl="1"/>
            <a:endParaRPr lang="en-US" sz="2000" dirty="0"/>
          </a:p>
          <a:p>
            <a:pPr lvl="1"/>
            <a:r>
              <a:rPr lang="en-US" sz="2000" dirty="0"/>
              <a:t>Authors discuss parameter choices for t-SNE</a:t>
            </a:r>
          </a:p>
          <a:p>
            <a:pPr marL="457200" lvl="1" indent="0">
              <a:buNone/>
            </a:pPr>
            <a:r>
              <a:rPr lang="en-US" sz="2000" dirty="0"/>
              <a:t> </a:t>
            </a:r>
            <a:endParaRPr lang="en-US" sz="1800" dirty="0"/>
          </a:p>
          <a:p>
            <a:pPr lvl="1"/>
            <a:endParaRPr lang="en-US" sz="1800" dirty="0"/>
          </a:p>
        </p:txBody>
      </p:sp>
      <p:sp>
        <p:nvSpPr>
          <p:cNvPr id="3" name="Title 2">
            <a:extLst>
              <a:ext uri="{FF2B5EF4-FFF2-40B4-BE49-F238E27FC236}">
                <a16:creationId xmlns:a16="http://schemas.microsoft.com/office/drawing/2014/main" id="{3B78D3A7-4A99-E444-BB9B-3231BE9963CD}"/>
              </a:ext>
            </a:extLst>
          </p:cNvPr>
          <p:cNvSpPr>
            <a:spLocks noGrp="1"/>
          </p:cNvSpPr>
          <p:nvPr>
            <p:ph type="title"/>
          </p:nvPr>
        </p:nvSpPr>
        <p:spPr/>
        <p:txBody>
          <a:bodyPr>
            <a:normAutofit/>
          </a:bodyPr>
          <a:lstStyle/>
          <a:p>
            <a:r>
              <a:rPr lang="en-US" sz="3600" dirty="0"/>
              <a:t>t-SNE vs UMAP and choice of parameter values</a:t>
            </a:r>
          </a:p>
        </p:txBody>
      </p:sp>
      <p:sp>
        <p:nvSpPr>
          <p:cNvPr id="4" name="TextBox 3">
            <a:extLst>
              <a:ext uri="{FF2B5EF4-FFF2-40B4-BE49-F238E27FC236}">
                <a16:creationId xmlns:a16="http://schemas.microsoft.com/office/drawing/2014/main" id="{BCEFB146-0995-B243-A1D6-E1F4D999BD65}"/>
              </a:ext>
            </a:extLst>
          </p:cNvPr>
          <p:cNvSpPr txBox="1"/>
          <p:nvPr/>
        </p:nvSpPr>
        <p:spPr>
          <a:xfrm>
            <a:off x="-708660" y="530352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pic>
        <p:nvPicPr>
          <p:cNvPr id="6" name="Picture 5">
            <a:extLst>
              <a:ext uri="{FF2B5EF4-FFF2-40B4-BE49-F238E27FC236}">
                <a16:creationId xmlns:a16="http://schemas.microsoft.com/office/drawing/2014/main" id="{3B7F7B33-D76D-7745-B639-53C3D18DF17C}"/>
              </a:ext>
            </a:extLst>
          </p:cNvPr>
          <p:cNvPicPr>
            <a:picLocks noChangeAspect="1"/>
          </p:cNvPicPr>
          <p:nvPr/>
        </p:nvPicPr>
        <p:blipFill>
          <a:blip r:embed="rId3"/>
          <a:stretch>
            <a:fillRect/>
          </a:stretch>
        </p:blipFill>
        <p:spPr>
          <a:xfrm>
            <a:off x="6239435" y="1876485"/>
            <a:ext cx="4961965" cy="4329953"/>
          </a:xfrm>
          <a:prstGeom prst="rect">
            <a:avLst/>
          </a:prstGeom>
        </p:spPr>
      </p:pic>
      <p:sp>
        <p:nvSpPr>
          <p:cNvPr id="5" name="TextBox 4">
            <a:extLst>
              <a:ext uri="{FF2B5EF4-FFF2-40B4-BE49-F238E27FC236}">
                <a16:creationId xmlns:a16="http://schemas.microsoft.com/office/drawing/2014/main" id="{25B72C08-CC73-C94F-9853-34478BA26708}"/>
              </a:ext>
            </a:extLst>
          </p:cNvPr>
          <p:cNvSpPr txBox="1"/>
          <p:nvPr/>
        </p:nvSpPr>
        <p:spPr>
          <a:xfrm>
            <a:off x="8390965" y="1876485"/>
            <a:ext cx="887506" cy="309281"/>
          </a:xfrm>
          <a:prstGeom prst="rect">
            <a:avLst/>
          </a:prstGeom>
          <a:solidFill>
            <a:schemeClr val="bg1"/>
          </a:solidFill>
          <a:ln>
            <a:noFill/>
          </a:ln>
        </p:spPr>
        <p:txBody>
          <a:bodyPr wrap="square" rtlCol="0" anchor="ctr" anchorCtr="0">
            <a:noAutofit/>
          </a:bodyPr>
          <a:lstStyle/>
          <a:p>
            <a:pPr>
              <a:spcAft>
                <a:spcPts val="600"/>
              </a:spcAft>
            </a:pPr>
            <a:endParaRPr lang="en-US" sz="2000" dirty="0" err="1">
              <a:latin typeface="Helvetica" charset="0"/>
              <a:ea typeface="Times New Roman" charset="0"/>
              <a:cs typeface="Arial" charset="0"/>
            </a:endParaRPr>
          </a:p>
        </p:txBody>
      </p:sp>
      <p:sp>
        <p:nvSpPr>
          <p:cNvPr id="7" name="TextBox 6">
            <a:extLst>
              <a:ext uri="{FF2B5EF4-FFF2-40B4-BE49-F238E27FC236}">
                <a16:creationId xmlns:a16="http://schemas.microsoft.com/office/drawing/2014/main" id="{918A9CCC-B718-AD4A-BFF7-BA37AAA8D809}"/>
              </a:ext>
            </a:extLst>
          </p:cNvPr>
          <p:cNvSpPr txBox="1"/>
          <p:nvPr/>
        </p:nvSpPr>
        <p:spPr>
          <a:xfrm>
            <a:off x="6185648" y="6669741"/>
            <a:ext cx="4755782" cy="67235"/>
          </a:xfrm>
          <a:prstGeom prst="rect">
            <a:avLst/>
          </a:prstGeom>
          <a:noFill/>
          <a:ln>
            <a:noFill/>
          </a:ln>
        </p:spPr>
        <p:txBody>
          <a:bodyPr wrap="square" rtlCol="0" anchor="ctr" anchorCtr="0">
            <a:noAutofit/>
          </a:bodyPr>
          <a:lstStyle/>
          <a:p>
            <a:pPr algn="r">
              <a:spcAft>
                <a:spcPts val="600"/>
              </a:spcAft>
            </a:pPr>
            <a:r>
              <a:rPr lang="en-US" sz="1200" dirty="0">
                <a:latin typeface="Helvetica" charset="0"/>
                <a:ea typeface="Times New Roman" charset="0"/>
                <a:cs typeface="Arial" charset="0"/>
              </a:rPr>
              <a:t>(Image from blog by Nikolay </a:t>
            </a:r>
            <a:r>
              <a:rPr lang="en-US" sz="1200" dirty="0" err="1">
                <a:latin typeface="Helvetica" charset="0"/>
                <a:ea typeface="Times New Roman" charset="0"/>
                <a:cs typeface="Arial" charset="0"/>
              </a:rPr>
              <a:t>Oskolkov</a:t>
            </a:r>
            <a:r>
              <a:rPr lang="en-US" sz="1200" dirty="0">
                <a:latin typeface="Helvetica" charset="0"/>
                <a:ea typeface="Times New Roman" charset="0"/>
                <a:cs typeface="Arial" charset="0"/>
              </a:rPr>
              <a:t> on </a:t>
            </a:r>
            <a:r>
              <a:rPr lang="en-US" sz="1200" dirty="0" err="1">
                <a:latin typeface="Helvetica" charset="0"/>
                <a:ea typeface="Times New Roman" charset="0"/>
                <a:cs typeface="Arial" charset="0"/>
              </a:rPr>
              <a:t>towardsdatascience.com</a:t>
            </a:r>
            <a:r>
              <a:rPr lang="en-US" sz="1200" dirty="0">
                <a:latin typeface="Helvetica" charset="0"/>
                <a:ea typeface="Times New Roman" charset="0"/>
                <a:cs typeface="Arial" charset="0"/>
              </a:rPr>
              <a:t>)</a:t>
            </a:r>
          </a:p>
        </p:txBody>
      </p:sp>
    </p:spTree>
    <p:extLst>
      <p:ext uri="{BB962C8B-B14F-4D97-AF65-F5344CB8AC3E}">
        <p14:creationId xmlns:p14="http://schemas.microsoft.com/office/powerpoint/2010/main" val="8143432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F6F949-CDA4-0D47-98A0-EA26E4A46FE8}"/>
              </a:ext>
            </a:extLst>
          </p:cNvPr>
          <p:cNvSpPr>
            <a:spLocks noGrp="1"/>
          </p:cNvSpPr>
          <p:nvPr>
            <p:ph type="body" sz="quarter" idx="10"/>
          </p:nvPr>
        </p:nvSpPr>
        <p:spPr>
          <a:xfrm>
            <a:off x="838200" y="1876483"/>
            <a:ext cx="4846983" cy="2583271"/>
          </a:xfrm>
        </p:spPr>
        <p:txBody>
          <a:bodyPr/>
          <a:lstStyle/>
          <a:p>
            <a:r>
              <a:rPr lang="en-US" dirty="0"/>
              <a:t>By default, Seurat runs Barnes-Hut t-SNE, which is slower</a:t>
            </a:r>
          </a:p>
          <a:p>
            <a:endParaRPr lang="en-US" dirty="0"/>
          </a:p>
          <a:p>
            <a:r>
              <a:rPr lang="en-US" dirty="0"/>
              <a:t>Option available to choose </a:t>
            </a:r>
            <a:r>
              <a:rPr lang="en-US" dirty="0" err="1"/>
              <a:t>FIt</a:t>
            </a:r>
            <a:r>
              <a:rPr lang="en-US" dirty="0"/>
              <a:t>-SNE in Seurat</a:t>
            </a:r>
          </a:p>
        </p:txBody>
      </p:sp>
      <p:sp>
        <p:nvSpPr>
          <p:cNvPr id="3" name="Title 2">
            <a:extLst>
              <a:ext uri="{FF2B5EF4-FFF2-40B4-BE49-F238E27FC236}">
                <a16:creationId xmlns:a16="http://schemas.microsoft.com/office/drawing/2014/main" id="{28393146-6283-3A43-B6F6-695ADE89C060}"/>
              </a:ext>
            </a:extLst>
          </p:cNvPr>
          <p:cNvSpPr>
            <a:spLocks noGrp="1"/>
          </p:cNvSpPr>
          <p:nvPr>
            <p:ph type="title"/>
          </p:nvPr>
        </p:nvSpPr>
        <p:spPr/>
        <p:txBody>
          <a:bodyPr/>
          <a:lstStyle/>
          <a:p>
            <a:r>
              <a:rPr lang="en-US" dirty="0"/>
              <a:t>UMAP and </a:t>
            </a:r>
            <a:r>
              <a:rPr lang="en-US" dirty="0" err="1"/>
              <a:t>FIt</a:t>
            </a:r>
            <a:r>
              <a:rPr lang="en-US" dirty="0"/>
              <a:t>-SNE faster than others</a:t>
            </a:r>
          </a:p>
        </p:txBody>
      </p:sp>
      <p:pic>
        <p:nvPicPr>
          <p:cNvPr id="5" name="Picture 4">
            <a:extLst>
              <a:ext uri="{FF2B5EF4-FFF2-40B4-BE49-F238E27FC236}">
                <a16:creationId xmlns:a16="http://schemas.microsoft.com/office/drawing/2014/main" id="{A569D11A-451E-B24A-978B-552B9C90EE9E}"/>
              </a:ext>
            </a:extLst>
          </p:cNvPr>
          <p:cNvPicPr>
            <a:picLocks noChangeAspect="1"/>
          </p:cNvPicPr>
          <p:nvPr/>
        </p:nvPicPr>
        <p:blipFill>
          <a:blip r:embed="rId3"/>
          <a:stretch>
            <a:fillRect/>
          </a:stretch>
        </p:blipFill>
        <p:spPr>
          <a:xfrm>
            <a:off x="6301254" y="1876483"/>
            <a:ext cx="4535941" cy="4432852"/>
          </a:xfrm>
          <a:prstGeom prst="rect">
            <a:avLst/>
          </a:prstGeom>
        </p:spPr>
      </p:pic>
      <p:sp>
        <p:nvSpPr>
          <p:cNvPr id="6" name="TextBox 5">
            <a:extLst>
              <a:ext uri="{FF2B5EF4-FFF2-40B4-BE49-F238E27FC236}">
                <a16:creationId xmlns:a16="http://schemas.microsoft.com/office/drawing/2014/main" id="{12FCD70F-D03F-7343-A785-88AFCF718957}"/>
              </a:ext>
            </a:extLst>
          </p:cNvPr>
          <p:cNvSpPr txBox="1"/>
          <p:nvPr/>
        </p:nvSpPr>
        <p:spPr>
          <a:xfrm>
            <a:off x="7726017" y="6626087"/>
            <a:ext cx="3111178" cy="231913"/>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(Image from Becht et al, 2018)</a:t>
            </a:r>
          </a:p>
        </p:txBody>
      </p:sp>
    </p:spTree>
    <p:extLst>
      <p:ext uri="{BB962C8B-B14F-4D97-AF65-F5344CB8AC3E}">
        <p14:creationId xmlns:p14="http://schemas.microsoft.com/office/powerpoint/2010/main" val="29928258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BC923A-CACB-5349-9CED-60A07FB40AA7}"/>
              </a:ext>
            </a:extLst>
          </p:cNvPr>
          <p:cNvSpPr>
            <a:spLocks noGrp="1"/>
          </p:cNvSpPr>
          <p:nvPr>
            <p:ph type="title"/>
          </p:nvPr>
        </p:nvSpPr>
        <p:spPr/>
        <p:txBody>
          <a:bodyPr/>
          <a:lstStyle/>
          <a:p>
            <a:r>
              <a:rPr lang="en-US" dirty="0"/>
              <a:t>Parameter settings determine the local/global balance</a:t>
            </a:r>
          </a:p>
        </p:txBody>
      </p:sp>
      <p:sp>
        <p:nvSpPr>
          <p:cNvPr id="7" name="Text Placeholder 6">
            <a:extLst>
              <a:ext uri="{FF2B5EF4-FFF2-40B4-BE49-F238E27FC236}">
                <a16:creationId xmlns:a16="http://schemas.microsoft.com/office/drawing/2014/main" id="{C186E489-2455-2E49-9A15-A8B2A2947BAA}"/>
              </a:ext>
            </a:extLst>
          </p:cNvPr>
          <p:cNvSpPr>
            <a:spLocks noGrp="1"/>
          </p:cNvSpPr>
          <p:nvPr>
            <p:ph type="body" sz="half" idx="2"/>
          </p:nvPr>
        </p:nvSpPr>
        <p:spPr/>
        <p:txBody>
          <a:bodyPr>
            <a:normAutofit fontScale="92500" lnSpcReduction="10000"/>
          </a:bodyPr>
          <a:lstStyle/>
          <a:p>
            <a:r>
              <a:rPr lang="en-US" sz="2400" dirty="0"/>
              <a:t>Use Fit-SNE in R with Seurat to tune parameters other than perplexity</a:t>
            </a:r>
          </a:p>
          <a:p>
            <a:endParaRPr lang="en-US" sz="2400" dirty="0"/>
          </a:p>
          <a:p>
            <a:r>
              <a:rPr lang="en-US" sz="2400" dirty="0"/>
              <a:t>UMAP parameters:</a:t>
            </a:r>
          </a:p>
          <a:p>
            <a:pPr marL="800100" lvl="1" indent="-342900">
              <a:buFont typeface="Arial" panose="020B0604020202020204" pitchFamily="34" charset="0"/>
              <a:buChar char="•"/>
            </a:pPr>
            <a:r>
              <a:rPr lang="en-US" sz="2200" dirty="0" err="1"/>
              <a:t>n_neighbors</a:t>
            </a:r>
            <a:r>
              <a:rPr lang="en-US" sz="2200" dirty="0"/>
              <a:t> (more neighbors =&gt; global structure dominates)</a:t>
            </a:r>
          </a:p>
          <a:p>
            <a:pPr marL="800100" lvl="1" indent="-342900">
              <a:buFont typeface="Arial" panose="020B0604020202020204" pitchFamily="34" charset="0"/>
              <a:buChar char="•"/>
            </a:pPr>
            <a:endParaRPr lang="en-US" sz="2200" dirty="0"/>
          </a:p>
          <a:p>
            <a:pPr marL="800100" lvl="1" indent="-342900">
              <a:buFont typeface="Arial" panose="020B0604020202020204" pitchFamily="34" charset="0"/>
              <a:buChar char="•"/>
            </a:pPr>
            <a:r>
              <a:rPr lang="en-US" sz="2200" dirty="0" err="1"/>
              <a:t>min_dist</a:t>
            </a:r>
            <a:r>
              <a:rPr lang="en-US" sz="2200" dirty="0"/>
              <a:t> (large =&gt; clusters pack loosely)</a:t>
            </a:r>
          </a:p>
        </p:txBody>
      </p:sp>
      <p:pic>
        <p:nvPicPr>
          <p:cNvPr id="5" name="Picture 4">
            <a:extLst>
              <a:ext uri="{FF2B5EF4-FFF2-40B4-BE49-F238E27FC236}">
                <a16:creationId xmlns:a16="http://schemas.microsoft.com/office/drawing/2014/main" id="{BB3B67E3-68F6-B04C-97B4-0EFE9A2D538A}"/>
              </a:ext>
            </a:extLst>
          </p:cNvPr>
          <p:cNvPicPr>
            <a:picLocks noChangeAspect="1"/>
          </p:cNvPicPr>
          <p:nvPr/>
        </p:nvPicPr>
        <p:blipFill>
          <a:blip r:embed="rId3"/>
          <a:stretch>
            <a:fillRect/>
          </a:stretch>
        </p:blipFill>
        <p:spPr>
          <a:xfrm>
            <a:off x="6440557" y="773062"/>
            <a:ext cx="4182620" cy="5402452"/>
          </a:xfrm>
          <a:prstGeom prst="rect">
            <a:avLst/>
          </a:prstGeom>
        </p:spPr>
      </p:pic>
      <p:sp>
        <p:nvSpPr>
          <p:cNvPr id="8" name="TextBox 7">
            <a:extLst>
              <a:ext uri="{FF2B5EF4-FFF2-40B4-BE49-F238E27FC236}">
                <a16:creationId xmlns:a16="http://schemas.microsoft.com/office/drawing/2014/main" id="{6D13B907-FFA2-444C-B4A4-73E897618305}"/>
              </a:ext>
            </a:extLst>
          </p:cNvPr>
          <p:cNvSpPr txBox="1"/>
          <p:nvPr/>
        </p:nvSpPr>
        <p:spPr>
          <a:xfrm>
            <a:off x="7977809" y="6652590"/>
            <a:ext cx="914400" cy="159026"/>
          </a:xfrm>
          <a:prstGeom prst="rect">
            <a:avLst/>
          </a:prstGeom>
          <a:noFill/>
          <a:ln>
            <a:noFill/>
          </a:ln>
        </p:spPr>
        <p:txBody>
          <a:bodyPr wrap="none" rtlCol="0" anchor="ctr" anchorCtr="0">
            <a:noAutofit/>
          </a:bodyPr>
          <a:lstStyle/>
          <a:p>
            <a:pPr>
              <a:spcAft>
                <a:spcPts val="600"/>
              </a:spcAft>
            </a:pPr>
            <a:r>
              <a:rPr lang="en-US" sz="1400" dirty="0">
                <a:latin typeface="Helvetica" charset="0"/>
                <a:ea typeface="Times New Roman" charset="0"/>
                <a:cs typeface="Arial" charset="0"/>
              </a:rPr>
              <a:t>(Image from Kobak et al, 2019)</a:t>
            </a:r>
          </a:p>
        </p:txBody>
      </p:sp>
      <p:sp>
        <p:nvSpPr>
          <p:cNvPr id="10" name="TextBox 9">
            <a:extLst>
              <a:ext uri="{FF2B5EF4-FFF2-40B4-BE49-F238E27FC236}">
                <a16:creationId xmlns:a16="http://schemas.microsoft.com/office/drawing/2014/main" id="{A1370410-C843-984F-8FED-8A0E62954925}"/>
              </a:ext>
            </a:extLst>
          </p:cNvPr>
          <p:cNvSpPr txBox="1"/>
          <p:nvPr/>
        </p:nvSpPr>
        <p:spPr>
          <a:xfrm>
            <a:off x="7500730" y="251791"/>
            <a:ext cx="2425148" cy="384313"/>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t-SNE parameters</a:t>
            </a:r>
          </a:p>
        </p:txBody>
      </p:sp>
    </p:spTree>
    <p:extLst>
      <p:ext uri="{BB962C8B-B14F-4D97-AF65-F5344CB8AC3E}">
        <p14:creationId xmlns:p14="http://schemas.microsoft.com/office/powerpoint/2010/main" val="38594160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B82D24-F558-0D44-B224-019BAD6E08EA}"/>
              </a:ext>
            </a:extLst>
          </p:cNvPr>
          <p:cNvSpPr>
            <a:spLocks noGrp="1"/>
          </p:cNvSpPr>
          <p:nvPr>
            <p:ph type="body" sz="quarter" idx="10"/>
          </p:nvPr>
        </p:nvSpPr>
        <p:spPr>
          <a:xfrm>
            <a:off x="838200" y="1876483"/>
            <a:ext cx="4957482" cy="3629712"/>
          </a:xfrm>
        </p:spPr>
        <p:txBody>
          <a:bodyPr/>
          <a:lstStyle/>
          <a:p>
            <a:r>
              <a:rPr lang="en-US" sz="2000" dirty="0"/>
              <a:t>t-SNE can be made deterministic by PCA initialization</a:t>
            </a:r>
          </a:p>
          <a:p>
            <a:endParaRPr lang="en-US" sz="2000" dirty="0"/>
          </a:p>
          <a:p>
            <a:r>
              <a:rPr lang="en-US" sz="2000" dirty="0"/>
              <a:t>UMAP additionally utilizes stochastic gradient descent for optimization</a:t>
            </a:r>
          </a:p>
          <a:p>
            <a:pPr marL="114300" indent="0">
              <a:buNone/>
            </a:pPr>
            <a:r>
              <a:rPr lang="en-US" sz="2000" dirty="0"/>
              <a:t>      =&gt; stochastic even with PCA initialization</a:t>
            </a:r>
          </a:p>
          <a:p>
            <a:pPr marL="114300" indent="0">
              <a:buNone/>
            </a:pPr>
            <a:endParaRPr lang="en-US" sz="2000" dirty="0"/>
          </a:p>
          <a:p>
            <a:r>
              <a:rPr lang="en-US" sz="2000" dirty="0"/>
              <a:t>Should save the seed used to initialize the pseudo-random number generator</a:t>
            </a:r>
          </a:p>
          <a:p>
            <a:endParaRPr lang="en-US" sz="2000" dirty="0"/>
          </a:p>
          <a:p>
            <a:r>
              <a:rPr lang="en-US" sz="2000" dirty="0"/>
              <a:t>Should save the output after running analysis</a:t>
            </a:r>
          </a:p>
          <a:p>
            <a:endParaRPr lang="en-US" dirty="0"/>
          </a:p>
        </p:txBody>
      </p:sp>
      <p:sp>
        <p:nvSpPr>
          <p:cNvPr id="3" name="Title 2">
            <a:extLst>
              <a:ext uri="{FF2B5EF4-FFF2-40B4-BE49-F238E27FC236}">
                <a16:creationId xmlns:a16="http://schemas.microsoft.com/office/drawing/2014/main" id="{69B76FC4-A518-C64F-B9D0-31CBCB8F6085}"/>
              </a:ext>
            </a:extLst>
          </p:cNvPr>
          <p:cNvSpPr>
            <a:spLocks noGrp="1"/>
          </p:cNvSpPr>
          <p:nvPr>
            <p:ph type="title"/>
          </p:nvPr>
        </p:nvSpPr>
        <p:spPr/>
        <p:txBody>
          <a:bodyPr>
            <a:normAutofit/>
          </a:bodyPr>
          <a:lstStyle/>
          <a:p>
            <a:r>
              <a:rPr lang="en-US" sz="3200" dirty="0"/>
              <a:t>Recommendation 1: Consider PCA initialization for t-SNE and UMAP</a:t>
            </a:r>
          </a:p>
        </p:txBody>
      </p:sp>
      <p:pic>
        <p:nvPicPr>
          <p:cNvPr id="6" name="Picture 5">
            <a:extLst>
              <a:ext uri="{FF2B5EF4-FFF2-40B4-BE49-F238E27FC236}">
                <a16:creationId xmlns:a16="http://schemas.microsoft.com/office/drawing/2014/main" id="{9CAF65D1-4D9D-0D42-B3F4-56714864FBD0}"/>
              </a:ext>
            </a:extLst>
          </p:cNvPr>
          <p:cNvPicPr>
            <a:picLocks noChangeAspect="1"/>
          </p:cNvPicPr>
          <p:nvPr/>
        </p:nvPicPr>
        <p:blipFill>
          <a:blip r:embed="rId3"/>
          <a:stretch>
            <a:fillRect/>
          </a:stretch>
        </p:blipFill>
        <p:spPr>
          <a:xfrm>
            <a:off x="9005513" y="2846908"/>
            <a:ext cx="2663638" cy="2424579"/>
          </a:xfrm>
          <a:prstGeom prst="rect">
            <a:avLst/>
          </a:prstGeom>
        </p:spPr>
      </p:pic>
      <p:pic>
        <p:nvPicPr>
          <p:cNvPr id="8" name="Picture 7">
            <a:extLst>
              <a:ext uri="{FF2B5EF4-FFF2-40B4-BE49-F238E27FC236}">
                <a16:creationId xmlns:a16="http://schemas.microsoft.com/office/drawing/2014/main" id="{D8EDE67F-87E3-FA4F-B3C2-6E4E4B8440F1}"/>
              </a:ext>
            </a:extLst>
          </p:cNvPr>
          <p:cNvPicPr>
            <a:picLocks noChangeAspect="1"/>
          </p:cNvPicPr>
          <p:nvPr/>
        </p:nvPicPr>
        <p:blipFill>
          <a:blip r:embed="rId4"/>
          <a:stretch>
            <a:fillRect/>
          </a:stretch>
        </p:blipFill>
        <p:spPr>
          <a:xfrm>
            <a:off x="6254142" y="2825740"/>
            <a:ext cx="2454275" cy="2466917"/>
          </a:xfrm>
          <a:prstGeom prst="rect">
            <a:avLst/>
          </a:prstGeom>
        </p:spPr>
      </p:pic>
      <p:sp>
        <p:nvSpPr>
          <p:cNvPr id="9" name="TextBox 8">
            <a:extLst>
              <a:ext uri="{FF2B5EF4-FFF2-40B4-BE49-F238E27FC236}">
                <a16:creationId xmlns:a16="http://schemas.microsoft.com/office/drawing/2014/main" id="{BE0736E7-D015-804D-8321-3D18E30070D8}"/>
              </a:ext>
            </a:extLst>
          </p:cNvPr>
          <p:cNvSpPr txBox="1"/>
          <p:nvPr/>
        </p:nvSpPr>
        <p:spPr>
          <a:xfrm>
            <a:off x="9005513" y="2649071"/>
            <a:ext cx="340193" cy="537882"/>
          </a:xfrm>
          <a:prstGeom prst="rect">
            <a:avLst/>
          </a:prstGeom>
          <a:solidFill>
            <a:schemeClr val="bg1"/>
          </a:solid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b</a:t>
            </a:r>
          </a:p>
        </p:txBody>
      </p:sp>
      <p:sp>
        <p:nvSpPr>
          <p:cNvPr id="10" name="TextBox 9">
            <a:extLst>
              <a:ext uri="{FF2B5EF4-FFF2-40B4-BE49-F238E27FC236}">
                <a16:creationId xmlns:a16="http://schemas.microsoft.com/office/drawing/2014/main" id="{FACDA8D5-7002-EA43-93A7-4CFD3F09B087}"/>
              </a:ext>
            </a:extLst>
          </p:cNvPr>
          <p:cNvSpPr txBox="1"/>
          <p:nvPr/>
        </p:nvSpPr>
        <p:spPr>
          <a:xfrm>
            <a:off x="6092778" y="2649071"/>
            <a:ext cx="340193" cy="537882"/>
          </a:xfrm>
          <a:prstGeom prst="rect">
            <a:avLst/>
          </a:prstGeom>
          <a:solidFill>
            <a:schemeClr val="bg1"/>
          </a:solid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a:t>
            </a:r>
          </a:p>
        </p:txBody>
      </p:sp>
      <p:sp>
        <p:nvSpPr>
          <p:cNvPr id="12" name="TextBox 11">
            <a:extLst>
              <a:ext uri="{FF2B5EF4-FFF2-40B4-BE49-F238E27FC236}">
                <a16:creationId xmlns:a16="http://schemas.microsoft.com/office/drawing/2014/main" id="{7D3A1E2F-EC59-3949-9B59-BACACD4B5F40}"/>
              </a:ext>
            </a:extLst>
          </p:cNvPr>
          <p:cNvSpPr txBox="1"/>
          <p:nvPr/>
        </p:nvSpPr>
        <p:spPr>
          <a:xfrm>
            <a:off x="8081682" y="6602505"/>
            <a:ext cx="914400" cy="161364"/>
          </a:xfrm>
          <a:prstGeom prst="rect">
            <a:avLst/>
          </a:prstGeom>
          <a:noFill/>
          <a:ln>
            <a:noFill/>
          </a:ln>
        </p:spPr>
        <p:txBody>
          <a:bodyPr wrap="none" rtlCol="0" anchor="ctr" anchorCtr="0">
            <a:noAutofit/>
          </a:bodyPr>
          <a:lstStyle/>
          <a:p>
            <a:pPr>
              <a:spcAft>
                <a:spcPts val="600"/>
              </a:spcAft>
            </a:pPr>
            <a:r>
              <a:rPr lang="en-US" sz="1400" dirty="0">
                <a:latin typeface="Helvetica" charset="0"/>
                <a:ea typeface="Times New Roman" charset="0"/>
                <a:cs typeface="Arial" charset="0"/>
              </a:rPr>
              <a:t>(Images from Kobak and Berens, 2019)</a:t>
            </a:r>
          </a:p>
        </p:txBody>
      </p:sp>
    </p:spTree>
    <p:extLst>
      <p:ext uri="{BB962C8B-B14F-4D97-AF65-F5344CB8AC3E}">
        <p14:creationId xmlns:p14="http://schemas.microsoft.com/office/powerpoint/2010/main" val="905428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449589-CEAE-A946-9D22-DAA336C2F1A0}"/>
              </a:ext>
            </a:extLst>
          </p:cNvPr>
          <p:cNvSpPr>
            <a:spLocks noGrp="1"/>
          </p:cNvSpPr>
          <p:nvPr>
            <p:ph type="body" sz="quarter" idx="10"/>
          </p:nvPr>
        </p:nvSpPr>
        <p:spPr>
          <a:xfrm>
            <a:off x="838200" y="1876483"/>
            <a:ext cx="10515600" cy="4090351"/>
          </a:xfrm>
        </p:spPr>
        <p:txBody>
          <a:bodyPr/>
          <a:lstStyle/>
          <a:p>
            <a:r>
              <a:rPr lang="en-US" dirty="0"/>
              <a:t>Data is sparser than bulk RNA-</a:t>
            </a:r>
            <a:r>
              <a:rPr lang="en-US" dirty="0" err="1"/>
              <a:t>seq</a:t>
            </a:r>
            <a:endParaRPr lang="en-US" dirty="0"/>
          </a:p>
          <a:p>
            <a:endParaRPr lang="en-US" sz="1100" dirty="0"/>
          </a:p>
          <a:p>
            <a:r>
              <a:rPr lang="en-US" dirty="0"/>
              <a:t>High dimensionality</a:t>
            </a:r>
          </a:p>
          <a:p>
            <a:pPr marL="0" indent="0">
              <a:buNone/>
            </a:pPr>
            <a:endParaRPr lang="en-US" sz="1100" dirty="0"/>
          </a:p>
          <a:p>
            <a:r>
              <a:rPr lang="en-US" dirty="0"/>
              <a:t>Few replicates, if any</a:t>
            </a:r>
          </a:p>
          <a:p>
            <a:endParaRPr lang="en-US" sz="1100" dirty="0"/>
          </a:p>
          <a:p>
            <a:r>
              <a:rPr lang="en-US" dirty="0"/>
              <a:t>Technical noise, batch effects, …</a:t>
            </a:r>
          </a:p>
          <a:p>
            <a:endParaRPr lang="en-US" sz="1100" dirty="0"/>
          </a:p>
          <a:p>
            <a:r>
              <a:rPr lang="en-US" dirty="0"/>
              <a:t>Nonlinear gene expression dynamics</a:t>
            </a:r>
          </a:p>
          <a:p>
            <a:endParaRPr lang="en-US" dirty="0"/>
          </a:p>
        </p:txBody>
      </p:sp>
      <p:sp>
        <p:nvSpPr>
          <p:cNvPr id="3" name="Title 2">
            <a:extLst>
              <a:ext uri="{FF2B5EF4-FFF2-40B4-BE49-F238E27FC236}">
                <a16:creationId xmlns:a16="http://schemas.microsoft.com/office/drawing/2014/main" id="{E4C7970A-F609-E245-BA48-96788D762774}"/>
              </a:ext>
            </a:extLst>
          </p:cNvPr>
          <p:cNvSpPr>
            <a:spLocks noGrp="1"/>
          </p:cNvSpPr>
          <p:nvPr>
            <p:ph type="title"/>
          </p:nvPr>
        </p:nvSpPr>
        <p:spPr/>
        <p:txBody>
          <a:bodyPr>
            <a:normAutofit/>
          </a:bodyPr>
          <a:lstStyle/>
          <a:p>
            <a:r>
              <a:rPr lang="en-US" sz="3200" dirty="0" err="1"/>
              <a:t>scRNA-seq</a:t>
            </a:r>
            <a:r>
              <a:rPr lang="en-US" sz="3200" dirty="0"/>
              <a:t> analysis = </a:t>
            </a:r>
            <a:br>
              <a:rPr lang="en-US" sz="3200" dirty="0"/>
            </a:br>
            <a:r>
              <a:rPr lang="en-US" sz="3200" dirty="0"/>
              <a:t>Challenges with bulk RNA-</a:t>
            </a:r>
            <a:r>
              <a:rPr lang="en-US" sz="3200" dirty="0" err="1"/>
              <a:t>seq</a:t>
            </a:r>
            <a:r>
              <a:rPr lang="en-US" sz="3200" dirty="0"/>
              <a:t> analysis + More</a:t>
            </a:r>
          </a:p>
        </p:txBody>
      </p:sp>
      <p:graphicFrame>
        <p:nvGraphicFramePr>
          <p:cNvPr id="4" name="Table 3">
            <a:extLst>
              <a:ext uri="{FF2B5EF4-FFF2-40B4-BE49-F238E27FC236}">
                <a16:creationId xmlns:a16="http://schemas.microsoft.com/office/drawing/2014/main" id="{2E5A0F87-D0A6-C842-A4D6-A28A9CFF2EB0}"/>
              </a:ext>
            </a:extLst>
          </p:cNvPr>
          <p:cNvGraphicFramePr>
            <a:graphicFrameLocks noGrp="1"/>
          </p:cNvGraphicFramePr>
          <p:nvPr>
            <p:extLst>
              <p:ext uri="{D42A27DB-BD31-4B8C-83A1-F6EECF244321}">
                <p14:modId xmlns:p14="http://schemas.microsoft.com/office/powerpoint/2010/main" val="507952746"/>
              </p:ext>
            </p:extLst>
          </p:nvPr>
        </p:nvGraphicFramePr>
        <p:xfrm>
          <a:off x="6983504" y="2494678"/>
          <a:ext cx="4370296" cy="2194560"/>
        </p:xfrm>
        <a:graphic>
          <a:graphicData uri="http://schemas.openxmlformats.org/drawingml/2006/table">
            <a:tbl>
              <a:tblPr firstRow="1" bandRow="1">
                <a:tableStyleId>{5C22544A-7EE6-4342-B048-85BDC9FD1C3A}</a:tableStyleId>
              </a:tblPr>
              <a:tblGrid>
                <a:gridCol w="1092574">
                  <a:extLst>
                    <a:ext uri="{9D8B030D-6E8A-4147-A177-3AD203B41FA5}">
                      <a16:colId xmlns:a16="http://schemas.microsoft.com/office/drawing/2014/main" val="1427618780"/>
                    </a:ext>
                  </a:extLst>
                </a:gridCol>
                <a:gridCol w="1092574">
                  <a:extLst>
                    <a:ext uri="{9D8B030D-6E8A-4147-A177-3AD203B41FA5}">
                      <a16:colId xmlns:a16="http://schemas.microsoft.com/office/drawing/2014/main" val="3775304204"/>
                    </a:ext>
                  </a:extLst>
                </a:gridCol>
                <a:gridCol w="1092574">
                  <a:extLst>
                    <a:ext uri="{9D8B030D-6E8A-4147-A177-3AD203B41FA5}">
                      <a16:colId xmlns:a16="http://schemas.microsoft.com/office/drawing/2014/main" val="2859612255"/>
                    </a:ext>
                  </a:extLst>
                </a:gridCol>
                <a:gridCol w="1092574">
                  <a:extLst>
                    <a:ext uri="{9D8B030D-6E8A-4147-A177-3AD203B41FA5}">
                      <a16:colId xmlns:a16="http://schemas.microsoft.com/office/drawing/2014/main" val="3293868992"/>
                    </a:ext>
                  </a:extLst>
                </a:gridCol>
              </a:tblGrid>
              <a:tr h="355185">
                <a:tc>
                  <a:txBody>
                    <a:bodyPr/>
                    <a:lstStyle/>
                    <a:p>
                      <a:pPr algn="ctr"/>
                      <a:r>
                        <a:rPr lang="en-US" dirty="0"/>
                        <a:t>Gene</a:t>
                      </a:r>
                    </a:p>
                  </a:txBody>
                  <a:tcPr/>
                </a:tc>
                <a:tc>
                  <a:txBody>
                    <a:bodyPr/>
                    <a:lstStyle/>
                    <a:p>
                      <a:pPr algn="ctr"/>
                      <a:r>
                        <a:rPr lang="en-US" dirty="0"/>
                        <a:t>Cell #1</a:t>
                      </a:r>
                    </a:p>
                  </a:txBody>
                  <a:tcPr/>
                </a:tc>
                <a:tc>
                  <a:txBody>
                    <a:bodyPr/>
                    <a:lstStyle/>
                    <a:p>
                      <a:pPr algn="ctr"/>
                      <a:r>
                        <a:rPr lang="en-US" dirty="0"/>
                        <a:t>…</a:t>
                      </a:r>
                    </a:p>
                  </a:txBody>
                  <a:tcPr/>
                </a:tc>
                <a:tc>
                  <a:txBody>
                    <a:bodyPr/>
                    <a:lstStyle/>
                    <a:p>
                      <a:pPr algn="ctr"/>
                      <a:r>
                        <a:rPr lang="en-US" dirty="0"/>
                        <a:t>Cell #10X</a:t>
                      </a:r>
                    </a:p>
                  </a:txBody>
                  <a:tcPr/>
                </a:tc>
                <a:extLst>
                  <a:ext uri="{0D108BD9-81ED-4DB2-BD59-A6C34878D82A}">
                    <a16:rowId xmlns:a16="http://schemas.microsoft.com/office/drawing/2014/main" val="3969308427"/>
                  </a:ext>
                </a:extLst>
              </a:tr>
              <a:tr h="355185">
                <a:tc>
                  <a:txBody>
                    <a:bodyPr/>
                    <a:lstStyle/>
                    <a:p>
                      <a:pPr algn="ctr"/>
                      <a:r>
                        <a:rPr lang="en-US" dirty="0"/>
                        <a:t>Gene #1</a:t>
                      </a:r>
                    </a:p>
                  </a:txBody>
                  <a:tcPr/>
                </a:tc>
                <a:tc>
                  <a:txBody>
                    <a:bodyPr/>
                    <a:lstStyle/>
                    <a:p>
                      <a:pPr algn="ctr"/>
                      <a:r>
                        <a:rPr lang="en-US" dirty="0"/>
                        <a:t>7</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3909992209"/>
                  </a:ext>
                </a:extLst>
              </a:tr>
              <a:tr h="355185">
                <a:tc>
                  <a:txBody>
                    <a:bodyPr/>
                    <a:lstStyle/>
                    <a:p>
                      <a:pPr algn="ctr"/>
                      <a:r>
                        <a:rPr lang="en-US" dirty="0"/>
                        <a:t>Gene #2</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3</a:t>
                      </a:r>
                    </a:p>
                  </a:txBody>
                  <a:tcPr/>
                </a:tc>
                <a:extLst>
                  <a:ext uri="{0D108BD9-81ED-4DB2-BD59-A6C34878D82A}">
                    <a16:rowId xmlns:a16="http://schemas.microsoft.com/office/drawing/2014/main" val="2457302959"/>
                  </a:ext>
                </a:extLst>
              </a:tr>
              <a:tr h="355185">
                <a:tc>
                  <a:txBody>
                    <a:bodyPr/>
                    <a:lstStyle/>
                    <a:p>
                      <a:pPr algn="ctr"/>
                      <a:r>
                        <a:rPr lang="en-US" dirty="0"/>
                        <a:t>…</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94493479"/>
                  </a:ext>
                </a:extLst>
              </a:tr>
              <a:tr h="355185">
                <a:tc>
                  <a:txBody>
                    <a:bodyPr/>
                    <a:lstStyle/>
                    <a:p>
                      <a:pPr algn="ctr"/>
                      <a:r>
                        <a:rPr lang="en-US" dirty="0"/>
                        <a:t>…</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2713634531"/>
                  </a:ext>
                </a:extLst>
              </a:tr>
              <a:tr h="355185">
                <a:tc>
                  <a:txBody>
                    <a:bodyPr/>
                    <a:lstStyle/>
                    <a:p>
                      <a:pPr algn="ctr"/>
                      <a:r>
                        <a:rPr lang="en-US" dirty="0"/>
                        <a:t>Gene #N</a:t>
                      </a:r>
                    </a:p>
                  </a:txBody>
                  <a:tcPr/>
                </a:tc>
                <a:tc>
                  <a:txBody>
                    <a:bodyPr/>
                    <a:lstStyle/>
                    <a:p>
                      <a:pPr algn="ctr"/>
                      <a:r>
                        <a:rPr lang="en-US" dirty="0"/>
                        <a:t>4</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871595677"/>
                  </a:ext>
                </a:extLst>
              </a:tr>
            </a:tbl>
          </a:graphicData>
        </a:graphic>
      </p:graphicFrame>
    </p:spTree>
    <p:extLst>
      <p:ext uri="{BB962C8B-B14F-4D97-AF65-F5344CB8AC3E}">
        <p14:creationId xmlns:p14="http://schemas.microsoft.com/office/powerpoint/2010/main" val="13826057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EDC2D-990A-BC41-93F5-8AF02DD57727}"/>
              </a:ext>
            </a:extLst>
          </p:cNvPr>
          <p:cNvSpPr>
            <a:spLocks noGrp="1"/>
          </p:cNvSpPr>
          <p:nvPr>
            <p:ph type="title"/>
          </p:nvPr>
        </p:nvSpPr>
        <p:spPr/>
        <p:txBody>
          <a:bodyPr>
            <a:noAutofit/>
          </a:bodyPr>
          <a:lstStyle/>
          <a:p>
            <a:r>
              <a:rPr lang="en-US" sz="2800" dirty="0"/>
              <a:t>Recommendation 2: Consider using an MDS plot of class means in conjunction with t-SNE or UMAP plots (Kobak et al, 2019)</a:t>
            </a:r>
          </a:p>
        </p:txBody>
      </p:sp>
      <p:sp>
        <p:nvSpPr>
          <p:cNvPr id="5" name="Text Placeholder 4">
            <a:extLst>
              <a:ext uri="{FF2B5EF4-FFF2-40B4-BE49-F238E27FC236}">
                <a16:creationId xmlns:a16="http://schemas.microsoft.com/office/drawing/2014/main" id="{6D79EDE0-B155-154F-A0F2-C6E3488061A2}"/>
              </a:ext>
            </a:extLst>
          </p:cNvPr>
          <p:cNvSpPr>
            <a:spLocks noGrp="1"/>
          </p:cNvSpPr>
          <p:nvPr>
            <p:ph type="body" sz="quarter" idx="10"/>
          </p:nvPr>
        </p:nvSpPr>
        <p:spPr>
          <a:xfrm>
            <a:off x="838200" y="1876483"/>
            <a:ext cx="3558988" cy="3358868"/>
          </a:xfrm>
        </p:spPr>
        <p:txBody>
          <a:bodyPr/>
          <a:lstStyle/>
          <a:p>
            <a:pPr marL="514350" indent="-514350">
              <a:buFont typeface="+mj-lt"/>
              <a:buAutoNum type="alphaLcPeriod"/>
            </a:pPr>
            <a:r>
              <a:rPr lang="en-US" dirty="0"/>
              <a:t>MDS of class means highlights the global structure</a:t>
            </a:r>
          </a:p>
          <a:p>
            <a:pPr marL="514350" indent="-514350">
              <a:buFont typeface="+mj-lt"/>
              <a:buAutoNum type="alphaLcPeriod"/>
            </a:pPr>
            <a:endParaRPr lang="en-US" dirty="0"/>
          </a:p>
          <a:p>
            <a:pPr marL="514350" indent="-514350">
              <a:buFont typeface="+mj-lt"/>
              <a:buAutoNum type="alphaLcPeriod"/>
            </a:pPr>
            <a:r>
              <a:rPr lang="en-US" dirty="0"/>
              <a:t>t-SNE or UMAP highlights the local structures</a:t>
            </a:r>
          </a:p>
        </p:txBody>
      </p:sp>
      <p:pic>
        <p:nvPicPr>
          <p:cNvPr id="7" name="Picture 6">
            <a:extLst>
              <a:ext uri="{FF2B5EF4-FFF2-40B4-BE49-F238E27FC236}">
                <a16:creationId xmlns:a16="http://schemas.microsoft.com/office/drawing/2014/main" id="{A9E7840B-180D-A143-879B-AD3AF7441EFC}"/>
              </a:ext>
            </a:extLst>
          </p:cNvPr>
          <p:cNvPicPr>
            <a:picLocks noChangeAspect="1"/>
          </p:cNvPicPr>
          <p:nvPr/>
        </p:nvPicPr>
        <p:blipFill>
          <a:blip r:embed="rId2"/>
          <a:stretch>
            <a:fillRect/>
          </a:stretch>
        </p:blipFill>
        <p:spPr>
          <a:xfrm>
            <a:off x="8343900" y="2209052"/>
            <a:ext cx="3009900" cy="3327400"/>
          </a:xfrm>
          <a:prstGeom prst="rect">
            <a:avLst/>
          </a:prstGeom>
        </p:spPr>
      </p:pic>
      <p:pic>
        <p:nvPicPr>
          <p:cNvPr id="9" name="Picture 8">
            <a:extLst>
              <a:ext uri="{FF2B5EF4-FFF2-40B4-BE49-F238E27FC236}">
                <a16:creationId xmlns:a16="http://schemas.microsoft.com/office/drawing/2014/main" id="{B70C2E37-7D24-F544-8643-AFEC5E3E6E51}"/>
              </a:ext>
            </a:extLst>
          </p:cNvPr>
          <p:cNvPicPr>
            <a:picLocks noChangeAspect="1"/>
          </p:cNvPicPr>
          <p:nvPr/>
        </p:nvPicPr>
        <p:blipFill rotWithShape="1">
          <a:blip r:embed="rId3"/>
          <a:srcRect t="23684"/>
          <a:stretch/>
        </p:blipFill>
        <p:spPr>
          <a:xfrm>
            <a:off x="4856630" y="2407025"/>
            <a:ext cx="3352800" cy="2578099"/>
          </a:xfrm>
          <a:prstGeom prst="rect">
            <a:avLst/>
          </a:prstGeom>
        </p:spPr>
      </p:pic>
      <p:sp>
        <p:nvSpPr>
          <p:cNvPr id="10" name="TextBox 9">
            <a:extLst>
              <a:ext uri="{FF2B5EF4-FFF2-40B4-BE49-F238E27FC236}">
                <a16:creationId xmlns:a16="http://schemas.microsoft.com/office/drawing/2014/main" id="{3607B4CE-9409-7F4C-973F-1193A64E2A6B}"/>
              </a:ext>
            </a:extLst>
          </p:cNvPr>
          <p:cNvSpPr txBox="1"/>
          <p:nvPr/>
        </p:nvSpPr>
        <p:spPr>
          <a:xfrm>
            <a:off x="4681819" y="2209052"/>
            <a:ext cx="508746" cy="386230"/>
          </a:xfrm>
          <a:prstGeom prst="rect">
            <a:avLst/>
          </a:prstGeom>
          <a:noFill/>
          <a:ln>
            <a:noFill/>
          </a:ln>
        </p:spPr>
        <p:txBody>
          <a:bodyPr wrap="square" rtlCol="0" anchor="ctr" anchorCtr="0">
            <a:noAutofit/>
          </a:bodyPr>
          <a:lstStyle/>
          <a:p>
            <a:pPr>
              <a:spcAft>
                <a:spcPts val="600"/>
              </a:spcAft>
            </a:pPr>
            <a:r>
              <a:rPr lang="en-US" sz="2000" b="1" dirty="0">
                <a:latin typeface="Helvetica" charset="0"/>
                <a:ea typeface="Times New Roman" charset="0"/>
                <a:cs typeface="Arial" charset="0"/>
              </a:rPr>
              <a:t>a</a:t>
            </a:r>
          </a:p>
        </p:txBody>
      </p:sp>
      <p:sp>
        <p:nvSpPr>
          <p:cNvPr id="11" name="TextBox 10">
            <a:extLst>
              <a:ext uri="{FF2B5EF4-FFF2-40B4-BE49-F238E27FC236}">
                <a16:creationId xmlns:a16="http://schemas.microsoft.com/office/drawing/2014/main" id="{12591CA4-795D-8246-AD60-030D725E2387}"/>
              </a:ext>
            </a:extLst>
          </p:cNvPr>
          <p:cNvSpPr txBox="1"/>
          <p:nvPr/>
        </p:nvSpPr>
        <p:spPr>
          <a:xfrm>
            <a:off x="8264338" y="2209052"/>
            <a:ext cx="508746" cy="386230"/>
          </a:xfrm>
          <a:prstGeom prst="rect">
            <a:avLst/>
          </a:prstGeom>
          <a:noFill/>
          <a:ln>
            <a:noFill/>
          </a:ln>
        </p:spPr>
        <p:txBody>
          <a:bodyPr wrap="square" rtlCol="0" anchor="ctr" anchorCtr="0">
            <a:noAutofit/>
          </a:bodyPr>
          <a:lstStyle/>
          <a:p>
            <a:pPr>
              <a:spcAft>
                <a:spcPts val="600"/>
              </a:spcAft>
            </a:pPr>
            <a:r>
              <a:rPr lang="en-US" sz="2000" b="1" dirty="0">
                <a:latin typeface="Helvetica" charset="0"/>
                <a:ea typeface="Times New Roman" charset="0"/>
                <a:cs typeface="Arial" charset="0"/>
              </a:rPr>
              <a:t>b</a:t>
            </a:r>
          </a:p>
        </p:txBody>
      </p:sp>
      <p:sp>
        <p:nvSpPr>
          <p:cNvPr id="12" name="TextBox 11">
            <a:extLst>
              <a:ext uri="{FF2B5EF4-FFF2-40B4-BE49-F238E27FC236}">
                <a16:creationId xmlns:a16="http://schemas.microsoft.com/office/drawing/2014/main" id="{6400F282-1684-9348-B4E5-5F4001FEBAB8}"/>
              </a:ext>
            </a:extLst>
          </p:cNvPr>
          <p:cNvSpPr txBox="1"/>
          <p:nvPr/>
        </p:nvSpPr>
        <p:spPr>
          <a:xfrm>
            <a:off x="8081682" y="6602505"/>
            <a:ext cx="914400" cy="161364"/>
          </a:xfrm>
          <a:prstGeom prst="rect">
            <a:avLst/>
          </a:prstGeom>
          <a:noFill/>
          <a:ln>
            <a:noFill/>
          </a:ln>
        </p:spPr>
        <p:txBody>
          <a:bodyPr wrap="none" rtlCol="0" anchor="ctr" anchorCtr="0">
            <a:noAutofit/>
          </a:bodyPr>
          <a:lstStyle/>
          <a:p>
            <a:pPr>
              <a:spcAft>
                <a:spcPts val="600"/>
              </a:spcAft>
            </a:pPr>
            <a:r>
              <a:rPr lang="en-US" sz="1400" dirty="0">
                <a:latin typeface="Helvetica" charset="0"/>
                <a:ea typeface="Times New Roman" charset="0"/>
                <a:cs typeface="Arial" charset="0"/>
              </a:rPr>
              <a:t>(Images from Kobak and Berens, 2019)</a:t>
            </a:r>
          </a:p>
        </p:txBody>
      </p:sp>
      <p:cxnSp>
        <p:nvCxnSpPr>
          <p:cNvPr id="14" name="Straight Arrow Connector 13">
            <a:extLst>
              <a:ext uri="{FF2B5EF4-FFF2-40B4-BE49-F238E27FC236}">
                <a16:creationId xmlns:a16="http://schemas.microsoft.com/office/drawing/2014/main" id="{1537474E-EAC6-AF46-8BCA-84264475459B}"/>
              </a:ext>
            </a:extLst>
          </p:cNvPr>
          <p:cNvCxnSpPr/>
          <p:nvPr/>
        </p:nvCxnSpPr>
        <p:spPr>
          <a:xfrm>
            <a:off x="4856630" y="5235351"/>
            <a:ext cx="3352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BEF3904-1932-DD4B-99D6-0CB8C131F8B6}"/>
              </a:ext>
            </a:extLst>
          </p:cNvPr>
          <p:cNvCxnSpPr>
            <a:cxnSpLocks/>
          </p:cNvCxnSpPr>
          <p:nvPr/>
        </p:nvCxnSpPr>
        <p:spPr>
          <a:xfrm flipV="1">
            <a:off x="4847666" y="2608729"/>
            <a:ext cx="8964" cy="2617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9908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BC76F5-6E7F-8B42-9285-B45D371A2F9E}"/>
              </a:ext>
            </a:extLst>
          </p:cNvPr>
          <p:cNvPicPr>
            <a:picLocks noChangeAspect="1"/>
          </p:cNvPicPr>
          <p:nvPr/>
        </p:nvPicPr>
        <p:blipFill rotWithShape="1">
          <a:blip r:embed="rId3"/>
          <a:srcRect l="3123" r="52434"/>
          <a:stretch/>
        </p:blipFill>
        <p:spPr>
          <a:xfrm>
            <a:off x="6494928" y="1445233"/>
            <a:ext cx="4101352" cy="2565400"/>
          </a:xfrm>
          <a:prstGeom prst="rect">
            <a:avLst/>
          </a:prstGeom>
        </p:spPr>
      </p:pic>
      <p:pic>
        <p:nvPicPr>
          <p:cNvPr id="6" name="Picture 5">
            <a:extLst>
              <a:ext uri="{FF2B5EF4-FFF2-40B4-BE49-F238E27FC236}">
                <a16:creationId xmlns:a16="http://schemas.microsoft.com/office/drawing/2014/main" id="{5E69B0B9-756B-4747-B1C6-AB229E5822AE}"/>
              </a:ext>
            </a:extLst>
          </p:cNvPr>
          <p:cNvPicPr>
            <a:picLocks noChangeAspect="1"/>
          </p:cNvPicPr>
          <p:nvPr/>
        </p:nvPicPr>
        <p:blipFill rotWithShape="1">
          <a:blip r:embed="rId3"/>
          <a:srcRect l="52308" t="12085"/>
          <a:stretch/>
        </p:blipFill>
        <p:spPr>
          <a:xfrm>
            <a:off x="6494928" y="4034119"/>
            <a:ext cx="4289613" cy="1811611"/>
          </a:xfrm>
          <a:prstGeom prst="rect">
            <a:avLst/>
          </a:prstGeom>
        </p:spPr>
      </p:pic>
      <p:sp>
        <p:nvSpPr>
          <p:cNvPr id="2" name="Text Placeholder 1">
            <a:extLst>
              <a:ext uri="{FF2B5EF4-FFF2-40B4-BE49-F238E27FC236}">
                <a16:creationId xmlns:a16="http://schemas.microsoft.com/office/drawing/2014/main" id="{4B49A05B-2564-2647-B16A-17F830AA0A0E}"/>
              </a:ext>
            </a:extLst>
          </p:cNvPr>
          <p:cNvSpPr>
            <a:spLocks noGrp="1"/>
          </p:cNvSpPr>
          <p:nvPr>
            <p:ph type="body" sz="quarter" idx="10"/>
          </p:nvPr>
        </p:nvSpPr>
        <p:spPr>
          <a:xfrm>
            <a:off x="824753" y="2145423"/>
            <a:ext cx="3599329" cy="3061351"/>
          </a:xfrm>
        </p:spPr>
        <p:txBody>
          <a:bodyPr/>
          <a:lstStyle/>
          <a:p>
            <a:r>
              <a:rPr lang="en-US" sz="2400" dirty="0"/>
              <a:t>Consider quantifying distortion</a:t>
            </a:r>
          </a:p>
          <a:p>
            <a:endParaRPr lang="en-US" sz="700" dirty="0"/>
          </a:p>
          <a:p>
            <a:r>
              <a:rPr lang="en-US" sz="2400" dirty="0"/>
              <a:t>Verify all hypothesis by analysis in higher dimensions</a:t>
            </a:r>
          </a:p>
          <a:p>
            <a:endParaRPr lang="en-US" sz="900" dirty="0"/>
          </a:p>
          <a:p>
            <a:r>
              <a:rPr lang="en-US" sz="2400" dirty="0"/>
              <a:t>=&gt; clustering not done in t-SNE space</a:t>
            </a:r>
          </a:p>
        </p:txBody>
      </p:sp>
      <p:sp>
        <p:nvSpPr>
          <p:cNvPr id="3" name="Title 2">
            <a:extLst>
              <a:ext uri="{FF2B5EF4-FFF2-40B4-BE49-F238E27FC236}">
                <a16:creationId xmlns:a16="http://schemas.microsoft.com/office/drawing/2014/main" id="{F1B6A278-DED3-BF42-889C-5F7DE62432AE}"/>
              </a:ext>
            </a:extLst>
          </p:cNvPr>
          <p:cNvSpPr>
            <a:spLocks noGrp="1"/>
          </p:cNvSpPr>
          <p:nvPr>
            <p:ph type="title"/>
          </p:nvPr>
        </p:nvSpPr>
        <p:spPr/>
        <p:txBody>
          <a:bodyPr>
            <a:normAutofit/>
          </a:bodyPr>
          <a:lstStyle/>
          <a:p>
            <a:r>
              <a:rPr lang="en-US" sz="3600" dirty="0"/>
              <a:t>Recommendation 3: Consider quantifying distortion in low-dimensional embedding</a:t>
            </a:r>
          </a:p>
        </p:txBody>
      </p:sp>
      <p:sp>
        <p:nvSpPr>
          <p:cNvPr id="7" name="TextBox 6">
            <a:extLst>
              <a:ext uri="{FF2B5EF4-FFF2-40B4-BE49-F238E27FC236}">
                <a16:creationId xmlns:a16="http://schemas.microsoft.com/office/drawing/2014/main" id="{54567948-E90D-3049-9944-857FBAD96EAF}"/>
              </a:ext>
            </a:extLst>
          </p:cNvPr>
          <p:cNvSpPr txBox="1"/>
          <p:nvPr/>
        </p:nvSpPr>
        <p:spPr>
          <a:xfrm>
            <a:off x="7377953" y="6589058"/>
            <a:ext cx="3110753" cy="249097"/>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(Image from Cooley et al, 2020)</a:t>
            </a:r>
          </a:p>
        </p:txBody>
      </p:sp>
    </p:spTree>
    <p:extLst>
      <p:ext uri="{BB962C8B-B14F-4D97-AF65-F5344CB8AC3E}">
        <p14:creationId xmlns:p14="http://schemas.microsoft.com/office/powerpoint/2010/main" val="17858127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D8A703-8C54-AE49-8FE5-25C6F3358328}"/>
              </a:ext>
            </a:extLst>
          </p:cNvPr>
          <p:cNvSpPr>
            <a:spLocks noGrp="1"/>
          </p:cNvSpPr>
          <p:nvPr>
            <p:ph type="body" sz="quarter" idx="10"/>
          </p:nvPr>
        </p:nvSpPr>
        <p:spPr>
          <a:xfrm>
            <a:off x="838200" y="1876483"/>
            <a:ext cx="4957482" cy="3484031"/>
          </a:xfrm>
        </p:spPr>
        <p:txBody>
          <a:bodyPr/>
          <a:lstStyle/>
          <a:p>
            <a:r>
              <a:rPr lang="en-US" dirty="0"/>
              <a:t>Rare cell type?</a:t>
            </a:r>
          </a:p>
          <a:p>
            <a:r>
              <a:rPr lang="en-US" dirty="0"/>
              <a:t>Distortion?</a:t>
            </a:r>
          </a:p>
          <a:p>
            <a:r>
              <a:rPr lang="en-US" dirty="0"/>
              <a:t>Doublets?</a:t>
            </a:r>
          </a:p>
          <a:p>
            <a:r>
              <a:rPr lang="en-US" dirty="0"/>
              <a:t>Dead cells?</a:t>
            </a:r>
          </a:p>
          <a:p>
            <a:r>
              <a:rPr lang="en-US" dirty="0"/>
              <a:t>Empty drops?</a:t>
            </a:r>
          </a:p>
          <a:p>
            <a:r>
              <a:rPr lang="en-US" dirty="0"/>
              <a:t>…</a:t>
            </a:r>
          </a:p>
          <a:p>
            <a:endParaRPr lang="en-US" dirty="0"/>
          </a:p>
        </p:txBody>
      </p:sp>
      <p:sp>
        <p:nvSpPr>
          <p:cNvPr id="3" name="Title 2">
            <a:extLst>
              <a:ext uri="{FF2B5EF4-FFF2-40B4-BE49-F238E27FC236}">
                <a16:creationId xmlns:a16="http://schemas.microsoft.com/office/drawing/2014/main" id="{17C3B82B-F65F-D141-B65A-CD1CADB003AB}"/>
              </a:ext>
            </a:extLst>
          </p:cNvPr>
          <p:cNvSpPr>
            <a:spLocks noGrp="1"/>
          </p:cNvSpPr>
          <p:nvPr>
            <p:ph type="title"/>
          </p:nvPr>
        </p:nvSpPr>
        <p:spPr/>
        <p:txBody>
          <a:bodyPr>
            <a:normAutofit/>
          </a:bodyPr>
          <a:lstStyle/>
          <a:p>
            <a:r>
              <a:rPr lang="en-US" sz="3600" dirty="0"/>
              <a:t>Patterns that we see in low-dimensional embedding can be new biology or artifacts </a:t>
            </a:r>
          </a:p>
        </p:txBody>
      </p:sp>
      <p:pic>
        <p:nvPicPr>
          <p:cNvPr id="6" name="Picture 5">
            <a:extLst>
              <a:ext uri="{FF2B5EF4-FFF2-40B4-BE49-F238E27FC236}">
                <a16:creationId xmlns:a16="http://schemas.microsoft.com/office/drawing/2014/main" id="{D3FF0847-5708-2D46-8897-2CF9FD0F5F7D}"/>
              </a:ext>
            </a:extLst>
          </p:cNvPr>
          <p:cNvPicPr>
            <a:picLocks noChangeAspect="1"/>
          </p:cNvPicPr>
          <p:nvPr/>
        </p:nvPicPr>
        <p:blipFill>
          <a:blip r:embed="rId2"/>
          <a:stretch>
            <a:fillRect/>
          </a:stretch>
        </p:blipFill>
        <p:spPr>
          <a:xfrm>
            <a:off x="8343900" y="2209052"/>
            <a:ext cx="3009900" cy="3327400"/>
          </a:xfrm>
          <a:prstGeom prst="rect">
            <a:avLst/>
          </a:prstGeom>
        </p:spPr>
      </p:pic>
      <p:pic>
        <p:nvPicPr>
          <p:cNvPr id="7" name="Picture 6">
            <a:extLst>
              <a:ext uri="{FF2B5EF4-FFF2-40B4-BE49-F238E27FC236}">
                <a16:creationId xmlns:a16="http://schemas.microsoft.com/office/drawing/2014/main" id="{72AE9FC1-11B5-A041-B5DF-1B67690954CD}"/>
              </a:ext>
            </a:extLst>
          </p:cNvPr>
          <p:cNvPicPr>
            <a:picLocks noChangeAspect="1"/>
          </p:cNvPicPr>
          <p:nvPr/>
        </p:nvPicPr>
        <p:blipFill rotWithShape="1">
          <a:blip r:embed="rId3"/>
          <a:srcRect t="23684"/>
          <a:stretch/>
        </p:blipFill>
        <p:spPr>
          <a:xfrm>
            <a:off x="4856630" y="2407025"/>
            <a:ext cx="3352800" cy="2578099"/>
          </a:xfrm>
          <a:prstGeom prst="rect">
            <a:avLst/>
          </a:prstGeom>
        </p:spPr>
      </p:pic>
      <p:sp>
        <p:nvSpPr>
          <p:cNvPr id="8" name="TextBox 7">
            <a:extLst>
              <a:ext uri="{FF2B5EF4-FFF2-40B4-BE49-F238E27FC236}">
                <a16:creationId xmlns:a16="http://schemas.microsoft.com/office/drawing/2014/main" id="{99EDCF64-CD68-4143-B1AA-3681E7F4DB3A}"/>
              </a:ext>
            </a:extLst>
          </p:cNvPr>
          <p:cNvSpPr txBox="1"/>
          <p:nvPr/>
        </p:nvSpPr>
        <p:spPr>
          <a:xfrm>
            <a:off x="4681819" y="2209052"/>
            <a:ext cx="508746" cy="386230"/>
          </a:xfrm>
          <a:prstGeom prst="rect">
            <a:avLst/>
          </a:prstGeom>
          <a:noFill/>
          <a:ln>
            <a:noFill/>
          </a:ln>
        </p:spPr>
        <p:txBody>
          <a:bodyPr wrap="square" rtlCol="0" anchor="ctr" anchorCtr="0">
            <a:noAutofit/>
          </a:bodyPr>
          <a:lstStyle/>
          <a:p>
            <a:pPr>
              <a:spcAft>
                <a:spcPts val="600"/>
              </a:spcAft>
            </a:pPr>
            <a:r>
              <a:rPr lang="en-US" sz="2000" b="1" dirty="0">
                <a:latin typeface="Helvetica" charset="0"/>
                <a:ea typeface="Times New Roman" charset="0"/>
                <a:cs typeface="Arial" charset="0"/>
              </a:rPr>
              <a:t>a</a:t>
            </a:r>
          </a:p>
        </p:txBody>
      </p:sp>
      <p:sp>
        <p:nvSpPr>
          <p:cNvPr id="9" name="TextBox 8">
            <a:extLst>
              <a:ext uri="{FF2B5EF4-FFF2-40B4-BE49-F238E27FC236}">
                <a16:creationId xmlns:a16="http://schemas.microsoft.com/office/drawing/2014/main" id="{E5003643-AF10-3D44-AF47-BC26D935077A}"/>
              </a:ext>
            </a:extLst>
          </p:cNvPr>
          <p:cNvSpPr txBox="1"/>
          <p:nvPr/>
        </p:nvSpPr>
        <p:spPr>
          <a:xfrm>
            <a:off x="8264338" y="2209052"/>
            <a:ext cx="508746" cy="386230"/>
          </a:xfrm>
          <a:prstGeom prst="rect">
            <a:avLst/>
          </a:prstGeom>
          <a:noFill/>
          <a:ln>
            <a:noFill/>
          </a:ln>
        </p:spPr>
        <p:txBody>
          <a:bodyPr wrap="square" rtlCol="0" anchor="ctr" anchorCtr="0">
            <a:noAutofit/>
          </a:bodyPr>
          <a:lstStyle/>
          <a:p>
            <a:pPr>
              <a:spcAft>
                <a:spcPts val="600"/>
              </a:spcAft>
            </a:pPr>
            <a:r>
              <a:rPr lang="en-US" sz="2000" b="1" dirty="0">
                <a:latin typeface="Helvetica" charset="0"/>
                <a:ea typeface="Times New Roman" charset="0"/>
                <a:cs typeface="Arial" charset="0"/>
              </a:rPr>
              <a:t>b</a:t>
            </a:r>
          </a:p>
        </p:txBody>
      </p:sp>
      <p:sp>
        <p:nvSpPr>
          <p:cNvPr id="10" name="TextBox 9">
            <a:extLst>
              <a:ext uri="{FF2B5EF4-FFF2-40B4-BE49-F238E27FC236}">
                <a16:creationId xmlns:a16="http://schemas.microsoft.com/office/drawing/2014/main" id="{88F6ED01-D579-AF4E-B259-0412AA3DEA3F}"/>
              </a:ext>
            </a:extLst>
          </p:cNvPr>
          <p:cNvSpPr txBox="1"/>
          <p:nvPr/>
        </p:nvSpPr>
        <p:spPr>
          <a:xfrm>
            <a:off x="8081682" y="6602505"/>
            <a:ext cx="914400" cy="161364"/>
          </a:xfrm>
          <a:prstGeom prst="rect">
            <a:avLst/>
          </a:prstGeom>
          <a:noFill/>
          <a:ln>
            <a:noFill/>
          </a:ln>
        </p:spPr>
        <p:txBody>
          <a:bodyPr wrap="none" rtlCol="0" anchor="ctr" anchorCtr="0">
            <a:noAutofit/>
          </a:bodyPr>
          <a:lstStyle/>
          <a:p>
            <a:pPr>
              <a:spcAft>
                <a:spcPts val="600"/>
              </a:spcAft>
            </a:pPr>
            <a:r>
              <a:rPr lang="en-US" sz="1400" dirty="0">
                <a:latin typeface="Helvetica" charset="0"/>
                <a:ea typeface="Times New Roman" charset="0"/>
                <a:cs typeface="Arial" charset="0"/>
              </a:rPr>
              <a:t>(Images from Kobak and Berens, 2019)</a:t>
            </a:r>
          </a:p>
        </p:txBody>
      </p:sp>
      <p:cxnSp>
        <p:nvCxnSpPr>
          <p:cNvPr id="11" name="Straight Arrow Connector 10">
            <a:extLst>
              <a:ext uri="{FF2B5EF4-FFF2-40B4-BE49-F238E27FC236}">
                <a16:creationId xmlns:a16="http://schemas.microsoft.com/office/drawing/2014/main" id="{00E384C6-77B7-E243-9405-276D5F7D1CFC}"/>
              </a:ext>
            </a:extLst>
          </p:cNvPr>
          <p:cNvCxnSpPr/>
          <p:nvPr/>
        </p:nvCxnSpPr>
        <p:spPr>
          <a:xfrm>
            <a:off x="4856630" y="5235351"/>
            <a:ext cx="3352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5473A73-1283-874D-9F5F-0250B0574D35}"/>
              </a:ext>
            </a:extLst>
          </p:cNvPr>
          <p:cNvCxnSpPr>
            <a:cxnSpLocks/>
          </p:cNvCxnSpPr>
          <p:nvPr/>
        </p:nvCxnSpPr>
        <p:spPr>
          <a:xfrm flipV="1">
            <a:off x="4847666" y="2608729"/>
            <a:ext cx="8964" cy="2617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7C8FC1A-84FE-5045-A826-EAC349856343}"/>
              </a:ext>
            </a:extLst>
          </p:cNvPr>
          <p:cNvSpPr/>
          <p:nvPr/>
        </p:nvSpPr>
        <p:spPr>
          <a:xfrm>
            <a:off x="8996082" y="3092824"/>
            <a:ext cx="201706" cy="349623"/>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B078B3BD-32F4-3C42-98DE-1020AB430C7B}"/>
              </a:ext>
            </a:extLst>
          </p:cNvPr>
          <p:cNvCxnSpPr>
            <a:stCxn id="14" idx="7"/>
          </p:cNvCxnSpPr>
          <p:nvPr/>
        </p:nvCxnSpPr>
        <p:spPr>
          <a:xfrm flipV="1">
            <a:off x="9168249" y="2209052"/>
            <a:ext cx="1656633" cy="934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C76B6BB-1011-264A-93EB-EDA2FCB7CC92}"/>
              </a:ext>
            </a:extLst>
          </p:cNvPr>
          <p:cNvSpPr txBox="1"/>
          <p:nvPr/>
        </p:nvSpPr>
        <p:spPr>
          <a:xfrm>
            <a:off x="10082649" y="1801905"/>
            <a:ext cx="914400" cy="52817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What’s that?</a:t>
            </a:r>
          </a:p>
        </p:txBody>
      </p:sp>
    </p:spTree>
    <p:extLst>
      <p:ext uri="{BB962C8B-B14F-4D97-AF65-F5344CB8AC3E}">
        <p14:creationId xmlns:p14="http://schemas.microsoft.com/office/powerpoint/2010/main" val="250596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11A0F-9835-2B4F-B63A-648A9CF893E1}"/>
              </a:ext>
            </a:extLst>
          </p:cNvPr>
          <p:cNvSpPr>
            <a:spLocks noGrp="1"/>
          </p:cNvSpPr>
          <p:nvPr>
            <p:ph type="title"/>
          </p:nvPr>
        </p:nvSpPr>
        <p:spPr/>
        <p:txBody>
          <a:bodyPr>
            <a:noAutofit/>
          </a:bodyPr>
          <a:lstStyle/>
          <a:p>
            <a:r>
              <a:rPr lang="en-US" sz="2800" dirty="0"/>
              <a:t>Additional consideration:</a:t>
            </a:r>
            <a:br>
              <a:rPr lang="en-US" sz="2800" dirty="0"/>
            </a:br>
            <a:r>
              <a:rPr lang="en-US" sz="2800" dirty="0"/>
              <a:t>Log-normalized </a:t>
            </a:r>
            <a:r>
              <a:rPr lang="en-US" sz="2800" dirty="0" err="1"/>
              <a:t>scRNA-seq</a:t>
            </a:r>
            <a:r>
              <a:rPr lang="en-US" sz="2800" dirty="0"/>
              <a:t> data violate assumptions underlying the regular PCA =&gt; GLM-PCA by Townes et al., 2019</a:t>
            </a:r>
          </a:p>
        </p:txBody>
      </p:sp>
      <p:pic>
        <p:nvPicPr>
          <p:cNvPr id="5" name="Picture 4">
            <a:extLst>
              <a:ext uri="{FF2B5EF4-FFF2-40B4-BE49-F238E27FC236}">
                <a16:creationId xmlns:a16="http://schemas.microsoft.com/office/drawing/2014/main" id="{BD973905-5613-E941-904E-D39BF7433E27}"/>
              </a:ext>
            </a:extLst>
          </p:cNvPr>
          <p:cNvPicPr>
            <a:picLocks noChangeAspect="1"/>
          </p:cNvPicPr>
          <p:nvPr/>
        </p:nvPicPr>
        <p:blipFill rotWithShape="1">
          <a:blip r:embed="rId3"/>
          <a:srcRect r="48922"/>
          <a:stretch/>
        </p:blipFill>
        <p:spPr>
          <a:xfrm>
            <a:off x="645459" y="1801906"/>
            <a:ext cx="2971803" cy="5056094"/>
          </a:xfrm>
          <a:prstGeom prst="rect">
            <a:avLst/>
          </a:prstGeom>
        </p:spPr>
      </p:pic>
      <p:pic>
        <p:nvPicPr>
          <p:cNvPr id="7" name="Picture 6">
            <a:extLst>
              <a:ext uri="{FF2B5EF4-FFF2-40B4-BE49-F238E27FC236}">
                <a16:creationId xmlns:a16="http://schemas.microsoft.com/office/drawing/2014/main" id="{7937AD94-6AD0-5846-9081-420F702C0E27}"/>
              </a:ext>
            </a:extLst>
          </p:cNvPr>
          <p:cNvPicPr>
            <a:picLocks noChangeAspect="1"/>
          </p:cNvPicPr>
          <p:nvPr/>
        </p:nvPicPr>
        <p:blipFill>
          <a:blip r:embed="rId4"/>
          <a:stretch>
            <a:fillRect/>
          </a:stretch>
        </p:blipFill>
        <p:spPr>
          <a:xfrm>
            <a:off x="4020671" y="2770094"/>
            <a:ext cx="7490012" cy="2138082"/>
          </a:xfrm>
          <a:prstGeom prst="rect">
            <a:avLst/>
          </a:prstGeom>
        </p:spPr>
      </p:pic>
      <p:sp>
        <p:nvSpPr>
          <p:cNvPr id="8" name="TextBox 7">
            <a:extLst>
              <a:ext uri="{FF2B5EF4-FFF2-40B4-BE49-F238E27FC236}">
                <a16:creationId xmlns:a16="http://schemas.microsoft.com/office/drawing/2014/main" id="{EE0E7453-8D37-EA4A-8D18-A51E2DC4478D}"/>
              </a:ext>
            </a:extLst>
          </p:cNvPr>
          <p:cNvSpPr txBox="1"/>
          <p:nvPr/>
        </p:nvSpPr>
        <p:spPr>
          <a:xfrm>
            <a:off x="4693023" y="5392272"/>
            <a:ext cx="6817659" cy="1035422"/>
          </a:xfrm>
          <a:prstGeom prst="rect">
            <a:avLst/>
          </a:prstGeom>
          <a:noFill/>
          <a:ln>
            <a:solidFill>
              <a:schemeClr val="accent1">
                <a:shade val="50000"/>
              </a:schemeClr>
            </a:solidFill>
          </a:ln>
        </p:spPr>
        <p:txBody>
          <a:bodyPr wrap="square" rtlCol="0" anchor="ctr" anchorCtr="0">
            <a:noAutofit/>
          </a:bodyPr>
          <a:lstStyle/>
          <a:p>
            <a:r>
              <a:rPr lang="en-US" dirty="0"/>
              <a:t>Centering and scaling data prior to regular PCA </a:t>
            </a:r>
          </a:p>
          <a:p>
            <a:r>
              <a:rPr lang="en-US" dirty="0"/>
              <a:t>= Specifying a null model of constant gene expression across cells assuming a normal distribution (Townes et al.)</a:t>
            </a:r>
          </a:p>
        </p:txBody>
      </p:sp>
    </p:spTree>
    <p:extLst>
      <p:ext uri="{BB962C8B-B14F-4D97-AF65-F5344CB8AC3E}">
        <p14:creationId xmlns:p14="http://schemas.microsoft.com/office/powerpoint/2010/main" val="6108773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028DE1-618D-6F48-8CBA-1F630AAE3C2D}"/>
              </a:ext>
            </a:extLst>
          </p:cNvPr>
          <p:cNvSpPr>
            <a:spLocks noGrp="1"/>
          </p:cNvSpPr>
          <p:nvPr>
            <p:ph type="body" sz="quarter" idx="10"/>
          </p:nvPr>
        </p:nvSpPr>
        <p:spPr>
          <a:xfrm>
            <a:off x="838200" y="1876483"/>
            <a:ext cx="10515600" cy="2451953"/>
          </a:xfrm>
        </p:spPr>
        <p:txBody>
          <a:bodyPr/>
          <a:lstStyle/>
          <a:p>
            <a:r>
              <a:rPr lang="en-US" dirty="0"/>
              <a:t>GLM-PCA by Townes et al., 2019</a:t>
            </a:r>
          </a:p>
          <a:p>
            <a:r>
              <a:rPr lang="en-US" dirty="0"/>
              <a:t>Ge et al., 2020 report a method that can handle batch effects</a:t>
            </a:r>
          </a:p>
          <a:p>
            <a:r>
              <a:rPr lang="en-US" dirty="0"/>
              <a:t>…</a:t>
            </a:r>
          </a:p>
          <a:p>
            <a:endParaRPr lang="en-US" dirty="0"/>
          </a:p>
          <a:p>
            <a:endParaRPr lang="en-US" dirty="0"/>
          </a:p>
        </p:txBody>
      </p:sp>
      <p:sp>
        <p:nvSpPr>
          <p:cNvPr id="3" name="Title 2">
            <a:extLst>
              <a:ext uri="{FF2B5EF4-FFF2-40B4-BE49-F238E27FC236}">
                <a16:creationId xmlns:a16="http://schemas.microsoft.com/office/drawing/2014/main" id="{048540FC-F4FB-3C42-B157-EEBBB735CBB2}"/>
              </a:ext>
            </a:extLst>
          </p:cNvPr>
          <p:cNvSpPr>
            <a:spLocks noGrp="1"/>
          </p:cNvSpPr>
          <p:nvPr>
            <p:ph type="title"/>
          </p:nvPr>
        </p:nvSpPr>
        <p:spPr/>
        <p:txBody>
          <a:bodyPr>
            <a:normAutofit/>
          </a:bodyPr>
          <a:lstStyle/>
          <a:p>
            <a:r>
              <a:rPr lang="en-US" sz="3600" dirty="0"/>
              <a:t>Dimensionality reduction of </a:t>
            </a:r>
            <a:r>
              <a:rPr lang="en-US" sz="3600" dirty="0" err="1"/>
              <a:t>scRNA-seq</a:t>
            </a:r>
            <a:r>
              <a:rPr lang="en-US" sz="3600" dirty="0"/>
              <a:t> data is an active area of research</a:t>
            </a:r>
          </a:p>
        </p:txBody>
      </p:sp>
    </p:spTree>
    <p:extLst>
      <p:ext uri="{BB962C8B-B14F-4D97-AF65-F5344CB8AC3E}">
        <p14:creationId xmlns:p14="http://schemas.microsoft.com/office/powerpoint/2010/main" val="15122052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EA86EC-D78D-614D-8B72-C737679703E5}"/>
              </a:ext>
            </a:extLst>
          </p:cNvPr>
          <p:cNvSpPr>
            <a:spLocks noGrp="1"/>
          </p:cNvSpPr>
          <p:nvPr>
            <p:ph type="body" sz="quarter" idx="10"/>
          </p:nvPr>
        </p:nvSpPr>
        <p:spPr>
          <a:xfrm>
            <a:off x="838200" y="1984058"/>
            <a:ext cx="3007659" cy="3303468"/>
          </a:xfrm>
        </p:spPr>
        <p:txBody>
          <a:bodyPr/>
          <a:lstStyle/>
          <a:p>
            <a:r>
              <a:rPr lang="en-US" sz="2000" dirty="0"/>
              <a:t>Dimensionality reduction algorithms are to </a:t>
            </a:r>
            <a:r>
              <a:rPr lang="en-US" sz="2000" dirty="0" err="1"/>
              <a:t>scRNA-seq</a:t>
            </a:r>
            <a:r>
              <a:rPr lang="en-US" sz="2000" dirty="0"/>
              <a:t> data as lens are to a specimen in imaging</a:t>
            </a:r>
          </a:p>
          <a:p>
            <a:endParaRPr lang="en-US" sz="2000" dirty="0"/>
          </a:p>
          <a:p>
            <a:r>
              <a:rPr lang="en-US" sz="2000" dirty="0"/>
              <a:t>Goal should be to identify biologically relevant dimensions and not blindly reduce dimensions</a:t>
            </a:r>
          </a:p>
        </p:txBody>
      </p:sp>
      <p:sp>
        <p:nvSpPr>
          <p:cNvPr id="3" name="Title 2">
            <a:extLst>
              <a:ext uri="{FF2B5EF4-FFF2-40B4-BE49-F238E27FC236}">
                <a16:creationId xmlns:a16="http://schemas.microsoft.com/office/drawing/2014/main" id="{EADB54A3-BEB3-0744-9688-A901AECDAED1}"/>
              </a:ext>
            </a:extLst>
          </p:cNvPr>
          <p:cNvSpPr>
            <a:spLocks noGrp="1"/>
          </p:cNvSpPr>
          <p:nvPr>
            <p:ph type="title"/>
          </p:nvPr>
        </p:nvSpPr>
        <p:spPr/>
        <p:txBody>
          <a:bodyPr/>
          <a:lstStyle/>
          <a:p>
            <a:r>
              <a:rPr lang="en-US" dirty="0"/>
              <a:t>The </a:t>
            </a:r>
            <a:r>
              <a:rPr lang="en-US" i="1" dirty="0"/>
              <a:t>art </a:t>
            </a:r>
            <a:r>
              <a:rPr lang="en-US" dirty="0"/>
              <a:t>of dimensionality reduction</a:t>
            </a:r>
          </a:p>
        </p:txBody>
      </p:sp>
      <p:sp>
        <p:nvSpPr>
          <p:cNvPr id="8" name="TextBox 7">
            <a:extLst>
              <a:ext uri="{FF2B5EF4-FFF2-40B4-BE49-F238E27FC236}">
                <a16:creationId xmlns:a16="http://schemas.microsoft.com/office/drawing/2014/main" id="{DD2495C3-66F2-B340-97BC-00D1BF310439}"/>
              </a:ext>
            </a:extLst>
          </p:cNvPr>
          <p:cNvSpPr txBox="1"/>
          <p:nvPr/>
        </p:nvSpPr>
        <p:spPr>
          <a:xfrm>
            <a:off x="5630399" y="1990172"/>
            <a:ext cx="766483" cy="470647"/>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(PCA</a:t>
            </a:r>
          </a:p>
        </p:txBody>
      </p:sp>
      <p:sp>
        <p:nvSpPr>
          <p:cNvPr id="9" name="TextBox 8">
            <a:extLst>
              <a:ext uri="{FF2B5EF4-FFF2-40B4-BE49-F238E27FC236}">
                <a16:creationId xmlns:a16="http://schemas.microsoft.com/office/drawing/2014/main" id="{7494BFD1-F452-BD49-963D-C44D0B064E02}"/>
              </a:ext>
            </a:extLst>
          </p:cNvPr>
          <p:cNvSpPr txBox="1"/>
          <p:nvPr/>
        </p:nvSpPr>
        <p:spPr>
          <a:xfrm>
            <a:off x="6599170" y="1985689"/>
            <a:ext cx="766483" cy="470647"/>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t-SNE-1</a:t>
            </a:r>
          </a:p>
        </p:txBody>
      </p:sp>
      <p:sp>
        <p:nvSpPr>
          <p:cNvPr id="10" name="TextBox 9">
            <a:extLst>
              <a:ext uri="{FF2B5EF4-FFF2-40B4-BE49-F238E27FC236}">
                <a16:creationId xmlns:a16="http://schemas.microsoft.com/office/drawing/2014/main" id="{AF5F5CFB-BDA9-0444-BA81-9FFBBE331ECC}"/>
              </a:ext>
            </a:extLst>
          </p:cNvPr>
          <p:cNvSpPr txBox="1"/>
          <p:nvPr/>
        </p:nvSpPr>
        <p:spPr>
          <a:xfrm>
            <a:off x="7827330" y="1990172"/>
            <a:ext cx="766483" cy="470647"/>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t-SNE-2)</a:t>
            </a:r>
          </a:p>
        </p:txBody>
      </p:sp>
      <p:sp>
        <p:nvSpPr>
          <p:cNvPr id="17" name="TextBox 16">
            <a:extLst>
              <a:ext uri="{FF2B5EF4-FFF2-40B4-BE49-F238E27FC236}">
                <a16:creationId xmlns:a16="http://schemas.microsoft.com/office/drawing/2014/main" id="{FBBCEF88-1E65-EC44-9075-E7326B526AF8}"/>
              </a:ext>
            </a:extLst>
          </p:cNvPr>
          <p:cNvSpPr txBox="1"/>
          <p:nvPr/>
        </p:nvSpPr>
        <p:spPr>
          <a:xfrm>
            <a:off x="6101083" y="3962404"/>
            <a:ext cx="3044415" cy="449664"/>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(MDS of cluster centers)</a:t>
            </a:r>
          </a:p>
        </p:txBody>
      </p:sp>
      <p:sp>
        <p:nvSpPr>
          <p:cNvPr id="18" name="TextBox 17">
            <a:extLst>
              <a:ext uri="{FF2B5EF4-FFF2-40B4-BE49-F238E27FC236}">
                <a16:creationId xmlns:a16="http://schemas.microsoft.com/office/drawing/2014/main" id="{975E8263-7A8F-664D-BD83-EB41E0D4C87C}"/>
              </a:ext>
            </a:extLst>
          </p:cNvPr>
          <p:cNvSpPr txBox="1"/>
          <p:nvPr/>
        </p:nvSpPr>
        <p:spPr>
          <a:xfrm>
            <a:off x="8942296" y="2796994"/>
            <a:ext cx="2097741" cy="416859"/>
          </a:xfrm>
          <a:prstGeom prst="rect">
            <a:avLst/>
          </a:prstGeom>
          <a:noFill/>
          <a:ln>
            <a:noFill/>
          </a:ln>
        </p:spPr>
        <p:txBody>
          <a:bodyPr wrap="square" rtlCol="0" anchor="ctr" anchorCtr="0">
            <a:noAutofit/>
          </a:bodyPr>
          <a:lstStyle/>
          <a:p>
            <a:pPr>
              <a:spcAft>
                <a:spcPts val="600"/>
              </a:spcAft>
            </a:pPr>
            <a:r>
              <a:rPr lang="en-US" sz="1400" dirty="0">
                <a:latin typeface="Helvetica" charset="0"/>
                <a:ea typeface="Times New Roman" charset="0"/>
                <a:cs typeface="Arial" charset="0"/>
              </a:rPr>
              <a:t>2D image that prioritizes local view and keeps global view wherever possible</a:t>
            </a:r>
          </a:p>
        </p:txBody>
      </p:sp>
      <p:sp>
        <p:nvSpPr>
          <p:cNvPr id="19" name="TextBox 18">
            <a:extLst>
              <a:ext uri="{FF2B5EF4-FFF2-40B4-BE49-F238E27FC236}">
                <a16:creationId xmlns:a16="http://schemas.microsoft.com/office/drawing/2014/main" id="{F48E5C61-2444-A74D-868C-338044DFF800}"/>
              </a:ext>
            </a:extLst>
          </p:cNvPr>
          <p:cNvSpPr txBox="1"/>
          <p:nvPr/>
        </p:nvSpPr>
        <p:spPr>
          <a:xfrm>
            <a:off x="8942295" y="4529483"/>
            <a:ext cx="2097741" cy="416859"/>
          </a:xfrm>
          <a:prstGeom prst="rect">
            <a:avLst/>
          </a:prstGeom>
          <a:noFill/>
          <a:ln>
            <a:noFill/>
          </a:ln>
        </p:spPr>
        <p:txBody>
          <a:bodyPr wrap="square" rtlCol="0" anchor="ctr" anchorCtr="0">
            <a:noAutofit/>
          </a:bodyPr>
          <a:lstStyle/>
          <a:p>
            <a:pPr>
              <a:spcAft>
                <a:spcPts val="600"/>
              </a:spcAft>
            </a:pPr>
            <a:r>
              <a:rPr lang="en-US" sz="1400" dirty="0">
                <a:latin typeface="Helvetica" charset="0"/>
                <a:ea typeface="Times New Roman" charset="0"/>
                <a:cs typeface="Arial" charset="0"/>
              </a:rPr>
              <a:t>global view of relative cluster locations projected in 2D</a:t>
            </a:r>
          </a:p>
        </p:txBody>
      </p:sp>
      <p:sp>
        <p:nvSpPr>
          <p:cNvPr id="20" name="TextBox 19">
            <a:extLst>
              <a:ext uri="{FF2B5EF4-FFF2-40B4-BE49-F238E27FC236}">
                <a16:creationId xmlns:a16="http://schemas.microsoft.com/office/drawing/2014/main" id="{761B7D24-4C09-DF48-90C4-873EE3662BEB}"/>
              </a:ext>
            </a:extLst>
          </p:cNvPr>
          <p:cNvSpPr txBox="1"/>
          <p:nvPr/>
        </p:nvSpPr>
        <p:spPr>
          <a:xfrm>
            <a:off x="4921624" y="2541500"/>
            <a:ext cx="676835" cy="927848"/>
          </a:xfrm>
          <a:prstGeom prst="rect">
            <a:avLst/>
          </a:prstGeom>
          <a:noFill/>
          <a:ln>
            <a:noFill/>
          </a:ln>
        </p:spPr>
        <p:txBody>
          <a:bodyPr wrap="square" rtlCol="0" anchor="ctr" anchorCtr="0">
            <a:noAutofit/>
          </a:bodyPr>
          <a:lstStyle/>
          <a:p>
            <a:pPr>
              <a:spcAft>
                <a:spcPts val="600"/>
              </a:spcAft>
            </a:pPr>
            <a:r>
              <a:rPr lang="en-US" sz="1400" dirty="0">
                <a:latin typeface="Helvetica" charset="0"/>
                <a:ea typeface="Times New Roman" charset="0"/>
                <a:cs typeface="Arial" charset="0"/>
              </a:rPr>
              <a:t>High-dimensional data</a:t>
            </a:r>
          </a:p>
        </p:txBody>
      </p:sp>
      <p:cxnSp>
        <p:nvCxnSpPr>
          <p:cNvPr id="22" name="Straight Arrow Connector 21">
            <a:extLst>
              <a:ext uri="{FF2B5EF4-FFF2-40B4-BE49-F238E27FC236}">
                <a16:creationId xmlns:a16="http://schemas.microsoft.com/office/drawing/2014/main" id="{8438F0F5-57BC-AD4B-914C-F8A9DC364659}"/>
              </a:ext>
            </a:extLst>
          </p:cNvPr>
          <p:cNvCxnSpPr>
            <a:cxnSpLocks/>
            <a:stCxn id="20" idx="3"/>
          </p:cNvCxnSpPr>
          <p:nvPr/>
        </p:nvCxnSpPr>
        <p:spPr>
          <a:xfrm>
            <a:off x="5598459" y="3005424"/>
            <a:ext cx="2804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20BEB5B-BFBA-FD46-B967-DE6198E06BB7}"/>
              </a:ext>
            </a:extLst>
          </p:cNvPr>
          <p:cNvCxnSpPr>
            <a:cxnSpLocks/>
            <a:endCxn id="18" idx="1"/>
          </p:cNvCxnSpPr>
          <p:nvPr/>
        </p:nvCxnSpPr>
        <p:spPr>
          <a:xfrm>
            <a:off x="8566919" y="2989736"/>
            <a:ext cx="375377" cy="15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1D0BCF2-EFD4-454E-9649-E5DABEEF5884}"/>
              </a:ext>
            </a:extLst>
          </p:cNvPr>
          <p:cNvCxnSpPr>
            <a:cxnSpLocks/>
          </p:cNvCxnSpPr>
          <p:nvPr/>
        </p:nvCxnSpPr>
        <p:spPr>
          <a:xfrm>
            <a:off x="7843803" y="4691450"/>
            <a:ext cx="8307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FEFA36C-AE14-F34C-AB4A-741D1841FA4D}"/>
              </a:ext>
            </a:extLst>
          </p:cNvPr>
          <p:cNvSpPr txBox="1"/>
          <p:nvPr/>
        </p:nvSpPr>
        <p:spPr>
          <a:xfrm>
            <a:off x="4840942" y="4226858"/>
            <a:ext cx="909917" cy="927848"/>
          </a:xfrm>
          <a:prstGeom prst="rect">
            <a:avLst/>
          </a:prstGeom>
          <a:noFill/>
          <a:ln>
            <a:noFill/>
          </a:ln>
        </p:spPr>
        <p:txBody>
          <a:bodyPr wrap="square" rtlCol="0" anchor="ctr" anchorCtr="0">
            <a:noAutofit/>
          </a:bodyPr>
          <a:lstStyle/>
          <a:p>
            <a:pPr>
              <a:spcAft>
                <a:spcPts val="600"/>
              </a:spcAft>
            </a:pPr>
            <a:r>
              <a:rPr lang="en-US" sz="1400" dirty="0">
                <a:latin typeface="Helvetica" charset="0"/>
                <a:ea typeface="Times New Roman" charset="0"/>
                <a:cs typeface="Arial" charset="0"/>
              </a:rPr>
              <a:t>Cluster centers</a:t>
            </a:r>
          </a:p>
        </p:txBody>
      </p:sp>
      <p:cxnSp>
        <p:nvCxnSpPr>
          <p:cNvPr id="29" name="Straight Arrow Connector 28">
            <a:extLst>
              <a:ext uri="{FF2B5EF4-FFF2-40B4-BE49-F238E27FC236}">
                <a16:creationId xmlns:a16="http://schemas.microsoft.com/office/drawing/2014/main" id="{3D112423-DF4A-BE4A-AC2E-017B9C4343D8}"/>
              </a:ext>
            </a:extLst>
          </p:cNvPr>
          <p:cNvCxnSpPr>
            <a:cxnSpLocks/>
            <a:stCxn id="28" idx="3"/>
          </p:cNvCxnSpPr>
          <p:nvPr/>
        </p:nvCxnSpPr>
        <p:spPr>
          <a:xfrm>
            <a:off x="5750859" y="4690782"/>
            <a:ext cx="8247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89B82992-2A57-9540-A60D-931493525C47}"/>
              </a:ext>
            </a:extLst>
          </p:cNvPr>
          <p:cNvPicPr>
            <a:picLocks noChangeAspect="1"/>
          </p:cNvPicPr>
          <p:nvPr/>
        </p:nvPicPr>
        <p:blipFill>
          <a:blip r:embed="rId2"/>
          <a:stretch>
            <a:fillRect/>
          </a:stretch>
        </p:blipFill>
        <p:spPr>
          <a:xfrm>
            <a:off x="6022556" y="2541500"/>
            <a:ext cx="2929983" cy="987561"/>
          </a:xfrm>
          <a:prstGeom prst="rect">
            <a:avLst/>
          </a:prstGeom>
        </p:spPr>
      </p:pic>
      <p:cxnSp>
        <p:nvCxnSpPr>
          <p:cNvPr id="36" name="Straight Arrow Connector 35">
            <a:extLst>
              <a:ext uri="{FF2B5EF4-FFF2-40B4-BE49-F238E27FC236}">
                <a16:creationId xmlns:a16="http://schemas.microsoft.com/office/drawing/2014/main" id="{4FC8CA97-DE4F-DC49-B5D3-FE91BE280C23}"/>
              </a:ext>
            </a:extLst>
          </p:cNvPr>
          <p:cNvCxnSpPr>
            <a:cxnSpLocks/>
          </p:cNvCxnSpPr>
          <p:nvPr/>
        </p:nvCxnSpPr>
        <p:spPr>
          <a:xfrm>
            <a:off x="6305292" y="2187763"/>
            <a:ext cx="2804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4DB4F9B-8A94-DA48-B474-115207F5B262}"/>
              </a:ext>
            </a:extLst>
          </p:cNvPr>
          <p:cNvCxnSpPr>
            <a:cxnSpLocks/>
          </p:cNvCxnSpPr>
          <p:nvPr/>
        </p:nvCxnSpPr>
        <p:spPr>
          <a:xfrm>
            <a:off x="7573793" y="2192246"/>
            <a:ext cx="2804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47571104-08D9-1A43-898D-ECE25D1FE2E8}"/>
              </a:ext>
            </a:extLst>
          </p:cNvPr>
          <p:cNvPicPr>
            <a:picLocks noChangeAspect="1"/>
          </p:cNvPicPr>
          <p:nvPr/>
        </p:nvPicPr>
        <p:blipFill>
          <a:blip r:embed="rId3">
            <a:alphaModFix/>
          </a:blip>
          <a:stretch>
            <a:fillRect/>
          </a:stretch>
        </p:blipFill>
        <p:spPr>
          <a:xfrm>
            <a:off x="6661359" y="4416757"/>
            <a:ext cx="1136891" cy="56389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7286247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219E5-B4BA-C144-BB7B-EB6A3D2D90B7}"/>
              </a:ext>
            </a:extLst>
          </p:cNvPr>
          <p:cNvSpPr>
            <a:spLocks noGrp="1"/>
          </p:cNvSpPr>
          <p:nvPr>
            <p:ph type="body" sz="quarter" idx="10"/>
          </p:nvPr>
        </p:nvSpPr>
        <p:spPr>
          <a:xfrm>
            <a:off x="838200" y="1876483"/>
            <a:ext cx="4271682" cy="4647426"/>
          </a:xfrm>
        </p:spPr>
        <p:txBody>
          <a:bodyPr/>
          <a:lstStyle/>
          <a:p>
            <a:r>
              <a:rPr lang="en-US" dirty="0" err="1"/>
              <a:t>tSNE</a:t>
            </a:r>
            <a:r>
              <a:rPr lang="en-US" dirty="0"/>
              <a:t> vs UMAP?</a:t>
            </a:r>
          </a:p>
          <a:p>
            <a:endParaRPr lang="en-US" dirty="0"/>
          </a:p>
          <a:p>
            <a:r>
              <a:rPr lang="en-US" dirty="0"/>
              <a:t>Is it art or is it science?</a:t>
            </a:r>
          </a:p>
          <a:p>
            <a:endParaRPr lang="en-US" dirty="0"/>
          </a:p>
          <a:p>
            <a:r>
              <a:rPr lang="en-US" dirty="0"/>
              <a:t>Why the output from yesterday doesn’t match the one from today?</a:t>
            </a:r>
          </a:p>
          <a:p>
            <a:endParaRPr lang="en-US" dirty="0"/>
          </a:p>
          <a:p>
            <a:r>
              <a:rPr lang="en-US" dirty="0"/>
              <a:t>…</a:t>
            </a:r>
          </a:p>
        </p:txBody>
      </p:sp>
      <p:sp>
        <p:nvSpPr>
          <p:cNvPr id="3" name="Title 2">
            <a:extLst>
              <a:ext uri="{FF2B5EF4-FFF2-40B4-BE49-F238E27FC236}">
                <a16:creationId xmlns:a16="http://schemas.microsoft.com/office/drawing/2014/main" id="{EF9540BF-5D50-2041-8C58-35A4BDB408AB}"/>
              </a:ext>
            </a:extLst>
          </p:cNvPr>
          <p:cNvSpPr>
            <a:spLocks noGrp="1"/>
          </p:cNvSpPr>
          <p:nvPr>
            <p:ph type="title"/>
          </p:nvPr>
        </p:nvSpPr>
        <p:spPr/>
        <p:txBody>
          <a:bodyPr>
            <a:normAutofit/>
          </a:bodyPr>
          <a:lstStyle/>
          <a:p>
            <a:r>
              <a:rPr lang="en-US" sz="3600" dirty="0"/>
              <a:t>Dimensionality reduction: FAQs</a:t>
            </a:r>
          </a:p>
        </p:txBody>
      </p:sp>
      <p:sp>
        <p:nvSpPr>
          <p:cNvPr id="10" name="TextBox 9">
            <a:extLst>
              <a:ext uri="{FF2B5EF4-FFF2-40B4-BE49-F238E27FC236}">
                <a16:creationId xmlns:a16="http://schemas.microsoft.com/office/drawing/2014/main" id="{3162BCEC-9BEF-0C4D-9291-3866E9BF6A98}"/>
              </a:ext>
            </a:extLst>
          </p:cNvPr>
          <p:cNvSpPr txBox="1"/>
          <p:nvPr/>
        </p:nvSpPr>
        <p:spPr>
          <a:xfrm>
            <a:off x="8652547" y="6577697"/>
            <a:ext cx="2979159" cy="159279"/>
          </a:xfrm>
          <a:prstGeom prst="rect">
            <a:avLst/>
          </a:prstGeom>
          <a:noFill/>
          <a:ln>
            <a:noFill/>
          </a:ln>
        </p:spPr>
        <p:txBody>
          <a:bodyPr wrap="none" rtlCol="0" anchor="ctr" anchorCtr="0">
            <a:noAutofit/>
          </a:bodyPr>
          <a:lstStyle/>
          <a:p>
            <a:pPr>
              <a:spcAft>
                <a:spcPts val="600"/>
              </a:spcAft>
            </a:pPr>
            <a:r>
              <a:rPr lang="en-US" sz="1100" dirty="0">
                <a:latin typeface="Helvetica" charset="0"/>
                <a:ea typeface="Times New Roman" charset="0"/>
                <a:cs typeface="Arial" charset="0"/>
              </a:rPr>
              <a:t>(Image source: Becht et al, 2018)</a:t>
            </a:r>
          </a:p>
        </p:txBody>
      </p:sp>
      <p:pic>
        <p:nvPicPr>
          <p:cNvPr id="12" name="Picture 11">
            <a:extLst>
              <a:ext uri="{FF2B5EF4-FFF2-40B4-BE49-F238E27FC236}">
                <a16:creationId xmlns:a16="http://schemas.microsoft.com/office/drawing/2014/main" id="{CB87B214-F9E4-8F43-BC06-F48343DF125A}"/>
              </a:ext>
            </a:extLst>
          </p:cNvPr>
          <p:cNvPicPr>
            <a:picLocks noChangeAspect="1"/>
          </p:cNvPicPr>
          <p:nvPr/>
        </p:nvPicPr>
        <p:blipFill>
          <a:blip r:embed="rId3"/>
          <a:stretch>
            <a:fillRect/>
          </a:stretch>
        </p:blipFill>
        <p:spPr>
          <a:xfrm>
            <a:off x="6406963" y="4072885"/>
            <a:ext cx="4377578" cy="2005186"/>
          </a:xfrm>
          <a:prstGeom prst="rect">
            <a:avLst/>
          </a:prstGeom>
        </p:spPr>
      </p:pic>
      <p:pic>
        <p:nvPicPr>
          <p:cNvPr id="14" name="Picture 13">
            <a:extLst>
              <a:ext uri="{FF2B5EF4-FFF2-40B4-BE49-F238E27FC236}">
                <a16:creationId xmlns:a16="http://schemas.microsoft.com/office/drawing/2014/main" id="{57C6ADA2-C55F-CB45-AFE9-CBB6685EBEA7}"/>
              </a:ext>
            </a:extLst>
          </p:cNvPr>
          <p:cNvPicPr>
            <a:picLocks noChangeAspect="1"/>
          </p:cNvPicPr>
          <p:nvPr/>
        </p:nvPicPr>
        <p:blipFill>
          <a:blip r:embed="rId4"/>
          <a:stretch>
            <a:fillRect/>
          </a:stretch>
        </p:blipFill>
        <p:spPr>
          <a:xfrm>
            <a:off x="6406964" y="1908469"/>
            <a:ext cx="4377577" cy="2034907"/>
          </a:xfrm>
          <a:prstGeom prst="rect">
            <a:avLst/>
          </a:prstGeom>
        </p:spPr>
      </p:pic>
      <p:sp>
        <p:nvSpPr>
          <p:cNvPr id="7" name="TextBox 6">
            <a:extLst>
              <a:ext uri="{FF2B5EF4-FFF2-40B4-BE49-F238E27FC236}">
                <a16:creationId xmlns:a16="http://schemas.microsoft.com/office/drawing/2014/main" id="{896BBBB5-089A-5041-AAA3-D87D3AF82E6E}"/>
              </a:ext>
            </a:extLst>
          </p:cNvPr>
          <p:cNvSpPr txBox="1"/>
          <p:nvPr/>
        </p:nvSpPr>
        <p:spPr>
          <a:xfrm>
            <a:off x="5109882" y="1707775"/>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8" name="TextBox 7">
            <a:extLst>
              <a:ext uri="{FF2B5EF4-FFF2-40B4-BE49-F238E27FC236}">
                <a16:creationId xmlns:a16="http://schemas.microsoft.com/office/drawing/2014/main" id="{1C4B925D-45C2-C44A-A480-74BEF93269C2}"/>
              </a:ext>
            </a:extLst>
          </p:cNvPr>
          <p:cNvSpPr txBox="1"/>
          <p:nvPr/>
        </p:nvSpPr>
        <p:spPr>
          <a:xfrm>
            <a:off x="5168153" y="3711388"/>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9" name="TextBox 8">
            <a:extLst>
              <a:ext uri="{FF2B5EF4-FFF2-40B4-BE49-F238E27FC236}">
                <a16:creationId xmlns:a16="http://schemas.microsoft.com/office/drawing/2014/main" id="{07729305-C67E-9C42-A752-023135E57607}"/>
              </a:ext>
            </a:extLst>
          </p:cNvPr>
          <p:cNvSpPr txBox="1"/>
          <p:nvPr/>
        </p:nvSpPr>
        <p:spPr>
          <a:xfrm>
            <a:off x="5140619" y="2709581"/>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Tree>
    <p:extLst>
      <p:ext uri="{BB962C8B-B14F-4D97-AF65-F5344CB8AC3E}">
        <p14:creationId xmlns:p14="http://schemas.microsoft.com/office/powerpoint/2010/main" val="21389478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02A70C-F6CE-814F-9345-211D7DAC8644}"/>
              </a:ext>
            </a:extLst>
          </p:cNvPr>
          <p:cNvSpPr txBox="1"/>
          <p:nvPr/>
        </p:nvSpPr>
        <p:spPr>
          <a:xfrm>
            <a:off x="1062315" y="2030506"/>
            <a:ext cx="150607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Library preparation</a:t>
            </a:r>
          </a:p>
        </p:txBody>
      </p:sp>
      <p:sp>
        <p:nvSpPr>
          <p:cNvPr id="8" name="TextBox 7">
            <a:extLst>
              <a:ext uri="{FF2B5EF4-FFF2-40B4-BE49-F238E27FC236}">
                <a16:creationId xmlns:a16="http://schemas.microsoft.com/office/drawing/2014/main" id="{CBD20B04-3239-AA40-91E0-B04E574E0F34}"/>
              </a:ext>
            </a:extLst>
          </p:cNvPr>
          <p:cNvSpPr txBox="1"/>
          <p:nvPr/>
        </p:nvSpPr>
        <p:spPr>
          <a:xfrm>
            <a:off x="820268" y="887505"/>
            <a:ext cx="182880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Experiment design</a:t>
            </a:r>
          </a:p>
        </p:txBody>
      </p:sp>
      <p:sp>
        <p:nvSpPr>
          <p:cNvPr id="9" name="TextBox 8">
            <a:extLst>
              <a:ext uri="{FF2B5EF4-FFF2-40B4-BE49-F238E27FC236}">
                <a16:creationId xmlns:a16="http://schemas.microsoft.com/office/drawing/2014/main" id="{A47C8CE7-0457-824A-B83A-7A49C0E4DA7A}"/>
              </a:ext>
            </a:extLst>
          </p:cNvPr>
          <p:cNvSpPr txBox="1"/>
          <p:nvPr/>
        </p:nvSpPr>
        <p:spPr>
          <a:xfrm>
            <a:off x="591670" y="2729754"/>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Deep sequencing</a:t>
            </a:r>
          </a:p>
        </p:txBody>
      </p:sp>
      <p:sp>
        <p:nvSpPr>
          <p:cNvPr id="10" name="TextBox 9">
            <a:extLst>
              <a:ext uri="{FF2B5EF4-FFF2-40B4-BE49-F238E27FC236}">
                <a16:creationId xmlns:a16="http://schemas.microsoft.com/office/drawing/2014/main" id="{FC6D2F79-0962-ED43-A50C-95453FEE9A9B}"/>
              </a:ext>
            </a:extLst>
          </p:cNvPr>
          <p:cNvSpPr txBox="1"/>
          <p:nvPr/>
        </p:nvSpPr>
        <p:spPr>
          <a:xfrm>
            <a:off x="685799" y="3832412"/>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Demultiplex, align and count</a:t>
            </a:r>
          </a:p>
          <a:p>
            <a:pPr algn="ctr">
              <a:spcAft>
                <a:spcPts val="600"/>
              </a:spcAft>
            </a:pPr>
            <a:r>
              <a:rPr lang="en-US" dirty="0">
                <a:latin typeface="Helvetica" charset="0"/>
                <a:ea typeface="Times New Roman" charset="0"/>
                <a:cs typeface="Arial" charset="0"/>
              </a:rPr>
              <a:t>(Pre-processing)</a:t>
            </a:r>
          </a:p>
        </p:txBody>
      </p:sp>
      <p:sp>
        <p:nvSpPr>
          <p:cNvPr id="11" name="TextBox 10">
            <a:extLst>
              <a:ext uri="{FF2B5EF4-FFF2-40B4-BE49-F238E27FC236}">
                <a16:creationId xmlns:a16="http://schemas.microsoft.com/office/drawing/2014/main" id="{E321A3BE-BDF7-8444-8007-6ADCC112A94A}"/>
              </a:ext>
            </a:extLst>
          </p:cNvPr>
          <p:cNvSpPr txBox="1"/>
          <p:nvPr/>
        </p:nvSpPr>
        <p:spPr>
          <a:xfrm>
            <a:off x="524435" y="5042650"/>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Count matrix</a:t>
            </a:r>
          </a:p>
        </p:txBody>
      </p:sp>
      <p:cxnSp>
        <p:nvCxnSpPr>
          <p:cNvPr id="13" name="Straight Arrow Connector 12">
            <a:extLst>
              <a:ext uri="{FF2B5EF4-FFF2-40B4-BE49-F238E27FC236}">
                <a16:creationId xmlns:a16="http://schemas.microsoft.com/office/drawing/2014/main" id="{5612D218-8957-3741-8E30-DEEFFDA36808}"/>
              </a:ext>
            </a:extLst>
          </p:cNvPr>
          <p:cNvCxnSpPr>
            <a:cxnSpLocks/>
          </p:cNvCxnSpPr>
          <p:nvPr/>
        </p:nvCxnSpPr>
        <p:spPr>
          <a:xfrm>
            <a:off x="1748115" y="1452282"/>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8AC156-724C-6E4B-8D17-70A0EC809332}"/>
              </a:ext>
            </a:extLst>
          </p:cNvPr>
          <p:cNvCxnSpPr>
            <a:cxnSpLocks/>
          </p:cNvCxnSpPr>
          <p:nvPr/>
        </p:nvCxnSpPr>
        <p:spPr>
          <a:xfrm>
            <a:off x="1748115" y="255942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A12A64D-1997-5C46-936D-95E33EBA866A}"/>
              </a:ext>
            </a:extLst>
          </p:cNvPr>
          <p:cNvCxnSpPr>
            <a:cxnSpLocks/>
          </p:cNvCxnSpPr>
          <p:nvPr/>
        </p:nvCxnSpPr>
        <p:spPr>
          <a:xfrm>
            <a:off x="1752598" y="338417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D2E0144-98BD-8F4D-843C-18A8432CD9A8}"/>
              </a:ext>
            </a:extLst>
          </p:cNvPr>
          <p:cNvCxnSpPr>
            <a:cxnSpLocks/>
          </p:cNvCxnSpPr>
          <p:nvPr/>
        </p:nvCxnSpPr>
        <p:spPr>
          <a:xfrm>
            <a:off x="1743634" y="4787145"/>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EAC5BA6-C758-E644-944A-D9717B9DB042}"/>
              </a:ext>
            </a:extLst>
          </p:cNvPr>
          <p:cNvSpPr txBox="1"/>
          <p:nvPr/>
        </p:nvSpPr>
        <p:spPr>
          <a:xfrm>
            <a:off x="7422773" y="-188256"/>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Read counts matrix</a:t>
            </a:r>
          </a:p>
        </p:txBody>
      </p:sp>
      <p:sp>
        <p:nvSpPr>
          <p:cNvPr id="20" name="TextBox 19">
            <a:extLst>
              <a:ext uri="{FF2B5EF4-FFF2-40B4-BE49-F238E27FC236}">
                <a16:creationId xmlns:a16="http://schemas.microsoft.com/office/drawing/2014/main" id="{2D0AB9CA-3040-CD46-9591-34567DEDCB29}"/>
              </a:ext>
            </a:extLst>
          </p:cNvPr>
          <p:cNvSpPr txBox="1"/>
          <p:nvPr/>
        </p:nvSpPr>
        <p:spPr>
          <a:xfrm>
            <a:off x="7360021" y="542365"/>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Quality control and filter poor quality cells</a:t>
            </a:r>
          </a:p>
        </p:txBody>
      </p:sp>
      <p:sp>
        <p:nvSpPr>
          <p:cNvPr id="21" name="TextBox 20">
            <a:extLst>
              <a:ext uri="{FF2B5EF4-FFF2-40B4-BE49-F238E27FC236}">
                <a16:creationId xmlns:a16="http://schemas.microsoft.com/office/drawing/2014/main" id="{5FC37CC2-DFC4-D046-923E-DC8A8F3EE9AB}"/>
              </a:ext>
            </a:extLst>
          </p:cNvPr>
          <p:cNvSpPr txBox="1"/>
          <p:nvPr/>
        </p:nvSpPr>
        <p:spPr>
          <a:xfrm>
            <a:off x="7454150" y="128195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Normalization</a:t>
            </a:r>
          </a:p>
        </p:txBody>
      </p:sp>
      <p:sp>
        <p:nvSpPr>
          <p:cNvPr id="22" name="TextBox 21">
            <a:extLst>
              <a:ext uri="{FF2B5EF4-FFF2-40B4-BE49-F238E27FC236}">
                <a16:creationId xmlns:a16="http://schemas.microsoft.com/office/drawing/2014/main" id="{0643F9FD-A522-2445-B2B6-8A56F73DCFDC}"/>
              </a:ext>
            </a:extLst>
          </p:cNvPr>
          <p:cNvSpPr txBox="1"/>
          <p:nvPr/>
        </p:nvSpPr>
        <p:spPr>
          <a:xfrm>
            <a:off x="7481044" y="2021547"/>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Feature selection</a:t>
            </a:r>
          </a:p>
        </p:txBody>
      </p:sp>
      <p:sp>
        <p:nvSpPr>
          <p:cNvPr id="23" name="TextBox 22">
            <a:extLst>
              <a:ext uri="{FF2B5EF4-FFF2-40B4-BE49-F238E27FC236}">
                <a16:creationId xmlns:a16="http://schemas.microsoft.com/office/drawing/2014/main" id="{12072B87-83EA-ED4F-8475-AF278071C815}"/>
              </a:ext>
            </a:extLst>
          </p:cNvPr>
          <p:cNvSpPr txBox="1"/>
          <p:nvPr/>
        </p:nvSpPr>
        <p:spPr>
          <a:xfrm>
            <a:off x="7376826" y="268939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Dimensionality reduction</a:t>
            </a:r>
          </a:p>
        </p:txBody>
      </p:sp>
      <p:sp>
        <p:nvSpPr>
          <p:cNvPr id="24" name="TextBox 23">
            <a:extLst>
              <a:ext uri="{FF2B5EF4-FFF2-40B4-BE49-F238E27FC236}">
                <a16:creationId xmlns:a16="http://schemas.microsoft.com/office/drawing/2014/main" id="{06C6C19C-1A73-9540-80FF-E791C8A8AF70}"/>
              </a:ext>
            </a:extLst>
          </p:cNvPr>
          <p:cNvSpPr txBox="1"/>
          <p:nvPr/>
        </p:nvSpPr>
        <p:spPr>
          <a:xfrm>
            <a:off x="6503899" y="3877238"/>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Clustering</a:t>
            </a:r>
          </a:p>
        </p:txBody>
      </p:sp>
      <p:sp>
        <p:nvSpPr>
          <p:cNvPr id="25" name="TextBox 24">
            <a:extLst>
              <a:ext uri="{FF2B5EF4-FFF2-40B4-BE49-F238E27FC236}">
                <a16:creationId xmlns:a16="http://schemas.microsoft.com/office/drawing/2014/main" id="{C7AFEC18-EE66-ED4E-A33C-6C3BA9D125B9}"/>
              </a:ext>
            </a:extLst>
          </p:cNvPr>
          <p:cNvSpPr txBox="1"/>
          <p:nvPr/>
        </p:nvSpPr>
        <p:spPr>
          <a:xfrm>
            <a:off x="6064626" y="4894721"/>
            <a:ext cx="1662955" cy="571494"/>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Find marker genes</a:t>
            </a:r>
          </a:p>
        </p:txBody>
      </p:sp>
      <p:cxnSp>
        <p:nvCxnSpPr>
          <p:cNvPr id="26" name="Straight Arrow Connector 25">
            <a:extLst>
              <a:ext uri="{FF2B5EF4-FFF2-40B4-BE49-F238E27FC236}">
                <a16:creationId xmlns:a16="http://schemas.microsoft.com/office/drawing/2014/main" id="{57FC10DF-C798-FB40-8DC4-1279B8C6E5EA}"/>
              </a:ext>
            </a:extLst>
          </p:cNvPr>
          <p:cNvCxnSpPr>
            <a:cxnSpLocks/>
          </p:cNvCxnSpPr>
          <p:nvPr/>
        </p:nvCxnSpPr>
        <p:spPr>
          <a:xfrm>
            <a:off x="8355104" y="4213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694F7C2-E6A9-054E-A65C-737A16386B7C}"/>
              </a:ext>
            </a:extLst>
          </p:cNvPr>
          <p:cNvCxnSpPr>
            <a:cxnSpLocks/>
          </p:cNvCxnSpPr>
          <p:nvPr/>
        </p:nvCxnSpPr>
        <p:spPr>
          <a:xfrm>
            <a:off x="8346140" y="1138518"/>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EBC7901-1617-0D4A-A615-BF21B4E396EB}"/>
              </a:ext>
            </a:extLst>
          </p:cNvPr>
          <p:cNvCxnSpPr>
            <a:cxnSpLocks/>
          </p:cNvCxnSpPr>
          <p:nvPr/>
        </p:nvCxnSpPr>
        <p:spPr>
          <a:xfrm>
            <a:off x="8346140" y="19184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6DBE1D5-EC65-7A4E-A885-8F6E3614A8CA}"/>
              </a:ext>
            </a:extLst>
          </p:cNvPr>
          <p:cNvCxnSpPr>
            <a:cxnSpLocks/>
          </p:cNvCxnSpPr>
          <p:nvPr/>
        </p:nvCxnSpPr>
        <p:spPr>
          <a:xfrm>
            <a:off x="8346140" y="3312465"/>
            <a:ext cx="1918449" cy="721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76D431F-7E28-B743-9011-74CCF621B182}"/>
              </a:ext>
            </a:extLst>
          </p:cNvPr>
          <p:cNvCxnSpPr>
            <a:cxnSpLocks/>
          </p:cNvCxnSpPr>
          <p:nvPr/>
        </p:nvCxnSpPr>
        <p:spPr>
          <a:xfrm flipH="1">
            <a:off x="7575182" y="3307975"/>
            <a:ext cx="779922" cy="79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F16854B-2D9D-E24B-A0FF-D6C22E62BF0F}"/>
              </a:ext>
            </a:extLst>
          </p:cNvPr>
          <p:cNvCxnSpPr>
            <a:cxnSpLocks/>
          </p:cNvCxnSpPr>
          <p:nvPr/>
        </p:nvCxnSpPr>
        <p:spPr>
          <a:xfrm>
            <a:off x="8373034" y="3307975"/>
            <a:ext cx="3092824" cy="773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7E568DB-9F92-1D41-9843-CAC37E187CD3}"/>
              </a:ext>
            </a:extLst>
          </p:cNvPr>
          <p:cNvSpPr txBox="1"/>
          <p:nvPr/>
        </p:nvSpPr>
        <p:spPr>
          <a:xfrm>
            <a:off x="10107699" y="4007231"/>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3" name="TextBox 42">
            <a:extLst>
              <a:ext uri="{FF2B5EF4-FFF2-40B4-BE49-F238E27FC236}">
                <a16:creationId xmlns:a16="http://schemas.microsoft.com/office/drawing/2014/main" id="{9947AFF1-5602-F24A-91EC-67CFBC737AA5}"/>
              </a:ext>
            </a:extLst>
          </p:cNvPr>
          <p:cNvSpPr txBox="1"/>
          <p:nvPr/>
        </p:nvSpPr>
        <p:spPr>
          <a:xfrm>
            <a:off x="11275354" y="4081176"/>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44" name="Straight Arrow Connector 43">
            <a:extLst>
              <a:ext uri="{FF2B5EF4-FFF2-40B4-BE49-F238E27FC236}">
                <a16:creationId xmlns:a16="http://schemas.microsoft.com/office/drawing/2014/main" id="{1FEE8C7E-2DC7-BE4E-84DF-B9F8DA31CC02}"/>
              </a:ext>
            </a:extLst>
          </p:cNvPr>
          <p:cNvCxnSpPr>
            <a:cxnSpLocks/>
          </p:cNvCxnSpPr>
          <p:nvPr/>
        </p:nvCxnSpPr>
        <p:spPr>
          <a:xfrm>
            <a:off x="7566217" y="4477888"/>
            <a:ext cx="354106" cy="369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6A90507-4E46-354F-A083-A2DDCED46314}"/>
              </a:ext>
            </a:extLst>
          </p:cNvPr>
          <p:cNvCxnSpPr>
            <a:cxnSpLocks/>
          </p:cNvCxnSpPr>
          <p:nvPr/>
        </p:nvCxnSpPr>
        <p:spPr>
          <a:xfrm flipH="1">
            <a:off x="6889380" y="4493601"/>
            <a:ext cx="685802" cy="4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619ED8C-2890-1F4A-8D68-5ED98AB71517}"/>
              </a:ext>
            </a:extLst>
          </p:cNvPr>
          <p:cNvSpPr txBox="1"/>
          <p:nvPr/>
        </p:nvSpPr>
        <p:spPr>
          <a:xfrm>
            <a:off x="7631200" y="4977671"/>
            <a:ext cx="1416419" cy="363068"/>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Trajectory analysis</a:t>
            </a:r>
          </a:p>
        </p:txBody>
      </p:sp>
      <p:cxnSp>
        <p:nvCxnSpPr>
          <p:cNvPr id="50" name="Straight Arrow Connector 49">
            <a:extLst>
              <a:ext uri="{FF2B5EF4-FFF2-40B4-BE49-F238E27FC236}">
                <a16:creationId xmlns:a16="http://schemas.microsoft.com/office/drawing/2014/main" id="{D23832B1-5650-E041-B371-53028C5D0807}"/>
              </a:ext>
            </a:extLst>
          </p:cNvPr>
          <p:cNvCxnSpPr>
            <a:cxnSpLocks/>
          </p:cNvCxnSpPr>
          <p:nvPr/>
        </p:nvCxnSpPr>
        <p:spPr>
          <a:xfrm>
            <a:off x="7571810" y="4478449"/>
            <a:ext cx="1410831" cy="381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F8CBF5C-3AB5-9A49-8B13-AC922E382A33}"/>
              </a:ext>
            </a:extLst>
          </p:cNvPr>
          <p:cNvSpPr txBox="1"/>
          <p:nvPr/>
        </p:nvSpPr>
        <p:spPr>
          <a:xfrm>
            <a:off x="8695771" y="5035912"/>
            <a:ext cx="1329011" cy="363068"/>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Cell-type annotation</a:t>
            </a:r>
          </a:p>
        </p:txBody>
      </p:sp>
      <p:cxnSp>
        <p:nvCxnSpPr>
          <p:cNvPr id="64" name="Elbow Connector 63">
            <a:extLst>
              <a:ext uri="{FF2B5EF4-FFF2-40B4-BE49-F238E27FC236}">
                <a16:creationId xmlns:a16="http://schemas.microsoft.com/office/drawing/2014/main" id="{EB9AE455-90D5-0840-B522-2D3366A7B666}"/>
              </a:ext>
            </a:extLst>
          </p:cNvPr>
          <p:cNvCxnSpPr>
            <a:cxnSpLocks/>
          </p:cNvCxnSpPr>
          <p:nvPr/>
        </p:nvCxnSpPr>
        <p:spPr>
          <a:xfrm flipV="1">
            <a:off x="2622178" y="268944"/>
            <a:ext cx="4518208" cy="523090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DF4D542-0B6A-C44A-A7EA-8B3816B296F8}"/>
              </a:ext>
            </a:extLst>
          </p:cNvPr>
          <p:cNvSpPr txBox="1"/>
          <p:nvPr/>
        </p:nvSpPr>
        <p:spPr>
          <a:xfrm>
            <a:off x="2474261" y="658909"/>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3" name="TextBox 72">
            <a:extLst>
              <a:ext uri="{FF2B5EF4-FFF2-40B4-BE49-F238E27FC236}">
                <a16:creationId xmlns:a16="http://schemas.microsoft.com/office/drawing/2014/main" id="{82DA8F29-742A-6641-BC20-73ADC3525944}"/>
              </a:ext>
            </a:extLst>
          </p:cNvPr>
          <p:cNvSpPr txBox="1"/>
          <p:nvPr/>
        </p:nvSpPr>
        <p:spPr>
          <a:xfrm>
            <a:off x="2790266" y="4048946"/>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4" name="TextBox 73">
            <a:extLst>
              <a:ext uri="{FF2B5EF4-FFF2-40B4-BE49-F238E27FC236}">
                <a16:creationId xmlns:a16="http://schemas.microsoft.com/office/drawing/2014/main" id="{9E2D0925-D49E-3843-A467-A102E5E963C5}"/>
              </a:ext>
            </a:extLst>
          </p:cNvPr>
          <p:cNvSpPr txBox="1"/>
          <p:nvPr/>
        </p:nvSpPr>
        <p:spPr>
          <a:xfrm>
            <a:off x="2716307" y="2743195"/>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80" name="Straight Arrow Connector 79">
            <a:extLst>
              <a:ext uri="{FF2B5EF4-FFF2-40B4-BE49-F238E27FC236}">
                <a16:creationId xmlns:a16="http://schemas.microsoft.com/office/drawing/2014/main" id="{30A31CE3-D93F-1843-B3CD-0A56391F9B05}"/>
              </a:ext>
            </a:extLst>
          </p:cNvPr>
          <p:cNvCxnSpPr>
            <a:cxnSpLocks/>
          </p:cNvCxnSpPr>
          <p:nvPr/>
        </p:nvCxnSpPr>
        <p:spPr>
          <a:xfrm flipH="1">
            <a:off x="8480616" y="5499411"/>
            <a:ext cx="759192" cy="471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1FA4509-8E99-EF4D-B15D-CDCE532A8BF7}"/>
              </a:ext>
            </a:extLst>
          </p:cNvPr>
          <p:cNvSpPr txBox="1"/>
          <p:nvPr/>
        </p:nvSpPr>
        <p:spPr>
          <a:xfrm>
            <a:off x="7288311" y="5916707"/>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Association with phenotypes (e.g., healthy vs diseased)</a:t>
            </a:r>
          </a:p>
        </p:txBody>
      </p:sp>
      <p:cxnSp>
        <p:nvCxnSpPr>
          <p:cNvPr id="89" name="Straight Arrow Connector 88">
            <a:extLst>
              <a:ext uri="{FF2B5EF4-FFF2-40B4-BE49-F238E27FC236}">
                <a16:creationId xmlns:a16="http://schemas.microsoft.com/office/drawing/2014/main" id="{02A28AD8-97D8-2F47-892F-4D8B5CEEE746}"/>
              </a:ext>
            </a:extLst>
          </p:cNvPr>
          <p:cNvCxnSpPr>
            <a:cxnSpLocks/>
          </p:cNvCxnSpPr>
          <p:nvPr/>
        </p:nvCxnSpPr>
        <p:spPr>
          <a:xfrm>
            <a:off x="8364070" y="2622171"/>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44402B0E-0688-6E40-B92A-8ADBABAB13A1}"/>
              </a:ext>
            </a:extLst>
          </p:cNvPr>
          <p:cNvCxnSpPr>
            <a:cxnSpLocks/>
          </p:cNvCxnSpPr>
          <p:nvPr/>
        </p:nvCxnSpPr>
        <p:spPr>
          <a:xfrm flipH="1">
            <a:off x="5943607" y="5490865"/>
            <a:ext cx="741825"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EA3EC33C-B9C6-6A4D-8B07-0B49FE059505}"/>
              </a:ext>
            </a:extLst>
          </p:cNvPr>
          <p:cNvSpPr txBox="1"/>
          <p:nvPr/>
        </p:nvSpPr>
        <p:spPr>
          <a:xfrm>
            <a:off x="4751303" y="5786720"/>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Gene set enrichment analysis</a:t>
            </a:r>
          </a:p>
        </p:txBody>
      </p:sp>
      <p:cxnSp>
        <p:nvCxnSpPr>
          <p:cNvPr id="93" name="Straight Arrow Connector 92">
            <a:extLst>
              <a:ext uri="{FF2B5EF4-FFF2-40B4-BE49-F238E27FC236}">
                <a16:creationId xmlns:a16="http://schemas.microsoft.com/office/drawing/2014/main" id="{4E0EDB79-E16C-4A4C-8876-B6081077015C}"/>
              </a:ext>
            </a:extLst>
          </p:cNvPr>
          <p:cNvCxnSpPr>
            <a:cxnSpLocks/>
          </p:cNvCxnSpPr>
          <p:nvPr/>
        </p:nvCxnSpPr>
        <p:spPr>
          <a:xfrm>
            <a:off x="7575182" y="4492911"/>
            <a:ext cx="3263142" cy="4704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3DB8B91-DC71-6148-83BD-1395C8170DBC}"/>
              </a:ext>
            </a:extLst>
          </p:cNvPr>
          <p:cNvCxnSpPr>
            <a:cxnSpLocks/>
          </p:cNvCxnSpPr>
          <p:nvPr/>
        </p:nvCxnSpPr>
        <p:spPr>
          <a:xfrm>
            <a:off x="9272313" y="5499411"/>
            <a:ext cx="1085296" cy="575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29008F4-EF04-E14A-BDCD-DFBE506363C4}"/>
              </a:ext>
            </a:extLst>
          </p:cNvPr>
          <p:cNvSpPr txBox="1"/>
          <p:nvPr/>
        </p:nvSpPr>
        <p:spPr>
          <a:xfrm>
            <a:off x="10793510" y="4724410"/>
            <a:ext cx="1331259" cy="914400"/>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Network analysis</a:t>
            </a:r>
          </a:p>
        </p:txBody>
      </p:sp>
      <p:cxnSp>
        <p:nvCxnSpPr>
          <p:cNvPr id="102" name="Straight Arrow Connector 101">
            <a:extLst>
              <a:ext uri="{FF2B5EF4-FFF2-40B4-BE49-F238E27FC236}">
                <a16:creationId xmlns:a16="http://schemas.microsoft.com/office/drawing/2014/main" id="{679EB924-8FBB-144D-B851-C5733EF3BD22}"/>
              </a:ext>
            </a:extLst>
          </p:cNvPr>
          <p:cNvCxnSpPr>
            <a:cxnSpLocks/>
          </p:cNvCxnSpPr>
          <p:nvPr/>
        </p:nvCxnSpPr>
        <p:spPr>
          <a:xfrm>
            <a:off x="9239808" y="5490865"/>
            <a:ext cx="2075897" cy="584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EDADB70F-C061-9940-9D53-175FFA94E96A}"/>
              </a:ext>
            </a:extLst>
          </p:cNvPr>
          <p:cNvSpPr txBox="1"/>
          <p:nvPr/>
        </p:nvSpPr>
        <p:spPr>
          <a:xfrm>
            <a:off x="11275353" y="604671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7" name="TextBox 46">
            <a:extLst>
              <a:ext uri="{FF2B5EF4-FFF2-40B4-BE49-F238E27FC236}">
                <a16:creationId xmlns:a16="http://schemas.microsoft.com/office/drawing/2014/main" id="{385C3FA9-2474-4D41-A269-9F34A28FC7CA}"/>
              </a:ext>
            </a:extLst>
          </p:cNvPr>
          <p:cNvSpPr txBox="1"/>
          <p:nvPr/>
        </p:nvSpPr>
        <p:spPr>
          <a:xfrm>
            <a:off x="2658038" y="1985681"/>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8" name="TextBox 47">
            <a:extLst>
              <a:ext uri="{FF2B5EF4-FFF2-40B4-BE49-F238E27FC236}">
                <a16:creationId xmlns:a16="http://schemas.microsoft.com/office/drawing/2014/main" id="{017495CF-ADB6-3D46-8EF4-D30BF9847C1C}"/>
              </a:ext>
            </a:extLst>
          </p:cNvPr>
          <p:cNvSpPr txBox="1"/>
          <p:nvPr/>
        </p:nvSpPr>
        <p:spPr>
          <a:xfrm>
            <a:off x="2317382" y="4883539"/>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1" name="TextBox 50">
            <a:extLst>
              <a:ext uri="{FF2B5EF4-FFF2-40B4-BE49-F238E27FC236}">
                <a16:creationId xmlns:a16="http://schemas.microsoft.com/office/drawing/2014/main" id="{9BFEDE36-D6CC-0E43-8985-5A0C4E09B3C2}"/>
              </a:ext>
            </a:extLst>
          </p:cNvPr>
          <p:cNvSpPr txBox="1"/>
          <p:nvPr/>
        </p:nvSpPr>
        <p:spPr>
          <a:xfrm>
            <a:off x="9531717" y="40345"/>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2" name="TextBox 51">
            <a:extLst>
              <a:ext uri="{FF2B5EF4-FFF2-40B4-BE49-F238E27FC236}">
                <a16:creationId xmlns:a16="http://schemas.microsoft.com/office/drawing/2014/main" id="{5AB9FAF0-4FE7-A540-9A5F-6358AFFF6DD7}"/>
              </a:ext>
            </a:extLst>
          </p:cNvPr>
          <p:cNvSpPr txBox="1"/>
          <p:nvPr/>
        </p:nvSpPr>
        <p:spPr>
          <a:xfrm>
            <a:off x="10464046" y="768704"/>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4" name="TextBox 53">
            <a:extLst>
              <a:ext uri="{FF2B5EF4-FFF2-40B4-BE49-F238E27FC236}">
                <a16:creationId xmlns:a16="http://schemas.microsoft.com/office/drawing/2014/main" id="{0E3DA5FA-7212-9E4C-B217-629376429DD7}"/>
              </a:ext>
            </a:extLst>
          </p:cNvPr>
          <p:cNvSpPr txBox="1"/>
          <p:nvPr/>
        </p:nvSpPr>
        <p:spPr>
          <a:xfrm>
            <a:off x="9206753" y="1501066"/>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5" name="TextBox 54">
            <a:extLst>
              <a:ext uri="{FF2B5EF4-FFF2-40B4-BE49-F238E27FC236}">
                <a16:creationId xmlns:a16="http://schemas.microsoft.com/office/drawing/2014/main" id="{7BFF2ADA-CD10-764C-AC6B-4AD49E2DC091}"/>
              </a:ext>
            </a:extLst>
          </p:cNvPr>
          <p:cNvSpPr txBox="1"/>
          <p:nvPr/>
        </p:nvSpPr>
        <p:spPr>
          <a:xfrm>
            <a:off x="9345699" y="2205281"/>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6" name="TextBox 55">
            <a:extLst>
              <a:ext uri="{FF2B5EF4-FFF2-40B4-BE49-F238E27FC236}">
                <a16:creationId xmlns:a16="http://schemas.microsoft.com/office/drawing/2014/main" id="{BF0369BC-CE24-CC41-8D0A-1BEE019883E7}"/>
              </a:ext>
            </a:extLst>
          </p:cNvPr>
          <p:cNvSpPr txBox="1"/>
          <p:nvPr/>
        </p:nvSpPr>
        <p:spPr>
          <a:xfrm>
            <a:off x="10177182" y="606464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7" name="TextBox 56">
            <a:extLst>
              <a:ext uri="{FF2B5EF4-FFF2-40B4-BE49-F238E27FC236}">
                <a16:creationId xmlns:a16="http://schemas.microsoft.com/office/drawing/2014/main" id="{0D18F235-AB5D-134B-ABA2-188573315D88}"/>
              </a:ext>
            </a:extLst>
          </p:cNvPr>
          <p:cNvSpPr txBox="1"/>
          <p:nvPr/>
        </p:nvSpPr>
        <p:spPr>
          <a:xfrm>
            <a:off x="443753" y="295835"/>
            <a:ext cx="3442447" cy="430306"/>
          </a:xfrm>
          <a:prstGeom prst="rect">
            <a:avLst/>
          </a:prstGeom>
          <a:noFill/>
          <a:ln>
            <a:noFill/>
          </a:ln>
        </p:spPr>
        <p:txBody>
          <a:bodyPr wrap="square" rtlCol="0" anchor="ctr" anchorCtr="0">
            <a:noAutofit/>
          </a:bodyPr>
          <a:lstStyle/>
          <a:p>
            <a:pPr>
              <a:spcAft>
                <a:spcPts val="600"/>
              </a:spcAft>
            </a:pPr>
            <a:r>
              <a:rPr lang="en-US" sz="2000" b="1" u="sng" dirty="0" err="1">
                <a:latin typeface="Helvetica" charset="0"/>
                <a:ea typeface="Times New Roman" charset="0"/>
                <a:cs typeface="Arial" charset="0"/>
              </a:rPr>
              <a:t>scRNA-seq</a:t>
            </a:r>
            <a:r>
              <a:rPr lang="en-US" sz="2000" b="1" u="sng" dirty="0">
                <a:latin typeface="Helvetica" charset="0"/>
                <a:ea typeface="Times New Roman" charset="0"/>
                <a:cs typeface="Arial" charset="0"/>
              </a:rPr>
              <a:t> steps:</a:t>
            </a:r>
          </a:p>
        </p:txBody>
      </p:sp>
      <p:sp>
        <p:nvSpPr>
          <p:cNvPr id="58" name="TextBox 57">
            <a:extLst>
              <a:ext uri="{FF2B5EF4-FFF2-40B4-BE49-F238E27FC236}">
                <a16:creationId xmlns:a16="http://schemas.microsoft.com/office/drawing/2014/main" id="{3D557FEC-B141-F143-9A29-2D1B9D42BF09}"/>
              </a:ext>
            </a:extLst>
          </p:cNvPr>
          <p:cNvSpPr txBox="1"/>
          <p:nvPr/>
        </p:nvSpPr>
        <p:spPr>
          <a:xfrm>
            <a:off x="9601191" y="2851865"/>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Tree>
    <p:extLst>
      <p:ext uri="{BB962C8B-B14F-4D97-AF65-F5344CB8AC3E}">
        <p14:creationId xmlns:p14="http://schemas.microsoft.com/office/powerpoint/2010/main" val="37644046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94E083-DB3D-CF4B-B4CE-28D8C0D27474}"/>
              </a:ext>
            </a:extLst>
          </p:cNvPr>
          <p:cNvSpPr>
            <a:spLocks noGrp="1"/>
          </p:cNvSpPr>
          <p:nvPr>
            <p:ph type="title"/>
          </p:nvPr>
        </p:nvSpPr>
        <p:spPr/>
        <p:txBody>
          <a:bodyPr/>
          <a:lstStyle/>
          <a:p>
            <a:r>
              <a:rPr lang="en-US" dirty="0"/>
              <a:t>7. Clustering (20 mins)</a:t>
            </a:r>
          </a:p>
        </p:txBody>
      </p:sp>
      <p:sp>
        <p:nvSpPr>
          <p:cNvPr id="5" name="Text Placeholder 4">
            <a:extLst>
              <a:ext uri="{FF2B5EF4-FFF2-40B4-BE49-F238E27FC236}">
                <a16:creationId xmlns:a16="http://schemas.microsoft.com/office/drawing/2014/main" id="{9DD36C04-E7EB-004A-86B5-66DFD2B455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19368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7E76EF-8BE0-C54B-95B1-3F02428244A6}"/>
              </a:ext>
            </a:extLst>
          </p:cNvPr>
          <p:cNvSpPr>
            <a:spLocks noGrp="1"/>
          </p:cNvSpPr>
          <p:nvPr>
            <p:ph type="body" sz="quarter" idx="10"/>
          </p:nvPr>
        </p:nvSpPr>
        <p:spPr>
          <a:xfrm>
            <a:off x="838200" y="1876483"/>
            <a:ext cx="4742329" cy="2652521"/>
          </a:xfrm>
        </p:spPr>
        <p:txBody>
          <a:bodyPr/>
          <a:lstStyle/>
          <a:p>
            <a:r>
              <a:rPr lang="en-US" dirty="0"/>
              <a:t>Cells are limited to basin of attraction of their attractor states</a:t>
            </a:r>
          </a:p>
          <a:p>
            <a:endParaRPr lang="en-US" sz="500" dirty="0"/>
          </a:p>
          <a:p>
            <a:pPr marL="0" indent="0">
              <a:buNone/>
            </a:pPr>
            <a:r>
              <a:rPr lang="en-US" dirty="0"/>
              <a:t>     =&gt; Cells of the same type 	form clusters in gene 	expression space</a:t>
            </a:r>
          </a:p>
        </p:txBody>
      </p:sp>
      <p:sp>
        <p:nvSpPr>
          <p:cNvPr id="3" name="Title 2">
            <a:extLst>
              <a:ext uri="{FF2B5EF4-FFF2-40B4-BE49-F238E27FC236}">
                <a16:creationId xmlns:a16="http://schemas.microsoft.com/office/drawing/2014/main" id="{30AA20C2-9A8E-2049-9640-8E6D84624E28}"/>
              </a:ext>
            </a:extLst>
          </p:cNvPr>
          <p:cNvSpPr>
            <a:spLocks noGrp="1"/>
          </p:cNvSpPr>
          <p:nvPr>
            <p:ph type="title"/>
          </p:nvPr>
        </p:nvSpPr>
        <p:spPr/>
        <p:txBody>
          <a:bodyPr/>
          <a:lstStyle/>
          <a:p>
            <a:r>
              <a:rPr lang="en-US" dirty="0"/>
              <a:t>Clusters of cells represent cell types</a:t>
            </a:r>
          </a:p>
        </p:txBody>
      </p:sp>
      <p:pic>
        <p:nvPicPr>
          <p:cNvPr id="5" name="Picture 4">
            <a:extLst>
              <a:ext uri="{FF2B5EF4-FFF2-40B4-BE49-F238E27FC236}">
                <a16:creationId xmlns:a16="http://schemas.microsoft.com/office/drawing/2014/main" id="{1795C3D2-12EE-4E44-AA53-58C3C1E05F1A}"/>
              </a:ext>
            </a:extLst>
          </p:cNvPr>
          <p:cNvPicPr>
            <a:picLocks noChangeAspect="1"/>
          </p:cNvPicPr>
          <p:nvPr/>
        </p:nvPicPr>
        <p:blipFill>
          <a:blip r:embed="rId3"/>
          <a:stretch>
            <a:fillRect/>
          </a:stretch>
        </p:blipFill>
        <p:spPr>
          <a:xfrm>
            <a:off x="6790063" y="1876483"/>
            <a:ext cx="3756540" cy="3564965"/>
          </a:xfrm>
          <a:prstGeom prst="rect">
            <a:avLst/>
          </a:prstGeom>
        </p:spPr>
      </p:pic>
      <p:sp>
        <p:nvSpPr>
          <p:cNvPr id="6" name="TextBox 5">
            <a:extLst>
              <a:ext uri="{FF2B5EF4-FFF2-40B4-BE49-F238E27FC236}">
                <a16:creationId xmlns:a16="http://schemas.microsoft.com/office/drawing/2014/main" id="{C5820890-35FB-C34C-AE17-8F97D6F078C7}"/>
              </a:ext>
            </a:extLst>
          </p:cNvPr>
          <p:cNvSpPr txBox="1"/>
          <p:nvPr/>
        </p:nvSpPr>
        <p:spPr>
          <a:xfrm>
            <a:off x="7947211" y="6468038"/>
            <a:ext cx="2931459" cy="282388"/>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(Image from Casey et al, 2020)</a:t>
            </a:r>
          </a:p>
        </p:txBody>
      </p:sp>
    </p:spTree>
    <p:extLst>
      <p:ext uri="{BB962C8B-B14F-4D97-AF65-F5344CB8AC3E}">
        <p14:creationId xmlns:p14="http://schemas.microsoft.com/office/powerpoint/2010/main" val="689762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4D4C91-B4E4-FF49-BB89-76C5A0E84ECB}"/>
              </a:ext>
            </a:extLst>
          </p:cNvPr>
          <p:cNvSpPr>
            <a:spLocks noGrp="1"/>
          </p:cNvSpPr>
          <p:nvPr>
            <p:ph type="body" sz="quarter" idx="10"/>
          </p:nvPr>
        </p:nvSpPr>
        <p:spPr>
          <a:xfrm>
            <a:off x="838200" y="1876485"/>
            <a:ext cx="10642600" cy="5507149"/>
          </a:xfrm>
        </p:spPr>
        <p:txBody>
          <a:bodyPr/>
          <a:lstStyle/>
          <a:p>
            <a:r>
              <a:rPr lang="en-US" sz="2000" dirty="0"/>
              <a:t>Introduction (15 mins)</a:t>
            </a:r>
          </a:p>
          <a:p>
            <a:endParaRPr lang="en-US" sz="400" dirty="0"/>
          </a:p>
          <a:p>
            <a:pPr marL="514350" indent="-514350">
              <a:buFont typeface="+mj-lt"/>
              <a:buAutoNum type="arabicPeriod"/>
            </a:pPr>
            <a:r>
              <a:rPr lang="en-US" sz="2000" dirty="0"/>
              <a:t>Pre-processing raw sequencing data to get counts (20 mins)</a:t>
            </a:r>
          </a:p>
          <a:p>
            <a:pPr marL="514350" indent="-514350">
              <a:buFont typeface="+mj-lt"/>
              <a:buAutoNum type="arabicPeriod"/>
            </a:pPr>
            <a:r>
              <a:rPr lang="en-US" sz="2000" dirty="0"/>
              <a:t>Loading data in R using Seurat (15 mins)</a:t>
            </a:r>
          </a:p>
          <a:p>
            <a:pPr marL="514350" indent="-514350">
              <a:buFont typeface="+mj-lt"/>
              <a:buAutoNum type="arabicPeriod"/>
            </a:pPr>
            <a:r>
              <a:rPr lang="en-US" sz="2000" dirty="0"/>
              <a:t>Quality control (20 mins)</a:t>
            </a:r>
          </a:p>
          <a:p>
            <a:pPr marL="514350" indent="-514350">
              <a:buFont typeface="+mj-lt"/>
              <a:buAutoNum type="arabicPeriod"/>
            </a:pPr>
            <a:r>
              <a:rPr lang="en-US" sz="2000" dirty="0"/>
              <a:t>Normalization (30 mins)</a:t>
            </a:r>
          </a:p>
          <a:p>
            <a:pPr marL="514350" indent="-514350">
              <a:buFont typeface="+mj-lt"/>
              <a:buAutoNum type="arabicPeriod"/>
            </a:pPr>
            <a:r>
              <a:rPr lang="en-US" sz="2000" dirty="0"/>
              <a:t>Feature selection (10 mins)</a:t>
            </a:r>
          </a:p>
          <a:p>
            <a:pPr marL="514350" indent="-514350">
              <a:buFont typeface="+mj-lt"/>
              <a:buAutoNum type="arabicPeriod"/>
            </a:pPr>
            <a:r>
              <a:rPr lang="en-US" sz="2000" dirty="0"/>
              <a:t>Dimensionality reduction (10 + 40 mins)</a:t>
            </a:r>
          </a:p>
          <a:p>
            <a:pPr marL="514350" indent="-514350">
              <a:buFont typeface="+mj-lt"/>
              <a:buAutoNum type="arabicPeriod"/>
            </a:pPr>
            <a:r>
              <a:rPr lang="en-US" sz="2000" dirty="0"/>
              <a:t>Clustering (30 mins)</a:t>
            </a:r>
          </a:p>
          <a:p>
            <a:pPr marL="514350" indent="-514350">
              <a:buFont typeface="+mj-lt"/>
              <a:buAutoNum type="arabicPeriod"/>
            </a:pPr>
            <a:r>
              <a:rPr lang="en-US" sz="2000" dirty="0"/>
              <a:t>Finding marker genes (30 mins)</a:t>
            </a:r>
          </a:p>
          <a:p>
            <a:pPr marL="514350" indent="-514350">
              <a:buFont typeface="+mj-lt"/>
              <a:buAutoNum type="arabicPeriod"/>
            </a:pPr>
            <a:endParaRPr lang="en-US" sz="400" dirty="0"/>
          </a:p>
          <a:p>
            <a:r>
              <a:rPr lang="en-US" sz="2000" dirty="0"/>
              <a:t>Additional information and Conclusion (20 mins)</a:t>
            </a:r>
          </a:p>
          <a:p>
            <a:pPr marL="514350" indent="-514350">
              <a:buFont typeface="+mj-lt"/>
              <a:buAutoNum type="arabicPeriod"/>
            </a:pPr>
            <a:endParaRPr lang="en-US" sz="2000" dirty="0"/>
          </a:p>
          <a:p>
            <a:pPr marL="514350" indent="-514350">
              <a:buFont typeface="+mj-lt"/>
              <a:buAutoNum type="arabicPeriod"/>
            </a:pPr>
            <a:endParaRPr lang="en-US" sz="2000" dirty="0"/>
          </a:p>
          <a:p>
            <a:pPr marL="514350" indent="-514350">
              <a:buFont typeface="+mj-lt"/>
              <a:buAutoNum type="arabicPeriod"/>
            </a:pPr>
            <a:endParaRPr lang="en-US" sz="2000" dirty="0"/>
          </a:p>
        </p:txBody>
      </p:sp>
      <p:sp>
        <p:nvSpPr>
          <p:cNvPr id="3" name="Title 2">
            <a:extLst>
              <a:ext uri="{FF2B5EF4-FFF2-40B4-BE49-F238E27FC236}">
                <a16:creationId xmlns:a16="http://schemas.microsoft.com/office/drawing/2014/main" id="{032B9703-F603-224A-9D5D-91BD4285B257}"/>
              </a:ext>
            </a:extLst>
          </p:cNvPr>
          <p:cNvSpPr>
            <a:spLocks noGrp="1"/>
          </p:cNvSpPr>
          <p:nvPr>
            <p:ph type="title"/>
          </p:nvPr>
        </p:nvSpPr>
        <p:spPr/>
        <p:txBody>
          <a:bodyPr/>
          <a:lstStyle/>
          <a:p>
            <a:r>
              <a:rPr lang="en-US" dirty="0"/>
              <a:t>Outline of Sessions 1-2</a:t>
            </a:r>
          </a:p>
        </p:txBody>
      </p:sp>
    </p:spTree>
    <p:extLst>
      <p:ext uri="{BB962C8B-B14F-4D97-AF65-F5344CB8AC3E}">
        <p14:creationId xmlns:p14="http://schemas.microsoft.com/office/powerpoint/2010/main" val="32088630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D86DFF-9CC0-8E41-8AD1-42F542D3F910}"/>
              </a:ext>
            </a:extLst>
          </p:cNvPr>
          <p:cNvSpPr>
            <a:spLocks noGrp="1"/>
          </p:cNvSpPr>
          <p:nvPr>
            <p:ph type="body" sz="quarter" idx="10"/>
          </p:nvPr>
        </p:nvSpPr>
        <p:spPr>
          <a:xfrm>
            <a:off x="838200" y="1876483"/>
            <a:ext cx="10515600" cy="1645066"/>
          </a:xfrm>
        </p:spPr>
        <p:txBody>
          <a:bodyPr/>
          <a:lstStyle/>
          <a:p>
            <a:r>
              <a:rPr lang="en-US" sz="2400" dirty="0"/>
              <a:t>Assumptions in common algorithms typically do not apply to </a:t>
            </a:r>
            <a:r>
              <a:rPr lang="en-US" sz="2400" dirty="0" err="1"/>
              <a:t>scRNA-seq</a:t>
            </a:r>
            <a:endParaRPr lang="en-US" sz="2400" dirty="0"/>
          </a:p>
          <a:p>
            <a:endParaRPr lang="en-US" sz="300" dirty="0"/>
          </a:p>
          <a:p>
            <a:r>
              <a:rPr lang="en-US" sz="2400" dirty="0"/>
              <a:t>Ex: k-means generates clusters of similar sizes and ~ spherical in shape</a:t>
            </a:r>
          </a:p>
          <a:p>
            <a:pPr lvl="1"/>
            <a:r>
              <a:rPr lang="en-US" sz="2000" dirty="0"/>
              <a:t>but basins of attraction can have different sizes and complex geometries</a:t>
            </a:r>
          </a:p>
          <a:p>
            <a:pPr lvl="1"/>
            <a:endParaRPr lang="en-US" sz="2000" dirty="0"/>
          </a:p>
        </p:txBody>
      </p:sp>
      <p:sp>
        <p:nvSpPr>
          <p:cNvPr id="3" name="Title 2">
            <a:extLst>
              <a:ext uri="{FF2B5EF4-FFF2-40B4-BE49-F238E27FC236}">
                <a16:creationId xmlns:a16="http://schemas.microsoft.com/office/drawing/2014/main" id="{2DDCA5B4-CF27-534D-8977-05F1528FE9C8}"/>
              </a:ext>
            </a:extLst>
          </p:cNvPr>
          <p:cNvSpPr>
            <a:spLocks noGrp="1"/>
          </p:cNvSpPr>
          <p:nvPr>
            <p:ph type="title"/>
          </p:nvPr>
        </p:nvSpPr>
        <p:spPr/>
        <p:txBody>
          <a:bodyPr>
            <a:normAutofit/>
          </a:bodyPr>
          <a:lstStyle/>
          <a:p>
            <a:r>
              <a:rPr lang="en-US" sz="3600" dirty="0"/>
              <a:t>Commonly used clustering algorithms </a:t>
            </a:r>
            <a:br>
              <a:rPr lang="en-US" sz="3600" dirty="0"/>
            </a:br>
            <a:r>
              <a:rPr lang="en-US" sz="3600" dirty="0"/>
              <a:t>may not be appropriate</a:t>
            </a:r>
          </a:p>
        </p:txBody>
      </p:sp>
      <p:pic>
        <p:nvPicPr>
          <p:cNvPr id="7" name="Picture 6">
            <a:extLst>
              <a:ext uri="{FF2B5EF4-FFF2-40B4-BE49-F238E27FC236}">
                <a16:creationId xmlns:a16="http://schemas.microsoft.com/office/drawing/2014/main" id="{5FAA52FD-03D7-3B4F-9BAB-04EC066D949E}"/>
              </a:ext>
            </a:extLst>
          </p:cNvPr>
          <p:cNvPicPr>
            <a:picLocks noChangeAspect="1"/>
          </p:cNvPicPr>
          <p:nvPr/>
        </p:nvPicPr>
        <p:blipFill>
          <a:blip r:embed="rId3"/>
          <a:stretch>
            <a:fillRect/>
          </a:stretch>
        </p:blipFill>
        <p:spPr>
          <a:xfrm>
            <a:off x="2771561" y="3482789"/>
            <a:ext cx="7275263" cy="2695388"/>
          </a:xfrm>
          <a:prstGeom prst="rect">
            <a:avLst/>
          </a:prstGeom>
        </p:spPr>
      </p:pic>
      <p:sp>
        <p:nvSpPr>
          <p:cNvPr id="8" name="TextBox 7">
            <a:extLst>
              <a:ext uri="{FF2B5EF4-FFF2-40B4-BE49-F238E27FC236}">
                <a16:creationId xmlns:a16="http://schemas.microsoft.com/office/drawing/2014/main" id="{5C27341D-1852-8C4D-A3C4-50E85019E291}"/>
              </a:ext>
            </a:extLst>
          </p:cNvPr>
          <p:cNvSpPr txBox="1"/>
          <p:nvPr/>
        </p:nvSpPr>
        <p:spPr>
          <a:xfrm>
            <a:off x="3321429" y="3482789"/>
            <a:ext cx="2541494" cy="242047"/>
          </a:xfrm>
          <a:prstGeom prst="rect">
            <a:avLst/>
          </a:prstGeom>
          <a:solidFill>
            <a:schemeClr val="bg1"/>
          </a:solidFill>
          <a:ln>
            <a:solidFill>
              <a:schemeClr val="accent1">
                <a:shade val="50000"/>
              </a:schemeClr>
            </a:solidFill>
          </a:ln>
        </p:spPr>
        <p:txBody>
          <a:bodyPr wrap="square" rtlCol="0" anchor="ctr" anchorCtr="0">
            <a:noAutofit/>
          </a:bodyPr>
          <a:lstStyle/>
          <a:p>
            <a:pPr algn="ctr">
              <a:spcAft>
                <a:spcPts val="600"/>
              </a:spcAft>
            </a:pPr>
            <a:r>
              <a:rPr lang="en-US" sz="1100" dirty="0">
                <a:latin typeface="Helvetica" charset="0"/>
                <a:ea typeface="Times New Roman" charset="0"/>
                <a:cs typeface="Arial" charset="0"/>
              </a:rPr>
              <a:t>K-means on raw data (~15k genes)</a:t>
            </a:r>
          </a:p>
        </p:txBody>
      </p:sp>
      <p:sp>
        <p:nvSpPr>
          <p:cNvPr id="9" name="TextBox 8">
            <a:extLst>
              <a:ext uri="{FF2B5EF4-FFF2-40B4-BE49-F238E27FC236}">
                <a16:creationId xmlns:a16="http://schemas.microsoft.com/office/drawing/2014/main" id="{F0150AE6-57C6-9942-AC64-D3959D876CB1}"/>
              </a:ext>
            </a:extLst>
          </p:cNvPr>
          <p:cNvSpPr txBox="1"/>
          <p:nvPr/>
        </p:nvSpPr>
        <p:spPr>
          <a:xfrm>
            <a:off x="6916275" y="3487272"/>
            <a:ext cx="2541494" cy="242047"/>
          </a:xfrm>
          <a:prstGeom prst="rect">
            <a:avLst/>
          </a:prstGeom>
          <a:solidFill>
            <a:schemeClr val="bg1"/>
          </a:solidFill>
          <a:ln>
            <a:solidFill>
              <a:schemeClr val="accent1">
                <a:shade val="50000"/>
              </a:schemeClr>
            </a:solidFill>
          </a:ln>
        </p:spPr>
        <p:txBody>
          <a:bodyPr wrap="square" rtlCol="0" anchor="ctr" anchorCtr="0">
            <a:noAutofit/>
          </a:bodyPr>
          <a:lstStyle/>
          <a:p>
            <a:pPr algn="ctr">
              <a:spcAft>
                <a:spcPts val="600"/>
              </a:spcAft>
            </a:pPr>
            <a:r>
              <a:rPr lang="en-US" sz="1100" dirty="0">
                <a:latin typeface="Helvetica" charset="0"/>
                <a:ea typeface="Times New Roman" charset="0"/>
                <a:cs typeface="Arial" charset="0"/>
              </a:rPr>
              <a:t>K-means on top 30 PCs</a:t>
            </a:r>
          </a:p>
        </p:txBody>
      </p:sp>
      <p:sp>
        <p:nvSpPr>
          <p:cNvPr id="10" name="TextBox 9">
            <a:extLst>
              <a:ext uri="{FF2B5EF4-FFF2-40B4-BE49-F238E27FC236}">
                <a16:creationId xmlns:a16="http://schemas.microsoft.com/office/drawing/2014/main" id="{2333530C-E0CD-F54D-8D50-DA71CD845C68}"/>
              </a:ext>
            </a:extLst>
          </p:cNvPr>
          <p:cNvSpPr txBox="1"/>
          <p:nvPr/>
        </p:nvSpPr>
        <p:spPr>
          <a:xfrm>
            <a:off x="6185648" y="6669741"/>
            <a:ext cx="4755782" cy="67235"/>
          </a:xfrm>
          <a:prstGeom prst="rect">
            <a:avLst/>
          </a:prstGeom>
          <a:noFill/>
          <a:ln>
            <a:noFill/>
          </a:ln>
        </p:spPr>
        <p:txBody>
          <a:bodyPr wrap="square" rtlCol="0" anchor="ctr" anchorCtr="0">
            <a:noAutofit/>
          </a:bodyPr>
          <a:lstStyle/>
          <a:p>
            <a:pPr algn="r">
              <a:spcAft>
                <a:spcPts val="600"/>
              </a:spcAft>
            </a:pPr>
            <a:r>
              <a:rPr lang="en-US" sz="1200" dirty="0">
                <a:latin typeface="Helvetica" charset="0"/>
                <a:ea typeface="Times New Roman" charset="0"/>
                <a:cs typeface="Arial" charset="0"/>
              </a:rPr>
              <a:t>(Image from blog by Nikolay </a:t>
            </a:r>
            <a:r>
              <a:rPr lang="en-US" sz="1200" dirty="0" err="1">
                <a:latin typeface="Helvetica" charset="0"/>
                <a:ea typeface="Times New Roman" charset="0"/>
                <a:cs typeface="Arial" charset="0"/>
              </a:rPr>
              <a:t>Oskolkov</a:t>
            </a:r>
            <a:r>
              <a:rPr lang="en-US" sz="1200" dirty="0">
                <a:latin typeface="Helvetica" charset="0"/>
                <a:ea typeface="Times New Roman" charset="0"/>
                <a:cs typeface="Arial" charset="0"/>
              </a:rPr>
              <a:t> on </a:t>
            </a:r>
            <a:r>
              <a:rPr lang="en-US" sz="1200" dirty="0" err="1">
                <a:latin typeface="Helvetica" charset="0"/>
                <a:ea typeface="Times New Roman" charset="0"/>
                <a:cs typeface="Arial" charset="0"/>
              </a:rPr>
              <a:t>towardsdatascience.com</a:t>
            </a:r>
            <a:r>
              <a:rPr lang="en-US" sz="1200" dirty="0">
                <a:latin typeface="Helvetica" charset="0"/>
                <a:ea typeface="Times New Roman" charset="0"/>
                <a:cs typeface="Arial" charset="0"/>
              </a:rPr>
              <a:t>)</a:t>
            </a:r>
          </a:p>
        </p:txBody>
      </p:sp>
      <p:sp>
        <p:nvSpPr>
          <p:cNvPr id="11" name="TextBox 10">
            <a:extLst>
              <a:ext uri="{FF2B5EF4-FFF2-40B4-BE49-F238E27FC236}">
                <a16:creationId xmlns:a16="http://schemas.microsoft.com/office/drawing/2014/main" id="{2FC39832-1482-D841-A303-6A2599CE5135}"/>
              </a:ext>
            </a:extLst>
          </p:cNvPr>
          <p:cNvSpPr txBox="1"/>
          <p:nvPr/>
        </p:nvSpPr>
        <p:spPr>
          <a:xfrm>
            <a:off x="954741" y="4020671"/>
            <a:ext cx="1398494" cy="1815353"/>
          </a:xfrm>
          <a:prstGeom prst="rect">
            <a:avLst/>
          </a:prstGeom>
          <a:noFill/>
          <a:ln>
            <a:noFill/>
          </a:ln>
        </p:spPr>
        <p:txBody>
          <a:bodyPr wrap="square" rtlCol="0" anchor="ctr" anchorCtr="0">
            <a:noAutofit/>
          </a:bodyPr>
          <a:lstStyle/>
          <a:p>
            <a:pPr>
              <a:spcAft>
                <a:spcPts val="600"/>
              </a:spcAft>
            </a:pPr>
            <a:r>
              <a:rPr lang="en-US" sz="1400" dirty="0">
                <a:latin typeface="Helvetica" charset="0"/>
                <a:ea typeface="Times New Roman" charset="0"/>
                <a:cs typeface="Arial" charset="0"/>
              </a:rPr>
              <a:t>Nearby points in t-SNE plot are not always in the same cluster from k-means </a:t>
            </a:r>
          </a:p>
        </p:txBody>
      </p:sp>
    </p:spTree>
    <p:extLst>
      <p:ext uri="{BB962C8B-B14F-4D97-AF65-F5344CB8AC3E}">
        <p14:creationId xmlns:p14="http://schemas.microsoft.com/office/powerpoint/2010/main" val="36382815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43861D-2F17-A24B-91AF-229AAA2C0D4B}"/>
              </a:ext>
            </a:extLst>
          </p:cNvPr>
          <p:cNvSpPr>
            <a:spLocks noGrp="1"/>
          </p:cNvSpPr>
          <p:nvPr>
            <p:ph type="body" sz="quarter" idx="10"/>
          </p:nvPr>
        </p:nvSpPr>
        <p:spPr>
          <a:xfrm>
            <a:off x="838200" y="1876483"/>
            <a:ext cx="6840071" cy="3364511"/>
          </a:xfrm>
        </p:spPr>
        <p:txBody>
          <a:bodyPr/>
          <a:lstStyle/>
          <a:p>
            <a:r>
              <a:rPr lang="en-US" sz="2400" dirty="0"/>
              <a:t>Build a k-nearest neighbor graph</a:t>
            </a:r>
          </a:p>
          <a:p>
            <a:r>
              <a:rPr lang="en-US" sz="2400" dirty="0"/>
              <a:t>Keep only edges between cells that share a neighbor</a:t>
            </a:r>
          </a:p>
          <a:p>
            <a:r>
              <a:rPr lang="en-US" sz="2400" dirty="0"/>
              <a:t>Adjust the edge weights between any two cells based on similarity</a:t>
            </a:r>
          </a:p>
          <a:p>
            <a:pPr marL="0" indent="0">
              <a:buNone/>
            </a:pPr>
            <a:r>
              <a:rPr lang="en-US" sz="2400" dirty="0"/>
              <a:t>    = Shared nearest neighbor graph</a:t>
            </a:r>
          </a:p>
          <a:p>
            <a:pPr marL="0" indent="0">
              <a:buNone/>
            </a:pPr>
            <a:endParaRPr lang="en-US" sz="2400" dirty="0"/>
          </a:p>
          <a:p>
            <a:r>
              <a:rPr lang="en-US" sz="2400" dirty="0"/>
              <a:t>More discussion on k-means and nearest neighbor algorithms on Nov. 19 </a:t>
            </a:r>
          </a:p>
          <a:p>
            <a:pPr lvl="1"/>
            <a:r>
              <a:rPr lang="en-US" sz="2000" dirty="0"/>
              <a:t>Link to registration in notes</a:t>
            </a:r>
          </a:p>
        </p:txBody>
      </p:sp>
      <p:sp>
        <p:nvSpPr>
          <p:cNvPr id="3" name="Title 2">
            <a:extLst>
              <a:ext uri="{FF2B5EF4-FFF2-40B4-BE49-F238E27FC236}">
                <a16:creationId xmlns:a16="http://schemas.microsoft.com/office/drawing/2014/main" id="{CFCD391B-ED16-5548-ACE6-388DC112126C}"/>
              </a:ext>
            </a:extLst>
          </p:cNvPr>
          <p:cNvSpPr>
            <a:spLocks noGrp="1"/>
          </p:cNvSpPr>
          <p:nvPr>
            <p:ph type="title"/>
          </p:nvPr>
        </p:nvSpPr>
        <p:spPr/>
        <p:txBody>
          <a:bodyPr>
            <a:normAutofit/>
          </a:bodyPr>
          <a:lstStyle/>
          <a:p>
            <a:r>
              <a:rPr lang="en-US" sz="3600" dirty="0"/>
              <a:t>Seurat finds clusters in two steps:</a:t>
            </a:r>
            <a:br>
              <a:rPr lang="en-US" sz="3600" dirty="0"/>
            </a:br>
            <a:r>
              <a:rPr lang="en-US" sz="3600" dirty="0"/>
              <a:t>1. Build shared nearest neighbor graph</a:t>
            </a:r>
          </a:p>
        </p:txBody>
      </p:sp>
      <p:pic>
        <p:nvPicPr>
          <p:cNvPr id="5" name="Picture 4">
            <a:extLst>
              <a:ext uri="{FF2B5EF4-FFF2-40B4-BE49-F238E27FC236}">
                <a16:creationId xmlns:a16="http://schemas.microsoft.com/office/drawing/2014/main" id="{31CAA8D7-9F0D-AF45-A2F4-6AC1E213EAFC}"/>
              </a:ext>
            </a:extLst>
          </p:cNvPr>
          <p:cNvPicPr>
            <a:picLocks noChangeAspect="1"/>
          </p:cNvPicPr>
          <p:nvPr/>
        </p:nvPicPr>
        <p:blipFill>
          <a:blip r:embed="rId3"/>
          <a:stretch>
            <a:fillRect/>
          </a:stretch>
        </p:blipFill>
        <p:spPr>
          <a:xfrm>
            <a:off x="7816102" y="2097740"/>
            <a:ext cx="3394690" cy="3454773"/>
          </a:xfrm>
          <a:prstGeom prst="rect">
            <a:avLst/>
          </a:prstGeom>
        </p:spPr>
      </p:pic>
    </p:spTree>
    <p:extLst>
      <p:ext uri="{BB962C8B-B14F-4D97-AF65-F5344CB8AC3E}">
        <p14:creationId xmlns:p14="http://schemas.microsoft.com/office/powerpoint/2010/main" val="8012642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F865A2-7E15-7948-8BDD-8BA9A190C4F0}"/>
              </a:ext>
            </a:extLst>
          </p:cNvPr>
          <p:cNvPicPr>
            <a:picLocks noChangeAspect="1"/>
          </p:cNvPicPr>
          <p:nvPr/>
        </p:nvPicPr>
        <p:blipFill>
          <a:blip r:embed="rId3"/>
          <a:stretch>
            <a:fillRect/>
          </a:stretch>
        </p:blipFill>
        <p:spPr>
          <a:xfrm>
            <a:off x="7795877" y="2690387"/>
            <a:ext cx="3230132" cy="1664570"/>
          </a:xfrm>
          <a:prstGeom prst="rect">
            <a:avLst/>
          </a:prstGeom>
        </p:spPr>
      </p:pic>
      <p:sp>
        <p:nvSpPr>
          <p:cNvPr id="2" name="Text Placeholder 1">
            <a:extLst>
              <a:ext uri="{FF2B5EF4-FFF2-40B4-BE49-F238E27FC236}">
                <a16:creationId xmlns:a16="http://schemas.microsoft.com/office/drawing/2014/main" id="{C94AD433-0F90-074F-92A4-4126DC6F76C4}"/>
              </a:ext>
            </a:extLst>
          </p:cNvPr>
          <p:cNvSpPr>
            <a:spLocks noGrp="1"/>
          </p:cNvSpPr>
          <p:nvPr>
            <p:ph type="body" sz="quarter" idx="10"/>
          </p:nvPr>
        </p:nvSpPr>
        <p:spPr>
          <a:xfrm>
            <a:off x="838200" y="1876484"/>
            <a:ext cx="10515600" cy="4631892"/>
          </a:xfrm>
        </p:spPr>
        <p:txBody>
          <a:bodyPr/>
          <a:lstStyle/>
          <a:p>
            <a:r>
              <a:rPr lang="en-US" sz="2000" dirty="0"/>
              <a:t>”community” = a cluster of cells that are more connected among themselves than with cells of other communities</a:t>
            </a:r>
          </a:p>
          <a:p>
            <a:r>
              <a:rPr lang="en-US" sz="2000" dirty="0"/>
              <a:t>graph-based clustering detects clusters of arbitrary structures</a:t>
            </a:r>
          </a:p>
          <a:p>
            <a:r>
              <a:rPr lang="en-US" sz="2000" dirty="0"/>
              <a:t>optimizes modularity</a:t>
            </a:r>
          </a:p>
          <a:p>
            <a:pPr lvl="1"/>
            <a:r>
              <a:rPr lang="en-US" sz="1600" dirty="0"/>
              <a:t>Large modularity =&gt; most edges are within clusters </a:t>
            </a:r>
          </a:p>
          <a:p>
            <a:pPr lvl="1"/>
            <a:endParaRPr lang="en-US" sz="1600" dirty="0"/>
          </a:p>
          <a:p>
            <a:r>
              <a:rPr lang="en-US" sz="2000" dirty="0"/>
              <a:t>Steps:</a:t>
            </a:r>
          </a:p>
          <a:p>
            <a:pPr marL="571500">
              <a:buFont typeface="+mj-lt"/>
              <a:buAutoNum type="arabicPeriod"/>
            </a:pPr>
            <a:r>
              <a:rPr lang="en-US" sz="2000" dirty="0"/>
              <a:t>Initialize: Every cell is its own community</a:t>
            </a:r>
          </a:p>
          <a:p>
            <a:pPr marL="571500">
              <a:buFont typeface="+mj-lt"/>
              <a:buAutoNum type="arabicPeriod"/>
            </a:pPr>
            <a:r>
              <a:rPr lang="en-US" sz="2000" dirty="0"/>
              <a:t>Take cell from its community and add to another</a:t>
            </a:r>
          </a:p>
          <a:p>
            <a:pPr marL="571500">
              <a:buFont typeface="+mj-lt"/>
              <a:buAutoNum type="arabicPeriod"/>
            </a:pPr>
            <a:r>
              <a:rPr lang="en-US" sz="2000" dirty="0"/>
              <a:t>Evaluate modularity gain </a:t>
            </a:r>
          </a:p>
          <a:p>
            <a:pPr marL="571500">
              <a:buFont typeface="+mj-lt"/>
              <a:buAutoNum type="arabicPeriod"/>
            </a:pPr>
            <a:r>
              <a:rPr lang="en-US" sz="2000" dirty="0"/>
              <a:t>Place cell in community with highest modularity gain</a:t>
            </a:r>
          </a:p>
          <a:p>
            <a:pPr marL="571500">
              <a:buFont typeface="+mj-lt"/>
              <a:buAutoNum type="arabicPeriod"/>
            </a:pPr>
            <a:r>
              <a:rPr lang="en-US" sz="2000" dirty="0"/>
              <a:t>Do for all cells and repeat until no improvement</a:t>
            </a:r>
          </a:p>
          <a:p>
            <a:endParaRPr lang="en-US" sz="2000" dirty="0"/>
          </a:p>
          <a:p>
            <a:endParaRPr lang="en-US" sz="2000" dirty="0"/>
          </a:p>
        </p:txBody>
      </p:sp>
      <p:sp>
        <p:nvSpPr>
          <p:cNvPr id="3" name="Title 2">
            <a:extLst>
              <a:ext uri="{FF2B5EF4-FFF2-40B4-BE49-F238E27FC236}">
                <a16:creationId xmlns:a16="http://schemas.microsoft.com/office/drawing/2014/main" id="{A8B484C7-34ED-1B46-B1B0-55269D2A1D3F}"/>
              </a:ext>
            </a:extLst>
          </p:cNvPr>
          <p:cNvSpPr>
            <a:spLocks noGrp="1"/>
          </p:cNvSpPr>
          <p:nvPr>
            <p:ph type="title"/>
          </p:nvPr>
        </p:nvSpPr>
        <p:spPr/>
        <p:txBody>
          <a:bodyPr>
            <a:noAutofit/>
          </a:bodyPr>
          <a:lstStyle/>
          <a:p>
            <a:r>
              <a:rPr lang="en-US" sz="3200" dirty="0"/>
              <a:t>Seurat finds clusters in two steps:</a:t>
            </a:r>
            <a:br>
              <a:rPr lang="en-US" sz="3200" dirty="0"/>
            </a:br>
            <a:r>
              <a:rPr lang="en-US" sz="3200" dirty="0"/>
              <a:t>2. Community detection (e.g., Louvain algorithm)</a:t>
            </a:r>
          </a:p>
        </p:txBody>
      </p:sp>
      <p:sp>
        <p:nvSpPr>
          <p:cNvPr id="6" name="TextBox 5">
            <a:extLst>
              <a:ext uri="{FF2B5EF4-FFF2-40B4-BE49-F238E27FC236}">
                <a16:creationId xmlns:a16="http://schemas.microsoft.com/office/drawing/2014/main" id="{D0841413-242D-0940-8493-56114DE46D21}"/>
              </a:ext>
            </a:extLst>
          </p:cNvPr>
          <p:cNvSpPr txBox="1"/>
          <p:nvPr/>
        </p:nvSpPr>
        <p:spPr>
          <a:xfrm>
            <a:off x="8310282" y="6441142"/>
            <a:ext cx="3200400" cy="253030"/>
          </a:xfrm>
          <a:prstGeom prst="rect">
            <a:avLst/>
          </a:prstGeom>
          <a:noFill/>
          <a:ln>
            <a:noFill/>
          </a:ln>
        </p:spPr>
        <p:txBody>
          <a:bodyPr wrap="none" rtlCol="0" anchor="ctr" anchorCtr="0">
            <a:noAutofit/>
          </a:bodyPr>
          <a:lstStyle/>
          <a:p>
            <a:pPr>
              <a:spcAft>
                <a:spcPts val="600"/>
              </a:spcAft>
            </a:pPr>
            <a:r>
              <a:rPr lang="en-US" sz="1400" dirty="0">
                <a:latin typeface="Helvetica" charset="0"/>
                <a:ea typeface="Times New Roman" charset="0"/>
                <a:cs typeface="Arial" charset="0"/>
              </a:rPr>
              <a:t>(Image from blog on </a:t>
            </a:r>
            <a:r>
              <a:rPr lang="en-US" sz="1400" dirty="0" err="1">
                <a:latin typeface="Helvetica" charset="0"/>
                <a:ea typeface="Times New Roman" charset="0"/>
                <a:cs typeface="Arial" charset="0"/>
              </a:rPr>
              <a:t>medium.com</a:t>
            </a:r>
            <a:r>
              <a:rPr lang="en-US" sz="1400" dirty="0">
                <a:latin typeface="Helvetica" charset="0"/>
                <a:ea typeface="Times New Roman" charset="0"/>
                <a:cs typeface="Arial" charset="0"/>
              </a:rPr>
              <a:t>)</a:t>
            </a:r>
          </a:p>
        </p:txBody>
      </p:sp>
      <p:sp>
        <p:nvSpPr>
          <p:cNvPr id="8" name="TextBox 7">
            <a:extLst>
              <a:ext uri="{FF2B5EF4-FFF2-40B4-BE49-F238E27FC236}">
                <a16:creationId xmlns:a16="http://schemas.microsoft.com/office/drawing/2014/main" id="{E04ED830-4312-5F4B-B077-28E67F99F1B8}"/>
              </a:ext>
            </a:extLst>
          </p:cNvPr>
          <p:cNvSpPr txBox="1"/>
          <p:nvPr/>
        </p:nvSpPr>
        <p:spPr>
          <a:xfrm>
            <a:off x="9303026" y="4412978"/>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Modularity</a:t>
            </a:r>
          </a:p>
        </p:txBody>
      </p:sp>
      <p:pic>
        <p:nvPicPr>
          <p:cNvPr id="10" name="Picture 9">
            <a:extLst>
              <a:ext uri="{FF2B5EF4-FFF2-40B4-BE49-F238E27FC236}">
                <a16:creationId xmlns:a16="http://schemas.microsoft.com/office/drawing/2014/main" id="{FF1B6287-C150-2346-8D1B-0791DC5D5D36}"/>
              </a:ext>
            </a:extLst>
          </p:cNvPr>
          <p:cNvPicPr>
            <a:picLocks noChangeAspect="1"/>
          </p:cNvPicPr>
          <p:nvPr/>
        </p:nvPicPr>
        <p:blipFill>
          <a:blip r:embed="rId4"/>
          <a:stretch>
            <a:fillRect/>
          </a:stretch>
        </p:blipFill>
        <p:spPr>
          <a:xfrm>
            <a:off x="8433076" y="5168860"/>
            <a:ext cx="2654300" cy="914400"/>
          </a:xfrm>
          <a:prstGeom prst="rect">
            <a:avLst/>
          </a:prstGeom>
        </p:spPr>
      </p:pic>
    </p:spTree>
    <p:extLst>
      <p:ext uri="{BB962C8B-B14F-4D97-AF65-F5344CB8AC3E}">
        <p14:creationId xmlns:p14="http://schemas.microsoft.com/office/powerpoint/2010/main" val="16904164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EA5C1A-8980-7A44-BAE6-E3AF6CFB78B2}"/>
              </a:ext>
            </a:extLst>
          </p:cNvPr>
          <p:cNvSpPr>
            <a:spLocks noGrp="1"/>
          </p:cNvSpPr>
          <p:nvPr>
            <p:ph type="body" sz="quarter" idx="10"/>
          </p:nvPr>
        </p:nvSpPr>
        <p:spPr>
          <a:xfrm>
            <a:off x="838200" y="1876483"/>
            <a:ext cx="10515600" cy="3615349"/>
          </a:xfrm>
        </p:spPr>
        <p:txBody>
          <a:bodyPr/>
          <a:lstStyle/>
          <a:p>
            <a:r>
              <a:rPr lang="en-US" dirty="0"/>
              <a:t>Control resolution parameter in </a:t>
            </a:r>
            <a:r>
              <a:rPr lang="en-US" dirty="0" err="1"/>
              <a:t>FindClusters</a:t>
            </a:r>
            <a:r>
              <a:rPr lang="en-US" dirty="0"/>
              <a:t> to tune number of clusters</a:t>
            </a:r>
          </a:p>
          <a:p>
            <a:endParaRPr lang="en-US" dirty="0"/>
          </a:p>
          <a:p>
            <a:r>
              <a:rPr lang="en-US" dirty="0"/>
              <a:t>Cells belonging to the same cluster should co-localize on the t-SNE and UMAP plots</a:t>
            </a:r>
          </a:p>
          <a:p>
            <a:endParaRPr lang="en-US" dirty="0"/>
          </a:p>
          <a:p>
            <a:r>
              <a:rPr lang="en-US" dirty="0"/>
              <a:t>Results depend on feature selection, normalization, similarity metric, clustering algorithm, etc.</a:t>
            </a:r>
          </a:p>
        </p:txBody>
      </p:sp>
      <p:sp>
        <p:nvSpPr>
          <p:cNvPr id="3" name="Title 2">
            <a:extLst>
              <a:ext uri="{FF2B5EF4-FFF2-40B4-BE49-F238E27FC236}">
                <a16:creationId xmlns:a16="http://schemas.microsoft.com/office/drawing/2014/main" id="{DE58B2D9-E6F0-2543-891F-EC900B7B58EC}"/>
              </a:ext>
            </a:extLst>
          </p:cNvPr>
          <p:cNvSpPr>
            <a:spLocks noGrp="1"/>
          </p:cNvSpPr>
          <p:nvPr>
            <p:ph type="title"/>
          </p:nvPr>
        </p:nvSpPr>
        <p:spPr/>
        <p:txBody>
          <a:bodyPr/>
          <a:lstStyle/>
          <a:p>
            <a:r>
              <a:rPr lang="en-US" dirty="0"/>
              <a:t>Note:</a:t>
            </a:r>
          </a:p>
        </p:txBody>
      </p:sp>
    </p:spTree>
    <p:extLst>
      <p:ext uri="{BB962C8B-B14F-4D97-AF65-F5344CB8AC3E}">
        <p14:creationId xmlns:p14="http://schemas.microsoft.com/office/powerpoint/2010/main" val="17732360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4D5E19-4614-E249-8773-FB412F1D7703}"/>
              </a:ext>
            </a:extLst>
          </p:cNvPr>
          <p:cNvSpPr>
            <a:spLocks noGrp="1"/>
          </p:cNvSpPr>
          <p:nvPr>
            <p:ph type="body" sz="quarter" idx="10"/>
          </p:nvPr>
        </p:nvSpPr>
        <p:spPr>
          <a:xfrm>
            <a:off x="838200" y="1876483"/>
            <a:ext cx="10515600" cy="2489912"/>
          </a:xfrm>
        </p:spPr>
        <p:txBody>
          <a:bodyPr/>
          <a:lstStyle/>
          <a:p>
            <a:r>
              <a:rPr lang="en-US" dirty="0"/>
              <a:t>Other clustering methods:</a:t>
            </a:r>
          </a:p>
          <a:p>
            <a:pPr lvl="1"/>
            <a:r>
              <a:rPr lang="en-US" dirty="0" err="1"/>
              <a:t>Walktrap</a:t>
            </a:r>
            <a:endParaRPr lang="en-US" dirty="0"/>
          </a:p>
          <a:p>
            <a:pPr lvl="1"/>
            <a:r>
              <a:rPr lang="en-US" dirty="0"/>
              <a:t>Label propagation</a:t>
            </a:r>
          </a:p>
          <a:p>
            <a:pPr lvl="1"/>
            <a:r>
              <a:rPr lang="en-US" dirty="0"/>
              <a:t>Fast-greedy</a:t>
            </a:r>
          </a:p>
          <a:p>
            <a:pPr lvl="1"/>
            <a:r>
              <a:rPr lang="en-US" dirty="0"/>
              <a:t>…</a:t>
            </a:r>
          </a:p>
          <a:p>
            <a:endParaRPr lang="en-US" dirty="0"/>
          </a:p>
        </p:txBody>
      </p:sp>
      <p:sp>
        <p:nvSpPr>
          <p:cNvPr id="3" name="Title 2">
            <a:extLst>
              <a:ext uri="{FF2B5EF4-FFF2-40B4-BE49-F238E27FC236}">
                <a16:creationId xmlns:a16="http://schemas.microsoft.com/office/drawing/2014/main" id="{69F8074C-1236-4144-BECB-FA4103E07CE5}"/>
              </a:ext>
            </a:extLst>
          </p:cNvPr>
          <p:cNvSpPr>
            <a:spLocks noGrp="1"/>
          </p:cNvSpPr>
          <p:nvPr>
            <p:ph type="title"/>
          </p:nvPr>
        </p:nvSpPr>
        <p:spPr/>
        <p:txBody>
          <a:bodyPr>
            <a:noAutofit/>
          </a:bodyPr>
          <a:lstStyle/>
          <a:p>
            <a:r>
              <a:rPr lang="en-US" sz="3600" dirty="0"/>
              <a:t>Louvain may identify disconnected communities</a:t>
            </a:r>
            <a:br>
              <a:rPr lang="en-US" sz="3600" dirty="0"/>
            </a:br>
            <a:r>
              <a:rPr lang="en-US" sz="3600" dirty="0"/>
              <a:t>=&gt; Leiden developed to address this</a:t>
            </a:r>
          </a:p>
        </p:txBody>
      </p:sp>
      <p:pic>
        <p:nvPicPr>
          <p:cNvPr id="5" name="Picture 4">
            <a:extLst>
              <a:ext uri="{FF2B5EF4-FFF2-40B4-BE49-F238E27FC236}">
                <a16:creationId xmlns:a16="http://schemas.microsoft.com/office/drawing/2014/main" id="{C3048925-288E-0242-A6C7-DEBD509C6CB5}"/>
              </a:ext>
            </a:extLst>
          </p:cNvPr>
          <p:cNvPicPr>
            <a:picLocks noChangeAspect="1"/>
          </p:cNvPicPr>
          <p:nvPr/>
        </p:nvPicPr>
        <p:blipFill>
          <a:blip r:embed="rId3"/>
          <a:stretch>
            <a:fillRect/>
          </a:stretch>
        </p:blipFill>
        <p:spPr>
          <a:xfrm>
            <a:off x="6347791" y="4049644"/>
            <a:ext cx="5239575" cy="2485510"/>
          </a:xfrm>
          <a:prstGeom prst="rect">
            <a:avLst/>
          </a:prstGeom>
        </p:spPr>
      </p:pic>
      <p:sp>
        <p:nvSpPr>
          <p:cNvPr id="6" name="TextBox 5">
            <a:extLst>
              <a:ext uri="{FF2B5EF4-FFF2-40B4-BE49-F238E27FC236}">
                <a16:creationId xmlns:a16="http://schemas.microsoft.com/office/drawing/2014/main" id="{E6367008-FFFB-094C-9754-45816394EF1D}"/>
              </a:ext>
            </a:extLst>
          </p:cNvPr>
          <p:cNvSpPr txBox="1"/>
          <p:nvPr/>
        </p:nvSpPr>
        <p:spPr>
          <a:xfrm>
            <a:off x="8229598" y="6626086"/>
            <a:ext cx="3856383" cy="104717"/>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(Image by </a:t>
            </a:r>
            <a:r>
              <a:rPr lang="en-US" sz="1200" dirty="0" err="1">
                <a:latin typeface="Helvetica" charset="0"/>
                <a:ea typeface="Times New Roman" charset="0"/>
                <a:cs typeface="Arial" charset="0"/>
              </a:rPr>
              <a:t>Traag</a:t>
            </a:r>
            <a:r>
              <a:rPr lang="en-US" sz="1200" dirty="0">
                <a:latin typeface="Helvetica" charset="0"/>
                <a:ea typeface="Times New Roman" charset="0"/>
                <a:cs typeface="Arial" charset="0"/>
              </a:rPr>
              <a:t> et al, 2019)</a:t>
            </a:r>
          </a:p>
        </p:txBody>
      </p:sp>
      <p:pic>
        <p:nvPicPr>
          <p:cNvPr id="8" name="Picture 7">
            <a:extLst>
              <a:ext uri="{FF2B5EF4-FFF2-40B4-BE49-F238E27FC236}">
                <a16:creationId xmlns:a16="http://schemas.microsoft.com/office/drawing/2014/main" id="{E152136D-DFEC-EC4C-A93D-EFA17CE76B6F}"/>
              </a:ext>
            </a:extLst>
          </p:cNvPr>
          <p:cNvPicPr>
            <a:picLocks noChangeAspect="1"/>
          </p:cNvPicPr>
          <p:nvPr/>
        </p:nvPicPr>
        <p:blipFill>
          <a:blip r:embed="rId4"/>
          <a:stretch>
            <a:fillRect/>
          </a:stretch>
        </p:blipFill>
        <p:spPr>
          <a:xfrm>
            <a:off x="6523659" y="1826288"/>
            <a:ext cx="5191263" cy="2087756"/>
          </a:xfrm>
          <a:prstGeom prst="rect">
            <a:avLst/>
          </a:prstGeom>
        </p:spPr>
      </p:pic>
      <p:sp>
        <p:nvSpPr>
          <p:cNvPr id="9" name="TextBox 8">
            <a:extLst>
              <a:ext uri="{FF2B5EF4-FFF2-40B4-BE49-F238E27FC236}">
                <a16:creationId xmlns:a16="http://schemas.microsoft.com/office/drawing/2014/main" id="{FD7A5D11-8DF9-294A-8E3F-EF53EF48A435}"/>
              </a:ext>
            </a:extLst>
          </p:cNvPr>
          <p:cNvSpPr txBox="1"/>
          <p:nvPr/>
        </p:nvSpPr>
        <p:spPr>
          <a:xfrm>
            <a:off x="6586331" y="4214191"/>
            <a:ext cx="622852" cy="152204"/>
          </a:xfrm>
          <a:prstGeom prst="rect">
            <a:avLst/>
          </a:prstGeom>
          <a:noFill/>
          <a:ln>
            <a:noFill/>
          </a:ln>
        </p:spPr>
        <p:txBody>
          <a:bodyPr wrap="square" rtlCol="0" anchor="ctr" anchorCtr="0">
            <a:noAutofit/>
          </a:bodyPr>
          <a:lstStyle/>
          <a:p>
            <a:pPr>
              <a:spcAft>
                <a:spcPts val="600"/>
              </a:spcAft>
            </a:pPr>
            <a:r>
              <a:rPr lang="en-US" sz="1400" dirty="0">
                <a:latin typeface="Helvetica" charset="0"/>
                <a:ea typeface="Times New Roman" charset="0"/>
                <a:cs typeface="Arial" charset="0"/>
              </a:rPr>
              <a:t>c)</a:t>
            </a:r>
          </a:p>
        </p:txBody>
      </p:sp>
    </p:spTree>
    <p:extLst>
      <p:ext uri="{BB962C8B-B14F-4D97-AF65-F5344CB8AC3E}">
        <p14:creationId xmlns:p14="http://schemas.microsoft.com/office/powerpoint/2010/main" val="14854046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EE86AA-C106-5A45-A7C0-57E6A96EE402}"/>
              </a:ext>
            </a:extLst>
          </p:cNvPr>
          <p:cNvSpPr>
            <a:spLocks noGrp="1"/>
          </p:cNvSpPr>
          <p:nvPr>
            <p:ph type="title"/>
          </p:nvPr>
        </p:nvSpPr>
        <p:spPr/>
        <p:txBody>
          <a:bodyPr>
            <a:noAutofit/>
          </a:bodyPr>
          <a:lstStyle/>
          <a:p>
            <a:r>
              <a:rPr lang="en-US" sz="2400" dirty="0"/>
              <a:t>Refining clustering results by merging or splitting clusters is allowed</a:t>
            </a:r>
          </a:p>
        </p:txBody>
      </p:sp>
      <p:sp>
        <p:nvSpPr>
          <p:cNvPr id="6" name="Picture Placeholder 5">
            <a:extLst>
              <a:ext uri="{FF2B5EF4-FFF2-40B4-BE49-F238E27FC236}">
                <a16:creationId xmlns:a16="http://schemas.microsoft.com/office/drawing/2014/main" id="{E24A77BA-80D2-6441-BCC9-A557984AE29A}"/>
              </a:ext>
            </a:extLst>
          </p:cNvPr>
          <p:cNvSpPr>
            <a:spLocks noGrp="1"/>
          </p:cNvSpPr>
          <p:nvPr>
            <p:ph type="pic" idx="1"/>
          </p:nvPr>
        </p:nvSpPr>
        <p:spPr/>
      </p:sp>
      <p:sp>
        <p:nvSpPr>
          <p:cNvPr id="7" name="Text Placeholder 6">
            <a:extLst>
              <a:ext uri="{FF2B5EF4-FFF2-40B4-BE49-F238E27FC236}">
                <a16:creationId xmlns:a16="http://schemas.microsoft.com/office/drawing/2014/main" id="{05BCF27E-61DE-4D4B-B90F-60092AF894C7}"/>
              </a:ext>
            </a:extLst>
          </p:cNvPr>
          <p:cNvSpPr>
            <a:spLocks noGrp="1"/>
          </p:cNvSpPr>
          <p:nvPr>
            <p:ph type="body" sz="half" idx="2"/>
          </p:nvPr>
        </p:nvSpPr>
        <p:spPr/>
        <p:txBody>
          <a:bodyPr>
            <a:normAutofit/>
          </a:bodyPr>
          <a:lstStyle/>
          <a:p>
            <a:r>
              <a:rPr lang="en-US" sz="1800" dirty="0"/>
              <a:t>Consider redoing feature selection before iterative splitting of clusters</a:t>
            </a:r>
          </a:p>
          <a:p>
            <a:endParaRPr lang="en-US" sz="1800" dirty="0"/>
          </a:p>
          <a:p>
            <a:r>
              <a:rPr lang="en-US" sz="1800" dirty="0"/>
              <a:t>Consider marker gene expression levels to merge clusters</a:t>
            </a:r>
          </a:p>
          <a:p>
            <a:endParaRPr lang="en-US" sz="1800" dirty="0"/>
          </a:p>
          <a:p>
            <a:r>
              <a:rPr lang="en-US" sz="1800" dirty="0"/>
              <a:t>Another practice: use published atlases to identify clusters</a:t>
            </a:r>
          </a:p>
        </p:txBody>
      </p:sp>
      <p:pic>
        <p:nvPicPr>
          <p:cNvPr id="5" name="Picture 4">
            <a:extLst>
              <a:ext uri="{FF2B5EF4-FFF2-40B4-BE49-F238E27FC236}">
                <a16:creationId xmlns:a16="http://schemas.microsoft.com/office/drawing/2014/main" id="{93EDD36A-FA7B-5249-978D-8BD7077BDE42}"/>
              </a:ext>
            </a:extLst>
          </p:cNvPr>
          <p:cNvPicPr>
            <a:picLocks noChangeAspect="1"/>
          </p:cNvPicPr>
          <p:nvPr/>
        </p:nvPicPr>
        <p:blipFill>
          <a:blip r:embed="rId2"/>
          <a:stretch>
            <a:fillRect/>
          </a:stretch>
        </p:blipFill>
        <p:spPr>
          <a:xfrm>
            <a:off x="4996070" y="215867"/>
            <a:ext cx="7063409" cy="6138549"/>
          </a:xfrm>
          <a:prstGeom prst="rect">
            <a:avLst/>
          </a:prstGeom>
        </p:spPr>
      </p:pic>
      <p:sp>
        <p:nvSpPr>
          <p:cNvPr id="8" name="TextBox 7">
            <a:extLst>
              <a:ext uri="{FF2B5EF4-FFF2-40B4-BE49-F238E27FC236}">
                <a16:creationId xmlns:a16="http://schemas.microsoft.com/office/drawing/2014/main" id="{71AE476B-8B0C-7A47-AA76-DAB5E4ABE333}"/>
              </a:ext>
            </a:extLst>
          </p:cNvPr>
          <p:cNvSpPr txBox="1"/>
          <p:nvPr/>
        </p:nvSpPr>
        <p:spPr>
          <a:xfrm>
            <a:off x="9263270" y="6559826"/>
            <a:ext cx="2796209" cy="298174"/>
          </a:xfrm>
          <a:prstGeom prst="rect">
            <a:avLst/>
          </a:prstGeom>
          <a:noFill/>
          <a:ln>
            <a:noFill/>
          </a:ln>
        </p:spPr>
        <p:txBody>
          <a:bodyPr wrap="square" rtlCol="0" anchor="ctr" anchorCtr="0">
            <a:noAutofit/>
          </a:bodyPr>
          <a:lstStyle/>
          <a:p>
            <a:pPr>
              <a:spcAft>
                <a:spcPts val="600"/>
              </a:spcAft>
            </a:pPr>
            <a:r>
              <a:rPr lang="en-US" sz="1200" dirty="0">
                <a:latin typeface="Helvetica" charset="0"/>
                <a:ea typeface="Times New Roman" charset="0"/>
                <a:cs typeface="Arial" charset="0"/>
              </a:rPr>
              <a:t>(Image from </a:t>
            </a:r>
            <a:r>
              <a:rPr lang="en-US" sz="1200" dirty="0" err="1">
                <a:latin typeface="Helvetica" charset="0"/>
                <a:ea typeface="Times New Roman" charset="0"/>
                <a:cs typeface="Arial" charset="0"/>
              </a:rPr>
              <a:t>Hie</a:t>
            </a:r>
            <a:r>
              <a:rPr lang="en-US" sz="1200" dirty="0">
                <a:latin typeface="Helvetica" charset="0"/>
                <a:ea typeface="Times New Roman" charset="0"/>
                <a:cs typeface="Arial" charset="0"/>
              </a:rPr>
              <a:t> et al, 2020)</a:t>
            </a:r>
          </a:p>
        </p:txBody>
      </p:sp>
    </p:spTree>
    <p:extLst>
      <p:ext uri="{BB962C8B-B14F-4D97-AF65-F5344CB8AC3E}">
        <p14:creationId xmlns:p14="http://schemas.microsoft.com/office/powerpoint/2010/main" val="39860433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02A70C-F6CE-814F-9345-211D7DAC8644}"/>
              </a:ext>
            </a:extLst>
          </p:cNvPr>
          <p:cNvSpPr txBox="1"/>
          <p:nvPr/>
        </p:nvSpPr>
        <p:spPr>
          <a:xfrm>
            <a:off x="1062315" y="2030506"/>
            <a:ext cx="150607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Library preparation</a:t>
            </a:r>
          </a:p>
        </p:txBody>
      </p:sp>
      <p:sp>
        <p:nvSpPr>
          <p:cNvPr id="8" name="TextBox 7">
            <a:extLst>
              <a:ext uri="{FF2B5EF4-FFF2-40B4-BE49-F238E27FC236}">
                <a16:creationId xmlns:a16="http://schemas.microsoft.com/office/drawing/2014/main" id="{CBD20B04-3239-AA40-91E0-B04E574E0F34}"/>
              </a:ext>
            </a:extLst>
          </p:cNvPr>
          <p:cNvSpPr txBox="1"/>
          <p:nvPr/>
        </p:nvSpPr>
        <p:spPr>
          <a:xfrm>
            <a:off x="820268" y="887505"/>
            <a:ext cx="1828801" cy="443753"/>
          </a:xfrm>
          <a:prstGeom prst="rect">
            <a:avLst/>
          </a:prstGeom>
          <a:noFill/>
          <a:ln>
            <a:noFill/>
          </a:ln>
        </p:spPr>
        <p:txBody>
          <a:bodyPr wrap="square" rtlCol="0" anchor="ctr" anchorCtr="0">
            <a:noAutofit/>
          </a:bodyPr>
          <a:lstStyle/>
          <a:p>
            <a:pPr algn="ctr">
              <a:spcAft>
                <a:spcPts val="600"/>
              </a:spcAft>
            </a:pPr>
            <a:r>
              <a:rPr lang="en-US" dirty="0">
                <a:latin typeface="Helvetica" charset="0"/>
                <a:ea typeface="Times New Roman" charset="0"/>
                <a:cs typeface="Arial" charset="0"/>
              </a:rPr>
              <a:t>Experiment design</a:t>
            </a:r>
          </a:p>
        </p:txBody>
      </p:sp>
      <p:sp>
        <p:nvSpPr>
          <p:cNvPr id="9" name="TextBox 8">
            <a:extLst>
              <a:ext uri="{FF2B5EF4-FFF2-40B4-BE49-F238E27FC236}">
                <a16:creationId xmlns:a16="http://schemas.microsoft.com/office/drawing/2014/main" id="{A47C8CE7-0457-824A-B83A-7A49C0E4DA7A}"/>
              </a:ext>
            </a:extLst>
          </p:cNvPr>
          <p:cNvSpPr txBox="1"/>
          <p:nvPr/>
        </p:nvSpPr>
        <p:spPr>
          <a:xfrm>
            <a:off x="591670" y="2729754"/>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Deep sequencing</a:t>
            </a:r>
          </a:p>
        </p:txBody>
      </p:sp>
      <p:sp>
        <p:nvSpPr>
          <p:cNvPr id="10" name="TextBox 9">
            <a:extLst>
              <a:ext uri="{FF2B5EF4-FFF2-40B4-BE49-F238E27FC236}">
                <a16:creationId xmlns:a16="http://schemas.microsoft.com/office/drawing/2014/main" id="{FC6D2F79-0962-ED43-A50C-95453FEE9A9B}"/>
              </a:ext>
            </a:extLst>
          </p:cNvPr>
          <p:cNvSpPr txBox="1"/>
          <p:nvPr/>
        </p:nvSpPr>
        <p:spPr>
          <a:xfrm>
            <a:off x="685799" y="3832412"/>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Demultiplex, align and count</a:t>
            </a:r>
          </a:p>
          <a:p>
            <a:pPr algn="ctr">
              <a:spcAft>
                <a:spcPts val="600"/>
              </a:spcAft>
            </a:pPr>
            <a:r>
              <a:rPr lang="en-US" dirty="0">
                <a:latin typeface="Helvetica" charset="0"/>
                <a:ea typeface="Times New Roman" charset="0"/>
                <a:cs typeface="Arial" charset="0"/>
              </a:rPr>
              <a:t>(Pre-processing)</a:t>
            </a:r>
          </a:p>
        </p:txBody>
      </p:sp>
      <p:sp>
        <p:nvSpPr>
          <p:cNvPr id="11" name="TextBox 10">
            <a:extLst>
              <a:ext uri="{FF2B5EF4-FFF2-40B4-BE49-F238E27FC236}">
                <a16:creationId xmlns:a16="http://schemas.microsoft.com/office/drawing/2014/main" id="{E321A3BE-BDF7-8444-8007-6ADCC112A94A}"/>
              </a:ext>
            </a:extLst>
          </p:cNvPr>
          <p:cNvSpPr txBox="1"/>
          <p:nvPr/>
        </p:nvSpPr>
        <p:spPr>
          <a:xfrm>
            <a:off x="524435" y="5042650"/>
            <a:ext cx="2380130"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Count matrix</a:t>
            </a:r>
          </a:p>
        </p:txBody>
      </p:sp>
      <p:cxnSp>
        <p:nvCxnSpPr>
          <p:cNvPr id="13" name="Straight Arrow Connector 12">
            <a:extLst>
              <a:ext uri="{FF2B5EF4-FFF2-40B4-BE49-F238E27FC236}">
                <a16:creationId xmlns:a16="http://schemas.microsoft.com/office/drawing/2014/main" id="{5612D218-8957-3741-8E30-DEEFFDA36808}"/>
              </a:ext>
            </a:extLst>
          </p:cNvPr>
          <p:cNvCxnSpPr>
            <a:cxnSpLocks/>
          </p:cNvCxnSpPr>
          <p:nvPr/>
        </p:nvCxnSpPr>
        <p:spPr>
          <a:xfrm>
            <a:off x="1748115" y="1452282"/>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8AC156-724C-6E4B-8D17-70A0EC809332}"/>
              </a:ext>
            </a:extLst>
          </p:cNvPr>
          <p:cNvCxnSpPr>
            <a:cxnSpLocks/>
          </p:cNvCxnSpPr>
          <p:nvPr/>
        </p:nvCxnSpPr>
        <p:spPr>
          <a:xfrm>
            <a:off x="1748115" y="255942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A12A64D-1997-5C46-936D-95E33EBA866A}"/>
              </a:ext>
            </a:extLst>
          </p:cNvPr>
          <p:cNvCxnSpPr>
            <a:cxnSpLocks/>
          </p:cNvCxnSpPr>
          <p:nvPr/>
        </p:nvCxnSpPr>
        <p:spPr>
          <a:xfrm>
            <a:off x="1752598" y="3384174"/>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D2E0144-98BD-8F4D-843C-18A8432CD9A8}"/>
              </a:ext>
            </a:extLst>
          </p:cNvPr>
          <p:cNvCxnSpPr>
            <a:cxnSpLocks/>
          </p:cNvCxnSpPr>
          <p:nvPr/>
        </p:nvCxnSpPr>
        <p:spPr>
          <a:xfrm>
            <a:off x="1743634" y="4787145"/>
            <a:ext cx="0" cy="49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EAC5BA6-C758-E644-944A-D9717B9DB042}"/>
              </a:ext>
            </a:extLst>
          </p:cNvPr>
          <p:cNvSpPr txBox="1"/>
          <p:nvPr/>
        </p:nvSpPr>
        <p:spPr>
          <a:xfrm>
            <a:off x="7422773" y="-188256"/>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Read counts matrix</a:t>
            </a:r>
          </a:p>
        </p:txBody>
      </p:sp>
      <p:sp>
        <p:nvSpPr>
          <p:cNvPr id="20" name="TextBox 19">
            <a:extLst>
              <a:ext uri="{FF2B5EF4-FFF2-40B4-BE49-F238E27FC236}">
                <a16:creationId xmlns:a16="http://schemas.microsoft.com/office/drawing/2014/main" id="{2D0AB9CA-3040-CD46-9591-34567DEDCB29}"/>
              </a:ext>
            </a:extLst>
          </p:cNvPr>
          <p:cNvSpPr txBox="1"/>
          <p:nvPr/>
        </p:nvSpPr>
        <p:spPr>
          <a:xfrm>
            <a:off x="7360021" y="542365"/>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Quality control and filter poor quality cells</a:t>
            </a:r>
          </a:p>
        </p:txBody>
      </p:sp>
      <p:sp>
        <p:nvSpPr>
          <p:cNvPr id="21" name="TextBox 20">
            <a:extLst>
              <a:ext uri="{FF2B5EF4-FFF2-40B4-BE49-F238E27FC236}">
                <a16:creationId xmlns:a16="http://schemas.microsoft.com/office/drawing/2014/main" id="{5FC37CC2-DFC4-D046-923E-DC8A8F3EE9AB}"/>
              </a:ext>
            </a:extLst>
          </p:cNvPr>
          <p:cNvSpPr txBox="1"/>
          <p:nvPr/>
        </p:nvSpPr>
        <p:spPr>
          <a:xfrm>
            <a:off x="7454150" y="128195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Normalization</a:t>
            </a:r>
          </a:p>
        </p:txBody>
      </p:sp>
      <p:sp>
        <p:nvSpPr>
          <p:cNvPr id="22" name="TextBox 21">
            <a:extLst>
              <a:ext uri="{FF2B5EF4-FFF2-40B4-BE49-F238E27FC236}">
                <a16:creationId xmlns:a16="http://schemas.microsoft.com/office/drawing/2014/main" id="{0643F9FD-A522-2445-B2B6-8A56F73DCFDC}"/>
              </a:ext>
            </a:extLst>
          </p:cNvPr>
          <p:cNvSpPr txBox="1"/>
          <p:nvPr/>
        </p:nvSpPr>
        <p:spPr>
          <a:xfrm>
            <a:off x="7481044" y="2021547"/>
            <a:ext cx="1990167" cy="914400"/>
          </a:xfrm>
          <a:prstGeom prst="rect">
            <a:avLst/>
          </a:prstGeom>
          <a:noFill/>
          <a:ln>
            <a:noFill/>
          </a:ln>
        </p:spPr>
        <p:txBody>
          <a:bodyPr wrap="none" rtlCol="0" anchor="ctr" anchorCtr="0">
            <a:noAutofit/>
          </a:bodyPr>
          <a:lstStyle/>
          <a:p>
            <a:pPr>
              <a:spcAft>
                <a:spcPts val="600"/>
              </a:spcAft>
            </a:pPr>
            <a:r>
              <a:rPr lang="en-US" dirty="0">
                <a:latin typeface="Helvetica" charset="0"/>
                <a:ea typeface="Times New Roman" charset="0"/>
                <a:cs typeface="Arial" charset="0"/>
              </a:rPr>
              <a:t>Feature selection</a:t>
            </a:r>
          </a:p>
        </p:txBody>
      </p:sp>
      <p:sp>
        <p:nvSpPr>
          <p:cNvPr id="23" name="TextBox 22">
            <a:extLst>
              <a:ext uri="{FF2B5EF4-FFF2-40B4-BE49-F238E27FC236}">
                <a16:creationId xmlns:a16="http://schemas.microsoft.com/office/drawing/2014/main" id="{12072B87-83EA-ED4F-8475-AF278071C815}"/>
              </a:ext>
            </a:extLst>
          </p:cNvPr>
          <p:cNvSpPr txBox="1"/>
          <p:nvPr/>
        </p:nvSpPr>
        <p:spPr>
          <a:xfrm>
            <a:off x="7376826" y="2689394"/>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Dimensionality reduction</a:t>
            </a:r>
          </a:p>
        </p:txBody>
      </p:sp>
      <p:sp>
        <p:nvSpPr>
          <p:cNvPr id="24" name="TextBox 23">
            <a:extLst>
              <a:ext uri="{FF2B5EF4-FFF2-40B4-BE49-F238E27FC236}">
                <a16:creationId xmlns:a16="http://schemas.microsoft.com/office/drawing/2014/main" id="{06C6C19C-1A73-9540-80FF-E791C8A8AF70}"/>
              </a:ext>
            </a:extLst>
          </p:cNvPr>
          <p:cNvSpPr txBox="1"/>
          <p:nvPr/>
        </p:nvSpPr>
        <p:spPr>
          <a:xfrm>
            <a:off x="6503899" y="3877238"/>
            <a:ext cx="1990167" cy="914400"/>
          </a:xfrm>
          <a:prstGeom prst="rect">
            <a:avLst/>
          </a:prstGeom>
          <a:noFill/>
          <a:ln>
            <a:noFill/>
          </a:ln>
        </p:spPr>
        <p:txBody>
          <a:bodyPr wrap="none" rtlCol="0" anchor="ctr" anchorCtr="0">
            <a:noAutofit/>
          </a:bodyPr>
          <a:lstStyle/>
          <a:p>
            <a:pPr algn="ctr">
              <a:spcAft>
                <a:spcPts val="600"/>
              </a:spcAft>
            </a:pPr>
            <a:r>
              <a:rPr lang="en-US" dirty="0">
                <a:latin typeface="Helvetica" charset="0"/>
                <a:ea typeface="Times New Roman" charset="0"/>
                <a:cs typeface="Arial" charset="0"/>
              </a:rPr>
              <a:t>Clustering</a:t>
            </a:r>
          </a:p>
        </p:txBody>
      </p:sp>
      <p:sp>
        <p:nvSpPr>
          <p:cNvPr id="25" name="TextBox 24">
            <a:extLst>
              <a:ext uri="{FF2B5EF4-FFF2-40B4-BE49-F238E27FC236}">
                <a16:creationId xmlns:a16="http://schemas.microsoft.com/office/drawing/2014/main" id="{C7AFEC18-EE66-ED4E-A33C-6C3BA9D125B9}"/>
              </a:ext>
            </a:extLst>
          </p:cNvPr>
          <p:cNvSpPr txBox="1"/>
          <p:nvPr/>
        </p:nvSpPr>
        <p:spPr>
          <a:xfrm>
            <a:off x="6064626" y="4894721"/>
            <a:ext cx="1662955" cy="571494"/>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Find marker genes</a:t>
            </a:r>
          </a:p>
        </p:txBody>
      </p:sp>
      <p:cxnSp>
        <p:nvCxnSpPr>
          <p:cNvPr id="26" name="Straight Arrow Connector 25">
            <a:extLst>
              <a:ext uri="{FF2B5EF4-FFF2-40B4-BE49-F238E27FC236}">
                <a16:creationId xmlns:a16="http://schemas.microsoft.com/office/drawing/2014/main" id="{57FC10DF-C798-FB40-8DC4-1279B8C6E5EA}"/>
              </a:ext>
            </a:extLst>
          </p:cNvPr>
          <p:cNvCxnSpPr>
            <a:cxnSpLocks/>
          </p:cNvCxnSpPr>
          <p:nvPr/>
        </p:nvCxnSpPr>
        <p:spPr>
          <a:xfrm>
            <a:off x="8355104" y="4213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694F7C2-E6A9-054E-A65C-737A16386B7C}"/>
              </a:ext>
            </a:extLst>
          </p:cNvPr>
          <p:cNvCxnSpPr>
            <a:cxnSpLocks/>
          </p:cNvCxnSpPr>
          <p:nvPr/>
        </p:nvCxnSpPr>
        <p:spPr>
          <a:xfrm>
            <a:off x="8346140" y="1138518"/>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EBC7901-1617-0D4A-A615-BF21B4E396EB}"/>
              </a:ext>
            </a:extLst>
          </p:cNvPr>
          <p:cNvCxnSpPr>
            <a:cxnSpLocks/>
          </p:cNvCxnSpPr>
          <p:nvPr/>
        </p:nvCxnSpPr>
        <p:spPr>
          <a:xfrm>
            <a:off x="8346140" y="1918444"/>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6DBE1D5-EC65-7A4E-A885-8F6E3614A8CA}"/>
              </a:ext>
            </a:extLst>
          </p:cNvPr>
          <p:cNvCxnSpPr>
            <a:cxnSpLocks/>
          </p:cNvCxnSpPr>
          <p:nvPr/>
        </p:nvCxnSpPr>
        <p:spPr>
          <a:xfrm>
            <a:off x="8346140" y="3312465"/>
            <a:ext cx="1918449" cy="721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76D431F-7E28-B743-9011-74CCF621B182}"/>
              </a:ext>
            </a:extLst>
          </p:cNvPr>
          <p:cNvCxnSpPr>
            <a:cxnSpLocks/>
          </p:cNvCxnSpPr>
          <p:nvPr/>
        </p:nvCxnSpPr>
        <p:spPr>
          <a:xfrm flipH="1">
            <a:off x="7575182" y="3307975"/>
            <a:ext cx="779922" cy="79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F16854B-2D9D-E24B-A0FF-D6C22E62BF0F}"/>
              </a:ext>
            </a:extLst>
          </p:cNvPr>
          <p:cNvCxnSpPr>
            <a:cxnSpLocks/>
          </p:cNvCxnSpPr>
          <p:nvPr/>
        </p:nvCxnSpPr>
        <p:spPr>
          <a:xfrm>
            <a:off x="8373034" y="3307975"/>
            <a:ext cx="3092824" cy="773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7E568DB-9F92-1D41-9843-CAC37E187CD3}"/>
              </a:ext>
            </a:extLst>
          </p:cNvPr>
          <p:cNvSpPr txBox="1"/>
          <p:nvPr/>
        </p:nvSpPr>
        <p:spPr>
          <a:xfrm>
            <a:off x="10107699" y="4007231"/>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3" name="TextBox 42">
            <a:extLst>
              <a:ext uri="{FF2B5EF4-FFF2-40B4-BE49-F238E27FC236}">
                <a16:creationId xmlns:a16="http://schemas.microsoft.com/office/drawing/2014/main" id="{9947AFF1-5602-F24A-91EC-67CFBC737AA5}"/>
              </a:ext>
            </a:extLst>
          </p:cNvPr>
          <p:cNvSpPr txBox="1"/>
          <p:nvPr/>
        </p:nvSpPr>
        <p:spPr>
          <a:xfrm>
            <a:off x="11275354" y="4081176"/>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44" name="Straight Arrow Connector 43">
            <a:extLst>
              <a:ext uri="{FF2B5EF4-FFF2-40B4-BE49-F238E27FC236}">
                <a16:creationId xmlns:a16="http://schemas.microsoft.com/office/drawing/2014/main" id="{1FEE8C7E-2DC7-BE4E-84DF-B9F8DA31CC02}"/>
              </a:ext>
            </a:extLst>
          </p:cNvPr>
          <p:cNvCxnSpPr>
            <a:cxnSpLocks/>
          </p:cNvCxnSpPr>
          <p:nvPr/>
        </p:nvCxnSpPr>
        <p:spPr>
          <a:xfrm>
            <a:off x="7566217" y="4477888"/>
            <a:ext cx="354106" cy="369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6A90507-4E46-354F-A083-A2DDCED46314}"/>
              </a:ext>
            </a:extLst>
          </p:cNvPr>
          <p:cNvCxnSpPr>
            <a:cxnSpLocks/>
          </p:cNvCxnSpPr>
          <p:nvPr/>
        </p:nvCxnSpPr>
        <p:spPr>
          <a:xfrm flipH="1">
            <a:off x="6889380" y="4493601"/>
            <a:ext cx="685802" cy="4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619ED8C-2890-1F4A-8D68-5ED98AB71517}"/>
              </a:ext>
            </a:extLst>
          </p:cNvPr>
          <p:cNvSpPr txBox="1"/>
          <p:nvPr/>
        </p:nvSpPr>
        <p:spPr>
          <a:xfrm>
            <a:off x="7631200" y="4977671"/>
            <a:ext cx="1416419" cy="363068"/>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Trajectory analysis</a:t>
            </a:r>
          </a:p>
        </p:txBody>
      </p:sp>
      <p:cxnSp>
        <p:nvCxnSpPr>
          <p:cNvPr id="50" name="Straight Arrow Connector 49">
            <a:extLst>
              <a:ext uri="{FF2B5EF4-FFF2-40B4-BE49-F238E27FC236}">
                <a16:creationId xmlns:a16="http://schemas.microsoft.com/office/drawing/2014/main" id="{D23832B1-5650-E041-B371-53028C5D0807}"/>
              </a:ext>
            </a:extLst>
          </p:cNvPr>
          <p:cNvCxnSpPr>
            <a:cxnSpLocks/>
          </p:cNvCxnSpPr>
          <p:nvPr/>
        </p:nvCxnSpPr>
        <p:spPr>
          <a:xfrm>
            <a:off x="7571810" y="4478449"/>
            <a:ext cx="1410831" cy="381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F8CBF5C-3AB5-9A49-8B13-AC922E382A33}"/>
              </a:ext>
            </a:extLst>
          </p:cNvPr>
          <p:cNvSpPr txBox="1"/>
          <p:nvPr/>
        </p:nvSpPr>
        <p:spPr>
          <a:xfrm>
            <a:off x="8695771" y="5035912"/>
            <a:ext cx="1329011" cy="363068"/>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Cell-type annotation</a:t>
            </a:r>
          </a:p>
        </p:txBody>
      </p:sp>
      <p:cxnSp>
        <p:nvCxnSpPr>
          <p:cNvPr id="64" name="Elbow Connector 63">
            <a:extLst>
              <a:ext uri="{FF2B5EF4-FFF2-40B4-BE49-F238E27FC236}">
                <a16:creationId xmlns:a16="http://schemas.microsoft.com/office/drawing/2014/main" id="{EB9AE455-90D5-0840-B522-2D3366A7B666}"/>
              </a:ext>
            </a:extLst>
          </p:cNvPr>
          <p:cNvCxnSpPr>
            <a:cxnSpLocks/>
          </p:cNvCxnSpPr>
          <p:nvPr/>
        </p:nvCxnSpPr>
        <p:spPr>
          <a:xfrm flipV="1">
            <a:off x="2622178" y="268944"/>
            <a:ext cx="4518208" cy="523090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DF4D542-0B6A-C44A-A7EA-8B3816B296F8}"/>
              </a:ext>
            </a:extLst>
          </p:cNvPr>
          <p:cNvSpPr txBox="1"/>
          <p:nvPr/>
        </p:nvSpPr>
        <p:spPr>
          <a:xfrm>
            <a:off x="2474261" y="658909"/>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3" name="TextBox 72">
            <a:extLst>
              <a:ext uri="{FF2B5EF4-FFF2-40B4-BE49-F238E27FC236}">
                <a16:creationId xmlns:a16="http://schemas.microsoft.com/office/drawing/2014/main" id="{82DA8F29-742A-6641-BC20-73ADC3525944}"/>
              </a:ext>
            </a:extLst>
          </p:cNvPr>
          <p:cNvSpPr txBox="1"/>
          <p:nvPr/>
        </p:nvSpPr>
        <p:spPr>
          <a:xfrm>
            <a:off x="2790266" y="4048946"/>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74" name="TextBox 73">
            <a:extLst>
              <a:ext uri="{FF2B5EF4-FFF2-40B4-BE49-F238E27FC236}">
                <a16:creationId xmlns:a16="http://schemas.microsoft.com/office/drawing/2014/main" id="{9E2D0925-D49E-3843-A467-A102E5E963C5}"/>
              </a:ext>
            </a:extLst>
          </p:cNvPr>
          <p:cNvSpPr txBox="1"/>
          <p:nvPr/>
        </p:nvSpPr>
        <p:spPr>
          <a:xfrm>
            <a:off x="2716307" y="2743195"/>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cxnSp>
        <p:nvCxnSpPr>
          <p:cNvPr id="80" name="Straight Arrow Connector 79">
            <a:extLst>
              <a:ext uri="{FF2B5EF4-FFF2-40B4-BE49-F238E27FC236}">
                <a16:creationId xmlns:a16="http://schemas.microsoft.com/office/drawing/2014/main" id="{30A31CE3-D93F-1843-B3CD-0A56391F9B05}"/>
              </a:ext>
            </a:extLst>
          </p:cNvPr>
          <p:cNvCxnSpPr>
            <a:cxnSpLocks/>
          </p:cNvCxnSpPr>
          <p:nvPr/>
        </p:nvCxnSpPr>
        <p:spPr>
          <a:xfrm flipH="1">
            <a:off x="8480616" y="5499411"/>
            <a:ext cx="759192" cy="471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1FA4509-8E99-EF4D-B15D-CDCE532A8BF7}"/>
              </a:ext>
            </a:extLst>
          </p:cNvPr>
          <p:cNvSpPr txBox="1"/>
          <p:nvPr/>
        </p:nvSpPr>
        <p:spPr>
          <a:xfrm>
            <a:off x="7288311" y="5916707"/>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Association with phenotypes (e.g., healthy vs diseased)</a:t>
            </a:r>
          </a:p>
        </p:txBody>
      </p:sp>
      <p:cxnSp>
        <p:nvCxnSpPr>
          <p:cNvPr id="89" name="Straight Arrow Connector 88">
            <a:extLst>
              <a:ext uri="{FF2B5EF4-FFF2-40B4-BE49-F238E27FC236}">
                <a16:creationId xmlns:a16="http://schemas.microsoft.com/office/drawing/2014/main" id="{02A28AD8-97D8-2F47-892F-4D8B5CEEE746}"/>
              </a:ext>
            </a:extLst>
          </p:cNvPr>
          <p:cNvCxnSpPr>
            <a:cxnSpLocks/>
          </p:cNvCxnSpPr>
          <p:nvPr/>
        </p:nvCxnSpPr>
        <p:spPr>
          <a:xfrm>
            <a:off x="8364070" y="2622171"/>
            <a:ext cx="0" cy="39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44402B0E-0688-6E40-B92A-8ADBABAB13A1}"/>
              </a:ext>
            </a:extLst>
          </p:cNvPr>
          <p:cNvCxnSpPr>
            <a:cxnSpLocks/>
          </p:cNvCxnSpPr>
          <p:nvPr/>
        </p:nvCxnSpPr>
        <p:spPr>
          <a:xfrm flipH="1">
            <a:off x="5943607" y="5490865"/>
            <a:ext cx="741825"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EA3EC33C-B9C6-6A4D-8B07-0B49FE059505}"/>
              </a:ext>
            </a:extLst>
          </p:cNvPr>
          <p:cNvSpPr txBox="1"/>
          <p:nvPr/>
        </p:nvSpPr>
        <p:spPr>
          <a:xfrm>
            <a:off x="4751303" y="5786720"/>
            <a:ext cx="2487705" cy="914400"/>
          </a:xfrm>
          <a:prstGeom prst="rect">
            <a:avLst/>
          </a:prstGeom>
          <a:noFill/>
          <a:ln>
            <a:noFill/>
          </a:ln>
        </p:spPr>
        <p:txBody>
          <a:bodyPr wrap="square" rtlCol="0" anchor="ctr" anchorCtr="0">
            <a:noAutofit/>
          </a:bodyPr>
          <a:lstStyle/>
          <a:p>
            <a:pPr algn="ctr">
              <a:spcAft>
                <a:spcPts val="600"/>
              </a:spcAft>
            </a:pPr>
            <a:r>
              <a:rPr lang="en-US" sz="1600" dirty="0">
                <a:latin typeface="Helvetica" charset="0"/>
                <a:ea typeface="Times New Roman" charset="0"/>
                <a:cs typeface="Arial" charset="0"/>
              </a:rPr>
              <a:t>Gene set enrichment analysis</a:t>
            </a:r>
          </a:p>
        </p:txBody>
      </p:sp>
      <p:cxnSp>
        <p:nvCxnSpPr>
          <p:cNvPr id="93" name="Straight Arrow Connector 92">
            <a:extLst>
              <a:ext uri="{FF2B5EF4-FFF2-40B4-BE49-F238E27FC236}">
                <a16:creationId xmlns:a16="http://schemas.microsoft.com/office/drawing/2014/main" id="{4E0EDB79-E16C-4A4C-8876-B6081077015C}"/>
              </a:ext>
            </a:extLst>
          </p:cNvPr>
          <p:cNvCxnSpPr>
            <a:cxnSpLocks/>
          </p:cNvCxnSpPr>
          <p:nvPr/>
        </p:nvCxnSpPr>
        <p:spPr>
          <a:xfrm>
            <a:off x="7575182" y="4492911"/>
            <a:ext cx="3263142" cy="4704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3DB8B91-DC71-6148-83BD-1395C8170DBC}"/>
              </a:ext>
            </a:extLst>
          </p:cNvPr>
          <p:cNvCxnSpPr>
            <a:cxnSpLocks/>
          </p:cNvCxnSpPr>
          <p:nvPr/>
        </p:nvCxnSpPr>
        <p:spPr>
          <a:xfrm>
            <a:off x="9272313" y="5499411"/>
            <a:ext cx="1085296" cy="575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29008F4-EF04-E14A-BDCD-DFBE506363C4}"/>
              </a:ext>
            </a:extLst>
          </p:cNvPr>
          <p:cNvSpPr txBox="1"/>
          <p:nvPr/>
        </p:nvSpPr>
        <p:spPr>
          <a:xfrm>
            <a:off x="10793510" y="4724410"/>
            <a:ext cx="1331259" cy="914400"/>
          </a:xfrm>
          <a:prstGeom prst="rect">
            <a:avLst/>
          </a:prstGeom>
          <a:noFill/>
          <a:ln>
            <a:noFill/>
          </a:ln>
        </p:spPr>
        <p:txBody>
          <a:bodyPr wrap="square" rtlCol="0" anchor="ctr" anchorCtr="0">
            <a:noAutofit/>
          </a:bodyPr>
          <a:lstStyle/>
          <a:p>
            <a:pPr>
              <a:spcAft>
                <a:spcPts val="600"/>
              </a:spcAft>
            </a:pPr>
            <a:r>
              <a:rPr lang="en-US" sz="1600" dirty="0">
                <a:latin typeface="Helvetica" charset="0"/>
                <a:ea typeface="Times New Roman" charset="0"/>
                <a:cs typeface="Arial" charset="0"/>
              </a:rPr>
              <a:t>Network analysis</a:t>
            </a:r>
          </a:p>
        </p:txBody>
      </p:sp>
      <p:cxnSp>
        <p:nvCxnSpPr>
          <p:cNvPr id="102" name="Straight Arrow Connector 101">
            <a:extLst>
              <a:ext uri="{FF2B5EF4-FFF2-40B4-BE49-F238E27FC236}">
                <a16:creationId xmlns:a16="http://schemas.microsoft.com/office/drawing/2014/main" id="{679EB924-8FBB-144D-B851-C5733EF3BD22}"/>
              </a:ext>
            </a:extLst>
          </p:cNvPr>
          <p:cNvCxnSpPr>
            <a:cxnSpLocks/>
          </p:cNvCxnSpPr>
          <p:nvPr/>
        </p:nvCxnSpPr>
        <p:spPr>
          <a:xfrm>
            <a:off x="9239808" y="5490865"/>
            <a:ext cx="2075897" cy="584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EDADB70F-C061-9940-9D53-175FFA94E96A}"/>
              </a:ext>
            </a:extLst>
          </p:cNvPr>
          <p:cNvSpPr txBox="1"/>
          <p:nvPr/>
        </p:nvSpPr>
        <p:spPr>
          <a:xfrm>
            <a:off x="11275353" y="604671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7" name="TextBox 46">
            <a:extLst>
              <a:ext uri="{FF2B5EF4-FFF2-40B4-BE49-F238E27FC236}">
                <a16:creationId xmlns:a16="http://schemas.microsoft.com/office/drawing/2014/main" id="{385C3FA9-2474-4D41-A269-9F34A28FC7CA}"/>
              </a:ext>
            </a:extLst>
          </p:cNvPr>
          <p:cNvSpPr txBox="1"/>
          <p:nvPr/>
        </p:nvSpPr>
        <p:spPr>
          <a:xfrm>
            <a:off x="2658038" y="1985681"/>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48" name="TextBox 47">
            <a:extLst>
              <a:ext uri="{FF2B5EF4-FFF2-40B4-BE49-F238E27FC236}">
                <a16:creationId xmlns:a16="http://schemas.microsoft.com/office/drawing/2014/main" id="{017495CF-ADB6-3D46-8EF4-D30BF9847C1C}"/>
              </a:ext>
            </a:extLst>
          </p:cNvPr>
          <p:cNvSpPr txBox="1"/>
          <p:nvPr/>
        </p:nvSpPr>
        <p:spPr>
          <a:xfrm>
            <a:off x="2317382" y="4883539"/>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1" name="TextBox 50">
            <a:extLst>
              <a:ext uri="{FF2B5EF4-FFF2-40B4-BE49-F238E27FC236}">
                <a16:creationId xmlns:a16="http://schemas.microsoft.com/office/drawing/2014/main" id="{9BFEDE36-D6CC-0E43-8985-5A0C4E09B3C2}"/>
              </a:ext>
            </a:extLst>
          </p:cNvPr>
          <p:cNvSpPr txBox="1"/>
          <p:nvPr/>
        </p:nvSpPr>
        <p:spPr>
          <a:xfrm>
            <a:off x="9531717" y="40345"/>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2" name="TextBox 51">
            <a:extLst>
              <a:ext uri="{FF2B5EF4-FFF2-40B4-BE49-F238E27FC236}">
                <a16:creationId xmlns:a16="http://schemas.microsoft.com/office/drawing/2014/main" id="{5AB9FAF0-4FE7-A540-9A5F-6358AFFF6DD7}"/>
              </a:ext>
            </a:extLst>
          </p:cNvPr>
          <p:cNvSpPr txBox="1"/>
          <p:nvPr/>
        </p:nvSpPr>
        <p:spPr>
          <a:xfrm>
            <a:off x="10464046" y="768704"/>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4" name="TextBox 53">
            <a:extLst>
              <a:ext uri="{FF2B5EF4-FFF2-40B4-BE49-F238E27FC236}">
                <a16:creationId xmlns:a16="http://schemas.microsoft.com/office/drawing/2014/main" id="{0E3DA5FA-7212-9E4C-B217-629376429DD7}"/>
              </a:ext>
            </a:extLst>
          </p:cNvPr>
          <p:cNvSpPr txBox="1"/>
          <p:nvPr/>
        </p:nvSpPr>
        <p:spPr>
          <a:xfrm>
            <a:off x="9206753" y="1501066"/>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5" name="TextBox 54">
            <a:extLst>
              <a:ext uri="{FF2B5EF4-FFF2-40B4-BE49-F238E27FC236}">
                <a16:creationId xmlns:a16="http://schemas.microsoft.com/office/drawing/2014/main" id="{7BFF2ADA-CD10-764C-AC6B-4AD49E2DC091}"/>
              </a:ext>
            </a:extLst>
          </p:cNvPr>
          <p:cNvSpPr txBox="1"/>
          <p:nvPr/>
        </p:nvSpPr>
        <p:spPr>
          <a:xfrm>
            <a:off x="9345699" y="2205281"/>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6" name="TextBox 55">
            <a:extLst>
              <a:ext uri="{FF2B5EF4-FFF2-40B4-BE49-F238E27FC236}">
                <a16:creationId xmlns:a16="http://schemas.microsoft.com/office/drawing/2014/main" id="{BF0369BC-CE24-CC41-8D0A-1BEE019883E7}"/>
              </a:ext>
            </a:extLst>
          </p:cNvPr>
          <p:cNvSpPr txBox="1"/>
          <p:nvPr/>
        </p:nvSpPr>
        <p:spPr>
          <a:xfrm>
            <a:off x="10177182" y="6064642"/>
            <a:ext cx="730625" cy="363068"/>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7" name="TextBox 56">
            <a:extLst>
              <a:ext uri="{FF2B5EF4-FFF2-40B4-BE49-F238E27FC236}">
                <a16:creationId xmlns:a16="http://schemas.microsoft.com/office/drawing/2014/main" id="{0D18F235-AB5D-134B-ABA2-188573315D88}"/>
              </a:ext>
            </a:extLst>
          </p:cNvPr>
          <p:cNvSpPr txBox="1"/>
          <p:nvPr/>
        </p:nvSpPr>
        <p:spPr>
          <a:xfrm>
            <a:off x="443753" y="295835"/>
            <a:ext cx="3442447" cy="430306"/>
          </a:xfrm>
          <a:prstGeom prst="rect">
            <a:avLst/>
          </a:prstGeom>
          <a:noFill/>
          <a:ln>
            <a:noFill/>
          </a:ln>
        </p:spPr>
        <p:txBody>
          <a:bodyPr wrap="square" rtlCol="0" anchor="ctr" anchorCtr="0">
            <a:noAutofit/>
          </a:bodyPr>
          <a:lstStyle/>
          <a:p>
            <a:pPr>
              <a:spcAft>
                <a:spcPts val="600"/>
              </a:spcAft>
            </a:pPr>
            <a:r>
              <a:rPr lang="en-US" sz="2000" b="1" u="sng" dirty="0" err="1">
                <a:latin typeface="Helvetica" charset="0"/>
                <a:ea typeface="Times New Roman" charset="0"/>
                <a:cs typeface="Arial" charset="0"/>
              </a:rPr>
              <a:t>scRNA-seq</a:t>
            </a:r>
            <a:r>
              <a:rPr lang="en-US" sz="2000" b="1" u="sng" dirty="0">
                <a:latin typeface="Helvetica" charset="0"/>
                <a:ea typeface="Times New Roman" charset="0"/>
                <a:cs typeface="Arial" charset="0"/>
              </a:rPr>
              <a:t> steps:</a:t>
            </a:r>
          </a:p>
        </p:txBody>
      </p:sp>
      <p:sp>
        <p:nvSpPr>
          <p:cNvPr id="58" name="TextBox 57">
            <a:extLst>
              <a:ext uri="{FF2B5EF4-FFF2-40B4-BE49-F238E27FC236}">
                <a16:creationId xmlns:a16="http://schemas.microsoft.com/office/drawing/2014/main" id="{3D557FEC-B141-F143-9A29-2D1B9D42BF09}"/>
              </a:ext>
            </a:extLst>
          </p:cNvPr>
          <p:cNvSpPr txBox="1"/>
          <p:nvPr/>
        </p:nvSpPr>
        <p:spPr>
          <a:xfrm>
            <a:off x="9601191" y="2851865"/>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
        <p:nvSpPr>
          <p:cNvPr id="59" name="TextBox 58">
            <a:extLst>
              <a:ext uri="{FF2B5EF4-FFF2-40B4-BE49-F238E27FC236}">
                <a16:creationId xmlns:a16="http://schemas.microsoft.com/office/drawing/2014/main" id="{826788D1-A990-8D42-93F3-127AED31A67A}"/>
              </a:ext>
            </a:extLst>
          </p:cNvPr>
          <p:cNvSpPr txBox="1"/>
          <p:nvPr/>
        </p:nvSpPr>
        <p:spPr>
          <a:xfrm>
            <a:off x="7989782" y="3957968"/>
            <a:ext cx="914400" cy="51325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t>
            </a:r>
          </a:p>
        </p:txBody>
      </p:sp>
    </p:spTree>
    <p:extLst>
      <p:ext uri="{BB962C8B-B14F-4D97-AF65-F5344CB8AC3E}">
        <p14:creationId xmlns:p14="http://schemas.microsoft.com/office/powerpoint/2010/main" val="27312850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7BB5A1-C758-854F-87D3-5827DD29B7D4}"/>
              </a:ext>
            </a:extLst>
          </p:cNvPr>
          <p:cNvSpPr>
            <a:spLocks noGrp="1"/>
          </p:cNvSpPr>
          <p:nvPr>
            <p:ph type="title"/>
          </p:nvPr>
        </p:nvSpPr>
        <p:spPr/>
        <p:txBody>
          <a:bodyPr>
            <a:normAutofit/>
          </a:bodyPr>
          <a:lstStyle/>
          <a:p>
            <a:r>
              <a:rPr lang="en-US" sz="4800" dirty="0"/>
              <a:t>8. Finding marker genes (20 mins)</a:t>
            </a:r>
          </a:p>
        </p:txBody>
      </p:sp>
      <p:sp>
        <p:nvSpPr>
          <p:cNvPr id="5" name="Text Placeholder 4">
            <a:extLst>
              <a:ext uri="{FF2B5EF4-FFF2-40B4-BE49-F238E27FC236}">
                <a16:creationId xmlns:a16="http://schemas.microsoft.com/office/drawing/2014/main" id="{7DFA5E2D-B8E6-664E-8365-0D397352E81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621723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8C8869-84EE-074A-84FC-AFE6691D34EB}"/>
              </a:ext>
            </a:extLst>
          </p:cNvPr>
          <p:cNvSpPr>
            <a:spLocks noGrp="1"/>
          </p:cNvSpPr>
          <p:nvPr>
            <p:ph type="body" sz="quarter" idx="10"/>
          </p:nvPr>
        </p:nvSpPr>
        <p:spPr>
          <a:xfrm>
            <a:off x="838200" y="1876483"/>
            <a:ext cx="10515600" cy="387798"/>
          </a:xfrm>
        </p:spPr>
        <p:txBody>
          <a:bodyPr/>
          <a:lstStyle/>
          <a:p>
            <a:r>
              <a:rPr lang="en-US" dirty="0"/>
              <a:t>See the R script</a:t>
            </a:r>
          </a:p>
        </p:txBody>
      </p:sp>
      <p:sp>
        <p:nvSpPr>
          <p:cNvPr id="3" name="Title 2">
            <a:extLst>
              <a:ext uri="{FF2B5EF4-FFF2-40B4-BE49-F238E27FC236}">
                <a16:creationId xmlns:a16="http://schemas.microsoft.com/office/drawing/2014/main" id="{1B21633A-AF7B-3049-95D9-A389B30BED70}"/>
              </a:ext>
            </a:extLst>
          </p:cNvPr>
          <p:cNvSpPr>
            <a:spLocks noGrp="1"/>
          </p:cNvSpPr>
          <p:nvPr>
            <p:ph type="title"/>
          </p:nvPr>
        </p:nvSpPr>
        <p:spPr/>
        <p:txBody>
          <a:bodyPr/>
          <a:lstStyle/>
          <a:p>
            <a:r>
              <a:rPr lang="en-US" dirty="0"/>
              <a:t>Find marker genes</a:t>
            </a:r>
          </a:p>
        </p:txBody>
      </p:sp>
    </p:spTree>
    <p:extLst>
      <p:ext uri="{BB962C8B-B14F-4D97-AF65-F5344CB8AC3E}">
        <p14:creationId xmlns:p14="http://schemas.microsoft.com/office/powerpoint/2010/main" val="32887720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629EF3-21D8-5D49-850C-9AECC8DF4604}"/>
              </a:ext>
            </a:extLst>
          </p:cNvPr>
          <p:cNvSpPr>
            <a:spLocks noGrp="1"/>
          </p:cNvSpPr>
          <p:nvPr>
            <p:ph type="body" sz="quarter" idx="10"/>
          </p:nvPr>
        </p:nvSpPr>
        <p:spPr>
          <a:xfrm>
            <a:off x="838200" y="1876483"/>
            <a:ext cx="10515600" cy="387798"/>
          </a:xfrm>
        </p:spPr>
        <p:txBody>
          <a:bodyPr/>
          <a:lstStyle/>
          <a:p>
            <a:r>
              <a:rPr lang="en-US" dirty="0"/>
              <a:t>See the R script</a:t>
            </a:r>
          </a:p>
        </p:txBody>
      </p:sp>
      <p:sp>
        <p:nvSpPr>
          <p:cNvPr id="3" name="Title 2">
            <a:extLst>
              <a:ext uri="{FF2B5EF4-FFF2-40B4-BE49-F238E27FC236}">
                <a16:creationId xmlns:a16="http://schemas.microsoft.com/office/drawing/2014/main" id="{C3C4B0D1-79DD-6E45-9D28-22E5056D4515}"/>
              </a:ext>
            </a:extLst>
          </p:cNvPr>
          <p:cNvSpPr>
            <a:spLocks noGrp="1"/>
          </p:cNvSpPr>
          <p:nvPr>
            <p:ph type="title"/>
          </p:nvPr>
        </p:nvSpPr>
        <p:spPr/>
        <p:txBody>
          <a:bodyPr>
            <a:normAutofit/>
          </a:bodyPr>
          <a:lstStyle/>
          <a:p>
            <a:r>
              <a:rPr lang="en-US" sz="3600" dirty="0"/>
              <a:t>Seurat options to visualize marker expression</a:t>
            </a:r>
          </a:p>
        </p:txBody>
      </p:sp>
    </p:spTree>
    <p:extLst>
      <p:ext uri="{BB962C8B-B14F-4D97-AF65-F5344CB8AC3E}">
        <p14:creationId xmlns:p14="http://schemas.microsoft.com/office/powerpoint/2010/main" val="1958121984"/>
      </p:ext>
    </p:extLst>
  </p:cSld>
  <p:clrMapOvr>
    <a:masterClrMapping/>
  </p:clrMapOvr>
</p:sld>
</file>

<file path=ppt/theme/theme1.xml><?xml version="1.0" encoding="utf-8"?>
<a:theme xmlns:a="http://schemas.openxmlformats.org/drawingml/2006/main" name="Office Theme">
  <a:themeElements>
    <a:clrScheme name="Gladstone">
      <a:dk1>
        <a:srgbClr val="000000"/>
      </a:dk1>
      <a:lt1>
        <a:srgbClr val="FFFFFF"/>
      </a:lt1>
      <a:dk2>
        <a:srgbClr val="44546A"/>
      </a:dk2>
      <a:lt2>
        <a:srgbClr val="E7E6E6"/>
      </a:lt2>
      <a:accent1>
        <a:srgbClr val="002A40"/>
      </a:accent1>
      <a:accent2>
        <a:srgbClr val="E5E1D5"/>
      </a:accent2>
      <a:accent3>
        <a:srgbClr val="96938C"/>
      </a:accent3>
      <a:accent4>
        <a:srgbClr val="F76912"/>
      </a:accent4>
      <a:accent5>
        <a:srgbClr val="FAA308"/>
      </a:accent5>
      <a:accent6>
        <a:srgbClr val="00D3E6"/>
      </a:accent6>
      <a:hlink>
        <a:srgbClr val="CC28A3"/>
      </a:hlink>
      <a:folHlink>
        <a:srgbClr val="CC28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solidFill>
            <a:schemeClr val="accent1">
              <a:shade val="50000"/>
            </a:schemeClr>
          </a:solidFill>
        </a:ln>
      </a:spPr>
      <a:bodyPr wrap="square" rtlCol="0" anchor="ctr" anchorCtr="0">
        <a:noAutofit/>
      </a:bodyPr>
      <a:lstStyle>
        <a:defPPr>
          <a:spcAft>
            <a:spcPts val="600"/>
          </a:spcAft>
          <a:defRPr sz="2000" dirty="0" err="1" smtClean="0">
            <a:latin typeface="Helvetica" charset="0"/>
            <a:ea typeface="Times New Roman" charset="0"/>
            <a:cs typeface="Arial" charset="0"/>
          </a:defRPr>
        </a:defPPr>
      </a:lstStyle>
    </a:txDef>
  </a:objectDefaults>
  <a:extraClrSchemeLst/>
  <a:extLst>
    <a:ext uri="{05A4C25C-085E-4340-85A3-A5531E510DB2}">
      <thm15:themeFamily xmlns:thm15="http://schemas.microsoft.com/office/thememl/2012/main" name="Presentation3" id="{520861A0-039A-2D44-AB17-004FAF73F726}" vid="{04C3138C-DD1C-EC4B-885C-41923CF60C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16328</TotalTime>
  <Words>9610</Words>
  <Application>Microsoft Macintosh PowerPoint</Application>
  <PresentationFormat>Widescreen</PresentationFormat>
  <Paragraphs>1390</Paragraphs>
  <Slides>106</Slides>
  <Notes>65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106</vt:i4>
      </vt:variant>
    </vt:vector>
  </HeadingPairs>
  <TitlesOfParts>
    <vt:vector size="116" baseType="lpstr">
      <vt:lpstr>Andale Mono</vt:lpstr>
      <vt:lpstr>Arial</vt:lpstr>
      <vt:lpstr>Calibri</vt:lpstr>
      <vt:lpstr>Cambria Math</vt:lpstr>
      <vt:lpstr>Courier New</vt:lpstr>
      <vt:lpstr>Helvetica</vt:lpstr>
      <vt:lpstr>Symbol</vt:lpstr>
      <vt:lpstr>Times New Roman</vt:lpstr>
      <vt:lpstr>Zapf Dingbats</vt:lpstr>
      <vt:lpstr>Office Theme</vt:lpstr>
      <vt:lpstr>Current practices in analysis of single-cell RNA-seq data</vt:lpstr>
      <vt:lpstr>Typical bulk RNA-seq protocol  (Prior exposure to RNA-seq is pre-requisite for the workshop)</vt:lpstr>
      <vt:lpstr>Single-cell technologies allow tagging cell-of-origin of reads with barcodes, which makes single-cell RNA-seq possible</vt:lpstr>
      <vt:lpstr>Analysis steps need to be adapted depending on the experimental protocol </vt:lpstr>
      <vt:lpstr>scRNA-seq applies where bulk RNA-seq may not</vt:lpstr>
      <vt:lpstr>It might be possible to achieve project goals with experiment designs that avoid scRNA-seq</vt:lpstr>
      <vt:lpstr>Current limitations of scRNA-seq</vt:lpstr>
      <vt:lpstr>scRNA-seq analysis =  Challenges with bulk RNA-seq analysis + More</vt:lpstr>
      <vt:lpstr>Outline of Sessions 1-2</vt:lpstr>
      <vt:lpstr>Overall goals</vt:lpstr>
      <vt:lpstr>More discussion later</vt:lpstr>
      <vt:lpstr>PowerPoint Presentation</vt:lpstr>
      <vt:lpstr>1. Pre-processing raw sequencing data to count matrix (20 mins)</vt:lpstr>
      <vt:lpstr>Pre-processing steps</vt:lpstr>
      <vt:lpstr>Cell Ranger pipeline available on Wynton from the CBI software repository</vt:lpstr>
      <vt:lpstr>Cell Ranger outputs include count matrices</vt:lpstr>
      <vt:lpstr>Cell Ranger outputs (more detail on HTML output)</vt:lpstr>
      <vt:lpstr>HTML output shows distribution of UMI counts, which is used to identify empty drops</vt:lpstr>
      <vt:lpstr>HTML output shows distribution of UMI counts, which is used to identify empty drops</vt:lpstr>
      <vt:lpstr>Cell Ranger outputs count matrices before and after filtering empty drops</vt:lpstr>
      <vt:lpstr>Additional consideration 1: Cell Ranger outputs filtered and unfiltered count matrices. Which one to use?</vt:lpstr>
      <vt:lpstr>Additional consideration 2: Should we downsample reads when aggregating batches?</vt:lpstr>
      <vt:lpstr>Additional consideration 3:  R vs Python vs Galaxy for the next steps</vt:lpstr>
      <vt:lpstr>PowerPoint Presentation</vt:lpstr>
      <vt:lpstr>2. Loading data in R using Seurat (15 mins)</vt:lpstr>
      <vt:lpstr>Count data is organized in three files (1/3)</vt:lpstr>
      <vt:lpstr>Count data is organized in three files (2/3)</vt:lpstr>
      <vt:lpstr>Count data is organized in three files (3/3)</vt:lpstr>
      <vt:lpstr>Data for this workshop</vt:lpstr>
      <vt:lpstr>Load the data in R using the Read10X function from the Seurat package and create Seurat object</vt:lpstr>
      <vt:lpstr>Seurat object contains all the relevant information</vt:lpstr>
      <vt:lpstr>Seurat object can be converted to formats required by Bioconductor and scanpy</vt:lpstr>
      <vt:lpstr>PowerPoint Presentation</vt:lpstr>
      <vt:lpstr>3. Quality control (20 mins)</vt:lpstr>
      <vt:lpstr>Not all barcodes represent good quality cells Not all genes are detected in all cells =&gt; Filtering of poor quality or uninteresting data needed</vt:lpstr>
      <vt:lpstr>Additional consideration 1: Careful selection of mitochondrial % cutoff for filtering important</vt:lpstr>
      <vt:lpstr>Additional consideration 2: What causes doublets and how to identify them</vt:lpstr>
      <vt:lpstr>Count-based filtering assumes all cells have equal total mRNAs May not be true =&gt; Other tools to detect doublets</vt:lpstr>
      <vt:lpstr>Additional consideration 3: Barcode multiplets vs cell multiplets </vt:lpstr>
      <vt:lpstr>FAQ: How to identify the mitochondrial genes?</vt:lpstr>
      <vt:lpstr>FAQ: Why is there high expression of Malat1?</vt:lpstr>
      <vt:lpstr>PowerPoint Presentation</vt:lpstr>
      <vt:lpstr>4. Normalization (30 mins)</vt:lpstr>
      <vt:lpstr>Why need to normalize?</vt:lpstr>
      <vt:lpstr>Raw counts divided by total sequencing depth (relative counts) are not properly normalized </vt:lpstr>
      <vt:lpstr>Standard workflows in Seurat and scanpy utilize log-normalization Steps: 1. Divide by total, 2. Scale and add pseudo-count, 3. log-transform</vt:lpstr>
      <vt:lpstr>Log-normalized counts not independent of total count </vt:lpstr>
      <vt:lpstr>log-transformation distorts the count distributions</vt:lpstr>
      <vt:lpstr>sctransform is a method from the Seurat developers (shown to perform better than their standard workflow)</vt:lpstr>
      <vt:lpstr>Characteristics of sctransform-normalized data</vt:lpstr>
      <vt:lpstr>Another normalization method in Seurat– Centered log-ratio (CLR) transformation</vt:lpstr>
      <vt:lpstr>Other methods to normalize</vt:lpstr>
      <vt:lpstr>Normalization is a critical step More discussion on this on Thursday</vt:lpstr>
      <vt:lpstr>PowerPoint Presentation</vt:lpstr>
      <vt:lpstr>End of Session I</vt:lpstr>
      <vt:lpstr>Session 2</vt:lpstr>
      <vt:lpstr>Topics for Session 2</vt:lpstr>
      <vt:lpstr>5. Feature selection (10 mins)</vt:lpstr>
      <vt:lpstr>Why work with select features (genes)?</vt:lpstr>
      <vt:lpstr>Most common approach currently: To select highly variable genes</vt:lpstr>
      <vt:lpstr>Other approaches</vt:lpstr>
      <vt:lpstr>PowerPoint Presentation</vt:lpstr>
      <vt:lpstr>6. Dimensionality reduction (30 mins)</vt:lpstr>
      <vt:lpstr>Why reduce dimensions?</vt:lpstr>
      <vt:lpstr>Automated algorithms perform dimensionality reduction</vt:lpstr>
      <vt:lpstr>The data can be represented in fewer dimensions than the number of genes</vt:lpstr>
      <vt:lpstr>Visualization of single-cell gene expression data commonly utilizes nonlinear dimensionality reduction</vt:lpstr>
      <vt:lpstr>Nonlinear dynamics are commonplace in biological systems</vt:lpstr>
      <vt:lpstr>Nonlinear dynamics are commonplace in biological systems</vt:lpstr>
      <vt:lpstr>Dimensionality reduction: FAQs</vt:lpstr>
      <vt:lpstr>Eureka! Shortest paths in nearest neighbor graphs work better than Euclidean distance for nonlinear manifolds</vt:lpstr>
      <vt:lpstr>Principle underlying t-SNE and UMAP</vt:lpstr>
      <vt:lpstr>t-SNE and UMAP prioritize preservation of distances between neighbors </vt:lpstr>
      <vt:lpstr>UMAP is better at preserving global structure than t-SNE (?)</vt:lpstr>
      <vt:lpstr>UMAP is better at preserving global structure than t-SNE (?)</vt:lpstr>
      <vt:lpstr>t-SNE vs UMAP and choice of parameter values</vt:lpstr>
      <vt:lpstr>UMAP and FIt-SNE faster than others</vt:lpstr>
      <vt:lpstr>Parameter settings determine the local/global balance</vt:lpstr>
      <vt:lpstr>Recommendation 1: Consider PCA initialization for t-SNE and UMAP</vt:lpstr>
      <vt:lpstr>Recommendation 2: Consider using an MDS plot of class means in conjunction with t-SNE or UMAP plots (Kobak et al, 2019)</vt:lpstr>
      <vt:lpstr>Recommendation 3: Consider quantifying distortion in low-dimensional embedding</vt:lpstr>
      <vt:lpstr>Patterns that we see in low-dimensional embedding can be new biology or artifacts </vt:lpstr>
      <vt:lpstr>Additional consideration: Log-normalized scRNA-seq data violate assumptions underlying the regular PCA =&gt; GLM-PCA by Townes et al., 2019</vt:lpstr>
      <vt:lpstr>Dimensionality reduction of scRNA-seq data is an active area of research</vt:lpstr>
      <vt:lpstr>The art of dimensionality reduction</vt:lpstr>
      <vt:lpstr>Dimensionality reduction: FAQs</vt:lpstr>
      <vt:lpstr>PowerPoint Presentation</vt:lpstr>
      <vt:lpstr>7. Clustering (20 mins)</vt:lpstr>
      <vt:lpstr>Clusters of cells represent cell types</vt:lpstr>
      <vt:lpstr>Commonly used clustering algorithms  may not be appropriate</vt:lpstr>
      <vt:lpstr>Seurat finds clusters in two steps: 1. Build shared nearest neighbor graph</vt:lpstr>
      <vt:lpstr>Seurat finds clusters in two steps: 2. Community detection (e.g., Louvain algorithm)</vt:lpstr>
      <vt:lpstr>Note:</vt:lpstr>
      <vt:lpstr>Louvain may identify disconnected communities =&gt; Leiden developed to address this</vt:lpstr>
      <vt:lpstr>Refining clustering results by merging or splitting clusters is allowed</vt:lpstr>
      <vt:lpstr>PowerPoint Presentation</vt:lpstr>
      <vt:lpstr>8. Finding marker genes (20 mins)</vt:lpstr>
      <vt:lpstr>Find marker genes</vt:lpstr>
      <vt:lpstr>Seurat options to visualize marker expression</vt:lpstr>
      <vt:lpstr>Many options to interact with the Seurat object</vt:lpstr>
      <vt:lpstr>PowerPoint Presentation</vt:lpstr>
      <vt:lpstr>Conclusion</vt:lpstr>
      <vt:lpstr>Upcoming sessions</vt:lpstr>
      <vt:lpstr>Helpful resources</vt:lpstr>
      <vt:lpstr>Your feedback is important to us!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Must Attend Workshop Title</dc:title>
  <dc:creator>Microsoft Office User</dc:creator>
  <cp:lastModifiedBy>Microsoft Office User</cp:lastModifiedBy>
  <cp:revision>1580</cp:revision>
  <cp:lastPrinted>2018-09-20T23:56:57Z</cp:lastPrinted>
  <dcterms:created xsi:type="dcterms:W3CDTF">2020-08-17T05:35:40Z</dcterms:created>
  <dcterms:modified xsi:type="dcterms:W3CDTF">2020-11-10T20:23:05Z</dcterms:modified>
</cp:coreProperties>
</file>