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58"/>
  </p:notesMasterIdLst>
  <p:handoutMasterIdLst>
    <p:handoutMasterId r:id="rId59"/>
  </p:handoutMasterIdLst>
  <p:sldIdLst>
    <p:sldId id="471" r:id="rId2"/>
    <p:sldId id="534" r:id="rId3"/>
    <p:sldId id="592" r:id="rId4"/>
    <p:sldId id="535" r:id="rId5"/>
    <p:sldId id="537" r:id="rId6"/>
    <p:sldId id="536" r:id="rId7"/>
    <p:sldId id="569" r:id="rId8"/>
    <p:sldId id="571" r:id="rId9"/>
    <p:sldId id="572" r:id="rId10"/>
    <p:sldId id="573" r:id="rId11"/>
    <p:sldId id="574" r:id="rId12"/>
    <p:sldId id="575" r:id="rId13"/>
    <p:sldId id="588" r:id="rId14"/>
    <p:sldId id="589" r:id="rId15"/>
    <p:sldId id="590" r:id="rId16"/>
    <p:sldId id="586" r:id="rId17"/>
    <p:sldId id="576" r:id="rId18"/>
    <p:sldId id="577" r:id="rId19"/>
    <p:sldId id="578" r:id="rId20"/>
    <p:sldId id="579" r:id="rId21"/>
    <p:sldId id="580" r:id="rId22"/>
    <p:sldId id="591" r:id="rId23"/>
    <p:sldId id="581" r:id="rId24"/>
    <p:sldId id="544" r:id="rId25"/>
    <p:sldId id="582" r:id="rId26"/>
    <p:sldId id="553" r:id="rId27"/>
    <p:sldId id="554" r:id="rId28"/>
    <p:sldId id="538" r:id="rId29"/>
    <p:sldId id="539" r:id="rId30"/>
    <p:sldId id="551" r:id="rId31"/>
    <p:sldId id="564" r:id="rId32"/>
    <p:sldId id="566" r:id="rId33"/>
    <p:sldId id="567" r:id="rId34"/>
    <p:sldId id="568" r:id="rId35"/>
    <p:sldId id="583" r:id="rId36"/>
    <p:sldId id="584" r:id="rId37"/>
    <p:sldId id="594" r:id="rId38"/>
    <p:sldId id="593" r:id="rId39"/>
    <p:sldId id="540" r:id="rId40"/>
    <p:sldId id="541" r:id="rId41"/>
    <p:sldId id="542" r:id="rId42"/>
    <p:sldId id="543" r:id="rId43"/>
    <p:sldId id="558" r:id="rId44"/>
    <p:sldId id="563" r:id="rId45"/>
    <p:sldId id="559" r:id="rId46"/>
    <p:sldId id="560" r:id="rId47"/>
    <p:sldId id="561" r:id="rId48"/>
    <p:sldId id="562" r:id="rId49"/>
    <p:sldId id="528" r:id="rId50"/>
    <p:sldId id="545" r:id="rId51"/>
    <p:sldId id="550" r:id="rId52"/>
    <p:sldId id="546" r:id="rId53"/>
    <p:sldId id="547" r:id="rId54"/>
    <p:sldId id="549" r:id="rId55"/>
    <p:sldId id="518" r:id="rId56"/>
    <p:sldId id="4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2"/>
    <a:srgbClr val="06D0E2"/>
    <a:srgbClr val="002A40"/>
    <a:srgbClr val="CD28A3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/>
    <p:restoredTop sz="89844"/>
  </p:normalViewPr>
  <p:slideViewPr>
    <p:cSldViewPr snapToGrid="0" snapToObjects="1">
      <p:cViewPr varScale="1">
        <p:scale>
          <a:sx n="99" d="100"/>
          <a:sy n="99" d="100"/>
        </p:scale>
        <p:origin x="792" y="168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2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4/8/20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rstudio.com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-content/uploads/2015/03/ggplot2-cheatsheet.pdf</a:t>
            </a:r>
          </a:p>
          <a:p>
            <a:r>
              <a:rPr lang="en-US" dirty="0"/>
              <a:t>https://</a:t>
            </a:r>
            <a:r>
              <a:rPr lang="en-US" dirty="0" err="1"/>
              <a:t>link.springer.com</a:t>
            </a:r>
            <a:r>
              <a:rPr lang="en-US" dirty="0"/>
              <a:t>/book/10.1007%2F978-0-387-98141-3</a:t>
            </a:r>
          </a:p>
          <a:p>
            <a:r>
              <a:rPr lang="en-US" dirty="0"/>
              <a:t>https://</a:t>
            </a:r>
            <a:r>
              <a:rPr lang="en-US" dirty="0" err="1"/>
              <a:t>link.springer.com</a:t>
            </a:r>
            <a:r>
              <a:rPr lang="en-US" dirty="0"/>
              <a:t>/book/10.1007%2F0-387-28695-0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6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www.interaction-design.org</a:t>
            </a:r>
            <a:r>
              <a:rPr lang="en-US" dirty="0"/>
              <a:t>/literature/book/the-encyclopedia-of-human-computer-interaction-2nd-ed/data-visualization-for-human-perception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quote in Title is by </a:t>
            </a:r>
            <a:r>
              <a:rPr lang="en-US" b="0" dirty="0"/>
              <a:t>Ben </a:t>
            </a:r>
            <a:r>
              <a:rPr lang="en-US" b="0" dirty="0" err="1"/>
              <a:t>Shneiderman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shiny.rstudio.com</a:t>
            </a:r>
            <a:r>
              <a:rPr lang="en-US" dirty="0"/>
              <a:t>/gallery/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https://rstudio-pubs-static.s3.amazonaws.com/13301_6641d73cfac741a59c0a851feb99e98b.html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5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cran.r-project.org</a:t>
            </a:r>
            <a:r>
              <a:rPr lang="en-US" b="0" dirty="0"/>
              <a:t>/web/packages/</a:t>
            </a:r>
            <a:r>
              <a:rPr lang="en-US" b="0" dirty="0" err="1"/>
              <a:t>UpSetR</a:t>
            </a:r>
            <a:r>
              <a:rPr lang="en-US" b="0" dirty="0"/>
              <a:t>/</a:t>
            </a:r>
            <a:r>
              <a:rPr lang="en-US" b="0" dirty="0" err="1"/>
              <a:t>README.html</a:t>
            </a:r>
            <a:endParaRPr lang="en-US" b="0" dirty="0"/>
          </a:p>
          <a:p>
            <a:r>
              <a:rPr lang="en-US" b="0" dirty="0"/>
              <a:t>Note that the data displayed on this slide is not the same as that on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6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earlglynn.github.io</a:t>
            </a:r>
            <a:r>
              <a:rPr lang="en-US" b="0" dirty="0"/>
              <a:t>/</a:t>
            </a:r>
            <a:r>
              <a:rPr lang="en-US" b="0" dirty="0" err="1"/>
              <a:t>RNotes</a:t>
            </a:r>
            <a:r>
              <a:rPr lang="en-US" b="0" dirty="0"/>
              <a:t>/package/</a:t>
            </a:r>
            <a:r>
              <a:rPr lang="en-US" b="0" dirty="0" err="1"/>
              <a:t>RColorBrewer</a:t>
            </a:r>
            <a:r>
              <a:rPr lang="en-US" b="0" dirty="0"/>
              <a:t>/</a:t>
            </a:r>
            <a:r>
              <a:rPr lang="en-US" b="0" dirty="0" err="1"/>
              <a:t>index.html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egg/vignettes/Ecosystem.html" TargetMode="External"/><Relationship Id="rId2" Type="http://schemas.openxmlformats.org/officeDocument/2006/relationships/hyperlink" Target="https://stackoverflow.com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02B4B1-E056-2648-9D5B-D556C785C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52309"/>
          </a:xfrm>
        </p:spPr>
        <p:txBody>
          <a:bodyPr/>
          <a:lstStyle/>
          <a:p>
            <a:r>
              <a:rPr lang="en-US" dirty="0"/>
              <a:t>Looking at an old script, or someone else’s script can be scary.</a:t>
            </a:r>
          </a:p>
          <a:p>
            <a:endParaRPr lang="en-US" dirty="0"/>
          </a:p>
          <a:p>
            <a:r>
              <a:rPr lang="en-US" dirty="0"/>
              <a:t>Speak to machine in code.</a:t>
            </a:r>
          </a:p>
          <a:p>
            <a:endParaRPr lang="en-US" dirty="0"/>
          </a:p>
          <a:p>
            <a:r>
              <a:rPr lang="en-US" dirty="0"/>
              <a:t>Leave comments in natural language (e.g., English).</a:t>
            </a:r>
          </a:p>
          <a:p>
            <a:pPr lvl="1"/>
            <a:r>
              <a:rPr lang="en-US" dirty="0"/>
              <a:t>Anything written after # is interpreted by R as a comment for humans.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9E860-9726-2F45-B579-80DA8C6C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 inside a source script</a:t>
            </a:r>
          </a:p>
        </p:txBody>
      </p:sp>
    </p:spTree>
    <p:extLst>
      <p:ext uri="{BB962C8B-B14F-4D97-AF65-F5344CB8AC3E}">
        <p14:creationId xmlns:p14="http://schemas.microsoft.com/office/powerpoint/2010/main" val="270003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82A15-6770-C446-8A3B-34B25AC9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5BB3A64-4432-7F4B-93AC-530C726E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10DA0-51F1-0442-8A4B-5CC56BBEB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658950"/>
          </a:xfrm>
        </p:spPr>
        <p:txBody>
          <a:bodyPr/>
          <a:lstStyle/>
          <a:p>
            <a:r>
              <a:rPr lang="en-US" sz="1800" dirty="0"/>
              <a:t>Introduction</a:t>
            </a:r>
          </a:p>
          <a:p>
            <a:r>
              <a:rPr lang="en-US" sz="1800" dirty="0"/>
              <a:t>Hands-on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Explore </a:t>
            </a:r>
            <a:r>
              <a:rPr lang="en-US" sz="1800" i="1" dirty="0"/>
              <a:t>Iris</a:t>
            </a:r>
            <a:r>
              <a:rPr lang="en-US" sz="1800" dirty="0"/>
              <a:t> data and save a publication-ready figure.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iris.csv</a:t>
            </a:r>
            <a:r>
              <a:rPr lang="en-US" sz="1800" dirty="0"/>
              <a:t>” </a:t>
            </a:r>
          </a:p>
          <a:p>
            <a:pPr lvl="2"/>
            <a:r>
              <a:rPr lang="en-US" sz="1800" dirty="0"/>
              <a:t>Result: “</a:t>
            </a:r>
            <a:r>
              <a:rPr lang="en-US" sz="1800" dirty="0" err="1"/>
              <a:t>Iris.pdf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“1. </a:t>
            </a:r>
            <a:r>
              <a:rPr lang="en-US" sz="1800" dirty="0" err="1"/>
              <a:t>iris.R</a:t>
            </a:r>
            <a:r>
              <a:rPr lang="en-US" sz="1800" dirty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Brief digression to save a heatmap.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norm_counts.txt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Results: “</a:t>
            </a:r>
            <a:r>
              <a:rPr lang="en-US" sz="1800" dirty="0" err="1"/>
              <a:t>Heatmap.pdf</a:t>
            </a:r>
            <a:r>
              <a:rPr lang="en-US" sz="1800" dirty="0"/>
              <a:t>” and “</a:t>
            </a:r>
            <a:r>
              <a:rPr lang="en-US" sz="1800" dirty="0" err="1"/>
              <a:t>Heatmap.tiff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“5_Heatmap.R”</a:t>
            </a:r>
          </a:p>
          <a:p>
            <a:r>
              <a:rPr lang="en-US" sz="1800" dirty="0"/>
              <a:t>Conclusion</a:t>
            </a:r>
          </a:p>
          <a:p>
            <a:pPr lvl="2"/>
            <a:endParaRPr lang="en-US" sz="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58949-4366-B94D-9D84-F79062DB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Outline</a:t>
            </a:r>
          </a:p>
        </p:txBody>
      </p:sp>
    </p:spTree>
    <p:extLst>
      <p:ext uri="{BB962C8B-B14F-4D97-AF65-F5344CB8AC3E}">
        <p14:creationId xmlns:p14="http://schemas.microsoft.com/office/powerpoint/2010/main" val="6036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install a package in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install.packages</a:t>
            </a:r>
            <a:r>
              <a:rPr lang="en-US" sz="2000" dirty="0"/>
              <a:t>(“ggplot2”)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Install.packages</a:t>
            </a:r>
            <a:r>
              <a:rPr lang="en-US" sz="2400" dirty="0"/>
              <a:t>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362397" y="46569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Package name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Package installed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700397" y="4837832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07C66-C400-944B-9EE5-BD0CDBE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ggplot2: Package with functions for plotting.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7ED3A-5119-0E47-AE25-6AA37B1C5E2E}"/>
              </a:ext>
            </a:extLst>
          </p:cNvPr>
          <p:cNvSpPr txBox="1">
            <a:spLocks/>
          </p:cNvSpPr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</p:spPr>
        <p:txBody>
          <a:bodyPr lIns="91440" tIns="18288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4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sum(), prod(), mean(), </a:t>
            </a: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t.test</a:t>
            </a:r>
            <a:r>
              <a:rPr lang="en-US" sz="2800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0566B-1642-604F-92DA-06DEA4DDA2CF}"/>
              </a:ext>
            </a:extLst>
          </p:cNvPr>
          <p:cNvSpPr/>
          <p:nvPr/>
        </p:nvSpPr>
        <p:spPr>
          <a:xfrm>
            <a:off x="4339525" y="4592381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7769C-386F-004D-83B5-12C105C2C58B}"/>
              </a:ext>
            </a:extLst>
          </p:cNvPr>
          <p:cNvSpPr txBox="1"/>
          <p:nvPr/>
        </p:nvSpPr>
        <p:spPr>
          <a:xfrm>
            <a:off x="1999281" y="4375405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6368C-B33A-7442-941B-7E5AEEC698C1}"/>
              </a:ext>
            </a:extLst>
          </p:cNvPr>
          <p:cNvSpPr txBox="1"/>
          <p:nvPr/>
        </p:nvSpPr>
        <p:spPr>
          <a:xfrm>
            <a:off x="1835903" y="4882454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13BF7-AEF7-3941-8959-145FB49975B4}"/>
              </a:ext>
            </a:extLst>
          </p:cNvPr>
          <p:cNvSpPr txBox="1"/>
          <p:nvPr/>
        </p:nvSpPr>
        <p:spPr>
          <a:xfrm>
            <a:off x="1726769" y="5413703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AACD74-19FE-1B49-AD53-BAD206FED55C}"/>
              </a:ext>
            </a:extLst>
          </p:cNvPr>
          <p:cNvCxnSpPr/>
          <p:nvPr/>
        </p:nvCxnSpPr>
        <p:spPr>
          <a:xfrm>
            <a:off x="3245603" y="4560071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720AE-B3B8-AC4B-89D7-B0D4AC5DC6AB}"/>
              </a:ext>
            </a:extLst>
          </p:cNvPr>
          <p:cNvCxnSpPr>
            <a:cxnSpLocks/>
          </p:cNvCxnSpPr>
          <p:nvPr/>
        </p:nvCxnSpPr>
        <p:spPr>
          <a:xfrm>
            <a:off x="2851042" y="5182470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0CF6C7-502F-5A41-A30C-7F2FA5E1323B}"/>
              </a:ext>
            </a:extLst>
          </p:cNvPr>
          <p:cNvCxnSpPr>
            <a:cxnSpLocks/>
          </p:cNvCxnSpPr>
          <p:nvPr/>
        </p:nvCxnSpPr>
        <p:spPr>
          <a:xfrm flipV="1">
            <a:off x="2851042" y="5407015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F7EBB-BC90-5144-9DCA-EB009386CD1D}"/>
              </a:ext>
            </a:extLst>
          </p:cNvPr>
          <p:cNvSpPr txBox="1"/>
          <p:nvPr/>
        </p:nvSpPr>
        <p:spPr>
          <a:xfrm>
            <a:off x="9236990" y="4220422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D0082-F924-CD4D-8C97-84498C8E3AB8}"/>
              </a:ext>
            </a:extLst>
          </p:cNvPr>
          <p:cNvSpPr txBox="1"/>
          <p:nvPr/>
        </p:nvSpPr>
        <p:spPr>
          <a:xfrm>
            <a:off x="9098151" y="4808591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9216D-470A-F44B-8D8A-49FB34DFD1CD}"/>
              </a:ext>
            </a:extLst>
          </p:cNvPr>
          <p:cNvSpPr txBox="1"/>
          <p:nvPr/>
        </p:nvSpPr>
        <p:spPr>
          <a:xfrm>
            <a:off x="9098151" y="5440803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2B6818-5F0B-6A43-9B5F-A82FF20E165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636790" y="4405088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14A30-242F-4E41-868E-84A84CA13EE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700397" y="4993257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E0C78B-8A50-E446-91ED-96068960D43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609668" y="5533665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4B693A3-6435-274F-9352-42CF3B509DC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41D34A-FBDC-6A46-8354-CEC3040F58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07C66-C400-944B-9EE5-BD0CDBE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ggplot2: Package with functions for plotting.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7ED3A-5119-0E47-AE25-6AA37B1C5E2E}"/>
              </a:ext>
            </a:extLst>
          </p:cNvPr>
          <p:cNvSpPr txBox="1">
            <a:spLocks/>
          </p:cNvSpPr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</p:spPr>
        <p:txBody>
          <a:bodyPr lIns="91440" tIns="18288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layer-by-layer.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names: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qplot</a:t>
            </a:r>
            <a:endParaRPr lang="en-US" sz="28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  <a:endParaRPr lang="en-US" sz="28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0566B-1642-604F-92DA-06DEA4DDA2CF}"/>
              </a:ext>
            </a:extLst>
          </p:cNvPr>
          <p:cNvSpPr/>
          <p:nvPr/>
        </p:nvSpPr>
        <p:spPr>
          <a:xfrm>
            <a:off x="490319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ggplot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7769C-386F-004D-83B5-12C105C2C58B}"/>
              </a:ext>
            </a:extLst>
          </p:cNvPr>
          <p:cNvSpPr txBox="1"/>
          <p:nvPr/>
        </p:nvSpPr>
        <p:spPr>
          <a:xfrm>
            <a:off x="3158990" y="411045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6368C-B33A-7442-941B-7E5AEEC698C1}"/>
              </a:ext>
            </a:extLst>
          </p:cNvPr>
          <p:cNvSpPr txBox="1"/>
          <p:nvPr/>
        </p:nvSpPr>
        <p:spPr>
          <a:xfrm>
            <a:off x="2242851" y="5205270"/>
            <a:ext cx="15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on how to plot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AACD74-19FE-1B49-AD53-BAD206FED55C}"/>
              </a:ext>
            </a:extLst>
          </p:cNvPr>
          <p:cNvCxnSpPr/>
          <p:nvPr/>
        </p:nvCxnSpPr>
        <p:spPr>
          <a:xfrm>
            <a:off x="380927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720AE-B3B8-AC4B-89D7-B0D4AC5DC6AB}"/>
              </a:ext>
            </a:extLst>
          </p:cNvPr>
          <p:cNvCxnSpPr>
            <a:cxnSpLocks/>
          </p:cNvCxnSpPr>
          <p:nvPr/>
        </p:nvCxnSpPr>
        <p:spPr>
          <a:xfrm flipV="1">
            <a:off x="3414712" y="5144608"/>
            <a:ext cx="1397754" cy="30549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8D0082-F924-CD4D-8C97-84498C8E3AB8}"/>
              </a:ext>
            </a:extLst>
          </p:cNvPr>
          <p:cNvSpPr txBox="1"/>
          <p:nvPr/>
        </p:nvSpPr>
        <p:spPr>
          <a:xfrm>
            <a:off x="966182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14A30-242F-4E41-868E-84A84CA13EE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826406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4B693A3-6435-274F-9352-42CF3B509DC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41D34A-FBDC-6A46-8354-CEC3040F5894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23E58-CF63-784D-8F55-50BF487DCDBD}"/>
              </a:ext>
            </a:extLst>
          </p:cNvPr>
          <p:cNvCxnSpPr>
            <a:cxnSpLocks/>
          </p:cNvCxnSpPr>
          <p:nvPr/>
        </p:nvCxnSpPr>
        <p:spPr>
          <a:xfrm>
            <a:off x="3057665" y="4941261"/>
            <a:ext cx="1721483" cy="1711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79E4DF-140C-A446-8E9E-FBD381E69732}"/>
              </a:ext>
            </a:extLst>
          </p:cNvPr>
          <p:cNvSpPr txBox="1"/>
          <p:nvPr/>
        </p:nvSpPr>
        <p:spPr>
          <a:xfrm>
            <a:off x="1463893" y="4743112"/>
            <a:ext cx="19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to plot?</a:t>
            </a:r>
          </a:p>
        </p:txBody>
      </p:sp>
    </p:spTree>
    <p:extLst>
      <p:ext uri="{BB962C8B-B14F-4D97-AF65-F5344CB8AC3E}">
        <p14:creationId xmlns:p14="http://schemas.microsoft.com/office/powerpoint/2010/main" val="4007519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iris.csv</a:t>
            </a:r>
            <a:r>
              <a:rPr lang="en-US" sz="2600" dirty="0"/>
              <a:t>”</a:t>
            </a:r>
          </a:p>
          <a:p>
            <a:pPr lvl="1"/>
            <a:r>
              <a:rPr lang="en-US" sz="2200" dirty="0"/>
              <a:t>Iris is a plant genus. </a:t>
            </a:r>
          </a:p>
          <a:p>
            <a:pPr lvl="1"/>
            <a:r>
              <a:rPr lang="en-US" sz="2200" dirty="0"/>
              <a:t>Species of this genus may be identified based on the dimensions of petals and sepals of its flowers. </a:t>
            </a:r>
          </a:p>
          <a:p>
            <a:endParaRPr lang="en-US" sz="26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Iris.pdf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r>
              <a:rPr lang="en-US" sz="2600" dirty="0"/>
              <a:t>Script: “1. </a:t>
            </a:r>
            <a:r>
              <a:rPr lang="en-US" sz="2600" dirty="0" err="1"/>
              <a:t>iris.R</a:t>
            </a:r>
            <a:r>
              <a:rPr lang="en-US" sz="2600" dirty="0"/>
              <a:t>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</a:t>
            </a:r>
            <a:r>
              <a:rPr lang="en-US" sz="3200" i="1" dirty="0"/>
              <a:t>Iris</a:t>
            </a:r>
            <a:r>
              <a:rPr lang="en-US" sz="3200" dirty="0"/>
              <a:t> data and save a publication-ready figure.</a:t>
            </a:r>
          </a:p>
        </p:txBody>
      </p:sp>
    </p:spTree>
    <p:extLst>
      <p:ext uri="{BB962C8B-B14F-4D97-AF65-F5344CB8AC3E}">
        <p14:creationId xmlns:p14="http://schemas.microsoft.com/office/powerpoint/2010/main" val="1965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10DA0-51F1-0442-8A4B-5CC56BBEB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98311"/>
          </a:xfrm>
        </p:spPr>
        <p:txBody>
          <a:bodyPr/>
          <a:lstStyle/>
          <a:p>
            <a:r>
              <a:rPr lang="en-US" sz="1800" dirty="0"/>
              <a:t>Introduction</a:t>
            </a:r>
          </a:p>
          <a:p>
            <a:r>
              <a:rPr lang="en-US" sz="1800" dirty="0"/>
              <a:t>Hands-on analysis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/>
              <a:t>Plot and annotate nucleotide-resolution data.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nucleotide_resolution.RData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Result: “</a:t>
            </a:r>
            <a:r>
              <a:rPr lang="en-US" sz="1800" dirty="0" err="1"/>
              <a:t>Nucleotide_resolution.pdf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“2. </a:t>
            </a:r>
            <a:r>
              <a:rPr lang="en-US" sz="1800" dirty="0" err="1"/>
              <a:t>nucleotide_resolution.R</a:t>
            </a:r>
            <a:r>
              <a:rPr lang="en-US" sz="1800" dirty="0"/>
              <a:t>”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1800" dirty="0"/>
              <a:t>Miscellaneous</a:t>
            </a:r>
          </a:p>
          <a:p>
            <a:pPr lvl="2"/>
            <a:r>
              <a:rPr lang="en-US" sz="1800" dirty="0"/>
              <a:t>Interactive data visualization</a:t>
            </a:r>
          </a:p>
          <a:p>
            <a:pPr lvl="2"/>
            <a:r>
              <a:rPr lang="en-US" sz="1800" dirty="0"/>
              <a:t>Visualization options beyond ggplot2</a:t>
            </a:r>
          </a:p>
          <a:p>
            <a:r>
              <a:rPr lang="en-US" sz="1800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58949-4366-B94D-9D84-F79062DB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Outline</a:t>
            </a:r>
          </a:p>
        </p:txBody>
      </p:sp>
    </p:spTree>
    <p:extLst>
      <p:ext uri="{BB962C8B-B14F-4D97-AF65-F5344CB8AC3E}">
        <p14:creationId xmlns:p14="http://schemas.microsoft.com/office/powerpoint/2010/main" val="4049017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910C8-AFBE-AF49-B32B-E612E75DB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12913"/>
          </a:xfrm>
        </p:spPr>
        <p:txBody>
          <a:bodyPr/>
          <a:lstStyle/>
          <a:p>
            <a:r>
              <a:rPr lang="en-US" dirty="0"/>
              <a:t>Q&amp;A: </a:t>
            </a:r>
            <a:r>
              <a:rPr lang="en-US" dirty="0">
                <a:hlinkClick r:id="rId2"/>
              </a:rPr>
              <a:t>https://stackoverflow.com/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on arranging figures for publications.</a:t>
            </a:r>
          </a:p>
          <a:p>
            <a:pPr lvl="1"/>
            <a:r>
              <a:rPr lang="en-US" dirty="0">
                <a:hlinkClick r:id="rId3"/>
              </a:rPr>
              <a:t>https://cran.r-project.org/web/packages/egg/vignettes/Ecosystem.html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315C8-7824-C042-BC67-6E108C9D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87793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79AEF-8A51-E449-B889-BA8E1D601DB2}"/>
              </a:ext>
            </a:extLst>
          </p:cNvPr>
          <p:cNvSpPr/>
          <p:nvPr/>
        </p:nvSpPr>
        <p:spPr>
          <a:xfrm>
            <a:off x="1292772" y="4319757"/>
            <a:ext cx="8229600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DFD0A-EFF5-9B4D-852F-B9C3CD0165FE}"/>
              </a:ext>
            </a:extLst>
          </p:cNvPr>
          <p:cNvSpPr/>
          <p:nvPr/>
        </p:nvSpPr>
        <p:spPr>
          <a:xfrm>
            <a:off x="1292772" y="5512681"/>
            <a:ext cx="2743200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E17830-7A57-FC4A-9F09-795DC37CD7EC}"/>
              </a:ext>
            </a:extLst>
          </p:cNvPr>
          <p:cNvSpPr/>
          <p:nvPr/>
        </p:nvSpPr>
        <p:spPr>
          <a:xfrm>
            <a:off x="1292772" y="331077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DD02A7-0F5B-1C4E-9309-0C940EAE8280}"/>
              </a:ext>
            </a:extLst>
          </p:cNvPr>
          <p:cNvSpPr/>
          <p:nvPr/>
        </p:nvSpPr>
        <p:spPr>
          <a:xfrm>
            <a:off x="4871542" y="911721"/>
            <a:ext cx="1581912" cy="1581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A78FE-88E4-E043-8CA3-A52C7EE51285}"/>
              </a:ext>
            </a:extLst>
          </p:cNvPr>
          <p:cNvSpPr txBox="1"/>
          <p:nvPr/>
        </p:nvSpPr>
        <p:spPr>
          <a:xfrm>
            <a:off x="7993117" y="614855"/>
            <a:ext cx="2774731" cy="100899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Notes on geometrical attributes of data.</a:t>
            </a:r>
          </a:p>
        </p:txBody>
      </p:sp>
    </p:spTree>
    <p:extLst>
      <p:ext uri="{BB962C8B-B14F-4D97-AF65-F5344CB8AC3E}">
        <p14:creationId xmlns:p14="http://schemas.microsoft.com/office/powerpoint/2010/main" val="25581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58D1A-EB2D-C742-81FF-2DA394B6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occupies third largest area?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98747-F30A-CB44-8549-03DE4F7F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85" y="2318188"/>
            <a:ext cx="8935545" cy="33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5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58D1A-EB2D-C742-81FF-2DA394B6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better at comparing lengths than areas.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98747-F30A-CB44-8549-03DE4F7F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2318188"/>
            <a:ext cx="8765627" cy="3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8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69AD7-A971-DB4B-899B-8C031E74B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841F8-6406-4148-8DD2-8008C998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“The purpose of data visualization is insight, not pictures.”</a:t>
            </a:r>
          </a:p>
        </p:txBody>
      </p:sp>
    </p:spTree>
    <p:extLst>
      <p:ext uri="{BB962C8B-B14F-4D97-AF65-F5344CB8AC3E}">
        <p14:creationId xmlns:p14="http://schemas.microsoft.com/office/powerpoint/2010/main" val="1353512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BF64A-18EF-CF4D-AA35-3B0FCF65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digression to heatmaps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D6234-0A0C-6442-A27B-FED50468B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B13C7-6E72-FE4F-A619-B6FE3FAD4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06170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norm_counts.txt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Results: “</a:t>
            </a:r>
            <a:r>
              <a:rPr lang="en-US" sz="2600" dirty="0" err="1"/>
              <a:t>Heatmap.pdf</a:t>
            </a:r>
            <a:r>
              <a:rPr lang="en-US" sz="2600" dirty="0"/>
              <a:t>” and “</a:t>
            </a:r>
            <a:r>
              <a:rPr lang="en-US" sz="2600" dirty="0" err="1"/>
              <a:t>Heatmap.tiff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“5_Heatmap.R”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B0312-D9E7-7E41-A25D-08E5DF5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Save a heatmap for </a:t>
            </a:r>
            <a:r>
              <a:rPr lang="en-US" sz="3600" i="1" dirty="0"/>
              <a:t>counts</a:t>
            </a:r>
            <a:r>
              <a:rPr lang="en-US" sz="3600" dirty="0"/>
              <a:t> of genes.</a:t>
            </a:r>
          </a:p>
        </p:txBody>
      </p:sp>
    </p:spTree>
    <p:extLst>
      <p:ext uri="{BB962C8B-B14F-4D97-AF65-F5344CB8AC3E}">
        <p14:creationId xmlns:p14="http://schemas.microsoft.com/office/powerpoint/2010/main" val="3955123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~3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395584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55B22-E679-C145-BDD6-7D16311D5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0572"/>
            <a:ext cx="10515600" cy="5295296"/>
          </a:xfrm>
        </p:spPr>
        <p:txBody>
          <a:bodyPr/>
          <a:lstStyle/>
          <a:p>
            <a:r>
              <a:rPr lang="en-US" dirty="0"/>
              <a:t>Need good grammar for effective communication.</a:t>
            </a:r>
          </a:p>
          <a:p>
            <a:pPr lvl="1"/>
            <a:r>
              <a:rPr lang="en-US" dirty="0"/>
              <a:t>Grammar of Graphics for plotting data.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Scripts for high-resolution graphics.</a:t>
            </a:r>
          </a:p>
          <a:p>
            <a:pPr lvl="1"/>
            <a:r>
              <a:rPr lang="en-US" dirty="0"/>
              <a:t>Reproducible research.</a:t>
            </a:r>
          </a:p>
          <a:p>
            <a:pPr lvl="1"/>
            <a:endParaRPr lang="en-US" sz="1800" dirty="0"/>
          </a:p>
          <a:p>
            <a:r>
              <a:rPr lang="en-US" dirty="0"/>
              <a:t>Fine control over all of plotting area.</a:t>
            </a:r>
          </a:p>
          <a:p>
            <a:pPr lvl="1"/>
            <a:r>
              <a:rPr lang="en-US" dirty="0"/>
              <a:t>Easily change/reproduce figures with alternate themes/annotations.</a:t>
            </a:r>
          </a:p>
          <a:p>
            <a:endParaRPr lang="en-US" sz="300" dirty="0"/>
          </a:p>
          <a:p>
            <a:pPr marL="0" indent="0">
              <a:buNone/>
            </a:pPr>
            <a:r>
              <a:rPr lang="en-US" dirty="0"/>
              <a:t>Part 2:</a:t>
            </a:r>
          </a:p>
          <a:p>
            <a:r>
              <a:rPr lang="en-US" dirty="0"/>
              <a:t>Exploring large-scale data enabled by automated plotting.</a:t>
            </a:r>
          </a:p>
          <a:p>
            <a:pPr lvl="1"/>
            <a:r>
              <a:rPr lang="en-US" dirty="0"/>
              <a:t>Integrate information from multiple sources on same plot.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90034-F754-574E-9B6A-1BE0200C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(Part 1)</a:t>
            </a:r>
          </a:p>
        </p:txBody>
      </p:sp>
    </p:spTree>
    <p:extLst>
      <p:ext uri="{BB962C8B-B14F-4D97-AF65-F5344CB8AC3E}">
        <p14:creationId xmlns:p14="http://schemas.microsoft.com/office/powerpoint/2010/main" val="1974669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1936B-6EDD-4B49-BE30-4610D4C7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98989"/>
          </a:xfrm>
        </p:spPr>
        <p:txBody>
          <a:bodyPr/>
          <a:lstStyle/>
          <a:p>
            <a:r>
              <a:rPr lang="en-US" dirty="0"/>
              <a:t>Hands on</a:t>
            </a:r>
          </a:p>
          <a:p>
            <a:pPr lvl="1"/>
            <a:r>
              <a:rPr lang="en-US" dirty="0"/>
              <a:t>Plotting with ggplot2.</a:t>
            </a:r>
          </a:p>
          <a:p>
            <a:pPr lvl="1"/>
            <a:r>
              <a:rPr lang="en-US" dirty="0"/>
              <a:t>Writing loops.</a:t>
            </a:r>
          </a:p>
          <a:p>
            <a:pPr lvl="1"/>
            <a:r>
              <a:rPr lang="en-US" dirty="0"/>
              <a:t>Saving figures in high resolution.</a:t>
            </a:r>
          </a:p>
          <a:p>
            <a:pPr lvl="1"/>
            <a:r>
              <a:rPr lang="en-US" dirty="0"/>
              <a:t>Plotting heatmaps.</a:t>
            </a:r>
          </a:p>
          <a:p>
            <a:pPr lvl="1"/>
            <a:endParaRPr lang="en-US" dirty="0"/>
          </a:p>
          <a:p>
            <a:r>
              <a:rPr lang="en-US" dirty="0"/>
              <a:t>Time-permitting</a:t>
            </a:r>
          </a:p>
          <a:p>
            <a:pPr lvl="1"/>
            <a:r>
              <a:rPr lang="en-US" dirty="0"/>
              <a:t>Interactive data visualization with Shiny.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897A6-1E39-0241-8C63-082FA3C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045600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00391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nucleotide_resolution.RData</a:t>
            </a:r>
            <a:r>
              <a:rPr lang="en-US" sz="2600" dirty="0"/>
              <a:t>”</a:t>
            </a:r>
          </a:p>
          <a:p>
            <a:pPr lvl="1"/>
            <a:r>
              <a:rPr lang="en-US" sz="2200" dirty="0"/>
              <a:t>One value for six replicates of each nucleotide of &gt; 10000 genes.</a:t>
            </a:r>
          </a:p>
          <a:p>
            <a:pPr lvl="1"/>
            <a:r>
              <a:rPr lang="en-US" sz="2200" dirty="0"/>
              <a:t>Need to plot specific regions of 10 genes and annotate motifs.</a:t>
            </a:r>
          </a:p>
          <a:p>
            <a:pPr lvl="1"/>
            <a:r>
              <a:rPr lang="en-US" sz="2200" dirty="0"/>
              <a:t>…</a:t>
            </a:r>
          </a:p>
          <a:p>
            <a:pPr lvl="1"/>
            <a:endParaRPr lang="en-US" sz="22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Nucleotide_resolution.pdf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r>
              <a:rPr lang="en-US" sz="2600" dirty="0"/>
              <a:t>Script: “2. </a:t>
            </a:r>
            <a:r>
              <a:rPr lang="en-US" sz="2600" dirty="0" err="1"/>
              <a:t>nucleotide_resolution.R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Plot and annotate nucleotide-resolution data.</a:t>
            </a:r>
          </a:p>
        </p:txBody>
      </p:sp>
    </p:spTree>
    <p:extLst>
      <p:ext uri="{BB962C8B-B14F-4D97-AF65-F5344CB8AC3E}">
        <p14:creationId xmlns:p14="http://schemas.microsoft.com/office/powerpoint/2010/main" val="2445137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Additional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3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39430"/>
          </a:xfrm>
        </p:spPr>
        <p:txBody>
          <a:bodyPr/>
          <a:lstStyle/>
          <a:p>
            <a:r>
              <a:rPr lang="en-US" sz="2600" dirty="0"/>
              <a:t>Data: To generate using Hill equation.</a:t>
            </a:r>
          </a:p>
          <a:p>
            <a:pPr lvl="1"/>
            <a:r>
              <a:rPr lang="en-US" sz="2200" dirty="0"/>
              <a:t>Hill equation gives reaction velocity in terms of substrate concentration.</a:t>
            </a:r>
          </a:p>
          <a:p>
            <a:pPr lvl="1"/>
            <a:r>
              <a:rPr lang="en-US" sz="2200" dirty="0"/>
              <a:t>https://</a:t>
            </a:r>
            <a:r>
              <a:rPr lang="en-US" sz="2200" dirty="0" err="1"/>
              <a:t>en.wikipedia.org</a:t>
            </a:r>
            <a:r>
              <a:rPr lang="en-US" sz="2200" dirty="0"/>
              <a:t>/wiki/</a:t>
            </a:r>
            <a:r>
              <a:rPr lang="en-US" sz="2200" dirty="0" err="1"/>
              <a:t>Hill_equation</a:t>
            </a:r>
            <a:r>
              <a:rPr lang="en-US" sz="2200" dirty="0"/>
              <a:t>_(biochemistry)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Hill_equation.pdf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“3. </a:t>
            </a:r>
            <a:r>
              <a:rPr lang="en-US" sz="2600" dirty="0" err="1"/>
              <a:t>Hill_equation_static.R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Flip book type animation for characteristics of Hill equation.</a:t>
            </a:r>
          </a:p>
        </p:txBody>
      </p:sp>
    </p:spTree>
    <p:extLst>
      <p:ext uri="{BB962C8B-B14F-4D97-AF65-F5344CB8AC3E}">
        <p14:creationId xmlns:p14="http://schemas.microsoft.com/office/powerpoint/2010/main" val="3272135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39430"/>
          </a:xfrm>
        </p:spPr>
        <p:txBody>
          <a:bodyPr/>
          <a:lstStyle/>
          <a:p>
            <a:r>
              <a:rPr lang="en-US" sz="2600" dirty="0"/>
              <a:t>Data: To generate using Hill equation.</a:t>
            </a:r>
          </a:p>
          <a:p>
            <a:pPr lvl="1"/>
            <a:r>
              <a:rPr lang="en-US" sz="2200" dirty="0"/>
              <a:t>Hill equation gives reaction velocity in terms of substrate concentration.</a:t>
            </a:r>
          </a:p>
          <a:p>
            <a:pPr lvl="1"/>
            <a:r>
              <a:rPr lang="en-US" sz="2200" dirty="0"/>
              <a:t>https://</a:t>
            </a:r>
            <a:r>
              <a:rPr lang="en-US" sz="2200" dirty="0" err="1"/>
              <a:t>en.wikipedia.org</a:t>
            </a:r>
            <a:r>
              <a:rPr lang="en-US" sz="2200" dirty="0"/>
              <a:t>/wiki/</a:t>
            </a:r>
            <a:r>
              <a:rPr lang="en-US" sz="2200" dirty="0" err="1"/>
              <a:t>Hill_equation</a:t>
            </a:r>
            <a:r>
              <a:rPr lang="en-US" sz="2200" dirty="0"/>
              <a:t>_(biochemistry)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Result: Interactive application is launched.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“4. </a:t>
            </a:r>
            <a:r>
              <a:rPr lang="en-US" sz="2600" dirty="0" err="1"/>
              <a:t>Hill_equation_interactive.R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Interactive visualization for characteristics of Hill equation using Shiny.</a:t>
            </a:r>
          </a:p>
        </p:txBody>
      </p:sp>
    </p:spTree>
    <p:extLst>
      <p:ext uri="{BB962C8B-B14F-4D97-AF65-F5344CB8AC3E}">
        <p14:creationId xmlns:p14="http://schemas.microsoft.com/office/powerpoint/2010/main" val="253445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4936E-5EB0-E64F-A00E-AD1372F31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807674"/>
          </a:xfrm>
        </p:spPr>
        <p:txBody>
          <a:bodyPr/>
          <a:lstStyle/>
          <a:p>
            <a:r>
              <a:rPr lang="en-US" dirty="0"/>
              <a:t>Need to define user interface (UI).</a:t>
            </a:r>
          </a:p>
          <a:p>
            <a:endParaRPr lang="en-US" dirty="0"/>
          </a:p>
          <a:p>
            <a:r>
              <a:rPr lang="en-US" dirty="0"/>
              <a:t>Need to serve data/figures to UI and communicate input values.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0B439-95D6-D940-A57D-08E7E04E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with Shiny.</a:t>
            </a:r>
          </a:p>
        </p:txBody>
      </p:sp>
    </p:spTree>
    <p:extLst>
      <p:ext uri="{BB962C8B-B14F-4D97-AF65-F5344CB8AC3E}">
        <p14:creationId xmlns:p14="http://schemas.microsoft.com/office/powerpoint/2010/main" val="1891399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B13C7-6E72-FE4F-A619-B6FE3FAD4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3682285" cy="1163395"/>
          </a:xfrm>
        </p:spPr>
        <p:txBody>
          <a:bodyPr/>
          <a:lstStyle/>
          <a:p>
            <a:r>
              <a:rPr lang="en-US" dirty="0"/>
              <a:t>Check out a package called </a:t>
            </a:r>
            <a:r>
              <a:rPr lang="en-US" dirty="0" err="1"/>
              <a:t>ComplexHeatmap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B0312-D9E7-7E41-A25D-08E5DF57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0775" cy="1325563"/>
          </a:xfrm>
        </p:spPr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1. Heatmap.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66B87-1BD5-104F-8D2C-78E87B48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30" y="0"/>
            <a:ext cx="673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8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2. Venn diagram with multiple sets.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14728-9F4C-6A4A-8052-DFB65F68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58" y="2264282"/>
            <a:ext cx="518977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9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2. Venn diagrams with multiple sets (alternative).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14728-9F4C-6A4A-8052-DFB65F68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95" y="2264282"/>
            <a:ext cx="7327900" cy="447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2045D-FE6A-4745-9F41-35C0B041353F}"/>
              </a:ext>
            </a:extLst>
          </p:cNvPr>
          <p:cNvSpPr txBox="1"/>
          <p:nvPr/>
        </p:nvSpPr>
        <p:spPr>
          <a:xfrm>
            <a:off x="3894082" y="5407572"/>
            <a:ext cx="630621" cy="96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Cat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Dog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Lizard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Snake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Cow</a:t>
            </a:r>
          </a:p>
          <a:p>
            <a:endParaRPr lang="en-US" sz="1200" dirty="0" err="1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19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3. Select color palettes using </a:t>
            </a:r>
            <a:r>
              <a:rPr lang="en-US" sz="3600" dirty="0" err="1"/>
              <a:t>RColorBrewer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0092-5E13-E540-B10E-D80061D3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573" y="2264282"/>
            <a:ext cx="6589986" cy="45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3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~3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103510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73E01-BD15-7841-90FC-34B90B3DE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4637206"/>
          </a:xfrm>
        </p:spPr>
        <p:txBody>
          <a:bodyPr/>
          <a:lstStyle/>
          <a:p>
            <a:r>
              <a:rPr lang="en-US" dirty="0"/>
              <a:t>Familiarity with R and </a:t>
            </a:r>
            <a:r>
              <a:rPr lang="en-US" dirty="0" err="1"/>
              <a:t>RStudio</a:t>
            </a:r>
            <a:r>
              <a:rPr lang="en-US" dirty="0"/>
              <a:t>.</a:t>
            </a:r>
          </a:p>
          <a:p>
            <a:r>
              <a:rPr lang="en-US" dirty="0"/>
              <a:t>Basic arithmetic operations in R.</a:t>
            </a:r>
          </a:p>
          <a:p>
            <a:r>
              <a:rPr lang="en-US" dirty="0"/>
              <a:t>Variables and assignments.</a:t>
            </a:r>
          </a:p>
          <a:p>
            <a:r>
              <a:rPr lang="en-US" dirty="0"/>
              <a:t>Commenting in scripts.</a:t>
            </a:r>
          </a:p>
          <a:p>
            <a:r>
              <a:rPr lang="en-US" dirty="0"/>
              <a:t>Functions and libraries.</a:t>
            </a:r>
          </a:p>
          <a:p>
            <a:r>
              <a:rPr lang="en-US" dirty="0"/>
              <a:t>Read, subset and explore data.</a:t>
            </a:r>
          </a:p>
          <a:p>
            <a:r>
              <a:rPr lang="en-US" dirty="0"/>
              <a:t>Basic plotting of data.</a:t>
            </a:r>
          </a:p>
          <a:p>
            <a:r>
              <a:rPr lang="en-US" dirty="0"/>
              <a:t>Data structures available in R.</a:t>
            </a:r>
          </a:p>
          <a:p>
            <a:r>
              <a:rPr lang="en-US" dirty="0"/>
              <a:t>Troubleshooting.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25867-D264-5B48-BDBA-B387AA4B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background</a:t>
            </a:r>
          </a:p>
        </p:txBody>
      </p:sp>
    </p:spTree>
    <p:extLst>
      <p:ext uri="{BB962C8B-B14F-4D97-AF65-F5344CB8AC3E}">
        <p14:creationId xmlns:p14="http://schemas.microsoft.com/office/powerpoint/2010/main" val="1847360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73BB2-FC09-3D47-A116-B865F15F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036D7-0204-5546-AE46-7F22D1AF8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1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1936B-6EDD-4B49-BE30-4610D4C7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98989"/>
          </a:xfrm>
        </p:spPr>
        <p:txBody>
          <a:bodyPr/>
          <a:lstStyle/>
          <a:p>
            <a:r>
              <a:rPr lang="en-US" dirty="0"/>
              <a:t>Hands on</a:t>
            </a:r>
          </a:p>
          <a:p>
            <a:pPr lvl="1"/>
            <a:r>
              <a:rPr lang="en-US" dirty="0"/>
              <a:t>Plotting with ggplot2.</a:t>
            </a:r>
          </a:p>
          <a:p>
            <a:pPr lvl="1"/>
            <a:r>
              <a:rPr lang="en-US" dirty="0"/>
              <a:t>Writing loops.</a:t>
            </a:r>
          </a:p>
          <a:p>
            <a:pPr lvl="1"/>
            <a:r>
              <a:rPr lang="en-US" dirty="0"/>
              <a:t>Saving figures in high resolution.</a:t>
            </a:r>
          </a:p>
          <a:p>
            <a:pPr lvl="1"/>
            <a:r>
              <a:rPr lang="en-US" dirty="0"/>
              <a:t>Plotting heatmaps.</a:t>
            </a:r>
          </a:p>
          <a:p>
            <a:pPr lvl="1"/>
            <a:endParaRPr lang="en-US" dirty="0"/>
          </a:p>
          <a:p>
            <a:r>
              <a:rPr lang="en-US" dirty="0"/>
              <a:t>Time-permitting</a:t>
            </a:r>
          </a:p>
          <a:p>
            <a:pPr lvl="1"/>
            <a:r>
              <a:rPr lang="en-US" dirty="0"/>
              <a:t>Interactive data visualization with Shiny.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897A6-1E39-0241-8C63-082FA3C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590249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F4066-E7C6-1744-BF47-8B0BC3F64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</a:t>
            </a:r>
            <a:r>
              <a:rPr lang="en-US" dirty="0"/>
              <a:t>-graph-</a:t>
            </a:r>
            <a:r>
              <a:rPr lang="en-US" dirty="0" err="1"/>
              <a:t>gallery.com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8101C-A2FB-8944-9946-92D19997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high-resolution graphics</a:t>
            </a:r>
          </a:p>
        </p:txBody>
      </p:sp>
    </p:spTree>
    <p:extLst>
      <p:ext uri="{BB962C8B-B14F-4D97-AF65-F5344CB8AC3E}">
        <p14:creationId xmlns:p14="http://schemas.microsoft.com/office/powerpoint/2010/main" val="783629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6987C-7708-714C-B054-10AD97DAF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shiny.rstudio.com</a:t>
            </a:r>
            <a:r>
              <a:rPr lang="en-US" dirty="0"/>
              <a:t>/gallery/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3E483-3D04-BE40-B69D-B22773D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with Shiny</a:t>
            </a:r>
          </a:p>
        </p:txBody>
      </p:sp>
    </p:spTree>
    <p:extLst>
      <p:ext uri="{BB962C8B-B14F-4D97-AF65-F5344CB8AC3E}">
        <p14:creationId xmlns:p14="http://schemas.microsoft.com/office/powerpoint/2010/main" val="3420409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55B22-E679-C145-BDD6-7D16311D5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26367"/>
          </a:xfrm>
        </p:spPr>
        <p:txBody>
          <a:bodyPr/>
          <a:lstStyle/>
          <a:p>
            <a:r>
              <a:rPr lang="en-US" dirty="0"/>
              <a:t>Need good grammar for effective communication.</a:t>
            </a:r>
          </a:p>
          <a:p>
            <a:pPr lvl="1"/>
            <a:r>
              <a:rPr lang="en-US" dirty="0"/>
              <a:t>Grammar of Graphics for plotting data.</a:t>
            </a:r>
          </a:p>
          <a:p>
            <a:pPr lvl="1"/>
            <a:endParaRPr lang="en-US" sz="1800" dirty="0"/>
          </a:p>
          <a:p>
            <a:r>
              <a:rPr lang="en-US" dirty="0"/>
              <a:t>Exploring large-scale data enabled by automated plotting.</a:t>
            </a:r>
          </a:p>
          <a:p>
            <a:pPr lvl="1"/>
            <a:r>
              <a:rPr lang="en-US" dirty="0"/>
              <a:t>Integrate information from multiple sources on same plot.</a:t>
            </a:r>
          </a:p>
          <a:p>
            <a:endParaRPr lang="en-US" sz="1800" dirty="0"/>
          </a:p>
          <a:p>
            <a:r>
              <a:rPr lang="en-US" dirty="0"/>
              <a:t>Scripts for high-resolution graphics.</a:t>
            </a:r>
          </a:p>
          <a:p>
            <a:pPr lvl="1"/>
            <a:r>
              <a:rPr lang="en-US" dirty="0"/>
              <a:t>Reproducible research.</a:t>
            </a:r>
          </a:p>
          <a:p>
            <a:pPr lvl="1"/>
            <a:endParaRPr lang="en-US" sz="1800" dirty="0"/>
          </a:p>
          <a:p>
            <a:r>
              <a:rPr lang="en-US" dirty="0"/>
              <a:t>Fine control over all of plotting area.</a:t>
            </a:r>
          </a:p>
          <a:p>
            <a:pPr lvl="1"/>
            <a:r>
              <a:rPr lang="en-US" dirty="0"/>
              <a:t>Easily change/reproduce figures with alternate themes/annotations.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90034-F754-574E-9B6A-1BE0200C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70279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247382-D1FD-E144-B6B0-41F82EF3B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775666"/>
          </a:xfrm>
        </p:spPr>
        <p:txBody>
          <a:bodyPr/>
          <a:lstStyle/>
          <a:p>
            <a:r>
              <a:rPr lang="en-US" dirty="0"/>
              <a:t>ggplot2 </a:t>
            </a:r>
            <a:r>
              <a:rPr lang="en-US" dirty="0" err="1"/>
              <a:t>cheatsheet</a:t>
            </a:r>
            <a:r>
              <a:rPr lang="en-US" dirty="0"/>
              <a:t>. (download link in description)</a:t>
            </a:r>
          </a:p>
          <a:p>
            <a:endParaRPr lang="en-US" dirty="0"/>
          </a:p>
          <a:p>
            <a:r>
              <a:rPr lang="en-US" i="1" dirty="0"/>
              <a:t>ggplot2: Elegant Graphics for Data Analysis </a:t>
            </a:r>
            <a:r>
              <a:rPr lang="en-US" dirty="0"/>
              <a:t>by Hadley Wickham. (download link in description)</a:t>
            </a:r>
            <a:endParaRPr lang="en-US" i="1" dirty="0"/>
          </a:p>
          <a:p>
            <a:endParaRPr lang="en-US" dirty="0"/>
          </a:p>
          <a:p>
            <a:r>
              <a:rPr lang="en-US" i="1" dirty="0"/>
              <a:t>The Grammar of Graphics </a:t>
            </a:r>
            <a:r>
              <a:rPr lang="en-US" dirty="0"/>
              <a:t>by Leland Wilkinson. (download link in description)</a:t>
            </a:r>
          </a:p>
          <a:p>
            <a:endParaRPr lang="en-US" i="1" dirty="0"/>
          </a:p>
          <a:p>
            <a:r>
              <a:rPr lang="en-US" dirty="0"/>
              <a:t>Material from </a:t>
            </a:r>
            <a:r>
              <a:rPr lang="en-US" i="1" dirty="0"/>
              <a:t>Introduction to R </a:t>
            </a:r>
            <a:r>
              <a:rPr lang="en-US" dirty="0"/>
              <a:t>workshop on GitHub.</a:t>
            </a:r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A20A1-4747-8F40-99F7-B8A162DE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resources</a:t>
            </a:r>
          </a:p>
        </p:txBody>
      </p:sp>
    </p:spTree>
    <p:extLst>
      <p:ext uri="{BB962C8B-B14F-4D97-AF65-F5344CB8AC3E}">
        <p14:creationId xmlns:p14="http://schemas.microsoft.com/office/powerpoint/2010/main" val="5241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805AB-A855-854E-857F-E77092D9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33E35-F8A4-FC4E-9D98-D736295D1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E5574-17AB-7E40-A103-761B8F38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00" y="2228870"/>
            <a:ext cx="5194300" cy="3402470"/>
          </a:xfrm>
        </p:spPr>
        <p:txBody>
          <a:bodyPr/>
          <a:lstStyle/>
          <a:p>
            <a:pPr marL="342900" indent="-342900"/>
            <a:r>
              <a:rPr lang="en-US" sz="2400" dirty="0"/>
              <a:t>R can do all that a calculator can.</a:t>
            </a:r>
          </a:p>
          <a:p>
            <a:pPr lvl="1"/>
            <a:r>
              <a:rPr lang="en-US" sz="2000" dirty="0"/>
              <a:t>Open R.</a:t>
            </a:r>
          </a:p>
          <a:p>
            <a:pPr lvl="1"/>
            <a:r>
              <a:rPr lang="en-US" sz="2000" dirty="0"/>
              <a:t>Try 2+3.</a:t>
            </a:r>
          </a:p>
          <a:p>
            <a:pPr lvl="1"/>
            <a:r>
              <a:rPr lang="en-US" sz="2000" dirty="0"/>
              <a:t>Try 2*3.</a:t>
            </a:r>
          </a:p>
          <a:p>
            <a:pPr lvl="1"/>
            <a:r>
              <a:rPr lang="en-US" sz="2000" dirty="0"/>
              <a:t>Try (2+3)/5.</a:t>
            </a:r>
          </a:p>
          <a:p>
            <a:pPr lvl="1"/>
            <a:endParaRPr lang="en-US" dirty="0"/>
          </a:p>
          <a:p>
            <a:pPr marL="342900" indent="-342900"/>
            <a:r>
              <a:rPr lang="en-US" sz="2400" dirty="0"/>
              <a:t>Conclusion: Off with the calculators!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D30AEA-8F54-414F-8285-D63D416C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R:= Calculator with more “buttons” than you'll ever use.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E691A6-D714-9B45-9828-337E9E32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8F7E0-720F-B64C-B6C0-87333B350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227550"/>
          </a:xfrm>
        </p:spPr>
        <p:txBody>
          <a:bodyPr/>
          <a:lstStyle/>
          <a:p>
            <a:r>
              <a:rPr lang="en-US" dirty="0"/>
              <a:t>Text only interface. Inputs and outputs can be images.</a:t>
            </a:r>
          </a:p>
          <a:p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: Brings more Graphical User Interface (GUI) features to R.</a:t>
            </a:r>
          </a:p>
          <a:p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 is to R as Microsoft Word is to Notepad in Windows or TextEdit in Mac. (~</a:t>
            </a:r>
            <a:r>
              <a:rPr lang="en-US" dirty="0" err="1"/>
              <a:t>kinda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6DD19-FD0F-A648-8CAE-5393D1B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is a console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67309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sualization_with_ggplot2" id="{12400BA9-F544-E44A-89E8-96728AAE1925}" vid="{C5AF035D-D3A1-6B43-8893-C0B38DC59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6081</TotalTime>
  <Words>1866</Words>
  <Application>Microsoft Macintosh PowerPoint</Application>
  <PresentationFormat>Widescreen</PresentationFormat>
  <Paragraphs>352</Paragraphs>
  <Slides>56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Helvetica</vt:lpstr>
      <vt:lpstr>Times New Roman</vt:lpstr>
      <vt:lpstr>Zapf Dingbats</vt:lpstr>
      <vt:lpstr>Office Theme</vt:lpstr>
      <vt:lpstr>Data Visualization with R</vt:lpstr>
      <vt:lpstr>Part 1 Outline</vt:lpstr>
      <vt:lpstr>Part 2 Outline</vt:lpstr>
      <vt:lpstr>R topics covered</vt:lpstr>
      <vt:lpstr>Assumed background</vt:lpstr>
      <vt:lpstr>Reading resources</vt:lpstr>
      <vt:lpstr>Refresher</vt:lpstr>
      <vt:lpstr>R:= Calculator with more “buttons” than you'll ever use.</vt:lpstr>
      <vt:lpstr>R is a console application.</vt:lpstr>
      <vt:lpstr>Commenting inside a source script</vt:lpstr>
      <vt:lpstr>Empty workspace/environment</vt:lpstr>
      <vt:lpstr>Data analysis creates objects that store data.  (top-right pane in RStudio)</vt:lpstr>
      <vt:lpstr>Data structures.</vt:lpstr>
      <vt:lpstr>Data structures are data organization/storage formats.</vt:lpstr>
      <vt:lpstr>Data structures are data organization/storage formats.</vt:lpstr>
      <vt:lpstr>Error!!!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ggplot2: Package with functions for plotting.</vt:lpstr>
      <vt:lpstr>ggplot2: Package with functions for plotting.</vt:lpstr>
      <vt:lpstr>Hands-on: Part 1</vt:lpstr>
      <vt:lpstr>Explore Iris data and save a publication-ready figure.</vt:lpstr>
      <vt:lpstr>Additional resources</vt:lpstr>
      <vt:lpstr>PowerPoint Presentation</vt:lpstr>
      <vt:lpstr>Which color occupies third largest area?</vt:lpstr>
      <vt:lpstr>We are better at comparing lengths than areas.</vt:lpstr>
      <vt:lpstr>“The purpose of data visualization is insight, not pictures.”</vt:lpstr>
      <vt:lpstr>Brief digression to heatmaps</vt:lpstr>
      <vt:lpstr>Save a heatmap for counts of genes.</vt:lpstr>
      <vt:lpstr>Your feedback is important to us!</vt:lpstr>
      <vt:lpstr>Conclusion (Part 1)</vt:lpstr>
      <vt:lpstr>Hands-on: Part 2</vt:lpstr>
      <vt:lpstr>Plot and annotate nucleotide-resolution data.</vt:lpstr>
      <vt:lpstr>Hands-on: Additional</vt:lpstr>
      <vt:lpstr>Flip book type animation for characteristics of Hill equation.</vt:lpstr>
      <vt:lpstr>Interactive visualization for characteristics of Hill equation using Shiny.</vt:lpstr>
      <vt:lpstr>Interactive visualization with Shiny.</vt:lpstr>
      <vt:lpstr>Beyond ggplot2:  1. Heatmap.</vt:lpstr>
      <vt:lpstr>Beyond ggplot2:  2. Venn diagram with multiple sets.</vt:lpstr>
      <vt:lpstr>Beyond ggplot2:  2. Venn diagrams with multiple sets (alternative).</vt:lpstr>
      <vt:lpstr>Beyond ggplot2:  3. Select color palettes using RColorBrewer.</vt:lpstr>
      <vt:lpstr>Your feedback is important to us!</vt:lpstr>
      <vt:lpstr>Additional resources</vt:lpstr>
      <vt:lpstr>R topics covered</vt:lpstr>
      <vt:lpstr>Examples of high-resolution graphics</vt:lpstr>
      <vt:lpstr>Interactive visualization with Shiny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with ggplot2 in R</dc:title>
  <dc:creator>Microsoft Office User</dc:creator>
  <cp:lastModifiedBy>Microsoft Office User</cp:lastModifiedBy>
  <cp:revision>289</cp:revision>
  <cp:lastPrinted>2019-10-01T17:51:31Z</cp:lastPrinted>
  <dcterms:created xsi:type="dcterms:W3CDTF">2019-04-03T23:32:34Z</dcterms:created>
  <dcterms:modified xsi:type="dcterms:W3CDTF">2020-04-09T07:29:12Z</dcterms:modified>
</cp:coreProperties>
</file>