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69"/>
  </p:notesMasterIdLst>
  <p:handoutMasterIdLst>
    <p:handoutMasterId r:id="rId70"/>
  </p:handoutMasterIdLst>
  <p:sldIdLst>
    <p:sldId id="560" r:id="rId2"/>
    <p:sldId id="733" r:id="rId3"/>
    <p:sldId id="789" r:id="rId4"/>
    <p:sldId id="749" r:id="rId5"/>
    <p:sldId id="739" r:id="rId6"/>
    <p:sldId id="735" r:id="rId7"/>
    <p:sldId id="740" r:id="rId8"/>
    <p:sldId id="744" r:id="rId9"/>
    <p:sldId id="790" r:id="rId10"/>
    <p:sldId id="742" r:id="rId11"/>
    <p:sldId id="743" r:id="rId12"/>
    <p:sldId id="751" r:id="rId13"/>
    <p:sldId id="258" r:id="rId14"/>
    <p:sldId id="355" r:id="rId15"/>
    <p:sldId id="285" r:id="rId16"/>
    <p:sldId id="540" r:id="rId17"/>
    <p:sldId id="746" r:id="rId18"/>
    <p:sldId id="550" r:id="rId19"/>
    <p:sldId id="549" r:id="rId20"/>
    <p:sldId id="752" r:id="rId21"/>
    <p:sldId id="545" r:id="rId22"/>
    <p:sldId id="747" r:id="rId23"/>
    <p:sldId id="757" r:id="rId24"/>
    <p:sldId id="755" r:id="rId25"/>
    <p:sldId id="758" r:id="rId26"/>
    <p:sldId id="756" r:id="rId27"/>
    <p:sldId id="794" r:id="rId28"/>
    <p:sldId id="754" r:id="rId29"/>
    <p:sldId id="759" r:id="rId30"/>
    <p:sldId id="761" r:id="rId31"/>
    <p:sldId id="764" r:id="rId32"/>
    <p:sldId id="763" r:id="rId33"/>
    <p:sldId id="748" r:id="rId34"/>
    <p:sldId id="795" r:id="rId35"/>
    <p:sldId id="760" r:id="rId36"/>
    <p:sldId id="762" r:id="rId37"/>
    <p:sldId id="765" r:id="rId38"/>
    <p:sldId id="766" r:id="rId39"/>
    <p:sldId id="767" r:id="rId40"/>
    <p:sldId id="768" r:id="rId41"/>
    <p:sldId id="770" r:id="rId42"/>
    <p:sldId id="771" r:id="rId43"/>
    <p:sldId id="769" r:id="rId44"/>
    <p:sldId id="783" r:id="rId45"/>
    <p:sldId id="772" r:id="rId46"/>
    <p:sldId id="773" r:id="rId47"/>
    <p:sldId id="774" r:id="rId48"/>
    <p:sldId id="782" r:id="rId49"/>
    <p:sldId id="775" r:id="rId50"/>
    <p:sldId id="777" r:id="rId51"/>
    <p:sldId id="776" r:id="rId52"/>
    <p:sldId id="778" r:id="rId53"/>
    <p:sldId id="779" r:id="rId54"/>
    <p:sldId id="780" r:id="rId55"/>
    <p:sldId id="781" r:id="rId56"/>
    <p:sldId id="784" r:id="rId57"/>
    <p:sldId id="785" r:id="rId58"/>
    <p:sldId id="786" r:id="rId59"/>
    <p:sldId id="787" r:id="rId60"/>
    <p:sldId id="788" r:id="rId61"/>
    <p:sldId id="753" r:id="rId62"/>
    <p:sldId id="791" r:id="rId63"/>
    <p:sldId id="796" r:id="rId64"/>
    <p:sldId id="792" r:id="rId65"/>
    <p:sldId id="793" r:id="rId66"/>
    <p:sldId id="326" r:id="rId67"/>
    <p:sldId id="472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8A3"/>
    <a:srgbClr val="DDDDDD"/>
    <a:srgbClr val="06D0E2"/>
    <a:srgbClr val="002A40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3"/>
    <p:restoredTop sz="87771"/>
  </p:normalViewPr>
  <p:slideViewPr>
    <p:cSldViewPr snapToGrid="0" snapToObjects="1">
      <p:cViewPr varScale="1">
        <p:scale>
          <a:sx n="126" d="100"/>
          <a:sy n="126" d="100"/>
        </p:scale>
        <p:origin x="216" y="376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10/5/22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10/5/22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70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0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93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7" name="Google Shape;69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6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2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/articles/PMC8870160/pdf/cells-11-00676.pdf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8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4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7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9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79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6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10/5/22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88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8A83C-E1FC-4B62-B2B2-DE45A55CDC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1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8" r:id="rId12"/>
    <p:sldLayoutId id="2147483781" r:id="rId13"/>
    <p:sldLayoutId id="214748378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gladstone.org/science/bioinformatics-core" TargetMode="External"/><Relationship Id="rId2" Type="http://schemas.openxmlformats.org/officeDocument/2006/relationships/hyperlink" Target="mailto:bioinformatics@gladstone.ucsf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ladstoneinstitutes.slack.com/archives/C0145F1L7QS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F75J6V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6DE0FB3-9B6E-D445-874E-8EE839C44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616" y="5467527"/>
            <a:ext cx="9144000" cy="1253677"/>
          </a:xfrm>
        </p:spPr>
        <p:txBody>
          <a:bodyPr/>
          <a:lstStyle/>
          <a:p>
            <a:r>
              <a:rPr lang="en-US" dirty="0"/>
              <a:t>Reuben Thomas</a:t>
            </a:r>
          </a:p>
          <a:p>
            <a:r>
              <a:rPr lang="en-US" dirty="0"/>
              <a:t>Gladstone Bioinformatics Core</a:t>
            </a:r>
          </a:p>
          <a:p>
            <a:r>
              <a:rPr lang="en-US" dirty="0"/>
              <a:t>October 13th,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812EBE-5CEF-B74D-8F6C-A1488CE2F4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Introduction to Linear Mixed Effects Models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346D5-06E0-2C42-B3E4-8BBFA4687B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284F4-FB87-B442-B457-F37A0CAF3E92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0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969CC1-7CE5-B34C-BE18-6E228DA5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changes in CD4 count over time in patients undergoing 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C2CA8-134B-CD46-9F66-5D49C33AB6E7}"/>
              </a:ext>
            </a:extLst>
          </p:cNvPr>
          <p:cNvSpPr txBox="1"/>
          <p:nvPr/>
        </p:nvSpPr>
        <p:spPr>
          <a:xfrm>
            <a:off x="9239250" y="610552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Time since initiation of ART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D3B670-093B-454F-B4DA-3B397F496C08}"/>
              </a:ext>
            </a:extLst>
          </p:cNvPr>
          <p:cNvCxnSpPr>
            <a:endCxn id="6" idx="1"/>
          </p:cNvCxnSpPr>
          <p:nvPr/>
        </p:nvCxnSpPr>
        <p:spPr>
          <a:xfrm flipV="1">
            <a:off x="8648700" y="6562725"/>
            <a:ext cx="590550" cy="66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C7AB679-8079-574B-A781-47120183D698}"/>
              </a:ext>
            </a:extLst>
          </p:cNvPr>
          <p:cNvSpPr txBox="1"/>
          <p:nvPr/>
        </p:nvSpPr>
        <p:spPr>
          <a:xfrm>
            <a:off x="486632" y="40671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CD4 cell count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DBA32B-45D0-B64D-BEE5-294CA32E34CB}"/>
              </a:ext>
            </a:extLst>
          </p:cNvPr>
          <p:cNvCxnSpPr/>
          <p:nvPr/>
        </p:nvCxnSpPr>
        <p:spPr>
          <a:xfrm>
            <a:off x="3108467" y="4600575"/>
            <a:ext cx="3491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6602E-76D6-2442-BA50-A72A5EA9F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232" y="1693099"/>
            <a:ext cx="7000018" cy="51649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62A3B1-7080-0B4B-ABAD-3773CE14C73B}"/>
              </a:ext>
            </a:extLst>
          </p:cNvPr>
          <p:cNvSpPr txBox="1"/>
          <p:nvPr/>
        </p:nvSpPr>
        <p:spPr>
          <a:xfrm>
            <a:off x="838200" y="196453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Subject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94374-DA1F-2146-B22D-EFF0458D9443}"/>
              </a:ext>
            </a:extLst>
          </p:cNvPr>
          <p:cNvSpPr txBox="1"/>
          <p:nvPr/>
        </p:nvSpPr>
        <p:spPr>
          <a:xfrm>
            <a:off x="1183105" y="25586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Subject 10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272614-2789-474D-9400-B6D364E08C7E}"/>
              </a:ext>
            </a:extLst>
          </p:cNvPr>
          <p:cNvCxnSpPr/>
          <p:nvPr/>
        </p:nvCxnSpPr>
        <p:spPr>
          <a:xfrm>
            <a:off x="1897552" y="2421731"/>
            <a:ext cx="1560023" cy="232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8D2BAF-A173-7A4B-A97F-2DC86D2FE13B}"/>
              </a:ext>
            </a:extLst>
          </p:cNvPr>
          <p:cNvCxnSpPr/>
          <p:nvPr/>
        </p:nvCxnSpPr>
        <p:spPr>
          <a:xfrm>
            <a:off x="2374768" y="2963206"/>
            <a:ext cx="1709094" cy="81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028A27-7EAC-1D60-837C-291C07A24B8E}"/>
              </a:ext>
            </a:extLst>
          </p:cNvPr>
          <p:cNvCxnSpPr>
            <a:cxnSpLocks/>
          </p:cNvCxnSpPr>
          <p:nvPr/>
        </p:nvCxnSpPr>
        <p:spPr>
          <a:xfrm flipV="1">
            <a:off x="4958080" y="3169920"/>
            <a:ext cx="1696720" cy="477520"/>
          </a:xfrm>
          <a:prstGeom prst="line">
            <a:avLst/>
          </a:prstGeom>
          <a:ln w="25400">
            <a:solidFill>
              <a:srgbClr val="CD2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814E52-DE2C-3550-EB78-E3E034E9ED4F}"/>
              </a:ext>
            </a:extLst>
          </p:cNvPr>
          <p:cNvCxnSpPr/>
          <p:nvPr/>
        </p:nvCxnSpPr>
        <p:spPr>
          <a:xfrm flipH="1">
            <a:off x="7711440" y="2878931"/>
            <a:ext cx="650240" cy="111394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B7BA4D-348C-3978-FCA1-8743694EAD70}"/>
              </a:ext>
            </a:extLst>
          </p:cNvPr>
          <p:cNvSpPr txBox="1"/>
          <p:nvPr/>
        </p:nvSpPr>
        <p:spPr>
          <a:xfrm>
            <a:off x="4526051" y="40671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Cross-sectional effect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27BAA5-A065-C2BF-8744-D42B7BF9CCDA}"/>
              </a:ext>
            </a:extLst>
          </p:cNvPr>
          <p:cNvSpPr txBox="1"/>
          <p:nvPr/>
        </p:nvSpPr>
        <p:spPr>
          <a:xfrm>
            <a:off x="7711440" y="21014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Longitudinal effect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386FE3-F5CC-7603-2A4A-51A31C2D656B}"/>
              </a:ext>
            </a:extLst>
          </p:cNvPr>
          <p:cNvCxnSpPr/>
          <p:nvPr/>
        </p:nvCxnSpPr>
        <p:spPr>
          <a:xfrm>
            <a:off x="5806440" y="3392953"/>
            <a:ext cx="0" cy="986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7B9BAE-FF25-E388-6A44-2E274971F689}"/>
              </a:ext>
            </a:extLst>
          </p:cNvPr>
          <p:cNvCxnSpPr/>
          <p:nvPr/>
        </p:nvCxnSpPr>
        <p:spPr>
          <a:xfrm flipV="1">
            <a:off x="8036560" y="2653823"/>
            <a:ext cx="0" cy="739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07FE081-DBAC-AC7E-E9D4-E5470B31264B}"/>
              </a:ext>
            </a:extLst>
          </p:cNvPr>
          <p:cNvSpPr txBox="1"/>
          <p:nvPr/>
        </p:nvSpPr>
        <p:spPr>
          <a:xfrm>
            <a:off x="4603571" y="516490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Later you sample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 patients the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higher their starting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CD4 counts are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DA37C8-BF76-DF8B-EE8A-9835B8395D84}"/>
              </a:ext>
            </a:extLst>
          </p:cNvPr>
          <p:cNvSpPr txBox="1"/>
          <p:nvPr/>
        </p:nvSpPr>
        <p:spPr>
          <a:xfrm>
            <a:off x="7254240" y="52146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Cross-sectional effect ≠ Longitudinal effect</a:t>
            </a:r>
          </a:p>
        </p:txBody>
      </p:sp>
    </p:spTree>
    <p:extLst>
      <p:ext uri="{BB962C8B-B14F-4D97-AF65-F5344CB8AC3E}">
        <p14:creationId xmlns:p14="http://schemas.microsoft.com/office/powerpoint/2010/main" val="36426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/>
      <p:bldP spid="16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D2F50-CB48-574C-B0C4-AFF00E9CA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76925" cy="1697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A8F40-9B13-9A45-B057-7E91B2249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88290"/>
            <a:ext cx="7920213" cy="3440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EFC28C-72F0-3E41-89B0-490B673B7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225" y="1570589"/>
            <a:ext cx="3549650" cy="38586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622A7F-471A-624B-837F-887809A59769}"/>
              </a:ext>
            </a:extLst>
          </p:cNvPr>
          <p:cNvSpPr txBox="1"/>
          <p:nvPr/>
        </p:nvSpPr>
        <p:spPr>
          <a:xfrm>
            <a:off x="4276725" y="511492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Assessment of True Positives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25CAF-4371-A840-8D96-D751DEC795A2}"/>
              </a:ext>
            </a:extLst>
          </p:cNvPr>
          <p:cNvSpPr txBox="1"/>
          <p:nvPr/>
        </p:nvSpPr>
        <p:spPr>
          <a:xfrm>
            <a:off x="8277225" y="52006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Assessment of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38056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5360F5-6029-D542-980F-C21D36D768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93E418-D4F6-564E-BDD1-6ECCF69F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do some math to explain the increased false-positive observations</a:t>
            </a:r>
          </a:p>
        </p:txBody>
      </p:sp>
    </p:spTree>
    <p:extLst>
      <p:ext uri="{BB962C8B-B14F-4D97-AF65-F5344CB8AC3E}">
        <p14:creationId xmlns:p14="http://schemas.microsoft.com/office/powerpoint/2010/main" val="420082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1. Aggregation</a:t>
            </a:r>
            <a:r>
              <a:rPr lang="en-US" sz="2400" dirty="0"/>
              <a:t>: one number (mean) to capture an entire distribution</a:t>
            </a:r>
          </a:p>
        </p:txBody>
      </p:sp>
      <p:pic>
        <p:nvPicPr>
          <p:cNvPr id="10" name="Content Placeholder 9" descr="Aggrega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3686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9F8F-F350-CF48-82B1-691B0D45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Sampling distribution captures the distribution of the chosen statistic over repeated experiments</a:t>
            </a:r>
          </a:p>
        </p:txBody>
      </p:sp>
      <p:pic>
        <p:nvPicPr>
          <p:cNvPr id="4" name="Content Placeholder 7" descr="Null_Z_Distribution_sd_14_n_4.pdf">
            <a:extLst>
              <a:ext uri="{FF2B5EF4-FFF2-40B4-BE49-F238E27FC236}">
                <a16:creationId xmlns:a16="http://schemas.microsoft.com/office/drawing/2014/main" id="{5DA681F3-B910-DE4D-BF98-80735C386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2283426" y="1913489"/>
            <a:ext cx="7313613" cy="40560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BB149-C719-3F4D-B7C3-A1F3BEABFA57}"/>
              </a:ext>
            </a:extLst>
          </p:cNvPr>
          <p:cNvSpPr txBox="1"/>
          <p:nvPr/>
        </p:nvSpPr>
        <p:spPr>
          <a:xfrm>
            <a:off x="1893871" y="6062419"/>
            <a:ext cx="905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under the curve provides the fraction of time one observes given ranges of the difference</a:t>
            </a:r>
          </a:p>
          <a:p>
            <a:r>
              <a:rPr lang="en-US" dirty="0"/>
              <a:t>in means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D60D6-9432-C743-AB60-3544801C8004}"/>
              </a:ext>
            </a:extLst>
          </p:cNvPr>
          <p:cNvSpPr txBox="1"/>
          <p:nvPr/>
        </p:nvSpPr>
        <p:spPr>
          <a:xfrm>
            <a:off x="8020057" y="2915080"/>
            <a:ext cx="3333743" cy="5139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Standard error </a:t>
            </a:r>
            <a:r>
              <a:rPr lang="en-US" u="sng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captures the spread of this distribution</a:t>
            </a:r>
          </a:p>
        </p:txBody>
      </p:sp>
    </p:spTree>
    <p:extLst>
      <p:ext uri="{BB962C8B-B14F-4D97-AF65-F5344CB8AC3E}">
        <p14:creationId xmlns:p14="http://schemas.microsoft.com/office/powerpoint/2010/main" val="27364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does the sampling distribution change with different estimates of standard error?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5" y="2025985"/>
            <a:ext cx="2973805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46" y="2013285"/>
            <a:ext cx="2986505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55" y="2013285"/>
            <a:ext cx="2946399" cy="29463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76156" y="1684425"/>
            <a:ext cx="217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standard error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28434" y="1673671"/>
            <a:ext cx="229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Smaller standard error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EDBE1E-0B3C-0146-BDF3-74EBF5B13C04}"/>
              </a:ext>
            </a:extLst>
          </p:cNvPr>
          <p:cNvSpPr txBox="1"/>
          <p:nvPr/>
        </p:nvSpPr>
        <p:spPr>
          <a:xfrm>
            <a:off x="2438400" y="5869059"/>
            <a:ext cx="6183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of one incorrectly estimates the standard errors?</a:t>
            </a:r>
          </a:p>
          <a:p>
            <a:r>
              <a:rPr lang="en-US" dirty="0">
                <a:solidFill>
                  <a:srgbClr val="0070C0"/>
                </a:solidFill>
              </a:rPr>
              <a:t>Elevated or lower than expected false positives!</a:t>
            </a:r>
          </a:p>
        </p:txBody>
      </p:sp>
    </p:spTree>
    <p:extLst>
      <p:ext uri="{BB962C8B-B14F-4D97-AF65-F5344CB8AC3E}">
        <p14:creationId xmlns:p14="http://schemas.microsoft.com/office/powerpoint/2010/main" val="32944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and model of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Objective</a:t>
            </a:r>
            <a:r>
              <a:rPr lang="en-US" dirty="0"/>
              <a:t>: Estimate the mean of the average CD4 count at the two time points of the </a:t>
            </a:r>
            <a:r>
              <a:rPr lang="en-US" i="1" dirty="0"/>
              <a:t>m</a:t>
            </a:r>
            <a:r>
              <a:rPr lang="en-US" dirty="0"/>
              <a:t> subjects in the study</a:t>
            </a:r>
          </a:p>
        </p:txBody>
      </p:sp>
    </p:spTree>
    <p:extLst>
      <p:ext uri="{BB962C8B-B14F-4D97-AF65-F5344CB8AC3E}">
        <p14:creationId xmlns:p14="http://schemas.microsoft.com/office/powerpoint/2010/main" val="378958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Subjects with higher CD4 counts at first time-point tend to have higher CD4 counts at the second time-point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2" y="1676400"/>
            <a:ext cx="630793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868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00100"/>
            <a:ext cx="778520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4211" y="3030391"/>
            <a:ext cx="432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would a picture of the model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11284" y="880183"/>
                <a:ext cx="1521699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𝐸𝑟𝑟𝑜𝑟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284" y="880183"/>
                <a:ext cx="1521699" cy="391646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15000" y="346783"/>
                <a:ext cx="2016962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𝐸𝑟𝑟𝑜𝑟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46783"/>
                <a:ext cx="2016962" cy="391646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47D1863-CF91-954E-9792-A9F3CBEDE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490" y="0"/>
            <a:ext cx="617065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D87621-FD6F-C146-98E4-C2DDC91B6376}"/>
              </a:ext>
            </a:extLst>
          </p:cNvPr>
          <p:cNvSpPr txBox="1"/>
          <p:nvPr/>
        </p:nvSpPr>
        <p:spPr>
          <a:xfrm>
            <a:off x="357510" y="382260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i="1" dirty="0" err="1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Y</a:t>
            </a:r>
            <a:r>
              <a:rPr lang="en-US" sz="2000" i="1" baseline="-25000" dirty="0" err="1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ij</a:t>
            </a:r>
            <a:r>
              <a:rPr lang="en-US" sz="2000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 is the CD4 count for subject </a:t>
            </a:r>
            <a:r>
              <a:rPr lang="en-US" sz="2000" i="1" dirty="0" err="1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 at time-point </a:t>
            </a:r>
            <a:r>
              <a:rPr lang="en-US" sz="2000" i="1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j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b</a:t>
            </a:r>
            <a:r>
              <a:rPr lang="en-US" sz="2000" i="1" baseline="-25000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0</a:t>
            </a:r>
            <a:r>
              <a:rPr lang="en-US" sz="2000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 is the mean CD4 count that we are trying to estimate</a:t>
            </a:r>
          </a:p>
        </p:txBody>
      </p:sp>
    </p:spTree>
    <p:extLst>
      <p:ext uri="{BB962C8B-B14F-4D97-AF65-F5344CB8AC3E}">
        <p14:creationId xmlns:p14="http://schemas.microsoft.com/office/powerpoint/2010/main" val="9626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4" y="123825"/>
            <a:ext cx="663592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2971800"/>
            <a:ext cx="432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would a picture of the model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2288" y="762000"/>
                <a:ext cx="2087558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𝐸𝑟𝑟𝑜𝑟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288" y="762000"/>
                <a:ext cx="2087558" cy="391646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26005" y="228600"/>
                <a:ext cx="2016962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𝐸𝑟𝑟𝑜𝑟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005" y="228600"/>
                <a:ext cx="2016962" cy="391646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90200A6-7FF0-2B4B-AF9C-E37F5F3E2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608" y="0"/>
            <a:ext cx="629239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7FD36A-98D3-3A4E-B05B-8C7C6D9F2C0D}"/>
              </a:ext>
            </a:extLst>
          </p:cNvPr>
          <p:cNvSpPr txBox="1"/>
          <p:nvPr/>
        </p:nvSpPr>
        <p:spPr>
          <a:xfrm>
            <a:off x="385010" y="524576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This model better captures the correlation between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  <a:latin typeface="Helvetica" charset="0"/>
                <a:ea typeface="Times New Roman" charset="0"/>
                <a:cs typeface="Arial" charset="0"/>
              </a:rPr>
              <a:t>CD4 counts for the same subject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EB6A6E-62E2-D849-9B0C-36D91CFA1BD9}"/>
                  </a:ext>
                </a:extLst>
              </p:cNvPr>
              <p:cNvSpPr txBox="1"/>
              <p:nvPr/>
            </p:nvSpPr>
            <p:spPr>
              <a:xfrm>
                <a:off x="385010" y="3596869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𝑏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Helvetica" charset="0"/>
                    <a:ea typeface="Times New Roman" charset="0"/>
                    <a:cs typeface="Arial" charset="0"/>
                  </a:rPr>
                  <a:t>: between-subject variance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𝑒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Helvetica" charset="0"/>
                    <a:ea typeface="Times New Roman" charset="0"/>
                    <a:cs typeface="Arial" charset="0"/>
                  </a:rPr>
                  <a:t>: within-subject variance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EB6A6E-62E2-D849-9B0C-36D91CFA1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0" y="3596869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 r="-283562" b="-54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1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2B6924-F9C6-D244-8794-AE44947C25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583271"/>
          </a:xfrm>
        </p:spPr>
        <p:txBody>
          <a:bodyPr/>
          <a:lstStyle/>
          <a:p>
            <a:r>
              <a:rPr lang="en-US" dirty="0"/>
              <a:t>Basic understanding of statistics (mean, standard errors, variance, co-variance, experimental design)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 used to interpreting plots of data (bar plots, scatter plots, heatmaps, histograms, density plots)</a:t>
            </a:r>
          </a:p>
          <a:p>
            <a:r>
              <a:rPr lang="en-US" dirty="0">
                <a:solidFill>
                  <a:schemeClr val="tx1"/>
                </a:solidFill>
              </a:rPr>
              <a:t>Manipulation of data frames in </a:t>
            </a:r>
            <a:r>
              <a:rPr lang="en-US" i="1" dirty="0" err="1">
                <a:solidFill>
                  <a:schemeClr val="tx1"/>
                </a:solidFill>
              </a:rPr>
              <a:t>dplyr</a:t>
            </a:r>
            <a:r>
              <a:rPr lang="en-US" dirty="0">
                <a:solidFill>
                  <a:schemeClr val="tx1"/>
                </a:solidFill>
              </a:rPr>
              <a:t> and implementation of simple linear models in 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76C3A-CEE9-C14A-8C20-BD51AEC4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background for my talk</a:t>
            </a:r>
          </a:p>
        </p:txBody>
      </p:sp>
    </p:spTree>
    <p:extLst>
      <p:ext uri="{BB962C8B-B14F-4D97-AF65-F5344CB8AC3E}">
        <p14:creationId xmlns:p14="http://schemas.microsoft.com/office/powerpoint/2010/main" val="1480112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2BE5-C65D-340C-4A9B-DA0B593F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versus Naïve estimates of standard error of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64B1C-5ACF-663A-F14F-507F0423F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True standard error of a mean estimate </a:t>
            </a:r>
            <a:r>
              <a:rPr lang="en-US" dirty="0"/>
              <a:t>takes into account of the fact that observations made within a subject are correlated with each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Naïve standard error </a:t>
            </a:r>
            <a:r>
              <a:rPr lang="en-US" dirty="0"/>
              <a:t>of a mean estimate ignores this fact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04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formulae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8040" y="1825625"/>
                <a:ext cx="10515600" cy="4351338"/>
              </a:xfrm>
            </p:spPr>
            <p:txBody>
              <a:bodyPr/>
              <a:lstStyle/>
              <a:p>
                <a:r>
                  <a:rPr lang="en-US" sz="1600" dirty="0"/>
                  <a:t>Given two random variables </a:t>
                </a:r>
                <a:r>
                  <a:rPr lang="en-US" sz="1600" i="1" dirty="0"/>
                  <a:t>A</a:t>
                </a:r>
                <a:r>
                  <a:rPr lang="en-US" sz="1600" dirty="0"/>
                  <a:t>, </a:t>
                </a:r>
                <a:r>
                  <a:rPr lang="en-US" sz="1600" i="1" dirty="0"/>
                  <a:t>B</a:t>
                </a:r>
                <a:r>
                  <a:rPr lang="en-US" sz="16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+2</m:t>
                      </m:r>
                      <m:r>
                        <a:rPr lang="en-US" sz="1600" b="0" i="1" smtClean="0">
                          <a:latin typeface="Cambria Math"/>
                        </a:rPr>
                        <m:t>𝑐𝑜𝑣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𝑐𝑜𝑣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𝐴𝐵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r>
                        <a:rPr lang="en-US" sz="1600" b="0" i="1" smtClean="0">
                          <a:latin typeface="Cambria Math"/>
                        </a:rPr>
                        <m:t>[</m:t>
                      </m:r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  <m:r>
                        <a:rPr lang="en-US" sz="1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  <a:p>
                <a:r>
                  <a:rPr lang="en-US" sz="1600" dirty="0"/>
                  <a:t>If </a:t>
                </a:r>
                <a:r>
                  <a:rPr lang="en-US" sz="1600" i="1" dirty="0"/>
                  <a:t>c</a:t>
                </a:r>
                <a:r>
                  <a:rPr lang="en-US" sz="1600" dirty="0"/>
                  <a:t> is a constant then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𝑐𝐴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𝑐𝐸</m:t>
                    </m:r>
                    <m:r>
                      <a:rPr lang="en-US" sz="1600" b="0" i="1" smtClean="0">
                        <a:latin typeface="Cambria Math"/>
                      </a:rPr>
                      <m:t>[</m:t>
                    </m:r>
                    <m:r>
                      <a:rPr lang="en-US" sz="1600" b="0" i="1" smtClean="0">
                        <a:latin typeface="Cambria Math"/>
                      </a:rPr>
                      <m:t>𝐴</m:t>
                    </m:r>
                    <m:r>
                      <a:rPr lang="en-US" sz="16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If </a:t>
                </a:r>
                <a:r>
                  <a:rPr lang="en-US" sz="1600" i="1" dirty="0"/>
                  <a:t>A</a:t>
                </a:r>
                <a:r>
                  <a:rPr lang="en-US" sz="1600" dirty="0"/>
                  <a:t> and </a:t>
                </a:r>
                <a:r>
                  <a:rPr lang="en-US" sz="1600" i="1" dirty="0"/>
                  <a:t>B</a:t>
                </a:r>
                <a:r>
                  <a:rPr lang="en-US" sz="1600" dirty="0"/>
                  <a:t> are independent then </a:t>
                </a:r>
                <a:endParaRPr lang="en-US" sz="1600" b="0" i="1" dirty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𝐴𝐵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r>
                        <a:rPr lang="en-US" sz="1600" b="0" i="1" smtClean="0">
                          <a:latin typeface="Cambria Math"/>
                        </a:rPr>
                        <m:t>[</m:t>
                      </m:r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  <m:r>
                        <a:rPr lang="en-US" sz="1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8040" y="1825625"/>
                <a:ext cx="10515600" cy="4351338"/>
              </a:xfrm>
              <a:blipFill>
                <a:blip r:embed="rId3"/>
                <a:stretch>
                  <a:fillRect l="-362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36BC79-AE97-EE08-F333-62DF69C65E8E}"/>
                  </a:ext>
                </a:extLst>
              </p:cNvPr>
              <p:cNvSpPr txBox="1"/>
              <p:nvPr/>
            </p:nvSpPr>
            <p:spPr>
              <a:xfrm>
                <a:off x="1544320" y="42164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Helvetica" charset="0"/>
                    <a:ea typeface="Times New Roman" charset="0"/>
                    <a:cs typeface="Arial" charset="0"/>
                  </a:rPr>
                  <a:t>True standard error of mean CD4 counts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800" dirty="0"/>
                          <m:t>)/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endParaRPr lang="en-US" sz="2800" dirty="0"/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latin typeface="Helvetica" charset="0"/>
                    <a:ea typeface="Times New Roman" charset="0"/>
                    <a:cs typeface="Arial" charset="0"/>
                  </a:rPr>
                  <a:t>Naïve standard error of mean CD4 counts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(</m:t>
                            </m:r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800" dirty="0"/>
                          <m:t>)/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endParaRPr lang="en-US" sz="2800" dirty="0">
                  <a:latin typeface="Helvetica" charset="0"/>
                  <a:ea typeface="Times New Roman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36BC79-AE97-EE08-F333-62DF69C6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20" y="4216400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 l="-13699" t="-41096" r="-919178" b="-534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730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22E1-47FE-9248-A463-C9DA1AF0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False-positives will blow up if you fail account for correlations between measurements within each subject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581AF-A328-5B40-B0E8-23EBB6DE9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94" y="1761767"/>
            <a:ext cx="6794977" cy="50962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D64DC7-B490-CB38-99DF-D752D3AA5082}"/>
                  </a:ext>
                </a:extLst>
              </p:cNvPr>
              <p:cNvSpPr txBox="1"/>
              <p:nvPr/>
            </p:nvSpPr>
            <p:spPr>
              <a:xfrm>
                <a:off x="4962525" y="6372577"/>
                <a:ext cx="879475" cy="380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𝑏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/</a:t>
                </a:r>
                <a:r>
                  <a:rPr lang="en-US" dirty="0">
                    <a:solidFill>
                      <a:srgbClr val="0070C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D64DC7-B490-CB38-99DF-D752D3AA5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25" y="6372577"/>
                <a:ext cx="879475" cy="380297"/>
              </a:xfrm>
              <a:prstGeom prst="rect">
                <a:avLst/>
              </a:prstGeom>
              <a:blipFill>
                <a:blip r:embed="rId3"/>
                <a:stretch>
                  <a:fillRect t="-3226" b="-258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5CDDF-4316-FC4C-DD3C-F4D8943F1F64}"/>
                  </a:ext>
                </a:extLst>
              </p:cNvPr>
              <p:cNvSpPr txBox="1"/>
              <p:nvPr/>
            </p:nvSpPr>
            <p:spPr>
              <a:xfrm>
                <a:off x="512979" y="3680177"/>
                <a:ext cx="2789021" cy="380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(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𝑏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)/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𝑏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5CDDF-4316-FC4C-DD3C-F4D8943F1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79" y="3680177"/>
                <a:ext cx="2789021" cy="380297"/>
              </a:xfrm>
              <a:prstGeom prst="rect">
                <a:avLst/>
              </a:prstGeom>
              <a:blipFill>
                <a:blip r:embed="rId4"/>
                <a:stretch>
                  <a:fillRect l="-905" t="-3226" b="-258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F0019A-8D42-A314-0B29-753A514BA3F0}"/>
                  </a:ext>
                </a:extLst>
              </p:cNvPr>
              <p:cNvSpPr txBox="1"/>
              <p:nvPr/>
            </p:nvSpPr>
            <p:spPr>
              <a:xfrm>
                <a:off x="8829040" y="3159426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True standard error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of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 naïve standard error</a:t>
                </a:r>
              </a:p>
              <a:p>
                <a:pPr>
                  <a:spcAft>
                    <a:spcPts val="600"/>
                  </a:spcAft>
                </a:pPr>
                <a:endParaRPr lang="en-US" sz="2000" dirty="0">
                  <a:latin typeface="Helvetica" charset="0"/>
                  <a:ea typeface="Times New Roman" charset="0"/>
                  <a:cs typeface="Arial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Situations involving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comparisons of means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would result in elevated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Helvetica" charset="0"/>
                    <a:ea typeface="Times New Roman" charset="0"/>
                    <a:cs typeface="Arial" charset="0"/>
                  </a:rPr>
                  <a:t>false-positives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F0019A-8D42-A314-0B29-753A514BA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040" y="3159426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 l="-6849" t="-95890" r="-232877" b="-1095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483BE1-8AEC-0752-4862-BB3FE8F61CBB}"/>
              </a:ext>
            </a:extLst>
          </p:cNvPr>
          <p:cNvCxnSpPr>
            <a:cxnSpLocks/>
          </p:cNvCxnSpPr>
          <p:nvPr/>
        </p:nvCxnSpPr>
        <p:spPr>
          <a:xfrm flipV="1">
            <a:off x="7965440" y="2794000"/>
            <a:ext cx="924562" cy="284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123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5DFCFA-9158-022E-4405-35339A9E2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195473"/>
          </a:xfrm>
        </p:spPr>
        <p:txBody>
          <a:bodyPr/>
          <a:lstStyle/>
          <a:p>
            <a:r>
              <a:rPr lang="en-US" dirty="0"/>
              <a:t>Increased false positives</a:t>
            </a:r>
          </a:p>
          <a:p>
            <a:r>
              <a:rPr lang="en-US" dirty="0"/>
              <a:t>Biased estimates in cases where you have time-varying predictors (e.g. see CD4 count example)</a:t>
            </a:r>
          </a:p>
          <a:p>
            <a:r>
              <a:rPr lang="en-US" dirty="0"/>
              <a:t>Unable to quantify variability due to different sources – inter-animal/inter-person variability, plate-to-plate variability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1F8982-250B-DC68-9A72-3ADC20F7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Deficiencies of standard approaches</a:t>
            </a:r>
          </a:p>
        </p:txBody>
      </p:sp>
    </p:spTree>
    <p:extLst>
      <p:ext uri="{BB962C8B-B14F-4D97-AF65-F5344CB8AC3E}">
        <p14:creationId xmlns:p14="http://schemas.microsoft.com/office/powerpoint/2010/main" val="2395496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C69B86-BEBD-B782-3B0E-24C4AEAB43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379113"/>
          </a:xfrm>
        </p:spPr>
        <p:txBody>
          <a:bodyPr/>
          <a:lstStyle/>
          <a:p>
            <a:r>
              <a:rPr lang="en-US" b="1" dirty="0"/>
              <a:t>Work with pseudo-bulk/consolidate the repeated measures </a:t>
            </a:r>
          </a:p>
          <a:p>
            <a:r>
              <a:rPr lang="en-US" dirty="0"/>
              <a:t>Repeated measures ANOVA</a:t>
            </a:r>
          </a:p>
          <a:p>
            <a:r>
              <a:rPr lang="en-US" sz="3200" b="1" dirty="0"/>
              <a:t>Linear Mixed Effects Models</a:t>
            </a:r>
          </a:p>
          <a:p>
            <a:r>
              <a:rPr lang="en-US" dirty="0"/>
              <a:t>Generalized Estimating Equations (GEE)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6F3813-318A-EE9D-B282-F1F92240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statistically model repeated measures</a:t>
            </a:r>
          </a:p>
        </p:txBody>
      </p:sp>
    </p:spTree>
    <p:extLst>
      <p:ext uri="{BB962C8B-B14F-4D97-AF65-F5344CB8AC3E}">
        <p14:creationId xmlns:p14="http://schemas.microsoft.com/office/powerpoint/2010/main" val="3882452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42E5C6-9692-FFEA-E931-C94D378A7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256824"/>
          </a:xfrm>
        </p:spPr>
        <p:txBody>
          <a:bodyPr/>
          <a:lstStyle/>
          <a:p>
            <a:r>
              <a:rPr lang="en-US" dirty="0"/>
              <a:t>Take mean of all repeated observations from a given biological replicate</a:t>
            </a:r>
          </a:p>
          <a:p>
            <a:pPr lvl="1"/>
            <a:r>
              <a:rPr lang="en-US" dirty="0" err="1"/>
              <a:t>scRNA</a:t>
            </a:r>
            <a:r>
              <a:rPr lang="en-US" dirty="0"/>
              <a:t>-seq: Mean counts of gene expression across all cells for a given biological sample</a:t>
            </a:r>
          </a:p>
          <a:p>
            <a:pPr lvl="1"/>
            <a:r>
              <a:rPr lang="en-US" dirty="0"/>
              <a:t>Proceed with “standard” analysis at the biological replicate level</a:t>
            </a:r>
          </a:p>
          <a:p>
            <a:r>
              <a:rPr lang="en-US" dirty="0"/>
              <a:t>Works in only simple experimental designs</a:t>
            </a:r>
          </a:p>
          <a:p>
            <a:r>
              <a:rPr lang="en-US" dirty="0"/>
              <a:t>Statistical analyses may not end up being powerful particularly if the responses are binary, count-based</a:t>
            </a:r>
          </a:p>
          <a:p>
            <a:r>
              <a:rPr lang="en-US" dirty="0"/>
              <a:t>Unable to quantify variability due to different sources – inter-animal/inter-person variability, plate-to-plate variability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2488BF-BB21-7B5A-661B-FF34674E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Pseudo-bulk/consolidate the repeated measures</a:t>
            </a:r>
          </a:p>
        </p:txBody>
      </p:sp>
    </p:spTree>
    <p:extLst>
      <p:ext uri="{BB962C8B-B14F-4D97-AF65-F5344CB8AC3E}">
        <p14:creationId xmlns:p14="http://schemas.microsoft.com/office/powerpoint/2010/main" val="1162458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389E88-AA1D-78CE-26A3-24443736D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711512"/>
          </a:xfrm>
        </p:spPr>
        <p:txBody>
          <a:bodyPr/>
          <a:lstStyle/>
          <a:p>
            <a:r>
              <a:rPr lang="en-US" dirty="0"/>
              <a:t>Works only with discrete covariates</a:t>
            </a:r>
          </a:p>
          <a:p>
            <a:r>
              <a:rPr lang="en-US" dirty="0"/>
              <a:t>Require complete data, no missing data</a:t>
            </a:r>
          </a:p>
          <a:p>
            <a:r>
              <a:rPr lang="en-US" dirty="0"/>
              <a:t>Assumption of “sphericity”: all measurements from the same biological replicate are equally correlated with each other no matter how far apart in time they are</a:t>
            </a:r>
          </a:p>
          <a:p>
            <a:r>
              <a:rPr lang="en-US" dirty="0"/>
              <a:t>Never use!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B6B285-195D-F70C-844D-C12F7961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ANOVA, R.I.P.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E4CE3-E071-34A8-E7C2-16EE9932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230" y="3630700"/>
            <a:ext cx="2330450" cy="32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56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341188"/>
          </a:xfrm>
        </p:spPr>
        <p:txBody>
          <a:bodyPr/>
          <a:lstStyle/>
          <a:p>
            <a:r>
              <a:rPr lang="en-US" sz="2000" dirty="0"/>
              <a:t>Repeated measures experimental designs are ubiquitous in our field</a:t>
            </a:r>
          </a:p>
          <a:p>
            <a:pPr lvl="1"/>
            <a:r>
              <a:rPr lang="en-US" sz="1600" dirty="0"/>
              <a:t>Several examples from our work</a:t>
            </a:r>
          </a:p>
          <a:p>
            <a:r>
              <a:rPr lang="en-US" sz="2000" dirty="0"/>
              <a:t>Specialized analyses of data from repeated measures are required to</a:t>
            </a:r>
          </a:p>
          <a:p>
            <a:pPr lvl="1"/>
            <a:r>
              <a:rPr lang="en-US" sz="1600" dirty="0"/>
              <a:t>Capture interesting biology</a:t>
            </a:r>
          </a:p>
          <a:p>
            <a:pPr lvl="1"/>
            <a:r>
              <a:rPr lang="en-US" sz="1600" dirty="0"/>
              <a:t>To not be overwhelmed with false positives</a:t>
            </a:r>
          </a:p>
          <a:p>
            <a:r>
              <a:rPr lang="en-US" sz="2000" b="1" dirty="0"/>
              <a:t>Linear mixed effects models provide a very flexible approach to work with these data</a:t>
            </a:r>
          </a:p>
          <a:p>
            <a:pPr lvl="1"/>
            <a:r>
              <a:rPr lang="en-US" sz="1600" b="1" dirty="0"/>
              <a:t>Introduction and assumptions for these models</a:t>
            </a:r>
          </a:p>
          <a:p>
            <a:r>
              <a:rPr lang="en-US" sz="2000" dirty="0"/>
              <a:t>These models can be implemented in the lme4 package in R</a:t>
            </a:r>
          </a:p>
          <a:p>
            <a:pPr lvl="1"/>
            <a:r>
              <a:rPr lang="en-US" sz="1600" dirty="0"/>
              <a:t>Illustrate implementations of these models using different datasets derived from varying experimental designs </a:t>
            </a:r>
            <a:endParaRPr lang="en-US" sz="2000" dirty="0"/>
          </a:p>
          <a:p>
            <a:r>
              <a:rPr lang="en-US" sz="2000" dirty="0"/>
              <a:t>Concluding remarks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4292840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2F6C96-387F-9640-5239-43563C7AF8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306307"/>
          </a:xfrm>
        </p:spPr>
        <p:txBody>
          <a:bodyPr/>
          <a:lstStyle/>
          <a:p>
            <a:r>
              <a:rPr lang="en-US" b="1" dirty="0"/>
              <a:t>Linear mixed effects models </a:t>
            </a:r>
            <a:r>
              <a:rPr lang="en-US" dirty="0"/>
              <a:t>are statistical models of data generated/observed under repeated measure scenarios</a:t>
            </a:r>
          </a:p>
          <a:p>
            <a:r>
              <a:rPr lang="en-US" dirty="0"/>
              <a:t>It does this through the use of </a:t>
            </a:r>
            <a:r>
              <a:rPr lang="en-US" b="1" dirty="0"/>
              <a:t>fixed</a:t>
            </a:r>
            <a:r>
              <a:rPr lang="en-US" dirty="0"/>
              <a:t> and </a:t>
            </a:r>
            <a:r>
              <a:rPr lang="en-US" b="1" dirty="0"/>
              <a:t>random effects</a:t>
            </a:r>
          </a:p>
          <a:p>
            <a:r>
              <a:rPr lang="en-US" b="1" u="sng" dirty="0"/>
              <a:t>Fixed effects </a:t>
            </a:r>
          </a:p>
          <a:p>
            <a:pPr lvl="1"/>
            <a:r>
              <a:rPr lang="en-US" dirty="0"/>
              <a:t>Capture population characteristics</a:t>
            </a:r>
          </a:p>
          <a:p>
            <a:pPr lvl="1"/>
            <a:r>
              <a:rPr lang="en-US" dirty="0"/>
              <a:t>Shared by all individuals in the population</a:t>
            </a:r>
          </a:p>
          <a:p>
            <a:r>
              <a:rPr lang="en-US" b="1" u="sng" dirty="0"/>
              <a:t>Random effects</a:t>
            </a:r>
          </a:p>
          <a:p>
            <a:pPr lvl="1"/>
            <a:r>
              <a:rPr lang="en-US" dirty="0"/>
              <a:t>Subject-specific effects</a:t>
            </a:r>
          </a:p>
          <a:p>
            <a:pPr lvl="1"/>
            <a:r>
              <a:rPr lang="en-US" dirty="0"/>
              <a:t>Varies from subject to subject</a:t>
            </a:r>
          </a:p>
          <a:p>
            <a:pPr lvl="1"/>
            <a:r>
              <a:rPr lang="en-US" u="sng" dirty="0"/>
              <a:t>Assumes</a:t>
            </a:r>
            <a:r>
              <a:rPr lang="en-US" dirty="0"/>
              <a:t> it is drawn from a Normal Probability distribution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CF4168-E3EF-F640-26DA-8C3D1CFF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Mixed effects Models (LMM)</a:t>
            </a:r>
          </a:p>
        </p:txBody>
      </p:sp>
    </p:spTree>
    <p:extLst>
      <p:ext uri="{BB962C8B-B14F-4D97-AF65-F5344CB8AC3E}">
        <p14:creationId xmlns:p14="http://schemas.microsoft.com/office/powerpoint/2010/main" val="3157216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0917A-1847-23CA-3B4C-EDACAADEE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323713"/>
          </a:xfrm>
        </p:spPr>
        <p:txBody>
          <a:bodyPr/>
          <a:lstStyle/>
          <a:p>
            <a:r>
              <a:rPr lang="en-US" dirty="0"/>
              <a:t>Works with continuous and discrete covariates</a:t>
            </a:r>
          </a:p>
          <a:p>
            <a:r>
              <a:rPr lang="en-US" dirty="0"/>
              <a:t>Accommodates any level of imbalance or missing data</a:t>
            </a:r>
          </a:p>
          <a:p>
            <a:r>
              <a:rPr lang="en-US" dirty="0"/>
              <a:t>Accommodates data at all levels of the hierarchy involved in the experimental design</a:t>
            </a:r>
          </a:p>
          <a:p>
            <a:r>
              <a:rPr lang="en-US" dirty="0"/>
              <a:t>Doesn’t make the “sphericity” assumption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B0E883-479D-F4F3-911C-58AD4F41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LMM</a:t>
            </a:r>
          </a:p>
        </p:txBody>
      </p:sp>
    </p:spTree>
    <p:extLst>
      <p:ext uri="{BB962C8B-B14F-4D97-AF65-F5344CB8AC3E}">
        <p14:creationId xmlns:p14="http://schemas.microsoft.com/office/powerpoint/2010/main" val="116583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64190"/>
          </a:xfrm>
        </p:spPr>
        <p:txBody>
          <a:bodyPr/>
          <a:lstStyle/>
          <a:p>
            <a:r>
              <a:rPr lang="en-US" sz="2000" dirty="0"/>
              <a:t>Repeated measures experimental designs are ubiquitous in our field</a:t>
            </a:r>
          </a:p>
          <a:p>
            <a:pPr lvl="1"/>
            <a:r>
              <a:rPr lang="en-US" sz="1600" dirty="0"/>
              <a:t>Several examples from our work</a:t>
            </a:r>
          </a:p>
          <a:p>
            <a:r>
              <a:rPr lang="en-US" sz="2000" dirty="0"/>
              <a:t>Specialized analyses of data from repeated measures are required to</a:t>
            </a:r>
          </a:p>
          <a:p>
            <a:pPr lvl="1"/>
            <a:r>
              <a:rPr lang="en-US" sz="1600" dirty="0"/>
              <a:t>Capture interesting biology</a:t>
            </a:r>
          </a:p>
          <a:p>
            <a:pPr lvl="1"/>
            <a:r>
              <a:rPr lang="en-US" sz="1600" dirty="0"/>
              <a:t>To not be overwhelmed with false positives</a:t>
            </a:r>
          </a:p>
          <a:p>
            <a:r>
              <a:rPr lang="en-US" sz="2000" dirty="0"/>
              <a:t>Linear mixed effects models provide a very flexible approach to work with these data</a:t>
            </a:r>
          </a:p>
          <a:p>
            <a:pPr lvl="1"/>
            <a:r>
              <a:rPr lang="en-US" sz="1600" dirty="0"/>
              <a:t>Introduction and assumptions for these models</a:t>
            </a:r>
          </a:p>
          <a:p>
            <a:r>
              <a:rPr lang="en-US" sz="2000" dirty="0"/>
              <a:t>These models can be implemented in the lme4 package in R</a:t>
            </a:r>
          </a:p>
          <a:p>
            <a:pPr lvl="1"/>
            <a:r>
              <a:rPr lang="en-US" sz="1600" dirty="0"/>
              <a:t>Illustrate implementations of these models using different datasets derived from varying experimental designs </a:t>
            </a:r>
            <a:endParaRPr lang="en-US" sz="2000" dirty="0"/>
          </a:p>
          <a:p>
            <a:r>
              <a:rPr lang="en-US" sz="2000" dirty="0"/>
              <a:t>Concluding remarks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2775650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059CB1F-E474-D183-D8FC-5843C5EC34C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35773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: fixed population-level intercept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: fixed population-level slope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random, subject-level intercept</a:t>
                </a:r>
              </a:p>
              <a:p>
                <a:pPr lvl="1"/>
                <a:r>
                  <a:rPr lang="en-US" dirty="0"/>
                  <a:t>By how much does each individual deviate from the population average at the baseline?</a:t>
                </a:r>
              </a:p>
              <a:p>
                <a:pPr lvl="1"/>
                <a:r>
                  <a:rPr lang="en-US" dirty="0"/>
                  <a:t>The average deviation across subjects is zero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the error term</a:t>
                </a: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059CB1F-E474-D183-D8FC-5843C5EC34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3577390"/>
              </a:xfrm>
              <a:blipFill>
                <a:blip r:embed="rId2"/>
                <a:stretch>
                  <a:fillRect l="-121" t="-2473" b="-5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D94B73F-2ACA-332F-7934-867784A1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LMM: Simple Random Intercept Model</a:t>
            </a:r>
          </a:p>
        </p:txBody>
      </p:sp>
    </p:spTree>
    <p:extLst>
      <p:ext uri="{BB962C8B-B14F-4D97-AF65-F5344CB8AC3E}">
        <p14:creationId xmlns:p14="http://schemas.microsoft.com/office/powerpoint/2010/main" val="3290505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E006E3-A514-1046-B6C7-E514013A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LMM: Simple Random Intercept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62D5A-0875-1D42-A660-88C93E652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370" y="2048806"/>
            <a:ext cx="6094630" cy="480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19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059CB1F-E474-D183-D8FC-5843C5EC34C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82234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: fixed population-level intercept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: fixed population-level slope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random, subject-level intercept</a:t>
                </a:r>
              </a:p>
              <a:p>
                <a:pPr lvl="1"/>
                <a:r>
                  <a:rPr lang="en-US" dirty="0"/>
                  <a:t>By how much does each individual deviate from the population average at the baseline?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: random, subject-level slope</a:t>
                </a:r>
              </a:p>
              <a:p>
                <a:pPr lvl="1"/>
                <a:r>
                  <a:rPr lang="en-US" dirty="0"/>
                  <a:t>By how much does the effect of time/x on each individual deviate from the population-average effect?</a:t>
                </a:r>
              </a:p>
              <a:p>
                <a:pPr lvl="1"/>
                <a:r>
                  <a:rPr lang="en-US" dirty="0"/>
                  <a:t>The average deviation of this effect is also assumed to be 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the error term</a:t>
                </a: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059CB1F-E474-D183-D8FC-5843C5EC34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822346"/>
              </a:xfrm>
              <a:blipFill>
                <a:blip r:embed="rId2"/>
                <a:stretch>
                  <a:fillRect l="-121" t="-1837" r="-724" b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D94B73F-2ACA-332F-7934-867784A1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LMM: Random slope, Random intercept Model</a:t>
            </a:r>
          </a:p>
        </p:txBody>
      </p:sp>
    </p:spTree>
    <p:extLst>
      <p:ext uri="{BB962C8B-B14F-4D97-AF65-F5344CB8AC3E}">
        <p14:creationId xmlns:p14="http://schemas.microsoft.com/office/powerpoint/2010/main" val="1369915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E006E3-A514-1046-B6C7-E514013A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LMM: Random slope, Random intercept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714352-8675-9E45-828F-86AFDE3EC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270" y="2088606"/>
            <a:ext cx="5506030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44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64190"/>
          </a:xfrm>
        </p:spPr>
        <p:txBody>
          <a:bodyPr/>
          <a:lstStyle/>
          <a:p>
            <a:r>
              <a:rPr lang="en-US" sz="2000" dirty="0"/>
              <a:t>Repeated measures experimental designs are ubiquitous in our field</a:t>
            </a:r>
          </a:p>
          <a:p>
            <a:pPr lvl="1"/>
            <a:r>
              <a:rPr lang="en-US" sz="1600" dirty="0"/>
              <a:t>Several examples from our work</a:t>
            </a:r>
          </a:p>
          <a:p>
            <a:r>
              <a:rPr lang="en-US" sz="2000" dirty="0"/>
              <a:t>Specialized analyses of data from repeated measures are required to</a:t>
            </a:r>
          </a:p>
          <a:p>
            <a:pPr lvl="1"/>
            <a:r>
              <a:rPr lang="en-US" sz="1600" dirty="0"/>
              <a:t>Capture interesting biology</a:t>
            </a:r>
          </a:p>
          <a:p>
            <a:pPr lvl="1"/>
            <a:r>
              <a:rPr lang="en-US" sz="1600" dirty="0"/>
              <a:t>To not be overwhelmed with false positives</a:t>
            </a:r>
          </a:p>
          <a:p>
            <a:r>
              <a:rPr lang="en-US" sz="2000" dirty="0"/>
              <a:t>Linear mixed effects models provide a very flexible approach to work with these data</a:t>
            </a:r>
          </a:p>
          <a:p>
            <a:pPr lvl="1"/>
            <a:r>
              <a:rPr lang="en-US" sz="1600" dirty="0"/>
              <a:t>Introduction and assumptions for these models</a:t>
            </a:r>
          </a:p>
          <a:p>
            <a:r>
              <a:rPr lang="en-US" sz="2000" b="1" dirty="0"/>
              <a:t>These models can be implemented in the lme4 package in R</a:t>
            </a:r>
          </a:p>
          <a:p>
            <a:pPr lvl="1"/>
            <a:r>
              <a:rPr lang="en-US" sz="1600" b="1" dirty="0"/>
              <a:t>Illustrate implementations of these models using different datasets derived from varying experimental designs </a:t>
            </a:r>
            <a:endParaRPr lang="en-US" sz="2000" b="1" dirty="0"/>
          </a:p>
          <a:p>
            <a:r>
              <a:rPr lang="en-US" sz="2000" dirty="0"/>
              <a:t>Concluding remarks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1585184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B27CE1-B71A-B7D8-E37C-B0FA7FE6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lme4 R package is a well-accepted standard implementation of LMM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1F18B-A3DD-2976-F5CA-6E671F3A2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70" y="1741488"/>
            <a:ext cx="7180580" cy="504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2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sleepstudy</a:t>
            </a:r>
            <a:r>
              <a:rPr lang="en-US" dirty="0"/>
              <a:t>: How does Reaction time change with the amount of sleep deprivation?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40F90-D41E-077D-D447-657C2136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5330"/>
            <a:ext cx="3767532" cy="2871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B9B5AE-2060-1467-814C-FF910EFEE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80" y="1838960"/>
            <a:ext cx="5019040" cy="50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6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sleepstudy</a:t>
            </a:r>
            <a:r>
              <a:rPr lang="en-US" dirty="0"/>
              <a:t>: How does Reaction time change with the amount of sleep deprivation?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9B5AE-2060-1467-814C-FF910EFE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" y="1838960"/>
            <a:ext cx="5019040" cy="5019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3DABED-A1CB-8A1B-EF2A-22A7E436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38960"/>
            <a:ext cx="59563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87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sleepstudy</a:t>
            </a:r>
            <a:r>
              <a:rPr lang="en-US" dirty="0"/>
              <a:t>: Reaction times in a sleep deprivation study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F852E-AE05-5AB0-A856-5C0DD1C6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7232"/>
            <a:ext cx="6295571" cy="4406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1F9C5-B145-C833-F4AE-F1099FAF3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03" y="2184400"/>
            <a:ext cx="6013903" cy="42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95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err="1"/>
              <a:t>sleepstudy</a:t>
            </a:r>
            <a:r>
              <a:rPr lang="en-US" sz="3200" dirty="0"/>
              <a:t>: Baseline reaction times and change with sleep deprivation changes from subject-to-subject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BE836-93C9-A287-CB09-5BB52319C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880" y="1541780"/>
            <a:ext cx="66548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3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64190"/>
          </a:xfrm>
        </p:spPr>
        <p:txBody>
          <a:bodyPr/>
          <a:lstStyle/>
          <a:p>
            <a:r>
              <a:rPr lang="en-US" sz="2000" b="1" dirty="0"/>
              <a:t>Repeated measures experimental designs are ubiquitous in our field</a:t>
            </a:r>
          </a:p>
          <a:p>
            <a:pPr lvl="1"/>
            <a:r>
              <a:rPr lang="en-US" sz="1600" b="1" dirty="0"/>
              <a:t>Several examples from our work</a:t>
            </a:r>
          </a:p>
          <a:p>
            <a:r>
              <a:rPr lang="en-US" sz="2000" dirty="0"/>
              <a:t>Specialized analyses of data from repeated measures are required to</a:t>
            </a:r>
          </a:p>
          <a:p>
            <a:pPr lvl="1"/>
            <a:r>
              <a:rPr lang="en-US" sz="1600" dirty="0"/>
              <a:t>Capture interesting biology</a:t>
            </a:r>
          </a:p>
          <a:p>
            <a:pPr lvl="1"/>
            <a:r>
              <a:rPr lang="en-US" sz="1600" dirty="0"/>
              <a:t>To not be overwhelmed with false positives</a:t>
            </a:r>
          </a:p>
          <a:p>
            <a:r>
              <a:rPr lang="en-US" sz="2000" dirty="0"/>
              <a:t>Linear mixed effects models provide a very flexible approach to work with these data</a:t>
            </a:r>
          </a:p>
          <a:p>
            <a:pPr lvl="1"/>
            <a:r>
              <a:rPr lang="en-US" sz="1600" dirty="0"/>
              <a:t>Introduction and assumptions for these models</a:t>
            </a:r>
          </a:p>
          <a:p>
            <a:r>
              <a:rPr lang="en-US" sz="2000" dirty="0"/>
              <a:t>These models can be implemented in the lme4 package in R</a:t>
            </a:r>
          </a:p>
          <a:p>
            <a:pPr lvl="1"/>
            <a:r>
              <a:rPr lang="en-US" sz="1600" dirty="0"/>
              <a:t>Illustrate implementations of these models using different datasets derived from varying experimental designs </a:t>
            </a:r>
            <a:endParaRPr lang="en-US" sz="2000" dirty="0"/>
          </a:p>
          <a:p>
            <a:r>
              <a:rPr lang="en-US" sz="2000" dirty="0"/>
              <a:t>Concluding remarks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2192500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err="1"/>
              <a:t>sleepstudy</a:t>
            </a:r>
            <a:r>
              <a:rPr lang="en-US" sz="3200" dirty="0"/>
              <a:t>: LMM vs. LM implementation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75190-5752-7375-4C2B-A2D338F98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632" y="2271077"/>
            <a:ext cx="4751308" cy="3515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07DF5F-6D35-64C9-14F2-6126E3B879CB}"/>
              </a:ext>
            </a:extLst>
          </p:cNvPr>
          <p:cNvSpPr txBox="1"/>
          <p:nvPr/>
        </p:nvSpPr>
        <p:spPr>
          <a:xfrm>
            <a:off x="762000" y="156876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LMM implementation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7A2AB-211D-32BE-3FEF-7D1A57837B61}"/>
              </a:ext>
            </a:extLst>
          </p:cNvPr>
          <p:cNvSpPr txBox="1"/>
          <p:nvPr/>
        </p:nvSpPr>
        <p:spPr>
          <a:xfrm>
            <a:off x="7752080" y="156876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 implementation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1FB256-ABEF-726A-C4A5-0BE639782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" y="2184400"/>
            <a:ext cx="5007429" cy="46736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7417FEF-974A-194C-89A7-9BBF7BBEE962}"/>
              </a:ext>
            </a:extLst>
          </p:cNvPr>
          <p:cNvSpPr/>
          <p:nvPr/>
        </p:nvSpPr>
        <p:spPr>
          <a:xfrm>
            <a:off x="1635760" y="5567680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07569D-4FA6-8890-C83F-4AF5E2D397BB}"/>
              </a:ext>
            </a:extLst>
          </p:cNvPr>
          <p:cNvSpPr/>
          <p:nvPr/>
        </p:nvSpPr>
        <p:spPr>
          <a:xfrm>
            <a:off x="8209280" y="4140200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A2E1D-B5E8-D3E3-F9DD-AF4593F3F30A}"/>
              </a:ext>
            </a:extLst>
          </p:cNvPr>
          <p:cNvSpPr txBox="1"/>
          <p:nvPr/>
        </p:nvSpPr>
        <p:spPr>
          <a:xfrm>
            <a:off x="4287520" y="5069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Fixed effects are the same!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A6563D-8205-1223-FF90-9B38603A77C5}"/>
              </a:ext>
            </a:extLst>
          </p:cNvPr>
          <p:cNvCxnSpPr/>
          <p:nvPr/>
        </p:nvCxnSpPr>
        <p:spPr>
          <a:xfrm flipV="1">
            <a:off x="5872480" y="4673600"/>
            <a:ext cx="2336800" cy="894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99A6EB-64DF-D524-1FA8-6BC440CB662F}"/>
              </a:ext>
            </a:extLst>
          </p:cNvPr>
          <p:cNvCxnSpPr/>
          <p:nvPr/>
        </p:nvCxnSpPr>
        <p:spPr>
          <a:xfrm flipH="1">
            <a:off x="2346960" y="5567680"/>
            <a:ext cx="194056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E5BD116-CF2D-6E00-A47A-781A8E1A2DFB}"/>
              </a:ext>
            </a:extLst>
          </p:cNvPr>
          <p:cNvSpPr txBox="1"/>
          <p:nvPr/>
        </p:nvSpPr>
        <p:spPr>
          <a:xfrm>
            <a:off x="3145552" y="158305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Random slope and intercept model</a:t>
            </a:r>
          </a:p>
        </p:txBody>
      </p:sp>
    </p:spTree>
    <p:extLst>
      <p:ext uri="{BB962C8B-B14F-4D97-AF65-F5344CB8AC3E}">
        <p14:creationId xmlns:p14="http://schemas.microsoft.com/office/powerpoint/2010/main" val="4865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err="1"/>
              <a:t>sleepstudy</a:t>
            </a:r>
            <a:r>
              <a:rPr lang="en-US" sz="3200" dirty="0"/>
              <a:t>: LMM vs. LM implementation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75190-5752-7375-4C2B-A2D338F98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632" y="2271077"/>
            <a:ext cx="4751308" cy="3515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07DF5F-6D35-64C9-14F2-6126E3B879CB}"/>
              </a:ext>
            </a:extLst>
          </p:cNvPr>
          <p:cNvSpPr txBox="1"/>
          <p:nvPr/>
        </p:nvSpPr>
        <p:spPr>
          <a:xfrm>
            <a:off x="1178560" y="156876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LMM implementation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7A2AB-211D-32BE-3FEF-7D1A57837B61}"/>
              </a:ext>
            </a:extLst>
          </p:cNvPr>
          <p:cNvSpPr txBox="1"/>
          <p:nvPr/>
        </p:nvSpPr>
        <p:spPr>
          <a:xfrm>
            <a:off x="7752080" y="156876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 implementation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1FB256-ABEF-726A-C4A5-0BE639782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" y="2184400"/>
            <a:ext cx="5007429" cy="46736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7417FEF-974A-194C-89A7-9BBF7BBEE962}"/>
              </a:ext>
            </a:extLst>
          </p:cNvPr>
          <p:cNvSpPr/>
          <p:nvPr/>
        </p:nvSpPr>
        <p:spPr>
          <a:xfrm>
            <a:off x="2506464" y="5512117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07569D-4FA6-8890-C83F-4AF5E2D397BB}"/>
              </a:ext>
            </a:extLst>
          </p:cNvPr>
          <p:cNvSpPr/>
          <p:nvPr/>
        </p:nvSpPr>
        <p:spPr>
          <a:xfrm>
            <a:off x="9084310" y="4140200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A2E1D-B5E8-D3E3-F9DD-AF4593F3F30A}"/>
              </a:ext>
            </a:extLst>
          </p:cNvPr>
          <p:cNvSpPr txBox="1"/>
          <p:nvPr/>
        </p:nvSpPr>
        <p:spPr>
          <a:xfrm>
            <a:off x="4287520" y="545592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Standard errors are different!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A6563D-8205-1223-FF90-9B38603A77C5}"/>
              </a:ext>
            </a:extLst>
          </p:cNvPr>
          <p:cNvCxnSpPr>
            <a:cxnSpLocks/>
          </p:cNvCxnSpPr>
          <p:nvPr/>
        </p:nvCxnSpPr>
        <p:spPr>
          <a:xfrm flipV="1">
            <a:off x="7640320" y="4683760"/>
            <a:ext cx="1443990" cy="1102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99A6EB-64DF-D524-1FA8-6BC440CB662F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261904" y="5913120"/>
            <a:ext cx="1025616" cy="46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3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err="1"/>
              <a:t>sleepstudy</a:t>
            </a:r>
            <a:r>
              <a:rPr lang="en-US" sz="3200" dirty="0"/>
              <a:t>: LMM vs. LM implementation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7DF5F-6D35-64C9-14F2-6126E3B879CB}"/>
              </a:ext>
            </a:extLst>
          </p:cNvPr>
          <p:cNvSpPr txBox="1"/>
          <p:nvPr/>
        </p:nvSpPr>
        <p:spPr>
          <a:xfrm>
            <a:off x="1178560" y="156876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LMM implementation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1FB256-ABEF-726A-C4A5-0BE639782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" y="2184400"/>
            <a:ext cx="5007429" cy="467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69CC1B-BC77-2408-2B43-1AB20EAA4001}"/>
              </a:ext>
            </a:extLst>
          </p:cNvPr>
          <p:cNvSpPr txBox="1"/>
          <p:nvPr/>
        </p:nvSpPr>
        <p:spPr>
          <a:xfrm>
            <a:off x="3840480" y="326136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Between-subject variance of baseline reaction times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Helvetica" charset="0"/>
              <a:ea typeface="Times New Roman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Between-subject variance of change of  reaction times with time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B95449-F1D9-5FFB-C167-F80035A038DD}"/>
              </a:ext>
            </a:extLst>
          </p:cNvPr>
          <p:cNvCxnSpPr/>
          <p:nvPr/>
        </p:nvCxnSpPr>
        <p:spPr>
          <a:xfrm flipV="1">
            <a:off x="2763520" y="3261360"/>
            <a:ext cx="1151652" cy="1330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3E239F-7DEF-0B08-FFBF-61EDC4B983DE}"/>
              </a:ext>
            </a:extLst>
          </p:cNvPr>
          <p:cNvCxnSpPr/>
          <p:nvPr/>
        </p:nvCxnSpPr>
        <p:spPr>
          <a:xfrm flipV="1">
            <a:off x="2829741" y="3911600"/>
            <a:ext cx="1081859" cy="924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9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F820-1538-E4D5-88BF-AB2131EE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err="1"/>
              <a:t>sleepstudy</a:t>
            </a:r>
            <a:r>
              <a:rPr lang="en-US" sz="3200" dirty="0"/>
              <a:t>: LMM vs. LM implementation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7DF5F-6D35-64C9-14F2-6126E3B879CB}"/>
              </a:ext>
            </a:extLst>
          </p:cNvPr>
          <p:cNvSpPr txBox="1"/>
          <p:nvPr/>
        </p:nvSpPr>
        <p:spPr>
          <a:xfrm>
            <a:off x="1178560" y="156876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LMM implementation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1FB256-ABEF-726A-C4A5-0BE639782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2565717"/>
            <a:ext cx="3657600" cy="3413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4EED25-44A3-154C-8AF7-A20EE0035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120" y="1715136"/>
            <a:ext cx="3276600" cy="497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F10023-8693-E6F1-1470-5AE57FFDC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420" y="1938655"/>
            <a:ext cx="5877860" cy="4554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7FA832-580D-25FD-ED9D-0CE541B0E307}"/>
              </a:ext>
            </a:extLst>
          </p:cNvPr>
          <p:cNvSpPr txBox="1"/>
          <p:nvPr/>
        </p:nvSpPr>
        <p:spPr>
          <a:xfrm>
            <a:off x="5212381" y="193865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Random effects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3D0D8-27D8-9768-366C-5A1C137400EA}"/>
              </a:ext>
            </a:extLst>
          </p:cNvPr>
          <p:cNvSpPr txBox="1"/>
          <p:nvPr/>
        </p:nvSpPr>
        <p:spPr>
          <a:xfrm>
            <a:off x="5212381" y="135747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Fixed effects</a:t>
            </a:r>
          </a:p>
        </p:txBody>
      </p:sp>
    </p:spTree>
    <p:extLst>
      <p:ext uri="{BB962C8B-B14F-4D97-AF65-F5344CB8AC3E}">
        <p14:creationId xmlns:p14="http://schemas.microsoft.com/office/powerpoint/2010/main" val="2650991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051D8C-C554-5EE2-EE47-BDB8EC9B48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03147"/>
          </a:xfrm>
        </p:spPr>
        <p:txBody>
          <a:bodyPr/>
          <a:lstStyle/>
          <a:p>
            <a:r>
              <a:rPr lang="en-US" dirty="0"/>
              <a:t>Experimental design involves longitudinal data collected for multiple subjects</a:t>
            </a:r>
          </a:p>
          <a:p>
            <a:r>
              <a:rPr lang="en-US" dirty="0"/>
              <a:t>The LMM correctly treats individual subjects in the study as replicates or independent units</a:t>
            </a:r>
          </a:p>
          <a:p>
            <a:r>
              <a:rPr lang="en-US" dirty="0"/>
              <a:t>The linear model incorrectly treats individual observations as independent units</a:t>
            </a:r>
          </a:p>
          <a:p>
            <a:r>
              <a:rPr lang="en-US" dirty="0"/>
              <a:t>The linear model pretends that there is more information than is really presents</a:t>
            </a:r>
          </a:p>
          <a:p>
            <a:r>
              <a:rPr lang="en-US" dirty="0"/>
              <a:t>Consequently, it under-predicts the standard error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E889E9-AAC2-6763-40D4-A36F6774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sleepstudy</a:t>
            </a:r>
            <a:r>
              <a:rPr lang="en-US" dirty="0"/>
              <a:t> data: conclusions</a:t>
            </a:r>
          </a:p>
        </p:txBody>
      </p:sp>
    </p:spTree>
    <p:extLst>
      <p:ext uri="{BB962C8B-B14F-4D97-AF65-F5344CB8AC3E}">
        <p14:creationId xmlns:p14="http://schemas.microsoft.com/office/powerpoint/2010/main" val="27185238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F3CEBC-A26B-D134-3B09-0BFE9EF2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Dyestuff</a:t>
            </a:r>
            <a:r>
              <a:rPr lang="en-US" dirty="0"/>
              <a:t>: Does the Batch of an intermediate product affect the Yield of dye?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B8BCB-5950-9FB9-FC4B-6F370E061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2169160"/>
            <a:ext cx="2628900" cy="30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5CAC3-DBD5-48A7-994D-F34D97618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760" y="1833880"/>
            <a:ext cx="493776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8D9571-BF19-2A9C-53EA-C0837F97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Dyestuff</a:t>
            </a:r>
            <a:r>
              <a:rPr lang="en-US" dirty="0"/>
              <a:t>: LMM vs LM implementation to estimate mean Yield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067C4-3C0F-07CB-0FA5-C6A9B4DE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8801"/>
            <a:ext cx="6001551" cy="389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32B1BF-8216-9AF9-2ED3-50BDABAA2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46" y="1696244"/>
            <a:ext cx="4786051" cy="516731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7E1B0E9-6CCD-EE1D-A92F-AC029E9948C3}"/>
              </a:ext>
            </a:extLst>
          </p:cNvPr>
          <p:cNvSpPr/>
          <p:nvPr/>
        </p:nvSpPr>
        <p:spPr>
          <a:xfrm>
            <a:off x="8474710" y="4180840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615EA4-844B-ED16-87C8-65DB72A78189}"/>
              </a:ext>
            </a:extLst>
          </p:cNvPr>
          <p:cNvSpPr/>
          <p:nvPr/>
        </p:nvSpPr>
        <p:spPr>
          <a:xfrm>
            <a:off x="3455670" y="6111875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26285E-ED28-8003-4157-2C68C2B6AD85}"/>
              </a:ext>
            </a:extLst>
          </p:cNvPr>
          <p:cNvCxnSpPr/>
          <p:nvPr/>
        </p:nvCxnSpPr>
        <p:spPr>
          <a:xfrm flipV="1">
            <a:off x="4166870" y="6111875"/>
            <a:ext cx="1929130" cy="258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377417-4601-BA80-8026-0F8EE54050E8}"/>
              </a:ext>
            </a:extLst>
          </p:cNvPr>
          <p:cNvCxnSpPr/>
          <p:nvPr/>
        </p:nvCxnSpPr>
        <p:spPr>
          <a:xfrm flipH="1">
            <a:off x="6788294" y="4942840"/>
            <a:ext cx="2042016" cy="1082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6B2C97-02AB-7804-CB47-17634BD8EC17}"/>
              </a:ext>
            </a:extLst>
          </p:cNvPr>
          <p:cNvSpPr txBox="1"/>
          <p:nvPr/>
        </p:nvSpPr>
        <p:spPr>
          <a:xfrm>
            <a:off x="5816600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Standard errors are different, like before!</a:t>
            </a:r>
          </a:p>
        </p:txBody>
      </p:sp>
    </p:spTree>
    <p:extLst>
      <p:ext uri="{BB962C8B-B14F-4D97-AF65-F5344CB8AC3E}">
        <p14:creationId xmlns:p14="http://schemas.microsoft.com/office/powerpoint/2010/main" val="6786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EFFE4B-52FD-AEFA-B5D0-927767EF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Dyestuff</a:t>
            </a:r>
            <a:r>
              <a:rPr lang="en-US" dirty="0"/>
              <a:t>: Instead of LMM, we can “pseudo-bulk” the Yield within each batch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B45E5-39D1-D3D1-F4C5-BEDE00E58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145" y="1696720"/>
            <a:ext cx="5696624" cy="4551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3B1F0-4B3F-7D89-713D-3A2C06CF3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46" y="1696244"/>
            <a:ext cx="4786051" cy="516731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CD2E779-9921-5F8F-8E7E-DCACE49AACAC}"/>
              </a:ext>
            </a:extLst>
          </p:cNvPr>
          <p:cNvSpPr/>
          <p:nvPr/>
        </p:nvSpPr>
        <p:spPr>
          <a:xfrm>
            <a:off x="3455670" y="6111875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3BC833-A030-8AC6-7226-D084477C57A3}"/>
              </a:ext>
            </a:extLst>
          </p:cNvPr>
          <p:cNvSpPr/>
          <p:nvPr/>
        </p:nvSpPr>
        <p:spPr>
          <a:xfrm>
            <a:off x="8657590" y="4780280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9FD79F-ABE0-15DF-7C95-3E40A497AD7D}"/>
              </a:ext>
            </a:extLst>
          </p:cNvPr>
          <p:cNvCxnSpPr>
            <a:cxnSpLocks/>
            <a:stCxn id="9" idx="6"/>
            <a:endCxn id="15" idx="1"/>
          </p:cNvCxnSpPr>
          <p:nvPr/>
        </p:nvCxnSpPr>
        <p:spPr>
          <a:xfrm>
            <a:off x="4166870" y="6492875"/>
            <a:ext cx="1654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205C30-3D68-EC5E-0D74-095D59EA265F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7142480" y="5430688"/>
            <a:ext cx="1619263" cy="949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1BD7B1-87EC-7614-0664-9297BAF42FBF}"/>
              </a:ext>
            </a:extLst>
          </p:cNvPr>
          <p:cNvSpPr txBox="1"/>
          <p:nvPr/>
        </p:nvSpPr>
        <p:spPr>
          <a:xfrm>
            <a:off x="5821681" y="60356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Pseudo-bulking resulted in the correct standard errors!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6809DD-6CE2-CE08-0163-B61C473DD7D5}"/>
              </a:ext>
            </a:extLst>
          </p:cNvPr>
          <p:cNvSpPr txBox="1"/>
          <p:nvPr/>
        </p:nvSpPr>
        <p:spPr>
          <a:xfrm>
            <a:off x="9469421" y="147939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Pseudo-bulk Yield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4A0D38-7F72-4790-68A8-D208563C6C93}"/>
              </a:ext>
            </a:extLst>
          </p:cNvPr>
          <p:cNvCxnSpPr>
            <a:endCxn id="18" idx="1"/>
          </p:cNvCxnSpPr>
          <p:nvPr/>
        </p:nvCxnSpPr>
        <p:spPr>
          <a:xfrm>
            <a:off x="8708688" y="1936592"/>
            <a:ext cx="760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2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CBCDB8-4D2C-1329-9341-F3C966BBC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291636"/>
          </a:xfrm>
        </p:spPr>
        <p:txBody>
          <a:bodyPr/>
          <a:lstStyle/>
          <a:p>
            <a:r>
              <a:rPr lang="en-US" dirty="0"/>
              <a:t>Experimental design involving a simple random effect</a:t>
            </a:r>
          </a:p>
          <a:p>
            <a:r>
              <a:rPr lang="en-US" dirty="0"/>
              <a:t>The simpler strategy of pseudo-bulking the response results in the same standard error estimates as the more complex LMM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14F598-8992-288C-6EBD-2B5CC182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Dyestuff</a:t>
            </a:r>
            <a:r>
              <a:rPr lang="en-US" dirty="0"/>
              <a:t> data: conclusions</a:t>
            </a:r>
          </a:p>
        </p:txBody>
      </p:sp>
    </p:spTree>
    <p:extLst>
      <p:ext uri="{BB962C8B-B14F-4D97-AF65-F5344CB8AC3E}">
        <p14:creationId xmlns:p14="http://schemas.microsoft.com/office/powerpoint/2010/main" val="1338877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44ABEF-665B-53D3-594D-316B8BB61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163395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SF Pro Text"/>
              </a:rPr>
              <a:t>Six samples of penicillin were tested using the </a:t>
            </a:r>
            <a:r>
              <a:rPr lang="en-US" b="0" i="1" dirty="0">
                <a:solidFill>
                  <a:srgbClr val="000000"/>
                </a:solidFill>
                <a:effectLst/>
                <a:latin typeface="SF Pro Text"/>
              </a:rPr>
              <a:t>B. subtilis </a:t>
            </a:r>
            <a:r>
              <a:rPr lang="en-US" b="0" i="0" dirty="0">
                <a:solidFill>
                  <a:srgbClr val="000000"/>
                </a:solidFill>
                <a:effectLst/>
                <a:latin typeface="SF Pro Text"/>
              </a:rPr>
              <a:t>plate method on each of 24 plates. The response is the diameter (mm) of the zone of inhibition of growth of the organism.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0D8EFC-3DB7-02BF-5E64-3D834181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Penicillin</a:t>
            </a:r>
            <a:r>
              <a:rPr lang="en-US" dirty="0"/>
              <a:t>: Variation in Penicillin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D254E-B5BA-32ED-B409-1BC77F60B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" y="3039878"/>
            <a:ext cx="39497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92BD0B-7C3F-87E9-14FB-57770DA49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920" y="2682246"/>
            <a:ext cx="5953760" cy="41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8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332FD-35EB-834E-9D61-E863640DA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504514"/>
          </a:xfrm>
        </p:spPr>
        <p:txBody>
          <a:bodyPr/>
          <a:lstStyle/>
          <a:p>
            <a:r>
              <a:rPr lang="en-US" dirty="0"/>
              <a:t>Designs where multiple responses from the same biological unit are assessed</a:t>
            </a:r>
          </a:p>
          <a:p>
            <a:pPr lvl="1"/>
            <a:r>
              <a:rPr lang="en-US" dirty="0"/>
              <a:t>Examples include measuring changes in biomarker levels (e.g. CD4 counts) in subjects over time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388D23-DBB5-1044-95BA-A32BC859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094051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3D9CAC-1205-CFD8-8942-5FC9D87DB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093394"/>
          </a:xfrm>
        </p:spPr>
        <p:txBody>
          <a:bodyPr/>
          <a:lstStyle/>
          <a:p>
            <a:r>
              <a:rPr lang="en-US" dirty="0"/>
              <a:t>What should be regard as replicates?</a:t>
            </a:r>
          </a:p>
          <a:p>
            <a:pPr lvl="1"/>
            <a:r>
              <a:rPr lang="en-US" dirty="0"/>
              <a:t>Individual observations?</a:t>
            </a:r>
          </a:p>
          <a:p>
            <a:pPr lvl="1"/>
            <a:r>
              <a:rPr lang="en-US" dirty="0"/>
              <a:t>Individual plates?</a:t>
            </a:r>
          </a:p>
          <a:p>
            <a:pPr lvl="1"/>
            <a:r>
              <a:rPr lang="en-US" dirty="0"/>
              <a:t>Individual samples?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9FD30-4A35-7A9F-C091-0080DFD2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Penicillin</a:t>
            </a:r>
            <a:r>
              <a:rPr lang="en-US" dirty="0"/>
              <a:t>: We would like to estimate the mean diameter </a:t>
            </a:r>
          </a:p>
        </p:txBody>
      </p:sp>
    </p:spTree>
    <p:extLst>
      <p:ext uri="{BB962C8B-B14F-4D97-AF65-F5344CB8AC3E}">
        <p14:creationId xmlns:p14="http://schemas.microsoft.com/office/powerpoint/2010/main" val="1765464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C20FB1-51D4-1F58-FF41-D7262B62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Penicillin</a:t>
            </a:r>
            <a:r>
              <a:rPr lang="en-US" dirty="0"/>
              <a:t>: LMM vs LM implementation to estimate mean diameter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D5198-7131-2D8C-280A-C97ACD4F0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5307"/>
            <a:ext cx="5387905" cy="4201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BBE32D-7521-DDE0-3CE4-7CA34885C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56" y="1925307"/>
            <a:ext cx="5795444" cy="37601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1C7F44-E48C-45BD-39F8-DABC3F1B0479}"/>
              </a:ext>
            </a:extLst>
          </p:cNvPr>
          <p:cNvSpPr txBox="1"/>
          <p:nvPr/>
        </p:nvSpPr>
        <p:spPr>
          <a:xfrm>
            <a:off x="4939731" y="590453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Mean estimate exactly same, whereas standard errors differ!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46B51-3BB5-4F87-9F3D-3F6381C50798}"/>
              </a:ext>
            </a:extLst>
          </p:cNvPr>
          <p:cNvSpPr txBox="1"/>
          <p:nvPr/>
        </p:nvSpPr>
        <p:spPr>
          <a:xfrm>
            <a:off x="3074952" y="135079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Two random effects</a:t>
            </a:r>
          </a:p>
        </p:txBody>
      </p:sp>
    </p:spTree>
    <p:extLst>
      <p:ext uri="{BB962C8B-B14F-4D97-AF65-F5344CB8AC3E}">
        <p14:creationId xmlns:p14="http://schemas.microsoft.com/office/powerpoint/2010/main" val="8378129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60EB5E-8EBD-D2EA-70BE-76F5B6FDB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27233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2E8D63-9183-854C-1C81-F2442269C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457206"/>
            <a:ext cx="8950960" cy="6265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D71E61-A15E-C2C4-E1AF-9612071AAF77}"/>
              </a:ext>
            </a:extLst>
          </p:cNvPr>
          <p:cNvSpPr txBox="1"/>
          <p:nvPr/>
        </p:nvSpPr>
        <p:spPr>
          <a:xfrm>
            <a:off x="2540000" y="-19146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Random effect/intercept estimates from Penicillin data</a:t>
            </a:r>
          </a:p>
        </p:txBody>
      </p:sp>
    </p:spTree>
    <p:extLst>
      <p:ext uri="{BB962C8B-B14F-4D97-AF65-F5344CB8AC3E}">
        <p14:creationId xmlns:p14="http://schemas.microsoft.com/office/powerpoint/2010/main" val="28018263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54DE8B-2B0F-76FF-2D7D-B06D0AFC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we pseudo-bulk by plate?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3CEEF-CB94-0700-5988-E35B19A3F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5307"/>
            <a:ext cx="5387905" cy="4201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AA3C34-198D-25C6-93CA-19BD04298849}"/>
              </a:ext>
            </a:extLst>
          </p:cNvPr>
          <p:cNvSpPr txBox="1"/>
          <p:nvPr/>
        </p:nvSpPr>
        <p:spPr>
          <a:xfrm>
            <a:off x="3074952" y="135079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Two random effects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6CAA7C-D84E-BA13-8AF7-2EB02D970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970" y="1945640"/>
            <a:ext cx="5695950" cy="4206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416E08-E1C2-0C6F-3B7D-DC993086188E}"/>
              </a:ext>
            </a:extLst>
          </p:cNvPr>
          <p:cNvSpPr txBox="1"/>
          <p:nvPr/>
        </p:nvSpPr>
        <p:spPr>
          <a:xfrm>
            <a:off x="9540541" y="180799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Pseudo-bulk diameter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EDA3C2-E84F-986D-5605-58B58E87629A}"/>
              </a:ext>
            </a:extLst>
          </p:cNvPr>
          <p:cNvCxnSpPr>
            <a:endCxn id="10" idx="1"/>
          </p:cNvCxnSpPr>
          <p:nvPr/>
        </p:nvCxnSpPr>
        <p:spPr>
          <a:xfrm>
            <a:off x="8779808" y="2265198"/>
            <a:ext cx="760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754CC8E-2CC4-7828-1A03-8258006E5EC6}"/>
              </a:ext>
            </a:extLst>
          </p:cNvPr>
          <p:cNvSpPr txBox="1"/>
          <p:nvPr/>
        </p:nvSpPr>
        <p:spPr>
          <a:xfrm>
            <a:off x="4630570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Standard errors are different!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A7B6F8-7090-2BD0-72B1-892DEF8F1099}"/>
              </a:ext>
            </a:extLst>
          </p:cNvPr>
          <p:cNvSpPr/>
          <p:nvPr/>
        </p:nvSpPr>
        <p:spPr>
          <a:xfrm>
            <a:off x="2719352" y="5599734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19E033-F36A-1157-64E0-ACF9C429BC56}"/>
              </a:ext>
            </a:extLst>
          </p:cNvPr>
          <p:cNvSpPr/>
          <p:nvPr/>
        </p:nvSpPr>
        <p:spPr>
          <a:xfrm>
            <a:off x="8500745" y="4685334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8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54DE8B-2B0F-76FF-2D7D-B06D0AFC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we pseudo-bulk by sample?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3CEEF-CB94-0700-5988-E35B19A3F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5307"/>
            <a:ext cx="5387905" cy="4201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AA3C34-198D-25C6-93CA-19BD04298849}"/>
              </a:ext>
            </a:extLst>
          </p:cNvPr>
          <p:cNvSpPr txBox="1"/>
          <p:nvPr/>
        </p:nvSpPr>
        <p:spPr>
          <a:xfrm>
            <a:off x="3074952" y="135079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Two crossed random effects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F4A19-2BA2-6543-A4D5-50201E364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04" y="2265198"/>
            <a:ext cx="5387905" cy="406879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BD74BD-7E8F-B20A-17CD-9DDE84BBE282}"/>
              </a:ext>
            </a:extLst>
          </p:cNvPr>
          <p:cNvCxnSpPr>
            <a:cxnSpLocks/>
          </p:cNvCxnSpPr>
          <p:nvPr/>
        </p:nvCxnSpPr>
        <p:spPr>
          <a:xfrm>
            <a:off x="8789968" y="2610638"/>
            <a:ext cx="760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4B50FA-E1F5-60F8-64DC-BB542103C2AE}"/>
              </a:ext>
            </a:extLst>
          </p:cNvPr>
          <p:cNvSpPr txBox="1"/>
          <p:nvPr/>
        </p:nvSpPr>
        <p:spPr>
          <a:xfrm>
            <a:off x="9550701" y="215343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Pseudo-bulk diameter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DA1967-66A5-220B-6CC5-0E2D8FF30AE1}"/>
              </a:ext>
            </a:extLst>
          </p:cNvPr>
          <p:cNvSpPr/>
          <p:nvPr/>
        </p:nvSpPr>
        <p:spPr>
          <a:xfrm>
            <a:off x="2719352" y="5599734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05D343-AAB5-AD06-D8DB-CB6A2A75604F}"/>
              </a:ext>
            </a:extLst>
          </p:cNvPr>
          <p:cNvSpPr/>
          <p:nvPr/>
        </p:nvSpPr>
        <p:spPr>
          <a:xfrm>
            <a:off x="8208857" y="4949494"/>
            <a:ext cx="711200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C6D15-7C78-69A1-5ADA-54EA353DDB93}"/>
              </a:ext>
            </a:extLst>
          </p:cNvPr>
          <p:cNvSpPr txBox="1"/>
          <p:nvPr/>
        </p:nvSpPr>
        <p:spPr>
          <a:xfrm>
            <a:off x="4255283" y="603567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Standard errors are still different!</a:t>
            </a:r>
          </a:p>
        </p:txBody>
      </p:sp>
    </p:spTree>
    <p:extLst>
      <p:ext uri="{BB962C8B-B14F-4D97-AF65-F5344CB8AC3E}">
        <p14:creationId xmlns:p14="http://schemas.microsoft.com/office/powerpoint/2010/main" val="8808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0F20C-F11F-6677-0CDF-28657526D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583271"/>
          </a:xfrm>
        </p:spPr>
        <p:txBody>
          <a:bodyPr/>
          <a:lstStyle/>
          <a:p>
            <a:r>
              <a:rPr lang="en-US" dirty="0"/>
              <a:t>Experimental design involves two crossed random effects</a:t>
            </a:r>
          </a:p>
          <a:p>
            <a:r>
              <a:rPr lang="en-US" dirty="0"/>
              <a:t>Pseudo-bulking by one of these random effects does not result in the correct estimates of the standard errors</a:t>
            </a:r>
          </a:p>
          <a:p>
            <a:r>
              <a:rPr lang="en-US" dirty="0"/>
              <a:t>LMM does not necessitate defining what the replicates represent while taking into account the correlation in the responses induced by plate and sample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D307B-1587-3EDD-6741-3F0CB1FE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Penicillin</a:t>
            </a:r>
            <a:r>
              <a:rPr lang="en-US" dirty="0"/>
              <a:t> data: conclusions</a:t>
            </a:r>
          </a:p>
        </p:txBody>
      </p:sp>
    </p:spTree>
    <p:extLst>
      <p:ext uri="{BB962C8B-B14F-4D97-AF65-F5344CB8AC3E}">
        <p14:creationId xmlns:p14="http://schemas.microsoft.com/office/powerpoint/2010/main" val="18062623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A91069-3505-9EE7-FB43-AB3399D71E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931" y="1690688"/>
            <a:ext cx="10515600" cy="1163395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00B050"/>
                </a:solidFill>
                <a:effectLst/>
                <a:latin typeface="SF Pro Text"/>
              </a:rPr>
              <a:t>Strength</a:t>
            </a:r>
            <a:r>
              <a:rPr lang="en-US" b="0" i="0" dirty="0">
                <a:solidFill>
                  <a:srgbClr val="000000"/>
                </a:solidFill>
                <a:effectLst/>
                <a:latin typeface="SF Pro Text"/>
              </a:rPr>
              <a:t> of a chemical paste product; its quality depending on the </a:t>
            </a:r>
            <a:r>
              <a:rPr lang="en-US" b="0" i="0" dirty="0">
                <a:solidFill>
                  <a:srgbClr val="0070C0"/>
                </a:solidFill>
                <a:effectLst/>
                <a:latin typeface="SF Pro Text"/>
              </a:rPr>
              <a:t>delivery batch</a:t>
            </a:r>
            <a:r>
              <a:rPr lang="en-US" b="0" i="0" dirty="0">
                <a:solidFill>
                  <a:srgbClr val="000000"/>
                </a:solidFill>
                <a:effectLst/>
                <a:latin typeface="SF Pro Text"/>
              </a:rPr>
              <a:t>, and the </a:t>
            </a:r>
            <a:r>
              <a:rPr lang="en-US" b="0" i="0" dirty="0">
                <a:solidFill>
                  <a:srgbClr val="C00000"/>
                </a:solidFill>
                <a:effectLst/>
                <a:latin typeface="SF Pro Text"/>
              </a:rPr>
              <a:t>cask</a:t>
            </a:r>
            <a:r>
              <a:rPr lang="en-US" b="0" i="0" dirty="0">
                <a:solidFill>
                  <a:srgbClr val="000000"/>
                </a:solidFill>
                <a:effectLst/>
                <a:latin typeface="SF Pro Text"/>
              </a:rPr>
              <a:t>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SF Pro Text"/>
              </a:rPr>
              <a:t>within</a:t>
            </a:r>
            <a:r>
              <a:rPr lang="en-US" b="0" i="0" dirty="0">
                <a:solidFill>
                  <a:srgbClr val="000000"/>
                </a:solidFill>
                <a:effectLst/>
                <a:latin typeface="SF Pro Text"/>
              </a:rPr>
              <a:t> the </a:t>
            </a:r>
            <a:r>
              <a:rPr lang="en-US" b="0" i="0" dirty="0">
                <a:solidFill>
                  <a:srgbClr val="00B0F0"/>
                </a:solidFill>
                <a:effectLst/>
                <a:latin typeface="SF Pro Text"/>
              </a:rPr>
              <a:t>delivery batch</a:t>
            </a:r>
            <a:r>
              <a:rPr lang="en-US" b="0" i="0" dirty="0">
                <a:solidFill>
                  <a:srgbClr val="000000"/>
                </a:solidFill>
                <a:effectLst/>
                <a:latin typeface="SF Pro Text"/>
              </a:rPr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19EE8-8579-7BFD-7524-DF09D876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Pastes</a:t>
            </a:r>
            <a:r>
              <a:rPr lang="en-US" dirty="0"/>
              <a:t>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5E4CB9-C7EF-705F-2D91-75718303C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" y="2926080"/>
            <a:ext cx="3915806" cy="2468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A8A59-62DA-8775-14CE-12F5EC4A0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50" y="1964690"/>
            <a:ext cx="55753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511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3D9CAC-1205-CFD8-8942-5FC9D87DB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997231"/>
          </a:xfrm>
        </p:spPr>
        <p:txBody>
          <a:bodyPr/>
          <a:lstStyle/>
          <a:p>
            <a:r>
              <a:rPr lang="en-US" dirty="0"/>
              <a:t>What should be regard as replicates?</a:t>
            </a:r>
          </a:p>
          <a:p>
            <a:pPr lvl="1"/>
            <a:r>
              <a:rPr lang="en-US" dirty="0"/>
              <a:t>Individual observations?</a:t>
            </a:r>
          </a:p>
          <a:p>
            <a:pPr lvl="1"/>
            <a:r>
              <a:rPr lang="en-US" dirty="0"/>
              <a:t>Individual batches?</a:t>
            </a:r>
          </a:p>
          <a:p>
            <a:pPr lvl="1"/>
            <a:r>
              <a:rPr lang="en-US" dirty="0"/>
              <a:t>Individual casks?</a:t>
            </a:r>
          </a:p>
          <a:p>
            <a:r>
              <a:rPr lang="en-US" dirty="0"/>
              <a:t>Casks are not independent of batches</a:t>
            </a:r>
          </a:p>
          <a:p>
            <a:r>
              <a:rPr lang="en-US" dirty="0"/>
              <a:t>Similarly, in cellular assays responses measured in wells are dependent on the plates from which they were measured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9FD30-4A35-7A9F-C091-0080DFD2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Pastes</a:t>
            </a:r>
            <a:r>
              <a:rPr lang="en-US" dirty="0"/>
              <a:t>: We would like to estimate the mean strength </a:t>
            </a:r>
          </a:p>
        </p:txBody>
      </p:sp>
    </p:spTree>
    <p:extLst>
      <p:ext uri="{BB962C8B-B14F-4D97-AF65-F5344CB8AC3E}">
        <p14:creationId xmlns:p14="http://schemas.microsoft.com/office/powerpoint/2010/main" val="26550299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FC24BC-74EA-FDD6-1F6F-988698CA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Pastes</a:t>
            </a:r>
            <a:r>
              <a:rPr lang="en-US" dirty="0"/>
              <a:t>: LMM vs LM implementation to estimate mean strength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249BE-7B5B-5AF2-4B82-04BC6DCC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92" y="2082800"/>
            <a:ext cx="4791644" cy="4663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ACE5B6-BCF8-95AF-DDAE-2AE69721E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690" y="2082800"/>
            <a:ext cx="5313894" cy="3488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FE0E0C-018E-D166-33A6-95973908DC6F}"/>
              </a:ext>
            </a:extLst>
          </p:cNvPr>
          <p:cNvSpPr txBox="1"/>
          <p:nvPr/>
        </p:nvSpPr>
        <p:spPr>
          <a:xfrm>
            <a:off x="1320800" y="142954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LMM implementation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5A5BE-9F81-C7ED-798C-2C431955986F}"/>
              </a:ext>
            </a:extLst>
          </p:cNvPr>
          <p:cNvSpPr txBox="1"/>
          <p:nvPr/>
        </p:nvSpPr>
        <p:spPr>
          <a:xfrm>
            <a:off x="6827520" y="142954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LM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DCBFD-2A54-0AD3-0390-4E6DF51A8E93}"/>
              </a:ext>
            </a:extLst>
          </p:cNvPr>
          <p:cNvSpPr txBox="1"/>
          <p:nvPr/>
        </p:nvSpPr>
        <p:spPr>
          <a:xfrm>
            <a:off x="3403914" y="194468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Two nested random effects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3F3BB-AD34-5B91-CC12-5BB69F7C4F72}"/>
              </a:ext>
            </a:extLst>
          </p:cNvPr>
          <p:cNvSpPr txBox="1"/>
          <p:nvPr/>
        </p:nvSpPr>
        <p:spPr>
          <a:xfrm>
            <a:off x="5477866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Standard errors are different!</a:t>
            </a:r>
          </a:p>
        </p:txBody>
      </p:sp>
    </p:spTree>
    <p:extLst>
      <p:ext uri="{BB962C8B-B14F-4D97-AF65-F5344CB8AC3E}">
        <p14:creationId xmlns:p14="http://schemas.microsoft.com/office/powerpoint/2010/main" val="362628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FC24BC-74EA-FDD6-1F6F-988698CA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Pastes</a:t>
            </a:r>
            <a:r>
              <a:rPr lang="en-US" dirty="0"/>
              <a:t>: Correct vs Incorrect LMM implementation to estimate mean strength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249BE-7B5B-5AF2-4B82-04BC6DCC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92" y="2082800"/>
            <a:ext cx="4791644" cy="4663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FE0E0C-018E-D166-33A6-95973908DC6F}"/>
              </a:ext>
            </a:extLst>
          </p:cNvPr>
          <p:cNvSpPr txBox="1"/>
          <p:nvPr/>
        </p:nvSpPr>
        <p:spPr>
          <a:xfrm>
            <a:off x="1320800" y="142954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Correct implementation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5A5BE-9F81-C7ED-798C-2C431955986F}"/>
              </a:ext>
            </a:extLst>
          </p:cNvPr>
          <p:cNvSpPr txBox="1"/>
          <p:nvPr/>
        </p:nvSpPr>
        <p:spPr>
          <a:xfrm>
            <a:off x="6827520" y="142954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>
                <a:latin typeface="Helvetica" charset="0"/>
                <a:ea typeface="Times New Roman" charset="0"/>
                <a:cs typeface="Arial" charset="0"/>
              </a:rPr>
              <a:t>Incorrect implementation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DCBFD-2A54-0AD3-0390-4E6DF51A8E93}"/>
              </a:ext>
            </a:extLst>
          </p:cNvPr>
          <p:cNvSpPr txBox="1"/>
          <p:nvPr/>
        </p:nvSpPr>
        <p:spPr>
          <a:xfrm>
            <a:off x="3403914" y="194468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Two nested random effects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730BF-F340-E9B1-068F-2B45FB357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136" y="2082800"/>
            <a:ext cx="5329102" cy="4558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92E1BC-95EC-8E63-77C6-378813E7F223}"/>
              </a:ext>
            </a:extLst>
          </p:cNvPr>
          <p:cNvSpPr txBox="1"/>
          <p:nvPr/>
        </p:nvSpPr>
        <p:spPr>
          <a:xfrm>
            <a:off x="7851742" y="194770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Nested random effects treated as crossed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198EE0-A027-EEDD-FE64-BA45F77A4C31}"/>
              </a:ext>
            </a:extLst>
          </p:cNvPr>
          <p:cNvSpPr txBox="1"/>
          <p:nvPr/>
        </p:nvSpPr>
        <p:spPr>
          <a:xfrm>
            <a:off x="4753123" y="622395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Standard errors and Variance estimates are different!</a:t>
            </a:r>
          </a:p>
        </p:txBody>
      </p:sp>
    </p:spTree>
    <p:extLst>
      <p:ext uri="{BB962C8B-B14F-4D97-AF65-F5344CB8AC3E}">
        <p14:creationId xmlns:p14="http://schemas.microsoft.com/office/powerpoint/2010/main" val="26909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EC8C18-218A-944A-9443-BCB9F7F6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assays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419CBF1-02C0-0940-8F04-D4B58C70FF78}"/>
              </a:ext>
            </a:extLst>
          </p:cNvPr>
          <p:cNvGrpSpPr/>
          <p:nvPr/>
        </p:nvGrpSpPr>
        <p:grpSpPr>
          <a:xfrm>
            <a:off x="3053718" y="2486753"/>
            <a:ext cx="6147431" cy="3247297"/>
            <a:chOff x="1263019" y="524603"/>
            <a:chExt cx="4207442" cy="222956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04937F5-00F2-414F-A628-D6C7FBB07C4D}"/>
                </a:ext>
              </a:extLst>
            </p:cNvPr>
            <p:cNvSpPr/>
            <p:nvPr/>
          </p:nvSpPr>
          <p:spPr>
            <a:xfrm>
              <a:off x="1998002" y="524603"/>
              <a:ext cx="1167319" cy="321013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Experiment1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93E7F9F-5DC2-3E4A-9757-099E7359F467}"/>
                </a:ext>
              </a:extLst>
            </p:cNvPr>
            <p:cNvSpPr/>
            <p:nvPr/>
          </p:nvSpPr>
          <p:spPr>
            <a:xfrm>
              <a:off x="3687372" y="524603"/>
              <a:ext cx="1167319" cy="321013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Experiment2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C8A5557-2141-654D-AD2D-9A9B38511593}"/>
                </a:ext>
              </a:extLst>
            </p:cNvPr>
            <p:cNvSpPr/>
            <p:nvPr/>
          </p:nvSpPr>
          <p:spPr>
            <a:xfrm>
              <a:off x="1479193" y="1143930"/>
              <a:ext cx="713361" cy="32101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Plate 1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3E4DFED-EC87-0747-8685-BCDB4CDB8636}"/>
                </a:ext>
              </a:extLst>
            </p:cNvPr>
            <p:cNvSpPr/>
            <p:nvPr/>
          </p:nvSpPr>
          <p:spPr>
            <a:xfrm>
              <a:off x="2451960" y="1143929"/>
              <a:ext cx="713361" cy="32101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Plate 2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760BB94-DE5B-B146-8A7C-1C1FF44DE54A}"/>
                </a:ext>
              </a:extLst>
            </p:cNvPr>
            <p:cNvSpPr/>
            <p:nvPr/>
          </p:nvSpPr>
          <p:spPr>
            <a:xfrm>
              <a:off x="3434455" y="1143930"/>
              <a:ext cx="713361" cy="32101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Plate 3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24E50DA-C67F-934B-B7FA-C420EA9CCAC0}"/>
                </a:ext>
              </a:extLst>
            </p:cNvPr>
            <p:cNvSpPr/>
            <p:nvPr/>
          </p:nvSpPr>
          <p:spPr>
            <a:xfrm>
              <a:off x="4407222" y="1143929"/>
              <a:ext cx="713361" cy="32101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Plate 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0B8335F-2054-8D4F-95AC-E2D7C00A3B7A}"/>
                </a:ext>
              </a:extLst>
            </p:cNvPr>
            <p:cNvSpPr/>
            <p:nvPr/>
          </p:nvSpPr>
          <p:spPr>
            <a:xfrm>
              <a:off x="1368622" y="21591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2BA579-1612-B044-AAD7-7E768D8FB29B}"/>
                </a:ext>
              </a:extLst>
            </p:cNvPr>
            <p:cNvSpPr/>
            <p:nvPr/>
          </p:nvSpPr>
          <p:spPr>
            <a:xfrm>
              <a:off x="1479193" y="209885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657739-F63E-2746-9D09-F692E5B7B900}"/>
                </a:ext>
              </a:extLst>
            </p:cNvPr>
            <p:cNvSpPr/>
            <p:nvPr/>
          </p:nvSpPr>
          <p:spPr>
            <a:xfrm>
              <a:off x="1433795" y="221882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F1340D1-6E55-E144-942A-BE864D67AD5D}"/>
                </a:ext>
              </a:extLst>
            </p:cNvPr>
            <p:cNvSpPr/>
            <p:nvPr/>
          </p:nvSpPr>
          <p:spPr>
            <a:xfrm>
              <a:off x="1511941" y="219596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55D711-8ADD-6C4D-BA3A-39E6B46B8B43}"/>
                </a:ext>
              </a:extLst>
            </p:cNvPr>
            <p:cNvSpPr/>
            <p:nvPr/>
          </p:nvSpPr>
          <p:spPr>
            <a:xfrm>
              <a:off x="1271022" y="211725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554D29A-B65E-7349-805E-F58F1114FABD}"/>
                </a:ext>
              </a:extLst>
            </p:cNvPr>
            <p:cNvSpPr/>
            <p:nvPr/>
          </p:nvSpPr>
          <p:spPr>
            <a:xfrm>
              <a:off x="1754486" y="2175375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9631D57-B4BF-0A4D-AEC1-079DA8DDC86F}"/>
                </a:ext>
              </a:extLst>
            </p:cNvPr>
            <p:cNvSpPr/>
            <p:nvPr/>
          </p:nvSpPr>
          <p:spPr>
            <a:xfrm>
              <a:off x="1865057" y="2115066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E96190F-31A8-C34E-9E4C-B18C1CE51742}"/>
                </a:ext>
              </a:extLst>
            </p:cNvPr>
            <p:cNvSpPr/>
            <p:nvPr/>
          </p:nvSpPr>
          <p:spPr>
            <a:xfrm>
              <a:off x="1819659" y="2235031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F22AB2-9B47-9642-AF04-A275BCD10545}"/>
                </a:ext>
              </a:extLst>
            </p:cNvPr>
            <p:cNvSpPr/>
            <p:nvPr/>
          </p:nvSpPr>
          <p:spPr>
            <a:xfrm>
              <a:off x="1897805" y="2212171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83F2050-1F96-974C-8603-EF7059B06810}"/>
                </a:ext>
              </a:extLst>
            </p:cNvPr>
            <p:cNvSpPr/>
            <p:nvPr/>
          </p:nvSpPr>
          <p:spPr>
            <a:xfrm>
              <a:off x="1656886" y="2133464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028810-ADDB-4C49-BFD6-0D54B1EB6315}"/>
                </a:ext>
              </a:extLst>
            </p:cNvPr>
            <p:cNvSpPr/>
            <p:nvPr/>
          </p:nvSpPr>
          <p:spPr>
            <a:xfrm>
              <a:off x="2153321" y="2185104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393A059-E96C-894D-A94E-ABC13884C745}"/>
                </a:ext>
              </a:extLst>
            </p:cNvPr>
            <p:cNvSpPr/>
            <p:nvPr/>
          </p:nvSpPr>
          <p:spPr>
            <a:xfrm>
              <a:off x="2263892" y="2124795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E71A9B6-E497-BE44-82E1-D20B3B4A4631}"/>
                </a:ext>
              </a:extLst>
            </p:cNvPr>
            <p:cNvSpPr/>
            <p:nvPr/>
          </p:nvSpPr>
          <p:spPr>
            <a:xfrm>
              <a:off x="2218494" y="2244760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C35CFAD-AB33-BF45-86F9-23418FFBA907}"/>
                </a:ext>
              </a:extLst>
            </p:cNvPr>
            <p:cNvSpPr/>
            <p:nvPr/>
          </p:nvSpPr>
          <p:spPr>
            <a:xfrm>
              <a:off x="2296640" y="2221900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62AEB85-7209-0D49-9B8F-166D83B1623E}"/>
                </a:ext>
              </a:extLst>
            </p:cNvPr>
            <p:cNvSpPr/>
            <p:nvPr/>
          </p:nvSpPr>
          <p:spPr>
            <a:xfrm>
              <a:off x="2055721" y="2143193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1069B4A-99CC-1448-9E1E-D7E9C63D7A5D}"/>
                </a:ext>
              </a:extLst>
            </p:cNvPr>
            <p:cNvSpPr/>
            <p:nvPr/>
          </p:nvSpPr>
          <p:spPr>
            <a:xfrm>
              <a:off x="2464608" y="262285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3CECED4-2B27-1643-B9D2-6D48F184607A}"/>
                </a:ext>
              </a:extLst>
            </p:cNvPr>
            <p:cNvSpPr/>
            <p:nvPr/>
          </p:nvSpPr>
          <p:spPr>
            <a:xfrm>
              <a:off x="2575179" y="25625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7435BFF-8574-F14C-88FE-456314905ED3}"/>
                </a:ext>
              </a:extLst>
            </p:cNvPr>
            <p:cNvSpPr/>
            <p:nvPr/>
          </p:nvSpPr>
          <p:spPr>
            <a:xfrm>
              <a:off x="2529781" y="268250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E2F0F1E-AC09-7B44-803E-4AD1D856C512}"/>
                </a:ext>
              </a:extLst>
            </p:cNvPr>
            <p:cNvSpPr/>
            <p:nvPr/>
          </p:nvSpPr>
          <p:spPr>
            <a:xfrm>
              <a:off x="2607927" y="26596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2AF735A-3B56-8D4E-A8A2-5DA725F135B7}"/>
                </a:ext>
              </a:extLst>
            </p:cNvPr>
            <p:cNvSpPr/>
            <p:nvPr/>
          </p:nvSpPr>
          <p:spPr>
            <a:xfrm>
              <a:off x="2367008" y="258094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254E289-E3B9-774D-A6E4-FFA4B887334F}"/>
                </a:ext>
              </a:extLst>
            </p:cNvPr>
            <p:cNvSpPr/>
            <p:nvPr/>
          </p:nvSpPr>
          <p:spPr>
            <a:xfrm>
              <a:off x="2850472" y="2639062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3C22B93-842B-9149-A785-2ADFF486D2AB}"/>
                </a:ext>
              </a:extLst>
            </p:cNvPr>
            <p:cNvSpPr/>
            <p:nvPr/>
          </p:nvSpPr>
          <p:spPr>
            <a:xfrm>
              <a:off x="2961043" y="2578753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AC6746F-8229-9747-A919-46564917EEEF}"/>
                </a:ext>
              </a:extLst>
            </p:cNvPr>
            <p:cNvSpPr/>
            <p:nvPr/>
          </p:nvSpPr>
          <p:spPr>
            <a:xfrm>
              <a:off x="2915645" y="2698718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51BA8DB-D2F5-0948-9FCB-24A782C395EE}"/>
                </a:ext>
              </a:extLst>
            </p:cNvPr>
            <p:cNvSpPr/>
            <p:nvPr/>
          </p:nvSpPr>
          <p:spPr>
            <a:xfrm>
              <a:off x="2993791" y="2675858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F81835E-84EE-F84C-9CDD-FAD06423FF56}"/>
                </a:ext>
              </a:extLst>
            </p:cNvPr>
            <p:cNvSpPr/>
            <p:nvPr/>
          </p:nvSpPr>
          <p:spPr>
            <a:xfrm>
              <a:off x="2752872" y="2597151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C89DF78-657A-5947-AEDB-018A475FAB86}"/>
                </a:ext>
              </a:extLst>
            </p:cNvPr>
            <p:cNvSpPr/>
            <p:nvPr/>
          </p:nvSpPr>
          <p:spPr>
            <a:xfrm>
              <a:off x="3249307" y="2648791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B6093E0-AF93-484A-AD26-B4F4589B8BA4}"/>
                </a:ext>
              </a:extLst>
            </p:cNvPr>
            <p:cNvSpPr/>
            <p:nvPr/>
          </p:nvSpPr>
          <p:spPr>
            <a:xfrm>
              <a:off x="3359878" y="2588482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80ACB3D-15BC-7E49-83A1-B867FAAEABF7}"/>
                </a:ext>
              </a:extLst>
            </p:cNvPr>
            <p:cNvSpPr/>
            <p:nvPr/>
          </p:nvSpPr>
          <p:spPr>
            <a:xfrm>
              <a:off x="3314480" y="2708447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BA05ADB-A56E-9E46-A997-2DF0DF6072FE}"/>
                </a:ext>
              </a:extLst>
            </p:cNvPr>
            <p:cNvSpPr/>
            <p:nvPr/>
          </p:nvSpPr>
          <p:spPr>
            <a:xfrm>
              <a:off x="3392626" y="2685587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9B83D13-68A8-6B45-929F-75959F447738}"/>
                </a:ext>
              </a:extLst>
            </p:cNvPr>
            <p:cNvSpPr/>
            <p:nvPr/>
          </p:nvSpPr>
          <p:spPr>
            <a:xfrm>
              <a:off x="3151707" y="2606880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BC8347D-4A48-3942-B111-315F92D6E4AD}"/>
                </a:ext>
              </a:extLst>
            </p:cNvPr>
            <p:cNvSpPr/>
            <p:nvPr/>
          </p:nvSpPr>
          <p:spPr>
            <a:xfrm>
              <a:off x="3343019" y="215916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512733-17A0-0A41-8BD7-955D22EAA299}"/>
                </a:ext>
              </a:extLst>
            </p:cNvPr>
            <p:cNvSpPr/>
            <p:nvPr/>
          </p:nvSpPr>
          <p:spPr>
            <a:xfrm>
              <a:off x="3453590" y="209885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61D753A-9B77-8141-B19E-5F0F085CE751}"/>
                </a:ext>
              </a:extLst>
            </p:cNvPr>
            <p:cNvSpPr/>
            <p:nvPr/>
          </p:nvSpPr>
          <p:spPr>
            <a:xfrm>
              <a:off x="3408192" y="221882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310A58-AF2B-954A-B5F6-AB8FEE8269EF}"/>
                </a:ext>
              </a:extLst>
            </p:cNvPr>
            <p:cNvSpPr/>
            <p:nvPr/>
          </p:nvSpPr>
          <p:spPr>
            <a:xfrm>
              <a:off x="3486338" y="219596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4396D17-CFAE-A74B-AF0B-CD6B724A41C2}"/>
                </a:ext>
              </a:extLst>
            </p:cNvPr>
            <p:cNvSpPr/>
            <p:nvPr/>
          </p:nvSpPr>
          <p:spPr>
            <a:xfrm>
              <a:off x="3245419" y="211725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39A819B-3E10-654D-BEDF-DC24905C0808}"/>
                </a:ext>
              </a:extLst>
            </p:cNvPr>
            <p:cNvSpPr/>
            <p:nvPr/>
          </p:nvSpPr>
          <p:spPr>
            <a:xfrm>
              <a:off x="3728883" y="2175375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213B34F-B52A-434F-8F4A-B5A31E98BC4A}"/>
                </a:ext>
              </a:extLst>
            </p:cNvPr>
            <p:cNvSpPr/>
            <p:nvPr/>
          </p:nvSpPr>
          <p:spPr>
            <a:xfrm>
              <a:off x="3839454" y="2115066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9A7A546-81BA-5445-8430-1CCB0D4C1713}"/>
                </a:ext>
              </a:extLst>
            </p:cNvPr>
            <p:cNvSpPr/>
            <p:nvPr/>
          </p:nvSpPr>
          <p:spPr>
            <a:xfrm>
              <a:off x="3794056" y="2235031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60082A3-73FD-4943-8396-EB92D91B83A7}"/>
                </a:ext>
              </a:extLst>
            </p:cNvPr>
            <p:cNvSpPr/>
            <p:nvPr/>
          </p:nvSpPr>
          <p:spPr>
            <a:xfrm>
              <a:off x="3872202" y="2212171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4512EDE-9B10-E94D-A2E8-401149F54AFE}"/>
                </a:ext>
              </a:extLst>
            </p:cNvPr>
            <p:cNvSpPr/>
            <p:nvPr/>
          </p:nvSpPr>
          <p:spPr>
            <a:xfrm>
              <a:off x="3631283" y="2133464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1D3E1D5-DE66-BC43-B6C9-A7C8F9E8D329}"/>
                </a:ext>
              </a:extLst>
            </p:cNvPr>
            <p:cNvSpPr/>
            <p:nvPr/>
          </p:nvSpPr>
          <p:spPr>
            <a:xfrm>
              <a:off x="4127718" y="2185104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CC83444-EF9B-0446-BB9E-D6030B7EAFE2}"/>
                </a:ext>
              </a:extLst>
            </p:cNvPr>
            <p:cNvSpPr/>
            <p:nvPr/>
          </p:nvSpPr>
          <p:spPr>
            <a:xfrm>
              <a:off x="4238289" y="2124795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C2DA8C5-396F-F542-B1E5-76EFFA26082F}"/>
                </a:ext>
              </a:extLst>
            </p:cNvPr>
            <p:cNvSpPr/>
            <p:nvPr/>
          </p:nvSpPr>
          <p:spPr>
            <a:xfrm>
              <a:off x="4192891" y="2244760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408B734-2F01-5E47-889D-19EBA3BBA8CD}"/>
                </a:ext>
              </a:extLst>
            </p:cNvPr>
            <p:cNvSpPr/>
            <p:nvPr/>
          </p:nvSpPr>
          <p:spPr>
            <a:xfrm>
              <a:off x="4271037" y="2221900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A9508F0-7443-FF4C-A53E-8DCE7D8CEB2A}"/>
                </a:ext>
              </a:extLst>
            </p:cNvPr>
            <p:cNvSpPr/>
            <p:nvPr/>
          </p:nvSpPr>
          <p:spPr>
            <a:xfrm>
              <a:off x="4030118" y="2143193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2BD6AAB-5DD8-DB44-90A6-EEE5B4DEDF83}"/>
                </a:ext>
              </a:extLst>
            </p:cNvPr>
            <p:cNvSpPr/>
            <p:nvPr/>
          </p:nvSpPr>
          <p:spPr>
            <a:xfrm>
              <a:off x="4439005" y="262285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5375FD1-B3DD-5A47-9F67-73A93B82CEC4}"/>
                </a:ext>
              </a:extLst>
            </p:cNvPr>
            <p:cNvSpPr/>
            <p:nvPr/>
          </p:nvSpPr>
          <p:spPr>
            <a:xfrm>
              <a:off x="4549576" y="25625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1325826-73CC-4543-84E7-FE759A7463B1}"/>
                </a:ext>
              </a:extLst>
            </p:cNvPr>
            <p:cNvSpPr/>
            <p:nvPr/>
          </p:nvSpPr>
          <p:spPr>
            <a:xfrm>
              <a:off x="4504178" y="268250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CEB30F4-EF56-A340-B01E-95D5EE764742}"/>
                </a:ext>
              </a:extLst>
            </p:cNvPr>
            <p:cNvSpPr/>
            <p:nvPr/>
          </p:nvSpPr>
          <p:spPr>
            <a:xfrm>
              <a:off x="4582324" y="26596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D999D88-F731-6A49-80A1-AC774C67E530}"/>
                </a:ext>
              </a:extLst>
            </p:cNvPr>
            <p:cNvSpPr/>
            <p:nvPr/>
          </p:nvSpPr>
          <p:spPr>
            <a:xfrm>
              <a:off x="4341405" y="258094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B1A0DED-3411-134A-A55F-08FB5F3CF622}"/>
                </a:ext>
              </a:extLst>
            </p:cNvPr>
            <p:cNvSpPr/>
            <p:nvPr/>
          </p:nvSpPr>
          <p:spPr>
            <a:xfrm>
              <a:off x="4824869" y="2639062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6C76A78-DE83-9645-8394-FBD13B794E20}"/>
                </a:ext>
              </a:extLst>
            </p:cNvPr>
            <p:cNvSpPr/>
            <p:nvPr/>
          </p:nvSpPr>
          <p:spPr>
            <a:xfrm>
              <a:off x="4935440" y="2578753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5AF431D-DDD0-9246-8306-2A6314F8AF1E}"/>
                </a:ext>
              </a:extLst>
            </p:cNvPr>
            <p:cNvSpPr/>
            <p:nvPr/>
          </p:nvSpPr>
          <p:spPr>
            <a:xfrm>
              <a:off x="4890042" y="2698718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9B08BF2-73D9-824F-BC9D-73CB57829F1A}"/>
                </a:ext>
              </a:extLst>
            </p:cNvPr>
            <p:cNvSpPr/>
            <p:nvPr/>
          </p:nvSpPr>
          <p:spPr>
            <a:xfrm>
              <a:off x="4968188" y="2675858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0A1B615-3B55-2241-80D8-95E4B2937C93}"/>
                </a:ext>
              </a:extLst>
            </p:cNvPr>
            <p:cNvSpPr/>
            <p:nvPr/>
          </p:nvSpPr>
          <p:spPr>
            <a:xfrm>
              <a:off x="4727269" y="2597151"/>
              <a:ext cx="45719" cy="4571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496E2F5-C534-6E47-9C85-0E1C852691F3}"/>
                </a:ext>
              </a:extLst>
            </p:cNvPr>
            <p:cNvSpPr/>
            <p:nvPr/>
          </p:nvSpPr>
          <p:spPr>
            <a:xfrm>
              <a:off x="5223704" y="2648791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3429D7D-DA75-7C4E-A7C2-5089524BCE4A}"/>
                </a:ext>
              </a:extLst>
            </p:cNvPr>
            <p:cNvSpPr/>
            <p:nvPr/>
          </p:nvSpPr>
          <p:spPr>
            <a:xfrm>
              <a:off x="5334275" y="2588482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AD3F4C5-49B5-3A40-9EAA-BF89B8D91936}"/>
                </a:ext>
              </a:extLst>
            </p:cNvPr>
            <p:cNvSpPr/>
            <p:nvPr/>
          </p:nvSpPr>
          <p:spPr>
            <a:xfrm>
              <a:off x="5288877" y="2708447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AD1D2DB-122D-D34D-BD4C-884D9AC105ED}"/>
                </a:ext>
              </a:extLst>
            </p:cNvPr>
            <p:cNvSpPr/>
            <p:nvPr/>
          </p:nvSpPr>
          <p:spPr>
            <a:xfrm>
              <a:off x="5367023" y="2685587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DB9849C-956A-CD4A-81FF-5E06D1CD3972}"/>
                </a:ext>
              </a:extLst>
            </p:cNvPr>
            <p:cNvSpPr/>
            <p:nvPr/>
          </p:nvSpPr>
          <p:spPr>
            <a:xfrm>
              <a:off x="5126104" y="2606880"/>
              <a:ext cx="4571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8B3038D-6CAA-774E-A978-9D49277ECDD9}"/>
                </a:ext>
              </a:extLst>
            </p:cNvPr>
            <p:cNvCxnSpPr>
              <a:stCxn id="5" idx="2"/>
            </p:cNvCxnSpPr>
            <p:nvPr/>
          </p:nvCxnSpPr>
          <p:spPr>
            <a:xfrm flipH="1">
              <a:off x="1998002" y="845616"/>
              <a:ext cx="583660" cy="2983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89973FA-F0A5-424E-8D7E-85CB7F59C889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581662" y="845616"/>
              <a:ext cx="226979" cy="298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52D09E3-6145-1A40-B026-3540D217F4AD}"/>
                </a:ext>
              </a:extLst>
            </p:cNvPr>
            <p:cNvCxnSpPr/>
            <p:nvPr/>
          </p:nvCxnSpPr>
          <p:spPr>
            <a:xfrm flipH="1">
              <a:off x="3804113" y="832653"/>
              <a:ext cx="583660" cy="2983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506DAB5-1AAB-7146-9938-D96F53251C1B}"/>
                </a:ext>
              </a:extLst>
            </p:cNvPr>
            <p:cNvCxnSpPr>
              <a:cxnSpLocks/>
            </p:cNvCxnSpPr>
            <p:nvPr/>
          </p:nvCxnSpPr>
          <p:spPr>
            <a:xfrm>
              <a:off x="4387773" y="832653"/>
              <a:ext cx="226979" cy="298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78765307-C95C-E84B-A7CC-314C685D9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0205" y="1470132"/>
              <a:ext cx="68070" cy="2931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7A5E85F-EF9B-0F45-9ABB-BC85FB4C0B90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2808641" y="1464942"/>
              <a:ext cx="32427" cy="755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22A95B6-306C-224B-B9F4-FC81AF24D7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71368" y="1488116"/>
              <a:ext cx="68070" cy="2931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C1435A2-FF13-824A-929A-F0178F17FD2F}"/>
                </a:ext>
              </a:extLst>
            </p:cNvPr>
            <p:cNvCxnSpPr>
              <a:cxnSpLocks/>
            </p:cNvCxnSpPr>
            <p:nvPr/>
          </p:nvCxnSpPr>
          <p:spPr>
            <a:xfrm>
              <a:off x="4779804" y="1482926"/>
              <a:ext cx="32427" cy="755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E59FB774-EBCB-824F-8770-1EE72240E65E}"/>
                </a:ext>
              </a:extLst>
            </p:cNvPr>
            <p:cNvSpPr/>
            <p:nvPr/>
          </p:nvSpPr>
          <p:spPr>
            <a:xfrm>
              <a:off x="1263019" y="1760797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CL1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1328099-040B-7A4A-BE9D-C431B1AD9540}"/>
                </a:ext>
              </a:extLst>
            </p:cNvPr>
            <p:cNvSpPr/>
            <p:nvPr/>
          </p:nvSpPr>
          <p:spPr>
            <a:xfrm>
              <a:off x="1626185" y="1760797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CL 2</a:t>
              </a: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5B1FBE9D-D937-EB4B-BFA5-1E378F4287AC}"/>
                </a:ext>
              </a:extLst>
            </p:cNvPr>
            <p:cNvSpPr/>
            <p:nvPr/>
          </p:nvSpPr>
          <p:spPr>
            <a:xfrm>
              <a:off x="2018534" y="1759170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CL3</a:t>
              </a: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4A74316C-FB7C-4B44-9311-7632D2ACA645}"/>
                </a:ext>
              </a:extLst>
            </p:cNvPr>
            <p:cNvSpPr/>
            <p:nvPr/>
          </p:nvSpPr>
          <p:spPr>
            <a:xfrm>
              <a:off x="2303882" y="2217989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CL 4</a:t>
              </a:r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C2E7F1D3-1412-C047-81A1-2946D753FDFB}"/>
                </a:ext>
              </a:extLst>
            </p:cNvPr>
            <p:cNvSpPr/>
            <p:nvPr/>
          </p:nvSpPr>
          <p:spPr>
            <a:xfrm>
              <a:off x="2667048" y="2217989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CL 5</a:t>
              </a: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BBA01DCC-75DE-E34C-AAA6-C86D9EC597EE}"/>
                </a:ext>
              </a:extLst>
            </p:cNvPr>
            <p:cNvSpPr/>
            <p:nvPr/>
          </p:nvSpPr>
          <p:spPr>
            <a:xfrm>
              <a:off x="3059397" y="2216362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CL6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3C1249FE-75D7-494B-9080-6E4123670409}"/>
                </a:ext>
              </a:extLst>
            </p:cNvPr>
            <p:cNvSpPr/>
            <p:nvPr/>
          </p:nvSpPr>
          <p:spPr>
            <a:xfrm>
              <a:off x="3272007" y="1769899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CL1</a:t>
              </a:r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682A8E81-882C-8043-A14D-1840C48018FA}"/>
                </a:ext>
              </a:extLst>
            </p:cNvPr>
            <p:cNvSpPr/>
            <p:nvPr/>
          </p:nvSpPr>
          <p:spPr>
            <a:xfrm>
              <a:off x="3635173" y="1769899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CL 2</a:t>
              </a:r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CD6129E8-0BF8-FA42-97E8-9C2CF5259255}"/>
                </a:ext>
              </a:extLst>
            </p:cNvPr>
            <p:cNvSpPr/>
            <p:nvPr/>
          </p:nvSpPr>
          <p:spPr>
            <a:xfrm>
              <a:off x="4027522" y="1768272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CL3</a:t>
              </a: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F97AC536-A421-694E-B8C7-F549C004AD14}"/>
                </a:ext>
              </a:extLst>
            </p:cNvPr>
            <p:cNvSpPr/>
            <p:nvPr/>
          </p:nvSpPr>
          <p:spPr>
            <a:xfrm>
              <a:off x="4312870" y="2227091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CL 4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F961DC3E-A6D7-144F-B415-6BF45D54EA45}"/>
                </a:ext>
              </a:extLst>
            </p:cNvPr>
            <p:cNvSpPr/>
            <p:nvPr/>
          </p:nvSpPr>
          <p:spPr>
            <a:xfrm>
              <a:off x="4676036" y="2227091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CL 5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78540F95-D693-F242-A15A-79F22408BF89}"/>
                </a:ext>
              </a:extLst>
            </p:cNvPr>
            <p:cNvSpPr/>
            <p:nvPr/>
          </p:nvSpPr>
          <p:spPr>
            <a:xfrm>
              <a:off x="5068385" y="2225464"/>
              <a:ext cx="402076" cy="32101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CL6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2810ADCA-7CA9-6840-A2B3-0F2DCC80195C}"/>
              </a:ext>
            </a:extLst>
          </p:cNvPr>
          <p:cNvSpPr txBox="1"/>
          <p:nvPr/>
        </p:nvSpPr>
        <p:spPr>
          <a:xfrm>
            <a:off x="9934575" y="62547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Min-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Gyoung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Shin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ED61AA2-3449-A44E-A309-B589D86B405B}"/>
              </a:ext>
            </a:extLst>
          </p:cNvPr>
          <p:cNvSpPr txBox="1"/>
          <p:nvPr/>
        </p:nvSpPr>
        <p:spPr>
          <a:xfrm>
            <a:off x="9277350" y="441642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charset="0"/>
                <a:ea typeface="Times New Roman" charset="0"/>
                <a:cs typeface="Arial" charset="0"/>
              </a:rPr>
              <a:t>CL: Cell Line</a:t>
            </a:r>
          </a:p>
        </p:txBody>
      </p:sp>
    </p:spTree>
    <p:extLst>
      <p:ext uri="{BB962C8B-B14F-4D97-AF65-F5344CB8AC3E}">
        <p14:creationId xmlns:p14="http://schemas.microsoft.com/office/powerpoint/2010/main" val="39679846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0F20C-F11F-6677-0CDF-28657526D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971070"/>
          </a:xfrm>
        </p:spPr>
        <p:txBody>
          <a:bodyPr/>
          <a:lstStyle/>
          <a:p>
            <a:r>
              <a:rPr lang="en-US" dirty="0"/>
              <a:t>Hierarchical experimental design involves two nested random effects</a:t>
            </a:r>
          </a:p>
          <a:p>
            <a:r>
              <a:rPr lang="en-US" dirty="0"/>
              <a:t>LMM does not necessitate defining what the replicates represent while taking into account the correlation in the responses induced by batch and casks within a batch</a:t>
            </a:r>
          </a:p>
          <a:p>
            <a:r>
              <a:rPr lang="en-US" dirty="0"/>
              <a:t>Need to correctly specify the hierarchical nature of the design in the LMM specification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D307B-1587-3EDD-6741-3F0CB1FE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Pastes</a:t>
            </a:r>
            <a:r>
              <a:rPr lang="en-US" dirty="0"/>
              <a:t> data: conclusions</a:t>
            </a:r>
          </a:p>
        </p:txBody>
      </p:sp>
    </p:spTree>
    <p:extLst>
      <p:ext uri="{BB962C8B-B14F-4D97-AF65-F5344CB8AC3E}">
        <p14:creationId xmlns:p14="http://schemas.microsoft.com/office/powerpoint/2010/main" val="26706821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D73B5-21B5-AA88-844A-ECFFD87C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of random and fixed effects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3F0B8-D82B-B948-E6FC-2B431FACD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110277"/>
            <a:ext cx="7772400" cy="35597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E49492-672D-408C-5968-49FC27C23EDA}"/>
              </a:ext>
            </a:extLst>
          </p:cNvPr>
          <p:cNvSpPr/>
          <p:nvPr/>
        </p:nvSpPr>
        <p:spPr>
          <a:xfrm>
            <a:off x="1772920" y="2519680"/>
            <a:ext cx="1432560" cy="2946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B6FC2-BCA8-3BC3-89F8-0AD560A121CE}"/>
              </a:ext>
            </a:extLst>
          </p:cNvPr>
          <p:cNvSpPr txBox="1"/>
          <p:nvPr/>
        </p:nvSpPr>
        <p:spPr>
          <a:xfrm>
            <a:off x="444500" y="22229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Dyestuff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15E97D-3A60-399E-CC83-AC0B6E17D322}"/>
              </a:ext>
            </a:extLst>
          </p:cNvPr>
          <p:cNvSpPr/>
          <p:nvPr/>
        </p:nvSpPr>
        <p:spPr>
          <a:xfrm>
            <a:off x="1772920" y="3429000"/>
            <a:ext cx="1574800" cy="3098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621234-D2A8-F4A6-24EA-6AA56F1BBEFF}"/>
              </a:ext>
            </a:extLst>
          </p:cNvPr>
          <p:cNvSpPr txBox="1"/>
          <p:nvPr/>
        </p:nvSpPr>
        <p:spPr>
          <a:xfrm>
            <a:off x="444500" y="31373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Pastes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D4D87-6E4A-756C-79B3-A8E6BFC9DE88}"/>
              </a:ext>
            </a:extLst>
          </p:cNvPr>
          <p:cNvSpPr/>
          <p:nvPr/>
        </p:nvSpPr>
        <p:spPr>
          <a:xfrm>
            <a:off x="1772920" y="4133043"/>
            <a:ext cx="2301240" cy="2946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7B7A9C-0D7D-0ED6-E1EB-A4A9152FAD7D}"/>
              </a:ext>
            </a:extLst>
          </p:cNvPr>
          <p:cNvSpPr txBox="1"/>
          <p:nvPr/>
        </p:nvSpPr>
        <p:spPr>
          <a:xfrm>
            <a:off x="381000" y="3823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Penicillin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5864F8-5E84-6B80-5009-DD4E1AFCD4F2}"/>
              </a:ext>
            </a:extLst>
          </p:cNvPr>
          <p:cNvSpPr/>
          <p:nvPr/>
        </p:nvSpPr>
        <p:spPr>
          <a:xfrm>
            <a:off x="1767840" y="4605483"/>
            <a:ext cx="1498600" cy="2641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3CD75-16BC-5159-C241-EBE1F1FA1D40}"/>
              </a:ext>
            </a:extLst>
          </p:cNvPr>
          <p:cNvSpPr txBox="1"/>
          <p:nvPr/>
        </p:nvSpPr>
        <p:spPr>
          <a:xfrm>
            <a:off x="381000" y="42803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i="1" dirty="0" err="1">
                <a:latin typeface="Helvetica" charset="0"/>
                <a:ea typeface="Times New Roman" charset="0"/>
                <a:cs typeface="Arial" charset="0"/>
              </a:rPr>
              <a:t>sleepstudy</a:t>
            </a:r>
            <a:endParaRPr lang="en-US" sz="2000" i="1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01539C-FE84-F07A-0A92-911AB0F6A3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099310"/>
          </a:xfrm>
        </p:spPr>
        <p:txBody>
          <a:bodyPr/>
          <a:lstStyle/>
          <a:p>
            <a:r>
              <a:rPr lang="en-US" dirty="0"/>
              <a:t>LMM comes with the same assumptions as linear models</a:t>
            </a:r>
          </a:p>
          <a:p>
            <a:r>
              <a:rPr lang="en-US" dirty="0"/>
              <a:t>In addition, it makes distributional assumptions about the random effects, i.e., assumption of normality for not only the residuals but also for each of the random effects</a:t>
            </a:r>
          </a:p>
          <a:p>
            <a:r>
              <a:rPr lang="en-US" dirty="0"/>
              <a:t>Residual and q-q plots are useful diagnostics to verify assumptions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AA3D18-C5CA-DD49-96FF-B7CF9B7A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7492421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64190"/>
          </a:xfrm>
        </p:spPr>
        <p:txBody>
          <a:bodyPr/>
          <a:lstStyle/>
          <a:p>
            <a:r>
              <a:rPr lang="en-US" sz="2000" dirty="0"/>
              <a:t>Repeated measures experimental designs are ubiquitous in our field</a:t>
            </a:r>
          </a:p>
          <a:p>
            <a:pPr lvl="1"/>
            <a:r>
              <a:rPr lang="en-US" sz="1600" dirty="0"/>
              <a:t>Several examples from our work</a:t>
            </a:r>
          </a:p>
          <a:p>
            <a:r>
              <a:rPr lang="en-US" sz="2000" dirty="0"/>
              <a:t>Specialized analyses of data from repeated measures are required to</a:t>
            </a:r>
          </a:p>
          <a:p>
            <a:pPr lvl="1"/>
            <a:r>
              <a:rPr lang="en-US" sz="1600" dirty="0"/>
              <a:t>Capture interesting biology</a:t>
            </a:r>
          </a:p>
          <a:p>
            <a:pPr lvl="1"/>
            <a:r>
              <a:rPr lang="en-US" sz="1600" dirty="0"/>
              <a:t>To not be overwhelmed with false positives</a:t>
            </a:r>
          </a:p>
          <a:p>
            <a:r>
              <a:rPr lang="en-US" sz="2000" dirty="0"/>
              <a:t>Linear mixed effects models provide a very flexible approach to work with these data</a:t>
            </a:r>
          </a:p>
          <a:p>
            <a:pPr lvl="1"/>
            <a:r>
              <a:rPr lang="en-US" sz="1600" dirty="0"/>
              <a:t>Introduction and assumptions for these models</a:t>
            </a:r>
          </a:p>
          <a:p>
            <a:r>
              <a:rPr lang="en-US" sz="2000" dirty="0"/>
              <a:t>These models can be implemented in the lme4 package in R</a:t>
            </a:r>
          </a:p>
          <a:p>
            <a:pPr lvl="1"/>
            <a:r>
              <a:rPr lang="en-US" sz="1600" dirty="0"/>
              <a:t>Illustrate implementations of these models using different datasets derived from varying experimental designs </a:t>
            </a:r>
            <a:endParaRPr lang="en-US" sz="2000" dirty="0"/>
          </a:p>
          <a:p>
            <a:r>
              <a:rPr lang="en-US" sz="2000" b="1" dirty="0"/>
              <a:t>Concluding remarks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37273740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D03D2C-822C-B304-FF1C-2FBA37E518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03147"/>
          </a:xfrm>
        </p:spPr>
        <p:txBody>
          <a:bodyPr/>
          <a:lstStyle/>
          <a:p>
            <a:r>
              <a:rPr lang="en-US" dirty="0"/>
              <a:t>Linear mixed effect models are used to </a:t>
            </a:r>
            <a:r>
              <a:rPr lang="en-US" u="sng" dirty="0"/>
              <a:t>model data </a:t>
            </a:r>
            <a:r>
              <a:rPr lang="en-US" dirty="0"/>
              <a:t>collected under </a:t>
            </a:r>
            <a:r>
              <a:rPr lang="en-US" u="sng" dirty="0"/>
              <a:t>repeated measures scenarios</a:t>
            </a:r>
          </a:p>
          <a:p>
            <a:r>
              <a:rPr lang="en-US" dirty="0"/>
              <a:t>It requires you to clearly be able to </a:t>
            </a:r>
            <a:r>
              <a:rPr lang="en-US" u="sng" dirty="0"/>
              <a:t>identify the key variables </a:t>
            </a:r>
            <a:r>
              <a:rPr lang="en-US" dirty="0"/>
              <a:t>involved in generating your data</a:t>
            </a:r>
          </a:p>
          <a:p>
            <a:r>
              <a:rPr lang="en-US" dirty="0"/>
              <a:t>It is very flexible in </a:t>
            </a:r>
            <a:r>
              <a:rPr lang="en-US" u="sng" dirty="0"/>
              <a:t>modeling diverse experimental designs</a:t>
            </a:r>
          </a:p>
          <a:p>
            <a:r>
              <a:rPr lang="en-US" dirty="0"/>
              <a:t>Correct modeling results in </a:t>
            </a:r>
            <a:r>
              <a:rPr lang="en-US" u="sng" dirty="0"/>
              <a:t>right control of false-positives</a:t>
            </a:r>
          </a:p>
          <a:p>
            <a:r>
              <a:rPr lang="en-US" dirty="0"/>
              <a:t>It implicitly deals with the need to identify the independent replicates while remaining true to the underlying experimental design for the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D694DC-DCF5-6E83-D2C5-C32F7D80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2456851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CCCC52-5089-F214-9D05-B8871740B9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85385"/>
          </a:xfrm>
        </p:spPr>
        <p:txBody>
          <a:bodyPr/>
          <a:lstStyle/>
          <a:p>
            <a:r>
              <a:rPr lang="en-US" dirty="0"/>
              <a:t>..please </a:t>
            </a:r>
            <a:r>
              <a:rPr lang="en-US" sz="3200" u="sng" dirty="0"/>
              <a:t>contact/consult/collaborate</a:t>
            </a:r>
            <a:r>
              <a:rPr lang="en-US" dirty="0"/>
              <a:t> with us, </a:t>
            </a:r>
          </a:p>
          <a:p>
            <a:pPr lvl="1"/>
            <a:r>
              <a:rPr lang="en-US" dirty="0"/>
              <a:t>particularly, in situations where you are dealing with repeated measures data and are unsure on how to construct a model to derive estimates of interest.</a:t>
            </a:r>
          </a:p>
          <a:p>
            <a:pPr lvl="1"/>
            <a:r>
              <a:rPr lang="en-US" dirty="0"/>
              <a:t>We are a Core with the primary function of providing statistical and bioinformatic support</a:t>
            </a:r>
          </a:p>
          <a:p>
            <a:r>
              <a:rPr lang="en-US" b="1" dirty="0"/>
              <a:t>Email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bioinformatics@gladstone.ucsf.edu</a:t>
            </a:r>
            <a:r>
              <a:rPr lang="en-US" dirty="0"/>
              <a:t> </a:t>
            </a:r>
          </a:p>
          <a:p>
            <a:r>
              <a:rPr lang="en-US" b="1" dirty="0"/>
              <a:t>Website</a:t>
            </a:r>
            <a:r>
              <a:rPr lang="en-US" dirty="0"/>
              <a:t>: </a:t>
            </a:r>
            <a:r>
              <a:rPr lang="en-US" b="0" i="0" u="sng" dirty="0">
                <a:effectLst/>
                <a:latin typeface="Slack-Lato"/>
                <a:hlinkClick r:id="rId3"/>
              </a:rPr>
              <a:t>https://gladstone.org/science/bioinformatics-core</a:t>
            </a:r>
            <a:endParaRPr lang="en-US" b="1" i="0" dirty="0">
              <a:effectLst/>
              <a:latin typeface="Slack-Lato"/>
              <a:hlinkClick r:id="rId3"/>
            </a:endParaRPr>
          </a:p>
          <a:p>
            <a:r>
              <a:rPr lang="en-US" b="1" dirty="0">
                <a:latin typeface="Slack-Lato"/>
              </a:rPr>
              <a:t>Slack channel: </a:t>
            </a:r>
            <a:r>
              <a:rPr lang="en-US" b="0" i="0" u="sng" dirty="0">
                <a:effectLst/>
                <a:latin typeface="Slack-Lato"/>
                <a:hlinkClick r:id="rId4"/>
              </a:rPr>
              <a:t>https://gladstoneinstitutes.slack.com/archives/C0145F1L7QS</a:t>
            </a:r>
            <a:endParaRPr lang="en-US" b="0" i="0" u="sng" dirty="0">
              <a:effectLst/>
              <a:latin typeface="Slack-Lato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B77DA7-78A2-B9A5-C870-A7163546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a bit of learning curve, so…</a:t>
            </a:r>
          </a:p>
        </p:txBody>
      </p:sp>
    </p:spTree>
    <p:extLst>
      <p:ext uri="{BB962C8B-B14F-4D97-AF65-F5344CB8AC3E}">
        <p14:creationId xmlns:p14="http://schemas.microsoft.com/office/powerpoint/2010/main" val="29080151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Your feedback is important to us!</a:t>
            </a:r>
            <a:endParaRPr sz="2800" i="1">
              <a:solidFill>
                <a:schemeClr val="lt1"/>
              </a:solidFill>
            </a:endParaRPr>
          </a:p>
        </p:txBody>
      </p:sp>
      <p:sp>
        <p:nvSpPr>
          <p:cNvPr id="700" name="Google Shape;700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87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https://www.surveymonkey.com/r/F75J6VZ</a:t>
            </a:r>
            <a:r>
              <a:rPr lang="en-US" sz="2000"/>
              <a:t> </a:t>
            </a:r>
            <a:endParaRPr sz="200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~3 min.</a:t>
            </a: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/>
          </a:p>
        </p:txBody>
      </p:sp>
      <p:sp>
        <p:nvSpPr>
          <p:cNvPr id="701" name="Google Shape;701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41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1C79F-0F45-BA46-B38F-A9ABFDC4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in Alzheimer’s Disease mice assayed in the Morris-Water Maze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C59F3-230C-D545-BE90-D8B2401E0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464"/>
            <a:ext cx="12192000" cy="3873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757B6-ACA1-4C4B-B6E5-961C9551F372}"/>
              </a:ext>
            </a:extLst>
          </p:cNvPr>
          <p:cNvSpPr txBox="1"/>
          <p:nvPr/>
        </p:nvSpPr>
        <p:spPr>
          <a:xfrm>
            <a:off x="10020300" y="62674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Jones et al. 2019</a:t>
            </a:r>
          </a:p>
        </p:txBody>
      </p:sp>
    </p:spTree>
    <p:extLst>
      <p:ext uri="{BB962C8B-B14F-4D97-AF65-F5344CB8AC3E}">
        <p14:creationId xmlns:p14="http://schemas.microsoft.com/office/powerpoint/2010/main" val="264287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7FCFAA-BFC1-864D-884D-26204634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Olfactory mucosa differences between AD patients and cognitively healthy subjects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5A712-F5E2-7A42-B221-435657891BB6}"/>
              </a:ext>
            </a:extLst>
          </p:cNvPr>
          <p:cNvSpPr txBox="1"/>
          <p:nvPr/>
        </p:nvSpPr>
        <p:spPr>
          <a:xfrm>
            <a:off x="9157751" y="617391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Lampinen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at al.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0332D-5C2A-1F07-D426-9768ADC6E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90" y="2379980"/>
            <a:ext cx="7772400" cy="33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4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64190"/>
          </a:xfrm>
        </p:spPr>
        <p:txBody>
          <a:bodyPr/>
          <a:lstStyle/>
          <a:p>
            <a:r>
              <a:rPr lang="en-US" sz="2000" dirty="0"/>
              <a:t>Repeated measures experimental designs are ubiquitous in our field</a:t>
            </a:r>
          </a:p>
          <a:p>
            <a:pPr lvl="1"/>
            <a:r>
              <a:rPr lang="en-US" sz="1600" dirty="0"/>
              <a:t>Several examples from our work</a:t>
            </a:r>
          </a:p>
          <a:p>
            <a:r>
              <a:rPr lang="en-US" sz="2000" b="1" dirty="0"/>
              <a:t>Specialized analyses of data from repeated measures are required to</a:t>
            </a:r>
          </a:p>
          <a:p>
            <a:pPr lvl="1"/>
            <a:r>
              <a:rPr lang="en-US" sz="1600" b="1" dirty="0"/>
              <a:t>Capture interesting biology</a:t>
            </a:r>
          </a:p>
          <a:p>
            <a:pPr lvl="1"/>
            <a:r>
              <a:rPr lang="en-US" sz="1600" b="1" dirty="0"/>
              <a:t>To not be overwhelmed with false positives</a:t>
            </a:r>
          </a:p>
          <a:p>
            <a:r>
              <a:rPr lang="en-US" sz="2000" dirty="0"/>
              <a:t>Linear mixed effects models provide a very flexible approach to work with these data</a:t>
            </a:r>
          </a:p>
          <a:p>
            <a:pPr lvl="1"/>
            <a:r>
              <a:rPr lang="en-US" sz="1600" dirty="0"/>
              <a:t>Introduction and assumptions for these models</a:t>
            </a:r>
          </a:p>
          <a:p>
            <a:r>
              <a:rPr lang="en-US" sz="2000" dirty="0"/>
              <a:t>These models can be implemented in the lme4 package in R</a:t>
            </a:r>
          </a:p>
          <a:p>
            <a:pPr lvl="1"/>
            <a:r>
              <a:rPr lang="en-US" sz="1600" dirty="0"/>
              <a:t>Illustrate implementations of these models using different datasets derived from varying experimental designs </a:t>
            </a:r>
            <a:endParaRPr lang="en-US" sz="2000" dirty="0"/>
          </a:p>
          <a:p>
            <a:r>
              <a:rPr lang="en-US" sz="2000" dirty="0"/>
              <a:t>Concluding remarks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1775684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0861A0-039A-2D44-AB17-004FAF73F726}" vid="{04C3138C-DD1C-EC4B-885C-41923CF60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66353</TotalTime>
  <Words>2549</Words>
  <Application>Microsoft Macintosh PowerPoint</Application>
  <PresentationFormat>Widescreen</PresentationFormat>
  <Paragraphs>348</Paragraphs>
  <Slides>67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Cambria Math</vt:lpstr>
      <vt:lpstr>Helvetica</vt:lpstr>
      <vt:lpstr>SF Pro Text</vt:lpstr>
      <vt:lpstr>Slack-Lato</vt:lpstr>
      <vt:lpstr>Zapf Dingbats</vt:lpstr>
      <vt:lpstr>Office Theme</vt:lpstr>
      <vt:lpstr>Introduction to Linear Mixed Effects Models</vt:lpstr>
      <vt:lpstr>Expected background for my talk</vt:lpstr>
      <vt:lpstr>Outline for this session</vt:lpstr>
      <vt:lpstr>Outline for this session</vt:lpstr>
      <vt:lpstr>Repeated measures experimental design</vt:lpstr>
      <vt:lpstr>Cellular assays</vt:lpstr>
      <vt:lpstr>Learning in Alzheimer’s Disease mice assayed in the Morris-Water Maze</vt:lpstr>
      <vt:lpstr>Olfactory mucosa differences between AD patients and cognitively healthy subjects</vt:lpstr>
      <vt:lpstr>Outline for this session</vt:lpstr>
      <vt:lpstr>Estimate changes in CD4 count over time in patients undergoing ART</vt:lpstr>
      <vt:lpstr>PowerPoint Presentation</vt:lpstr>
      <vt:lpstr>Let us do some math to explain the increased false-positive observations</vt:lpstr>
      <vt:lpstr>1. Aggregation: one number (mean) to capture an entire distribution</vt:lpstr>
      <vt:lpstr>Sampling distribution captures the distribution of the chosen statistic over repeated experiments</vt:lpstr>
      <vt:lpstr>How does the sampling distribution change with different estimates of standard error?</vt:lpstr>
      <vt:lpstr>Problem and model of the data</vt:lpstr>
      <vt:lpstr>Subjects with higher CD4 counts at first time-point tend to have higher CD4 counts at the second time-point</vt:lpstr>
      <vt:lpstr>PowerPoint Presentation</vt:lpstr>
      <vt:lpstr>PowerPoint Presentation</vt:lpstr>
      <vt:lpstr>True versus Naïve estimates of standard error of mean</vt:lpstr>
      <vt:lpstr>Useful formulae</vt:lpstr>
      <vt:lpstr>False-positives will blow up if you fail account for correlations between measurements within each subject</vt:lpstr>
      <vt:lpstr>Deficiencies of standard approaches</vt:lpstr>
      <vt:lpstr>Approaches to statistically model repeated measures</vt:lpstr>
      <vt:lpstr>Pseudo-bulk/consolidate the repeated measures</vt:lpstr>
      <vt:lpstr>Repeated measures ANOVA, R.I.P.</vt:lpstr>
      <vt:lpstr>Outline for this session</vt:lpstr>
      <vt:lpstr>Linear Mixed effects Models (LMM)</vt:lpstr>
      <vt:lpstr>Advantages of LMM</vt:lpstr>
      <vt:lpstr>LMM: Simple Random Intercept Model</vt:lpstr>
      <vt:lpstr>LMM: Simple Random Intercept Model</vt:lpstr>
      <vt:lpstr>LMM: Random slope, Random intercept Model</vt:lpstr>
      <vt:lpstr>LMM: Random slope, Random intercept Model</vt:lpstr>
      <vt:lpstr>Outline for this session</vt:lpstr>
      <vt:lpstr>lme4 R package is a well-accepted standard implementation of LMM</vt:lpstr>
      <vt:lpstr>sleepstudy: How does Reaction time change with the amount of sleep deprivation?</vt:lpstr>
      <vt:lpstr>sleepstudy: How does Reaction time change with the amount of sleep deprivation?</vt:lpstr>
      <vt:lpstr>sleepstudy: Reaction times in a sleep deprivation study</vt:lpstr>
      <vt:lpstr>sleepstudy: Baseline reaction times and change with sleep deprivation changes from subject-to-subject</vt:lpstr>
      <vt:lpstr>sleepstudy: LMM vs. LM implementation</vt:lpstr>
      <vt:lpstr>sleepstudy: LMM vs. LM implementation</vt:lpstr>
      <vt:lpstr>sleepstudy: LMM vs. LM implementation</vt:lpstr>
      <vt:lpstr>sleepstudy: LMM vs. LM implementation</vt:lpstr>
      <vt:lpstr>sleepstudy data: conclusions</vt:lpstr>
      <vt:lpstr>Dyestuff: Does the Batch of an intermediate product affect the Yield of dye?</vt:lpstr>
      <vt:lpstr>Dyestuff: LMM vs LM implementation to estimate mean Yield</vt:lpstr>
      <vt:lpstr>Dyestuff: Instead of LMM, we can “pseudo-bulk” the Yield within each batch </vt:lpstr>
      <vt:lpstr>Dyestuff data: conclusions</vt:lpstr>
      <vt:lpstr>Penicillin: Variation in Penicillin testing</vt:lpstr>
      <vt:lpstr>Penicillin: We would like to estimate the mean diameter </vt:lpstr>
      <vt:lpstr>Penicillin: LMM vs LM implementation to estimate mean diameter</vt:lpstr>
      <vt:lpstr>PowerPoint Presentation</vt:lpstr>
      <vt:lpstr>How about we pseudo-bulk by plate?</vt:lpstr>
      <vt:lpstr>How about we pseudo-bulk by sample?</vt:lpstr>
      <vt:lpstr>Penicillin data: conclusions</vt:lpstr>
      <vt:lpstr>Pastes data</vt:lpstr>
      <vt:lpstr>Pastes: We would like to estimate the mean strength </vt:lpstr>
      <vt:lpstr>Pastes: LMM vs LM implementation to estimate mean strength</vt:lpstr>
      <vt:lpstr>Pastes: Correct vs Incorrect LMM implementation to estimate mean strength</vt:lpstr>
      <vt:lpstr>Pastes data: conclusions</vt:lpstr>
      <vt:lpstr>Specification of random and fixed effects</vt:lpstr>
      <vt:lpstr>Additional considerations</vt:lpstr>
      <vt:lpstr>Outline for this session</vt:lpstr>
      <vt:lpstr>Conclusions</vt:lpstr>
      <vt:lpstr>It is a bit of learning curve, so…</vt:lpstr>
      <vt:lpstr>Your feedback is important to us!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Microsoft Office User</cp:lastModifiedBy>
  <cp:revision>1335</cp:revision>
  <cp:lastPrinted>2018-09-20T23:56:57Z</cp:lastPrinted>
  <dcterms:created xsi:type="dcterms:W3CDTF">2020-08-17T05:35:40Z</dcterms:created>
  <dcterms:modified xsi:type="dcterms:W3CDTF">2022-10-12T15:02:44Z</dcterms:modified>
</cp:coreProperties>
</file>