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handoutMasterIdLst>
    <p:handoutMasterId r:id="rId29"/>
  </p:handoutMasterIdLst>
  <p:sldIdLst>
    <p:sldId id="472" r:id="rId2"/>
    <p:sldId id="262" r:id="rId3"/>
    <p:sldId id="497" r:id="rId4"/>
    <p:sldId id="292" r:id="rId5"/>
    <p:sldId id="476" r:id="rId6"/>
    <p:sldId id="477" r:id="rId7"/>
    <p:sldId id="478" r:id="rId8"/>
    <p:sldId id="479" r:id="rId9"/>
    <p:sldId id="496" r:id="rId10"/>
    <p:sldId id="498" r:id="rId11"/>
    <p:sldId id="480" r:id="rId12"/>
    <p:sldId id="482" r:id="rId13"/>
    <p:sldId id="483" r:id="rId14"/>
    <p:sldId id="484" r:id="rId15"/>
    <p:sldId id="485" r:id="rId16"/>
    <p:sldId id="499" r:id="rId17"/>
    <p:sldId id="487" r:id="rId18"/>
    <p:sldId id="500" r:id="rId19"/>
    <p:sldId id="505" r:id="rId20"/>
    <p:sldId id="506" r:id="rId21"/>
    <p:sldId id="507" r:id="rId22"/>
    <p:sldId id="502" r:id="rId23"/>
    <p:sldId id="503" r:id="rId24"/>
    <p:sldId id="504" r:id="rId25"/>
    <p:sldId id="473" r:id="rId26"/>
    <p:sldId id="26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3384" userDrawn="1">
          <p15:clr>
            <a:srgbClr val="A4A3A4"/>
          </p15:clr>
        </p15:guide>
        <p15:guide id="2" pos="535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2A40"/>
    <a:srgbClr val="020704"/>
    <a:srgbClr val="54A0FF"/>
    <a:srgbClr val="DC4642"/>
    <a:srgbClr val="2648D6"/>
    <a:srgbClr val="D3FFF2"/>
    <a:srgbClr val="FFF1F7"/>
    <a:srgbClr val="D4F0FF"/>
    <a:srgbClr val="FECDFD"/>
    <a:srgbClr val="9BFF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160"/>
    <p:restoredTop sz="66772" autoAdjust="0"/>
  </p:normalViewPr>
  <p:slideViewPr>
    <p:cSldViewPr snapToGrid="0" snapToObjects="1">
      <p:cViewPr varScale="1">
        <p:scale>
          <a:sx n="72" d="100"/>
          <a:sy n="72" d="100"/>
        </p:scale>
        <p:origin x="-2224" y="-112"/>
      </p:cViewPr>
      <p:guideLst>
        <p:guide orient="horz" pos="3384"/>
        <p:guide pos="5352"/>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A18E22-C11D-5142-B479-457AF6026532}" type="datetimeFigureOut">
              <a:rPr lang="en-US" smtClean="0"/>
              <a:t>12/13/19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C371C63-F338-3B4B-883A-3133D557B221}" type="slidenum">
              <a:rPr lang="en-US" smtClean="0"/>
              <a:t>‹#›</a:t>
            </a:fld>
            <a:endParaRPr lang="en-US"/>
          </a:p>
        </p:txBody>
      </p:sp>
    </p:spTree>
    <p:extLst>
      <p:ext uri="{BB962C8B-B14F-4D97-AF65-F5344CB8AC3E}">
        <p14:creationId xmlns:p14="http://schemas.microsoft.com/office/powerpoint/2010/main" val="6206956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Helvetica LT Std Roman"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Helvetica LT Std Roman" charset="0"/>
              </a:defRPr>
            </a:lvl1pPr>
          </a:lstStyle>
          <a:p>
            <a:fld id="{2E7B7E9E-F88E-EC47-AA38-90D23BEE1ED9}" type="datetimeFigureOut">
              <a:rPr lang="en-US" smtClean="0"/>
              <a:pPr/>
              <a:t>12/13/19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Helvetica LT Std Roman"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Helvetica LT Std Roman" charset="0"/>
              </a:defRPr>
            </a:lvl1pPr>
          </a:lstStyle>
          <a:p>
            <a:fld id="{08BF4D76-AA98-2E40-88D8-C252A6066387}" type="slidenum">
              <a:rPr lang="en-US" smtClean="0"/>
              <a:pPr/>
              <a:t>‹#›</a:t>
            </a:fld>
            <a:endParaRPr lang="en-US" dirty="0"/>
          </a:p>
        </p:txBody>
      </p:sp>
    </p:spTree>
    <p:extLst>
      <p:ext uri="{BB962C8B-B14F-4D97-AF65-F5344CB8AC3E}">
        <p14:creationId xmlns:p14="http://schemas.microsoft.com/office/powerpoint/2010/main" val="1202673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Helvetica LT Std Roman" charset="0"/>
        <a:ea typeface="+mn-ea"/>
        <a:cs typeface="+mn-cs"/>
      </a:defRPr>
    </a:lvl1pPr>
    <a:lvl2pPr marL="457200" algn="l" defTabSz="914400" rtl="0" eaLnBrk="1" latinLnBrk="0" hangingPunct="1">
      <a:defRPr sz="1200" b="0" i="0" kern="1200">
        <a:solidFill>
          <a:schemeClr val="tx1"/>
        </a:solidFill>
        <a:latin typeface="Helvetica LT Std Roman" charset="0"/>
        <a:ea typeface="+mn-ea"/>
        <a:cs typeface="+mn-cs"/>
      </a:defRPr>
    </a:lvl2pPr>
    <a:lvl3pPr marL="914400" algn="l" defTabSz="914400" rtl="0" eaLnBrk="1" latinLnBrk="0" hangingPunct="1">
      <a:defRPr sz="1200" b="0" i="0" kern="1200">
        <a:solidFill>
          <a:schemeClr val="tx1"/>
        </a:solidFill>
        <a:latin typeface="Helvetica LT Std Roman" charset="0"/>
        <a:ea typeface="+mn-ea"/>
        <a:cs typeface="+mn-cs"/>
      </a:defRPr>
    </a:lvl3pPr>
    <a:lvl4pPr marL="1371600" algn="l" defTabSz="914400" rtl="0" eaLnBrk="1" latinLnBrk="0" hangingPunct="1">
      <a:defRPr sz="1200" b="0" i="0" kern="1200">
        <a:solidFill>
          <a:schemeClr val="tx1"/>
        </a:solidFill>
        <a:latin typeface="Helvetica LT Std Roman" charset="0"/>
        <a:ea typeface="+mn-ea"/>
        <a:cs typeface="+mn-cs"/>
      </a:defRPr>
    </a:lvl4pPr>
    <a:lvl5pPr marL="1828800" algn="l" defTabSz="914400" rtl="0" eaLnBrk="1" latinLnBrk="0" hangingPunct="1">
      <a:defRPr sz="1200" b="0" i="0" kern="1200">
        <a:solidFill>
          <a:schemeClr val="tx1"/>
        </a:solidFill>
        <a:latin typeface="Helvetica LT Std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297335-E23B-0545-8DFE-98A3B1147F8C}" type="slidenum">
              <a:rPr lang="en-US" smtClean="0"/>
              <a:pPr/>
              <a:t>1</a:t>
            </a:fld>
            <a:endParaRPr lang="en-US" dirty="0"/>
          </a:p>
        </p:txBody>
      </p:sp>
    </p:spTree>
    <p:extLst>
      <p:ext uri="{BB962C8B-B14F-4D97-AF65-F5344CB8AC3E}">
        <p14:creationId xmlns:p14="http://schemas.microsoft.com/office/powerpoint/2010/main" val="252590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Helvetica LT Std Roman" charset="0"/>
              <a:ea typeface="+mn-ea"/>
              <a:cs typeface="+mn-cs"/>
            </a:endParaRPr>
          </a:p>
        </p:txBody>
      </p:sp>
      <p:sp>
        <p:nvSpPr>
          <p:cNvPr id="4" name="Slide Number Placeholder 3"/>
          <p:cNvSpPr>
            <a:spLocks noGrp="1"/>
          </p:cNvSpPr>
          <p:nvPr>
            <p:ph type="sldNum" sz="quarter" idx="10"/>
          </p:nvPr>
        </p:nvSpPr>
        <p:spPr/>
        <p:txBody>
          <a:bodyPr/>
          <a:lstStyle/>
          <a:p>
            <a:fld id="{39297335-E23B-0545-8DFE-98A3B1147F8C}" type="slidenum">
              <a:rPr lang="en-US" smtClean="0"/>
              <a:t>10</a:t>
            </a:fld>
            <a:endParaRPr lang="en-US"/>
          </a:p>
        </p:txBody>
      </p:sp>
    </p:spTree>
    <p:extLst>
      <p:ext uri="{BB962C8B-B14F-4D97-AF65-F5344CB8AC3E}">
        <p14:creationId xmlns:p14="http://schemas.microsoft.com/office/powerpoint/2010/main" val="432402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Helvetica LT Std Roman" charset="0"/>
              <a:ea typeface="+mn-ea"/>
              <a:cs typeface="+mn-cs"/>
            </a:endParaRPr>
          </a:p>
        </p:txBody>
      </p:sp>
      <p:sp>
        <p:nvSpPr>
          <p:cNvPr id="4" name="Slide Number Placeholder 3"/>
          <p:cNvSpPr>
            <a:spLocks noGrp="1"/>
          </p:cNvSpPr>
          <p:nvPr>
            <p:ph type="sldNum" sz="quarter" idx="10"/>
          </p:nvPr>
        </p:nvSpPr>
        <p:spPr/>
        <p:txBody>
          <a:bodyPr/>
          <a:lstStyle/>
          <a:p>
            <a:fld id="{39297335-E23B-0545-8DFE-98A3B1147F8C}" type="slidenum">
              <a:rPr lang="en-US" smtClean="0"/>
              <a:t>11</a:t>
            </a:fld>
            <a:endParaRPr lang="en-US"/>
          </a:p>
        </p:txBody>
      </p:sp>
    </p:spTree>
    <p:extLst>
      <p:ext uri="{BB962C8B-B14F-4D97-AF65-F5344CB8AC3E}">
        <p14:creationId xmlns:p14="http://schemas.microsoft.com/office/powerpoint/2010/main" val="4324027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297335-E23B-0545-8DFE-98A3B1147F8C}" type="slidenum">
              <a:rPr lang="en-US" smtClean="0"/>
              <a:t>12</a:t>
            </a:fld>
            <a:endParaRPr lang="en-US"/>
          </a:p>
        </p:txBody>
      </p:sp>
    </p:spTree>
    <p:extLst>
      <p:ext uri="{BB962C8B-B14F-4D97-AF65-F5344CB8AC3E}">
        <p14:creationId xmlns:p14="http://schemas.microsoft.com/office/powerpoint/2010/main" val="432402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297335-E23B-0545-8DFE-98A3B1147F8C}" type="slidenum">
              <a:rPr lang="en-US" smtClean="0"/>
              <a:t>13</a:t>
            </a:fld>
            <a:endParaRPr lang="en-US"/>
          </a:p>
        </p:txBody>
      </p:sp>
    </p:spTree>
    <p:extLst>
      <p:ext uri="{BB962C8B-B14F-4D97-AF65-F5344CB8AC3E}">
        <p14:creationId xmlns:p14="http://schemas.microsoft.com/office/powerpoint/2010/main" val="432402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297335-E23B-0545-8DFE-98A3B1147F8C}" type="slidenum">
              <a:rPr lang="en-US" smtClean="0"/>
              <a:t>14</a:t>
            </a:fld>
            <a:endParaRPr lang="en-US"/>
          </a:p>
        </p:txBody>
      </p:sp>
    </p:spTree>
    <p:extLst>
      <p:ext uri="{BB962C8B-B14F-4D97-AF65-F5344CB8AC3E}">
        <p14:creationId xmlns:p14="http://schemas.microsoft.com/office/powerpoint/2010/main" val="4324027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297335-E23B-0545-8DFE-98A3B1147F8C}" type="slidenum">
              <a:rPr lang="en-US" smtClean="0"/>
              <a:t>15</a:t>
            </a:fld>
            <a:endParaRPr lang="en-US"/>
          </a:p>
        </p:txBody>
      </p:sp>
    </p:spTree>
    <p:extLst>
      <p:ext uri="{BB962C8B-B14F-4D97-AF65-F5344CB8AC3E}">
        <p14:creationId xmlns:p14="http://schemas.microsoft.com/office/powerpoint/2010/main" val="432402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Helvetica LT Std Roman" charset="0"/>
              <a:ea typeface="+mn-ea"/>
              <a:cs typeface="+mn-cs"/>
            </a:endParaRPr>
          </a:p>
        </p:txBody>
      </p:sp>
      <p:sp>
        <p:nvSpPr>
          <p:cNvPr id="4" name="Slide Number Placeholder 3"/>
          <p:cNvSpPr>
            <a:spLocks noGrp="1"/>
          </p:cNvSpPr>
          <p:nvPr>
            <p:ph type="sldNum" sz="quarter" idx="10"/>
          </p:nvPr>
        </p:nvSpPr>
        <p:spPr/>
        <p:txBody>
          <a:bodyPr/>
          <a:lstStyle/>
          <a:p>
            <a:fld id="{39297335-E23B-0545-8DFE-98A3B1147F8C}" type="slidenum">
              <a:rPr lang="en-US" smtClean="0"/>
              <a:t>16</a:t>
            </a:fld>
            <a:endParaRPr lang="en-US"/>
          </a:p>
        </p:txBody>
      </p:sp>
    </p:spTree>
    <p:extLst>
      <p:ext uri="{BB962C8B-B14F-4D97-AF65-F5344CB8AC3E}">
        <p14:creationId xmlns:p14="http://schemas.microsoft.com/office/powerpoint/2010/main" val="432402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297335-E23B-0545-8DFE-98A3B1147F8C}" type="slidenum">
              <a:rPr lang="en-US" smtClean="0"/>
              <a:t>17</a:t>
            </a:fld>
            <a:endParaRPr lang="en-US"/>
          </a:p>
        </p:txBody>
      </p:sp>
    </p:spTree>
    <p:extLst>
      <p:ext uri="{BB962C8B-B14F-4D97-AF65-F5344CB8AC3E}">
        <p14:creationId xmlns:p14="http://schemas.microsoft.com/office/powerpoint/2010/main" val="432402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Helvetica LT Std Roman" charset="0"/>
              <a:ea typeface="+mn-ea"/>
              <a:cs typeface="+mn-cs"/>
            </a:endParaRPr>
          </a:p>
        </p:txBody>
      </p:sp>
      <p:sp>
        <p:nvSpPr>
          <p:cNvPr id="4" name="Slide Number Placeholder 3"/>
          <p:cNvSpPr>
            <a:spLocks noGrp="1"/>
          </p:cNvSpPr>
          <p:nvPr>
            <p:ph type="sldNum" sz="quarter" idx="10"/>
          </p:nvPr>
        </p:nvSpPr>
        <p:spPr/>
        <p:txBody>
          <a:bodyPr/>
          <a:lstStyle/>
          <a:p>
            <a:fld id="{39297335-E23B-0545-8DFE-98A3B1147F8C}" type="slidenum">
              <a:rPr lang="en-US" smtClean="0"/>
              <a:t>18</a:t>
            </a:fld>
            <a:endParaRPr lang="en-US"/>
          </a:p>
        </p:txBody>
      </p:sp>
    </p:spTree>
    <p:extLst>
      <p:ext uri="{BB962C8B-B14F-4D97-AF65-F5344CB8AC3E}">
        <p14:creationId xmlns:p14="http://schemas.microsoft.com/office/powerpoint/2010/main" val="432402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BF4D76-AA98-2E40-88D8-C252A6066387}" type="slidenum">
              <a:rPr lang="en-US" smtClean="0"/>
              <a:pPr/>
              <a:t>19</a:t>
            </a:fld>
            <a:endParaRPr lang="en-US" dirty="0"/>
          </a:p>
        </p:txBody>
      </p:sp>
    </p:spTree>
    <p:extLst>
      <p:ext uri="{BB962C8B-B14F-4D97-AF65-F5344CB8AC3E}">
        <p14:creationId xmlns:p14="http://schemas.microsoft.com/office/powerpoint/2010/main" val="6819507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smtClean="0">
              <a:solidFill>
                <a:schemeClr val="tx1"/>
              </a:solidFill>
              <a:effectLst/>
              <a:latin typeface="Helvetica LT Std Roman" charset="0"/>
              <a:ea typeface="+mn-ea"/>
              <a:cs typeface="+mn-cs"/>
            </a:endParaRPr>
          </a:p>
        </p:txBody>
      </p:sp>
      <p:sp>
        <p:nvSpPr>
          <p:cNvPr id="4" name="Slide Number Placeholder 3"/>
          <p:cNvSpPr>
            <a:spLocks noGrp="1"/>
          </p:cNvSpPr>
          <p:nvPr>
            <p:ph type="sldNum" sz="quarter" idx="10"/>
          </p:nvPr>
        </p:nvSpPr>
        <p:spPr/>
        <p:txBody>
          <a:bodyPr/>
          <a:lstStyle/>
          <a:p>
            <a:fld id="{22BEF074-49A8-4D46-86C1-55FE3FE11B7E}" type="slidenum">
              <a:rPr lang="en-US" smtClean="0"/>
              <a:pPr/>
              <a:t>2</a:t>
            </a:fld>
            <a:endParaRPr lang="en-US" dirty="0"/>
          </a:p>
        </p:txBody>
      </p:sp>
    </p:spTree>
    <p:extLst>
      <p:ext uri="{BB962C8B-B14F-4D97-AF65-F5344CB8AC3E}">
        <p14:creationId xmlns:p14="http://schemas.microsoft.com/office/powerpoint/2010/main" val="3706626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BF4D76-AA98-2E40-88D8-C252A6066387}" type="slidenum">
              <a:rPr lang="en-US" smtClean="0"/>
              <a:pPr/>
              <a:t>20</a:t>
            </a:fld>
            <a:endParaRPr lang="en-US" dirty="0"/>
          </a:p>
        </p:txBody>
      </p:sp>
    </p:spTree>
    <p:extLst>
      <p:ext uri="{BB962C8B-B14F-4D97-AF65-F5344CB8AC3E}">
        <p14:creationId xmlns:p14="http://schemas.microsoft.com/office/powerpoint/2010/main" val="2337855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BF4D76-AA98-2E40-88D8-C252A6066387}" type="slidenum">
              <a:rPr lang="en-US" smtClean="0"/>
              <a:pPr/>
              <a:t>26</a:t>
            </a:fld>
            <a:endParaRPr lang="en-US" dirty="0"/>
          </a:p>
        </p:txBody>
      </p:sp>
    </p:spTree>
    <p:extLst>
      <p:ext uri="{BB962C8B-B14F-4D97-AF65-F5344CB8AC3E}">
        <p14:creationId xmlns:p14="http://schemas.microsoft.com/office/powerpoint/2010/main" val="2087565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297335-E23B-0545-8DFE-98A3B1147F8C}" type="slidenum">
              <a:rPr lang="en-US" smtClean="0"/>
              <a:t>3</a:t>
            </a:fld>
            <a:endParaRPr lang="en-US"/>
          </a:p>
        </p:txBody>
      </p:sp>
    </p:spTree>
    <p:extLst>
      <p:ext uri="{BB962C8B-B14F-4D97-AF65-F5344CB8AC3E}">
        <p14:creationId xmlns:p14="http://schemas.microsoft.com/office/powerpoint/2010/main" val="432402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297335-E23B-0545-8DFE-98A3B1147F8C}" type="slidenum">
              <a:rPr lang="en-US" smtClean="0"/>
              <a:t>4</a:t>
            </a:fld>
            <a:endParaRPr lang="en-US"/>
          </a:p>
        </p:txBody>
      </p:sp>
    </p:spTree>
    <p:extLst>
      <p:ext uri="{BB962C8B-B14F-4D97-AF65-F5344CB8AC3E}">
        <p14:creationId xmlns:p14="http://schemas.microsoft.com/office/powerpoint/2010/main" val="4324027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297335-E23B-0545-8DFE-98A3B1147F8C}" type="slidenum">
              <a:rPr lang="en-US" smtClean="0"/>
              <a:t>5</a:t>
            </a:fld>
            <a:endParaRPr lang="en-US"/>
          </a:p>
        </p:txBody>
      </p:sp>
    </p:spTree>
    <p:extLst>
      <p:ext uri="{BB962C8B-B14F-4D97-AF65-F5344CB8AC3E}">
        <p14:creationId xmlns:p14="http://schemas.microsoft.com/office/powerpoint/2010/main" val="432402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297335-E23B-0545-8DFE-98A3B1147F8C}" type="slidenum">
              <a:rPr lang="en-US" smtClean="0"/>
              <a:t>6</a:t>
            </a:fld>
            <a:endParaRPr lang="en-US"/>
          </a:p>
        </p:txBody>
      </p:sp>
    </p:spTree>
    <p:extLst>
      <p:ext uri="{BB962C8B-B14F-4D97-AF65-F5344CB8AC3E}">
        <p14:creationId xmlns:p14="http://schemas.microsoft.com/office/powerpoint/2010/main" val="432402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297335-E23B-0545-8DFE-98A3B1147F8C}" type="slidenum">
              <a:rPr lang="en-US" smtClean="0"/>
              <a:t>7</a:t>
            </a:fld>
            <a:endParaRPr lang="en-US"/>
          </a:p>
        </p:txBody>
      </p:sp>
    </p:spTree>
    <p:extLst>
      <p:ext uri="{BB962C8B-B14F-4D97-AF65-F5344CB8AC3E}">
        <p14:creationId xmlns:p14="http://schemas.microsoft.com/office/powerpoint/2010/main" val="432402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297335-E23B-0545-8DFE-98A3B1147F8C}" type="slidenum">
              <a:rPr lang="en-US" smtClean="0"/>
              <a:t>8</a:t>
            </a:fld>
            <a:endParaRPr lang="en-US"/>
          </a:p>
        </p:txBody>
      </p:sp>
    </p:spTree>
    <p:extLst>
      <p:ext uri="{BB962C8B-B14F-4D97-AF65-F5344CB8AC3E}">
        <p14:creationId xmlns:p14="http://schemas.microsoft.com/office/powerpoint/2010/main" val="4324027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297335-E23B-0545-8DFE-98A3B1147F8C}" type="slidenum">
              <a:rPr lang="en-US" smtClean="0"/>
              <a:t>9</a:t>
            </a:fld>
            <a:endParaRPr lang="en-US"/>
          </a:p>
        </p:txBody>
      </p:sp>
    </p:spTree>
    <p:extLst>
      <p:ext uri="{BB962C8B-B14F-4D97-AF65-F5344CB8AC3E}">
        <p14:creationId xmlns:p14="http://schemas.microsoft.com/office/powerpoint/2010/main" val="22210326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52960" cy="6898415"/>
          </a:xfrm>
          <a:prstGeom prst="rect">
            <a:avLst/>
          </a:prstGeom>
        </p:spPr>
      </p:pic>
      <p:sp>
        <p:nvSpPr>
          <p:cNvPr id="2" name="Title 1"/>
          <p:cNvSpPr>
            <a:spLocks noGrp="1"/>
          </p:cNvSpPr>
          <p:nvPr>
            <p:ph type="ctrTitle"/>
          </p:nvPr>
        </p:nvSpPr>
        <p:spPr>
          <a:xfrm>
            <a:off x="1524000" y="1122363"/>
            <a:ext cx="9144000" cy="2387600"/>
          </a:xfrm>
        </p:spPr>
        <p:txBody>
          <a:bodyPr anchor="b"/>
          <a:lstStyle>
            <a:lvl1pPr algn="l">
              <a:defRPr sz="60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l">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4000" y="5349876"/>
            <a:ext cx="4023769" cy="54863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bg>
      <p:bgPr>
        <a:solidFill>
          <a:srgbClr val="002A40"/>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077"/>
            <a:ext cx="12183232" cy="6853846"/>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6526" y="2597728"/>
            <a:ext cx="6138949" cy="1662545"/>
          </a:xfrm>
          <a:prstGeom prst="rect">
            <a:avLst/>
          </a:prstGeom>
        </p:spPr>
      </p:pic>
    </p:spTree>
    <p:extLst>
      <p:ext uri="{BB962C8B-B14F-4D97-AF65-F5344CB8AC3E}">
        <p14:creationId xmlns:p14="http://schemas.microsoft.com/office/powerpoint/2010/main" val="1669158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Logo">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52960" cy="6898415"/>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2543" y="2726268"/>
            <a:ext cx="10284690" cy="140229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D8EA"/>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rgbClr val="002A40"/>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normAutofit/>
          </a:bodyPr>
          <a:lstStyle>
            <a:lvl1pPr marL="0" indent="0">
              <a:buNone/>
              <a:defRPr sz="2800">
                <a:solidFill>
                  <a:srgbClr val="002A4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D8EA"/>
                </a:solidFill>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00D8EA"/>
                </a:solidFill>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p:spPr>
        <p:txBody>
          <a:bodyPr anchor="ctr" anchorCtr="0">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ctr" anchorCtr="0">
            <a:norm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D8EA"/>
                </a:solidFill>
              </a:defRPr>
            </a:lvl1pPr>
          </a:lstStyle>
          <a:p>
            <a:r>
              <a:rPr lang="en-US" dirty="0"/>
              <a:t>Click to edit Master title style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708454"/>
            <a:ext cx="10515600" cy="982234"/>
          </a:xfrm>
          <a:prstGeom prst="rect">
            <a:avLst/>
          </a:prstGeom>
        </p:spPr>
        <p:txBody>
          <a:bodyPr vert="horz" lIns="0" tIns="0" rIns="0" bIns="0" rtlCol="0" anchor="t" anchorCtr="0">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8379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b="1" i="0" kern="1200">
          <a:solidFill>
            <a:srgbClr val="00D8EA"/>
          </a:solidFill>
          <a:latin typeface="Helvetica LT Std Roman" charset="0"/>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b="0" i="0" kern="1200">
          <a:solidFill>
            <a:srgbClr val="002B42"/>
          </a:solidFill>
          <a:latin typeface="Helvetica LT Std Roman" charset="0"/>
          <a:ea typeface="+mn-ea"/>
          <a:cs typeface="+mn-cs"/>
        </a:defRPr>
      </a:lvl1pPr>
      <a:lvl2pPr marL="685800" indent="-228600" algn="l" defTabSz="914400" rtl="0" eaLnBrk="1" latinLnBrk="0" hangingPunct="1">
        <a:lnSpc>
          <a:spcPct val="90000"/>
        </a:lnSpc>
        <a:spcBef>
          <a:spcPts val="500"/>
        </a:spcBef>
        <a:buFont typeface="Arial"/>
        <a:buChar char="•"/>
        <a:defRPr sz="2400" b="0" i="0" kern="1200">
          <a:solidFill>
            <a:srgbClr val="002B42"/>
          </a:solidFill>
          <a:latin typeface="Helvetica LT Std Roman" charset="0"/>
          <a:ea typeface="+mn-ea"/>
          <a:cs typeface="+mn-cs"/>
        </a:defRPr>
      </a:lvl2pPr>
      <a:lvl3pPr marL="1143000" indent="-228600" algn="l" defTabSz="914400" rtl="0" eaLnBrk="1" latinLnBrk="0" hangingPunct="1">
        <a:lnSpc>
          <a:spcPct val="90000"/>
        </a:lnSpc>
        <a:spcBef>
          <a:spcPts val="500"/>
        </a:spcBef>
        <a:buFont typeface="Arial"/>
        <a:buChar char="•"/>
        <a:defRPr sz="2000" b="0" i="0" kern="1200">
          <a:solidFill>
            <a:srgbClr val="002B42"/>
          </a:solidFill>
          <a:latin typeface="Helvetica LT Std Roman" charset="0"/>
          <a:ea typeface="+mn-ea"/>
          <a:cs typeface="+mn-cs"/>
        </a:defRPr>
      </a:lvl3pPr>
      <a:lvl4pPr marL="1600200" indent="-228600" algn="l" defTabSz="914400" rtl="0" eaLnBrk="1" latinLnBrk="0" hangingPunct="1">
        <a:lnSpc>
          <a:spcPct val="90000"/>
        </a:lnSpc>
        <a:spcBef>
          <a:spcPts val="500"/>
        </a:spcBef>
        <a:buFont typeface="Arial"/>
        <a:buChar char="•"/>
        <a:defRPr sz="1800" b="0" i="0" kern="1200">
          <a:solidFill>
            <a:srgbClr val="002B42"/>
          </a:solidFill>
          <a:latin typeface="Helvetica LT Std Roman" charset="0"/>
          <a:ea typeface="+mn-ea"/>
          <a:cs typeface="+mn-cs"/>
        </a:defRPr>
      </a:lvl4pPr>
      <a:lvl5pPr marL="2057400" indent="-228600" algn="l" defTabSz="914400" rtl="0" eaLnBrk="1" latinLnBrk="0" hangingPunct="1">
        <a:lnSpc>
          <a:spcPct val="90000"/>
        </a:lnSpc>
        <a:spcBef>
          <a:spcPts val="500"/>
        </a:spcBef>
        <a:buFont typeface="Arial"/>
        <a:buChar char="•"/>
        <a:defRPr sz="1800" b="0" i="0" kern="1200">
          <a:solidFill>
            <a:srgbClr val="002B42"/>
          </a:solidFill>
          <a:latin typeface="Helvetica LT Std Roman"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hyperlink" Target="https://www.wikipathways.org/index.php/WikiPathways" TargetMode="External"/><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0.png"/></Relationships>
</file>

<file path=ppt/slides/_rels/slide13.xml.rels><?xml version="1.0" encoding="UTF-8" standalone="yes"?>
<Relationships xmlns="http://schemas.openxmlformats.org/package/2006/relationships"><Relationship Id="rId11" Type="http://schemas.openxmlformats.org/officeDocument/2006/relationships/image" Target="../media/image29.jpg"/><Relationship Id="rId12" Type="http://schemas.openxmlformats.org/officeDocument/2006/relationships/image" Target="../media/image30.png"/><Relationship Id="rId13" Type="http://schemas.openxmlformats.org/officeDocument/2006/relationships/image" Target="../media/image31.jpg"/><Relationship Id="rId14" Type="http://schemas.openxmlformats.org/officeDocument/2006/relationships/image" Target="../media/image32.png"/><Relationship Id="rId15" Type="http://schemas.openxmlformats.org/officeDocument/2006/relationships/image" Target="../media/image33.jpg"/><Relationship Id="rId16" Type="http://schemas.openxmlformats.org/officeDocument/2006/relationships/image" Target="../media/image34.png"/><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1.png"/><Relationship Id="rId4" Type="http://schemas.openxmlformats.org/officeDocument/2006/relationships/image" Target="../media/image22.jpg"/><Relationship Id="rId5" Type="http://schemas.openxmlformats.org/officeDocument/2006/relationships/image" Target="../media/image23.jpg"/><Relationship Id="rId6" Type="http://schemas.openxmlformats.org/officeDocument/2006/relationships/image" Target="../media/image24.png"/><Relationship Id="rId7" Type="http://schemas.openxmlformats.org/officeDocument/2006/relationships/image" Target="../media/image25.jpg"/><Relationship Id="rId8" Type="http://schemas.openxmlformats.org/officeDocument/2006/relationships/image" Target="../media/image26.jpg"/><Relationship Id="rId9" Type="http://schemas.openxmlformats.org/officeDocument/2006/relationships/image" Target="../media/image27.jpg"/><Relationship Id="rId10" Type="http://schemas.openxmlformats.org/officeDocument/2006/relationships/image" Target="../media/image2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hyperlink" Target="http://academy.wikipathways.org" TargetMode="External"/><Relationship Id="rId4" Type="http://schemas.openxmlformats.org/officeDocument/2006/relationships/image" Target="../media/image36.png"/><Relationship Id="rId1" Type="http://schemas.openxmlformats.org/officeDocument/2006/relationships/slideLayout" Target="../slideLayouts/slideLayout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s://www.ncbi.nlm.nih.gov/pubmed/24794975" TargetMode="External"/><Relationship Id="rId3" Type="http://schemas.openxmlformats.org/officeDocument/2006/relationships/image" Target="../media/image3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hyperlink" Target="https://www.sciencedirect.com/science/article/pii/S1388198118300581%23f0005" TargetMode="External"/><Relationship Id="rId3" Type="http://schemas.openxmlformats.org/officeDocument/2006/relationships/image" Target="../media/image39.jpg"/></Relationships>
</file>

<file path=ppt/slides/_rels/slide24.xml.rels><?xml version="1.0" encoding="UTF-8" standalone="yes"?>
<Relationships xmlns="http://schemas.openxmlformats.org/package/2006/relationships"><Relationship Id="rId3" Type="http://schemas.openxmlformats.org/officeDocument/2006/relationships/hyperlink" Target="http://www.servier.com/" TargetMode="External"/><Relationship Id="rId4" Type="http://schemas.openxmlformats.org/officeDocument/2006/relationships/image" Target="../media/image40.jpg"/><Relationship Id="rId1" Type="http://schemas.openxmlformats.org/officeDocument/2006/relationships/slideLayout" Target="../slideLayouts/slideLayout5.xml"/><Relationship Id="rId2" Type="http://schemas.openxmlformats.org/officeDocument/2006/relationships/hyperlink" Target="https://www.ncbi.nlm.nih.gov/pmc/articles/PMC6087588/"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1" Type="http://schemas.openxmlformats.org/officeDocument/2006/relationships/slideLayout" Target="../slideLayouts/slideLayout5.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86562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5" name="TextBox 4"/>
          <p:cNvSpPr txBox="1"/>
          <p:nvPr/>
        </p:nvSpPr>
        <p:spPr>
          <a:xfrm>
            <a:off x="838200" y="1517069"/>
            <a:ext cx="9621982" cy="2846933"/>
          </a:xfrm>
          <a:prstGeom prst="rect">
            <a:avLst/>
          </a:prstGeom>
          <a:noFill/>
        </p:spPr>
        <p:txBody>
          <a:bodyPr wrap="square" rtlCol="0">
            <a:spAutoFit/>
          </a:bodyPr>
          <a:lstStyle/>
          <a:p>
            <a:pPr marL="457200" indent="-457200">
              <a:lnSpc>
                <a:spcPct val="125000"/>
              </a:lnSpc>
              <a:buFont typeface="Arial" charset="0"/>
              <a:buChar char="•"/>
            </a:pPr>
            <a:r>
              <a:rPr lang="en-US" sz="2400" dirty="0" smtClean="0">
                <a:solidFill>
                  <a:schemeClr val="bg1">
                    <a:lumMod val="65000"/>
                  </a:schemeClr>
                </a:solidFill>
                <a:latin typeface="Helvetica" charset="0"/>
                <a:ea typeface="Helvetica" charset="0"/>
                <a:cs typeface="Helvetica" charset="0"/>
              </a:rPr>
              <a:t>Introduction to Pathways in Research</a:t>
            </a:r>
            <a:endParaRPr lang="en-US" sz="2400" dirty="0">
              <a:solidFill>
                <a:schemeClr val="bg1">
                  <a:lumMod val="65000"/>
                </a:schemeClr>
              </a:solidFill>
              <a:latin typeface="Helvetica" charset="0"/>
              <a:ea typeface="Helvetica" charset="0"/>
              <a:cs typeface="Helvetica" charset="0"/>
            </a:endParaRPr>
          </a:p>
          <a:p>
            <a:pPr marL="457200" indent="-457200">
              <a:lnSpc>
                <a:spcPct val="125000"/>
              </a:lnSpc>
              <a:buFont typeface="Arial" charset="0"/>
              <a:buChar char="•"/>
            </a:pPr>
            <a:r>
              <a:rPr lang="en-US" sz="2400" dirty="0" smtClean="0">
                <a:solidFill>
                  <a:srgbClr val="002A40"/>
                </a:solidFill>
                <a:latin typeface="Helvetica" charset="0"/>
                <a:ea typeface="Helvetica" charset="0"/>
                <a:cs typeface="Helvetica" charset="0"/>
              </a:rPr>
              <a:t>Guided Tour </a:t>
            </a:r>
            <a:r>
              <a:rPr lang="en-US" sz="2400" dirty="0">
                <a:solidFill>
                  <a:srgbClr val="002A40"/>
                </a:solidFill>
                <a:latin typeface="Helvetica" charset="0"/>
                <a:ea typeface="Helvetica" charset="0"/>
                <a:cs typeface="Helvetica" charset="0"/>
              </a:rPr>
              <a:t>of Editing Tools</a:t>
            </a:r>
          </a:p>
          <a:p>
            <a:pPr marL="457200" indent="-457200">
              <a:lnSpc>
                <a:spcPct val="125000"/>
              </a:lnSpc>
              <a:buFont typeface="Arial" charset="0"/>
              <a:buChar char="•"/>
            </a:pPr>
            <a:r>
              <a:rPr lang="en-US" sz="2400" dirty="0" smtClean="0">
                <a:solidFill>
                  <a:srgbClr val="A6A6A6"/>
                </a:solidFill>
                <a:latin typeface="Helvetica" charset="0"/>
                <a:ea typeface="Helvetica" charset="0"/>
                <a:cs typeface="Helvetica" charset="0"/>
              </a:rPr>
              <a:t>Quality Control for </a:t>
            </a:r>
            <a:r>
              <a:rPr lang="en-US" sz="2400" dirty="0" err="1" smtClean="0">
                <a:solidFill>
                  <a:srgbClr val="A6A6A6"/>
                </a:solidFill>
                <a:latin typeface="Helvetica" charset="0"/>
                <a:ea typeface="Helvetica" charset="0"/>
                <a:cs typeface="Helvetica" charset="0"/>
              </a:rPr>
              <a:t>WikiPathways</a:t>
            </a:r>
            <a:r>
              <a:rPr lang="en-US" sz="2400" dirty="0" smtClean="0">
                <a:solidFill>
                  <a:srgbClr val="A6A6A6"/>
                </a:solidFill>
                <a:latin typeface="Helvetica" charset="0"/>
                <a:ea typeface="Helvetica" charset="0"/>
                <a:cs typeface="Helvetica" charset="0"/>
              </a:rPr>
              <a:t> </a:t>
            </a:r>
          </a:p>
          <a:p>
            <a:pPr marL="457200" indent="-457200">
              <a:lnSpc>
                <a:spcPct val="125000"/>
              </a:lnSpc>
              <a:buFont typeface="Arial" charset="0"/>
              <a:buChar char="•"/>
            </a:pPr>
            <a:r>
              <a:rPr lang="en-US" sz="2400" dirty="0" smtClean="0">
                <a:solidFill>
                  <a:srgbClr val="A6A6A6"/>
                </a:solidFill>
                <a:latin typeface="Helvetica" charset="0"/>
                <a:ea typeface="Helvetica" charset="0"/>
                <a:cs typeface="Helvetica" charset="0"/>
              </a:rPr>
              <a:t>Hands</a:t>
            </a:r>
            <a:r>
              <a:rPr lang="en-US" sz="2400" dirty="0">
                <a:solidFill>
                  <a:srgbClr val="A6A6A6"/>
                </a:solidFill>
                <a:latin typeface="Helvetica" charset="0"/>
                <a:ea typeface="Helvetica" charset="0"/>
                <a:cs typeface="Helvetica" charset="0"/>
              </a:rPr>
              <a:t>-on Session 1: Introduction</a:t>
            </a:r>
          </a:p>
          <a:p>
            <a:pPr marL="457200" indent="-457200">
              <a:lnSpc>
                <a:spcPct val="125000"/>
              </a:lnSpc>
              <a:buFont typeface="Arial" charset="0"/>
              <a:buChar char="•"/>
            </a:pPr>
            <a:r>
              <a:rPr lang="en-US" sz="2400" dirty="0">
                <a:solidFill>
                  <a:srgbClr val="A6A6A6"/>
                </a:solidFill>
                <a:latin typeface="Helvetica" charset="0"/>
                <a:ea typeface="Helvetica" charset="0"/>
                <a:cs typeface="Helvetica" charset="0"/>
              </a:rPr>
              <a:t>Break</a:t>
            </a:r>
          </a:p>
          <a:p>
            <a:pPr marL="457200" indent="-457200">
              <a:lnSpc>
                <a:spcPct val="125000"/>
              </a:lnSpc>
              <a:buFont typeface="Arial" charset="0"/>
              <a:buChar char="•"/>
            </a:pPr>
            <a:r>
              <a:rPr lang="en-US" sz="2400" dirty="0">
                <a:solidFill>
                  <a:srgbClr val="A6A6A6"/>
                </a:solidFill>
                <a:latin typeface="Helvetica" charset="0"/>
                <a:ea typeface="Helvetica" charset="0"/>
                <a:cs typeface="Helvetica" charset="0"/>
              </a:rPr>
              <a:t>Hands-on Session 2: Create Your Own Pathway</a:t>
            </a:r>
          </a:p>
        </p:txBody>
      </p:sp>
    </p:spTree>
    <p:extLst>
      <p:ext uri="{BB962C8B-B14F-4D97-AF65-F5344CB8AC3E}">
        <p14:creationId xmlns:p14="http://schemas.microsoft.com/office/powerpoint/2010/main" val="65997240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708454"/>
            <a:ext cx="10961255" cy="982234"/>
          </a:xfrm>
        </p:spPr>
        <p:txBody>
          <a:bodyPr>
            <a:normAutofit fontScale="90000"/>
          </a:bodyPr>
          <a:lstStyle/>
          <a:p>
            <a:r>
              <a:rPr lang="en-US" dirty="0"/>
              <a:t>Editing Tools: </a:t>
            </a:r>
            <a:r>
              <a:rPr lang="en-US" dirty="0" err="1"/>
              <a:t>WikiPathways</a:t>
            </a:r>
            <a:r>
              <a:rPr lang="en-US" dirty="0"/>
              <a:t> and </a:t>
            </a:r>
            <a:r>
              <a:rPr lang="en-US" dirty="0" err="1"/>
              <a:t>PathVisio</a:t>
            </a:r>
            <a:endParaRPr lang="en-US" dirty="0"/>
          </a:p>
        </p:txBody>
      </p:sp>
      <p:sp>
        <p:nvSpPr>
          <p:cNvPr id="3" name="Rectangle 2"/>
          <p:cNvSpPr/>
          <p:nvPr/>
        </p:nvSpPr>
        <p:spPr>
          <a:xfrm>
            <a:off x="2865932" y="1340170"/>
            <a:ext cx="2718162" cy="400110"/>
          </a:xfrm>
          <a:prstGeom prst="rect">
            <a:avLst/>
          </a:prstGeom>
        </p:spPr>
        <p:txBody>
          <a:bodyPr wrap="none">
            <a:spAutoFit/>
          </a:bodyPr>
          <a:lstStyle/>
          <a:p>
            <a:pPr lvl="0"/>
            <a:r>
              <a:rPr lang="en-US" sz="2000" u="sng" dirty="0">
                <a:solidFill>
                  <a:srgbClr val="00D8EA"/>
                </a:solidFill>
                <a:hlinkClick r:id="rId3"/>
              </a:rPr>
              <a:t>www.wikipathways.org</a:t>
            </a:r>
            <a:endParaRPr lang="en-US" sz="2000" dirty="0">
              <a:solidFill>
                <a:srgbClr val="00D8EA"/>
              </a:solidFill>
            </a:endParaRPr>
          </a:p>
        </p:txBody>
      </p:sp>
      <p:pic>
        <p:nvPicPr>
          <p:cNvPr id="9" name="Google Shape;158;p21" descr="Screen Shot 2018-09-07 at 4.29.57 PM.png"/>
          <p:cNvPicPr preferRelativeResize="0"/>
          <p:nvPr/>
        </p:nvPicPr>
        <p:blipFill rotWithShape="1">
          <a:blip r:embed="rId4">
            <a:alphaModFix/>
          </a:blip>
          <a:srcRect/>
          <a:stretch/>
        </p:blipFill>
        <p:spPr>
          <a:xfrm>
            <a:off x="1355218" y="1802608"/>
            <a:ext cx="5530388" cy="4663651"/>
          </a:xfrm>
          <a:prstGeom prst="rect">
            <a:avLst/>
          </a:prstGeom>
          <a:noFill/>
          <a:ln>
            <a:noFill/>
          </a:ln>
        </p:spPr>
      </p:pic>
      <p:grpSp>
        <p:nvGrpSpPr>
          <p:cNvPr id="5" name="Group 4"/>
          <p:cNvGrpSpPr/>
          <p:nvPr/>
        </p:nvGrpSpPr>
        <p:grpSpPr>
          <a:xfrm>
            <a:off x="5552501" y="2331134"/>
            <a:ext cx="5866301" cy="3552565"/>
            <a:chOff x="5552501" y="2331134"/>
            <a:chExt cx="5866301" cy="3552565"/>
          </a:xfrm>
        </p:grpSpPr>
        <p:pic>
          <p:nvPicPr>
            <p:cNvPr id="4" name="Picture 3" descr="Screen Shot 2019-09-30 at 3.13.57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2670" y="2700466"/>
              <a:ext cx="3776132" cy="3183233"/>
            </a:xfrm>
            <a:prstGeom prst="rect">
              <a:avLst/>
            </a:prstGeom>
          </p:spPr>
        </p:pic>
        <p:cxnSp>
          <p:nvCxnSpPr>
            <p:cNvPr id="8" name="Curved Connector 7">
              <a:extLst>
                <a:ext uri="{FF2B5EF4-FFF2-40B4-BE49-F238E27FC236}">
                  <a16:creationId xmlns:a16="http://schemas.microsoft.com/office/drawing/2014/main" xmlns="" id="{6EB6A213-C386-814F-BCF9-87192BB48F5E}"/>
                </a:ext>
              </a:extLst>
            </p:cNvPr>
            <p:cNvCxnSpPr>
              <a:cxnSpLocks/>
              <a:stCxn id="4" idx="1"/>
            </p:cNvCxnSpPr>
            <p:nvPr/>
          </p:nvCxnSpPr>
          <p:spPr>
            <a:xfrm flipH="1">
              <a:off x="5552501" y="4292083"/>
              <a:ext cx="2090169"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xmlns="" id="{1FA7C852-79E6-EA48-9ADD-D7A2B6D147BC}"/>
                </a:ext>
              </a:extLst>
            </p:cNvPr>
            <p:cNvSpPr txBox="1"/>
            <p:nvPr/>
          </p:nvSpPr>
          <p:spPr>
            <a:xfrm>
              <a:off x="8276395" y="2331134"/>
              <a:ext cx="2770310" cy="369332"/>
            </a:xfrm>
            <a:prstGeom prst="rect">
              <a:avLst/>
            </a:prstGeom>
            <a:noFill/>
          </p:spPr>
          <p:txBody>
            <a:bodyPr wrap="none" rtlCol="0">
              <a:spAutoFit/>
            </a:bodyPr>
            <a:lstStyle/>
            <a:p>
              <a:r>
                <a:rPr lang="en-US" dirty="0" err="1"/>
                <a:t>PathVisio</a:t>
              </a:r>
              <a:r>
                <a:rPr lang="en-US" dirty="0"/>
                <a:t> Desktop Software</a:t>
              </a:r>
            </a:p>
          </p:txBody>
        </p:sp>
      </p:grpSp>
    </p:spTree>
    <p:extLst>
      <p:ext uri="{BB962C8B-B14F-4D97-AF65-F5344CB8AC3E}">
        <p14:creationId xmlns:p14="http://schemas.microsoft.com/office/powerpoint/2010/main" val="1769439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3213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717861"/>
            <a:ext cx="10515600" cy="982234"/>
          </a:xfrm>
        </p:spPr>
        <p:txBody>
          <a:bodyPr>
            <a:normAutofit fontScale="90000"/>
          </a:bodyPr>
          <a:lstStyle/>
          <a:p>
            <a:r>
              <a:rPr lang="en-US" dirty="0"/>
              <a:t>Life Cycle of a Pathway </a:t>
            </a:r>
            <a:r>
              <a:rPr lang="en-US" dirty="0" smtClean="0"/>
              <a:t>Model at </a:t>
            </a:r>
            <a:r>
              <a:rPr lang="en-US" dirty="0" err="1" smtClean="0"/>
              <a:t>WikiPathways</a:t>
            </a:r>
            <a:endParaRPr lang="en-US" dirty="0"/>
          </a:p>
        </p:txBody>
      </p:sp>
      <p:pic>
        <p:nvPicPr>
          <p:cNvPr id="5" name="Google Shape;167;p22"/>
          <p:cNvPicPr preferRelativeResize="0"/>
          <p:nvPr/>
        </p:nvPicPr>
        <p:blipFill>
          <a:blip r:embed="rId3">
            <a:alphaModFix/>
          </a:blip>
          <a:stretch>
            <a:fillRect/>
          </a:stretch>
        </p:blipFill>
        <p:spPr>
          <a:xfrm>
            <a:off x="1813406" y="1798523"/>
            <a:ext cx="8229602" cy="4646933"/>
          </a:xfrm>
          <a:prstGeom prst="rect">
            <a:avLst/>
          </a:prstGeom>
          <a:noFill/>
          <a:ln>
            <a:noFill/>
          </a:ln>
        </p:spPr>
      </p:pic>
      <p:sp>
        <p:nvSpPr>
          <p:cNvPr id="4" name="Rectangle 3"/>
          <p:cNvSpPr/>
          <p:nvPr/>
        </p:nvSpPr>
        <p:spPr>
          <a:xfrm>
            <a:off x="4603625" y="3188383"/>
            <a:ext cx="3029397" cy="383664"/>
          </a:xfrm>
          <a:prstGeom prst="rect">
            <a:avLst/>
          </a:prstGeom>
          <a:solidFill>
            <a:srgbClr val="54A0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907889" y="3148693"/>
            <a:ext cx="2467342" cy="461665"/>
          </a:xfrm>
          <a:prstGeom prst="rect">
            <a:avLst/>
          </a:prstGeom>
          <a:noFill/>
        </p:spPr>
        <p:txBody>
          <a:bodyPr wrap="none" rtlCol="0">
            <a:spAutoFit/>
          </a:bodyPr>
          <a:lstStyle/>
          <a:p>
            <a:r>
              <a:rPr lang="en-US" sz="2400" b="1" dirty="0" err="1" smtClean="0">
                <a:solidFill>
                  <a:srgbClr val="020704"/>
                </a:solidFill>
              </a:rPr>
              <a:t>WikiPathways</a:t>
            </a:r>
            <a:r>
              <a:rPr lang="en-US" sz="2400" b="1" dirty="0" smtClean="0">
                <a:solidFill>
                  <a:srgbClr val="020704"/>
                </a:solidFill>
              </a:rPr>
              <a:t> QA</a:t>
            </a:r>
            <a:endParaRPr lang="en-US" sz="2400" b="1" dirty="0">
              <a:solidFill>
                <a:srgbClr val="020704"/>
              </a:solidFill>
            </a:endParaRPr>
          </a:p>
        </p:txBody>
      </p:sp>
    </p:spTree>
    <p:extLst>
      <p:ext uri="{BB962C8B-B14F-4D97-AF65-F5344CB8AC3E}">
        <p14:creationId xmlns:p14="http://schemas.microsoft.com/office/powerpoint/2010/main" val="273256914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Quality </a:t>
            </a:r>
            <a:r>
              <a:rPr lang="en-US" dirty="0" smtClean="0"/>
              <a:t>Control </a:t>
            </a:r>
            <a:r>
              <a:rPr lang="en-US" dirty="0"/>
              <a:t>Protocol</a:t>
            </a:r>
          </a:p>
        </p:txBody>
      </p:sp>
      <p:grpSp>
        <p:nvGrpSpPr>
          <p:cNvPr id="4" name="Google Shape;178;p23"/>
          <p:cNvGrpSpPr/>
          <p:nvPr/>
        </p:nvGrpSpPr>
        <p:grpSpPr>
          <a:xfrm>
            <a:off x="2740368" y="1223958"/>
            <a:ext cx="6309127" cy="2550245"/>
            <a:chOff x="2091839" y="1404950"/>
            <a:chExt cx="4966592" cy="2007572"/>
          </a:xfrm>
        </p:grpSpPr>
        <p:sp>
          <p:nvSpPr>
            <p:cNvPr id="6" name="Google Shape;179;p23"/>
            <p:cNvSpPr txBox="1"/>
            <p:nvPr/>
          </p:nvSpPr>
          <p:spPr>
            <a:xfrm>
              <a:off x="3868152" y="1404950"/>
              <a:ext cx="1329475" cy="461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dirty="0">
                  <a:solidFill>
                    <a:srgbClr val="02CEE2"/>
                  </a:solidFill>
                </a:rPr>
                <a:t>QA Team</a:t>
              </a:r>
              <a:endParaRPr sz="2800" dirty="0">
                <a:solidFill>
                  <a:srgbClr val="02CEE2"/>
                </a:solidFill>
              </a:endParaRPr>
            </a:p>
          </p:txBody>
        </p:sp>
        <p:pic>
          <p:nvPicPr>
            <p:cNvPr id="7" name="Google Shape;180;p23"/>
            <p:cNvPicPr preferRelativeResize="0">
              <a:picLocks noChangeAspect="1"/>
            </p:cNvPicPr>
            <p:nvPr/>
          </p:nvPicPr>
          <p:blipFill>
            <a:blip r:embed="rId3">
              <a:alphaModFix/>
            </a:blip>
            <a:stretch>
              <a:fillRect/>
            </a:stretch>
          </p:blipFill>
          <p:spPr>
            <a:xfrm>
              <a:off x="3435325" y="1925449"/>
              <a:ext cx="722376" cy="722376"/>
            </a:xfrm>
            <a:prstGeom prst="rect">
              <a:avLst/>
            </a:prstGeom>
            <a:noFill/>
            <a:ln>
              <a:noFill/>
            </a:ln>
          </p:spPr>
        </p:pic>
        <p:pic>
          <p:nvPicPr>
            <p:cNvPr id="8" name="Google Shape;181;p23"/>
            <p:cNvPicPr preferRelativeResize="0"/>
            <p:nvPr/>
          </p:nvPicPr>
          <p:blipFill>
            <a:blip r:embed="rId4">
              <a:alphaModFix/>
            </a:blip>
            <a:stretch>
              <a:fillRect/>
            </a:stretch>
          </p:blipFill>
          <p:spPr>
            <a:xfrm>
              <a:off x="5439521" y="2692426"/>
              <a:ext cx="536423" cy="720094"/>
            </a:xfrm>
            <a:prstGeom prst="rect">
              <a:avLst/>
            </a:prstGeom>
            <a:noFill/>
            <a:ln>
              <a:noFill/>
            </a:ln>
          </p:spPr>
        </p:pic>
        <p:pic>
          <p:nvPicPr>
            <p:cNvPr id="10" name="Google Shape;183;p23"/>
            <p:cNvPicPr preferRelativeResize="0">
              <a:picLocks noChangeAspect="1"/>
            </p:cNvPicPr>
            <p:nvPr/>
          </p:nvPicPr>
          <p:blipFill>
            <a:blip r:embed="rId5">
              <a:alphaModFix/>
            </a:blip>
            <a:stretch>
              <a:fillRect/>
            </a:stretch>
          </p:blipFill>
          <p:spPr>
            <a:xfrm>
              <a:off x="5002625" y="1925449"/>
              <a:ext cx="722376" cy="722376"/>
            </a:xfrm>
            <a:prstGeom prst="rect">
              <a:avLst/>
            </a:prstGeom>
            <a:noFill/>
            <a:ln>
              <a:noFill/>
            </a:ln>
          </p:spPr>
        </p:pic>
        <p:pic>
          <p:nvPicPr>
            <p:cNvPr id="11" name="Google Shape;184;p23"/>
            <p:cNvPicPr preferRelativeResize="0">
              <a:picLocks noChangeAspect="1"/>
            </p:cNvPicPr>
            <p:nvPr/>
          </p:nvPicPr>
          <p:blipFill>
            <a:blip r:embed="rId6">
              <a:alphaModFix/>
            </a:blip>
            <a:stretch>
              <a:fillRect/>
            </a:stretch>
          </p:blipFill>
          <p:spPr>
            <a:xfrm>
              <a:off x="5770973" y="1925449"/>
              <a:ext cx="722376" cy="722376"/>
            </a:xfrm>
            <a:prstGeom prst="rect">
              <a:avLst/>
            </a:prstGeom>
            <a:noFill/>
            <a:ln>
              <a:noFill/>
            </a:ln>
          </p:spPr>
        </p:pic>
        <p:pic>
          <p:nvPicPr>
            <p:cNvPr id="12" name="Google Shape;185;p23"/>
            <p:cNvPicPr preferRelativeResize="0">
              <a:picLocks noChangeAspect="1"/>
            </p:cNvPicPr>
            <p:nvPr/>
          </p:nvPicPr>
          <p:blipFill>
            <a:blip r:embed="rId7">
              <a:alphaModFix/>
            </a:blip>
            <a:stretch>
              <a:fillRect/>
            </a:stretch>
          </p:blipFill>
          <p:spPr>
            <a:xfrm>
              <a:off x="4218975" y="1925449"/>
              <a:ext cx="725931" cy="722376"/>
            </a:xfrm>
            <a:prstGeom prst="rect">
              <a:avLst/>
            </a:prstGeom>
            <a:noFill/>
            <a:ln>
              <a:noFill/>
            </a:ln>
          </p:spPr>
        </p:pic>
        <p:pic>
          <p:nvPicPr>
            <p:cNvPr id="13" name="Google Shape;186;p23"/>
            <p:cNvPicPr preferRelativeResize="0">
              <a:picLocks noChangeAspect="1"/>
            </p:cNvPicPr>
            <p:nvPr/>
          </p:nvPicPr>
          <p:blipFill>
            <a:blip r:embed="rId8">
              <a:alphaModFix/>
            </a:blip>
            <a:stretch>
              <a:fillRect/>
            </a:stretch>
          </p:blipFill>
          <p:spPr>
            <a:xfrm>
              <a:off x="6539322" y="1925449"/>
              <a:ext cx="519109" cy="722376"/>
            </a:xfrm>
            <a:prstGeom prst="rect">
              <a:avLst/>
            </a:prstGeom>
            <a:noFill/>
            <a:ln>
              <a:noFill/>
            </a:ln>
          </p:spPr>
        </p:pic>
        <p:pic>
          <p:nvPicPr>
            <p:cNvPr id="14" name="Google Shape;187;p23" descr="ElissonLopes.jpg"/>
            <p:cNvPicPr preferRelativeResize="0"/>
            <p:nvPr/>
          </p:nvPicPr>
          <p:blipFill rotWithShape="1">
            <a:blip r:embed="rId9">
              <a:alphaModFix/>
            </a:blip>
            <a:srcRect/>
            <a:stretch/>
          </p:blipFill>
          <p:spPr>
            <a:xfrm>
              <a:off x="6031174" y="2692426"/>
              <a:ext cx="720095" cy="720095"/>
            </a:xfrm>
            <a:prstGeom prst="rect">
              <a:avLst/>
            </a:prstGeom>
            <a:noFill/>
            <a:ln>
              <a:noFill/>
            </a:ln>
          </p:spPr>
        </p:pic>
        <p:pic>
          <p:nvPicPr>
            <p:cNvPr id="16" name="Google Shape;189;p23"/>
            <p:cNvPicPr preferRelativeResize="0">
              <a:picLocks noChangeAspect="1"/>
            </p:cNvPicPr>
            <p:nvPr/>
          </p:nvPicPr>
          <p:blipFill>
            <a:blip r:embed="rId10">
              <a:alphaModFix/>
            </a:blip>
            <a:stretch>
              <a:fillRect/>
            </a:stretch>
          </p:blipFill>
          <p:spPr>
            <a:xfrm>
              <a:off x="2844886" y="1925449"/>
              <a:ext cx="539807" cy="722376"/>
            </a:xfrm>
            <a:prstGeom prst="rect">
              <a:avLst/>
            </a:prstGeom>
            <a:noFill/>
            <a:ln>
              <a:noFill/>
            </a:ln>
          </p:spPr>
        </p:pic>
        <p:pic>
          <p:nvPicPr>
            <p:cNvPr id="17" name="Google Shape;190;p23"/>
            <p:cNvPicPr preferRelativeResize="0"/>
            <p:nvPr/>
          </p:nvPicPr>
          <p:blipFill>
            <a:blip r:embed="rId11">
              <a:alphaModFix/>
            </a:blip>
            <a:stretch>
              <a:fillRect/>
            </a:stretch>
          </p:blipFill>
          <p:spPr>
            <a:xfrm>
              <a:off x="3079800" y="2692445"/>
              <a:ext cx="720076" cy="720076"/>
            </a:xfrm>
            <a:prstGeom prst="rect">
              <a:avLst/>
            </a:prstGeom>
            <a:noFill/>
            <a:ln>
              <a:noFill/>
            </a:ln>
          </p:spPr>
        </p:pic>
        <p:pic>
          <p:nvPicPr>
            <p:cNvPr id="18" name="Google Shape;191;p23"/>
            <p:cNvPicPr preferRelativeResize="0"/>
            <p:nvPr/>
          </p:nvPicPr>
          <p:blipFill>
            <a:blip r:embed="rId12">
              <a:alphaModFix/>
            </a:blip>
            <a:stretch>
              <a:fillRect/>
            </a:stretch>
          </p:blipFill>
          <p:spPr>
            <a:xfrm>
              <a:off x="4668975" y="2692426"/>
              <a:ext cx="720075" cy="720095"/>
            </a:xfrm>
            <a:prstGeom prst="rect">
              <a:avLst/>
            </a:prstGeom>
            <a:noFill/>
            <a:ln>
              <a:noFill/>
            </a:ln>
          </p:spPr>
        </p:pic>
        <p:pic>
          <p:nvPicPr>
            <p:cNvPr id="19" name="Google Shape;192;p23"/>
            <p:cNvPicPr preferRelativeResize="0"/>
            <p:nvPr/>
          </p:nvPicPr>
          <p:blipFill>
            <a:blip r:embed="rId13">
              <a:alphaModFix/>
            </a:blip>
            <a:stretch>
              <a:fillRect/>
            </a:stretch>
          </p:blipFill>
          <p:spPr>
            <a:xfrm>
              <a:off x="3868152" y="2692446"/>
              <a:ext cx="732218" cy="720076"/>
            </a:xfrm>
            <a:prstGeom prst="rect">
              <a:avLst/>
            </a:prstGeom>
            <a:noFill/>
            <a:ln>
              <a:noFill/>
            </a:ln>
          </p:spPr>
        </p:pic>
        <p:pic>
          <p:nvPicPr>
            <p:cNvPr id="21" name="Google Shape;194;p23"/>
            <p:cNvPicPr preferRelativeResize="0">
              <a:picLocks noChangeAspect="1"/>
            </p:cNvPicPr>
            <p:nvPr/>
          </p:nvPicPr>
          <p:blipFill>
            <a:blip r:embed="rId14">
              <a:alphaModFix/>
            </a:blip>
            <a:stretch>
              <a:fillRect/>
            </a:stretch>
          </p:blipFill>
          <p:spPr>
            <a:xfrm>
              <a:off x="2091839" y="1925449"/>
              <a:ext cx="697300" cy="716405"/>
            </a:xfrm>
            <a:prstGeom prst="rect">
              <a:avLst/>
            </a:prstGeom>
            <a:noFill/>
            <a:ln>
              <a:noFill/>
            </a:ln>
          </p:spPr>
        </p:pic>
        <p:pic>
          <p:nvPicPr>
            <p:cNvPr id="22" name="Google Shape;195;p23"/>
            <p:cNvPicPr preferRelativeResize="0"/>
            <p:nvPr/>
          </p:nvPicPr>
          <p:blipFill>
            <a:blip r:embed="rId15">
              <a:alphaModFix/>
            </a:blip>
            <a:stretch>
              <a:fillRect/>
            </a:stretch>
          </p:blipFill>
          <p:spPr>
            <a:xfrm>
              <a:off x="2285644" y="2692426"/>
              <a:ext cx="720095" cy="720095"/>
            </a:xfrm>
            <a:prstGeom prst="rect">
              <a:avLst/>
            </a:prstGeom>
            <a:noFill/>
            <a:ln>
              <a:noFill/>
            </a:ln>
          </p:spPr>
        </p:pic>
      </p:grpSp>
      <p:grpSp>
        <p:nvGrpSpPr>
          <p:cNvPr id="23" name="Google Shape;174;p23"/>
          <p:cNvGrpSpPr/>
          <p:nvPr/>
        </p:nvGrpSpPr>
        <p:grpSpPr>
          <a:xfrm>
            <a:off x="249632" y="4135139"/>
            <a:ext cx="12318256" cy="2093116"/>
            <a:chOff x="389472" y="4051269"/>
            <a:chExt cx="8844363" cy="1502833"/>
          </a:xfrm>
        </p:grpSpPr>
        <p:sp>
          <p:nvSpPr>
            <p:cNvPr id="24" name="Google Shape;175;p23"/>
            <p:cNvSpPr/>
            <p:nvPr/>
          </p:nvSpPr>
          <p:spPr>
            <a:xfrm>
              <a:off x="389474" y="4051269"/>
              <a:ext cx="8432793" cy="1502833"/>
            </a:xfrm>
            <a:prstGeom prst="roundRect">
              <a:avLst>
                <a:gd name="adj" fmla="val 8780"/>
              </a:avLst>
            </a:prstGeom>
            <a:solidFill>
              <a:srgbClr val="F2F2F2"/>
            </a:solidFill>
            <a:ln w="9525" cap="flat" cmpd="sng">
              <a:solidFill>
                <a:srgbClr val="4A7DBA"/>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25" name="Google Shape;176;p23" descr="QAPath.png"/>
            <p:cNvPicPr preferRelativeResize="0">
              <a:picLocks noChangeAspect="1"/>
            </p:cNvPicPr>
            <p:nvPr/>
          </p:nvPicPr>
          <p:blipFill rotWithShape="1">
            <a:blip r:embed="rId16">
              <a:alphaModFix/>
            </a:blip>
            <a:srcRect/>
            <a:stretch/>
          </p:blipFill>
          <p:spPr>
            <a:xfrm>
              <a:off x="389472" y="4051269"/>
              <a:ext cx="8844363" cy="1348026"/>
            </a:xfrm>
            <a:prstGeom prst="rect">
              <a:avLst/>
            </a:prstGeom>
            <a:noFill/>
            <a:ln>
              <a:noFill/>
            </a:ln>
          </p:spPr>
        </p:pic>
      </p:grpSp>
      <p:sp>
        <p:nvSpPr>
          <p:cNvPr id="26" name="Google Shape;177;p23"/>
          <p:cNvSpPr txBox="1"/>
          <p:nvPr/>
        </p:nvSpPr>
        <p:spPr>
          <a:xfrm>
            <a:off x="2986561" y="6305411"/>
            <a:ext cx="6602014" cy="461700"/>
          </a:xfrm>
          <a:prstGeom prst="rect">
            <a:avLst/>
          </a:prstGeom>
          <a:noFill/>
          <a:ln>
            <a:noFill/>
          </a:ln>
        </p:spPr>
        <p:txBody>
          <a:bodyPr spcFirstLastPara="1" wrap="square" lIns="91425" tIns="45700" rIns="91425" bIns="45700" anchor="t" anchorCtr="0">
            <a:noAutofit/>
          </a:bodyPr>
          <a:lstStyle/>
          <a:p>
            <a:pPr lvl="0">
              <a:buClr>
                <a:srgbClr val="02CEE2"/>
              </a:buClr>
              <a:buSzPts val="2800"/>
            </a:pPr>
            <a:r>
              <a:rPr lang="en-US" sz="2000" dirty="0">
                <a:solidFill>
                  <a:srgbClr val="02CEE2"/>
                </a:solidFill>
              </a:rPr>
              <a:t>https://</a:t>
            </a:r>
            <a:r>
              <a:rPr lang="en-US" sz="2000" dirty="0" err="1">
                <a:solidFill>
                  <a:srgbClr val="02CEE2"/>
                </a:solidFill>
              </a:rPr>
              <a:t>wikipathways.github.io</a:t>
            </a:r>
            <a:r>
              <a:rPr lang="en-US" sz="2000" dirty="0">
                <a:solidFill>
                  <a:srgbClr val="02CEE2"/>
                </a:solidFill>
              </a:rPr>
              <a:t>/academy/</a:t>
            </a:r>
            <a:r>
              <a:rPr lang="en-US" sz="2000" dirty="0" err="1">
                <a:solidFill>
                  <a:srgbClr val="02CEE2"/>
                </a:solidFill>
              </a:rPr>
              <a:t>qaprotocol.html</a:t>
            </a:r>
            <a:endParaRPr sz="2000" dirty="0">
              <a:solidFill>
                <a:srgbClr val="02CEE2"/>
              </a:solidFill>
            </a:endParaRPr>
          </a:p>
        </p:txBody>
      </p:sp>
    </p:spTree>
    <p:extLst>
      <p:ext uri="{BB962C8B-B14F-4D97-AF65-F5344CB8AC3E}">
        <p14:creationId xmlns:p14="http://schemas.microsoft.com/office/powerpoint/2010/main" val="13094807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Focused QA Events</a:t>
            </a:r>
          </a:p>
        </p:txBody>
      </p:sp>
      <p:pic>
        <p:nvPicPr>
          <p:cNvPr id="28" name="Google Shape;205;p24"/>
          <p:cNvPicPr preferRelativeResize="0"/>
          <p:nvPr/>
        </p:nvPicPr>
        <p:blipFill>
          <a:blip r:embed="rId3">
            <a:alphaModFix/>
          </a:blip>
          <a:stretch>
            <a:fillRect/>
          </a:stretch>
        </p:blipFill>
        <p:spPr>
          <a:xfrm>
            <a:off x="838200" y="1553018"/>
            <a:ext cx="11233062" cy="4595533"/>
          </a:xfrm>
          <a:prstGeom prst="rect">
            <a:avLst/>
          </a:prstGeom>
          <a:noFill/>
          <a:ln>
            <a:noFill/>
          </a:ln>
        </p:spPr>
      </p:pic>
      <p:sp>
        <p:nvSpPr>
          <p:cNvPr id="3" name="Rectangle 2"/>
          <p:cNvSpPr/>
          <p:nvPr/>
        </p:nvSpPr>
        <p:spPr>
          <a:xfrm>
            <a:off x="5285165" y="1627515"/>
            <a:ext cx="2326993" cy="342235"/>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4921123" y="5781425"/>
            <a:ext cx="1759432" cy="238136"/>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668789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WikiPathways Academy </a:t>
            </a:r>
          </a:p>
        </p:txBody>
      </p:sp>
      <p:sp>
        <p:nvSpPr>
          <p:cNvPr id="27" name="Content Placeholder 4"/>
          <p:cNvSpPr>
            <a:spLocks noGrp="1"/>
          </p:cNvSpPr>
          <p:nvPr>
            <p:ph idx="1"/>
          </p:nvPr>
        </p:nvSpPr>
        <p:spPr>
          <a:xfrm>
            <a:off x="838200" y="1411106"/>
            <a:ext cx="3185774" cy="276999"/>
          </a:xfrm>
        </p:spPr>
        <p:txBody>
          <a:bodyPr wrap="square">
            <a:spAutoFit/>
          </a:bodyPr>
          <a:lstStyle/>
          <a:p>
            <a:pPr marL="0" lvl="0" indent="0">
              <a:spcBef>
                <a:spcPts val="560"/>
              </a:spcBef>
              <a:buClr>
                <a:srgbClr val="C52499"/>
              </a:buClr>
              <a:buSzPts val="2800"/>
              <a:buNone/>
            </a:pPr>
            <a:r>
              <a:rPr lang="en-US" sz="2000" u="sng" dirty="0">
                <a:solidFill>
                  <a:schemeClr val="hlink"/>
                </a:solidFill>
                <a:latin typeface="Arial"/>
                <a:ea typeface="Arial"/>
                <a:cs typeface="Arial"/>
                <a:sym typeface="Arial"/>
                <a:hlinkClick r:id="rId3"/>
              </a:rPr>
              <a:t>academy.wikipathways.org</a:t>
            </a:r>
            <a:endParaRPr lang="en-US" sz="2000" dirty="0">
              <a:solidFill>
                <a:srgbClr val="C52499"/>
              </a:solidFill>
              <a:latin typeface="Arial"/>
              <a:ea typeface="Arial"/>
              <a:cs typeface="Arial"/>
              <a:sym typeface="Arial"/>
            </a:endParaRPr>
          </a:p>
        </p:txBody>
      </p:sp>
      <p:pic>
        <p:nvPicPr>
          <p:cNvPr id="7" name="Google Shape;214;p25" descr="AcademyPath.png"/>
          <p:cNvPicPr preferRelativeResize="0"/>
          <p:nvPr/>
        </p:nvPicPr>
        <p:blipFill rotWithShape="1">
          <a:blip r:embed="rId4">
            <a:alphaModFix/>
          </a:blip>
          <a:srcRect/>
          <a:stretch/>
        </p:blipFill>
        <p:spPr>
          <a:xfrm>
            <a:off x="1757676" y="1932101"/>
            <a:ext cx="8258684" cy="4770138"/>
          </a:xfrm>
          <a:prstGeom prst="rect">
            <a:avLst/>
          </a:prstGeom>
          <a:noFill/>
          <a:ln>
            <a:noFill/>
          </a:ln>
        </p:spPr>
      </p:pic>
    </p:spTree>
    <p:extLst>
      <p:ext uri="{BB962C8B-B14F-4D97-AF65-F5344CB8AC3E}">
        <p14:creationId xmlns:p14="http://schemas.microsoft.com/office/powerpoint/2010/main" val="90854052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5" name="TextBox 4"/>
          <p:cNvSpPr txBox="1"/>
          <p:nvPr/>
        </p:nvSpPr>
        <p:spPr>
          <a:xfrm>
            <a:off x="838200" y="1517069"/>
            <a:ext cx="9621982" cy="2846933"/>
          </a:xfrm>
          <a:prstGeom prst="rect">
            <a:avLst/>
          </a:prstGeom>
          <a:noFill/>
        </p:spPr>
        <p:txBody>
          <a:bodyPr wrap="square" rtlCol="0">
            <a:spAutoFit/>
          </a:bodyPr>
          <a:lstStyle/>
          <a:p>
            <a:pPr marL="457200" indent="-457200">
              <a:lnSpc>
                <a:spcPct val="125000"/>
              </a:lnSpc>
              <a:buFont typeface="Arial" charset="0"/>
              <a:buChar char="•"/>
            </a:pPr>
            <a:r>
              <a:rPr lang="en-US" sz="2400" dirty="0" smtClean="0">
                <a:solidFill>
                  <a:schemeClr val="bg1">
                    <a:lumMod val="65000"/>
                  </a:schemeClr>
                </a:solidFill>
                <a:latin typeface="Helvetica" charset="0"/>
                <a:ea typeface="Helvetica" charset="0"/>
                <a:cs typeface="Helvetica" charset="0"/>
              </a:rPr>
              <a:t>Introduction to Pathways in Research</a:t>
            </a:r>
            <a:endParaRPr lang="en-US" sz="2400" dirty="0">
              <a:solidFill>
                <a:schemeClr val="bg1">
                  <a:lumMod val="65000"/>
                </a:schemeClr>
              </a:solidFill>
              <a:latin typeface="Helvetica" charset="0"/>
              <a:ea typeface="Helvetica" charset="0"/>
              <a:cs typeface="Helvetica" charset="0"/>
            </a:endParaRPr>
          </a:p>
          <a:p>
            <a:pPr marL="457200" indent="-457200">
              <a:lnSpc>
                <a:spcPct val="125000"/>
              </a:lnSpc>
              <a:buFont typeface="Arial" charset="0"/>
              <a:buChar char="•"/>
            </a:pPr>
            <a:r>
              <a:rPr lang="en-US" sz="2400" dirty="0" smtClean="0">
                <a:solidFill>
                  <a:schemeClr val="bg1">
                    <a:lumMod val="65000"/>
                  </a:schemeClr>
                </a:solidFill>
                <a:latin typeface="Helvetica" charset="0"/>
                <a:ea typeface="Helvetica" charset="0"/>
                <a:cs typeface="Helvetica" charset="0"/>
              </a:rPr>
              <a:t>Guided Tour </a:t>
            </a:r>
            <a:r>
              <a:rPr lang="en-US" sz="2400" dirty="0">
                <a:solidFill>
                  <a:schemeClr val="bg1">
                    <a:lumMod val="65000"/>
                  </a:schemeClr>
                </a:solidFill>
                <a:latin typeface="Helvetica" charset="0"/>
                <a:ea typeface="Helvetica" charset="0"/>
                <a:cs typeface="Helvetica" charset="0"/>
              </a:rPr>
              <a:t>of Editing Tools</a:t>
            </a:r>
          </a:p>
          <a:p>
            <a:pPr marL="457200" indent="-457200">
              <a:lnSpc>
                <a:spcPct val="125000"/>
              </a:lnSpc>
              <a:buFont typeface="Arial" charset="0"/>
              <a:buChar char="•"/>
            </a:pPr>
            <a:r>
              <a:rPr lang="en-US" sz="2400" dirty="0" smtClean="0">
                <a:solidFill>
                  <a:srgbClr val="A6A6A6"/>
                </a:solidFill>
                <a:latin typeface="Helvetica" charset="0"/>
                <a:ea typeface="Helvetica" charset="0"/>
                <a:cs typeface="Helvetica" charset="0"/>
              </a:rPr>
              <a:t>Quality Control for </a:t>
            </a:r>
            <a:r>
              <a:rPr lang="en-US" sz="2400" dirty="0" err="1" smtClean="0">
                <a:solidFill>
                  <a:srgbClr val="A6A6A6"/>
                </a:solidFill>
                <a:latin typeface="Helvetica" charset="0"/>
                <a:ea typeface="Helvetica" charset="0"/>
                <a:cs typeface="Helvetica" charset="0"/>
              </a:rPr>
              <a:t>WikiPathways</a:t>
            </a:r>
            <a:r>
              <a:rPr lang="en-US" sz="2400" dirty="0" smtClean="0">
                <a:solidFill>
                  <a:srgbClr val="A6A6A6"/>
                </a:solidFill>
                <a:latin typeface="Helvetica" charset="0"/>
                <a:ea typeface="Helvetica" charset="0"/>
                <a:cs typeface="Helvetica" charset="0"/>
              </a:rPr>
              <a:t> </a:t>
            </a:r>
          </a:p>
          <a:p>
            <a:pPr marL="457200" indent="-457200">
              <a:lnSpc>
                <a:spcPct val="125000"/>
              </a:lnSpc>
              <a:buFont typeface="Arial" charset="0"/>
              <a:buChar char="•"/>
            </a:pPr>
            <a:r>
              <a:rPr lang="en-US" sz="2400" dirty="0" smtClean="0">
                <a:latin typeface="Helvetica" charset="0"/>
                <a:ea typeface="Helvetica" charset="0"/>
                <a:cs typeface="Helvetica" charset="0"/>
              </a:rPr>
              <a:t>Hands</a:t>
            </a:r>
            <a:r>
              <a:rPr lang="en-US" sz="2400" dirty="0">
                <a:latin typeface="Helvetica" charset="0"/>
                <a:ea typeface="Helvetica" charset="0"/>
                <a:cs typeface="Helvetica" charset="0"/>
              </a:rPr>
              <a:t>-on Session 1: Introduction</a:t>
            </a:r>
          </a:p>
          <a:p>
            <a:pPr marL="457200" indent="-457200">
              <a:lnSpc>
                <a:spcPct val="125000"/>
              </a:lnSpc>
              <a:buFont typeface="Arial" charset="0"/>
              <a:buChar char="•"/>
            </a:pPr>
            <a:r>
              <a:rPr lang="en-US" sz="2400" dirty="0">
                <a:solidFill>
                  <a:srgbClr val="A6A6A6"/>
                </a:solidFill>
                <a:latin typeface="Helvetica" charset="0"/>
                <a:ea typeface="Helvetica" charset="0"/>
                <a:cs typeface="Helvetica" charset="0"/>
              </a:rPr>
              <a:t>Break</a:t>
            </a:r>
          </a:p>
          <a:p>
            <a:pPr marL="457200" indent="-457200">
              <a:lnSpc>
                <a:spcPct val="125000"/>
              </a:lnSpc>
              <a:buFont typeface="Arial" charset="0"/>
              <a:buChar char="•"/>
            </a:pPr>
            <a:r>
              <a:rPr lang="en-US" sz="2400" dirty="0">
                <a:solidFill>
                  <a:srgbClr val="A6A6A6"/>
                </a:solidFill>
                <a:latin typeface="Helvetica" charset="0"/>
                <a:ea typeface="Helvetica" charset="0"/>
                <a:cs typeface="Helvetica" charset="0"/>
              </a:rPr>
              <a:t>Hands-on Session 2: Create Your Own Pathway</a:t>
            </a:r>
          </a:p>
        </p:txBody>
      </p:sp>
    </p:spTree>
    <p:extLst>
      <p:ext uri="{BB962C8B-B14F-4D97-AF65-F5344CB8AC3E}">
        <p14:creationId xmlns:p14="http://schemas.microsoft.com/office/powerpoint/2010/main" val="423448539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Drawing </a:t>
            </a:r>
            <a:r>
              <a:rPr lang="en-US" dirty="0"/>
              <a:t>Challenge 1: Cholesterol Biosynthesis</a:t>
            </a:r>
          </a:p>
        </p:txBody>
      </p:sp>
      <p:pic>
        <p:nvPicPr>
          <p:cNvPr id="4" name="Google Shape;227;p27"/>
          <p:cNvPicPr preferRelativeResize="0"/>
          <p:nvPr/>
        </p:nvPicPr>
        <p:blipFill>
          <a:blip r:embed="rId3">
            <a:alphaModFix/>
          </a:blip>
          <a:stretch>
            <a:fillRect/>
          </a:stretch>
        </p:blipFill>
        <p:spPr>
          <a:xfrm>
            <a:off x="4453034" y="1690688"/>
            <a:ext cx="5131636" cy="4949710"/>
          </a:xfrm>
          <a:prstGeom prst="rect">
            <a:avLst/>
          </a:prstGeom>
          <a:noFill/>
          <a:ln>
            <a:noFill/>
          </a:ln>
        </p:spPr>
      </p:pic>
      <p:sp>
        <p:nvSpPr>
          <p:cNvPr id="3" name="Rounded Rectangle 2"/>
          <p:cNvSpPr/>
          <p:nvPr/>
        </p:nvSpPr>
        <p:spPr>
          <a:xfrm>
            <a:off x="5644716" y="1690688"/>
            <a:ext cx="1879249" cy="1896359"/>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006092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5" name="TextBox 4"/>
          <p:cNvSpPr txBox="1"/>
          <p:nvPr/>
        </p:nvSpPr>
        <p:spPr>
          <a:xfrm>
            <a:off x="838200" y="1517069"/>
            <a:ext cx="9621982" cy="2846933"/>
          </a:xfrm>
          <a:prstGeom prst="rect">
            <a:avLst/>
          </a:prstGeom>
          <a:noFill/>
        </p:spPr>
        <p:txBody>
          <a:bodyPr wrap="square" rtlCol="0">
            <a:spAutoFit/>
          </a:bodyPr>
          <a:lstStyle/>
          <a:p>
            <a:pPr marL="457200" indent="-457200">
              <a:lnSpc>
                <a:spcPct val="125000"/>
              </a:lnSpc>
              <a:buFont typeface="Arial" charset="0"/>
              <a:buChar char="•"/>
            </a:pPr>
            <a:r>
              <a:rPr lang="en-US" sz="2400" dirty="0" smtClean="0">
                <a:solidFill>
                  <a:srgbClr val="A6A6A6"/>
                </a:solidFill>
                <a:latin typeface="Helvetica" charset="0"/>
                <a:ea typeface="Helvetica" charset="0"/>
                <a:cs typeface="Helvetica" charset="0"/>
              </a:rPr>
              <a:t>Introduction to Pathways in Research</a:t>
            </a:r>
            <a:endParaRPr lang="en-US" sz="2400" dirty="0">
              <a:solidFill>
                <a:srgbClr val="A6A6A6"/>
              </a:solidFill>
              <a:latin typeface="Helvetica" charset="0"/>
              <a:ea typeface="Helvetica" charset="0"/>
              <a:cs typeface="Helvetica" charset="0"/>
            </a:endParaRPr>
          </a:p>
          <a:p>
            <a:pPr marL="457200" indent="-457200">
              <a:lnSpc>
                <a:spcPct val="125000"/>
              </a:lnSpc>
              <a:buFont typeface="Arial" charset="0"/>
              <a:buChar char="•"/>
            </a:pPr>
            <a:r>
              <a:rPr lang="en-US" sz="2400" dirty="0" smtClean="0">
                <a:solidFill>
                  <a:srgbClr val="A6A6A6"/>
                </a:solidFill>
                <a:latin typeface="Helvetica" charset="0"/>
                <a:ea typeface="Helvetica" charset="0"/>
                <a:cs typeface="Helvetica" charset="0"/>
              </a:rPr>
              <a:t>Guided Tour </a:t>
            </a:r>
            <a:r>
              <a:rPr lang="en-US" sz="2400" dirty="0">
                <a:solidFill>
                  <a:srgbClr val="A6A6A6"/>
                </a:solidFill>
                <a:latin typeface="Helvetica" charset="0"/>
                <a:ea typeface="Helvetica" charset="0"/>
                <a:cs typeface="Helvetica" charset="0"/>
              </a:rPr>
              <a:t>of Editing Tools</a:t>
            </a:r>
          </a:p>
          <a:p>
            <a:pPr marL="457200" indent="-457200">
              <a:lnSpc>
                <a:spcPct val="125000"/>
              </a:lnSpc>
              <a:buFont typeface="Arial" charset="0"/>
              <a:buChar char="•"/>
            </a:pPr>
            <a:r>
              <a:rPr lang="en-US" sz="2400" dirty="0" smtClean="0">
                <a:solidFill>
                  <a:srgbClr val="A6A6A6"/>
                </a:solidFill>
                <a:latin typeface="Helvetica" charset="0"/>
                <a:ea typeface="Helvetica" charset="0"/>
                <a:cs typeface="Helvetica" charset="0"/>
              </a:rPr>
              <a:t>Quality Control for </a:t>
            </a:r>
            <a:r>
              <a:rPr lang="en-US" sz="2400" dirty="0" err="1" smtClean="0">
                <a:solidFill>
                  <a:srgbClr val="A6A6A6"/>
                </a:solidFill>
                <a:latin typeface="Helvetica" charset="0"/>
                <a:ea typeface="Helvetica" charset="0"/>
                <a:cs typeface="Helvetica" charset="0"/>
              </a:rPr>
              <a:t>WikiPathways</a:t>
            </a:r>
            <a:r>
              <a:rPr lang="en-US" sz="2400" dirty="0" smtClean="0">
                <a:solidFill>
                  <a:srgbClr val="A6A6A6"/>
                </a:solidFill>
                <a:latin typeface="Helvetica" charset="0"/>
                <a:ea typeface="Helvetica" charset="0"/>
                <a:cs typeface="Helvetica" charset="0"/>
              </a:rPr>
              <a:t> </a:t>
            </a:r>
          </a:p>
          <a:p>
            <a:pPr marL="457200" indent="-457200">
              <a:lnSpc>
                <a:spcPct val="125000"/>
              </a:lnSpc>
              <a:buFont typeface="Arial" charset="0"/>
              <a:buChar char="•"/>
            </a:pPr>
            <a:r>
              <a:rPr lang="en-US" sz="2400" dirty="0" smtClean="0">
                <a:solidFill>
                  <a:srgbClr val="A6A6A6"/>
                </a:solidFill>
                <a:latin typeface="Helvetica" charset="0"/>
                <a:ea typeface="Helvetica" charset="0"/>
                <a:cs typeface="Helvetica" charset="0"/>
              </a:rPr>
              <a:t>Hands</a:t>
            </a:r>
            <a:r>
              <a:rPr lang="en-US" sz="2400" dirty="0">
                <a:solidFill>
                  <a:srgbClr val="A6A6A6"/>
                </a:solidFill>
                <a:latin typeface="Helvetica" charset="0"/>
                <a:ea typeface="Helvetica" charset="0"/>
                <a:cs typeface="Helvetica" charset="0"/>
              </a:rPr>
              <a:t>-on Session 1: Introduction</a:t>
            </a:r>
          </a:p>
          <a:p>
            <a:pPr marL="457200" indent="-457200">
              <a:lnSpc>
                <a:spcPct val="125000"/>
              </a:lnSpc>
              <a:buFont typeface="Arial" charset="0"/>
              <a:buChar char="•"/>
            </a:pPr>
            <a:r>
              <a:rPr lang="en-US" sz="2400" dirty="0">
                <a:solidFill>
                  <a:srgbClr val="A6A6A6"/>
                </a:solidFill>
                <a:latin typeface="Helvetica" charset="0"/>
                <a:ea typeface="Helvetica" charset="0"/>
                <a:cs typeface="Helvetica" charset="0"/>
              </a:rPr>
              <a:t>Break</a:t>
            </a:r>
          </a:p>
          <a:p>
            <a:pPr marL="457200" indent="-457200">
              <a:lnSpc>
                <a:spcPct val="125000"/>
              </a:lnSpc>
              <a:buFont typeface="Arial" charset="0"/>
              <a:buChar char="•"/>
            </a:pPr>
            <a:r>
              <a:rPr lang="en-US" sz="2400" dirty="0">
                <a:latin typeface="Helvetica" charset="0"/>
                <a:ea typeface="Helvetica" charset="0"/>
                <a:cs typeface="Helvetica" charset="0"/>
              </a:rPr>
              <a:t>Hands-on Session 2: Create Your Own Pathway</a:t>
            </a:r>
          </a:p>
        </p:txBody>
      </p:sp>
    </p:spTree>
    <p:extLst>
      <p:ext uri="{BB962C8B-B14F-4D97-AF65-F5344CB8AC3E}">
        <p14:creationId xmlns:p14="http://schemas.microsoft.com/office/powerpoint/2010/main" val="91915480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81673FE5-7362-E54F-939F-062CE705D510}"/>
              </a:ext>
            </a:extLst>
          </p:cNvPr>
          <p:cNvSpPr>
            <a:spLocks noGrp="1"/>
          </p:cNvSpPr>
          <p:nvPr>
            <p:ph type="title"/>
          </p:nvPr>
        </p:nvSpPr>
        <p:spPr/>
        <p:txBody>
          <a:bodyPr/>
          <a:lstStyle/>
          <a:p>
            <a:pPr algn="ctr"/>
            <a:r>
              <a:rPr lang="en-US" dirty="0" smtClean="0"/>
              <a:t>Pathway </a:t>
            </a:r>
            <a:r>
              <a:rPr lang="en-US" dirty="0" err="1" smtClean="0"/>
              <a:t>Curation</a:t>
            </a:r>
            <a:endParaRPr lang="en-US" dirty="0"/>
          </a:p>
        </p:txBody>
      </p:sp>
      <p:sp>
        <p:nvSpPr>
          <p:cNvPr id="12" name="Content Placeholder 11">
            <a:extLst>
              <a:ext uri="{FF2B5EF4-FFF2-40B4-BE49-F238E27FC236}">
                <a16:creationId xmlns:a16="http://schemas.microsoft.com/office/drawing/2014/main" xmlns="" id="{5DCA03BD-E4C4-0448-8DE5-32BF608A4C4A}"/>
              </a:ext>
            </a:extLst>
          </p:cNvPr>
          <p:cNvSpPr>
            <a:spLocks noGrp="1"/>
          </p:cNvSpPr>
          <p:nvPr>
            <p:ph idx="1"/>
          </p:nvPr>
        </p:nvSpPr>
        <p:spPr/>
        <p:txBody>
          <a:bodyPr/>
          <a:lstStyle/>
          <a:p>
            <a:pPr marL="0" indent="0" algn="ctr">
              <a:buNone/>
            </a:pPr>
            <a:endParaRPr lang="en-US" dirty="0"/>
          </a:p>
          <a:p>
            <a:pPr marL="0" indent="0" algn="ctr">
              <a:buNone/>
            </a:pPr>
            <a:endParaRPr lang="en-US" dirty="0"/>
          </a:p>
        </p:txBody>
      </p:sp>
      <p:sp>
        <p:nvSpPr>
          <p:cNvPr id="7" name="TextBox 6"/>
          <p:cNvSpPr txBox="1"/>
          <p:nvPr/>
        </p:nvSpPr>
        <p:spPr>
          <a:xfrm>
            <a:off x="838200" y="1517069"/>
            <a:ext cx="9621982" cy="3770263"/>
          </a:xfrm>
          <a:prstGeom prst="rect">
            <a:avLst/>
          </a:prstGeom>
          <a:noFill/>
        </p:spPr>
        <p:txBody>
          <a:bodyPr wrap="square" rtlCol="0">
            <a:spAutoFit/>
          </a:bodyPr>
          <a:lstStyle/>
          <a:p>
            <a:pPr marL="457200" indent="-457200">
              <a:lnSpc>
                <a:spcPct val="125000"/>
              </a:lnSpc>
              <a:buFont typeface="+mj-lt"/>
              <a:buAutoNum type="arabicPeriod"/>
            </a:pPr>
            <a:r>
              <a:rPr lang="en-US" sz="2400" dirty="0" smtClean="0">
                <a:solidFill>
                  <a:srgbClr val="000000"/>
                </a:solidFill>
                <a:latin typeface="Helvetica" charset="0"/>
                <a:ea typeface="Helvetica" charset="0"/>
                <a:cs typeface="Helvetica" charset="0"/>
              </a:rPr>
              <a:t>Identify a pathway topic</a:t>
            </a:r>
            <a:endParaRPr lang="en-US" sz="2400" dirty="0">
              <a:solidFill>
                <a:srgbClr val="000000"/>
              </a:solidFill>
              <a:latin typeface="Helvetica" charset="0"/>
              <a:ea typeface="Helvetica" charset="0"/>
              <a:cs typeface="Helvetica" charset="0"/>
            </a:endParaRPr>
          </a:p>
          <a:p>
            <a:pPr marL="457200" indent="-457200">
              <a:lnSpc>
                <a:spcPct val="125000"/>
              </a:lnSpc>
              <a:buFont typeface="+mj-lt"/>
              <a:buAutoNum type="arabicPeriod"/>
            </a:pPr>
            <a:r>
              <a:rPr lang="en-US" sz="2400" dirty="0" smtClean="0">
                <a:solidFill>
                  <a:srgbClr val="000000"/>
                </a:solidFill>
                <a:latin typeface="Helvetica" charset="0"/>
                <a:ea typeface="Helvetica" charset="0"/>
                <a:cs typeface="Helvetica" charset="0"/>
              </a:rPr>
              <a:t>Find a model / use your own</a:t>
            </a:r>
            <a:endParaRPr lang="en-US" sz="2400" dirty="0">
              <a:solidFill>
                <a:srgbClr val="000000"/>
              </a:solidFill>
              <a:latin typeface="Helvetica" charset="0"/>
              <a:ea typeface="Helvetica" charset="0"/>
              <a:cs typeface="Helvetica" charset="0"/>
            </a:endParaRPr>
          </a:p>
          <a:p>
            <a:pPr marL="457200" indent="-457200">
              <a:lnSpc>
                <a:spcPct val="125000"/>
              </a:lnSpc>
              <a:buFont typeface="+mj-lt"/>
              <a:buAutoNum type="arabicPeriod"/>
            </a:pPr>
            <a:r>
              <a:rPr lang="en-US" sz="2400" dirty="0" smtClean="0">
                <a:solidFill>
                  <a:srgbClr val="000000"/>
                </a:solidFill>
                <a:latin typeface="Helvetica" charset="0"/>
                <a:ea typeface="Helvetica" charset="0"/>
                <a:cs typeface="Helvetica" charset="0"/>
              </a:rPr>
              <a:t>Search </a:t>
            </a:r>
            <a:r>
              <a:rPr lang="en-US" sz="2400" dirty="0" err="1" smtClean="0">
                <a:solidFill>
                  <a:srgbClr val="000000"/>
                </a:solidFill>
                <a:latin typeface="Helvetica" charset="0"/>
                <a:ea typeface="Helvetica" charset="0"/>
                <a:cs typeface="Helvetica" charset="0"/>
              </a:rPr>
              <a:t>WikiPathways</a:t>
            </a:r>
            <a:r>
              <a:rPr lang="en-US" sz="2400" dirty="0" smtClean="0">
                <a:solidFill>
                  <a:srgbClr val="000000"/>
                </a:solidFill>
                <a:latin typeface="Helvetica" charset="0"/>
                <a:ea typeface="Helvetica" charset="0"/>
                <a:cs typeface="Helvetica" charset="0"/>
              </a:rPr>
              <a:t> </a:t>
            </a:r>
          </a:p>
          <a:p>
            <a:pPr marL="457200" indent="-457200">
              <a:lnSpc>
                <a:spcPct val="125000"/>
              </a:lnSpc>
              <a:buFont typeface="+mj-lt"/>
              <a:buAutoNum type="arabicPeriod"/>
            </a:pPr>
            <a:r>
              <a:rPr lang="en-US" sz="2400" dirty="0" smtClean="0">
                <a:solidFill>
                  <a:srgbClr val="000000"/>
                </a:solidFill>
                <a:latin typeface="Helvetica" charset="0"/>
                <a:ea typeface="Helvetica" charset="0"/>
                <a:cs typeface="Helvetica" charset="0"/>
              </a:rPr>
              <a:t>Make a </a:t>
            </a:r>
            <a:r>
              <a:rPr lang="en-US" sz="2400" dirty="0" err="1" smtClean="0">
                <a:solidFill>
                  <a:srgbClr val="000000"/>
                </a:solidFill>
                <a:latin typeface="Helvetica" charset="0"/>
                <a:ea typeface="Helvetica" charset="0"/>
                <a:cs typeface="Helvetica" charset="0"/>
              </a:rPr>
              <a:t>curation</a:t>
            </a:r>
            <a:r>
              <a:rPr lang="en-US" sz="2400" dirty="0" smtClean="0">
                <a:solidFill>
                  <a:srgbClr val="000000"/>
                </a:solidFill>
                <a:latin typeface="Helvetica" charset="0"/>
                <a:ea typeface="Helvetica" charset="0"/>
                <a:cs typeface="Helvetica" charset="0"/>
              </a:rPr>
              <a:t> plan!</a:t>
            </a:r>
            <a:endParaRPr lang="en-US" sz="2400" dirty="0">
              <a:solidFill>
                <a:srgbClr val="000000"/>
              </a:solidFill>
              <a:latin typeface="Helvetica" charset="0"/>
              <a:ea typeface="Helvetica" charset="0"/>
              <a:cs typeface="Helvetica" charset="0"/>
            </a:endParaRPr>
          </a:p>
          <a:p>
            <a:pPr marL="914400" lvl="1" indent="-457200">
              <a:lnSpc>
                <a:spcPct val="125000"/>
              </a:lnSpc>
              <a:buFont typeface="Arial" charset="0"/>
              <a:buChar char="•"/>
            </a:pPr>
            <a:r>
              <a:rPr lang="en-US" sz="2400" dirty="0" smtClean="0">
                <a:solidFill>
                  <a:srgbClr val="000000"/>
                </a:solidFill>
                <a:latin typeface="Helvetica" charset="0"/>
                <a:ea typeface="Helvetica" charset="0"/>
                <a:cs typeface="Helvetica" charset="0"/>
              </a:rPr>
              <a:t>Edit existing</a:t>
            </a:r>
          </a:p>
          <a:p>
            <a:pPr marL="914400" lvl="1" indent="-457200">
              <a:lnSpc>
                <a:spcPct val="125000"/>
              </a:lnSpc>
              <a:buFont typeface="Arial" charset="0"/>
              <a:buChar char="•"/>
            </a:pPr>
            <a:r>
              <a:rPr lang="en-US" sz="2400" dirty="0" smtClean="0">
                <a:solidFill>
                  <a:srgbClr val="000000"/>
                </a:solidFill>
                <a:latin typeface="Helvetica" charset="0"/>
                <a:ea typeface="Helvetica" charset="0"/>
                <a:cs typeface="Helvetica" charset="0"/>
              </a:rPr>
              <a:t>Clone and mutate</a:t>
            </a:r>
          </a:p>
          <a:p>
            <a:pPr marL="914400" lvl="1" indent="-457200">
              <a:lnSpc>
                <a:spcPct val="125000"/>
              </a:lnSpc>
              <a:buFont typeface="Arial" charset="0"/>
              <a:buChar char="•"/>
            </a:pPr>
            <a:r>
              <a:rPr lang="en-US" sz="2400" dirty="0" smtClean="0">
                <a:solidFill>
                  <a:srgbClr val="000000"/>
                </a:solidFill>
                <a:latin typeface="Helvetica" charset="0"/>
                <a:ea typeface="Helvetica" charset="0"/>
                <a:cs typeface="Helvetica" charset="0"/>
              </a:rPr>
              <a:t>New pathway</a:t>
            </a:r>
            <a:endParaRPr lang="en-US" sz="2400" dirty="0">
              <a:solidFill>
                <a:srgbClr val="000000"/>
              </a:solidFill>
              <a:latin typeface="Helvetica" charset="0"/>
              <a:ea typeface="Helvetica" charset="0"/>
              <a:cs typeface="Helvetica" charset="0"/>
            </a:endParaRPr>
          </a:p>
          <a:p>
            <a:pPr marL="914400" lvl="1" indent="-457200">
              <a:lnSpc>
                <a:spcPct val="125000"/>
              </a:lnSpc>
              <a:buFont typeface="Arial" charset="0"/>
              <a:buChar char="•"/>
            </a:pPr>
            <a:endParaRPr lang="en-US" sz="2400" dirty="0">
              <a:solidFill>
                <a:srgbClr val="000000"/>
              </a:solidFill>
              <a:latin typeface="Helvetica" charset="0"/>
              <a:ea typeface="Helvetica" charset="0"/>
              <a:cs typeface="Helvetica" charset="0"/>
            </a:endParaRPr>
          </a:p>
        </p:txBody>
      </p:sp>
    </p:spTree>
    <p:extLst>
      <p:ext uri="{BB962C8B-B14F-4D97-AF65-F5344CB8AC3E}">
        <p14:creationId xmlns:p14="http://schemas.microsoft.com/office/powerpoint/2010/main" val="27232764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Introduction to Pathway Modeling</a:t>
            </a:r>
          </a:p>
        </p:txBody>
      </p:sp>
      <p:sp>
        <p:nvSpPr>
          <p:cNvPr id="3" name="Subtitle 2"/>
          <p:cNvSpPr>
            <a:spLocks noGrp="1"/>
          </p:cNvSpPr>
          <p:nvPr>
            <p:ph type="subTitle" idx="1"/>
          </p:nvPr>
        </p:nvSpPr>
        <p:spPr/>
        <p:txBody>
          <a:bodyPr>
            <a:normAutofit/>
          </a:bodyPr>
          <a:lstStyle/>
          <a:p>
            <a:r>
              <a:rPr lang="en-US" dirty="0"/>
              <a:t>October </a:t>
            </a:r>
            <a:r>
              <a:rPr lang="en-US" dirty="0" smtClean="0"/>
              <a:t>25, </a:t>
            </a:r>
            <a:r>
              <a:rPr lang="en-US" dirty="0"/>
              <a:t>2019</a:t>
            </a:r>
          </a:p>
        </p:txBody>
      </p:sp>
    </p:spTree>
    <p:extLst>
      <p:ext uri="{BB962C8B-B14F-4D97-AF65-F5344CB8AC3E}">
        <p14:creationId xmlns:p14="http://schemas.microsoft.com/office/powerpoint/2010/main" val="90031180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81673FE5-7362-E54F-939F-062CE705D510}"/>
              </a:ext>
            </a:extLst>
          </p:cNvPr>
          <p:cNvSpPr>
            <a:spLocks noGrp="1"/>
          </p:cNvSpPr>
          <p:nvPr>
            <p:ph type="title"/>
          </p:nvPr>
        </p:nvSpPr>
        <p:spPr/>
        <p:txBody>
          <a:bodyPr>
            <a:normAutofit fontScale="90000"/>
          </a:bodyPr>
          <a:lstStyle/>
          <a:p>
            <a:pPr algn="ctr"/>
            <a:r>
              <a:rPr lang="en-US" dirty="0" smtClean="0"/>
              <a:t>What’s the difference between you and a pathway curator?</a:t>
            </a:r>
            <a:endParaRPr lang="en-US" dirty="0"/>
          </a:p>
        </p:txBody>
      </p:sp>
      <p:sp>
        <p:nvSpPr>
          <p:cNvPr id="12" name="Content Placeholder 11">
            <a:extLst>
              <a:ext uri="{FF2B5EF4-FFF2-40B4-BE49-F238E27FC236}">
                <a16:creationId xmlns:a16="http://schemas.microsoft.com/office/drawing/2014/main" xmlns="" id="{5DCA03BD-E4C4-0448-8DE5-32BF608A4C4A}"/>
              </a:ext>
            </a:extLst>
          </p:cNvPr>
          <p:cNvSpPr>
            <a:spLocks noGrp="1"/>
          </p:cNvSpPr>
          <p:nvPr>
            <p:ph idx="1"/>
          </p:nvPr>
        </p:nvSpPr>
        <p:spPr/>
        <p:txBody>
          <a:bodyPr>
            <a:normAutofit/>
          </a:bodyPr>
          <a:lstStyle/>
          <a:p>
            <a:pPr marL="0" indent="0" algn="ctr">
              <a:buNone/>
            </a:pPr>
            <a:endParaRPr lang="en-US" sz="4400" dirty="0">
              <a:solidFill>
                <a:srgbClr val="FF6600"/>
              </a:solidFill>
            </a:endParaRPr>
          </a:p>
          <a:p>
            <a:pPr marL="0" indent="0" algn="ctr">
              <a:buNone/>
            </a:pPr>
            <a:r>
              <a:rPr lang="en-US" sz="4400" b="1" dirty="0" smtClean="0">
                <a:solidFill>
                  <a:srgbClr val="FF6600"/>
                </a:solidFill>
              </a:rPr>
              <a:t>NOTHING</a:t>
            </a:r>
            <a:r>
              <a:rPr lang="en-US" sz="4400" dirty="0" smtClean="0">
                <a:solidFill>
                  <a:srgbClr val="FF6600"/>
                </a:solidFill>
              </a:rPr>
              <a:t>!</a:t>
            </a:r>
            <a:endParaRPr lang="en-US" sz="4400" dirty="0">
              <a:solidFill>
                <a:srgbClr val="FF6600"/>
              </a:solidFill>
            </a:endParaRPr>
          </a:p>
        </p:txBody>
      </p:sp>
    </p:spTree>
    <p:extLst>
      <p:ext uri="{BB962C8B-B14F-4D97-AF65-F5344CB8AC3E}">
        <p14:creationId xmlns:p14="http://schemas.microsoft.com/office/powerpoint/2010/main" val="37682769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242004763"/>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Example pathway 1: Kinase-mediated control of CRTC2 and HDAC4/5/7 subcellular localization and activity </a:t>
            </a:r>
          </a:p>
        </p:txBody>
      </p:sp>
      <p:sp>
        <p:nvSpPr>
          <p:cNvPr id="4" name="Content Placeholder 3"/>
          <p:cNvSpPr>
            <a:spLocks noGrp="1"/>
          </p:cNvSpPr>
          <p:nvPr>
            <p:ph sz="half" idx="2"/>
          </p:nvPr>
        </p:nvSpPr>
        <p:spPr>
          <a:xfrm>
            <a:off x="6172199" y="1825625"/>
            <a:ext cx="5672377" cy="4351338"/>
          </a:xfrm>
        </p:spPr>
        <p:txBody>
          <a:bodyPr>
            <a:normAutofit fontScale="47500" lnSpcReduction="20000"/>
          </a:bodyPr>
          <a:lstStyle/>
          <a:p>
            <a:pPr marL="0" indent="0">
              <a:lnSpc>
                <a:spcPct val="120000"/>
              </a:lnSpc>
              <a:buNone/>
            </a:pPr>
            <a:r>
              <a:rPr lang="en-US" b="1" dirty="0">
                <a:latin typeface="Helvetica"/>
                <a:cs typeface="Helvetica"/>
                <a:hlinkClick r:id="rId2"/>
              </a:rPr>
              <a:t>Transcriptional </a:t>
            </a:r>
            <a:r>
              <a:rPr lang="en-US" b="1" dirty="0" err="1">
                <a:latin typeface="Helvetica"/>
                <a:cs typeface="Helvetica"/>
                <a:hlinkClick r:id="rId2"/>
              </a:rPr>
              <a:t>coregulators</a:t>
            </a:r>
            <a:r>
              <a:rPr lang="en-US" b="1" dirty="0">
                <a:latin typeface="Helvetica"/>
                <a:cs typeface="Helvetica"/>
                <a:hlinkClick r:id="rId2"/>
              </a:rPr>
              <a:t>: fine-tuning metabolism. </a:t>
            </a:r>
            <a:r>
              <a:rPr lang="en-US" b="1" dirty="0" err="1">
                <a:latin typeface="Helvetica"/>
                <a:cs typeface="Helvetica"/>
                <a:hlinkClick r:id="rId2"/>
              </a:rPr>
              <a:t>Mouchiroud</a:t>
            </a:r>
            <a:r>
              <a:rPr lang="en-US" b="1" dirty="0">
                <a:latin typeface="Helvetica"/>
                <a:cs typeface="Helvetica"/>
                <a:hlinkClick r:id="rId2"/>
              </a:rPr>
              <a:t> et al, Cell </a:t>
            </a:r>
            <a:r>
              <a:rPr lang="en-US" b="1" dirty="0" err="1">
                <a:latin typeface="Helvetica"/>
                <a:cs typeface="Helvetica"/>
                <a:hlinkClick r:id="rId2"/>
              </a:rPr>
              <a:t>Metab</a:t>
            </a:r>
            <a:r>
              <a:rPr lang="en-US" b="1" dirty="0">
                <a:latin typeface="Helvetica"/>
                <a:cs typeface="Helvetica"/>
                <a:hlinkClick r:id="rId2"/>
              </a:rPr>
              <a:t>, 2014, Figure 4.</a:t>
            </a:r>
            <a:endParaRPr lang="en-US" b="1" dirty="0">
              <a:latin typeface="Helvetica"/>
              <a:cs typeface="Helvetica"/>
            </a:endParaRPr>
          </a:p>
          <a:p>
            <a:pPr marL="0" indent="0">
              <a:lnSpc>
                <a:spcPct val="120000"/>
              </a:lnSpc>
              <a:buNone/>
            </a:pPr>
            <a:r>
              <a:rPr lang="en-US" b="1" dirty="0" smtClean="0">
                <a:latin typeface="Helvetica"/>
                <a:cs typeface="Helvetica"/>
              </a:rPr>
              <a:t>PMID</a:t>
            </a:r>
            <a:r>
              <a:rPr lang="en-US" b="1" dirty="0">
                <a:latin typeface="Helvetica"/>
                <a:cs typeface="Helvetica"/>
              </a:rPr>
              <a:t>: 24794975</a:t>
            </a:r>
          </a:p>
          <a:p>
            <a:pPr marL="0" indent="0">
              <a:lnSpc>
                <a:spcPct val="120000"/>
              </a:lnSpc>
              <a:buNone/>
            </a:pPr>
            <a:r>
              <a:rPr lang="en-US" dirty="0">
                <a:latin typeface="Helvetica"/>
                <a:cs typeface="Helvetica"/>
              </a:rPr>
              <a:t>Molecular model of kinase-mediated control of CRTC2 and HDAC4/5/7 subcellular localization and activity</a:t>
            </a:r>
          </a:p>
          <a:p>
            <a:pPr marL="0" indent="0">
              <a:lnSpc>
                <a:spcPct val="120000"/>
              </a:lnSpc>
              <a:buNone/>
            </a:pPr>
            <a:r>
              <a:rPr lang="en-US" dirty="0">
                <a:latin typeface="Helvetica"/>
                <a:cs typeface="Helvetica"/>
              </a:rPr>
              <a:t>The metabolic hormones glucagon and insulin signal through the glucagon receptor (GR) and insulin receptor (IR), respectively, to initiate signaling cascades downstream of changes in metabolic status. PKA and LKB1 phosphorylate (orange circles with a P) the AMPKRs (AMPK-Related Kinases), including AMPK and SIK1/2/3 which, when active, phosphorylate CRTC2 and HDAC4/5/7, resulting in their cytoplasmic sequestration. When </a:t>
            </a:r>
            <a:r>
              <a:rPr lang="en-US" dirty="0" err="1">
                <a:latin typeface="Helvetica"/>
                <a:cs typeface="Helvetica"/>
              </a:rPr>
              <a:t>unphosphorylated</a:t>
            </a:r>
            <a:r>
              <a:rPr lang="en-US" dirty="0">
                <a:latin typeface="Helvetica"/>
                <a:cs typeface="Helvetica"/>
              </a:rPr>
              <a:t>, CRTC2 and HDAC4/5/7 translocate to the nucleus (dashed lines) where they are free to promote the activation of </a:t>
            </a:r>
            <a:r>
              <a:rPr lang="en-US" dirty="0" err="1">
                <a:latin typeface="Helvetica"/>
                <a:cs typeface="Helvetica"/>
              </a:rPr>
              <a:t>gluconeogenic</a:t>
            </a:r>
            <a:r>
              <a:rPr lang="en-US" dirty="0">
                <a:latin typeface="Helvetica"/>
                <a:cs typeface="Helvetica"/>
              </a:rPr>
              <a:t> gene expression programs through CREB and the </a:t>
            </a:r>
            <a:r>
              <a:rPr lang="en-US" dirty="0" err="1">
                <a:latin typeface="Helvetica"/>
                <a:cs typeface="Helvetica"/>
              </a:rPr>
              <a:t>NCoR</a:t>
            </a:r>
            <a:r>
              <a:rPr lang="en-US" dirty="0">
                <a:latin typeface="Helvetica"/>
                <a:cs typeface="Helvetica"/>
              </a:rPr>
              <a:t>, HDAC3, FOXO complex, respectively. CRTC2 </a:t>
            </a:r>
            <a:r>
              <a:rPr lang="en-US" dirty="0" err="1">
                <a:latin typeface="Helvetica"/>
                <a:cs typeface="Helvetica"/>
              </a:rPr>
              <a:t>coactivates</a:t>
            </a:r>
            <a:r>
              <a:rPr lang="en-US" dirty="0">
                <a:latin typeface="Helvetica"/>
                <a:cs typeface="Helvetica"/>
              </a:rPr>
              <a:t> CREB, and nuclear FOXO is activated upon HDAC4/5/7-mediated </a:t>
            </a:r>
            <a:r>
              <a:rPr lang="en-US" dirty="0" err="1">
                <a:latin typeface="Helvetica"/>
                <a:cs typeface="Helvetica"/>
              </a:rPr>
              <a:t>deacetylation</a:t>
            </a:r>
            <a:r>
              <a:rPr lang="en-US" dirty="0">
                <a:latin typeface="Helvetica"/>
                <a:cs typeface="Helvetica"/>
              </a:rPr>
              <a:t> (light pink circles). In parallel, AKT phosphorylation regulates the activity of FOXO.</a:t>
            </a:r>
          </a:p>
          <a:p>
            <a:pPr marL="0" indent="0">
              <a:lnSpc>
                <a:spcPct val="120000"/>
              </a:lnSpc>
              <a:buNone/>
            </a:pPr>
            <a:endParaRPr lang="en-US" dirty="0" smtClean="0">
              <a:latin typeface="Helvetica"/>
              <a:cs typeface="Helvetica"/>
            </a:endParaRPr>
          </a:p>
        </p:txBody>
      </p:sp>
      <p:pic>
        <p:nvPicPr>
          <p:cNvPr id="5" name="image3.jpg"/>
          <p:cNvPicPr/>
          <p:nvPr/>
        </p:nvPicPr>
        <p:blipFill>
          <a:blip r:embed="rId3"/>
          <a:srcRect/>
          <a:stretch>
            <a:fillRect/>
          </a:stretch>
        </p:blipFill>
        <p:spPr>
          <a:xfrm>
            <a:off x="831622" y="1543456"/>
            <a:ext cx="5184125" cy="5136765"/>
          </a:xfrm>
          <a:prstGeom prst="rect">
            <a:avLst/>
          </a:prstGeom>
          <a:ln/>
        </p:spPr>
      </p:pic>
    </p:spTree>
    <p:extLst>
      <p:ext uri="{BB962C8B-B14F-4D97-AF65-F5344CB8AC3E}">
        <p14:creationId xmlns:p14="http://schemas.microsoft.com/office/powerpoint/2010/main" val="188555260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Example Pathway 2: Bile acid synthesis and </a:t>
            </a:r>
            <a:r>
              <a:rPr lang="en-US" sz="2800" dirty="0" err="1"/>
              <a:t>enterohepatic</a:t>
            </a:r>
            <a:r>
              <a:rPr lang="en-US" sz="2800" dirty="0"/>
              <a:t> circulation </a:t>
            </a:r>
          </a:p>
        </p:txBody>
      </p:sp>
      <p:sp>
        <p:nvSpPr>
          <p:cNvPr id="4" name="Content Placeholder 3"/>
          <p:cNvSpPr>
            <a:spLocks noGrp="1"/>
          </p:cNvSpPr>
          <p:nvPr>
            <p:ph sz="half" idx="2"/>
          </p:nvPr>
        </p:nvSpPr>
        <p:spPr>
          <a:xfrm>
            <a:off x="6172199" y="1825625"/>
            <a:ext cx="5672377" cy="4351338"/>
          </a:xfrm>
        </p:spPr>
        <p:txBody>
          <a:bodyPr>
            <a:normAutofit fontScale="47500" lnSpcReduction="20000"/>
          </a:bodyPr>
          <a:lstStyle/>
          <a:p>
            <a:pPr marL="0" indent="0">
              <a:lnSpc>
                <a:spcPct val="120000"/>
              </a:lnSpc>
              <a:buNone/>
            </a:pPr>
            <a:r>
              <a:rPr lang="en-US" b="1" dirty="0">
                <a:latin typeface="Helvetica"/>
                <a:cs typeface="Helvetica"/>
                <a:hlinkClick r:id="rId2"/>
              </a:rPr>
              <a:t>Cholesterol and bile acid-mediated regulation of autophagy in fatty liver diseases and atherosclerosis. Wang et al, Biochim Biophys Acta Mol Cell Biol Lipids 2018, Figure </a:t>
            </a:r>
            <a:r>
              <a:rPr lang="en-US" b="1" dirty="0" smtClean="0">
                <a:latin typeface="Helvetica"/>
                <a:cs typeface="Helvetica"/>
                <a:hlinkClick r:id="rId2"/>
              </a:rPr>
              <a:t>1</a:t>
            </a:r>
            <a:endParaRPr lang="en-US" dirty="0" smtClean="0">
              <a:latin typeface="Helvetica"/>
              <a:cs typeface="Helvetica"/>
            </a:endParaRPr>
          </a:p>
          <a:p>
            <a:pPr marL="0" indent="0">
              <a:buNone/>
            </a:pPr>
            <a:r>
              <a:rPr lang="en-US" b="1" dirty="0" smtClean="0">
                <a:latin typeface="Helvetica"/>
                <a:cs typeface="Helvetica"/>
              </a:rPr>
              <a:t>PMID</a:t>
            </a:r>
            <a:r>
              <a:rPr lang="en-US" b="1" dirty="0">
                <a:latin typeface="Helvetica"/>
                <a:cs typeface="Helvetica"/>
              </a:rPr>
              <a:t>: 29653253</a:t>
            </a:r>
          </a:p>
          <a:p>
            <a:pPr marL="0" indent="0">
              <a:lnSpc>
                <a:spcPct val="120000"/>
              </a:lnSpc>
              <a:buNone/>
            </a:pPr>
            <a:r>
              <a:rPr lang="en-US" b="1" dirty="0">
                <a:latin typeface="Helvetica"/>
                <a:cs typeface="Helvetica"/>
              </a:rPr>
              <a:t>Bile acid synthesis and </a:t>
            </a:r>
            <a:r>
              <a:rPr lang="en-US" b="1" dirty="0" err="1">
                <a:latin typeface="Helvetica"/>
                <a:cs typeface="Helvetica"/>
              </a:rPr>
              <a:t>enterohepatic</a:t>
            </a:r>
            <a:r>
              <a:rPr lang="en-US" b="1" dirty="0">
                <a:latin typeface="Helvetica"/>
                <a:cs typeface="Helvetica"/>
              </a:rPr>
              <a:t> circulation.</a:t>
            </a:r>
            <a:r>
              <a:rPr lang="en-US" dirty="0">
                <a:latin typeface="Helvetica"/>
                <a:cs typeface="Helvetica"/>
              </a:rPr>
              <a:t> Hepatocytes acquire cholesterol via de novo synthesis and receptor-mediated endocytosis of cholesterol-rich lipoproteins. Hepatocytes eliminate cholesterol via bile acid synthesis and biliary secretion of cholesterol via ABCG5/ABCG8. Bile acids are synthesized from cholesterol in hepatocytes. CYP7A1 catalyzes the first and rate-limiting step in cholesterol conversion into bile acids. Bile acids are secreted into the bile via BSEP and subsequently released into the small intestine. The majority of bile acids is re-absorbed into the enterocytes via ASBT and transported back to the liver via portal circulation. </a:t>
            </a:r>
            <a:r>
              <a:rPr lang="en-US" dirty="0" err="1">
                <a:latin typeface="Helvetica"/>
                <a:cs typeface="Helvetica"/>
              </a:rPr>
              <a:t>Basolateral</a:t>
            </a:r>
            <a:r>
              <a:rPr lang="en-US" dirty="0">
                <a:latin typeface="Helvetica"/>
                <a:cs typeface="Helvetica"/>
              </a:rPr>
              <a:t> NTCP transports conjugated bile acids into the hepatocytes. Bile acids in the hepatocytes activate FXR to inhibit CYP7A1. Bile acids in the small intestine activate FXR to induce FGF15, which binds and activates FGFR4 to inhibit CYP7A1 partially via ERK signaling.</a:t>
            </a:r>
          </a:p>
          <a:p>
            <a:pPr marL="0" indent="0">
              <a:lnSpc>
                <a:spcPct val="120000"/>
              </a:lnSpc>
              <a:buNone/>
            </a:pPr>
            <a:endParaRPr lang="en-US" dirty="0" smtClean="0">
              <a:latin typeface="Helvetica"/>
              <a:cs typeface="Helvetica"/>
            </a:endParaRPr>
          </a:p>
        </p:txBody>
      </p:sp>
      <p:pic>
        <p:nvPicPr>
          <p:cNvPr id="6" name="image2.jpg"/>
          <p:cNvPicPr/>
          <p:nvPr/>
        </p:nvPicPr>
        <p:blipFill>
          <a:blip r:embed="rId3"/>
          <a:srcRect/>
          <a:stretch>
            <a:fillRect/>
          </a:stretch>
        </p:blipFill>
        <p:spPr>
          <a:xfrm>
            <a:off x="690948" y="1690688"/>
            <a:ext cx="5228930" cy="4946324"/>
          </a:xfrm>
          <a:prstGeom prst="rect">
            <a:avLst/>
          </a:prstGeom>
          <a:ln/>
        </p:spPr>
      </p:pic>
    </p:spTree>
    <p:extLst>
      <p:ext uri="{BB962C8B-B14F-4D97-AF65-F5344CB8AC3E}">
        <p14:creationId xmlns:p14="http://schemas.microsoft.com/office/powerpoint/2010/main" val="276266037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Example Pathway 3: Proposed signaling mechanisms of </a:t>
            </a:r>
            <a:r>
              <a:rPr lang="en-US" sz="2800" dirty="0" err="1"/>
              <a:t>adiponectin</a:t>
            </a:r>
            <a:r>
              <a:rPr lang="en-US" sz="2800" dirty="0"/>
              <a:t> in prevention of ischemic stroke</a:t>
            </a:r>
          </a:p>
        </p:txBody>
      </p:sp>
      <p:sp>
        <p:nvSpPr>
          <p:cNvPr id="4" name="Content Placeholder 3"/>
          <p:cNvSpPr>
            <a:spLocks noGrp="1"/>
          </p:cNvSpPr>
          <p:nvPr>
            <p:ph sz="half" idx="2"/>
          </p:nvPr>
        </p:nvSpPr>
        <p:spPr>
          <a:xfrm>
            <a:off x="6172199" y="1825625"/>
            <a:ext cx="5672377" cy="4351338"/>
          </a:xfrm>
        </p:spPr>
        <p:txBody>
          <a:bodyPr>
            <a:normAutofit fontScale="47500" lnSpcReduction="20000"/>
          </a:bodyPr>
          <a:lstStyle/>
          <a:p>
            <a:pPr marL="0" indent="0">
              <a:lnSpc>
                <a:spcPct val="120000"/>
              </a:lnSpc>
              <a:buNone/>
            </a:pPr>
            <a:r>
              <a:rPr lang="en-US" b="1" dirty="0">
                <a:latin typeface="Helvetica"/>
                <a:cs typeface="Helvetica"/>
                <a:hlinkClick r:id="rId2"/>
              </a:rPr>
              <a:t>Role of </a:t>
            </a:r>
            <a:r>
              <a:rPr lang="en-US" b="1" dirty="0" err="1">
                <a:latin typeface="Helvetica"/>
                <a:cs typeface="Helvetica"/>
                <a:hlinkClick r:id="rId2"/>
              </a:rPr>
              <a:t>Adiponectin</a:t>
            </a:r>
            <a:r>
              <a:rPr lang="en-US" b="1" dirty="0">
                <a:latin typeface="Helvetica"/>
                <a:cs typeface="Helvetica"/>
                <a:hlinkClick r:id="rId2"/>
              </a:rPr>
              <a:t> in Central Nervous System Disorders, </a:t>
            </a:r>
            <a:r>
              <a:rPr lang="en-US" b="1" dirty="0" err="1">
                <a:latin typeface="Helvetica"/>
                <a:cs typeface="Helvetica"/>
                <a:hlinkClick r:id="rId2"/>
              </a:rPr>
              <a:t>Boemer</a:t>
            </a:r>
            <a:r>
              <a:rPr lang="en-US" b="1" dirty="0">
                <a:latin typeface="Helvetica"/>
                <a:cs typeface="Helvetica"/>
                <a:hlinkClick r:id="rId2"/>
              </a:rPr>
              <a:t> et al Neural </a:t>
            </a:r>
            <a:r>
              <a:rPr lang="en-US" b="1" dirty="0" err="1">
                <a:latin typeface="Helvetica"/>
                <a:cs typeface="Helvetica"/>
                <a:hlinkClick r:id="rId2"/>
              </a:rPr>
              <a:t>Plast</a:t>
            </a:r>
            <a:r>
              <a:rPr lang="en-US" b="1" dirty="0">
                <a:latin typeface="Helvetica"/>
                <a:cs typeface="Helvetica"/>
                <a:hlinkClick r:id="rId2"/>
              </a:rPr>
              <a:t>. 2018, Figure 2</a:t>
            </a:r>
            <a:r>
              <a:rPr lang="en-US" b="1" dirty="0" smtClean="0">
                <a:latin typeface="Helvetica"/>
                <a:cs typeface="Helvetica"/>
              </a:rPr>
              <a:t>.</a:t>
            </a:r>
          </a:p>
          <a:p>
            <a:pPr marL="0" indent="0">
              <a:buNone/>
            </a:pPr>
            <a:r>
              <a:rPr lang="en-US" b="1" dirty="0">
                <a:latin typeface="Helvetica"/>
                <a:cs typeface="Helvetica"/>
              </a:rPr>
              <a:t>PMID: 30150999</a:t>
            </a:r>
          </a:p>
          <a:p>
            <a:pPr marL="0" indent="0">
              <a:lnSpc>
                <a:spcPct val="120000"/>
              </a:lnSpc>
              <a:buNone/>
            </a:pPr>
            <a:r>
              <a:rPr lang="en-US" b="1" dirty="0">
                <a:latin typeface="Helvetica"/>
                <a:cs typeface="Helvetica"/>
              </a:rPr>
              <a:t>Proposed signaling mechanisms of </a:t>
            </a:r>
            <a:r>
              <a:rPr lang="en-US" b="1" dirty="0" err="1">
                <a:latin typeface="Helvetica"/>
                <a:cs typeface="Helvetica"/>
              </a:rPr>
              <a:t>adiponectin</a:t>
            </a:r>
            <a:r>
              <a:rPr lang="en-US" b="1" dirty="0">
                <a:latin typeface="Helvetica"/>
                <a:cs typeface="Helvetica"/>
              </a:rPr>
              <a:t> in prevention of ischemic stroke.</a:t>
            </a:r>
            <a:r>
              <a:rPr lang="en-US" dirty="0">
                <a:latin typeface="Helvetica"/>
                <a:cs typeface="Helvetica"/>
              </a:rPr>
              <a:t> Signaling through AdipoR1 and AdipoR2 can reduce formation of atheroma. AdipoR1 activates the AMP-activated protein kinase (AMPK) pathway resulting in phosphorylation of protein kinase B (</a:t>
            </a:r>
            <a:r>
              <a:rPr lang="en-US" dirty="0" err="1">
                <a:latin typeface="Helvetica"/>
                <a:cs typeface="Helvetica"/>
              </a:rPr>
              <a:t>Akt</a:t>
            </a:r>
            <a:r>
              <a:rPr lang="en-US" dirty="0">
                <a:latin typeface="Helvetica"/>
                <a:cs typeface="Helvetica"/>
              </a:rPr>
              <a:t>) and activation of vascular endothelial growth factor (VEGF). Activation of </a:t>
            </a:r>
            <a:r>
              <a:rPr lang="en-US" dirty="0" err="1">
                <a:latin typeface="Helvetica"/>
                <a:cs typeface="Helvetica"/>
              </a:rPr>
              <a:t>Akt</a:t>
            </a:r>
            <a:r>
              <a:rPr lang="en-US" dirty="0">
                <a:latin typeface="Helvetica"/>
                <a:cs typeface="Helvetica"/>
              </a:rPr>
              <a:t> through calcium </a:t>
            </a:r>
            <a:r>
              <a:rPr lang="en-US" dirty="0" err="1">
                <a:latin typeface="Helvetica"/>
                <a:cs typeface="Helvetica"/>
              </a:rPr>
              <a:t>calmodulin</a:t>
            </a:r>
            <a:r>
              <a:rPr lang="en-US" dirty="0">
                <a:latin typeface="Helvetica"/>
                <a:cs typeface="Helvetica"/>
              </a:rPr>
              <a:t> kinase kinase (CAMKK), phosphatidylinositol-4,5-bisphosphate 3-kinase (PI3K), and AMPK contributes to activation of endothelial nitric oxide synthase (</a:t>
            </a:r>
            <a:r>
              <a:rPr lang="en-US" dirty="0" err="1">
                <a:latin typeface="Helvetica"/>
                <a:cs typeface="Helvetica"/>
              </a:rPr>
              <a:t>eNOS</a:t>
            </a:r>
            <a:r>
              <a:rPr lang="en-US" dirty="0">
                <a:latin typeface="Helvetica"/>
                <a:cs typeface="Helvetica"/>
              </a:rPr>
              <a:t>). Additionally, AMPK and VEGF also increase </a:t>
            </a:r>
            <a:r>
              <a:rPr lang="en-US" dirty="0" err="1">
                <a:latin typeface="Helvetica"/>
                <a:cs typeface="Helvetica"/>
              </a:rPr>
              <a:t>eNOS</a:t>
            </a:r>
            <a:r>
              <a:rPr lang="en-US" dirty="0">
                <a:latin typeface="Helvetica"/>
                <a:cs typeface="Helvetica"/>
              </a:rPr>
              <a:t> activity leading to nitric oxide (NO) production. Increase in production of NO leads to vasodilation, which is beneficial in prevention of atheroma and ischemia. </a:t>
            </a:r>
            <a:r>
              <a:rPr lang="en-US" dirty="0" err="1">
                <a:latin typeface="Helvetica"/>
                <a:cs typeface="Helvetica"/>
              </a:rPr>
              <a:t>Adiponectin</a:t>
            </a:r>
            <a:r>
              <a:rPr lang="en-US" dirty="0">
                <a:latin typeface="Helvetica"/>
                <a:cs typeface="Helvetica"/>
              </a:rPr>
              <a:t> signaling reduces vascular cell adhesion molecule 1 (VCAM-1) and intracellular adhesion molecule 1 (ICAM-1), and these adhesion molecules increase atheroma size. Peroxisome proliferator-activated receptor alpha (PPARα) also reduces VCAM-1 and ICAM-1, and PPARα is activated by AdipoR2 signaling. </a:t>
            </a:r>
            <a:r>
              <a:rPr lang="en-US" dirty="0" err="1">
                <a:latin typeface="Helvetica"/>
                <a:cs typeface="Helvetica"/>
              </a:rPr>
              <a:t>PPARγ</a:t>
            </a:r>
            <a:r>
              <a:rPr lang="en-US" dirty="0">
                <a:latin typeface="Helvetica"/>
                <a:cs typeface="Helvetica"/>
              </a:rPr>
              <a:t> increases production of </a:t>
            </a:r>
            <a:r>
              <a:rPr lang="en-US" dirty="0" err="1">
                <a:latin typeface="Helvetica"/>
                <a:cs typeface="Helvetica"/>
              </a:rPr>
              <a:t>adiponectin</a:t>
            </a:r>
            <a:r>
              <a:rPr lang="en-US" dirty="0">
                <a:latin typeface="Helvetica"/>
                <a:cs typeface="Helvetica"/>
              </a:rPr>
              <a:t> and also leads to reduction of VCAM-1 and ICAM-1. This figure was produced using </a:t>
            </a:r>
            <a:r>
              <a:rPr lang="en-US" dirty="0" err="1">
                <a:latin typeface="Helvetica"/>
                <a:cs typeface="Helvetica"/>
              </a:rPr>
              <a:t>Servier</a:t>
            </a:r>
            <a:r>
              <a:rPr lang="en-US" dirty="0">
                <a:latin typeface="Helvetica"/>
                <a:cs typeface="Helvetica"/>
              </a:rPr>
              <a:t> Medical Art (</a:t>
            </a:r>
            <a:r>
              <a:rPr lang="en-US" dirty="0">
                <a:latin typeface="Helvetica"/>
                <a:cs typeface="Helvetica"/>
                <a:hlinkClick r:id="rId3"/>
              </a:rPr>
              <a:t>http://www.servier.com/</a:t>
            </a:r>
            <a:r>
              <a:rPr lang="en-US" dirty="0">
                <a:latin typeface="Helvetica"/>
                <a:cs typeface="Helvetica"/>
              </a:rPr>
              <a:t>). </a:t>
            </a:r>
            <a:endParaRPr lang="en-US" dirty="0" smtClean="0">
              <a:latin typeface="Helvetica"/>
              <a:cs typeface="Helvetica"/>
            </a:endParaRPr>
          </a:p>
        </p:txBody>
      </p:sp>
      <p:pic>
        <p:nvPicPr>
          <p:cNvPr id="5" name="image1.jpg"/>
          <p:cNvPicPr/>
          <p:nvPr/>
        </p:nvPicPr>
        <p:blipFill>
          <a:blip r:embed="rId4"/>
          <a:srcRect/>
          <a:stretch>
            <a:fillRect/>
          </a:stretch>
        </p:blipFill>
        <p:spPr>
          <a:xfrm>
            <a:off x="106764" y="1690688"/>
            <a:ext cx="5881370" cy="4542155"/>
          </a:xfrm>
          <a:prstGeom prst="rect">
            <a:avLst/>
          </a:prstGeom>
          <a:ln/>
        </p:spPr>
      </p:pic>
    </p:spTree>
    <p:extLst>
      <p:ext uri="{BB962C8B-B14F-4D97-AF65-F5344CB8AC3E}">
        <p14:creationId xmlns:p14="http://schemas.microsoft.com/office/powerpoint/2010/main" val="4195674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81673FE5-7362-E54F-939F-062CE705D510}"/>
              </a:ext>
            </a:extLst>
          </p:cNvPr>
          <p:cNvSpPr>
            <a:spLocks noGrp="1"/>
          </p:cNvSpPr>
          <p:nvPr>
            <p:ph type="title"/>
          </p:nvPr>
        </p:nvSpPr>
        <p:spPr/>
        <p:txBody>
          <a:bodyPr/>
          <a:lstStyle/>
          <a:p>
            <a:pPr algn="ctr"/>
            <a:r>
              <a:rPr lang="en-US" dirty="0" smtClean="0"/>
              <a:t>Questions?</a:t>
            </a:r>
            <a:endParaRPr lang="en-US" dirty="0"/>
          </a:p>
        </p:txBody>
      </p:sp>
      <p:sp>
        <p:nvSpPr>
          <p:cNvPr id="12" name="Content Placeholder 11">
            <a:extLst>
              <a:ext uri="{FF2B5EF4-FFF2-40B4-BE49-F238E27FC236}">
                <a16:creationId xmlns:a16="http://schemas.microsoft.com/office/drawing/2014/main" xmlns="" id="{5DCA03BD-E4C4-0448-8DE5-32BF608A4C4A}"/>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sz="3600" dirty="0" err="1"/>
              <a:t>k</a:t>
            </a:r>
            <a:r>
              <a:rPr lang="en-US" sz="3600" dirty="0" err="1" smtClean="0"/>
              <a:t>ristina.hanspers@gladstone.ucsf.edu</a:t>
            </a:r>
            <a:endParaRPr lang="en-US" sz="3600" dirty="0"/>
          </a:p>
        </p:txBody>
      </p:sp>
    </p:spTree>
    <p:extLst>
      <p:ext uri="{BB962C8B-B14F-4D97-AF65-F5344CB8AC3E}">
        <p14:creationId xmlns:p14="http://schemas.microsoft.com/office/powerpoint/2010/main" val="83095367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67750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Goals and Motivations</a:t>
            </a:r>
            <a:endParaRPr lang="en-US" dirty="0"/>
          </a:p>
        </p:txBody>
      </p:sp>
      <p:sp>
        <p:nvSpPr>
          <p:cNvPr id="5" name="TextBox 4"/>
          <p:cNvSpPr txBox="1"/>
          <p:nvPr/>
        </p:nvSpPr>
        <p:spPr>
          <a:xfrm>
            <a:off x="838200" y="1517069"/>
            <a:ext cx="9621982" cy="2385268"/>
          </a:xfrm>
          <a:prstGeom prst="rect">
            <a:avLst/>
          </a:prstGeom>
          <a:noFill/>
        </p:spPr>
        <p:txBody>
          <a:bodyPr wrap="square" rtlCol="0">
            <a:spAutoFit/>
          </a:bodyPr>
          <a:lstStyle/>
          <a:p>
            <a:pPr marL="457200" indent="-457200">
              <a:lnSpc>
                <a:spcPct val="125000"/>
              </a:lnSpc>
              <a:buFont typeface="Arial" charset="0"/>
              <a:buChar char="•"/>
            </a:pPr>
            <a:r>
              <a:rPr lang="en-US" sz="2400" dirty="0" smtClean="0">
                <a:solidFill>
                  <a:srgbClr val="002A40"/>
                </a:solidFill>
                <a:latin typeface="Helvetica" charset="0"/>
                <a:ea typeface="Helvetica" charset="0"/>
                <a:cs typeface="Helvetica" charset="0"/>
              </a:rPr>
              <a:t>Review how pathways are used in research</a:t>
            </a:r>
          </a:p>
          <a:p>
            <a:pPr marL="457200" indent="-457200">
              <a:lnSpc>
                <a:spcPct val="125000"/>
              </a:lnSpc>
              <a:buFont typeface="Arial" charset="0"/>
              <a:buChar char="•"/>
            </a:pPr>
            <a:r>
              <a:rPr lang="en-US" sz="2400" dirty="0" smtClean="0">
                <a:solidFill>
                  <a:srgbClr val="002A40"/>
                </a:solidFill>
                <a:latin typeface="Helvetica" charset="0"/>
                <a:ea typeface="Helvetica" charset="0"/>
                <a:cs typeface="Helvetica" charset="0"/>
              </a:rPr>
              <a:t>Discover the advantages to computational pathway models </a:t>
            </a:r>
          </a:p>
          <a:p>
            <a:pPr marL="457200" indent="-457200">
              <a:lnSpc>
                <a:spcPct val="125000"/>
              </a:lnSpc>
              <a:buFont typeface="Arial" charset="0"/>
              <a:buChar char="•"/>
            </a:pPr>
            <a:r>
              <a:rPr lang="en-US" sz="2400" dirty="0" smtClean="0">
                <a:solidFill>
                  <a:srgbClr val="002A40"/>
                </a:solidFill>
                <a:latin typeface="Helvetica" charset="0"/>
                <a:ea typeface="Helvetica" charset="0"/>
                <a:cs typeface="Helvetica" charset="0"/>
              </a:rPr>
              <a:t>Access existing pathway tools</a:t>
            </a:r>
            <a:endParaRPr lang="en-US" sz="2400" dirty="0">
              <a:solidFill>
                <a:srgbClr val="002A40"/>
              </a:solidFill>
              <a:latin typeface="Helvetica" charset="0"/>
              <a:ea typeface="Helvetica" charset="0"/>
              <a:cs typeface="Helvetica" charset="0"/>
            </a:endParaRPr>
          </a:p>
          <a:p>
            <a:pPr marL="457200" indent="-457200">
              <a:lnSpc>
                <a:spcPct val="125000"/>
              </a:lnSpc>
              <a:buFont typeface="Arial" charset="0"/>
              <a:buChar char="•"/>
            </a:pPr>
            <a:r>
              <a:rPr lang="en-US" sz="2400" dirty="0" smtClean="0">
                <a:solidFill>
                  <a:srgbClr val="002A40"/>
                </a:solidFill>
                <a:latin typeface="Helvetica" charset="0"/>
                <a:ea typeface="Helvetica" charset="0"/>
                <a:cs typeface="Helvetica" charset="0"/>
              </a:rPr>
              <a:t>Learn how to use pathway drawing tools</a:t>
            </a:r>
          </a:p>
          <a:p>
            <a:pPr marL="457200" indent="-457200">
              <a:lnSpc>
                <a:spcPct val="125000"/>
              </a:lnSpc>
              <a:buFont typeface="Arial" charset="0"/>
              <a:buChar char="•"/>
            </a:pPr>
            <a:r>
              <a:rPr lang="en-US" sz="2400" dirty="0" smtClean="0">
                <a:solidFill>
                  <a:srgbClr val="002A40"/>
                </a:solidFill>
                <a:latin typeface="Helvetica" charset="0"/>
                <a:ea typeface="Helvetica" charset="0"/>
                <a:cs typeface="Helvetica" charset="0"/>
              </a:rPr>
              <a:t>Create </a:t>
            </a:r>
            <a:r>
              <a:rPr lang="en-US" sz="2400" dirty="0">
                <a:solidFill>
                  <a:srgbClr val="002A40"/>
                </a:solidFill>
                <a:latin typeface="Helvetica" charset="0"/>
                <a:ea typeface="Helvetica" charset="0"/>
                <a:cs typeface="Helvetica" charset="0"/>
              </a:rPr>
              <a:t>your own </a:t>
            </a:r>
            <a:r>
              <a:rPr lang="en-US" sz="2400" dirty="0" smtClean="0">
                <a:solidFill>
                  <a:srgbClr val="002A40"/>
                </a:solidFill>
                <a:latin typeface="Helvetica" charset="0"/>
                <a:ea typeface="Helvetica" charset="0"/>
                <a:cs typeface="Helvetica" charset="0"/>
              </a:rPr>
              <a:t>pathway models!</a:t>
            </a:r>
            <a:endParaRPr lang="en-US" sz="2400" dirty="0">
              <a:solidFill>
                <a:srgbClr val="002A40"/>
              </a:solidFill>
              <a:latin typeface="Helvetica" charset="0"/>
              <a:ea typeface="Helvetica" charset="0"/>
              <a:cs typeface="Helvetica" charset="0"/>
            </a:endParaRPr>
          </a:p>
        </p:txBody>
      </p:sp>
    </p:spTree>
    <p:extLst>
      <p:ext uri="{BB962C8B-B14F-4D97-AF65-F5344CB8AC3E}">
        <p14:creationId xmlns:p14="http://schemas.microsoft.com/office/powerpoint/2010/main" val="148972055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Overview</a:t>
            </a:r>
          </a:p>
        </p:txBody>
      </p:sp>
      <p:sp>
        <p:nvSpPr>
          <p:cNvPr id="5" name="TextBox 4"/>
          <p:cNvSpPr txBox="1"/>
          <p:nvPr/>
        </p:nvSpPr>
        <p:spPr>
          <a:xfrm>
            <a:off x="838200" y="1517069"/>
            <a:ext cx="9621982" cy="2846933"/>
          </a:xfrm>
          <a:prstGeom prst="rect">
            <a:avLst/>
          </a:prstGeom>
          <a:noFill/>
        </p:spPr>
        <p:txBody>
          <a:bodyPr wrap="square" rtlCol="0">
            <a:spAutoFit/>
          </a:bodyPr>
          <a:lstStyle/>
          <a:p>
            <a:pPr marL="457200" indent="-457200">
              <a:lnSpc>
                <a:spcPct val="125000"/>
              </a:lnSpc>
              <a:buFont typeface="Arial" charset="0"/>
              <a:buChar char="•"/>
            </a:pPr>
            <a:r>
              <a:rPr lang="en-US" sz="2400" dirty="0" smtClean="0">
                <a:solidFill>
                  <a:srgbClr val="002A40"/>
                </a:solidFill>
                <a:latin typeface="Helvetica" charset="0"/>
                <a:ea typeface="Helvetica" charset="0"/>
                <a:cs typeface="Helvetica" charset="0"/>
              </a:rPr>
              <a:t>Introduction to Pathways in Research</a:t>
            </a:r>
            <a:endParaRPr lang="en-US" sz="2400" dirty="0">
              <a:solidFill>
                <a:srgbClr val="002A40"/>
              </a:solidFill>
              <a:latin typeface="Helvetica" charset="0"/>
              <a:ea typeface="Helvetica" charset="0"/>
              <a:cs typeface="Helvetica" charset="0"/>
            </a:endParaRPr>
          </a:p>
          <a:p>
            <a:pPr marL="457200" indent="-457200">
              <a:lnSpc>
                <a:spcPct val="125000"/>
              </a:lnSpc>
              <a:buFont typeface="Arial" charset="0"/>
              <a:buChar char="•"/>
            </a:pPr>
            <a:r>
              <a:rPr lang="en-US" sz="2400" dirty="0" smtClean="0">
                <a:solidFill>
                  <a:srgbClr val="002A40"/>
                </a:solidFill>
                <a:latin typeface="Helvetica" charset="0"/>
                <a:ea typeface="Helvetica" charset="0"/>
                <a:cs typeface="Helvetica" charset="0"/>
              </a:rPr>
              <a:t>Guided Tour </a:t>
            </a:r>
            <a:r>
              <a:rPr lang="en-US" sz="2400" dirty="0">
                <a:solidFill>
                  <a:srgbClr val="002A40"/>
                </a:solidFill>
                <a:latin typeface="Helvetica" charset="0"/>
                <a:ea typeface="Helvetica" charset="0"/>
                <a:cs typeface="Helvetica" charset="0"/>
              </a:rPr>
              <a:t>of Editing Tools</a:t>
            </a:r>
          </a:p>
          <a:p>
            <a:pPr marL="457200" indent="-457200">
              <a:lnSpc>
                <a:spcPct val="125000"/>
              </a:lnSpc>
              <a:buFont typeface="Arial" charset="0"/>
              <a:buChar char="•"/>
            </a:pPr>
            <a:r>
              <a:rPr lang="en-US" sz="2400" dirty="0" smtClean="0">
                <a:solidFill>
                  <a:srgbClr val="002A40"/>
                </a:solidFill>
                <a:latin typeface="Helvetica" charset="0"/>
                <a:ea typeface="Helvetica" charset="0"/>
                <a:cs typeface="Helvetica" charset="0"/>
              </a:rPr>
              <a:t>Quality Control for </a:t>
            </a:r>
            <a:r>
              <a:rPr lang="en-US" sz="2400" dirty="0" err="1" smtClean="0">
                <a:solidFill>
                  <a:srgbClr val="002A40"/>
                </a:solidFill>
                <a:latin typeface="Helvetica" charset="0"/>
                <a:ea typeface="Helvetica" charset="0"/>
                <a:cs typeface="Helvetica" charset="0"/>
              </a:rPr>
              <a:t>WikiPathways</a:t>
            </a:r>
            <a:r>
              <a:rPr lang="en-US" sz="2400" dirty="0" smtClean="0">
                <a:solidFill>
                  <a:srgbClr val="002A40"/>
                </a:solidFill>
                <a:latin typeface="Helvetica" charset="0"/>
                <a:ea typeface="Helvetica" charset="0"/>
                <a:cs typeface="Helvetica" charset="0"/>
              </a:rPr>
              <a:t> </a:t>
            </a:r>
          </a:p>
          <a:p>
            <a:pPr marL="457200" indent="-457200">
              <a:lnSpc>
                <a:spcPct val="125000"/>
              </a:lnSpc>
              <a:buFont typeface="Arial" charset="0"/>
              <a:buChar char="•"/>
            </a:pPr>
            <a:r>
              <a:rPr lang="en-US" sz="2400" dirty="0" smtClean="0">
                <a:solidFill>
                  <a:srgbClr val="002A40"/>
                </a:solidFill>
                <a:latin typeface="Helvetica" charset="0"/>
                <a:ea typeface="Helvetica" charset="0"/>
                <a:cs typeface="Helvetica" charset="0"/>
              </a:rPr>
              <a:t>Hands</a:t>
            </a:r>
            <a:r>
              <a:rPr lang="en-US" sz="2400" dirty="0">
                <a:solidFill>
                  <a:srgbClr val="002A40"/>
                </a:solidFill>
                <a:latin typeface="Helvetica" charset="0"/>
                <a:ea typeface="Helvetica" charset="0"/>
                <a:cs typeface="Helvetica" charset="0"/>
              </a:rPr>
              <a:t>-on Session 1: Introduction</a:t>
            </a:r>
          </a:p>
          <a:p>
            <a:pPr marL="457200" indent="-457200">
              <a:lnSpc>
                <a:spcPct val="125000"/>
              </a:lnSpc>
              <a:buFont typeface="Arial" charset="0"/>
              <a:buChar char="•"/>
            </a:pPr>
            <a:r>
              <a:rPr lang="en-US" sz="2400" dirty="0">
                <a:solidFill>
                  <a:srgbClr val="002A40"/>
                </a:solidFill>
                <a:latin typeface="Helvetica" charset="0"/>
                <a:ea typeface="Helvetica" charset="0"/>
                <a:cs typeface="Helvetica" charset="0"/>
              </a:rPr>
              <a:t>Break</a:t>
            </a:r>
          </a:p>
          <a:p>
            <a:pPr marL="457200" indent="-457200">
              <a:lnSpc>
                <a:spcPct val="125000"/>
              </a:lnSpc>
              <a:buFont typeface="Arial" charset="0"/>
              <a:buChar char="•"/>
            </a:pPr>
            <a:r>
              <a:rPr lang="en-US" sz="2400" dirty="0">
                <a:solidFill>
                  <a:srgbClr val="032A40"/>
                </a:solidFill>
                <a:latin typeface="Helvetica" charset="0"/>
                <a:ea typeface="Helvetica" charset="0"/>
                <a:cs typeface="Helvetica" charset="0"/>
              </a:rPr>
              <a:t>Hands-on Session 2: Create Your Own Pathway</a:t>
            </a:r>
          </a:p>
        </p:txBody>
      </p:sp>
    </p:spTree>
    <p:extLst>
      <p:ext uri="{BB962C8B-B14F-4D97-AF65-F5344CB8AC3E}">
        <p14:creationId xmlns:p14="http://schemas.microsoft.com/office/powerpoint/2010/main" val="716705431"/>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Pathways?</a:t>
            </a:r>
          </a:p>
        </p:txBody>
      </p:sp>
      <p:sp>
        <p:nvSpPr>
          <p:cNvPr id="3" name="TextBox 2"/>
          <p:cNvSpPr txBox="1"/>
          <p:nvPr/>
        </p:nvSpPr>
        <p:spPr>
          <a:xfrm>
            <a:off x="3332858" y="6420190"/>
            <a:ext cx="3542093" cy="307777"/>
          </a:xfrm>
          <a:prstGeom prst="rect">
            <a:avLst/>
          </a:prstGeom>
          <a:noFill/>
        </p:spPr>
        <p:txBody>
          <a:bodyPr wrap="none" rtlCol="0">
            <a:spAutoFit/>
          </a:bodyPr>
          <a:lstStyle/>
          <a:p>
            <a:r>
              <a:rPr lang="en-US" sz="1400" dirty="0" err="1"/>
              <a:t>Dosunmu-Ogunbi</a:t>
            </a:r>
            <a:r>
              <a:rPr lang="en-US" sz="1400" dirty="0"/>
              <a:t> et al, </a:t>
            </a:r>
            <a:r>
              <a:rPr lang="en-US" sz="1400" i="1" dirty="0"/>
              <a:t>Blood Advances, 2019</a:t>
            </a:r>
          </a:p>
        </p:txBody>
      </p:sp>
      <p:pic>
        <p:nvPicPr>
          <p:cNvPr id="6" name="Picture 5"/>
          <p:cNvPicPr>
            <a:picLocks noChangeAspect="1"/>
          </p:cNvPicPr>
          <p:nvPr/>
        </p:nvPicPr>
        <p:blipFill rotWithShape="1">
          <a:blip r:embed="rId3"/>
          <a:srcRect t="2099" r="2008" b="1934"/>
          <a:stretch/>
        </p:blipFill>
        <p:spPr>
          <a:xfrm>
            <a:off x="6874951" y="1877886"/>
            <a:ext cx="5136339" cy="4850081"/>
          </a:xfrm>
          <a:prstGeom prst="rect">
            <a:avLst/>
          </a:prstGeom>
          <a:solidFill>
            <a:srgbClr val="FFFFFF">
              <a:shade val="85000"/>
            </a:srgbClr>
          </a:solidFill>
          <a:ln w="3175" cap="sq" cmpd="sng">
            <a:solidFill>
              <a:schemeClr val="bg1">
                <a:lumMod val="50000"/>
              </a:schemeClr>
            </a:solidFill>
            <a:miter lim="800000"/>
          </a:ln>
          <a:effectLst/>
          <a:scene3d>
            <a:camera prst="orthographicFront"/>
            <a:lightRig rig="twoPt" dir="t">
              <a:rot lat="0" lon="0" rev="7200000"/>
            </a:lightRig>
          </a:scene3d>
          <a:sp3d>
            <a:bevelT w="25400" h="19050"/>
            <a:contourClr>
              <a:srgbClr val="FFFFFF"/>
            </a:contourClr>
          </a:sp3d>
        </p:spPr>
      </p:pic>
      <p:sp>
        <p:nvSpPr>
          <p:cNvPr id="5" name="TextBox 4"/>
          <p:cNvSpPr txBox="1"/>
          <p:nvPr/>
        </p:nvSpPr>
        <p:spPr>
          <a:xfrm>
            <a:off x="369753" y="1345023"/>
            <a:ext cx="9621982" cy="2385268"/>
          </a:xfrm>
          <a:prstGeom prst="rect">
            <a:avLst/>
          </a:prstGeom>
          <a:noFill/>
        </p:spPr>
        <p:txBody>
          <a:bodyPr wrap="square" rtlCol="0">
            <a:spAutoFit/>
          </a:bodyPr>
          <a:lstStyle/>
          <a:p>
            <a:pPr marL="457200" indent="-457200">
              <a:lnSpc>
                <a:spcPct val="125000"/>
              </a:lnSpc>
              <a:buFont typeface="Arial" charset="0"/>
              <a:buChar char="•"/>
            </a:pPr>
            <a:r>
              <a:rPr lang="en-US" sz="2400" dirty="0">
                <a:latin typeface="Helvetica" charset="0"/>
                <a:ea typeface="Helvetica" charset="0"/>
                <a:cs typeface="Helvetica" charset="0"/>
              </a:rPr>
              <a:t>Intuitive representation of complex </a:t>
            </a:r>
            <a:r>
              <a:rPr lang="en-US" sz="2400" dirty="0" smtClean="0">
                <a:latin typeface="Helvetica" charset="0"/>
                <a:ea typeface="Helvetica" charset="0"/>
                <a:cs typeface="Helvetica" charset="0"/>
              </a:rPr>
              <a:t>information</a:t>
            </a:r>
          </a:p>
          <a:p>
            <a:pPr lvl="1">
              <a:lnSpc>
                <a:spcPct val="125000"/>
              </a:lnSpc>
            </a:pPr>
            <a:r>
              <a:rPr lang="en-US" sz="2400" dirty="0" err="1">
                <a:latin typeface="Wingdings"/>
              </a:rPr>
              <a:t>è</a:t>
            </a:r>
            <a:r>
              <a:rPr lang="en-US" sz="2400" dirty="0"/>
              <a:t> </a:t>
            </a:r>
            <a:r>
              <a:rPr lang="en-US" sz="2400" dirty="0" smtClean="0">
                <a:latin typeface="Helvetica" charset="0"/>
                <a:ea typeface="Helvetica" charset="0"/>
                <a:cs typeface="Helvetica" charset="0"/>
              </a:rPr>
              <a:t>Over 1000 </a:t>
            </a:r>
            <a:r>
              <a:rPr lang="en-US" sz="2400" dirty="0">
                <a:latin typeface="Helvetica" charset="0"/>
                <a:ea typeface="Helvetica" charset="0"/>
                <a:cs typeface="Helvetica" charset="0"/>
              </a:rPr>
              <a:t>published each </a:t>
            </a:r>
            <a:r>
              <a:rPr lang="en-US" sz="2400" dirty="0" smtClean="0">
                <a:latin typeface="Helvetica" charset="0"/>
                <a:ea typeface="Helvetica" charset="0"/>
                <a:cs typeface="Helvetica" charset="0"/>
              </a:rPr>
              <a:t>month</a:t>
            </a:r>
            <a:endParaRPr lang="en-US" sz="2400" dirty="0">
              <a:latin typeface="Helvetica" charset="0"/>
              <a:ea typeface="Helvetica" charset="0"/>
              <a:cs typeface="Helvetica" charset="0"/>
            </a:endParaRPr>
          </a:p>
          <a:p>
            <a:pPr marL="457200" indent="-457200">
              <a:lnSpc>
                <a:spcPct val="125000"/>
              </a:lnSpc>
              <a:buFont typeface="Arial" charset="0"/>
              <a:buChar char="•"/>
            </a:pPr>
            <a:r>
              <a:rPr lang="en-US" sz="2400" dirty="0">
                <a:latin typeface="Helvetica" charset="0"/>
                <a:ea typeface="Helvetica" charset="0"/>
                <a:cs typeface="Helvetica" charset="0"/>
              </a:rPr>
              <a:t>Proteins / genes / </a:t>
            </a:r>
            <a:r>
              <a:rPr lang="en-US" sz="2400" dirty="0" smtClean="0">
                <a:latin typeface="Helvetica" charset="0"/>
                <a:ea typeface="Helvetica" charset="0"/>
                <a:cs typeface="Helvetica" charset="0"/>
              </a:rPr>
              <a:t>metabolites</a:t>
            </a:r>
          </a:p>
          <a:p>
            <a:pPr marL="457200" indent="-457200">
              <a:lnSpc>
                <a:spcPct val="125000"/>
              </a:lnSpc>
              <a:buFont typeface="Arial" charset="0"/>
              <a:buChar char="•"/>
            </a:pPr>
            <a:r>
              <a:rPr lang="en-US" sz="2400" dirty="0" smtClean="0">
                <a:latin typeface="Helvetica" charset="0"/>
                <a:ea typeface="Helvetica" charset="0"/>
                <a:cs typeface="Helvetica" charset="0"/>
              </a:rPr>
              <a:t>Interactions </a:t>
            </a:r>
            <a:r>
              <a:rPr lang="en-US" sz="2400" dirty="0">
                <a:latin typeface="Helvetica" charset="0"/>
                <a:ea typeface="Helvetica" charset="0"/>
                <a:cs typeface="Helvetica" charset="0"/>
              </a:rPr>
              <a:t>/ reactions</a:t>
            </a:r>
          </a:p>
          <a:p>
            <a:pPr marL="457200" indent="-457200">
              <a:lnSpc>
                <a:spcPct val="125000"/>
              </a:lnSpc>
              <a:buFont typeface="Arial" charset="0"/>
              <a:buChar char="•"/>
            </a:pPr>
            <a:r>
              <a:rPr lang="en-US" sz="2400" dirty="0" smtClean="0">
                <a:latin typeface="Helvetica" charset="0"/>
                <a:ea typeface="Helvetica" charset="0"/>
                <a:cs typeface="Helvetica" charset="0"/>
              </a:rPr>
              <a:t>Subcellular </a:t>
            </a:r>
            <a:r>
              <a:rPr lang="en-US" sz="2400" dirty="0">
                <a:latin typeface="Helvetica" charset="0"/>
                <a:ea typeface="Helvetica" charset="0"/>
                <a:cs typeface="Helvetica" charset="0"/>
              </a:rPr>
              <a:t>location </a:t>
            </a:r>
          </a:p>
        </p:txBody>
      </p:sp>
    </p:spTree>
    <p:extLst>
      <p:ext uri="{BB962C8B-B14F-4D97-AF65-F5344CB8AC3E}">
        <p14:creationId xmlns:p14="http://schemas.microsoft.com/office/powerpoint/2010/main" val="268866838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Pathway Models?</a:t>
            </a:r>
          </a:p>
        </p:txBody>
      </p:sp>
      <p:pic>
        <p:nvPicPr>
          <p:cNvPr id="6" name="Google Shape;124;p17" descr="Panel1b.png"/>
          <p:cNvPicPr preferRelativeResize="0"/>
          <p:nvPr/>
        </p:nvPicPr>
        <p:blipFill rotWithShape="1">
          <a:blip r:embed="rId3">
            <a:alphaModFix/>
          </a:blip>
          <a:srcRect l="1559" t="13254" r="1364"/>
          <a:stretch/>
        </p:blipFill>
        <p:spPr>
          <a:xfrm>
            <a:off x="1642116" y="1374873"/>
            <a:ext cx="8038339" cy="5387138"/>
          </a:xfrm>
          <a:prstGeom prst="rect">
            <a:avLst/>
          </a:prstGeom>
          <a:noFill/>
          <a:ln>
            <a:noFill/>
          </a:ln>
        </p:spPr>
      </p:pic>
    </p:spTree>
    <p:extLst>
      <p:ext uri="{BB962C8B-B14F-4D97-AF65-F5344CB8AC3E}">
        <p14:creationId xmlns:p14="http://schemas.microsoft.com/office/powerpoint/2010/main" val="18863738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 Visualization on Pathway Models</a:t>
            </a:r>
          </a:p>
        </p:txBody>
      </p:sp>
      <p:pic>
        <p:nvPicPr>
          <p:cNvPr id="7" name="Google Shape;132;p18" descr="669px-PDGFR-beta_original.png"/>
          <p:cNvPicPr preferRelativeResize="0"/>
          <p:nvPr/>
        </p:nvPicPr>
        <p:blipFill rotWithShape="1">
          <a:blip r:embed="rId3">
            <a:alphaModFix/>
          </a:blip>
          <a:srcRect/>
          <a:stretch/>
        </p:blipFill>
        <p:spPr>
          <a:xfrm>
            <a:off x="838200" y="1417650"/>
            <a:ext cx="4262310" cy="3822679"/>
          </a:xfrm>
          <a:prstGeom prst="rect">
            <a:avLst/>
          </a:prstGeom>
          <a:noFill/>
          <a:ln>
            <a:noFill/>
          </a:ln>
        </p:spPr>
      </p:pic>
      <p:sp>
        <p:nvSpPr>
          <p:cNvPr id="8" name="Google Shape;133;p18"/>
          <p:cNvSpPr txBox="1"/>
          <p:nvPr/>
        </p:nvSpPr>
        <p:spPr>
          <a:xfrm>
            <a:off x="995773" y="5463275"/>
            <a:ext cx="3533891" cy="78009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a:solidFill>
                  <a:srgbClr val="000000"/>
                </a:solidFill>
              </a:rPr>
              <a:t>Static image</a:t>
            </a:r>
            <a:endParaRPr sz="2000" dirty="0">
              <a:solidFill>
                <a:srgbClr val="000000"/>
              </a:solidFill>
            </a:endParaRPr>
          </a:p>
          <a:p>
            <a:pPr marL="0" marR="0" lvl="0" indent="0" algn="ctr" rtl="0">
              <a:spcBef>
                <a:spcPts val="0"/>
              </a:spcBef>
              <a:spcAft>
                <a:spcPts val="0"/>
              </a:spcAft>
              <a:buNone/>
            </a:pPr>
            <a:r>
              <a:rPr lang="en-US" sz="1600" i="1" dirty="0">
                <a:solidFill>
                  <a:srgbClr val="000000"/>
                </a:solidFill>
              </a:rPr>
              <a:t>Zhang et al, Cell 2016</a:t>
            </a:r>
            <a:endParaRPr sz="1600" i="1" dirty="0">
              <a:solidFill>
                <a:srgbClr val="000000"/>
              </a:solidFill>
            </a:endParaRPr>
          </a:p>
        </p:txBody>
      </p:sp>
      <p:grpSp>
        <p:nvGrpSpPr>
          <p:cNvPr id="3" name="Group 2">
            <a:extLst>
              <a:ext uri="{FF2B5EF4-FFF2-40B4-BE49-F238E27FC236}">
                <a16:creationId xmlns:a16="http://schemas.microsoft.com/office/drawing/2014/main" xmlns="" id="{D16A04D4-1BA7-B348-AB6F-D9C999293058}"/>
              </a:ext>
            </a:extLst>
          </p:cNvPr>
          <p:cNvGrpSpPr/>
          <p:nvPr/>
        </p:nvGrpSpPr>
        <p:grpSpPr>
          <a:xfrm>
            <a:off x="5379935" y="1417650"/>
            <a:ext cx="5801100" cy="5041025"/>
            <a:chOff x="5379935" y="1417650"/>
            <a:chExt cx="5801100" cy="5041025"/>
          </a:xfrm>
        </p:grpSpPr>
        <p:sp>
          <p:nvSpPr>
            <p:cNvPr id="9" name="Google Shape;134;p18"/>
            <p:cNvSpPr txBox="1"/>
            <p:nvPr/>
          </p:nvSpPr>
          <p:spPr>
            <a:xfrm>
              <a:off x="5379935" y="5463275"/>
              <a:ext cx="5801100" cy="9954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2000" b="1" dirty="0">
                  <a:solidFill>
                    <a:srgbClr val="000000"/>
                  </a:solidFill>
                </a:rPr>
                <a:t>PDGFR-beta pathway with </a:t>
              </a:r>
              <a:r>
                <a:rPr lang="en-US" sz="2000" b="1" dirty="0" err="1">
                  <a:solidFill>
                    <a:srgbClr val="000000"/>
                  </a:solidFill>
                </a:rPr>
                <a:t>transcriptomic</a:t>
              </a:r>
              <a:r>
                <a:rPr lang="en-US" sz="2000" b="1" dirty="0">
                  <a:solidFill>
                    <a:srgbClr val="000000"/>
                  </a:solidFill>
                </a:rPr>
                <a:t>/</a:t>
              </a:r>
              <a:r>
                <a:rPr lang="en-US" sz="2000" b="1" dirty="0" err="1">
                  <a:solidFill>
                    <a:srgbClr val="000000"/>
                  </a:solidFill>
                </a:rPr>
                <a:t>phosphoproteomic</a:t>
              </a:r>
              <a:r>
                <a:rPr lang="en-US" sz="2000" b="1" dirty="0">
                  <a:solidFill>
                    <a:srgbClr val="000000"/>
                  </a:solidFill>
                </a:rPr>
                <a:t> data</a:t>
              </a:r>
              <a:endParaRPr sz="2000" b="1" dirty="0">
                <a:solidFill>
                  <a:srgbClr val="000000"/>
                </a:solidFill>
              </a:endParaRPr>
            </a:p>
            <a:p>
              <a:pPr marL="0" lvl="0" indent="0" algn="ctr" rtl="0">
                <a:spcBef>
                  <a:spcPts val="0"/>
                </a:spcBef>
                <a:spcAft>
                  <a:spcPts val="0"/>
                </a:spcAft>
                <a:buNone/>
              </a:pPr>
              <a:r>
                <a:rPr lang="en-US" sz="1600" dirty="0">
                  <a:solidFill>
                    <a:srgbClr val="000000"/>
                  </a:solidFill>
                </a:rPr>
                <a:t>Zhang et al</a:t>
              </a:r>
              <a:r>
                <a:rPr lang="en-US" sz="1600" i="1" dirty="0">
                  <a:solidFill>
                    <a:srgbClr val="000000"/>
                  </a:solidFill>
                </a:rPr>
                <a:t>, Cell 2016</a:t>
              </a:r>
              <a:endParaRPr sz="1600" i="1" dirty="0">
                <a:solidFill>
                  <a:srgbClr val="000000"/>
                </a:solidFill>
              </a:endParaRPr>
            </a:p>
            <a:p>
              <a:pPr marL="0" lvl="0" indent="0" algn="ctr" rtl="0">
                <a:spcBef>
                  <a:spcPts val="0"/>
                </a:spcBef>
                <a:spcAft>
                  <a:spcPts val="0"/>
                </a:spcAft>
                <a:buNone/>
              </a:pPr>
              <a:endParaRPr sz="2000" dirty="0">
                <a:solidFill>
                  <a:srgbClr val="00D8EA"/>
                </a:solidFill>
              </a:endParaRPr>
            </a:p>
          </p:txBody>
        </p:sp>
        <p:pic>
          <p:nvPicPr>
            <p:cNvPr id="10" name="Google Shape;135;p18" descr="800px-PDGFR-beta_pathway.png"/>
            <p:cNvPicPr preferRelativeResize="0"/>
            <p:nvPr/>
          </p:nvPicPr>
          <p:blipFill rotWithShape="1">
            <a:blip r:embed="rId4">
              <a:alphaModFix/>
            </a:blip>
            <a:srcRect/>
            <a:stretch/>
          </p:blipFill>
          <p:spPr>
            <a:xfrm>
              <a:off x="5417005" y="1417650"/>
              <a:ext cx="5764030" cy="3624125"/>
            </a:xfrm>
            <a:prstGeom prst="rect">
              <a:avLst/>
            </a:prstGeom>
            <a:noFill/>
            <a:ln>
              <a:noFill/>
            </a:ln>
          </p:spPr>
        </p:pic>
      </p:grpSp>
    </p:spTree>
    <p:extLst>
      <p:ext uri="{BB962C8B-B14F-4D97-AF65-F5344CB8AC3E}">
        <p14:creationId xmlns:p14="http://schemas.microsoft.com/office/powerpoint/2010/main" val="21747441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Publishing Pathway Models </a:t>
            </a:r>
          </a:p>
        </p:txBody>
      </p:sp>
      <p:grpSp>
        <p:nvGrpSpPr>
          <p:cNvPr id="5" name="Group 4"/>
          <p:cNvGrpSpPr/>
          <p:nvPr/>
        </p:nvGrpSpPr>
        <p:grpSpPr>
          <a:xfrm>
            <a:off x="7883691" y="798704"/>
            <a:ext cx="4280700" cy="1078200"/>
            <a:chOff x="6466002" y="1851662"/>
            <a:chExt cx="4280700" cy="1078200"/>
          </a:xfrm>
        </p:grpSpPr>
        <p:sp>
          <p:nvSpPr>
            <p:cNvPr id="12" name="Google Shape;142;p19"/>
            <p:cNvSpPr/>
            <p:nvPr/>
          </p:nvSpPr>
          <p:spPr>
            <a:xfrm>
              <a:off x="6466002" y="1851662"/>
              <a:ext cx="4280700" cy="1078200"/>
            </a:xfrm>
            <a:prstGeom prst="rect">
              <a:avLst/>
            </a:prstGeom>
            <a:solidFill>
              <a:srgbClr val="FFFFF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oogle Shape;143;p19" descr="Screen Shot 2018-09-14 at 4.53.58 PM.png"/>
            <p:cNvPicPr preferRelativeResize="0"/>
            <p:nvPr/>
          </p:nvPicPr>
          <p:blipFill rotWithShape="1">
            <a:blip r:embed="rId3">
              <a:alphaModFix/>
            </a:blip>
            <a:srcRect/>
            <a:stretch/>
          </p:blipFill>
          <p:spPr>
            <a:xfrm>
              <a:off x="6510852" y="1902327"/>
              <a:ext cx="4191000" cy="711200"/>
            </a:xfrm>
            <a:prstGeom prst="rect">
              <a:avLst/>
            </a:prstGeom>
            <a:noFill/>
            <a:ln>
              <a:noFill/>
            </a:ln>
          </p:spPr>
        </p:pic>
        <p:sp>
          <p:nvSpPr>
            <p:cNvPr id="14" name="Google Shape;144;p19"/>
            <p:cNvSpPr txBox="1"/>
            <p:nvPr/>
          </p:nvSpPr>
          <p:spPr>
            <a:xfrm>
              <a:off x="6689438" y="2502447"/>
              <a:ext cx="3465000" cy="3693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a:solidFill>
                    <a:srgbClr val="C52499"/>
                  </a:solidFill>
                  <a:latin typeface="Calibri"/>
                  <a:ea typeface="Calibri"/>
                  <a:cs typeface="Calibri"/>
                  <a:sym typeface="Calibri"/>
                </a:rPr>
                <a:t>http://</a:t>
              </a:r>
              <a:r>
                <a:rPr lang="en-US" sz="1800" b="1" dirty="0" err="1">
                  <a:solidFill>
                    <a:srgbClr val="C52499"/>
                  </a:solidFill>
                  <a:latin typeface="Calibri"/>
                  <a:ea typeface="Calibri"/>
                  <a:cs typeface="Calibri"/>
                  <a:sym typeface="Calibri"/>
                </a:rPr>
                <a:t>wikipathways.tumblr.com</a:t>
              </a:r>
              <a:r>
                <a:rPr lang="en-US" sz="1800" b="1" dirty="0">
                  <a:solidFill>
                    <a:srgbClr val="C52499"/>
                  </a:solidFill>
                  <a:latin typeface="Calibri"/>
                  <a:ea typeface="Calibri"/>
                  <a:cs typeface="Calibri"/>
                  <a:sym typeface="Calibri"/>
                </a:rPr>
                <a:t>/</a:t>
              </a:r>
              <a:endParaRPr dirty="0"/>
            </a:p>
          </p:txBody>
        </p:sp>
      </p:grpSp>
      <p:pic>
        <p:nvPicPr>
          <p:cNvPr id="15" name="Google Shape;145;p19"/>
          <p:cNvPicPr preferRelativeResize="0"/>
          <p:nvPr/>
        </p:nvPicPr>
        <p:blipFill>
          <a:blip r:embed="rId4">
            <a:alphaModFix/>
          </a:blip>
          <a:stretch>
            <a:fillRect/>
          </a:stretch>
        </p:blipFill>
        <p:spPr>
          <a:xfrm>
            <a:off x="1073490" y="1417655"/>
            <a:ext cx="4911525" cy="4857493"/>
          </a:xfrm>
          <a:prstGeom prst="rect">
            <a:avLst/>
          </a:prstGeom>
          <a:noFill/>
          <a:ln w="3175" cmpd="sng">
            <a:solidFill>
              <a:schemeClr val="tx1"/>
            </a:solidFill>
          </a:ln>
        </p:spPr>
      </p:pic>
      <p:sp>
        <p:nvSpPr>
          <p:cNvPr id="16" name="Google Shape;146;p19"/>
          <p:cNvSpPr txBox="1"/>
          <p:nvPr/>
        </p:nvSpPr>
        <p:spPr>
          <a:xfrm>
            <a:off x="1073490" y="6216808"/>
            <a:ext cx="3864600" cy="448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400" dirty="0" err="1"/>
              <a:t>Gokhan</a:t>
            </a:r>
            <a:r>
              <a:rPr lang="en-US" sz="1400" dirty="0"/>
              <a:t> </a:t>
            </a:r>
            <a:r>
              <a:rPr lang="en-US" sz="1400" dirty="0" err="1"/>
              <a:t>Yildiz</a:t>
            </a:r>
            <a:r>
              <a:rPr lang="en-US" sz="1400" dirty="0"/>
              <a:t>, </a:t>
            </a:r>
            <a:r>
              <a:rPr lang="en-US" sz="1400" i="1" dirty="0" err="1"/>
              <a:t>Oncol</a:t>
            </a:r>
            <a:r>
              <a:rPr lang="en-US" sz="1400" i="1" dirty="0"/>
              <a:t> </a:t>
            </a:r>
            <a:r>
              <a:rPr lang="en-US" sz="1400" i="1" dirty="0" err="1"/>
              <a:t>Lett</a:t>
            </a:r>
            <a:r>
              <a:rPr lang="en-US" sz="1400" i="1" dirty="0"/>
              <a:t>. 2018</a:t>
            </a:r>
            <a:endParaRPr sz="1400" dirty="0"/>
          </a:p>
        </p:txBody>
      </p:sp>
      <p:pic>
        <p:nvPicPr>
          <p:cNvPr id="4" name="Picture 3" descr="Screen Shot 2019-10-23 at 2.50.21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010" y="103481"/>
            <a:ext cx="7477721" cy="6627376"/>
          </a:xfrm>
          <a:prstGeom prst="rect">
            <a:avLst/>
          </a:prstGeom>
          <a:ln w="3175" cmpd="sng">
            <a:solidFill>
              <a:schemeClr val="tx1"/>
            </a:solidFill>
          </a:ln>
        </p:spPr>
      </p:pic>
    </p:spTree>
    <p:extLst>
      <p:ext uri="{BB962C8B-B14F-4D97-AF65-F5344CB8AC3E}">
        <p14:creationId xmlns:p14="http://schemas.microsoft.com/office/powerpoint/2010/main" val="37286595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3"/>
          <a:srcRect l="9289"/>
          <a:stretch/>
        </p:blipFill>
        <p:spPr>
          <a:xfrm>
            <a:off x="5386528" y="1527359"/>
            <a:ext cx="1532734" cy="1196072"/>
          </a:xfrm>
          <a:prstGeom prst="rect">
            <a:avLst/>
          </a:prstGeom>
        </p:spPr>
      </p:pic>
      <p:pic>
        <p:nvPicPr>
          <p:cNvPr id="20" name="Picture 19"/>
          <p:cNvPicPr>
            <a:picLocks noChangeAspect="1"/>
          </p:cNvPicPr>
          <p:nvPr/>
        </p:nvPicPr>
        <p:blipFill rotWithShape="1">
          <a:blip r:embed="rId4"/>
          <a:srcRect l="7502" t="11970" r="2144" b="23726"/>
          <a:stretch/>
        </p:blipFill>
        <p:spPr>
          <a:xfrm>
            <a:off x="2885817" y="2397935"/>
            <a:ext cx="1434203" cy="1020701"/>
          </a:xfrm>
          <a:prstGeom prst="rect">
            <a:avLst/>
          </a:prstGeom>
        </p:spPr>
      </p:pic>
      <p:sp>
        <p:nvSpPr>
          <p:cNvPr id="9" name="Oval 8"/>
          <p:cNvSpPr/>
          <p:nvPr/>
        </p:nvSpPr>
        <p:spPr>
          <a:xfrm>
            <a:off x="1753262" y="1414471"/>
            <a:ext cx="8481408" cy="8496064"/>
          </a:xfrm>
          <a:prstGeom prst="ellipse">
            <a:avLst/>
          </a:prstGeom>
          <a:noFill/>
          <a:ln w="38100" cmpd="sng">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3275740" y="2777512"/>
            <a:ext cx="5602796" cy="5602796"/>
          </a:xfrm>
          <a:prstGeom prst="ellipse">
            <a:avLst/>
          </a:prstGeom>
          <a:noFill/>
          <a:ln w="38100" cmpd="sng">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5049391" y="3051743"/>
            <a:ext cx="2531462" cy="1200329"/>
          </a:xfrm>
          <a:prstGeom prst="rect">
            <a:avLst/>
          </a:prstGeom>
          <a:noFill/>
        </p:spPr>
        <p:txBody>
          <a:bodyPr wrap="none" rtlCol="0">
            <a:spAutoFit/>
          </a:bodyPr>
          <a:lstStyle/>
          <a:p>
            <a:r>
              <a:rPr lang="en-US" sz="2400" dirty="0">
                <a:latin typeface="Helvetica"/>
                <a:cs typeface="Helvetica"/>
              </a:rPr>
              <a:t>Bioinformaticians</a:t>
            </a:r>
          </a:p>
          <a:p>
            <a:r>
              <a:rPr lang="en-US" sz="2400" dirty="0">
                <a:latin typeface="Helvetica"/>
                <a:cs typeface="Helvetica"/>
              </a:rPr>
              <a:t>External tools</a:t>
            </a:r>
          </a:p>
          <a:p>
            <a:r>
              <a:rPr lang="en-US" sz="2400" dirty="0">
                <a:latin typeface="Helvetica"/>
                <a:cs typeface="Helvetica"/>
              </a:rPr>
              <a:t>Web services</a:t>
            </a:r>
          </a:p>
        </p:txBody>
      </p:sp>
      <p:sp>
        <p:nvSpPr>
          <p:cNvPr id="2" name="Title 1"/>
          <p:cNvSpPr>
            <a:spLocks noGrp="1"/>
          </p:cNvSpPr>
          <p:nvPr>
            <p:ph type="title"/>
          </p:nvPr>
        </p:nvSpPr>
        <p:spPr>
          <a:xfrm>
            <a:off x="838200" y="708454"/>
            <a:ext cx="10515600" cy="982234"/>
          </a:xfrm>
        </p:spPr>
        <p:txBody>
          <a:bodyPr/>
          <a:lstStyle/>
          <a:p>
            <a:r>
              <a:rPr lang="en-US" dirty="0"/>
              <a:t>Publishing Pathway Models</a:t>
            </a:r>
          </a:p>
        </p:txBody>
      </p:sp>
      <p:sp>
        <p:nvSpPr>
          <p:cNvPr id="7" name="Oval 6"/>
          <p:cNvSpPr/>
          <p:nvPr/>
        </p:nvSpPr>
        <p:spPr>
          <a:xfrm>
            <a:off x="4867451" y="4195319"/>
            <a:ext cx="2593278" cy="2593278"/>
          </a:xfrm>
          <a:prstGeom prst="ellipse">
            <a:avLst/>
          </a:prstGeom>
          <a:noFill/>
          <a:ln w="38100" cmpd="sng">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101966" y="5261125"/>
            <a:ext cx="2101857" cy="461665"/>
          </a:xfrm>
          <a:prstGeom prst="rect">
            <a:avLst/>
          </a:prstGeom>
          <a:noFill/>
        </p:spPr>
        <p:txBody>
          <a:bodyPr wrap="none" rtlCol="0">
            <a:spAutoFit/>
          </a:bodyPr>
          <a:lstStyle/>
          <a:p>
            <a:r>
              <a:rPr lang="en-US" sz="2400" dirty="0" err="1">
                <a:latin typeface="Helvetica"/>
                <a:cs typeface="Helvetica"/>
              </a:rPr>
              <a:t>WikiPathways</a:t>
            </a:r>
            <a:endParaRPr lang="en-US" sz="2400" dirty="0">
              <a:latin typeface="Helvetica"/>
              <a:cs typeface="Helvetica"/>
            </a:endParaRPr>
          </a:p>
        </p:txBody>
      </p:sp>
      <p:sp>
        <p:nvSpPr>
          <p:cNvPr id="21" name="TextBox 20"/>
          <p:cNvSpPr txBox="1"/>
          <p:nvPr/>
        </p:nvSpPr>
        <p:spPr>
          <a:xfrm>
            <a:off x="7834324" y="2615897"/>
            <a:ext cx="1284459" cy="584775"/>
          </a:xfrm>
          <a:prstGeom prst="rect">
            <a:avLst/>
          </a:prstGeom>
          <a:noFill/>
        </p:spPr>
        <p:txBody>
          <a:bodyPr wrap="square" rtlCol="0">
            <a:spAutoFit/>
          </a:bodyPr>
          <a:lstStyle/>
          <a:p>
            <a:r>
              <a:rPr lang="en-US" sz="3200" dirty="0">
                <a:latin typeface="Helvetica"/>
                <a:cs typeface="Helvetica"/>
              </a:rPr>
              <a:t>RDF</a:t>
            </a:r>
          </a:p>
        </p:txBody>
      </p:sp>
      <p:pic>
        <p:nvPicPr>
          <p:cNvPr id="3" name="Picture 2" descr="Enrichr.png"/>
          <p:cNvPicPr>
            <a:picLocks noChangeAspect="1"/>
          </p:cNvPicPr>
          <p:nvPr/>
        </p:nvPicPr>
        <p:blipFill rotWithShape="1">
          <a:blip r:embed="rId5">
            <a:extLst>
              <a:ext uri="{28A0092B-C50C-407E-A947-70E740481C1C}">
                <a14:useLocalDpi xmlns:a14="http://schemas.microsoft.com/office/drawing/2010/main" val="0"/>
              </a:ext>
            </a:extLst>
          </a:blip>
          <a:srcRect b="3585"/>
          <a:stretch/>
        </p:blipFill>
        <p:spPr>
          <a:xfrm>
            <a:off x="7580853" y="2060453"/>
            <a:ext cx="4630384" cy="3085941"/>
          </a:xfrm>
          <a:prstGeom prst="rect">
            <a:avLst/>
          </a:prstGeom>
          <a:ln w="3175" cmpd="sng">
            <a:solidFill>
              <a:schemeClr val="bg1">
                <a:lumMod val="50000"/>
              </a:schemeClr>
            </a:solidFill>
          </a:ln>
        </p:spPr>
      </p:pic>
      <p:pic>
        <p:nvPicPr>
          <p:cNvPr id="4" name="Picture 3" descr="NDEx.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809" y="3543898"/>
            <a:ext cx="4572389" cy="3200672"/>
          </a:xfrm>
          <a:prstGeom prst="rect">
            <a:avLst/>
          </a:prstGeom>
          <a:ln w="3175" cmpd="sng">
            <a:solidFill>
              <a:srgbClr val="7F7F7F"/>
            </a:solidFill>
          </a:ln>
        </p:spPr>
      </p:pic>
      <p:pic>
        <p:nvPicPr>
          <p:cNvPr id="5" name="Picture 4" descr="WikiData.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44006" y="2534378"/>
            <a:ext cx="4454140" cy="2924728"/>
          </a:xfrm>
          <a:prstGeom prst="rect">
            <a:avLst/>
          </a:prstGeom>
          <a:ln w="3175" cmpd="sng">
            <a:solidFill>
              <a:schemeClr val="bg1">
                <a:lumMod val="50000"/>
              </a:schemeClr>
            </a:solidFill>
          </a:ln>
        </p:spPr>
      </p:pic>
      <p:pic>
        <p:nvPicPr>
          <p:cNvPr id="10" name="Picture 9" descr="Screen Shot 2019-10-04 at 12.42.20 PM.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39642" y="1690688"/>
            <a:ext cx="5052358" cy="4027721"/>
          </a:xfrm>
          <a:prstGeom prst="rect">
            <a:avLst/>
          </a:prstGeom>
          <a:ln w="3175" cmpd="sng">
            <a:solidFill>
              <a:schemeClr val="bg1">
                <a:lumMod val="50000"/>
              </a:schemeClr>
            </a:solidFill>
          </a:ln>
        </p:spPr>
      </p:pic>
    </p:spTree>
    <p:extLst>
      <p:ext uri="{BB962C8B-B14F-4D97-AF65-F5344CB8AC3E}">
        <p14:creationId xmlns:p14="http://schemas.microsoft.com/office/powerpoint/2010/main" val="37959062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1" grpId="0"/>
      <p:bldP spid="21" grpId="0"/>
    </p:bldLst>
  </p:timing>
</p:sld>
</file>

<file path=ppt/theme/theme1.xml><?xml version="1.0" encoding="utf-8"?>
<a:theme xmlns:a="http://schemas.openxmlformats.org/drawingml/2006/main" name="Gladstone Microscopy">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20426</TotalTime>
  <Words>1060</Words>
  <Application>Microsoft Macintosh PowerPoint</Application>
  <PresentationFormat>Custom</PresentationFormat>
  <Paragraphs>119</Paragraphs>
  <Slides>26</Slides>
  <Notes>21</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Gladstone Microscopy</vt:lpstr>
      <vt:lpstr>PowerPoint Presentation</vt:lpstr>
      <vt:lpstr>Introduction to Pathway Modeling</vt:lpstr>
      <vt:lpstr>Goals and Motivations</vt:lpstr>
      <vt:lpstr>Overview</vt:lpstr>
      <vt:lpstr>Why Pathways?</vt:lpstr>
      <vt:lpstr>Why Pathway Models?</vt:lpstr>
      <vt:lpstr>Data Visualization on Pathway Models</vt:lpstr>
      <vt:lpstr>Publishing Pathway Models </vt:lpstr>
      <vt:lpstr>Publishing Pathway Models</vt:lpstr>
      <vt:lpstr>Overview</vt:lpstr>
      <vt:lpstr>Editing Tools: WikiPathways and PathVisio</vt:lpstr>
      <vt:lpstr>Life Cycle of a Pathway Model at WikiPathways</vt:lpstr>
      <vt:lpstr>Quality Control Protocol</vt:lpstr>
      <vt:lpstr>Focused QA Events</vt:lpstr>
      <vt:lpstr>WikiPathways Academy </vt:lpstr>
      <vt:lpstr>Overview</vt:lpstr>
      <vt:lpstr>Drawing Challenge 1: Cholesterol Biosynthesis</vt:lpstr>
      <vt:lpstr>Overview</vt:lpstr>
      <vt:lpstr>Pathway Curation</vt:lpstr>
      <vt:lpstr>What’s the difference between you and a pathway curator?</vt:lpstr>
      <vt:lpstr>PowerPoint Presentation</vt:lpstr>
      <vt:lpstr>Example pathway 1: Kinase-mediated control of CRTC2 and HDAC4/5/7 subcellular localization and activity </vt:lpstr>
      <vt:lpstr>Example Pathway 2: Bile acid synthesis and enterohepatic circulation </vt:lpstr>
      <vt:lpstr>Example Pathway 3: Proposed signaling mechanisms of adiponectin in prevention of ischemic stroke</vt:lpstr>
      <vt:lpstr>Questions?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Langelier</dc:creator>
  <cp:lastModifiedBy>Kristina</cp:lastModifiedBy>
  <cp:revision>234</cp:revision>
  <cp:lastPrinted>2018-05-23T22:08:22Z</cp:lastPrinted>
  <dcterms:created xsi:type="dcterms:W3CDTF">2018-05-16T15:37:01Z</dcterms:created>
  <dcterms:modified xsi:type="dcterms:W3CDTF">2019-12-13T17:40:08Z</dcterms:modified>
</cp:coreProperties>
</file>